
<file path=[Content_Types].xml><?xml version="1.0" encoding="utf-8"?>
<Types xmlns="http://schemas.openxmlformats.org/package/2006/content-types">
  <Default Extension="png" ContentType="image/png"/>
  <Default Extension="tmp" ContentType="image/png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docx" ContentType="application/vnd.openxmlformats-officedocument.wordprocessingml.document"/>
  <Default Extension="gif" ContentType="image/gif"/>
  <Default Extension="vml" ContentType="application/vnd.openxmlformats-officedocument.vmlDrawing"/>
  <Default Extension="tiff" ContentType="image/tiff"/>
  <Default Extension="doc" ContentType="application/msword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saveSubsetFonts="1">
  <p:sldMasterIdLst>
    <p:sldMasterId id="2147483648" r:id="rId1"/>
  </p:sldMasterIdLst>
  <p:notesMasterIdLst>
    <p:notesMasterId r:id="rId33"/>
  </p:notesMasterIdLst>
  <p:sldIdLst>
    <p:sldId id="515" r:id="rId2"/>
    <p:sldId id="586" r:id="rId3"/>
    <p:sldId id="573" r:id="rId4"/>
    <p:sldId id="574" r:id="rId5"/>
    <p:sldId id="576" r:id="rId6"/>
    <p:sldId id="577" r:id="rId7"/>
    <p:sldId id="578" r:id="rId8"/>
    <p:sldId id="579" r:id="rId9"/>
    <p:sldId id="580" r:id="rId10"/>
    <p:sldId id="581" r:id="rId11"/>
    <p:sldId id="583" r:id="rId12"/>
    <p:sldId id="562" r:id="rId13"/>
    <p:sldId id="555" r:id="rId14"/>
    <p:sldId id="566" r:id="rId15"/>
    <p:sldId id="564" r:id="rId16"/>
    <p:sldId id="585" r:id="rId17"/>
    <p:sldId id="553" r:id="rId18"/>
    <p:sldId id="558" r:id="rId19"/>
    <p:sldId id="560" r:id="rId20"/>
    <p:sldId id="565" r:id="rId21"/>
    <p:sldId id="567" r:id="rId22"/>
    <p:sldId id="569" r:id="rId23"/>
    <p:sldId id="557" r:id="rId24"/>
    <p:sldId id="561" r:id="rId25"/>
    <p:sldId id="546" r:id="rId26"/>
    <p:sldId id="582" r:id="rId27"/>
    <p:sldId id="587" r:id="rId28"/>
    <p:sldId id="571" r:id="rId29"/>
    <p:sldId id="572" r:id="rId30"/>
    <p:sldId id="551" r:id="rId31"/>
    <p:sldId id="554" r:id="rId32"/>
  </p:sldIdLst>
  <p:sldSz cx="9144000" cy="6858000" type="screen4x3"/>
  <p:notesSz cx="6985000" cy="9283700"/>
  <p:embeddedFontLst>
    <p:embeddedFont>
      <p:font typeface="ＭＳ Ｐゴシック" panose="020B0600070205080204" pitchFamily="34" charset="-128"/>
      <p:regular r:id="rId34"/>
    </p:embeddedFont>
    <p:embeddedFont>
      <p:font typeface="Times" panose="02020603050405020304" pitchFamily="18" charset="0"/>
      <p:regular r:id="rId35"/>
      <p:bold r:id="rId36"/>
      <p:italic r:id="rId37"/>
      <p:boldItalic r:id="rId38"/>
    </p:embeddedFont>
    <p:embeddedFont>
      <p:font typeface="Cambria Math" panose="02040503050406030204" pitchFamily="18" charset="0"/>
      <p:regular r:id="rId39"/>
    </p:embeddedFont>
    <p:embeddedFont>
      <p:font typeface="Comic Sans MS" panose="030F0702030302020204" pitchFamily="66" charset="0"/>
      <p:regular r:id="rId40"/>
      <p:bold r:id="rId41"/>
      <p:italic r:id="rId42"/>
      <p:boldItalic r:id="rId43"/>
    </p:embeddedFont>
    <p:embeddedFont>
      <p:font typeface="Calibri" panose="020F0502020204030204" pitchFamily="34" charset="0"/>
      <p:regular r:id="rId44"/>
      <p:bold r:id="rId45"/>
      <p:italic r:id="rId46"/>
      <p:boldItalic r:id="rId47"/>
    </p:embeddedFont>
    <p:embeddedFont>
      <p:font typeface="Arial Unicode MS" panose="020B0604020202020204" pitchFamily="34" charset="-128"/>
      <p:regular r:id="rId48"/>
    </p:embeddedFont>
    <p:embeddedFont>
      <p:font typeface="Cambria" panose="02040503050406030204" pitchFamily="18" charset="0"/>
      <p:regular r:id="rId49"/>
      <p:bold r:id="rId50"/>
      <p:italic r:id="rId51"/>
      <p:boldItalic r:id="rId52"/>
    </p:embeddedFont>
    <p:embeddedFont>
      <p:font typeface="Wingdings 2" panose="05020102010507070707" pitchFamily="18" charset="2"/>
      <p:regular r:id="rId5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1D1D"/>
    <a:srgbClr val="006600"/>
    <a:srgbClr val="000099"/>
    <a:srgbClr val="003399"/>
    <a:srgbClr val="CC3300"/>
    <a:srgbClr val="CC0000"/>
    <a:srgbClr val="9A0000"/>
    <a:srgbClr val="660033"/>
    <a:srgbClr val="009999"/>
    <a:srgbClr val="99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549" autoAdjust="0"/>
    <p:restoredTop sz="62069" autoAdjust="0"/>
  </p:normalViewPr>
  <p:slideViewPr>
    <p:cSldViewPr snapToGrid="0">
      <p:cViewPr varScale="1">
        <p:scale>
          <a:sx n="88" d="100"/>
          <a:sy n="88" d="100"/>
        </p:scale>
        <p:origin x="326" y="4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65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6.fntdata"/><Relationship Id="rId21" Type="http://schemas.openxmlformats.org/officeDocument/2006/relationships/slide" Target="slides/slide20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font" Target="fonts/font14.fntdata"/><Relationship Id="rId50" Type="http://schemas.openxmlformats.org/officeDocument/2006/relationships/font" Target="fonts/font17.fntdata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46" Type="http://schemas.openxmlformats.org/officeDocument/2006/relationships/font" Target="fonts/font1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8.fntdata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font" Target="fonts/font12.fntdata"/><Relationship Id="rId53" Type="http://schemas.openxmlformats.org/officeDocument/2006/relationships/font" Target="fonts/font20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3.fntdata"/><Relationship Id="rId49" Type="http://schemas.openxmlformats.org/officeDocument/2006/relationships/font" Target="fonts/font16.fntdata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1.fntdata"/><Relationship Id="rId52" Type="http://schemas.openxmlformats.org/officeDocument/2006/relationships/font" Target="fonts/font1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48" Type="http://schemas.openxmlformats.org/officeDocument/2006/relationships/font" Target="fonts/font15.fntdata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font" Target="fonts/font18.fntdata"/><Relationship Id="rId3" Type="http://schemas.openxmlformats.org/officeDocument/2006/relationships/slide" Target="slides/slide2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3026833" cy="464185"/>
          </a:xfrm>
          <a:prstGeom prst="rect">
            <a:avLst/>
          </a:prstGeom>
        </p:spPr>
        <p:txBody>
          <a:bodyPr vert="horz" lIns="92940" tIns="46470" rIns="92940" bIns="46470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56552" y="1"/>
            <a:ext cx="3026833" cy="464185"/>
          </a:xfrm>
          <a:prstGeom prst="rect">
            <a:avLst/>
          </a:prstGeom>
        </p:spPr>
        <p:txBody>
          <a:bodyPr vert="horz" lIns="92940" tIns="46470" rIns="92940" bIns="46470" rtlCol="0"/>
          <a:lstStyle>
            <a:lvl1pPr algn="r">
              <a:defRPr sz="1300"/>
            </a:lvl1pPr>
          </a:lstStyle>
          <a:p>
            <a:fld id="{3B8AF7D9-995B-4639-9C98-1ACF804D91BC}" type="datetimeFigureOut">
              <a:rPr lang="en-US" smtClean="0"/>
              <a:pPr/>
              <a:t>2/26/2014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71575" y="696913"/>
            <a:ext cx="4641850" cy="3481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940" tIns="46470" rIns="92940" bIns="4647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8500" y="4409758"/>
            <a:ext cx="5588000" cy="4177665"/>
          </a:xfrm>
          <a:prstGeom prst="rect">
            <a:avLst/>
          </a:prstGeom>
        </p:spPr>
        <p:txBody>
          <a:bodyPr vert="horz" lIns="92940" tIns="46470" rIns="92940" bIns="4647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817904"/>
            <a:ext cx="3026833" cy="464185"/>
          </a:xfrm>
          <a:prstGeom prst="rect">
            <a:avLst/>
          </a:prstGeom>
        </p:spPr>
        <p:txBody>
          <a:bodyPr vert="horz" lIns="92940" tIns="46470" rIns="92940" bIns="46470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56552" y="8817904"/>
            <a:ext cx="3026833" cy="464185"/>
          </a:xfrm>
          <a:prstGeom prst="rect">
            <a:avLst/>
          </a:prstGeom>
        </p:spPr>
        <p:txBody>
          <a:bodyPr vert="horz" lIns="92940" tIns="46470" rIns="92940" bIns="46470" rtlCol="0" anchor="b"/>
          <a:lstStyle>
            <a:lvl1pPr algn="r">
              <a:defRPr sz="1300"/>
            </a:lvl1pPr>
          </a:lstStyle>
          <a:p>
            <a:fld id="{130970FC-1409-4546-86F6-A9A37DEDE31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1339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208463"/>
          </a:xfrm>
          <a:noFill/>
          <a:ln/>
        </p:spPr>
        <p:txBody>
          <a:bodyPr wrap="none" anchor="ctr"/>
          <a:lstStyle/>
          <a:p>
            <a:endParaRPr lang="en-US" dirty="0" smtClean="0">
              <a:latin typeface="Times" pitchFamily="18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85369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D64A78-59BA-ED4B-97F4-10170A12ED16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2060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A5821-21EB-4C1A-AC70-E98BDB034B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A5821-21EB-4C1A-AC70-E98BDB034B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A5821-21EB-4C1A-AC70-E98BDB034B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A5821-21EB-4C1A-AC70-E98BDB034B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52400"/>
            <a:ext cx="6858000" cy="685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295400"/>
            <a:ext cx="4038600" cy="4800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295400"/>
            <a:ext cx="4038600" cy="23241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771900"/>
            <a:ext cx="4038600" cy="23241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smtClean="0"/>
              <a:t>FY12 Year-end Review – Oct 2012</a:t>
            </a: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39502703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A5821-21EB-4C1A-AC70-E98BDB034B0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9220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2440" y="1042060"/>
            <a:ext cx="8229600" cy="4883727"/>
          </a:xfrm>
        </p:spPr>
        <p:txBody>
          <a:bodyPr/>
          <a:lstStyle>
            <a:lvl1pPr marL="287338" indent="-287338">
              <a:spcBef>
                <a:spcPts val="1200"/>
              </a:spcBef>
              <a:buClr>
                <a:srgbClr val="002D86"/>
              </a:buClr>
              <a:buSzPct val="125000"/>
              <a:defRPr sz="2000">
                <a:solidFill>
                  <a:srgbClr val="003399"/>
                </a:solidFill>
              </a:defRPr>
            </a:lvl1pPr>
            <a:lvl2pPr marL="742950" indent="-285750">
              <a:spcBef>
                <a:spcPts val="200"/>
              </a:spcBef>
              <a:defRPr sz="1800"/>
            </a:lvl2pPr>
            <a:lvl3pPr>
              <a:spcBef>
                <a:spcPts val="0"/>
              </a:spcBef>
              <a:defRPr sz="1800">
                <a:solidFill>
                  <a:srgbClr val="006600"/>
                </a:solidFill>
              </a:defRPr>
            </a:lvl3pPr>
            <a:lvl4pPr>
              <a:spcBef>
                <a:spcPts val="0"/>
              </a:spcBef>
              <a:defRPr sz="1800"/>
            </a:lvl4pPr>
            <a:lvl5pPr>
              <a:spcBef>
                <a:spcPts val="0"/>
              </a:spcBef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Page </a:t>
            </a:r>
            <a:fld id="{02BA5821-21EB-4C1A-AC70-E98BDB034B02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457200" y="847107"/>
            <a:ext cx="8229600" cy="1588"/>
          </a:xfrm>
          <a:prstGeom prst="line">
            <a:avLst/>
          </a:prstGeom>
          <a:ln w="76200">
            <a:gradFill flip="none" rotWithShape="1">
              <a:gsLst>
                <a:gs pos="0">
                  <a:srgbClr val="C00000"/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457200" y="120259"/>
            <a:ext cx="8229600" cy="627887"/>
          </a:xfrm>
        </p:spPr>
        <p:txBody>
          <a:bodyPr/>
          <a:lstStyle>
            <a:lvl1pPr>
              <a:defRPr sz="28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A5821-21EB-4C1A-AC70-E98BDB034B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A5821-21EB-4C1A-AC70-E98BDB034B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A5821-21EB-4C1A-AC70-E98BDB034B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A5821-21EB-4C1A-AC70-E98BDB034B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A5821-21EB-4C1A-AC70-E98BDB034B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A5821-21EB-4C1A-AC70-E98BDB034B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08383"/>
            <a:ext cx="8229600" cy="62788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440" y="104206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Siegrist Visit, Jan 2012 - S. Holmes et al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BA5821-21EB-4C1A-AC70-E98BDB034B0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Wave 6"/>
          <p:cNvSpPr>
            <a:spLocks noChangeAspect="1"/>
          </p:cNvSpPr>
          <p:nvPr userDrawn="1"/>
        </p:nvSpPr>
        <p:spPr bwMode="auto">
          <a:xfrm>
            <a:off x="0" y="6075680"/>
            <a:ext cx="838200" cy="782320"/>
          </a:xfrm>
          <a:prstGeom prst="wave">
            <a:avLst>
              <a:gd name="adj1" fmla="val 0"/>
              <a:gd name="adj2" fmla="val 0"/>
            </a:avLst>
          </a:prstGeom>
          <a:solidFill>
            <a:schemeClr val="bg1">
              <a:lumMod val="6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27000" h="127000"/>
          </a:sp3d>
        </p:spPr>
        <p:txBody>
          <a:bodyPr/>
          <a:lstStyle>
            <a:lvl1pPr eaLnBrk="0" hangingPunct="0">
              <a:defRPr sz="4200">
                <a:solidFill>
                  <a:srgbClr val="FFFFFF"/>
                </a:solidFill>
                <a:latin typeface="Arial" charset="0"/>
                <a:ea typeface="ヒラギノ角ゴ ProN W3" charset="-128"/>
                <a:sym typeface="Arial" charset="0"/>
              </a:defRPr>
            </a:lvl1pPr>
            <a:lvl2pPr marL="37931725" indent="-37474525" eaLnBrk="0" hangingPunct="0">
              <a:defRPr sz="4200">
                <a:solidFill>
                  <a:srgbClr val="FFFFFF"/>
                </a:solidFill>
                <a:latin typeface="Arial" charset="0"/>
                <a:ea typeface="ヒラギノ角ゴ ProN W3" charset="-128"/>
                <a:sym typeface="Arial" charset="0"/>
              </a:defRPr>
            </a:lvl2pPr>
            <a:lvl3pPr eaLnBrk="0" hangingPunct="0">
              <a:defRPr sz="4200">
                <a:solidFill>
                  <a:srgbClr val="FFFFFF"/>
                </a:solidFill>
                <a:latin typeface="Arial" charset="0"/>
                <a:ea typeface="ヒラギノ角ゴ ProN W3" charset="-128"/>
                <a:sym typeface="Arial" charset="0"/>
              </a:defRPr>
            </a:lvl3pPr>
            <a:lvl4pPr eaLnBrk="0" hangingPunct="0">
              <a:defRPr sz="4200">
                <a:solidFill>
                  <a:srgbClr val="FFFFFF"/>
                </a:solidFill>
                <a:latin typeface="Arial" charset="0"/>
                <a:ea typeface="ヒラギノ角ゴ ProN W3" charset="-128"/>
                <a:sym typeface="Arial" charset="0"/>
              </a:defRPr>
            </a:lvl4pPr>
            <a:lvl5pPr eaLnBrk="0" hangingPunct="0">
              <a:defRPr sz="4200">
                <a:solidFill>
                  <a:srgbClr val="FFFFFF"/>
                </a:solidFill>
                <a:latin typeface="Arial" charset="0"/>
                <a:ea typeface="ヒラギノ角ゴ ProN W3" charset="-128"/>
                <a:sym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Arial" charset="0"/>
                <a:ea typeface="ヒラギノ角ゴ ProN W3" charset="-128"/>
                <a:sym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Arial" charset="0"/>
                <a:ea typeface="ヒラギノ角ゴ ProN W3" charset="-128"/>
                <a:sym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Arial" charset="0"/>
                <a:ea typeface="ヒラギノ角ゴ ProN W3" charset="-128"/>
                <a:sym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Arial" charset="0"/>
                <a:ea typeface="ヒラギノ角ゴ ProN W3" charset="-128"/>
                <a:sym typeface="Arial" charset="0"/>
              </a:defRPr>
            </a:lvl9pPr>
          </a:lstStyle>
          <a:p>
            <a:pPr algn="ctr" eaLnBrk="1" hangingPunct="1">
              <a:defRPr/>
            </a:pPr>
            <a:endParaRPr lang="en-US" dirty="0" smtClean="0">
              <a:latin typeface="Comic Sans MS" charset="0"/>
              <a:ea typeface="Arial Unicode MS" panose="020B0604020202020204" pitchFamily="34" charset="-128"/>
              <a:cs typeface="+mn-cs"/>
            </a:endParaRPr>
          </a:p>
        </p:txBody>
      </p:sp>
      <p:pic>
        <p:nvPicPr>
          <p:cNvPr id="8" name="Rectangle 7"/>
          <p:cNvPicPr preferRelativeResize="0"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57" y="6177280"/>
            <a:ext cx="571881" cy="579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Wave 8"/>
          <p:cNvSpPr>
            <a:spLocks noChangeAspect="1"/>
          </p:cNvSpPr>
          <p:nvPr userDrawn="1"/>
        </p:nvSpPr>
        <p:spPr bwMode="auto">
          <a:xfrm>
            <a:off x="838200" y="6314585"/>
            <a:ext cx="7498080" cy="543415"/>
          </a:xfrm>
          <a:prstGeom prst="wave">
            <a:avLst>
              <a:gd name="adj1" fmla="val 0"/>
              <a:gd name="adj2" fmla="val 0"/>
            </a:avLst>
          </a:prstGeom>
          <a:solidFill>
            <a:schemeClr val="bg1">
              <a:lumMod val="6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27000" h="127000"/>
          </a:sp3d>
        </p:spPr>
        <p:txBody>
          <a:bodyPr/>
          <a:lstStyle>
            <a:lvl1pPr eaLnBrk="0" hangingPunct="0">
              <a:defRPr sz="4200">
                <a:solidFill>
                  <a:srgbClr val="FFFFFF"/>
                </a:solidFill>
                <a:latin typeface="Arial" charset="0"/>
                <a:ea typeface="ヒラギノ角ゴ ProN W3" charset="-128"/>
                <a:sym typeface="Arial" charset="0"/>
              </a:defRPr>
            </a:lvl1pPr>
            <a:lvl2pPr marL="37931725" indent="-37474525" eaLnBrk="0" hangingPunct="0">
              <a:defRPr sz="4200">
                <a:solidFill>
                  <a:srgbClr val="FFFFFF"/>
                </a:solidFill>
                <a:latin typeface="Arial" charset="0"/>
                <a:ea typeface="ヒラギノ角ゴ ProN W3" charset="-128"/>
                <a:sym typeface="Arial" charset="0"/>
              </a:defRPr>
            </a:lvl2pPr>
            <a:lvl3pPr eaLnBrk="0" hangingPunct="0">
              <a:defRPr sz="4200">
                <a:solidFill>
                  <a:srgbClr val="FFFFFF"/>
                </a:solidFill>
                <a:latin typeface="Arial" charset="0"/>
                <a:ea typeface="ヒラギノ角ゴ ProN W3" charset="-128"/>
                <a:sym typeface="Arial" charset="0"/>
              </a:defRPr>
            </a:lvl3pPr>
            <a:lvl4pPr eaLnBrk="0" hangingPunct="0">
              <a:defRPr sz="4200">
                <a:solidFill>
                  <a:srgbClr val="FFFFFF"/>
                </a:solidFill>
                <a:latin typeface="Arial" charset="0"/>
                <a:ea typeface="ヒラギノ角ゴ ProN W3" charset="-128"/>
                <a:sym typeface="Arial" charset="0"/>
              </a:defRPr>
            </a:lvl4pPr>
            <a:lvl5pPr eaLnBrk="0" hangingPunct="0">
              <a:defRPr sz="4200">
                <a:solidFill>
                  <a:srgbClr val="FFFFFF"/>
                </a:solidFill>
                <a:latin typeface="Arial" charset="0"/>
                <a:ea typeface="ヒラギノ角ゴ ProN W3" charset="-128"/>
                <a:sym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Arial" charset="0"/>
                <a:ea typeface="ヒラギノ角ゴ ProN W3" charset="-128"/>
                <a:sym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Arial" charset="0"/>
                <a:ea typeface="ヒラギノ角ゴ ProN W3" charset="-128"/>
                <a:sym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Arial" charset="0"/>
                <a:ea typeface="ヒラギノ角ゴ ProN W3" charset="-128"/>
                <a:sym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Arial" charset="0"/>
                <a:ea typeface="ヒラギノ角ゴ ProN W3" charset="-128"/>
                <a:sym typeface="Arial" charset="0"/>
              </a:defRPr>
            </a:lvl9pPr>
          </a:lstStyle>
          <a:p>
            <a:pPr algn="ctr" eaLnBrk="1" hangingPunct="1">
              <a:defRPr/>
            </a:pPr>
            <a:endParaRPr lang="en-US" dirty="0" smtClean="0">
              <a:latin typeface="Comic Sans MS" charset="0"/>
              <a:ea typeface="Arial Unicode MS" panose="020B0604020202020204" pitchFamily="34" charset="-128"/>
              <a:cs typeface="+mn-cs"/>
            </a:endParaRPr>
          </a:p>
        </p:txBody>
      </p:sp>
      <p:sp>
        <p:nvSpPr>
          <p:cNvPr id="10" name="Footer Placeholder 6"/>
          <p:cNvSpPr txBox="1">
            <a:spLocks/>
          </p:cNvSpPr>
          <p:nvPr userDrawn="1"/>
        </p:nvSpPr>
        <p:spPr>
          <a:xfrm>
            <a:off x="979461" y="6415918"/>
            <a:ext cx="6616294" cy="329320"/>
          </a:xfrm>
          <a:prstGeom prst="rect">
            <a:avLst/>
          </a:prstGeom>
        </p:spPr>
        <p:txBody>
          <a:bodyPr/>
          <a:lstStyle>
            <a:lvl1pPr eaLnBrk="0" hangingPunct="0">
              <a:defRPr sz="4200">
                <a:solidFill>
                  <a:srgbClr val="FFFFFF"/>
                </a:solidFill>
                <a:latin typeface="Arial" charset="0"/>
                <a:ea typeface="ヒラギノ角ゴ ProN W3" charset="-128"/>
                <a:sym typeface="Arial" charset="0"/>
              </a:defRPr>
            </a:lvl1pPr>
            <a:lvl2pPr marL="37931725" indent="-37474525" eaLnBrk="0" hangingPunct="0">
              <a:defRPr sz="4200">
                <a:solidFill>
                  <a:srgbClr val="FFFFFF"/>
                </a:solidFill>
                <a:latin typeface="Arial" charset="0"/>
                <a:ea typeface="ヒラギノ角ゴ ProN W3" charset="-128"/>
                <a:sym typeface="Arial" charset="0"/>
              </a:defRPr>
            </a:lvl2pPr>
            <a:lvl3pPr eaLnBrk="0" hangingPunct="0">
              <a:defRPr sz="4200">
                <a:solidFill>
                  <a:srgbClr val="FFFFFF"/>
                </a:solidFill>
                <a:latin typeface="Arial" charset="0"/>
                <a:ea typeface="ヒラギノ角ゴ ProN W3" charset="-128"/>
                <a:sym typeface="Arial" charset="0"/>
              </a:defRPr>
            </a:lvl3pPr>
            <a:lvl4pPr eaLnBrk="0" hangingPunct="0">
              <a:defRPr sz="4200">
                <a:solidFill>
                  <a:srgbClr val="FFFFFF"/>
                </a:solidFill>
                <a:latin typeface="Arial" charset="0"/>
                <a:ea typeface="ヒラギノ角ゴ ProN W3" charset="-128"/>
                <a:sym typeface="Arial" charset="0"/>
              </a:defRPr>
            </a:lvl4pPr>
            <a:lvl5pPr eaLnBrk="0" hangingPunct="0">
              <a:defRPr sz="4200">
                <a:solidFill>
                  <a:srgbClr val="FFFFFF"/>
                </a:solidFill>
                <a:latin typeface="Arial" charset="0"/>
                <a:ea typeface="ヒラギノ角ゴ ProN W3" charset="-128"/>
                <a:sym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Arial" charset="0"/>
                <a:ea typeface="ヒラギノ角ゴ ProN W3" charset="-128"/>
                <a:sym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Arial" charset="0"/>
                <a:ea typeface="ヒラギノ角ゴ ProN W3" charset="-128"/>
                <a:sym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Arial" charset="0"/>
                <a:ea typeface="ヒラギノ角ゴ ProN W3" charset="-128"/>
                <a:sym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Arial" charset="0"/>
                <a:ea typeface="ヒラギノ角ゴ ProN W3" charset="-128"/>
                <a:sym typeface="Arial" charset="0"/>
              </a:defRPr>
            </a:lvl9pPr>
          </a:lstStyle>
          <a:p>
            <a:pPr eaLnBrk="1" hangingPunct="1">
              <a:defRPr/>
            </a:pPr>
            <a:r>
              <a:rPr lang="en-US" sz="1600" dirty="0" smtClean="0">
                <a:solidFill>
                  <a:schemeClr val="tx1"/>
                </a:solidFill>
                <a:latin typeface="Arial" charset="0"/>
                <a:ea typeface="Arial Unicode MS" panose="020B0604020202020204" pitchFamily="34" charset="-128"/>
                <a:cs typeface="+mn-cs"/>
              </a:rPr>
              <a:t>David Hitlin        </a:t>
            </a:r>
            <a:r>
              <a:rPr lang="en-US" sz="1600" baseline="0" dirty="0" smtClean="0">
                <a:solidFill>
                  <a:schemeClr val="tx1"/>
                </a:solidFill>
                <a:latin typeface="Arial" charset="0"/>
                <a:ea typeface="Arial Unicode MS" panose="020B0604020202020204" pitchFamily="34" charset="-128"/>
                <a:cs typeface="+mn-cs"/>
              </a:rPr>
              <a:t>                     </a:t>
            </a:r>
            <a:r>
              <a:rPr lang="en-US" sz="1600" dirty="0" smtClean="0">
                <a:solidFill>
                  <a:schemeClr val="tx1"/>
                </a:solidFill>
                <a:latin typeface="Arial" charset="0"/>
                <a:ea typeface="Arial Unicode MS" panose="020B0604020202020204" pitchFamily="34" charset="-128"/>
                <a:cs typeface="+mn-cs"/>
              </a:rPr>
              <a:t>INSTR2014                 February</a:t>
            </a:r>
            <a:r>
              <a:rPr lang="en-US" sz="1600" baseline="0" dirty="0" smtClean="0">
                <a:solidFill>
                  <a:schemeClr val="tx1"/>
                </a:solidFill>
                <a:latin typeface="Arial" charset="0"/>
                <a:ea typeface="Arial Unicode MS" panose="020B0604020202020204" pitchFamily="34" charset="-128"/>
                <a:cs typeface="+mn-cs"/>
              </a:rPr>
              <a:t> 28</a:t>
            </a:r>
            <a:r>
              <a:rPr lang="en-US" sz="1600" dirty="0" smtClean="0">
                <a:solidFill>
                  <a:schemeClr val="tx1"/>
                </a:solidFill>
                <a:latin typeface="Arial" charset="0"/>
                <a:ea typeface="Arial Unicode MS" panose="020B0604020202020204" pitchFamily="34" charset="-128"/>
                <a:cs typeface="+mn-cs"/>
              </a:rPr>
              <a:t>,</a:t>
            </a:r>
            <a:r>
              <a:rPr lang="en-US" sz="1600" baseline="0" dirty="0" smtClean="0">
                <a:solidFill>
                  <a:schemeClr val="tx1"/>
                </a:solidFill>
                <a:latin typeface="Arial" charset="0"/>
                <a:ea typeface="Arial Unicode MS" panose="020B0604020202020204" pitchFamily="34" charset="-128"/>
                <a:cs typeface="+mn-cs"/>
              </a:rPr>
              <a:t> </a:t>
            </a:r>
            <a:r>
              <a:rPr lang="en-US" sz="1600" dirty="0" smtClean="0">
                <a:solidFill>
                  <a:schemeClr val="tx1"/>
                </a:solidFill>
                <a:latin typeface="Arial" charset="0"/>
                <a:ea typeface="Arial Unicode MS" panose="020B0604020202020204" pitchFamily="34" charset="-128"/>
                <a:cs typeface="+mn-cs"/>
              </a:rPr>
              <a:t>2014</a:t>
            </a:r>
          </a:p>
        </p:txBody>
      </p:sp>
      <p:sp>
        <p:nvSpPr>
          <p:cNvPr id="11" name="Slide Number Placeholder 5"/>
          <p:cNvSpPr txBox="1">
            <a:spLocks/>
          </p:cNvSpPr>
          <p:nvPr userDrawn="1"/>
        </p:nvSpPr>
        <p:spPr>
          <a:xfrm>
            <a:off x="7696200" y="6432550"/>
            <a:ext cx="609600" cy="349250"/>
          </a:xfrm>
          <a:prstGeom prst="rect">
            <a:avLst/>
          </a:prstGeom>
        </p:spPr>
        <p:txBody>
          <a:bodyPr/>
          <a:lstStyle>
            <a:lvl1pPr eaLnBrk="0" hangingPunct="0">
              <a:defRPr sz="4200">
                <a:solidFill>
                  <a:srgbClr val="FFFFFF"/>
                </a:solidFill>
                <a:latin typeface="Arial" charset="0"/>
                <a:ea typeface="ヒラギノ角ゴ ProN W3" charset="-128"/>
                <a:sym typeface="Arial" charset="0"/>
              </a:defRPr>
            </a:lvl1pPr>
            <a:lvl2pPr marL="37931725" indent="-37474525" eaLnBrk="0" hangingPunct="0">
              <a:defRPr sz="4200">
                <a:solidFill>
                  <a:srgbClr val="FFFFFF"/>
                </a:solidFill>
                <a:latin typeface="Arial" charset="0"/>
                <a:ea typeface="ヒラギノ角ゴ ProN W3" charset="-128"/>
                <a:sym typeface="Arial" charset="0"/>
              </a:defRPr>
            </a:lvl2pPr>
            <a:lvl3pPr eaLnBrk="0" hangingPunct="0">
              <a:defRPr sz="4200">
                <a:solidFill>
                  <a:srgbClr val="FFFFFF"/>
                </a:solidFill>
                <a:latin typeface="Arial" charset="0"/>
                <a:ea typeface="ヒラギノ角ゴ ProN W3" charset="-128"/>
                <a:sym typeface="Arial" charset="0"/>
              </a:defRPr>
            </a:lvl3pPr>
            <a:lvl4pPr eaLnBrk="0" hangingPunct="0">
              <a:defRPr sz="4200">
                <a:solidFill>
                  <a:srgbClr val="FFFFFF"/>
                </a:solidFill>
                <a:latin typeface="Arial" charset="0"/>
                <a:ea typeface="ヒラギノ角ゴ ProN W3" charset="-128"/>
                <a:sym typeface="Arial" charset="0"/>
              </a:defRPr>
            </a:lvl4pPr>
            <a:lvl5pPr eaLnBrk="0" hangingPunct="0">
              <a:defRPr sz="4200">
                <a:solidFill>
                  <a:srgbClr val="FFFFFF"/>
                </a:solidFill>
                <a:latin typeface="Arial" charset="0"/>
                <a:ea typeface="ヒラギノ角ゴ ProN W3" charset="-128"/>
                <a:sym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Arial" charset="0"/>
                <a:ea typeface="ヒラギノ角ゴ ProN W3" charset="-128"/>
                <a:sym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Arial" charset="0"/>
                <a:ea typeface="ヒラギノ角ゴ ProN W3" charset="-128"/>
                <a:sym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Arial" charset="0"/>
                <a:ea typeface="ヒラギノ角ゴ ProN W3" charset="-128"/>
                <a:sym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Arial" charset="0"/>
                <a:ea typeface="ヒラギノ角ゴ ProN W3" charset="-128"/>
                <a:sym typeface="Arial" charset="0"/>
              </a:defRPr>
            </a:lvl9pPr>
          </a:lstStyle>
          <a:p>
            <a:pPr eaLnBrk="1" hangingPunct="1">
              <a:defRPr/>
            </a:pPr>
            <a:fld id="{A8BB70FC-A51E-4719-AF2C-0CA7DB7BE891}" type="slidenum">
              <a:rPr lang="en-US" sz="1600" baseline="0" smtClean="0">
                <a:solidFill>
                  <a:schemeClr val="tx1"/>
                </a:solidFill>
                <a:latin typeface="Arial" pitchFamily="34" charset="0"/>
                <a:ea typeface="Arial Unicode MS" panose="020B0604020202020204" pitchFamily="34" charset="-128"/>
                <a:cs typeface="+mn-cs"/>
              </a:rPr>
              <a:pPr eaLnBrk="1" hangingPunct="1">
                <a:defRPr/>
              </a:pPr>
              <a:t>‹#›</a:t>
            </a:fld>
            <a:endParaRPr lang="en-US" baseline="0" dirty="0" smtClean="0">
              <a:solidFill>
                <a:schemeClr val="tx1"/>
              </a:solidFill>
              <a:latin typeface="Arial" pitchFamily="34" charset="0"/>
              <a:ea typeface="Arial Unicode MS" panose="020B0604020202020204" pitchFamily="34" charset="-128"/>
              <a:cs typeface="+mn-cs"/>
            </a:endParaRPr>
          </a:p>
        </p:txBody>
      </p:sp>
      <p:sp>
        <p:nvSpPr>
          <p:cNvPr id="12" name="Wave 11"/>
          <p:cNvSpPr>
            <a:spLocks noChangeAspect="1"/>
          </p:cNvSpPr>
          <p:nvPr userDrawn="1"/>
        </p:nvSpPr>
        <p:spPr bwMode="auto">
          <a:xfrm>
            <a:off x="8305800" y="6075680"/>
            <a:ext cx="838200" cy="782320"/>
          </a:xfrm>
          <a:prstGeom prst="wave">
            <a:avLst>
              <a:gd name="adj1" fmla="val 0"/>
              <a:gd name="adj2" fmla="val 0"/>
            </a:avLst>
          </a:prstGeom>
          <a:solidFill>
            <a:schemeClr val="bg1">
              <a:lumMod val="6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27000" h="127000"/>
          </a:sp3d>
        </p:spPr>
        <p:txBody>
          <a:bodyPr/>
          <a:lstStyle>
            <a:lvl1pPr eaLnBrk="0" hangingPunct="0">
              <a:defRPr sz="4200">
                <a:solidFill>
                  <a:srgbClr val="FFFFFF"/>
                </a:solidFill>
                <a:latin typeface="Arial" charset="0"/>
                <a:ea typeface="ヒラギノ角ゴ ProN W3" charset="-128"/>
                <a:sym typeface="Arial" charset="0"/>
              </a:defRPr>
            </a:lvl1pPr>
            <a:lvl2pPr marL="37931725" indent="-37474525" eaLnBrk="0" hangingPunct="0">
              <a:defRPr sz="4200">
                <a:solidFill>
                  <a:srgbClr val="FFFFFF"/>
                </a:solidFill>
                <a:latin typeface="Arial" charset="0"/>
                <a:ea typeface="ヒラギノ角ゴ ProN W3" charset="-128"/>
                <a:sym typeface="Arial" charset="0"/>
              </a:defRPr>
            </a:lvl2pPr>
            <a:lvl3pPr eaLnBrk="0" hangingPunct="0">
              <a:defRPr sz="4200">
                <a:solidFill>
                  <a:srgbClr val="FFFFFF"/>
                </a:solidFill>
                <a:latin typeface="Arial" charset="0"/>
                <a:ea typeface="ヒラギノ角ゴ ProN W3" charset="-128"/>
                <a:sym typeface="Arial" charset="0"/>
              </a:defRPr>
            </a:lvl3pPr>
            <a:lvl4pPr eaLnBrk="0" hangingPunct="0">
              <a:defRPr sz="4200">
                <a:solidFill>
                  <a:srgbClr val="FFFFFF"/>
                </a:solidFill>
                <a:latin typeface="Arial" charset="0"/>
                <a:ea typeface="ヒラギノ角ゴ ProN W3" charset="-128"/>
                <a:sym typeface="Arial" charset="0"/>
              </a:defRPr>
            </a:lvl4pPr>
            <a:lvl5pPr eaLnBrk="0" hangingPunct="0">
              <a:defRPr sz="4200">
                <a:solidFill>
                  <a:srgbClr val="FFFFFF"/>
                </a:solidFill>
                <a:latin typeface="Arial" charset="0"/>
                <a:ea typeface="ヒラギノ角ゴ ProN W3" charset="-128"/>
                <a:sym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Arial" charset="0"/>
                <a:ea typeface="ヒラギノ角ゴ ProN W3" charset="-128"/>
                <a:sym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Arial" charset="0"/>
                <a:ea typeface="ヒラギノ角ゴ ProN W3" charset="-128"/>
                <a:sym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Arial" charset="0"/>
                <a:ea typeface="ヒラギノ角ゴ ProN W3" charset="-128"/>
                <a:sym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Arial" charset="0"/>
                <a:ea typeface="ヒラギノ角ゴ ProN W3" charset="-128"/>
                <a:sym typeface="Arial" charset="0"/>
              </a:defRPr>
            </a:lvl9pPr>
          </a:lstStyle>
          <a:p>
            <a:pPr algn="ctr" eaLnBrk="1" hangingPunct="1">
              <a:defRPr/>
            </a:pPr>
            <a:endParaRPr lang="en-US" dirty="0" smtClean="0">
              <a:latin typeface="Comic Sans MS" charset="0"/>
              <a:ea typeface="Arial Unicode MS" panose="020B0604020202020204" pitchFamily="34" charset="-128"/>
              <a:cs typeface="+mn-cs"/>
            </a:endParaRPr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457200" y="847107"/>
            <a:ext cx="8229600" cy="1588"/>
          </a:xfrm>
          <a:prstGeom prst="line">
            <a:avLst/>
          </a:prstGeom>
          <a:ln w="76200">
            <a:gradFill flip="none" rotWithShape="1">
              <a:gsLst>
                <a:gs pos="0">
                  <a:srgbClr val="C00000"/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6"/>
          <p:cNvPicPr>
            <a:picLocks noChangeAspect="1" noChangeArrowheads="1"/>
          </p:cNvPicPr>
          <p:nvPr userDrawn="1"/>
        </p:nvPicPr>
        <p:blipFill>
          <a:blip r:embed="rId16"/>
          <a:srcRect/>
          <a:stretch>
            <a:fillRect/>
          </a:stretch>
        </p:blipFill>
        <p:spPr bwMode="auto">
          <a:xfrm>
            <a:off x="8381657" y="6310491"/>
            <a:ext cx="698280" cy="400966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2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73" r:id="rId13"/>
  </p:sldLayoutIdLst>
  <p:hf hdr="0" dt="0"/>
  <p:txStyles>
    <p:titleStyle>
      <a:lvl1pPr algn="l" defTabSz="9144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hyperlink" Target="http://www.nss-mic.org/2013/program/ListProgramDB.asp?session=N24" TargetMode="Externa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4.emf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mp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Word_97_-_2003_Document111.doc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0.w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wmf"/><Relationship Id="rId2" Type="http://schemas.openxmlformats.org/officeDocument/2006/relationships/image" Target="../media/image24.wmf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iff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1.docx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36.e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9.tiff"/><Relationship Id="rId4" Type="http://schemas.openxmlformats.org/officeDocument/2006/relationships/image" Target="../media/image38.tif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260918"/>
            <a:ext cx="7772400" cy="3842710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An APD sensor with extended UV response for </a:t>
            </a:r>
            <a:r>
              <a:rPr lang="en-US" dirty="0" smtClean="0"/>
              <a:t>r</a:t>
            </a:r>
            <a:r>
              <a:rPr lang="en-US" dirty="0" smtClean="0"/>
              <a:t>eadout of BaF</a:t>
            </a:r>
            <a:r>
              <a:rPr lang="en-US" baseline="-25000" dirty="0" smtClean="0"/>
              <a:t>2</a:t>
            </a:r>
            <a:r>
              <a:rPr lang="en-US" dirty="0" smtClean="0"/>
              <a:t> scintillating crystals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sz="2400" dirty="0" smtClean="0"/>
              <a:t>David Hitlin</a:t>
            </a:r>
            <a:br>
              <a:rPr lang="en-US" sz="2400" dirty="0" smtClean="0"/>
            </a:br>
            <a:r>
              <a:rPr lang="en-US" sz="2400" dirty="0" smtClean="0"/>
              <a:t>INSTR2014</a:t>
            </a:r>
            <a:br>
              <a:rPr lang="en-US" sz="2400" dirty="0" smtClean="0"/>
            </a:br>
            <a:r>
              <a:rPr lang="en-US" sz="2400" dirty="0" smtClean="0"/>
              <a:t>February 28, 2014</a:t>
            </a:r>
          </a:p>
        </p:txBody>
      </p:sp>
    </p:spTree>
    <p:extLst>
      <p:ext uri="{BB962C8B-B14F-4D97-AF65-F5344CB8AC3E}">
        <p14:creationId xmlns:p14="http://schemas.microsoft.com/office/powerpoint/2010/main" val="1412644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Absorption length at </a:t>
            </a:r>
            <a:r>
              <a:rPr lang="en-US" dirty="0"/>
              <a:t>220 nm</a:t>
            </a:r>
            <a:r>
              <a:rPr lang="en-US" dirty="0" smtClean="0"/>
              <a:t> in silicon is less than </a:t>
            </a:r>
            <a:r>
              <a:rPr lang="en-US" dirty="0" smtClean="0"/>
              <a:t>10 nm</a:t>
            </a:r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Protective epoxy coating on </a:t>
            </a:r>
            <a:r>
              <a:rPr lang="en-US" dirty="0" smtClean="0"/>
              <a:t>an </a:t>
            </a:r>
            <a:r>
              <a:rPr lang="en-US" dirty="0" smtClean="0"/>
              <a:t>APD </a:t>
            </a:r>
            <a:r>
              <a:rPr lang="en-US" dirty="0" smtClean="0"/>
              <a:t>or SiPM has </a:t>
            </a:r>
            <a:r>
              <a:rPr lang="en-US" dirty="0" smtClean="0"/>
              <a:t>a strong effect on QE</a:t>
            </a:r>
          </a:p>
          <a:p>
            <a:pPr lvl="1"/>
            <a:r>
              <a:rPr lang="en-US" dirty="0" smtClean="0"/>
              <a:t>Sensitive region of device must be very close to the surface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Page </a:t>
            </a:r>
            <a:fld id="{02BA5821-21EB-4C1A-AC70-E98BDB034B02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96607" y="114751"/>
            <a:ext cx="8229600" cy="627887"/>
          </a:xfrm>
        </p:spPr>
        <p:txBody>
          <a:bodyPr/>
          <a:lstStyle/>
          <a:p>
            <a:r>
              <a:rPr lang="en-US" sz="2400" dirty="0" smtClean="0"/>
              <a:t>How to achieve best possible QE in the 200-300 nm regime?</a:t>
            </a: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0241" y="1503515"/>
            <a:ext cx="5079521" cy="3172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187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 smtClean="0"/>
              <a:t>UV sensitive MPPC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E311C-E4D1-4EC8-8552-BB121655A2ED}" type="slidenum">
              <a:rPr lang="ja-JP" altLang="en-US" smtClean="0"/>
              <a:pPr/>
              <a:t>11</a:t>
            </a:fld>
            <a:endParaRPr lang="ja-JP" altLang="en-US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309272" y="1484784"/>
            <a:ext cx="5846904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dirty="0" smtClean="0"/>
              <a:t>Requirements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ja-JP" dirty="0" smtClean="0"/>
              <a:t>Sensitivity </a:t>
            </a:r>
            <a:r>
              <a:rPr lang="en-US" altLang="ja-JP" dirty="0"/>
              <a:t>to liquid xenon </a:t>
            </a:r>
            <a:r>
              <a:rPr lang="en-US" altLang="ja-JP" dirty="0" smtClean="0"/>
              <a:t>scintillation (</a:t>
            </a:r>
            <a:r>
              <a:rPr lang="el-GR" altLang="ja-JP" dirty="0"/>
              <a:t>λ = 175 </a:t>
            </a:r>
            <a:r>
              <a:rPr lang="en-US" altLang="ja-JP" dirty="0"/>
              <a:t>nm</a:t>
            </a:r>
            <a:r>
              <a:rPr lang="en-US" altLang="ja-JP" dirty="0" smtClean="0"/>
              <a:t>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ja-JP" dirty="0"/>
              <a:t>Large active area (12×12 mm</a:t>
            </a:r>
            <a:r>
              <a:rPr lang="en-US" altLang="ja-JP" baseline="30000" dirty="0"/>
              <a:t>2</a:t>
            </a:r>
            <a:r>
              <a:rPr lang="en-US" altLang="ja-JP" dirty="0"/>
              <a:t>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ja-JP" dirty="0"/>
              <a:t>Single </a:t>
            </a:r>
            <a:r>
              <a:rPr lang="en-US" altLang="ja-JP" dirty="0" smtClean="0"/>
              <a:t>photon counting capability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ja-JP" dirty="0"/>
              <a:t>Moderate </a:t>
            </a:r>
            <a:r>
              <a:rPr lang="en-US" altLang="ja-JP" dirty="0" smtClean="0"/>
              <a:t>trailing time </a:t>
            </a:r>
            <a:r>
              <a:rPr lang="en-US" altLang="ja-JP" dirty="0" smtClean="0"/>
              <a:t>constant   (τ </a:t>
            </a:r>
            <a:r>
              <a:rPr lang="ja-JP" altLang="en-US" dirty="0"/>
              <a:t>＜ </a:t>
            </a:r>
            <a:r>
              <a:rPr lang="en-US" altLang="ja-JP" dirty="0"/>
              <a:t>50 ns) </a:t>
            </a:r>
            <a:endParaRPr lang="en-US" altLang="ja-JP" dirty="0" smtClean="0"/>
          </a:p>
          <a:p>
            <a:pPr marL="342900" indent="-342900">
              <a:buFont typeface="Wingdings" panose="05000000000000000000" pitchFamily="2" charset="2"/>
              <a:buChar char="p"/>
            </a:pPr>
            <a:endParaRPr lang="en-US" altLang="ja-JP" sz="2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ja-JP" sz="2000" dirty="0" smtClean="0"/>
              <a:t>In order to improve sensitivity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ja-JP" sz="2000" dirty="0" smtClean="0"/>
              <a:t>Remove protection layer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ja-JP" sz="2000" dirty="0" smtClean="0"/>
              <a:t>Match </a:t>
            </a:r>
            <a:r>
              <a:rPr lang="en-US" altLang="ja-JP" sz="2000" dirty="0" smtClean="0"/>
              <a:t>refractive index</a:t>
            </a:r>
          </a:p>
          <a:p>
            <a:pPr lvl="1"/>
            <a:r>
              <a:rPr lang="ja-JP" altLang="en-US" sz="2000" dirty="0"/>
              <a:t>　</a:t>
            </a:r>
            <a:r>
              <a:rPr lang="ja-JP" altLang="en-US" sz="2000" dirty="0" smtClean="0"/>
              <a:t> </a:t>
            </a:r>
            <a:r>
              <a:rPr lang="en-US" altLang="ja-JP" sz="2000" dirty="0" smtClean="0"/>
              <a:t>to liquid xenon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ja-JP" sz="2000" dirty="0" smtClean="0"/>
              <a:t>Apply a</a:t>
            </a:r>
            <a:r>
              <a:rPr lang="en-US" altLang="ja-JP" sz="2000" dirty="0" smtClean="0"/>
              <a:t>nti-reflection </a:t>
            </a:r>
            <a:r>
              <a:rPr lang="en-US" altLang="ja-JP" sz="2000" dirty="0" smtClean="0"/>
              <a:t>coating</a:t>
            </a:r>
          </a:p>
        </p:txBody>
      </p:sp>
      <p:sp>
        <p:nvSpPr>
          <p:cNvPr id="16" name="正方形/長方形 15"/>
          <p:cNvSpPr/>
          <p:nvPr/>
        </p:nvSpPr>
        <p:spPr>
          <a:xfrm>
            <a:off x="467544" y="930206"/>
            <a:ext cx="789482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600" b="1" dirty="0" smtClean="0">
                <a:solidFill>
                  <a:srgbClr val="0017F0"/>
                </a:solidFill>
              </a:rPr>
              <a:t>Hamamatsu Photonics/MEG</a:t>
            </a:r>
            <a:endParaRPr lang="en-US" altLang="ja-JP" sz="1600" b="1" dirty="0">
              <a:solidFill>
                <a:srgbClr val="0017F0"/>
              </a:solidFill>
            </a:endParaRPr>
          </a:p>
        </p:txBody>
      </p:sp>
      <p:pic>
        <p:nvPicPr>
          <p:cNvPr id="18" name="Picture 3" descr="C:\Users\kaneko\Desktop\MPPC_crosssectio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3431" y="3037503"/>
            <a:ext cx="4298053" cy="2834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正方形/長方形 19"/>
          <p:cNvSpPr/>
          <p:nvPr/>
        </p:nvSpPr>
        <p:spPr>
          <a:xfrm>
            <a:off x="4729508" y="5745037"/>
            <a:ext cx="35734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ja-JP" dirty="0"/>
              <a:t>Cross-sectional image of MPPC</a:t>
            </a:r>
          </a:p>
        </p:txBody>
      </p:sp>
    </p:spTree>
    <p:extLst>
      <p:ext uri="{BB962C8B-B14F-4D97-AF65-F5344CB8AC3E}">
        <p14:creationId xmlns:p14="http://schemas.microsoft.com/office/powerpoint/2010/main" val="4083162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25175146"/>
              </p:ext>
            </p:extLst>
          </p:nvPr>
        </p:nvGraphicFramePr>
        <p:xfrm>
          <a:off x="355671" y="1889069"/>
          <a:ext cx="5830300" cy="1612814"/>
        </p:xfrm>
        <a:graphic>
          <a:graphicData uri="http://schemas.openxmlformats.org/drawingml/2006/table">
            <a:tbl>
              <a:tblPr/>
              <a:tblGrid>
                <a:gridCol w="5830300"/>
              </a:tblGrid>
              <a:tr h="1412414"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Large </a:t>
                      </a:r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area MPPC sensitive to the liquid xenon scintillation light </a:t>
                      </a:r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/>
                      </a:r>
                      <a:br>
                        <a:rPr lang="en-US" sz="16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</a:br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( </a:t>
                      </a:r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λ = 175 nm) </a:t>
                      </a:r>
                      <a:endParaRPr lang="en-US" sz="16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12×12 </a:t>
                      </a:r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mm active </a:t>
                      </a:r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area</a:t>
                      </a:r>
                    </a:p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Detection </a:t>
                      </a:r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efficiency (PDE) of </a:t>
                      </a:r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17%</a:t>
                      </a:r>
                    </a:p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Pixel </a:t>
                      </a:r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gain </a:t>
                      </a:r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around </a:t>
                      </a:r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10</a:t>
                      </a:r>
                      <a:r>
                        <a:rPr lang="en-US" sz="1600" baseline="30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6</a:t>
                      </a:r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 </a:t>
                      </a:r>
                      <a:endParaRPr lang="en-US" sz="16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  <a:p>
                      <a:r>
                        <a:rPr lang="en-US" sz="4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 </a:t>
                      </a:r>
                    </a:p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Version with improved pixel</a:t>
                      </a:r>
                      <a:r>
                        <a:rPr lang="en-US" sz="16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 structure is under development</a:t>
                      </a:r>
                      <a:endParaRPr lang="en-US" sz="1600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88813" marR="88813" marT="44407" marB="444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55671" y="905419"/>
            <a:ext cx="1511688" cy="275825"/>
          </a:xfrm>
        </p:spPr>
        <p:txBody>
          <a:bodyPr/>
          <a:lstStyle/>
          <a:p>
            <a:r>
              <a:rPr lang="en-US" sz="1600" dirty="0" smtClean="0">
                <a:latin typeface="Calibri" panose="020F0502020204030204" pitchFamily="34" charset="0"/>
              </a:rPr>
              <a:t>IEEE/NSS Seoul</a:t>
            </a:r>
            <a:endParaRPr lang="en-US" sz="1600" dirty="0">
              <a:latin typeface="Calibri" panose="020F0502020204030204" pitchFamily="34" charset="0"/>
            </a:endParaRP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355671" y="1115511"/>
            <a:ext cx="5895717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hlinkClick r:id="rId2"/>
              </a:rPr>
              <a:t>Performance of UV-Sensitive MPPC for Liquid Xenon Detector in MEG Experiment</a:t>
            </a: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D. Kaneko</a:t>
            </a: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ICEPP, The University of Tokyo, Tokyo, Japan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On behalf of the MEG Collaboration</a:t>
            </a:r>
            <a:endParaRPr kumimoji="0" lang="en-US" sz="3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2715" y="1470997"/>
            <a:ext cx="3136333" cy="256557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55671" y="242371"/>
            <a:ext cx="48910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Hamamatsu UV sensitive MPPC</a:t>
            </a:r>
            <a:endParaRPr lang="en-US" sz="2800" dirty="0"/>
          </a:p>
        </p:txBody>
      </p:sp>
      <p:pic>
        <p:nvPicPr>
          <p:cNvPr id="7" name="Picture 2" descr="C:\Users\kaneko\Desktop\3vs12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2"/>
          <a:stretch/>
        </p:blipFill>
        <p:spPr bwMode="auto">
          <a:xfrm>
            <a:off x="5473221" y="4094918"/>
            <a:ext cx="3595320" cy="1903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4626" y="3806175"/>
            <a:ext cx="3072000" cy="2192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529931" y="5554133"/>
            <a:ext cx="11291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  <a:latin typeface="Calibri" panose="020F0502020204030204" pitchFamily="34" charset="0"/>
              </a:rPr>
              <a:t>P. Murat</a:t>
            </a:r>
            <a:endParaRPr lang="en-US" sz="12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4146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Grp="1" noChangeAspect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4282" y="954396"/>
            <a:ext cx="3779604" cy="2978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itle 1"/>
          <p:cNvSpPr txBox="1">
            <a:spLocks/>
          </p:cNvSpPr>
          <p:nvPr/>
        </p:nvSpPr>
        <p:spPr bwMode="auto">
          <a:xfrm>
            <a:off x="377888" y="86140"/>
            <a:ext cx="7874123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cene3d>
              <a:camera prst="orthographicFront"/>
              <a:lightRig rig="threePt" dir="t"/>
            </a:scene3d>
            <a:sp3d extrusionH="57150" contourW="6350">
              <a:bevelT w="38100" h="38100"/>
            </a:sp3d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66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66"/>
                </a:solidFill>
                <a:latin typeface="Helvetica" pitchFamily="-97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66"/>
                </a:solidFill>
                <a:latin typeface="Helvetica" pitchFamily="-97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66"/>
                </a:solidFill>
                <a:latin typeface="Helvetica" pitchFamily="-97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66"/>
                </a:solidFill>
                <a:latin typeface="Helvetica" pitchFamily="-97" charset="0"/>
                <a:ea typeface="ＭＳ Ｐゴシック" charset="-128"/>
                <a:cs typeface="ＭＳ Ｐゴシック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66"/>
                </a:solidFill>
                <a:latin typeface="Helvetica" pitchFamily="-97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66"/>
                </a:solidFill>
                <a:latin typeface="Helvetica" pitchFamily="-97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66"/>
                </a:solidFill>
                <a:latin typeface="Helvetica" pitchFamily="-97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66"/>
                </a:solidFill>
                <a:latin typeface="Helvetica" pitchFamily="-97" charset="0"/>
              </a:defRPr>
            </a:lvl9pPr>
          </a:lstStyle>
          <a:p>
            <a:pPr algn="l"/>
            <a:r>
              <a:rPr lang="en-US" sz="3200" b="0" dirty="0" smtClean="0">
                <a:solidFill>
                  <a:schemeClr val="tx1"/>
                </a:solidFill>
              </a:rPr>
              <a:t>Far ultraviolet, visible-blind coatings</a:t>
            </a:r>
            <a:endParaRPr lang="en-US" sz="3200" b="0" dirty="0">
              <a:solidFill>
                <a:schemeClr val="tx1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68044" y="998410"/>
            <a:ext cx="8782174" cy="4985565"/>
            <a:chOff x="168044" y="998410"/>
            <a:chExt cx="8782174" cy="4985565"/>
          </a:xfrm>
        </p:grpSpPr>
        <p:grpSp>
          <p:nvGrpSpPr>
            <p:cNvPr id="8" name="Group 7"/>
            <p:cNvGrpSpPr/>
            <p:nvPr/>
          </p:nvGrpSpPr>
          <p:grpSpPr>
            <a:xfrm>
              <a:off x="4623367" y="3971452"/>
              <a:ext cx="3921211" cy="2012523"/>
              <a:chOff x="-35011" y="4312077"/>
              <a:chExt cx="3921211" cy="2012523"/>
            </a:xfrm>
          </p:grpSpPr>
          <p:pic>
            <p:nvPicPr>
              <p:cNvPr id="9" name="Picture 8"/>
              <p:cNvPicPr/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64587" y="4312077"/>
                <a:ext cx="2721613" cy="2012523"/>
              </a:xfrm>
              <a:prstGeom prst="rect">
                <a:avLst/>
              </a:prstGeom>
            </p:spPr>
          </p:pic>
          <p:sp>
            <p:nvSpPr>
              <p:cNvPr id="10" name="Text Box 2"/>
              <p:cNvSpPr txBox="1">
                <a:spLocks noChangeArrowheads="1"/>
              </p:cNvSpPr>
              <p:nvPr/>
            </p:nvSpPr>
            <p:spPr bwMode="auto">
              <a:xfrm>
                <a:off x="142789" y="5562600"/>
                <a:ext cx="574675" cy="2762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900" b="1" i="0" u="none" strike="noStrike" cap="none" normalizeH="0" baseline="0" dirty="0">
                    <a:ln>
                      <a:noFill/>
                    </a:ln>
                    <a:solidFill>
                      <a:schemeClr val="tx2"/>
                    </a:solidFill>
                    <a:effectLst/>
                    <a:latin typeface="Cambria" pitchFamily="-65" charset="0"/>
                    <a:ea typeface="Times New Roman" pitchFamily="-65" charset="0"/>
                  </a:rPr>
                  <a:t>Silicon</a:t>
                </a:r>
                <a:endParaRPr kumimoji="0" lang="en-US" sz="900" b="1" i="0" u="none" strike="noStrike" cap="none" normalizeH="0" baseline="0" dirty="0">
                  <a:ln>
                    <a:noFill/>
                  </a:ln>
                  <a:solidFill>
                    <a:schemeClr val="tx2"/>
                  </a:solidFill>
                  <a:effectLst/>
                  <a:latin typeface="Times New Roman" pitchFamily="-65" charset="0"/>
                  <a:ea typeface="Times New Roman" pitchFamily="-65" charset="0"/>
                </a:endParaRPr>
              </a:p>
            </p:txBody>
          </p:sp>
          <p:sp>
            <p:nvSpPr>
              <p:cNvPr id="11" name="Text Box 3"/>
              <p:cNvSpPr txBox="1">
                <a:spLocks noChangeArrowheads="1"/>
              </p:cNvSpPr>
              <p:nvPr/>
            </p:nvSpPr>
            <p:spPr bwMode="auto">
              <a:xfrm>
                <a:off x="298364" y="4724400"/>
                <a:ext cx="838200" cy="2762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900" b="1" i="0" u="none" strike="noStrike" cap="none" normalizeH="0" baseline="0" dirty="0">
                    <a:ln>
                      <a:noFill/>
                    </a:ln>
                    <a:solidFill>
                      <a:schemeClr val="tx2"/>
                    </a:solidFill>
                    <a:effectLst/>
                    <a:latin typeface="Cambria" pitchFamily="-65" charset="0"/>
                    <a:ea typeface="Times New Roman" pitchFamily="-65" charset="0"/>
                  </a:rPr>
                  <a:t>HfO</a:t>
                </a:r>
                <a:r>
                  <a:rPr kumimoji="0" lang="en-US" sz="900" b="1" i="0" u="none" strike="noStrike" cap="none" normalizeH="0" baseline="-25000" dirty="0">
                    <a:ln>
                      <a:noFill/>
                    </a:ln>
                    <a:solidFill>
                      <a:schemeClr val="tx2"/>
                    </a:solidFill>
                    <a:effectLst/>
                    <a:latin typeface="Cambria" pitchFamily="-65" charset="0"/>
                    <a:ea typeface="Times New Roman" pitchFamily="-65" charset="0"/>
                  </a:rPr>
                  <a:t>2</a:t>
                </a:r>
                <a:endParaRPr kumimoji="0" lang="en-US" sz="900" b="1" i="0" u="none" strike="noStrike" cap="none" normalizeH="0" baseline="0" dirty="0">
                  <a:ln>
                    <a:noFill/>
                  </a:ln>
                  <a:solidFill>
                    <a:schemeClr val="tx2"/>
                  </a:solidFill>
                  <a:effectLst/>
                  <a:latin typeface="Times New Roman" pitchFamily="-65" charset="0"/>
                  <a:ea typeface="Times New Roman" pitchFamily="-65" charset="0"/>
                </a:endParaRPr>
              </a:p>
            </p:txBody>
          </p:sp>
          <p:sp>
            <p:nvSpPr>
              <p:cNvPr id="12" name="Text Box 4"/>
              <p:cNvSpPr txBox="1">
                <a:spLocks noChangeArrowheads="1"/>
              </p:cNvSpPr>
              <p:nvPr/>
            </p:nvSpPr>
            <p:spPr bwMode="auto">
              <a:xfrm>
                <a:off x="303127" y="5105400"/>
                <a:ext cx="485223" cy="18519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900" b="1" i="0" u="none" strike="noStrike" cap="none" normalizeH="0" baseline="0" dirty="0">
                    <a:ln>
                      <a:noFill/>
                    </a:ln>
                    <a:solidFill>
                      <a:schemeClr val="tx2"/>
                    </a:solidFill>
                    <a:effectLst/>
                    <a:latin typeface="Cambria" pitchFamily="-65" charset="0"/>
                    <a:ea typeface="Times New Roman" pitchFamily="-65" charset="0"/>
                  </a:rPr>
                  <a:t>Al</a:t>
                </a:r>
                <a:r>
                  <a:rPr kumimoji="0" lang="en-US" sz="900" b="1" i="0" u="none" strike="noStrike" cap="none" normalizeH="0" baseline="-25000" dirty="0">
                    <a:ln>
                      <a:noFill/>
                    </a:ln>
                    <a:solidFill>
                      <a:schemeClr val="tx2"/>
                    </a:solidFill>
                    <a:effectLst/>
                    <a:latin typeface="Cambria" pitchFamily="-65" charset="0"/>
                    <a:ea typeface="Times New Roman" pitchFamily="-65" charset="0"/>
                  </a:rPr>
                  <a:t>2</a:t>
                </a:r>
                <a:r>
                  <a:rPr kumimoji="0" lang="en-US" sz="900" b="1" i="0" u="none" strike="noStrike" cap="none" normalizeH="0" baseline="0" dirty="0">
                    <a:ln>
                      <a:noFill/>
                    </a:ln>
                    <a:solidFill>
                      <a:schemeClr val="tx2"/>
                    </a:solidFill>
                    <a:effectLst/>
                    <a:latin typeface="Cambria" pitchFamily="-65" charset="0"/>
                    <a:ea typeface="Times New Roman" pitchFamily="-65" charset="0"/>
                  </a:rPr>
                  <a:t>O</a:t>
                </a:r>
                <a:r>
                  <a:rPr kumimoji="0" lang="en-US" sz="900" b="1" i="0" u="none" strike="noStrike" cap="none" normalizeH="0" baseline="-25000" dirty="0">
                    <a:ln>
                      <a:noFill/>
                    </a:ln>
                    <a:solidFill>
                      <a:schemeClr val="tx2"/>
                    </a:solidFill>
                    <a:effectLst/>
                    <a:latin typeface="Cambria" pitchFamily="-65" charset="0"/>
                    <a:ea typeface="Times New Roman" pitchFamily="-65" charset="0"/>
                  </a:rPr>
                  <a:t>3</a:t>
                </a:r>
                <a:endParaRPr kumimoji="0" lang="en-US" sz="900" b="1" i="0" u="none" strike="noStrike" cap="none" normalizeH="0" baseline="0" dirty="0">
                  <a:ln>
                    <a:noFill/>
                  </a:ln>
                  <a:solidFill>
                    <a:schemeClr val="tx2"/>
                  </a:solidFill>
                  <a:effectLst/>
                  <a:latin typeface="Times New Roman" pitchFamily="-65" charset="0"/>
                  <a:ea typeface="Times New Roman" pitchFamily="-65" charset="0"/>
                </a:endParaRPr>
              </a:p>
            </p:txBody>
          </p:sp>
          <p:sp>
            <p:nvSpPr>
              <p:cNvPr id="13" name="Text Box 5"/>
              <p:cNvSpPr txBox="1">
                <a:spLocks noChangeArrowheads="1"/>
              </p:cNvSpPr>
              <p:nvPr/>
            </p:nvSpPr>
            <p:spPr bwMode="auto">
              <a:xfrm>
                <a:off x="-35011" y="5257800"/>
                <a:ext cx="838200" cy="2286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900" b="1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mbria" pitchFamily="-65" charset="0"/>
                    <a:ea typeface="Times New Roman" pitchFamily="-65" charset="0"/>
                  </a:rPr>
                  <a:t>Native SiO</a:t>
                </a:r>
                <a:r>
                  <a:rPr kumimoji="0" lang="en-US" sz="900" b="1" i="0" u="none" strike="noStrike" cap="none" normalizeH="0" baseline="-2500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mbria" pitchFamily="-65" charset="0"/>
                    <a:ea typeface="Times New Roman" pitchFamily="-65" charset="0"/>
                  </a:rPr>
                  <a:t>2</a:t>
                </a:r>
                <a:endParaRPr kumimoji="0" lang="en-US" sz="9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-65" charset="0"/>
                  <a:ea typeface="Times New Roman" pitchFamily="-65" charset="0"/>
                </a:endParaRPr>
              </a:p>
            </p:txBody>
          </p:sp>
          <p:cxnSp>
            <p:nvCxnSpPr>
              <p:cNvPr id="3" name="Straight Arrow Connector 2"/>
              <p:cNvCxnSpPr/>
              <p:nvPr/>
            </p:nvCxnSpPr>
            <p:spPr bwMode="auto">
              <a:xfrm>
                <a:off x="717464" y="5257135"/>
                <a:ext cx="419100" cy="0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21" name="Straight Arrow Connector 20"/>
              <p:cNvCxnSpPr/>
              <p:nvPr/>
            </p:nvCxnSpPr>
            <p:spPr bwMode="auto">
              <a:xfrm>
                <a:off x="717464" y="5367337"/>
                <a:ext cx="419100" cy="0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22" name="Straight Arrow Connector 21"/>
              <p:cNvCxnSpPr/>
              <p:nvPr/>
            </p:nvCxnSpPr>
            <p:spPr bwMode="auto">
              <a:xfrm>
                <a:off x="707387" y="5715000"/>
                <a:ext cx="419100" cy="0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18" name="Straight Arrow Connector 17"/>
              <p:cNvCxnSpPr>
                <a:endCxn id="11" idx="3"/>
              </p:cNvCxnSpPr>
              <p:nvPr/>
            </p:nvCxnSpPr>
            <p:spPr bwMode="auto">
              <a:xfrm>
                <a:off x="707387" y="4862512"/>
                <a:ext cx="429177" cy="1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</p:grpSp>
        <p:sp>
          <p:nvSpPr>
            <p:cNvPr id="4" name="TextBox 3"/>
            <p:cNvSpPr txBox="1"/>
            <p:nvPr/>
          </p:nvSpPr>
          <p:spPr>
            <a:xfrm>
              <a:off x="225952" y="4599396"/>
              <a:ext cx="4744249" cy="1200329"/>
            </a:xfrm>
            <a:prstGeom prst="rect">
              <a:avLst/>
            </a:prstGeom>
            <a:noFill/>
          </p:spPr>
          <p:txBody>
            <a:bodyPr wrap="square" rIns="0" rtlCol="0">
              <a:spAutoFit/>
              <a:scene3d>
                <a:camera prst="orthographicFront"/>
                <a:lightRig rig="threePt" dir="t"/>
              </a:scene3d>
              <a:sp3d extrusionH="57150" contourW="6350">
                <a:bevelT w="38100" h="38100" prst="angle"/>
              </a:sp3d>
            </a:bodyPr>
            <a:lstStyle/>
            <a:p>
              <a:r>
                <a:rPr lang="en-US" sz="1800" dirty="0" smtClean="0">
                  <a:solidFill>
                    <a:srgbClr val="FFFF00"/>
                  </a:solidFill>
                </a:rPr>
                <a:t>World record deep ultraviolet </a:t>
              </a:r>
              <a:r>
                <a:rPr lang="en-US" sz="1800" dirty="0" smtClean="0">
                  <a:solidFill>
                    <a:srgbClr val="FFFF00"/>
                  </a:solidFill>
                </a:rPr>
                <a:t>quantum efficiency</a:t>
              </a:r>
              <a:endParaRPr lang="en-US" sz="1800" dirty="0" smtClean="0">
                <a:solidFill>
                  <a:srgbClr val="FFFF00"/>
                </a:solidFill>
              </a:endParaRPr>
            </a:p>
            <a:p>
              <a:pPr marL="742950" lvl="1" indent="-285750">
                <a:buFont typeface="Arial" pitchFamily="34" charset="0"/>
                <a:buChar char="•"/>
              </a:pPr>
              <a:r>
                <a:rPr lang="en-US" sz="1800" dirty="0">
                  <a:solidFill>
                    <a:srgbClr val="0066FF"/>
                  </a:solidFill>
                </a:rPr>
                <a:t>QE &gt; 5x </a:t>
              </a:r>
              <a:r>
                <a:rPr lang="en-US" sz="1800" dirty="0" err="1">
                  <a:solidFill>
                    <a:srgbClr val="0066FF"/>
                  </a:solidFill>
                </a:rPr>
                <a:t>Galex</a:t>
              </a:r>
              <a:endParaRPr lang="en-US" sz="1800" dirty="0">
                <a:solidFill>
                  <a:srgbClr val="0066FF"/>
                </a:solidFill>
              </a:endParaRPr>
            </a:p>
            <a:p>
              <a:pPr marL="742950" lvl="1" indent="-285750">
                <a:buFont typeface="Arial" pitchFamily="34" charset="0"/>
                <a:buChar char="•"/>
              </a:pPr>
              <a:r>
                <a:rPr lang="en-US" sz="1800" dirty="0" smtClean="0">
                  <a:solidFill>
                    <a:srgbClr val="0066FF"/>
                  </a:solidFill>
                </a:rPr>
                <a:t>Stable</a:t>
              </a:r>
            </a:p>
            <a:p>
              <a:pPr marL="742950" lvl="1" indent="-285750">
                <a:buFont typeface="Arial" pitchFamily="34" charset="0"/>
                <a:buChar char="•"/>
              </a:pPr>
              <a:r>
                <a:rPr lang="en-US" sz="1800" dirty="0" smtClean="0">
                  <a:solidFill>
                    <a:srgbClr val="0066FF"/>
                  </a:solidFill>
                </a:rPr>
                <a:t>Visible blind coatings are possible</a:t>
              </a:r>
              <a:endParaRPr lang="en-US" sz="1800" dirty="0">
                <a:solidFill>
                  <a:srgbClr val="0066FF"/>
                </a:soli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168044" y="998410"/>
              <a:ext cx="5156238" cy="3600986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r>
                <a:rPr lang="en-US" sz="1200" b="1" dirty="0" smtClean="0">
                  <a:solidFill>
                    <a:srgbClr val="0000FF"/>
                  </a:solidFill>
                </a:rPr>
                <a:t>“Ultraviolet </a:t>
              </a:r>
              <a:r>
                <a:rPr lang="en-US" sz="1200" b="1" dirty="0">
                  <a:solidFill>
                    <a:srgbClr val="0000FF"/>
                  </a:solidFill>
                </a:rPr>
                <a:t>antireflection coatings for use in silicon </a:t>
              </a:r>
              <a:r>
                <a:rPr lang="en-US" sz="1200" b="1" dirty="0" smtClean="0">
                  <a:solidFill>
                    <a:srgbClr val="0000FF"/>
                  </a:solidFill>
                </a:rPr>
                <a:t>detector design,”</a:t>
              </a:r>
              <a:endParaRPr lang="en-US" sz="1200" b="1" dirty="0">
                <a:solidFill>
                  <a:srgbClr val="0000FF"/>
                </a:solidFill>
              </a:endParaRPr>
            </a:p>
            <a:p>
              <a:r>
                <a:rPr lang="en-US" sz="1200" dirty="0"/>
                <a:t>Erika T. Hamden, Frank Greer, Michael E. Hoenk, </a:t>
              </a:r>
              <a:r>
                <a:rPr lang="en-US" sz="1200" dirty="0" err="1"/>
                <a:t>Jordana</a:t>
              </a:r>
              <a:r>
                <a:rPr lang="en-US" sz="1200" dirty="0"/>
                <a:t> </a:t>
              </a:r>
              <a:r>
                <a:rPr lang="en-US" sz="1200" dirty="0" err="1"/>
                <a:t>Blacksberg</a:t>
              </a:r>
              <a:r>
                <a:rPr lang="en-US" sz="1200" dirty="0"/>
                <a:t>, Matthew R. Dickie, Shouleh Nikzad, D. Christopher Martin, and </a:t>
              </a:r>
              <a:r>
                <a:rPr lang="en-US" sz="1200" dirty="0" smtClean="0"/>
                <a:t/>
              </a:r>
              <a:br>
                <a:rPr lang="en-US" sz="1200" dirty="0" smtClean="0"/>
              </a:br>
              <a:r>
                <a:rPr lang="en-US" sz="1200" dirty="0" smtClean="0"/>
                <a:t>David </a:t>
              </a:r>
              <a:r>
                <a:rPr lang="en-US" sz="1200" dirty="0" err="1"/>
                <a:t>Schiminovich</a:t>
              </a:r>
              <a:endParaRPr lang="en-US" sz="1200" dirty="0"/>
            </a:p>
            <a:p>
              <a:r>
                <a:rPr lang="en-US" sz="1200" i="1" dirty="0"/>
                <a:t>Applied Optics</a:t>
              </a:r>
              <a:r>
                <a:rPr lang="en-US" sz="1200" dirty="0"/>
                <a:t>, Vol. 50, Issue 21, pp. 4180-4188 (2011</a:t>
              </a:r>
              <a:r>
                <a:rPr lang="en-US" sz="1200" dirty="0" smtClean="0"/>
                <a:t>)</a:t>
              </a:r>
            </a:p>
            <a:p>
              <a:endParaRPr lang="en-US" sz="1200" dirty="0"/>
            </a:p>
            <a:p>
              <a:r>
                <a:rPr lang="en-US" sz="1200" b="1" dirty="0" smtClean="0">
                  <a:solidFill>
                    <a:srgbClr val="0000FF"/>
                  </a:solidFill>
                </a:rPr>
                <a:t>“Delta-doped </a:t>
              </a:r>
              <a:r>
                <a:rPr lang="en-US" sz="1200" b="1" dirty="0">
                  <a:solidFill>
                    <a:srgbClr val="0000FF"/>
                  </a:solidFill>
                </a:rPr>
                <a:t>electron-multiplied CCD with absolute quantum efficiency over 50% in the near to far ultraviolet range for single photon counting </a:t>
              </a:r>
              <a:r>
                <a:rPr lang="en-US" sz="1200" b="1" dirty="0" smtClean="0">
                  <a:solidFill>
                    <a:srgbClr val="0000FF"/>
                  </a:solidFill>
                </a:rPr>
                <a:t>applications”</a:t>
              </a:r>
              <a:endParaRPr lang="en-US" sz="1200" b="1" dirty="0">
                <a:solidFill>
                  <a:srgbClr val="0000FF"/>
                </a:solidFill>
              </a:endParaRPr>
            </a:p>
            <a:p>
              <a:r>
                <a:rPr lang="en-US" sz="1200" dirty="0"/>
                <a:t>Shouleh Nikzad, Michael E. Hoenk, Frank Greer, Blake </a:t>
              </a:r>
              <a:r>
                <a:rPr lang="en-US" sz="1200" dirty="0" err="1"/>
                <a:t>Jacquot</a:t>
              </a:r>
              <a:r>
                <a:rPr lang="en-US" sz="1200" dirty="0"/>
                <a:t>, </a:t>
              </a:r>
              <a:r>
                <a:rPr lang="en-US" sz="1200" dirty="0" smtClean="0"/>
                <a:t/>
              </a:r>
              <a:br>
                <a:rPr lang="en-US" sz="1200" dirty="0" smtClean="0"/>
              </a:br>
              <a:r>
                <a:rPr lang="en-US" sz="1200" dirty="0" smtClean="0"/>
                <a:t>Steve </a:t>
              </a:r>
              <a:r>
                <a:rPr lang="en-US" sz="1200" dirty="0"/>
                <a:t>Monacos, Todd J. Jones, </a:t>
              </a:r>
              <a:r>
                <a:rPr lang="en-US" sz="1200" dirty="0" err="1"/>
                <a:t>Jordana</a:t>
              </a:r>
              <a:r>
                <a:rPr lang="en-US" sz="1200" dirty="0"/>
                <a:t> </a:t>
              </a:r>
              <a:r>
                <a:rPr lang="en-US" sz="1200" dirty="0" err="1"/>
                <a:t>Blacksberg</a:t>
              </a:r>
              <a:r>
                <a:rPr lang="en-US" sz="1200" dirty="0"/>
                <a:t>, Erika Hamden, </a:t>
              </a:r>
              <a:r>
                <a:rPr lang="en-US" sz="1200" dirty="0" smtClean="0"/>
                <a:t/>
              </a:r>
              <a:br>
                <a:rPr lang="en-US" sz="1200" dirty="0" smtClean="0"/>
              </a:br>
              <a:r>
                <a:rPr lang="en-US" sz="1200" dirty="0" smtClean="0"/>
                <a:t>David </a:t>
              </a:r>
              <a:r>
                <a:rPr lang="en-US" sz="1200" dirty="0" err="1"/>
                <a:t>Schiminovich</a:t>
              </a:r>
              <a:r>
                <a:rPr lang="en-US" sz="1200" dirty="0"/>
                <a:t>, Chris Martin, and Patrick Morrissey</a:t>
              </a:r>
            </a:p>
            <a:p>
              <a:r>
                <a:rPr lang="en-US" sz="1200" i="1" dirty="0"/>
                <a:t>Applied Optics</a:t>
              </a:r>
              <a:r>
                <a:rPr lang="en-US" sz="1200" dirty="0"/>
                <a:t>, Vol. 51, Issue 3, pp. 365-369 (2012</a:t>
              </a:r>
              <a:r>
                <a:rPr lang="en-US" sz="1200" dirty="0" smtClean="0"/>
                <a:t>)</a:t>
              </a:r>
            </a:p>
            <a:p>
              <a:endParaRPr lang="en-US" sz="1200" dirty="0" smtClean="0"/>
            </a:p>
            <a:p>
              <a:r>
                <a:rPr lang="en-US" sz="1200" b="1" dirty="0" smtClean="0">
                  <a:solidFill>
                    <a:srgbClr val="0000FF"/>
                  </a:solidFill>
                </a:rPr>
                <a:t>“Atomically </a:t>
              </a:r>
              <a:r>
                <a:rPr lang="en-US" sz="1200" b="1" dirty="0">
                  <a:solidFill>
                    <a:srgbClr val="0000FF"/>
                  </a:solidFill>
                </a:rPr>
                <a:t>precise surface engineering of silicon CCDs for</a:t>
              </a:r>
            </a:p>
            <a:p>
              <a:r>
                <a:rPr lang="en-US" sz="1200" b="1" dirty="0">
                  <a:solidFill>
                    <a:srgbClr val="0000FF"/>
                  </a:solidFill>
                </a:rPr>
                <a:t>enhanced UV quantum efficiency</a:t>
              </a:r>
              <a:r>
                <a:rPr lang="en-US" sz="1200" b="1" dirty="0" smtClean="0">
                  <a:solidFill>
                    <a:srgbClr val="0000FF"/>
                  </a:solidFill>
                </a:rPr>
                <a:t>,”</a:t>
              </a:r>
            </a:p>
            <a:p>
              <a:r>
                <a:rPr lang="en-US" sz="1200" dirty="0"/>
                <a:t>Frank </a:t>
              </a:r>
              <a:r>
                <a:rPr lang="en-US" sz="1200" dirty="0" smtClean="0"/>
                <a:t>Greer, Erika Hamden, </a:t>
              </a:r>
              <a:r>
                <a:rPr lang="en-US" sz="1200" dirty="0"/>
                <a:t>Blake C. </a:t>
              </a:r>
              <a:r>
                <a:rPr lang="en-US" sz="1200" dirty="0" err="1" smtClean="0"/>
                <a:t>Jacquot</a:t>
              </a:r>
              <a:r>
                <a:rPr lang="en-US" sz="1200" dirty="0"/>
                <a:t>,</a:t>
              </a:r>
              <a:r>
                <a:rPr lang="en-US" sz="1200" dirty="0" smtClean="0"/>
                <a:t> </a:t>
              </a:r>
              <a:r>
                <a:rPr lang="en-US" sz="1200" dirty="0"/>
                <a:t>Michael E. Hoenk</a:t>
              </a:r>
              <a:r>
                <a:rPr lang="en-US" sz="1200" dirty="0" smtClean="0"/>
                <a:t>, </a:t>
              </a:r>
              <a:br>
                <a:rPr lang="en-US" sz="1200" dirty="0" smtClean="0"/>
              </a:br>
              <a:r>
                <a:rPr lang="en-US" sz="1200" dirty="0" smtClean="0"/>
                <a:t>Todd </a:t>
              </a:r>
              <a:r>
                <a:rPr lang="en-US" sz="1200" dirty="0"/>
                <a:t>J. Jones</a:t>
              </a:r>
              <a:r>
                <a:rPr lang="en-US" sz="1200" dirty="0" smtClean="0"/>
                <a:t>, </a:t>
              </a:r>
              <a:r>
                <a:rPr lang="en-US" sz="1200" dirty="0"/>
                <a:t>Matthew R. Dickie</a:t>
              </a:r>
              <a:r>
                <a:rPr lang="en-US" sz="1200" dirty="0" smtClean="0"/>
                <a:t>, </a:t>
              </a:r>
              <a:r>
                <a:rPr lang="en-US" sz="1200" dirty="0"/>
                <a:t>Steve P. Monacos</a:t>
              </a:r>
              <a:r>
                <a:rPr lang="en-US" sz="1200" dirty="0" smtClean="0"/>
                <a:t>, </a:t>
              </a:r>
              <a:r>
                <a:rPr lang="en-US" sz="1200" dirty="0"/>
                <a:t>Shouleh </a:t>
              </a:r>
              <a:r>
                <a:rPr lang="en-US" sz="1200" dirty="0" smtClean="0"/>
                <a:t>Nikzad</a:t>
              </a:r>
            </a:p>
            <a:p>
              <a:r>
                <a:rPr lang="en-US" sz="1200" dirty="0" smtClean="0"/>
                <a:t> </a:t>
              </a:r>
              <a:r>
                <a:rPr lang="en-US" sz="1200" i="1" dirty="0"/>
                <a:t>J. Vac. Sci. Technol</a:t>
              </a:r>
              <a:r>
                <a:rPr lang="en-US" sz="1200" i="1" dirty="0" smtClean="0"/>
                <a:t>.,</a:t>
              </a:r>
              <a:r>
                <a:rPr lang="en-US" sz="1200" dirty="0" smtClean="0"/>
                <a:t> </a:t>
              </a:r>
              <a:r>
                <a:rPr lang="en-US" sz="1200" dirty="0"/>
                <a:t>A 31, </a:t>
              </a:r>
              <a:r>
                <a:rPr lang="en-US" sz="1200" dirty="0" smtClean="0"/>
                <a:t>01A103 (2013</a:t>
              </a:r>
              <a:r>
                <a:rPr lang="en-US" sz="1200" dirty="0"/>
                <a:t>)</a:t>
              </a:r>
            </a:p>
          </p:txBody>
        </p:sp>
        <p:pic>
          <p:nvPicPr>
            <p:cNvPr id="40962" name="Picture 2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545"/>
            <a:stretch/>
          </p:blipFill>
          <p:spPr bwMode="auto">
            <a:xfrm>
              <a:off x="5841575" y="3921658"/>
              <a:ext cx="3108643" cy="20623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687971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72440" y="1042060"/>
            <a:ext cx="5753382" cy="4883727"/>
          </a:xfrm>
        </p:spPr>
        <p:txBody>
          <a:bodyPr/>
          <a:lstStyle/>
          <a:p>
            <a:pPr marL="0" indent="0">
              <a:spcBef>
                <a:spcPts val="600"/>
              </a:spcBef>
              <a:buNone/>
            </a:pPr>
            <a:r>
              <a:rPr lang="en-US" sz="1600" b="1" dirty="0" smtClean="0">
                <a:solidFill>
                  <a:schemeClr val="tx1"/>
                </a:solidFill>
              </a:rPr>
              <a:t>Deep-diffused architecture (RMD)</a:t>
            </a:r>
          </a:p>
          <a:p>
            <a:pPr>
              <a:spcBef>
                <a:spcPts val="600"/>
              </a:spcBef>
            </a:pPr>
            <a:r>
              <a:rPr lang="en-US" sz="1600" dirty="0" smtClean="0">
                <a:solidFill>
                  <a:schemeClr val="tx1"/>
                </a:solidFill>
              </a:rPr>
              <a:t>Photoelectrons created by UV photons at </a:t>
            </a:r>
            <a:r>
              <a:rPr lang="en-US" sz="1600" dirty="0">
                <a:solidFill>
                  <a:schemeClr val="tx1"/>
                </a:solidFill>
              </a:rPr>
              <a:t>the sensing </a:t>
            </a:r>
            <a:r>
              <a:rPr lang="en-US" sz="1600" dirty="0" smtClean="0">
                <a:solidFill>
                  <a:schemeClr val="tx1"/>
                </a:solidFill>
              </a:rPr>
              <a:t>surface must survive trapping at the SiO</a:t>
            </a:r>
            <a:r>
              <a:rPr lang="en-US" sz="1600" baseline="-25000" dirty="0" smtClean="0">
                <a:solidFill>
                  <a:schemeClr val="tx1"/>
                </a:solidFill>
              </a:rPr>
              <a:t>2</a:t>
            </a:r>
            <a:r>
              <a:rPr lang="en-US" sz="1600" dirty="0" smtClean="0">
                <a:solidFill>
                  <a:schemeClr val="tx1"/>
                </a:solidFill>
              </a:rPr>
              <a:t>/Si passivation surface interface and recombination in the </a:t>
            </a:r>
            <a:r>
              <a:rPr lang="en-US" sz="1600" dirty="0" err="1" smtClean="0">
                <a:solidFill>
                  <a:schemeClr val="tx1"/>
                </a:solidFill>
              </a:rPr>
              <a:t>undepleted</a:t>
            </a:r>
            <a:r>
              <a:rPr lang="en-US" sz="1600" dirty="0" smtClean="0">
                <a:solidFill>
                  <a:schemeClr val="tx1"/>
                </a:solidFill>
              </a:rPr>
              <a:t> p-side neutral drift region</a:t>
            </a:r>
            <a:r>
              <a:rPr lang="en-US" sz="1600" dirty="0">
                <a:solidFill>
                  <a:schemeClr val="tx1"/>
                </a:solidFill>
              </a:rPr>
              <a:t> (tens of </a:t>
            </a:r>
            <a:r>
              <a:rPr lang="en-US" sz="1600" dirty="0" smtClean="0">
                <a:solidFill>
                  <a:schemeClr val="tx1"/>
                </a:solidFill>
                <a:latin typeface="Symbol" panose="05050102010706020507" pitchFamily="18" charset="2"/>
              </a:rPr>
              <a:t>m</a:t>
            </a:r>
            <a:r>
              <a:rPr lang="en-US" sz="1600" dirty="0" smtClean="0">
                <a:solidFill>
                  <a:schemeClr val="tx1"/>
                </a:solidFill>
              </a:rPr>
              <a:t>m) to reach the depletion region where the avalanche takes place</a:t>
            </a:r>
          </a:p>
          <a:p>
            <a:pPr lvl="1">
              <a:spcBef>
                <a:spcPts val="600"/>
              </a:spcBef>
            </a:pPr>
            <a:r>
              <a:rPr lang="en-US" sz="1600" dirty="0" smtClean="0"/>
              <a:t>The thickness of the </a:t>
            </a:r>
            <a:r>
              <a:rPr lang="en-US" sz="1600" dirty="0" err="1" smtClean="0"/>
              <a:t>undepleted</a:t>
            </a:r>
            <a:r>
              <a:rPr lang="en-US" sz="1600" dirty="0" smtClean="0"/>
              <a:t> p-side region is engineered for efficient conversion of visible photons</a:t>
            </a:r>
          </a:p>
          <a:p>
            <a:pPr lvl="2">
              <a:spcBef>
                <a:spcPts val="600"/>
              </a:spcBef>
            </a:pPr>
            <a:r>
              <a:rPr lang="en-US" sz="1600" dirty="0" smtClean="0">
                <a:solidFill>
                  <a:schemeClr val="tx1"/>
                </a:solidFill>
              </a:rPr>
              <a:t>This is undesirable for high UV QE</a:t>
            </a:r>
          </a:p>
          <a:p>
            <a:pPr>
              <a:spcBef>
                <a:spcPts val="600"/>
              </a:spcBef>
            </a:pPr>
            <a:r>
              <a:rPr lang="en-US" sz="1600" dirty="0" smtClean="0">
                <a:solidFill>
                  <a:schemeClr val="tx1"/>
                </a:solidFill>
              </a:rPr>
              <a:t>The result is that UV QE is reduced and the device speed is determined by the ~10 ns drift time as well as by capacitance</a:t>
            </a:r>
          </a:p>
          <a:p>
            <a:pPr>
              <a:spcBef>
                <a:spcPts val="600"/>
              </a:spcBef>
            </a:pPr>
            <a:endParaRPr lang="en-US" sz="1600" dirty="0">
              <a:solidFill>
                <a:schemeClr val="tx1"/>
              </a:solidFill>
            </a:endParaRPr>
          </a:p>
          <a:p>
            <a:pPr>
              <a:spcBef>
                <a:spcPts val="600"/>
              </a:spcBef>
            </a:pPr>
            <a:r>
              <a:rPr lang="en-US" sz="1600" dirty="0" smtClean="0">
                <a:solidFill>
                  <a:schemeClr val="tx1"/>
                </a:solidFill>
              </a:rPr>
              <a:t>This structure can be modified, using proven techniques, to improve both UV quantum efficiency and device timing characteristics</a:t>
            </a:r>
            <a:endParaRPr lang="en-US" sz="1600" dirty="0">
              <a:solidFill>
                <a:schemeClr val="tx1"/>
              </a:solidFill>
            </a:endParaRPr>
          </a:p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Page </a:t>
            </a:r>
            <a:fld id="{02BA5821-21EB-4C1A-AC70-E98BDB034B02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APD </a:t>
            </a:r>
            <a:r>
              <a:rPr lang="en-US" dirty="0" smtClean="0"/>
              <a:t>structure</a:t>
            </a:r>
            <a:endParaRPr lang="en-US" dirty="0"/>
          </a:p>
        </p:txBody>
      </p:sp>
      <p:pic>
        <p:nvPicPr>
          <p:cNvPr id="5" name="Picture 4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94" t="17065" r="46755" b="10776"/>
          <a:stretch/>
        </p:blipFill>
        <p:spPr bwMode="auto">
          <a:xfrm>
            <a:off x="6301708" y="920234"/>
            <a:ext cx="2265680" cy="379031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686957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2947" y="235496"/>
            <a:ext cx="8686800" cy="418928"/>
          </a:xfrm>
        </p:spPr>
        <p:txBody>
          <a:bodyPr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sz="2800" dirty="0"/>
              <a:t>Visible-blind, </a:t>
            </a:r>
            <a:r>
              <a:rPr lang="en-US" sz="2800" dirty="0" err="1" smtClean="0"/>
              <a:t>superlattice</a:t>
            </a:r>
            <a:r>
              <a:rPr lang="en-US" sz="2800" dirty="0" smtClean="0"/>
              <a:t>-doped silicon detectors</a:t>
            </a:r>
            <a:endParaRPr lang="en-US" sz="2800" dirty="0">
              <a:solidFill>
                <a:srgbClr val="00B0F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4347" y="1163516"/>
            <a:ext cx="9144000" cy="4232574"/>
          </a:xfrm>
          <a:noFill/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Autofit/>
            <a:sp3d extrusionH="57150">
              <a:bevelT w="38100" h="38100"/>
            </a:sp3d>
          </a:bodyPr>
          <a:lstStyle/>
          <a:p>
            <a:pPr lvl="1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 smtClean="0"/>
              <a:t>Eliminating </a:t>
            </a:r>
            <a:r>
              <a:rPr lang="en-US" sz="1600" dirty="0"/>
              <a:t>the potential well at the surface 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 smtClean="0"/>
              <a:t>and </a:t>
            </a:r>
            <a:r>
              <a:rPr lang="en-US" sz="1600" dirty="0"/>
              <a:t>reducing (or removing) the drift region 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 smtClean="0"/>
              <a:t>improves </a:t>
            </a:r>
            <a:r>
              <a:rPr lang="en-US" sz="1600" dirty="0" smtClean="0"/>
              <a:t>the </a:t>
            </a:r>
            <a:r>
              <a:rPr lang="en-US" sz="1600" dirty="0"/>
              <a:t>detector UV QE and </a:t>
            </a:r>
            <a:r>
              <a:rPr lang="en-US" sz="1600" dirty="0" smtClean="0"/>
              <a:t>speed</a:t>
            </a:r>
            <a:endParaRPr lang="en-US" sz="1600" dirty="0"/>
          </a:p>
          <a:p>
            <a:pPr lvl="1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 smtClean="0"/>
              <a:t>The </a:t>
            </a:r>
            <a:r>
              <a:rPr lang="en-US" sz="1600" dirty="0" smtClean="0"/>
              <a:t>process is </a:t>
            </a:r>
            <a:r>
              <a:rPr lang="en-US" sz="1600" dirty="0" smtClean="0"/>
              <a:t>executed</a:t>
            </a:r>
            <a:r>
              <a:rPr lang="en-US" sz="1600" dirty="0" smtClean="0"/>
              <a:t> on modified RMD </a:t>
            </a:r>
            <a:br>
              <a:rPr lang="en-US" sz="1600" dirty="0" smtClean="0"/>
            </a:br>
            <a:r>
              <a:rPr lang="en-US" sz="1600" dirty="0" smtClean="0"/>
              <a:t>APD wafers, using an </a:t>
            </a:r>
            <a:r>
              <a:rPr lang="en-US" sz="1600" dirty="0" smtClean="0"/>
              <a:t> </a:t>
            </a:r>
            <a:r>
              <a:rPr lang="en-US" sz="1600" dirty="0" smtClean="0"/>
              <a:t>extrapolation of </a:t>
            </a:r>
            <a:r>
              <a:rPr lang="en-US" sz="1600" dirty="0" smtClean="0"/>
              <a:t>existing </a:t>
            </a:r>
            <a:br>
              <a:rPr lang="en-US" sz="1600" dirty="0" smtClean="0"/>
            </a:br>
            <a:r>
              <a:rPr lang="en-US" sz="1600" dirty="0" smtClean="0"/>
              <a:t>technology </a:t>
            </a:r>
            <a:r>
              <a:rPr lang="en-US" sz="1600" dirty="0" smtClean="0"/>
              <a:t>at </a:t>
            </a:r>
            <a:r>
              <a:rPr lang="en-US" sz="1600" dirty="0" smtClean="0"/>
              <a:t>Caltech’s Jet Propulsion Laboratory (JPL)</a:t>
            </a:r>
          </a:p>
          <a:p>
            <a:pPr lvl="1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1600" dirty="0"/>
          </a:p>
          <a:p>
            <a:pPr lvl="2">
              <a:spcBef>
                <a:spcPts val="300"/>
              </a:spcBef>
            </a:pPr>
            <a:r>
              <a:rPr lang="en-US" sz="1600" b="1" dirty="0" smtClean="0">
                <a:solidFill>
                  <a:schemeClr val="tx1"/>
                </a:solidFill>
              </a:rPr>
              <a:t>Molecular Beam Epitaxy</a:t>
            </a:r>
          </a:p>
          <a:p>
            <a:pPr lvl="3">
              <a:spcBef>
                <a:spcPts val="300"/>
              </a:spcBef>
              <a:tabLst>
                <a:tab pos="3657600" algn="l"/>
              </a:tabLst>
            </a:pPr>
            <a:r>
              <a:rPr lang="en-US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&gt; 50% QE at 220 nm</a:t>
            </a:r>
            <a:r>
              <a:rPr lang="en-US" sz="1600" dirty="0" smtClean="0">
                <a:solidFill>
                  <a:srgbClr val="FF1D1D"/>
                </a:solidFill>
              </a:rPr>
              <a:t>	</a:t>
            </a:r>
            <a:endParaRPr lang="en-US" sz="1600" dirty="0" smtClean="0">
              <a:solidFill>
                <a:srgbClr val="FF1D1D"/>
              </a:solidFill>
            </a:endParaRPr>
          </a:p>
          <a:p>
            <a:pPr lvl="3">
              <a:spcBef>
                <a:spcPts val="300"/>
              </a:spcBef>
              <a:tabLst>
                <a:tab pos="3657600" algn="l"/>
              </a:tabLst>
            </a:pPr>
            <a:r>
              <a:rPr lang="en-US" sz="1600" dirty="0" smtClean="0"/>
              <a:t>Low </a:t>
            </a:r>
            <a:r>
              <a:rPr lang="en-US" sz="1600" dirty="0"/>
              <a:t>dark </a:t>
            </a:r>
            <a:r>
              <a:rPr lang="en-US" sz="1600" dirty="0" smtClean="0"/>
              <a:t>current</a:t>
            </a:r>
            <a:endParaRPr lang="en-US" sz="1600" dirty="0"/>
          </a:p>
          <a:p>
            <a:pPr lvl="3">
              <a:spcBef>
                <a:spcPts val="300"/>
              </a:spcBef>
              <a:tabLst>
                <a:tab pos="3657600" algn="l"/>
              </a:tabLst>
            </a:pPr>
            <a:r>
              <a:rPr lang="en-US" sz="1600" dirty="0"/>
              <a:t>High conductivity </a:t>
            </a:r>
            <a:endParaRPr lang="en-US" sz="1600" dirty="0" smtClean="0"/>
          </a:p>
          <a:p>
            <a:pPr lvl="3">
              <a:spcBef>
                <a:spcPts val="300"/>
              </a:spcBef>
              <a:tabLst>
                <a:tab pos="3657600" algn="l"/>
              </a:tabLst>
            </a:pPr>
            <a:r>
              <a:rPr lang="en-US" sz="1600" dirty="0" smtClean="0"/>
              <a:t>Radiation </a:t>
            </a:r>
            <a:r>
              <a:rPr lang="en-US" sz="1600" dirty="0" smtClean="0"/>
              <a:t>tolerance</a:t>
            </a:r>
            <a:endParaRPr lang="en-US" sz="1600" dirty="0"/>
          </a:p>
          <a:p>
            <a:pPr lvl="2">
              <a:spcBef>
                <a:spcPts val="300"/>
              </a:spcBef>
            </a:pPr>
            <a:r>
              <a:rPr lang="en-US" sz="1600" b="1" dirty="0" smtClean="0">
                <a:solidFill>
                  <a:schemeClr val="tx1"/>
                </a:solidFill>
              </a:rPr>
              <a:t>Atomic Layer Deposition</a:t>
            </a:r>
          </a:p>
          <a:p>
            <a:pPr lvl="3">
              <a:spcBef>
                <a:spcPts val="300"/>
              </a:spcBef>
            </a:pPr>
            <a:r>
              <a:rPr lang="en-US" sz="1600" dirty="0" smtClean="0"/>
              <a:t>Chemically </a:t>
            </a:r>
            <a:r>
              <a:rPr lang="en-US" sz="1600" dirty="0" err="1" smtClean="0"/>
              <a:t>passivated</a:t>
            </a:r>
            <a:r>
              <a:rPr lang="en-US" sz="1600" dirty="0" smtClean="0"/>
              <a:t> interface</a:t>
            </a:r>
          </a:p>
          <a:p>
            <a:pPr lvl="3">
              <a:spcBef>
                <a:spcPts val="300"/>
              </a:spcBef>
            </a:pPr>
            <a:r>
              <a:rPr lang="en-US" sz="1600" dirty="0" smtClean="0"/>
              <a:t>Visible-blind antireflection coatings: </a:t>
            </a:r>
            <a:r>
              <a:rPr lang="en-US" sz="1600" dirty="0" smtClean="0">
                <a:solidFill>
                  <a:srgbClr val="FF1D1D"/>
                </a:solidFill>
              </a:rPr>
              <a:t>&lt; 1% QE at </a:t>
            </a:r>
            <a:r>
              <a:rPr lang="en-US" sz="1600" dirty="0" smtClean="0">
                <a:solidFill>
                  <a:srgbClr val="FF1D1D"/>
                </a:solidFill>
              </a:rPr>
              <a:t>300 </a:t>
            </a:r>
            <a:r>
              <a:rPr lang="en-US" sz="1600" dirty="0" smtClean="0">
                <a:solidFill>
                  <a:srgbClr val="FF1D1D"/>
                </a:solidFill>
              </a:rPr>
              <a:t>nm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2152" y="1101427"/>
            <a:ext cx="2930483" cy="312946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591781" y="1274130"/>
            <a:ext cx="15312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RMD 9x9mm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0450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2947" y="235496"/>
            <a:ext cx="8686800" cy="418928"/>
          </a:xfrm>
        </p:spPr>
        <p:txBody>
          <a:bodyPr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sz="2800" dirty="0" smtClean="0"/>
              <a:t>The process</a:t>
            </a:r>
            <a:endParaRPr lang="en-US" sz="2800" dirty="0">
              <a:solidFill>
                <a:srgbClr val="00B0F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236" y="1068775"/>
            <a:ext cx="8915400" cy="4232574"/>
          </a:xfrm>
          <a:noFill/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Autofit/>
            <a:sp3d extrusionH="57150">
              <a:bevelT w="38100" h="38100"/>
            </a:sp3d>
          </a:bodyPr>
          <a:lstStyle/>
          <a:p>
            <a:pPr lvl="1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 smtClean="0"/>
              <a:t>Wafers are thinned on the p-side (sensing side) to remove the </a:t>
            </a:r>
            <a:r>
              <a:rPr lang="en-US" sz="1600" dirty="0" err="1" smtClean="0"/>
              <a:t>undepleted</a:t>
            </a:r>
            <a:r>
              <a:rPr lang="en-US" sz="1600" dirty="0" smtClean="0"/>
              <a:t> region</a:t>
            </a:r>
          </a:p>
          <a:p>
            <a:pPr lvl="1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 smtClean="0"/>
              <a:t>Drift region is replaced by 3</a:t>
            </a:r>
            <a:r>
              <a:rPr lang="en-US" sz="1600" dirty="0" smtClean="0">
                <a:latin typeface="Symbol" panose="05050102010706020507" pitchFamily="18" charset="2"/>
              </a:rPr>
              <a:t>m</a:t>
            </a:r>
            <a:r>
              <a:rPr lang="en-US" sz="1600" dirty="0" smtClean="0"/>
              <a:t>m vapor phase epitaxial layer</a:t>
            </a:r>
          </a:p>
          <a:p>
            <a:pPr lvl="1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 smtClean="0"/>
              <a:t>Monolayer of boron atoms is deposited </a:t>
            </a:r>
            <a:r>
              <a:rPr lang="en-US" sz="1600" dirty="0"/>
              <a:t>~</a:t>
            </a:r>
            <a:r>
              <a:rPr lang="en-US" sz="1600" dirty="0" smtClean="0"/>
              <a:t>2.5nm below the surface, eliminating the trapping well</a:t>
            </a:r>
            <a:endParaRPr lang="en-US" sz="1600" dirty="0"/>
          </a:p>
        </p:txBody>
      </p:sp>
      <p:grpSp>
        <p:nvGrpSpPr>
          <p:cNvPr id="6" name="Group 87"/>
          <p:cNvGrpSpPr/>
          <p:nvPr/>
        </p:nvGrpSpPr>
        <p:grpSpPr>
          <a:xfrm>
            <a:off x="1660380" y="2263422"/>
            <a:ext cx="6011933" cy="3542567"/>
            <a:chOff x="990600" y="1066800"/>
            <a:chExt cx="8008939" cy="5029200"/>
          </a:xfrm>
        </p:grpSpPr>
        <p:graphicFrame>
          <p:nvGraphicFramePr>
            <p:cNvPr id="7" name="Object 6"/>
            <p:cNvGraphicFramePr>
              <a:graphicFrameLocks noChangeAspect="1"/>
            </p:cNvGraphicFramePr>
            <p:nvPr/>
          </p:nvGraphicFramePr>
          <p:xfrm>
            <a:off x="1416050" y="3314700"/>
            <a:ext cx="2959100" cy="24384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197" name="Document" r:id="rId3" imgW="2959608" imgH="2438400" progId="Word.Document.8">
                    <p:embed/>
                  </p:oleObj>
                </mc:Choice>
                <mc:Fallback>
                  <p:oleObj name="Document" r:id="rId3" imgW="2959608" imgH="2438400" progId="Word.Document.8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16050" y="3314700"/>
                          <a:ext cx="2959100" cy="24384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8" name="Group 81"/>
            <p:cNvGrpSpPr/>
            <p:nvPr/>
          </p:nvGrpSpPr>
          <p:grpSpPr>
            <a:xfrm>
              <a:off x="990600" y="1066800"/>
              <a:ext cx="8008939" cy="5029200"/>
              <a:chOff x="1079500" y="1066800"/>
              <a:chExt cx="8008939" cy="5029200"/>
            </a:xfrm>
          </p:grpSpPr>
          <p:sp>
            <p:nvSpPr>
              <p:cNvPr id="9" name="Line 7"/>
              <p:cNvSpPr>
                <a:spLocks noChangeShapeType="1"/>
              </p:cNvSpPr>
              <p:nvPr/>
            </p:nvSpPr>
            <p:spPr bwMode="auto">
              <a:xfrm flipH="1">
                <a:off x="4165600" y="4038600"/>
                <a:ext cx="2616200" cy="1701800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" name="Oval 8"/>
              <p:cNvSpPr>
                <a:spLocks noChangeArrowheads="1"/>
              </p:cNvSpPr>
              <p:nvPr/>
            </p:nvSpPr>
            <p:spPr bwMode="auto">
              <a:xfrm>
                <a:off x="1079500" y="2870200"/>
                <a:ext cx="3746500" cy="3225800"/>
              </a:xfrm>
              <a:prstGeom prst="ellipse">
                <a:avLst/>
              </a:prstGeom>
              <a:noFill/>
              <a:ln w="9525">
                <a:solidFill>
                  <a:srgbClr val="0000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" name="Line 9"/>
              <p:cNvSpPr>
                <a:spLocks noChangeShapeType="1"/>
              </p:cNvSpPr>
              <p:nvPr/>
            </p:nvSpPr>
            <p:spPr bwMode="auto">
              <a:xfrm flipH="1" flipV="1">
                <a:off x="3238500" y="2870200"/>
                <a:ext cx="3556000" cy="1143000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12" name="Group 84"/>
              <p:cNvGrpSpPr>
                <a:grpSpLocks/>
              </p:cNvGrpSpPr>
              <p:nvPr/>
            </p:nvGrpSpPr>
            <p:grpSpPr bwMode="auto">
              <a:xfrm>
                <a:off x="5010151" y="1066800"/>
                <a:ext cx="4078288" cy="3763963"/>
                <a:chOff x="3156" y="768"/>
                <a:chExt cx="2569" cy="2371"/>
              </a:xfrm>
            </p:grpSpPr>
            <p:sp>
              <p:nvSpPr>
                <p:cNvPr id="13" name="Freeform 5"/>
                <p:cNvSpPr>
                  <a:spLocks/>
                </p:cNvSpPr>
                <p:nvPr/>
              </p:nvSpPr>
              <p:spPr bwMode="auto">
                <a:xfrm>
                  <a:off x="3422" y="1806"/>
                  <a:ext cx="432" cy="260"/>
                </a:xfrm>
                <a:custGeom>
                  <a:avLst/>
                  <a:gdLst>
                    <a:gd name="T0" fmla="*/ 0 w 432"/>
                    <a:gd name="T1" fmla="*/ 0 h 260"/>
                    <a:gd name="T2" fmla="*/ 2147480481 w 432"/>
                    <a:gd name="T3" fmla="*/ 2147480080 h 260"/>
                    <a:gd name="T4" fmla="*/ 2147480481 w 432"/>
                    <a:gd name="T5" fmla="*/ 2147480080 h 260"/>
                    <a:gd name="T6" fmla="*/ 2147480481 w 432"/>
                    <a:gd name="T7" fmla="*/ 2147480080 h 260"/>
                    <a:gd name="T8" fmla="*/ 2147480481 w 432"/>
                    <a:gd name="T9" fmla="*/ 2147480080 h 260"/>
                    <a:gd name="T10" fmla="*/ 2147480481 w 432"/>
                    <a:gd name="T11" fmla="*/ 2147480080 h 260"/>
                    <a:gd name="T12" fmla="*/ 2147480481 w 432"/>
                    <a:gd name="T13" fmla="*/ 2147480080 h 260"/>
                    <a:gd name="T14" fmla="*/ 2147480481 w 432"/>
                    <a:gd name="T15" fmla="*/ 2147480080 h 260"/>
                    <a:gd name="T16" fmla="*/ 2147480481 w 432"/>
                    <a:gd name="T17" fmla="*/ 2147480080 h 260"/>
                    <a:gd name="T18" fmla="*/ 2147480481 w 432"/>
                    <a:gd name="T19" fmla="*/ 2147480080 h 260"/>
                    <a:gd name="T20" fmla="*/ 2147480481 w 432"/>
                    <a:gd name="T21" fmla="*/ 2147480080 h 260"/>
                    <a:gd name="T22" fmla="*/ 2147480481 w 432"/>
                    <a:gd name="T23" fmla="*/ 2147480080 h 260"/>
                    <a:gd name="T24" fmla="*/ 2147480481 w 432"/>
                    <a:gd name="T25" fmla="*/ 2147480080 h 260"/>
                    <a:gd name="T26" fmla="*/ 2147480481 w 432"/>
                    <a:gd name="T27" fmla="*/ 2147480080 h 260"/>
                    <a:gd name="T28" fmla="*/ 2147480481 w 432"/>
                    <a:gd name="T29" fmla="*/ 2147480080 h 260"/>
                    <a:gd name="T30" fmla="*/ 2147480481 w 432"/>
                    <a:gd name="T31" fmla="*/ 2147480080 h 260"/>
                    <a:gd name="T32" fmla="*/ 2147480481 w 432"/>
                    <a:gd name="T33" fmla="*/ 2147480080 h 260"/>
                    <a:gd name="T34" fmla="*/ 2147480481 w 432"/>
                    <a:gd name="T35" fmla="*/ 2147480080 h 260"/>
                    <a:gd name="T36" fmla="*/ 2147480481 w 432"/>
                    <a:gd name="T37" fmla="*/ 2147480080 h 260"/>
                    <a:gd name="T38" fmla="*/ 2147480481 w 432"/>
                    <a:gd name="T39" fmla="*/ 2147480080 h 260"/>
                    <a:gd name="T40" fmla="*/ 2147480481 w 432"/>
                    <a:gd name="T41" fmla="*/ 2147480080 h 260"/>
                    <a:gd name="T42" fmla="*/ 2147480481 w 432"/>
                    <a:gd name="T43" fmla="*/ 2147480080 h 260"/>
                    <a:gd name="T44" fmla="*/ 2147480481 w 432"/>
                    <a:gd name="T45" fmla="*/ 2147480080 h 260"/>
                    <a:gd name="T46" fmla="*/ 0 w 432"/>
                    <a:gd name="T47" fmla="*/ 0 h 260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w 432"/>
                    <a:gd name="T73" fmla="*/ 0 h 260"/>
                    <a:gd name="T74" fmla="*/ 432 w 432"/>
                    <a:gd name="T75" fmla="*/ 260 h 260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T72" t="T73" r="T74" b="T75"/>
                  <a:pathLst>
                    <a:path w="432" h="260">
                      <a:moveTo>
                        <a:pt x="0" y="0"/>
                      </a:moveTo>
                      <a:lnTo>
                        <a:pt x="28" y="2"/>
                      </a:lnTo>
                      <a:lnTo>
                        <a:pt x="48" y="62"/>
                      </a:lnTo>
                      <a:lnTo>
                        <a:pt x="70" y="104"/>
                      </a:lnTo>
                      <a:lnTo>
                        <a:pt x="84" y="130"/>
                      </a:lnTo>
                      <a:lnTo>
                        <a:pt x="104" y="156"/>
                      </a:lnTo>
                      <a:lnTo>
                        <a:pt x="130" y="176"/>
                      </a:lnTo>
                      <a:lnTo>
                        <a:pt x="150" y="188"/>
                      </a:lnTo>
                      <a:lnTo>
                        <a:pt x="176" y="204"/>
                      </a:lnTo>
                      <a:lnTo>
                        <a:pt x="196" y="214"/>
                      </a:lnTo>
                      <a:lnTo>
                        <a:pt x="212" y="218"/>
                      </a:lnTo>
                      <a:lnTo>
                        <a:pt x="238" y="218"/>
                      </a:lnTo>
                      <a:lnTo>
                        <a:pt x="284" y="206"/>
                      </a:lnTo>
                      <a:lnTo>
                        <a:pt x="302" y="190"/>
                      </a:lnTo>
                      <a:lnTo>
                        <a:pt x="324" y="170"/>
                      </a:lnTo>
                      <a:lnTo>
                        <a:pt x="356" y="126"/>
                      </a:lnTo>
                      <a:lnTo>
                        <a:pt x="372" y="102"/>
                      </a:lnTo>
                      <a:lnTo>
                        <a:pt x="386" y="80"/>
                      </a:lnTo>
                      <a:lnTo>
                        <a:pt x="398" y="44"/>
                      </a:lnTo>
                      <a:lnTo>
                        <a:pt x="406" y="28"/>
                      </a:lnTo>
                      <a:lnTo>
                        <a:pt x="432" y="26"/>
                      </a:lnTo>
                      <a:lnTo>
                        <a:pt x="432" y="260"/>
                      </a:lnTo>
                      <a:lnTo>
                        <a:pt x="2" y="26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" name="Rectangle 8"/>
                <p:cNvSpPr>
                  <a:spLocks noChangeArrowheads="1"/>
                </p:cNvSpPr>
                <p:nvPr/>
              </p:nvSpPr>
              <p:spPr bwMode="auto">
                <a:xfrm>
                  <a:off x="3360" y="2853"/>
                  <a:ext cx="960" cy="286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</p:spPr>
              <p:txBody>
                <a:bodyPr lIns="90487" tIns="44450" rIns="90487" bIns="44450">
                  <a:spAutoFit/>
                </a:bodyPr>
                <a:lstStyle/>
                <a:p>
                  <a:pPr algn="ctr">
                    <a:buClr>
                      <a:srgbClr val="000000"/>
                    </a:buClr>
                    <a:buSzPct val="100000"/>
                    <a:buFont typeface="Times New Roman" pitchFamily="18" charset="0"/>
                    <a:buNone/>
                  </a:pPr>
                  <a:r>
                    <a:rPr lang="en-US" sz="1200">
                      <a:solidFill>
                        <a:srgbClr val="000000"/>
                      </a:solidFill>
                    </a:rPr>
                    <a:t>MBE growth</a:t>
                  </a:r>
                  <a:endParaRPr lang="en-US" sz="1200">
                    <a:solidFill>
                      <a:srgbClr val="000000"/>
                    </a:solidFill>
                    <a:cs typeface="Times New Roman" pitchFamily="18" charset="0"/>
                  </a:endParaRPr>
                </a:p>
                <a:p>
                  <a:pPr algn="ctr">
                    <a:buClr>
                      <a:srgbClr val="000000"/>
                    </a:buClr>
                    <a:buSzPct val="100000"/>
                    <a:buFont typeface="Times New Roman" pitchFamily="18" charset="0"/>
                    <a:buNone/>
                  </a:pPr>
                  <a:r>
                    <a:rPr lang="en-US" sz="1200">
                      <a:solidFill>
                        <a:srgbClr val="000000"/>
                      </a:solidFill>
                      <a:cs typeface="Times New Roman" pitchFamily="18" charset="0"/>
                    </a:rPr>
                    <a:t>3 nm</a:t>
                  </a:r>
                </a:p>
              </p:txBody>
            </p:sp>
            <p:sp>
              <p:nvSpPr>
                <p:cNvPr id="15" name="Rectangle 9"/>
                <p:cNvSpPr>
                  <a:spLocks noChangeArrowheads="1"/>
                </p:cNvSpPr>
                <p:nvPr/>
              </p:nvSpPr>
              <p:spPr bwMode="auto">
                <a:xfrm>
                  <a:off x="3840" y="768"/>
                  <a:ext cx="1390" cy="282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</p:spPr>
              <p:txBody>
                <a:bodyPr wrap="none" lIns="90487" tIns="44450" rIns="90487" bIns="44450">
                  <a:spAutoFit/>
                </a:bodyPr>
                <a:lstStyle/>
                <a:p>
                  <a:pPr algn="ctr">
                    <a:lnSpc>
                      <a:spcPct val="90000"/>
                    </a:lnSpc>
                    <a:buClr>
                      <a:srgbClr val="000000"/>
                    </a:buClr>
                    <a:buSzPct val="100000"/>
                    <a:buFont typeface="Times New Roman" pitchFamily="18" charset="0"/>
                    <a:buNone/>
                  </a:pPr>
                  <a:r>
                    <a:rPr lang="en-US" sz="1300">
                      <a:solidFill>
                        <a:srgbClr val="000000"/>
                      </a:solidFill>
                      <a:cs typeface="Times New Roman" pitchFamily="18" charset="0"/>
                    </a:rPr>
                    <a:t>Delta-doped layer</a:t>
                  </a:r>
                </a:p>
                <a:p>
                  <a:pPr algn="ctr">
                    <a:lnSpc>
                      <a:spcPct val="90000"/>
                    </a:lnSpc>
                    <a:buClr>
                      <a:srgbClr val="000000"/>
                    </a:buClr>
                    <a:buSzPct val="100000"/>
                    <a:buFont typeface="Times New Roman" pitchFamily="18" charset="0"/>
                    <a:buNone/>
                  </a:pPr>
                  <a:r>
                    <a:rPr lang="en-US" sz="1300">
                      <a:solidFill>
                        <a:srgbClr val="000000"/>
                      </a:solidFill>
                      <a:cs typeface="Times New Roman" pitchFamily="18" charset="0"/>
                    </a:rPr>
                    <a:t>(dopant in single atomic layer)</a:t>
                  </a:r>
                </a:p>
              </p:txBody>
            </p:sp>
            <p:sp>
              <p:nvSpPr>
                <p:cNvPr id="16" name="Rectangle 11"/>
                <p:cNvSpPr>
                  <a:spLocks noChangeArrowheads="1"/>
                </p:cNvSpPr>
                <p:nvPr/>
              </p:nvSpPr>
              <p:spPr bwMode="auto">
                <a:xfrm>
                  <a:off x="3724" y="1151"/>
                  <a:ext cx="200" cy="1280"/>
                </a:xfrm>
                <a:prstGeom prst="rect">
                  <a:avLst/>
                </a:prstGeom>
                <a:noFill/>
                <a:ln w="1270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buClr>
                      <a:srgbClr val="000000"/>
                    </a:buClr>
                    <a:buSzPct val="100000"/>
                    <a:buFont typeface="Times New Roman" pitchFamily="18" charset="0"/>
                    <a:buNone/>
                  </a:pPr>
                  <a:endParaRPr lang="en-US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17" name="Rectangle 12" descr="Light upward diagonal"/>
                <p:cNvSpPr>
                  <a:spLocks noChangeArrowheads="1"/>
                </p:cNvSpPr>
                <p:nvPr/>
              </p:nvSpPr>
              <p:spPr bwMode="auto">
                <a:xfrm>
                  <a:off x="3545" y="1151"/>
                  <a:ext cx="180" cy="1280"/>
                </a:xfrm>
                <a:prstGeom prst="rect">
                  <a:avLst/>
                </a:prstGeom>
                <a:pattFill prst="ltUpDiag">
                  <a:fgClr>
                    <a:srgbClr val="FC0128"/>
                  </a:fgClr>
                  <a:bgClr>
                    <a:srgbClr val="FFFFFF"/>
                  </a:bgClr>
                </a:pattFill>
                <a:ln w="1270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buClr>
                      <a:srgbClr val="000000"/>
                    </a:buClr>
                    <a:buSzPct val="100000"/>
                    <a:buFont typeface="Times New Roman" pitchFamily="18" charset="0"/>
                    <a:buNone/>
                  </a:pPr>
                  <a:endParaRPr lang="en-US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grpSp>
              <p:nvGrpSpPr>
                <p:cNvPr id="18" name="Group 13"/>
                <p:cNvGrpSpPr>
                  <a:grpSpLocks/>
                </p:cNvGrpSpPr>
                <p:nvPr/>
              </p:nvGrpSpPr>
              <p:grpSpPr bwMode="auto">
                <a:xfrm>
                  <a:off x="3756" y="1170"/>
                  <a:ext cx="25" cy="1204"/>
                  <a:chOff x="844" y="1002"/>
                  <a:chExt cx="25" cy="1204"/>
                </a:xfrm>
              </p:grpSpPr>
              <p:sp>
                <p:nvSpPr>
                  <p:cNvPr id="39" name="Line 14"/>
                  <p:cNvSpPr>
                    <a:spLocks noChangeShapeType="1"/>
                  </p:cNvSpPr>
                  <p:nvPr/>
                </p:nvSpPr>
                <p:spPr bwMode="auto">
                  <a:xfrm>
                    <a:off x="844" y="1086"/>
                    <a:ext cx="25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063DE8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0" name="Line 15"/>
                  <p:cNvSpPr>
                    <a:spLocks noChangeShapeType="1"/>
                  </p:cNvSpPr>
                  <p:nvPr/>
                </p:nvSpPr>
                <p:spPr bwMode="auto">
                  <a:xfrm>
                    <a:off x="844" y="1114"/>
                    <a:ext cx="25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063DE8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1" name="Line 16"/>
                  <p:cNvSpPr>
                    <a:spLocks noChangeShapeType="1"/>
                  </p:cNvSpPr>
                  <p:nvPr/>
                </p:nvSpPr>
                <p:spPr bwMode="auto">
                  <a:xfrm>
                    <a:off x="844" y="1141"/>
                    <a:ext cx="25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063DE8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2" name="Line 17"/>
                  <p:cNvSpPr>
                    <a:spLocks noChangeShapeType="1"/>
                  </p:cNvSpPr>
                  <p:nvPr/>
                </p:nvSpPr>
                <p:spPr bwMode="auto">
                  <a:xfrm>
                    <a:off x="844" y="1169"/>
                    <a:ext cx="25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063DE8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3" name="Line 18"/>
                  <p:cNvSpPr>
                    <a:spLocks noChangeShapeType="1"/>
                  </p:cNvSpPr>
                  <p:nvPr/>
                </p:nvSpPr>
                <p:spPr bwMode="auto">
                  <a:xfrm>
                    <a:off x="844" y="1197"/>
                    <a:ext cx="25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063DE8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4" name="Line 19"/>
                  <p:cNvSpPr>
                    <a:spLocks noChangeShapeType="1"/>
                  </p:cNvSpPr>
                  <p:nvPr/>
                </p:nvSpPr>
                <p:spPr bwMode="auto">
                  <a:xfrm>
                    <a:off x="844" y="1225"/>
                    <a:ext cx="25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063DE8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5" name="Line 20"/>
                  <p:cNvSpPr>
                    <a:spLocks noChangeShapeType="1"/>
                  </p:cNvSpPr>
                  <p:nvPr/>
                </p:nvSpPr>
                <p:spPr bwMode="auto">
                  <a:xfrm>
                    <a:off x="844" y="1254"/>
                    <a:ext cx="25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063DE8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6" name="Line 21"/>
                  <p:cNvSpPr>
                    <a:spLocks noChangeShapeType="1"/>
                  </p:cNvSpPr>
                  <p:nvPr/>
                </p:nvSpPr>
                <p:spPr bwMode="auto">
                  <a:xfrm>
                    <a:off x="844" y="1282"/>
                    <a:ext cx="25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063DE8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7" name="Line 22"/>
                  <p:cNvSpPr>
                    <a:spLocks noChangeShapeType="1"/>
                  </p:cNvSpPr>
                  <p:nvPr/>
                </p:nvSpPr>
                <p:spPr bwMode="auto">
                  <a:xfrm>
                    <a:off x="844" y="1310"/>
                    <a:ext cx="25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063DE8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8" name="Line 23"/>
                  <p:cNvSpPr>
                    <a:spLocks noChangeShapeType="1"/>
                  </p:cNvSpPr>
                  <p:nvPr/>
                </p:nvSpPr>
                <p:spPr bwMode="auto">
                  <a:xfrm>
                    <a:off x="844" y="1338"/>
                    <a:ext cx="25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063DE8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9" name="Line 24"/>
                  <p:cNvSpPr>
                    <a:spLocks noChangeShapeType="1"/>
                  </p:cNvSpPr>
                  <p:nvPr/>
                </p:nvSpPr>
                <p:spPr bwMode="auto">
                  <a:xfrm>
                    <a:off x="844" y="1365"/>
                    <a:ext cx="25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063DE8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0" name="Line 25"/>
                  <p:cNvSpPr>
                    <a:spLocks noChangeShapeType="1"/>
                  </p:cNvSpPr>
                  <p:nvPr/>
                </p:nvSpPr>
                <p:spPr bwMode="auto">
                  <a:xfrm>
                    <a:off x="844" y="1393"/>
                    <a:ext cx="25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063DE8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1" name="Line 26"/>
                  <p:cNvSpPr>
                    <a:spLocks noChangeShapeType="1"/>
                  </p:cNvSpPr>
                  <p:nvPr/>
                </p:nvSpPr>
                <p:spPr bwMode="auto">
                  <a:xfrm>
                    <a:off x="844" y="1421"/>
                    <a:ext cx="25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063DE8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2" name="Line 27"/>
                  <p:cNvSpPr>
                    <a:spLocks noChangeShapeType="1"/>
                  </p:cNvSpPr>
                  <p:nvPr/>
                </p:nvSpPr>
                <p:spPr bwMode="auto">
                  <a:xfrm>
                    <a:off x="844" y="1449"/>
                    <a:ext cx="25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063DE8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3" name="Line 28"/>
                  <p:cNvSpPr>
                    <a:spLocks noChangeShapeType="1"/>
                  </p:cNvSpPr>
                  <p:nvPr/>
                </p:nvSpPr>
                <p:spPr bwMode="auto">
                  <a:xfrm>
                    <a:off x="844" y="1477"/>
                    <a:ext cx="25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063DE8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4" name="Line 29"/>
                  <p:cNvSpPr>
                    <a:spLocks noChangeShapeType="1"/>
                  </p:cNvSpPr>
                  <p:nvPr/>
                </p:nvSpPr>
                <p:spPr bwMode="auto">
                  <a:xfrm>
                    <a:off x="844" y="1506"/>
                    <a:ext cx="25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063DE8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5" name="Line 30"/>
                  <p:cNvSpPr>
                    <a:spLocks noChangeShapeType="1"/>
                  </p:cNvSpPr>
                  <p:nvPr/>
                </p:nvSpPr>
                <p:spPr bwMode="auto">
                  <a:xfrm>
                    <a:off x="844" y="1534"/>
                    <a:ext cx="25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063DE8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6" name="Line 31"/>
                  <p:cNvSpPr>
                    <a:spLocks noChangeShapeType="1"/>
                  </p:cNvSpPr>
                  <p:nvPr/>
                </p:nvSpPr>
                <p:spPr bwMode="auto">
                  <a:xfrm>
                    <a:off x="844" y="1562"/>
                    <a:ext cx="25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063DE8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7" name="Line 32"/>
                  <p:cNvSpPr>
                    <a:spLocks noChangeShapeType="1"/>
                  </p:cNvSpPr>
                  <p:nvPr/>
                </p:nvSpPr>
                <p:spPr bwMode="auto">
                  <a:xfrm>
                    <a:off x="844" y="1589"/>
                    <a:ext cx="25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063DE8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8" name="Line 33"/>
                  <p:cNvSpPr>
                    <a:spLocks noChangeShapeType="1"/>
                  </p:cNvSpPr>
                  <p:nvPr/>
                </p:nvSpPr>
                <p:spPr bwMode="auto">
                  <a:xfrm>
                    <a:off x="844" y="1617"/>
                    <a:ext cx="25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063DE8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9" name="Line 34"/>
                  <p:cNvSpPr>
                    <a:spLocks noChangeShapeType="1"/>
                  </p:cNvSpPr>
                  <p:nvPr/>
                </p:nvSpPr>
                <p:spPr bwMode="auto">
                  <a:xfrm>
                    <a:off x="844" y="1645"/>
                    <a:ext cx="25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063DE8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0" name="Line 35"/>
                  <p:cNvSpPr>
                    <a:spLocks noChangeShapeType="1"/>
                  </p:cNvSpPr>
                  <p:nvPr/>
                </p:nvSpPr>
                <p:spPr bwMode="auto">
                  <a:xfrm>
                    <a:off x="844" y="1673"/>
                    <a:ext cx="25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063DE8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1" name="Line 36"/>
                  <p:cNvSpPr>
                    <a:spLocks noChangeShapeType="1"/>
                  </p:cNvSpPr>
                  <p:nvPr/>
                </p:nvSpPr>
                <p:spPr bwMode="auto">
                  <a:xfrm>
                    <a:off x="844" y="1701"/>
                    <a:ext cx="25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063DE8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2" name="Line 37"/>
                  <p:cNvSpPr>
                    <a:spLocks noChangeShapeType="1"/>
                  </p:cNvSpPr>
                  <p:nvPr/>
                </p:nvSpPr>
                <p:spPr bwMode="auto">
                  <a:xfrm>
                    <a:off x="844" y="1729"/>
                    <a:ext cx="25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063DE8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3" name="Line 38"/>
                  <p:cNvSpPr>
                    <a:spLocks noChangeShapeType="1"/>
                  </p:cNvSpPr>
                  <p:nvPr/>
                </p:nvSpPr>
                <p:spPr bwMode="auto">
                  <a:xfrm>
                    <a:off x="844" y="1756"/>
                    <a:ext cx="25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063DE8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4" name="Line 39"/>
                  <p:cNvSpPr>
                    <a:spLocks noChangeShapeType="1"/>
                  </p:cNvSpPr>
                  <p:nvPr/>
                </p:nvSpPr>
                <p:spPr bwMode="auto">
                  <a:xfrm>
                    <a:off x="844" y="1786"/>
                    <a:ext cx="25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063DE8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5" name="Line 40"/>
                  <p:cNvSpPr>
                    <a:spLocks noChangeShapeType="1"/>
                  </p:cNvSpPr>
                  <p:nvPr/>
                </p:nvSpPr>
                <p:spPr bwMode="auto">
                  <a:xfrm>
                    <a:off x="844" y="1814"/>
                    <a:ext cx="25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063DE8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6" name="Line 41"/>
                  <p:cNvSpPr>
                    <a:spLocks noChangeShapeType="1"/>
                  </p:cNvSpPr>
                  <p:nvPr/>
                </p:nvSpPr>
                <p:spPr bwMode="auto">
                  <a:xfrm>
                    <a:off x="844" y="1841"/>
                    <a:ext cx="25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063DE8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7" name="Line 42"/>
                  <p:cNvSpPr>
                    <a:spLocks noChangeShapeType="1"/>
                  </p:cNvSpPr>
                  <p:nvPr/>
                </p:nvSpPr>
                <p:spPr bwMode="auto">
                  <a:xfrm>
                    <a:off x="844" y="1058"/>
                    <a:ext cx="25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063DE8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8" name="Line 43"/>
                  <p:cNvSpPr>
                    <a:spLocks noChangeShapeType="1"/>
                  </p:cNvSpPr>
                  <p:nvPr/>
                </p:nvSpPr>
                <p:spPr bwMode="auto">
                  <a:xfrm>
                    <a:off x="844" y="1030"/>
                    <a:ext cx="25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063DE8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9" name="Line 44"/>
                  <p:cNvSpPr>
                    <a:spLocks noChangeShapeType="1"/>
                  </p:cNvSpPr>
                  <p:nvPr/>
                </p:nvSpPr>
                <p:spPr bwMode="auto">
                  <a:xfrm>
                    <a:off x="844" y="1002"/>
                    <a:ext cx="25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063DE8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0" name="Line 45"/>
                  <p:cNvSpPr>
                    <a:spLocks noChangeShapeType="1"/>
                  </p:cNvSpPr>
                  <p:nvPr/>
                </p:nvSpPr>
                <p:spPr bwMode="auto">
                  <a:xfrm>
                    <a:off x="844" y="1871"/>
                    <a:ext cx="25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063DE8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1" name="Line 46"/>
                  <p:cNvSpPr>
                    <a:spLocks noChangeShapeType="1"/>
                  </p:cNvSpPr>
                  <p:nvPr/>
                </p:nvSpPr>
                <p:spPr bwMode="auto">
                  <a:xfrm>
                    <a:off x="844" y="1898"/>
                    <a:ext cx="25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063DE8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2" name="Line 47"/>
                  <p:cNvSpPr>
                    <a:spLocks noChangeShapeType="1"/>
                  </p:cNvSpPr>
                  <p:nvPr/>
                </p:nvSpPr>
                <p:spPr bwMode="auto">
                  <a:xfrm>
                    <a:off x="844" y="1931"/>
                    <a:ext cx="25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063DE8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3" name="Line 48"/>
                  <p:cNvSpPr>
                    <a:spLocks noChangeShapeType="1"/>
                  </p:cNvSpPr>
                  <p:nvPr/>
                </p:nvSpPr>
                <p:spPr bwMode="auto">
                  <a:xfrm>
                    <a:off x="844" y="1958"/>
                    <a:ext cx="25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063DE8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4" name="Line 49"/>
                  <p:cNvSpPr>
                    <a:spLocks noChangeShapeType="1"/>
                  </p:cNvSpPr>
                  <p:nvPr/>
                </p:nvSpPr>
                <p:spPr bwMode="auto">
                  <a:xfrm>
                    <a:off x="844" y="1989"/>
                    <a:ext cx="25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063DE8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5" name="Line 50"/>
                  <p:cNvSpPr>
                    <a:spLocks noChangeShapeType="1"/>
                  </p:cNvSpPr>
                  <p:nvPr/>
                </p:nvSpPr>
                <p:spPr bwMode="auto">
                  <a:xfrm>
                    <a:off x="844" y="2014"/>
                    <a:ext cx="25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063DE8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6" name="Line 51"/>
                  <p:cNvSpPr>
                    <a:spLocks noChangeShapeType="1"/>
                  </p:cNvSpPr>
                  <p:nvPr/>
                </p:nvSpPr>
                <p:spPr bwMode="auto">
                  <a:xfrm>
                    <a:off x="844" y="2045"/>
                    <a:ext cx="25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063DE8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7" name="Line 52"/>
                  <p:cNvSpPr>
                    <a:spLocks noChangeShapeType="1"/>
                  </p:cNvSpPr>
                  <p:nvPr/>
                </p:nvSpPr>
                <p:spPr bwMode="auto">
                  <a:xfrm>
                    <a:off x="844" y="2077"/>
                    <a:ext cx="25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063DE8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8" name="Line 53"/>
                  <p:cNvSpPr>
                    <a:spLocks noChangeShapeType="1"/>
                  </p:cNvSpPr>
                  <p:nvPr/>
                </p:nvSpPr>
                <p:spPr bwMode="auto">
                  <a:xfrm>
                    <a:off x="844" y="2109"/>
                    <a:ext cx="25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063DE8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9" name="Line 54"/>
                  <p:cNvSpPr>
                    <a:spLocks noChangeShapeType="1"/>
                  </p:cNvSpPr>
                  <p:nvPr/>
                </p:nvSpPr>
                <p:spPr bwMode="auto">
                  <a:xfrm>
                    <a:off x="844" y="2140"/>
                    <a:ext cx="25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063DE8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0" name="Line 55"/>
                  <p:cNvSpPr>
                    <a:spLocks noChangeShapeType="1"/>
                  </p:cNvSpPr>
                  <p:nvPr/>
                </p:nvSpPr>
                <p:spPr bwMode="auto">
                  <a:xfrm>
                    <a:off x="844" y="2172"/>
                    <a:ext cx="25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063DE8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1" name="Line 56"/>
                  <p:cNvSpPr>
                    <a:spLocks noChangeShapeType="1"/>
                  </p:cNvSpPr>
                  <p:nvPr/>
                </p:nvSpPr>
                <p:spPr bwMode="auto">
                  <a:xfrm>
                    <a:off x="844" y="2206"/>
                    <a:ext cx="25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063DE8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19" name="Freeform 57"/>
                <p:cNvSpPr>
                  <a:spLocks/>
                </p:cNvSpPr>
                <p:nvPr/>
              </p:nvSpPr>
              <p:spPr bwMode="auto">
                <a:xfrm>
                  <a:off x="3518" y="2206"/>
                  <a:ext cx="432" cy="260"/>
                </a:xfrm>
                <a:custGeom>
                  <a:avLst/>
                  <a:gdLst>
                    <a:gd name="T0" fmla="*/ 0 w 432"/>
                    <a:gd name="T1" fmla="*/ 0 h 260"/>
                    <a:gd name="T2" fmla="*/ 28 w 432"/>
                    <a:gd name="T3" fmla="*/ 2 h 260"/>
                    <a:gd name="T4" fmla="*/ 48 w 432"/>
                    <a:gd name="T5" fmla="*/ 62 h 260"/>
                    <a:gd name="T6" fmla="*/ 70 w 432"/>
                    <a:gd name="T7" fmla="*/ 104 h 260"/>
                    <a:gd name="T8" fmla="*/ 84 w 432"/>
                    <a:gd name="T9" fmla="*/ 130 h 260"/>
                    <a:gd name="T10" fmla="*/ 104 w 432"/>
                    <a:gd name="T11" fmla="*/ 156 h 260"/>
                    <a:gd name="T12" fmla="*/ 130 w 432"/>
                    <a:gd name="T13" fmla="*/ 176 h 260"/>
                    <a:gd name="T14" fmla="*/ 150 w 432"/>
                    <a:gd name="T15" fmla="*/ 188 h 260"/>
                    <a:gd name="T16" fmla="*/ 176 w 432"/>
                    <a:gd name="T17" fmla="*/ 204 h 260"/>
                    <a:gd name="T18" fmla="*/ 196 w 432"/>
                    <a:gd name="T19" fmla="*/ 214 h 260"/>
                    <a:gd name="T20" fmla="*/ 212 w 432"/>
                    <a:gd name="T21" fmla="*/ 218 h 260"/>
                    <a:gd name="T22" fmla="*/ 238 w 432"/>
                    <a:gd name="T23" fmla="*/ 218 h 260"/>
                    <a:gd name="T24" fmla="*/ 284 w 432"/>
                    <a:gd name="T25" fmla="*/ 206 h 260"/>
                    <a:gd name="T26" fmla="*/ 302 w 432"/>
                    <a:gd name="T27" fmla="*/ 190 h 260"/>
                    <a:gd name="T28" fmla="*/ 324 w 432"/>
                    <a:gd name="T29" fmla="*/ 170 h 260"/>
                    <a:gd name="T30" fmla="*/ 356 w 432"/>
                    <a:gd name="T31" fmla="*/ 126 h 260"/>
                    <a:gd name="T32" fmla="*/ 372 w 432"/>
                    <a:gd name="T33" fmla="*/ 102 h 260"/>
                    <a:gd name="T34" fmla="*/ 386 w 432"/>
                    <a:gd name="T35" fmla="*/ 80 h 260"/>
                    <a:gd name="T36" fmla="*/ 398 w 432"/>
                    <a:gd name="T37" fmla="*/ 44 h 260"/>
                    <a:gd name="T38" fmla="*/ 406 w 432"/>
                    <a:gd name="T39" fmla="*/ 28 h 260"/>
                    <a:gd name="T40" fmla="*/ 432 w 432"/>
                    <a:gd name="T41" fmla="*/ 26 h 260"/>
                    <a:gd name="T42" fmla="*/ 432 w 432"/>
                    <a:gd name="T43" fmla="*/ 260 h 260"/>
                    <a:gd name="T44" fmla="*/ 2 w 432"/>
                    <a:gd name="T45" fmla="*/ 260 h 260"/>
                    <a:gd name="T46" fmla="*/ 0 w 432"/>
                    <a:gd name="T47" fmla="*/ 0 h 260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w 432"/>
                    <a:gd name="T73" fmla="*/ 0 h 260"/>
                    <a:gd name="T74" fmla="*/ 432 w 432"/>
                    <a:gd name="T75" fmla="*/ 260 h 260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T72" t="T73" r="T74" b="T75"/>
                  <a:pathLst>
                    <a:path w="432" h="260">
                      <a:moveTo>
                        <a:pt x="0" y="0"/>
                      </a:moveTo>
                      <a:lnTo>
                        <a:pt x="28" y="2"/>
                      </a:lnTo>
                      <a:lnTo>
                        <a:pt x="48" y="62"/>
                      </a:lnTo>
                      <a:lnTo>
                        <a:pt x="70" y="104"/>
                      </a:lnTo>
                      <a:lnTo>
                        <a:pt x="84" y="130"/>
                      </a:lnTo>
                      <a:lnTo>
                        <a:pt x="104" y="156"/>
                      </a:lnTo>
                      <a:lnTo>
                        <a:pt x="130" y="176"/>
                      </a:lnTo>
                      <a:lnTo>
                        <a:pt x="150" y="188"/>
                      </a:lnTo>
                      <a:lnTo>
                        <a:pt x="176" y="204"/>
                      </a:lnTo>
                      <a:lnTo>
                        <a:pt x="196" y="214"/>
                      </a:lnTo>
                      <a:lnTo>
                        <a:pt x="212" y="218"/>
                      </a:lnTo>
                      <a:lnTo>
                        <a:pt x="238" y="218"/>
                      </a:lnTo>
                      <a:lnTo>
                        <a:pt x="284" y="206"/>
                      </a:lnTo>
                      <a:lnTo>
                        <a:pt x="302" y="190"/>
                      </a:lnTo>
                      <a:lnTo>
                        <a:pt x="324" y="170"/>
                      </a:lnTo>
                      <a:lnTo>
                        <a:pt x="356" y="126"/>
                      </a:lnTo>
                      <a:lnTo>
                        <a:pt x="372" y="102"/>
                      </a:lnTo>
                      <a:lnTo>
                        <a:pt x="386" y="80"/>
                      </a:lnTo>
                      <a:lnTo>
                        <a:pt x="398" y="44"/>
                      </a:lnTo>
                      <a:lnTo>
                        <a:pt x="406" y="28"/>
                      </a:lnTo>
                      <a:lnTo>
                        <a:pt x="432" y="26"/>
                      </a:lnTo>
                      <a:lnTo>
                        <a:pt x="432" y="260"/>
                      </a:lnTo>
                      <a:lnTo>
                        <a:pt x="2" y="26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" name="Freeform 58"/>
                <p:cNvSpPr>
                  <a:spLocks/>
                </p:cNvSpPr>
                <p:nvPr/>
              </p:nvSpPr>
              <p:spPr bwMode="auto">
                <a:xfrm flipV="1">
                  <a:off x="3520" y="1118"/>
                  <a:ext cx="432" cy="260"/>
                </a:xfrm>
                <a:custGeom>
                  <a:avLst/>
                  <a:gdLst>
                    <a:gd name="T0" fmla="*/ 0 w 432"/>
                    <a:gd name="T1" fmla="*/ 0 h 260"/>
                    <a:gd name="T2" fmla="*/ 28 w 432"/>
                    <a:gd name="T3" fmla="*/ 2 h 260"/>
                    <a:gd name="T4" fmla="*/ 48 w 432"/>
                    <a:gd name="T5" fmla="*/ 62 h 260"/>
                    <a:gd name="T6" fmla="*/ 70 w 432"/>
                    <a:gd name="T7" fmla="*/ 104 h 260"/>
                    <a:gd name="T8" fmla="*/ 84 w 432"/>
                    <a:gd name="T9" fmla="*/ 130 h 260"/>
                    <a:gd name="T10" fmla="*/ 104 w 432"/>
                    <a:gd name="T11" fmla="*/ 156 h 260"/>
                    <a:gd name="T12" fmla="*/ 130 w 432"/>
                    <a:gd name="T13" fmla="*/ 176 h 260"/>
                    <a:gd name="T14" fmla="*/ 150 w 432"/>
                    <a:gd name="T15" fmla="*/ 188 h 260"/>
                    <a:gd name="T16" fmla="*/ 176 w 432"/>
                    <a:gd name="T17" fmla="*/ 204 h 260"/>
                    <a:gd name="T18" fmla="*/ 196 w 432"/>
                    <a:gd name="T19" fmla="*/ 214 h 260"/>
                    <a:gd name="T20" fmla="*/ 212 w 432"/>
                    <a:gd name="T21" fmla="*/ 218 h 260"/>
                    <a:gd name="T22" fmla="*/ 238 w 432"/>
                    <a:gd name="T23" fmla="*/ 218 h 260"/>
                    <a:gd name="T24" fmla="*/ 284 w 432"/>
                    <a:gd name="T25" fmla="*/ 206 h 260"/>
                    <a:gd name="T26" fmla="*/ 302 w 432"/>
                    <a:gd name="T27" fmla="*/ 190 h 260"/>
                    <a:gd name="T28" fmla="*/ 324 w 432"/>
                    <a:gd name="T29" fmla="*/ 170 h 260"/>
                    <a:gd name="T30" fmla="*/ 356 w 432"/>
                    <a:gd name="T31" fmla="*/ 126 h 260"/>
                    <a:gd name="T32" fmla="*/ 372 w 432"/>
                    <a:gd name="T33" fmla="*/ 102 h 260"/>
                    <a:gd name="T34" fmla="*/ 386 w 432"/>
                    <a:gd name="T35" fmla="*/ 80 h 260"/>
                    <a:gd name="T36" fmla="*/ 398 w 432"/>
                    <a:gd name="T37" fmla="*/ 44 h 260"/>
                    <a:gd name="T38" fmla="*/ 406 w 432"/>
                    <a:gd name="T39" fmla="*/ 28 h 260"/>
                    <a:gd name="T40" fmla="*/ 432 w 432"/>
                    <a:gd name="T41" fmla="*/ 26 h 260"/>
                    <a:gd name="T42" fmla="*/ 432 w 432"/>
                    <a:gd name="T43" fmla="*/ 260 h 260"/>
                    <a:gd name="T44" fmla="*/ 2 w 432"/>
                    <a:gd name="T45" fmla="*/ 260 h 260"/>
                    <a:gd name="T46" fmla="*/ 0 w 432"/>
                    <a:gd name="T47" fmla="*/ 0 h 260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w 432"/>
                    <a:gd name="T73" fmla="*/ 0 h 260"/>
                    <a:gd name="T74" fmla="*/ 432 w 432"/>
                    <a:gd name="T75" fmla="*/ 260 h 260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T72" t="T73" r="T74" b="T75"/>
                  <a:pathLst>
                    <a:path w="432" h="260">
                      <a:moveTo>
                        <a:pt x="0" y="0"/>
                      </a:moveTo>
                      <a:lnTo>
                        <a:pt x="28" y="2"/>
                      </a:lnTo>
                      <a:lnTo>
                        <a:pt x="48" y="62"/>
                      </a:lnTo>
                      <a:lnTo>
                        <a:pt x="70" y="104"/>
                      </a:lnTo>
                      <a:lnTo>
                        <a:pt x="84" y="130"/>
                      </a:lnTo>
                      <a:lnTo>
                        <a:pt x="104" y="156"/>
                      </a:lnTo>
                      <a:lnTo>
                        <a:pt x="130" y="176"/>
                      </a:lnTo>
                      <a:lnTo>
                        <a:pt x="150" y="188"/>
                      </a:lnTo>
                      <a:lnTo>
                        <a:pt x="176" y="204"/>
                      </a:lnTo>
                      <a:lnTo>
                        <a:pt x="196" y="214"/>
                      </a:lnTo>
                      <a:lnTo>
                        <a:pt x="212" y="218"/>
                      </a:lnTo>
                      <a:lnTo>
                        <a:pt x="238" y="218"/>
                      </a:lnTo>
                      <a:lnTo>
                        <a:pt x="284" y="206"/>
                      </a:lnTo>
                      <a:lnTo>
                        <a:pt x="302" y="190"/>
                      </a:lnTo>
                      <a:lnTo>
                        <a:pt x="324" y="170"/>
                      </a:lnTo>
                      <a:lnTo>
                        <a:pt x="356" y="126"/>
                      </a:lnTo>
                      <a:lnTo>
                        <a:pt x="372" y="102"/>
                      </a:lnTo>
                      <a:lnTo>
                        <a:pt x="386" y="80"/>
                      </a:lnTo>
                      <a:lnTo>
                        <a:pt x="398" y="44"/>
                      </a:lnTo>
                      <a:lnTo>
                        <a:pt x="406" y="28"/>
                      </a:lnTo>
                      <a:lnTo>
                        <a:pt x="432" y="26"/>
                      </a:lnTo>
                      <a:lnTo>
                        <a:pt x="432" y="260"/>
                      </a:lnTo>
                      <a:lnTo>
                        <a:pt x="2" y="26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rot="10800000" wrap="none" anchor="ctr"/>
                <a:lstStyle/>
                <a:p>
                  <a:endParaRPr lang="en-US"/>
                </a:p>
              </p:txBody>
            </p:sp>
            <p:sp>
              <p:nvSpPr>
                <p:cNvPr id="21" name="Rectangle 59"/>
                <p:cNvSpPr>
                  <a:spLocks noChangeArrowheads="1"/>
                </p:cNvSpPr>
                <p:nvPr/>
              </p:nvSpPr>
              <p:spPr bwMode="auto">
                <a:xfrm>
                  <a:off x="3156" y="2496"/>
                  <a:ext cx="609" cy="264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</p:spPr>
              <p:txBody>
                <a:bodyPr wrap="none" lIns="90487" tIns="44450" rIns="90487" bIns="44450">
                  <a:spAutoFit/>
                </a:bodyPr>
                <a:lstStyle/>
                <a:p>
                  <a:pPr algn="ctr">
                    <a:lnSpc>
                      <a:spcPct val="90000"/>
                    </a:lnSpc>
                    <a:buClr>
                      <a:srgbClr val="000000"/>
                    </a:buClr>
                    <a:buSzPct val="100000"/>
                    <a:buFont typeface="Times New Roman" pitchFamily="18" charset="0"/>
                    <a:buNone/>
                  </a:pPr>
                  <a:r>
                    <a:rPr lang="en-US" sz="1200">
                      <a:solidFill>
                        <a:srgbClr val="000000"/>
                      </a:solidFill>
                      <a:cs typeface="Times New Roman" pitchFamily="18" charset="0"/>
                    </a:rPr>
                    <a:t>Native oxide</a:t>
                  </a:r>
                </a:p>
                <a:p>
                  <a:pPr algn="ctr">
                    <a:lnSpc>
                      <a:spcPct val="90000"/>
                    </a:lnSpc>
                    <a:buClr>
                      <a:srgbClr val="000000"/>
                    </a:buClr>
                    <a:buSzPct val="100000"/>
                    <a:buFont typeface="Times New Roman" pitchFamily="18" charset="0"/>
                    <a:buNone/>
                  </a:pPr>
                  <a:r>
                    <a:rPr lang="en-US" sz="1200">
                      <a:solidFill>
                        <a:srgbClr val="000000"/>
                      </a:solidFill>
                      <a:cs typeface="Times New Roman" pitchFamily="18" charset="0"/>
                    </a:rPr>
                    <a:t>1 nm</a:t>
                  </a:r>
                </a:p>
              </p:txBody>
            </p:sp>
            <p:sp>
              <p:nvSpPr>
                <p:cNvPr id="22" name="Rectangle 60"/>
                <p:cNvSpPr>
                  <a:spLocks noChangeArrowheads="1"/>
                </p:cNvSpPr>
                <p:nvPr/>
              </p:nvSpPr>
              <p:spPr bwMode="auto">
                <a:xfrm>
                  <a:off x="4340" y="1790"/>
                  <a:ext cx="785" cy="1090"/>
                </a:xfrm>
                <a:prstGeom prst="rect">
                  <a:avLst/>
                </a:prstGeom>
                <a:noFill/>
                <a:ln w="1270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buClr>
                      <a:srgbClr val="000000"/>
                    </a:buClr>
                    <a:buSzPct val="100000"/>
                    <a:buFont typeface="Times New Roman" pitchFamily="18" charset="0"/>
                    <a:buNone/>
                  </a:pPr>
                  <a:endParaRPr lang="en-US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23" name="Line 61"/>
                <p:cNvSpPr>
                  <a:spLocks noChangeShapeType="1"/>
                </p:cNvSpPr>
                <p:nvPr/>
              </p:nvSpPr>
              <p:spPr bwMode="auto">
                <a:xfrm>
                  <a:off x="4352" y="1729"/>
                  <a:ext cx="785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" name="Arc 62"/>
                <p:cNvSpPr>
                  <a:spLocks/>
                </p:cNvSpPr>
                <p:nvPr/>
              </p:nvSpPr>
              <p:spPr bwMode="auto">
                <a:xfrm>
                  <a:off x="5051" y="1698"/>
                  <a:ext cx="88" cy="49"/>
                </a:xfrm>
                <a:custGeom>
                  <a:avLst/>
                  <a:gdLst>
                    <a:gd name="T0" fmla="*/ 0 w 21600"/>
                    <a:gd name="T1" fmla="*/ 0 h 11787"/>
                    <a:gd name="T2" fmla="*/ 0 w 21600"/>
                    <a:gd name="T3" fmla="*/ 0 h 11787"/>
                    <a:gd name="T4" fmla="*/ 0 w 21600"/>
                    <a:gd name="T5" fmla="*/ 0 h 11787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11787"/>
                    <a:gd name="T11" fmla="*/ 21600 w 21600"/>
                    <a:gd name="T12" fmla="*/ 11787 h 1178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11787" fill="none" extrusionOk="0">
                      <a:moveTo>
                        <a:pt x="792" y="11787"/>
                      </a:moveTo>
                      <a:cubicBezTo>
                        <a:pt x="266" y="9899"/>
                        <a:pt x="0" y="7948"/>
                        <a:pt x="0" y="5989"/>
                      </a:cubicBezTo>
                      <a:cubicBezTo>
                        <a:pt x="-1" y="3962"/>
                        <a:pt x="285" y="1946"/>
                        <a:pt x="846" y="-1"/>
                      </a:cubicBezTo>
                    </a:path>
                    <a:path w="21600" h="11787" stroke="0" extrusionOk="0">
                      <a:moveTo>
                        <a:pt x="792" y="11787"/>
                      </a:moveTo>
                      <a:cubicBezTo>
                        <a:pt x="266" y="9899"/>
                        <a:pt x="0" y="7948"/>
                        <a:pt x="0" y="5989"/>
                      </a:cubicBezTo>
                      <a:cubicBezTo>
                        <a:pt x="-1" y="3962"/>
                        <a:pt x="285" y="1946"/>
                        <a:pt x="846" y="-1"/>
                      </a:cubicBezTo>
                      <a:lnTo>
                        <a:pt x="21600" y="598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12700" cap="rnd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5" name="Arc 63"/>
                <p:cNvSpPr>
                  <a:spLocks/>
                </p:cNvSpPr>
                <p:nvPr/>
              </p:nvSpPr>
              <p:spPr bwMode="auto">
                <a:xfrm>
                  <a:off x="4351" y="1698"/>
                  <a:ext cx="88" cy="49"/>
                </a:xfrm>
                <a:custGeom>
                  <a:avLst/>
                  <a:gdLst>
                    <a:gd name="T0" fmla="*/ 0 w 21600"/>
                    <a:gd name="T1" fmla="*/ 0 h 11950"/>
                    <a:gd name="T2" fmla="*/ 0 w 21600"/>
                    <a:gd name="T3" fmla="*/ 0 h 11950"/>
                    <a:gd name="T4" fmla="*/ 0 w 21600"/>
                    <a:gd name="T5" fmla="*/ 0 h 1195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11950"/>
                    <a:gd name="T11" fmla="*/ 21600 w 21600"/>
                    <a:gd name="T12" fmla="*/ 11950 h 1195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11950" fill="none" extrusionOk="0">
                      <a:moveTo>
                        <a:pt x="20728" y="-1"/>
                      </a:moveTo>
                      <a:cubicBezTo>
                        <a:pt x="21306" y="1972"/>
                        <a:pt x="21600" y="4016"/>
                        <a:pt x="21600" y="6072"/>
                      </a:cubicBezTo>
                      <a:cubicBezTo>
                        <a:pt x="21600" y="8059"/>
                        <a:pt x="21325" y="10037"/>
                        <a:pt x="20784" y="11950"/>
                      </a:cubicBezTo>
                    </a:path>
                    <a:path w="21600" h="11950" stroke="0" extrusionOk="0">
                      <a:moveTo>
                        <a:pt x="20728" y="-1"/>
                      </a:moveTo>
                      <a:cubicBezTo>
                        <a:pt x="21306" y="1972"/>
                        <a:pt x="21600" y="4016"/>
                        <a:pt x="21600" y="6072"/>
                      </a:cubicBezTo>
                      <a:cubicBezTo>
                        <a:pt x="21600" y="8059"/>
                        <a:pt x="21325" y="10037"/>
                        <a:pt x="20784" y="11950"/>
                      </a:cubicBezTo>
                      <a:lnTo>
                        <a:pt x="0" y="607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12700" cap="rnd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6" name="Rectangle 64" descr="50%"/>
                <p:cNvSpPr>
                  <a:spLocks noChangeArrowheads="1"/>
                </p:cNvSpPr>
                <p:nvPr/>
              </p:nvSpPr>
              <p:spPr bwMode="auto">
                <a:xfrm>
                  <a:off x="5126" y="1955"/>
                  <a:ext cx="65" cy="753"/>
                </a:xfrm>
                <a:prstGeom prst="rect">
                  <a:avLst/>
                </a:prstGeom>
                <a:pattFill prst="pct50">
                  <a:fgClr>
                    <a:srgbClr val="063DE8"/>
                  </a:fgClr>
                  <a:bgClr>
                    <a:srgbClr val="FFFFFF"/>
                  </a:bgClr>
                </a:pattFill>
                <a:ln w="1270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buClr>
                      <a:srgbClr val="000000"/>
                    </a:buClr>
                    <a:buSzPct val="100000"/>
                    <a:buFont typeface="Times New Roman" pitchFamily="18" charset="0"/>
                    <a:buNone/>
                  </a:pPr>
                  <a:endParaRPr lang="en-US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27" name="Rectangle 65"/>
                <p:cNvSpPr>
                  <a:spLocks noChangeArrowheads="1"/>
                </p:cNvSpPr>
                <p:nvPr/>
              </p:nvSpPr>
              <p:spPr bwMode="auto">
                <a:xfrm>
                  <a:off x="4537" y="1506"/>
                  <a:ext cx="517" cy="160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</p:spPr>
              <p:txBody>
                <a:bodyPr wrap="none" lIns="90487" tIns="44450" rIns="90487" bIns="44450">
                  <a:spAutoFit/>
                </a:bodyPr>
                <a:lstStyle/>
                <a:p>
                  <a:pPr>
                    <a:lnSpc>
                      <a:spcPct val="90000"/>
                    </a:lnSpc>
                    <a:buClr>
                      <a:srgbClr val="000000"/>
                    </a:buClr>
                    <a:buSzPct val="100000"/>
                    <a:buFont typeface="Times New Roman" pitchFamily="18" charset="0"/>
                    <a:buNone/>
                  </a:pPr>
                  <a:r>
                    <a:rPr lang="en-US" sz="1200">
                      <a:solidFill>
                        <a:srgbClr val="000000"/>
                      </a:solidFill>
                      <a:cs typeface="Times New Roman" pitchFamily="18" charset="0"/>
                    </a:rPr>
                    <a:t>original Si</a:t>
                  </a:r>
                </a:p>
              </p:txBody>
            </p:sp>
            <p:sp>
              <p:nvSpPr>
                <p:cNvPr id="28" name="Rectangle 66"/>
                <p:cNvSpPr>
                  <a:spLocks noChangeArrowheads="1"/>
                </p:cNvSpPr>
                <p:nvPr/>
              </p:nvSpPr>
              <p:spPr bwMode="auto">
                <a:xfrm>
                  <a:off x="4537" y="1598"/>
                  <a:ext cx="114" cy="160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</p:spPr>
              <p:txBody>
                <a:bodyPr wrap="none" lIns="90487" tIns="44450" rIns="90487" bIns="44450">
                  <a:spAutoFit/>
                </a:bodyPr>
                <a:lstStyle/>
                <a:p>
                  <a:pPr>
                    <a:lnSpc>
                      <a:spcPct val="90000"/>
                    </a:lnSpc>
                    <a:buClr>
                      <a:srgbClr val="000000"/>
                    </a:buClr>
                    <a:buSzPct val="100000"/>
                    <a:buFont typeface="Times New Roman" pitchFamily="18" charset="0"/>
                    <a:buNone/>
                  </a:pPr>
                  <a:endParaRPr lang="en-US" sz="1200">
                    <a:solidFill>
                      <a:srgbClr val="000000"/>
                    </a:solidFill>
                    <a:cs typeface="Times New Roman" pitchFamily="18" charset="0"/>
                  </a:endParaRPr>
                </a:p>
              </p:txBody>
            </p:sp>
            <p:sp>
              <p:nvSpPr>
                <p:cNvPr id="29" name="Rectangle 67"/>
                <p:cNvSpPr>
                  <a:spLocks noChangeArrowheads="1"/>
                </p:cNvSpPr>
                <p:nvPr/>
              </p:nvSpPr>
              <p:spPr bwMode="auto">
                <a:xfrm>
                  <a:off x="5214" y="2217"/>
                  <a:ext cx="511" cy="191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</p:spPr>
              <p:txBody>
                <a:bodyPr wrap="none" lIns="90487" tIns="44450" rIns="90487" bIns="44450">
                  <a:spAutoFit/>
                </a:bodyPr>
                <a:lstStyle/>
                <a:p>
                  <a:pPr>
                    <a:lnSpc>
                      <a:spcPct val="90000"/>
                    </a:lnSpc>
                    <a:buClr>
                      <a:srgbClr val="000000"/>
                    </a:buClr>
                    <a:buSzPct val="100000"/>
                    <a:buFont typeface="Times New Roman" pitchFamily="18" charset="0"/>
                    <a:buNone/>
                  </a:pPr>
                  <a:r>
                    <a:rPr lang="en-US" sz="1300" dirty="0" smtClean="0">
                      <a:solidFill>
                        <a:srgbClr val="000000"/>
                      </a:solidFill>
                      <a:cs typeface="Times New Roman" pitchFamily="18" charset="0"/>
                    </a:rPr>
                    <a:t>circuitry</a:t>
                  </a:r>
                  <a:endParaRPr lang="en-US" sz="1300" dirty="0">
                    <a:solidFill>
                      <a:srgbClr val="000000"/>
                    </a:solidFill>
                    <a:cs typeface="Times New Roman" pitchFamily="18" charset="0"/>
                  </a:endParaRPr>
                </a:p>
              </p:txBody>
            </p:sp>
            <p:sp>
              <p:nvSpPr>
                <p:cNvPr id="30" name="Rectangle 68"/>
                <p:cNvSpPr>
                  <a:spLocks noChangeArrowheads="1"/>
                </p:cNvSpPr>
                <p:nvPr/>
              </p:nvSpPr>
              <p:spPr bwMode="auto">
                <a:xfrm>
                  <a:off x="4468" y="2514"/>
                  <a:ext cx="510" cy="160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</p:spPr>
              <p:txBody>
                <a:bodyPr lIns="90487" tIns="44450" rIns="90487" bIns="44450">
                  <a:spAutoFit/>
                </a:bodyPr>
                <a:lstStyle/>
                <a:p>
                  <a:pPr>
                    <a:lnSpc>
                      <a:spcPct val="90000"/>
                    </a:lnSpc>
                    <a:buClr>
                      <a:srgbClr val="000000"/>
                    </a:buClr>
                    <a:buSzPct val="100000"/>
                    <a:buFont typeface="Times New Roman" pitchFamily="18" charset="0"/>
                    <a:buNone/>
                  </a:pPr>
                  <a:endParaRPr lang="en-US" sz="1200">
                    <a:cs typeface="Times New Roman" pitchFamily="18" charset="0"/>
                  </a:endParaRPr>
                </a:p>
              </p:txBody>
            </p:sp>
            <p:sp>
              <p:nvSpPr>
                <p:cNvPr id="31" name="Oval 69"/>
                <p:cNvSpPr>
                  <a:spLocks noChangeArrowheads="1"/>
                </p:cNvSpPr>
                <p:nvPr/>
              </p:nvSpPr>
              <p:spPr bwMode="auto">
                <a:xfrm>
                  <a:off x="4288" y="2496"/>
                  <a:ext cx="72" cy="160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buClr>
                      <a:srgbClr val="000000"/>
                    </a:buClr>
                    <a:buSzPct val="100000"/>
                    <a:buFont typeface="Times New Roman" pitchFamily="18" charset="0"/>
                    <a:buNone/>
                  </a:pPr>
                  <a:endParaRPr lang="en-US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32" name="Line 70"/>
                <p:cNvSpPr>
                  <a:spLocks noChangeShapeType="1"/>
                </p:cNvSpPr>
                <p:nvPr/>
              </p:nvSpPr>
              <p:spPr bwMode="auto">
                <a:xfrm flipH="1">
                  <a:off x="3806" y="1056"/>
                  <a:ext cx="418" cy="2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3" name="Line 71"/>
                <p:cNvSpPr>
                  <a:spLocks noChangeShapeType="1"/>
                </p:cNvSpPr>
                <p:nvPr/>
              </p:nvSpPr>
              <p:spPr bwMode="auto">
                <a:xfrm flipV="1">
                  <a:off x="3620" y="2176"/>
                  <a:ext cx="0" cy="31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34" name="Group 72"/>
                <p:cNvGrpSpPr>
                  <a:grpSpLocks/>
                </p:cNvGrpSpPr>
                <p:nvPr/>
              </p:nvGrpSpPr>
              <p:grpSpPr bwMode="auto">
                <a:xfrm>
                  <a:off x="3480" y="1152"/>
                  <a:ext cx="844" cy="1490"/>
                  <a:chOff x="2944" y="968"/>
                  <a:chExt cx="844" cy="1490"/>
                </a:xfrm>
              </p:grpSpPr>
              <p:sp>
                <p:nvSpPr>
                  <p:cNvPr id="36" name="Oval 73"/>
                  <p:cNvSpPr>
                    <a:spLocks noChangeArrowheads="1"/>
                  </p:cNvSpPr>
                  <p:nvPr/>
                </p:nvSpPr>
                <p:spPr bwMode="auto">
                  <a:xfrm>
                    <a:off x="2944" y="968"/>
                    <a:ext cx="520" cy="1264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>
                      <a:buClr>
                        <a:srgbClr val="000000"/>
                      </a:buClr>
                      <a:buSzPct val="100000"/>
                      <a:buFont typeface="Times New Roman" pitchFamily="18" charset="0"/>
                      <a:buNone/>
                    </a:pPr>
                    <a:endParaRPr lang="en-US">
                      <a:latin typeface="Times New Roman" pitchFamily="18" charset="0"/>
                      <a:cs typeface="Times New Roman" pitchFamily="18" charset="0"/>
                    </a:endParaRPr>
                  </a:p>
                </p:txBody>
              </p:sp>
              <p:sp>
                <p:nvSpPr>
                  <p:cNvPr id="37" name="Line 74"/>
                  <p:cNvSpPr>
                    <a:spLocks noChangeShapeType="1"/>
                  </p:cNvSpPr>
                  <p:nvPr/>
                </p:nvSpPr>
                <p:spPr bwMode="auto">
                  <a:xfrm>
                    <a:off x="3378" y="1118"/>
                    <a:ext cx="410" cy="1184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8" name="Line 75"/>
                  <p:cNvSpPr>
                    <a:spLocks noChangeShapeType="1"/>
                  </p:cNvSpPr>
                  <p:nvPr/>
                </p:nvSpPr>
                <p:spPr bwMode="auto">
                  <a:xfrm>
                    <a:off x="3200" y="2238"/>
                    <a:ext cx="582" cy="22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35" name="Line 76"/>
                <p:cNvSpPr>
                  <a:spLocks noChangeShapeType="1"/>
                </p:cNvSpPr>
                <p:nvPr/>
              </p:nvSpPr>
              <p:spPr bwMode="auto">
                <a:xfrm flipV="1">
                  <a:off x="3840" y="2208"/>
                  <a:ext cx="0" cy="62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240703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0" y="990600"/>
            <a:ext cx="6094994" cy="426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3352800" y="5181600"/>
            <a:ext cx="5791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tx1"/>
                </a:solidFill>
              </a:rPr>
              <a:t>S. </a:t>
            </a:r>
            <a:r>
              <a:rPr lang="en-US" sz="1600" dirty="0" err="1" smtClean="0">
                <a:solidFill>
                  <a:schemeClr val="tx1"/>
                </a:solidFill>
              </a:rPr>
              <a:t>Nikzad</a:t>
            </a:r>
            <a:r>
              <a:rPr lang="en-US" sz="1600" dirty="0" smtClean="0">
                <a:solidFill>
                  <a:schemeClr val="tx1"/>
                </a:solidFill>
              </a:rPr>
              <a:t>, </a:t>
            </a:r>
            <a:r>
              <a:rPr lang="en-US" sz="1600" dirty="0" smtClean="0">
                <a:solidFill>
                  <a:srgbClr val="0000FF"/>
                </a:solidFill>
              </a:rPr>
              <a:t>“</a:t>
            </a:r>
            <a:r>
              <a:rPr lang="en-US" sz="1600" dirty="0" err="1" smtClean="0">
                <a:solidFill>
                  <a:srgbClr val="0000FF"/>
                </a:solidFill>
              </a:rPr>
              <a:t>Ultrastable</a:t>
            </a:r>
            <a:r>
              <a:rPr lang="en-US" sz="1600" dirty="0" smtClean="0">
                <a:solidFill>
                  <a:srgbClr val="0000FF"/>
                </a:solidFill>
              </a:rPr>
              <a:t> and uniform EUV and UV detectors,” </a:t>
            </a:r>
            <a:br>
              <a:rPr lang="en-US" sz="1600" dirty="0" smtClean="0">
                <a:solidFill>
                  <a:srgbClr val="0000FF"/>
                </a:solidFill>
              </a:rPr>
            </a:br>
            <a:r>
              <a:rPr lang="en-US" sz="1600" i="1" dirty="0" smtClean="0">
                <a:solidFill>
                  <a:schemeClr val="tx1"/>
                </a:solidFill>
              </a:rPr>
              <a:t>SPIE Proc.</a:t>
            </a:r>
            <a:r>
              <a:rPr lang="en-US" sz="1600" dirty="0" smtClean="0">
                <a:solidFill>
                  <a:schemeClr val="tx1"/>
                </a:solidFill>
              </a:rPr>
              <a:t>, Vol. 4139, pp. 250-258 (2000).</a:t>
            </a: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76200" y="1143000"/>
            <a:ext cx="3046413" cy="2589213"/>
            <a:chOff x="48" y="720"/>
            <a:chExt cx="1919" cy="1631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8" y="720"/>
              <a:ext cx="1920" cy="163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sp>
          <p:nvSpPr>
            <p:cNvPr id="9" name="Text Box 3"/>
            <p:cNvSpPr txBox="1">
              <a:spLocks noChangeArrowheads="1"/>
            </p:cNvSpPr>
            <p:nvPr/>
          </p:nvSpPr>
          <p:spPr bwMode="auto">
            <a:xfrm>
              <a:off x="48" y="720"/>
              <a:ext cx="1906" cy="193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000" tIns="46800" rIns="90000" bIns="46800">
              <a:spAutoFit/>
            </a:bodyPr>
            <a:lstStyle/>
            <a:p>
              <a:pPr>
                <a:spcBef>
                  <a:spcPts val="875"/>
                </a:spcBef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US" sz="1400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rPr>
                <a:t>Thinned CMOS Array</a:t>
              </a:r>
            </a:p>
          </p:txBody>
        </p:sp>
        <p:sp>
          <p:nvSpPr>
            <p:cNvPr id="10" name="Text Box 4"/>
            <p:cNvSpPr txBox="1">
              <a:spLocks noChangeArrowheads="1"/>
            </p:cNvSpPr>
            <p:nvPr/>
          </p:nvSpPr>
          <p:spPr bwMode="auto">
            <a:xfrm>
              <a:off x="768" y="2094"/>
              <a:ext cx="698" cy="193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/>
            <a:p>
              <a:pPr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US" sz="140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Back surface</a:t>
              </a:r>
            </a:p>
          </p:txBody>
        </p:sp>
        <p:sp>
          <p:nvSpPr>
            <p:cNvPr id="11" name="Text Box 5"/>
            <p:cNvSpPr txBox="1">
              <a:spLocks noChangeArrowheads="1"/>
            </p:cNvSpPr>
            <p:nvPr/>
          </p:nvSpPr>
          <p:spPr bwMode="auto">
            <a:xfrm>
              <a:off x="767" y="1317"/>
              <a:ext cx="687" cy="193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/>
            <a:p>
              <a:pPr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US" sz="140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front surface</a:t>
              </a: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01860" y="5927703"/>
            <a:ext cx="69028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J. </a:t>
            </a:r>
            <a:r>
              <a:rPr lang="en-US" sz="1600" dirty="0" err="1" smtClean="0"/>
              <a:t>Trauger</a:t>
            </a:r>
            <a:r>
              <a:rPr lang="en-US" sz="1600" dirty="0" smtClean="0"/>
              <a:t> (PI WF/PC2) – </a:t>
            </a:r>
            <a:r>
              <a:rPr lang="en-US" sz="1600" i="1" dirty="0" smtClean="0"/>
              <a:t>No measurable hysteresis in delta-doped CCDs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304800" y="200919"/>
            <a:ext cx="8496944" cy="548680"/>
          </a:xfrm>
        </p:spPr>
        <p:txBody>
          <a:bodyPr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</a:rPr>
              <a:t>Delta-doping has been applied to CCD </a:t>
            </a: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</a:rPr>
              <a:t>detectors </a:t>
            </a:r>
            <a:endParaRPr lang="en-US" sz="32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448631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A5821-21EB-4C1A-AC70-E98BDB034B02}" type="slidenum">
              <a:rPr lang="en-US" smtClean="0"/>
              <a:pPr/>
              <a:t>18</a:t>
            </a:fld>
            <a:endParaRPr lang="en-US"/>
          </a:p>
        </p:txBody>
      </p:sp>
      <p:grpSp>
        <p:nvGrpSpPr>
          <p:cNvPr id="3" name="Group 52"/>
          <p:cNvGrpSpPr/>
          <p:nvPr/>
        </p:nvGrpSpPr>
        <p:grpSpPr>
          <a:xfrm>
            <a:off x="2050005" y="915364"/>
            <a:ext cx="1468918" cy="352350"/>
            <a:chOff x="2209800" y="1371600"/>
            <a:chExt cx="1752600" cy="533400"/>
          </a:xfrm>
        </p:grpSpPr>
        <p:sp>
          <p:nvSpPr>
            <p:cNvPr id="4" name="TextBox 3"/>
            <p:cNvSpPr txBox="1"/>
            <p:nvPr/>
          </p:nvSpPr>
          <p:spPr>
            <a:xfrm>
              <a:off x="3276600" y="1371600"/>
              <a:ext cx="6848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chemeClr val="tx1"/>
                  </a:solidFill>
                </a:rPr>
                <a:t>Bulk</a:t>
              </a:r>
              <a:endParaRPr lang="en-US" b="1" dirty="0">
                <a:solidFill>
                  <a:schemeClr val="tx1"/>
                </a:solidFill>
              </a:endParaRPr>
            </a:p>
          </p:txBody>
        </p:sp>
        <p:cxnSp>
          <p:nvCxnSpPr>
            <p:cNvPr id="5" name="Straight Connector 4"/>
            <p:cNvCxnSpPr/>
            <p:nvPr/>
          </p:nvCxnSpPr>
          <p:spPr>
            <a:xfrm rot="5400000" flipH="1" flipV="1">
              <a:off x="3086100" y="1714500"/>
              <a:ext cx="3810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Arrow Connector 5"/>
            <p:cNvCxnSpPr/>
            <p:nvPr/>
          </p:nvCxnSpPr>
          <p:spPr>
            <a:xfrm>
              <a:off x="3276600" y="1752600"/>
              <a:ext cx="685800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Arrow Connector 6"/>
            <p:cNvCxnSpPr/>
            <p:nvPr/>
          </p:nvCxnSpPr>
          <p:spPr>
            <a:xfrm rot="10800000">
              <a:off x="2667000" y="1752600"/>
              <a:ext cx="609600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/>
            <p:cNvSpPr txBox="1"/>
            <p:nvPr/>
          </p:nvSpPr>
          <p:spPr>
            <a:xfrm>
              <a:off x="2209800" y="1371600"/>
              <a:ext cx="10310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chemeClr val="tx1"/>
                  </a:solidFill>
                </a:rPr>
                <a:t>Surface</a:t>
              </a:r>
              <a:endParaRPr lang="en-US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4471514" y="5588272"/>
            <a:ext cx="44137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Positively charged surface @ 10</a:t>
            </a:r>
            <a:r>
              <a:rPr lang="en-US" baseline="30000" dirty="0" smtClean="0"/>
              <a:t>13</a:t>
            </a:r>
            <a:r>
              <a:rPr lang="en-US" dirty="0" smtClean="0"/>
              <a:t> cm</a:t>
            </a:r>
            <a:r>
              <a:rPr lang="en-US" baseline="30000" dirty="0" smtClean="0"/>
              <a:t>-2</a:t>
            </a:r>
            <a:endParaRPr lang="en-US" baseline="30000" dirty="0"/>
          </a:p>
        </p:txBody>
      </p:sp>
      <p:pic>
        <p:nvPicPr>
          <p:cNvPr id="11" name="Picture 10" descr="DD_QW_alumina_2nm_electrons.em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59405" y="1356662"/>
            <a:ext cx="4893796" cy="3194604"/>
          </a:xfrm>
          <a:prstGeom prst="rect">
            <a:avLst/>
          </a:prstGeom>
        </p:spPr>
      </p:pic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363629" y="205970"/>
            <a:ext cx="792088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cene3d>
              <a:camera prst="orthographicFront"/>
              <a:lightRig rig="threePt" dir="t"/>
            </a:scene3d>
            <a:sp3d extrusionH="57150">
              <a:bevelT w="38100" h="38100" prst="convex"/>
            </a:sp3d>
          </a:bodyPr>
          <a:lstStyle/>
          <a:p>
            <a:pPr eaLnBrk="1" hangingPunct="1">
              <a:lnSpc>
                <a:spcPct val="90000"/>
              </a:lnSpc>
              <a:buClr>
                <a:srgbClr val="000000"/>
              </a:buClr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dirty="0">
                <a:latin typeface="+mj-lt"/>
                <a:ea typeface="+mj-ea"/>
                <a:cs typeface="+mj-cs"/>
              </a:rPr>
              <a:t>Delta </a:t>
            </a:r>
            <a:r>
              <a:rPr lang="en-US" sz="2800" dirty="0" smtClean="0">
                <a:latin typeface="+mj-lt"/>
                <a:ea typeface="+mj-ea"/>
                <a:cs typeface="+mj-cs"/>
              </a:rPr>
              <a:t>doping and quantum exclusion</a:t>
            </a:r>
            <a:endParaRPr lang="en-US" sz="2800" dirty="0">
              <a:latin typeface="+mj-lt"/>
              <a:ea typeface="+mj-ea"/>
              <a:cs typeface="+mj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13084" y="4739835"/>
            <a:ext cx="6232132" cy="1217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" lvl="1" indent="-284163">
              <a:lnSpc>
                <a:spcPct val="90000"/>
              </a:lnSpc>
              <a:spcBef>
                <a:spcPts val="6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dirty="0" smtClean="0"/>
              <a:t>Delta-doping creates a “quantum well” in the silicon</a:t>
            </a:r>
          </a:p>
          <a:p>
            <a:pPr lvl="1">
              <a:lnSpc>
                <a:spcPct val="90000"/>
              </a:lnSpc>
              <a:spcBef>
                <a:spcPts val="5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dirty="0" smtClean="0"/>
              <a:t>Majority carriers are confined to quantized </a:t>
            </a:r>
            <a:r>
              <a:rPr lang="en-US" dirty="0" err="1" smtClean="0"/>
              <a:t>subbands</a:t>
            </a:r>
            <a:endParaRPr lang="en-US" dirty="0" smtClean="0"/>
          </a:p>
          <a:p>
            <a:pPr lvl="1">
              <a:lnSpc>
                <a:spcPct val="90000"/>
              </a:lnSpc>
              <a:spcBef>
                <a:spcPts val="5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dirty="0" smtClean="0"/>
              <a:t>Quantum exclusion eliminates trapping</a:t>
            </a:r>
            <a:br>
              <a:rPr lang="en-US" dirty="0" smtClean="0"/>
            </a:br>
            <a:r>
              <a:rPr lang="en-US" dirty="0" smtClean="0"/>
              <a:t>Peak electric field is ~10</a:t>
            </a:r>
            <a:r>
              <a:rPr lang="en-US" baseline="30000" dirty="0" smtClean="0"/>
              <a:t>7</a:t>
            </a:r>
            <a:r>
              <a:rPr lang="en-US" dirty="0" smtClean="0"/>
              <a:t> V/cm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0867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A5821-21EB-4C1A-AC70-E98BDB034B02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3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254" y="1405467"/>
            <a:ext cx="4357945" cy="3546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457200" y="197582"/>
            <a:ext cx="8229600" cy="429947"/>
          </a:xfrm>
          <a:prstGeom prst="rect">
            <a:avLst/>
          </a:prstGeom>
        </p:spPr>
        <p:txBody>
          <a:bodyPr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/>
              <a:t>Superlattice doped </a:t>
            </a:r>
            <a:r>
              <a:rPr lang="en-US" sz="2800" dirty="0" smtClean="0"/>
              <a:t>surface with delta doping</a:t>
            </a:r>
            <a:endParaRPr lang="en-US" sz="2800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520171" y="5342600"/>
            <a:ext cx="26997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66FF"/>
                </a:solidFill>
              </a:rPr>
              <a:t>5 nm, </a:t>
            </a:r>
            <a:r>
              <a:rPr lang="en-US" sz="2400" dirty="0" smtClean="0">
                <a:solidFill>
                  <a:srgbClr val="0066FF"/>
                </a:solidFill>
              </a:rPr>
              <a:t>8x10</a:t>
            </a:r>
            <a:r>
              <a:rPr lang="en-US" sz="2400" baseline="30000" dirty="0" smtClean="0">
                <a:solidFill>
                  <a:srgbClr val="0066FF"/>
                </a:solidFill>
              </a:rPr>
              <a:t>14 </a:t>
            </a:r>
            <a:r>
              <a:rPr lang="en-US" sz="2400" dirty="0" smtClean="0">
                <a:solidFill>
                  <a:srgbClr val="0066FF"/>
                </a:solidFill>
              </a:rPr>
              <a:t>cm</a:t>
            </a:r>
            <a:r>
              <a:rPr lang="en-US" sz="2400" baseline="30000" dirty="0" smtClean="0">
                <a:solidFill>
                  <a:srgbClr val="0066FF"/>
                </a:solidFill>
              </a:rPr>
              <a:t>-2</a:t>
            </a:r>
            <a:r>
              <a:rPr lang="en-US" sz="2400" dirty="0" smtClean="0">
                <a:solidFill>
                  <a:srgbClr val="0066FF"/>
                </a:solidFill>
              </a:rPr>
              <a:t> </a:t>
            </a:r>
            <a:endParaRPr lang="en-US" sz="2400" dirty="0">
              <a:solidFill>
                <a:srgbClr val="0066FF"/>
              </a:solidFill>
            </a:endParaRPr>
          </a:p>
        </p:txBody>
      </p:sp>
      <p:pic>
        <p:nvPicPr>
          <p:cNvPr id="6" name="Picture 2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0" y="1189055"/>
            <a:ext cx="5164666" cy="3979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521199" y="5342599"/>
            <a:ext cx="26997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66FF"/>
                </a:solidFill>
              </a:rPr>
              <a:t>2.5 </a:t>
            </a:r>
            <a:r>
              <a:rPr lang="en-US" sz="2400" dirty="0">
                <a:solidFill>
                  <a:srgbClr val="0066FF"/>
                </a:solidFill>
              </a:rPr>
              <a:t>nm, </a:t>
            </a:r>
            <a:r>
              <a:rPr lang="en-US" sz="2400" dirty="0" smtClean="0">
                <a:solidFill>
                  <a:srgbClr val="0066FF"/>
                </a:solidFill>
              </a:rPr>
              <a:t>2x10</a:t>
            </a:r>
            <a:r>
              <a:rPr lang="en-US" sz="2400" baseline="30000" dirty="0" smtClean="0">
                <a:solidFill>
                  <a:srgbClr val="0066FF"/>
                </a:solidFill>
              </a:rPr>
              <a:t>14 </a:t>
            </a:r>
            <a:r>
              <a:rPr lang="en-US" sz="2400" dirty="0" smtClean="0">
                <a:solidFill>
                  <a:srgbClr val="0066FF"/>
                </a:solidFill>
              </a:rPr>
              <a:t>cm</a:t>
            </a:r>
            <a:r>
              <a:rPr lang="en-US" sz="2400" baseline="30000" dirty="0" smtClean="0">
                <a:solidFill>
                  <a:srgbClr val="0066FF"/>
                </a:solidFill>
              </a:rPr>
              <a:t>-2</a:t>
            </a:r>
            <a:r>
              <a:rPr lang="en-US" sz="2400" dirty="0" smtClean="0">
                <a:solidFill>
                  <a:srgbClr val="0066FF"/>
                </a:solidFill>
              </a:rPr>
              <a:t> </a:t>
            </a:r>
            <a:endParaRPr lang="en-US" sz="2400" dirty="0">
              <a:solidFill>
                <a:srgbClr val="00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32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800" dirty="0" smtClean="0">
                <a:solidFill>
                  <a:schemeClr val="tx1"/>
                </a:solidFill>
              </a:rPr>
              <a:t>When the cost of LYSO reached unaffordable levels, Mu2e needed a fast, radiation hard crystal with reasonable light output</a:t>
            </a:r>
            <a:endParaRPr lang="en-US" sz="1600" dirty="0" smtClean="0">
              <a:solidFill>
                <a:schemeClr val="tx1"/>
              </a:solidFill>
            </a:endParaRPr>
          </a:p>
          <a:p>
            <a:r>
              <a:rPr lang="en-US" sz="1800" dirty="0" smtClean="0">
                <a:solidFill>
                  <a:schemeClr val="tx1"/>
                </a:solidFill>
              </a:rPr>
              <a:t>Barium fluoride is a potentially interesting candidate, but it presents unique problems</a:t>
            </a:r>
          </a:p>
          <a:p>
            <a:pPr lvl="1"/>
            <a:r>
              <a:rPr lang="en-US" dirty="0" smtClean="0"/>
              <a:t>It has a very fast scintillation component, which is attractive, but it is accompanied by a much larger slow component</a:t>
            </a:r>
          </a:p>
          <a:p>
            <a:pPr lvl="1"/>
            <a:r>
              <a:rPr lang="en-US" dirty="0" smtClean="0"/>
              <a:t>Both components are in the UV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Making use of BaF</a:t>
            </a:r>
            <a:r>
              <a:rPr lang="en-US" baseline="-25000" dirty="0" smtClean="0">
                <a:solidFill>
                  <a:schemeClr val="tx1"/>
                </a:solidFill>
              </a:rPr>
              <a:t>2</a:t>
            </a:r>
            <a:r>
              <a:rPr lang="en-US" dirty="0" smtClean="0">
                <a:solidFill>
                  <a:schemeClr val="tx1"/>
                </a:solidFill>
              </a:rPr>
              <a:t> in a practical experiment requires a photosensor that </a:t>
            </a:r>
          </a:p>
          <a:p>
            <a:pPr lvl="3"/>
            <a:r>
              <a:rPr lang="en-US" dirty="0" smtClean="0"/>
              <a:t>discriminates between fast and slow scintillation components</a:t>
            </a:r>
          </a:p>
          <a:p>
            <a:pPr lvl="3"/>
            <a:r>
              <a:rPr lang="en-US" dirty="0"/>
              <a:t>h</a:t>
            </a:r>
            <a:r>
              <a:rPr lang="en-US" dirty="0" smtClean="0"/>
              <a:t>as a fast time response</a:t>
            </a:r>
          </a:p>
          <a:p>
            <a:pPr lvl="3"/>
            <a:r>
              <a:rPr lang="en-US" dirty="0" smtClean="0"/>
              <a:t>works in a magnetic field</a:t>
            </a:r>
          </a:p>
          <a:p>
            <a:pPr lvl="3"/>
            <a:r>
              <a:rPr lang="en-US" dirty="0" smtClean="0"/>
              <a:t>is stable over time</a:t>
            </a:r>
          </a:p>
          <a:p>
            <a:pPr lvl="3"/>
            <a:r>
              <a:rPr lang="en-US" dirty="0"/>
              <a:t>i</a:t>
            </a:r>
            <a:r>
              <a:rPr lang="en-US" dirty="0" smtClean="0"/>
              <a:t>s radiation hard</a:t>
            </a:r>
            <a:br>
              <a:rPr lang="en-US" dirty="0" smtClean="0"/>
            </a:br>
            <a:r>
              <a:rPr lang="en-US" sz="1000" dirty="0" smtClean="0"/>
              <a:t> </a:t>
            </a:r>
            <a:endParaRPr lang="en-US" dirty="0"/>
          </a:p>
          <a:p>
            <a:r>
              <a:rPr lang="en-US" dirty="0" smtClean="0"/>
              <a:t>The development of such a sensor is the subject of this talk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Page </a:t>
            </a:r>
            <a:fld id="{02BA5821-21EB-4C1A-AC70-E98BDB034B02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Background and motivation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149500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Page </a:t>
            </a:r>
            <a:fld id="{02BA5821-21EB-4C1A-AC70-E98BDB034B02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Thinning improves timing performance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57200" y="934777"/>
            <a:ext cx="8229600" cy="4883727"/>
          </a:xfrm>
        </p:spPr>
        <p:txBody>
          <a:bodyPr/>
          <a:lstStyle/>
          <a:p>
            <a:r>
              <a:rPr lang="en-US" dirty="0" smtClean="0"/>
              <a:t>3 </a:t>
            </a:r>
            <a:r>
              <a:rPr lang="en-US" dirty="0" smtClean="0">
                <a:latin typeface="Symbol" panose="05050102010706020507" pitchFamily="18" charset="2"/>
              </a:rPr>
              <a:t>m</a:t>
            </a:r>
            <a:r>
              <a:rPr lang="en-US" dirty="0" smtClean="0"/>
              <a:t>m epitaxial layer deposited on thinned RMD APD  (3x3 mm</a:t>
            </a:r>
            <a:r>
              <a:rPr lang="en-US" baseline="30000" dirty="0" smtClean="0"/>
              <a:t>2</a:t>
            </a:r>
            <a:r>
              <a:rPr lang="en-US" dirty="0" smtClean="0"/>
              <a:t>)</a:t>
            </a:r>
          </a:p>
          <a:p>
            <a:r>
              <a:rPr lang="en-US" dirty="0" smtClean="0"/>
              <a:t>Illumination with 405 nm laser pulse</a:t>
            </a:r>
            <a:endParaRPr lang="en-US" dirty="0"/>
          </a:p>
        </p:txBody>
      </p:sp>
      <p:pic>
        <p:nvPicPr>
          <p:cNvPr id="8" name="Picture 7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5297" y="1739336"/>
            <a:ext cx="5297804" cy="384047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39325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685800"/>
          </a:xfrm>
        </p:spPr>
        <p:txBody>
          <a:bodyPr>
            <a:noAutofit/>
          </a:bodyPr>
          <a:lstStyle/>
          <a:p>
            <a:pPr algn="l"/>
            <a:r>
              <a:rPr lang="en-US" sz="2400" dirty="0" smtClean="0"/>
              <a:t>Experimental tests for Al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O</a:t>
            </a:r>
            <a:r>
              <a:rPr lang="en-US" sz="2400" baseline="-25000" dirty="0" smtClean="0"/>
              <a:t>3</a:t>
            </a:r>
            <a:r>
              <a:rPr lang="en-US" sz="2400" dirty="0" smtClean="0"/>
              <a:t>/Al Blocking Filters (220 nm)</a:t>
            </a:r>
            <a:endParaRPr lang="en-US" sz="24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20287" y="1184564"/>
            <a:ext cx="5257800" cy="4525963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Design </a:t>
            </a:r>
            <a:r>
              <a:rPr lang="en-US" dirty="0" smtClean="0"/>
              <a:t>Approach:</a:t>
            </a:r>
          </a:p>
          <a:p>
            <a:pPr lvl="1"/>
            <a:r>
              <a:rPr lang="en-US" dirty="0" smtClean="0"/>
              <a:t>Develop </a:t>
            </a:r>
            <a:r>
              <a:rPr lang="en-US" dirty="0"/>
              <a:t>o</a:t>
            </a:r>
            <a:r>
              <a:rPr lang="en-US" dirty="0" smtClean="0"/>
              <a:t>ptical model </a:t>
            </a:r>
            <a:r>
              <a:rPr lang="en-US" dirty="0"/>
              <a:t>for </a:t>
            </a:r>
            <a:r>
              <a:rPr lang="en-US" dirty="0" smtClean="0"/>
              <a:t>stand-alone </a:t>
            </a:r>
            <a:r>
              <a:rPr lang="en-US" dirty="0"/>
              <a:t>Al</a:t>
            </a:r>
            <a:r>
              <a:rPr lang="en-US" baseline="-25000" dirty="0"/>
              <a:t>2</a:t>
            </a:r>
            <a:r>
              <a:rPr lang="en-US" dirty="0"/>
              <a:t>O</a:t>
            </a:r>
            <a:r>
              <a:rPr lang="en-US" baseline="-25000" dirty="0"/>
              <a:t>3</a:t>
            </a:r>
            <a:r>
              <a:rPr lang="en-US" dirty="0"/>
              <a:t> </a:t>
            </a:r>
            <a:r>
              <a:rPr lang="en-US" dirty="0" smtClean="0"/>
              <a:t>layers (these were deposited at 200</a:t>
            </a:r>
            <a:r>
              <a:rPr lang="en-US" dirty="0" smtClean="0">
                <a:latin typeface="Calibri"/>
              </a:rPr>
              <a:t>°</a:t>
            </a:r>
            <a:r>
              <a:rPr lang="en-US" dirty="0" smtClean="0"/>
              <a:t>C, Oxford ALD w/ O</a:t>
            </a:r>
            <a:r>
              <a:rPr lang="en-US" baseline="-25000" dirty="0" smtClean="0"/>
              <a:t>2</a:t>
            </a:r>
            <a:r>
              <a:rPr lang="en-US" dirty="0" smtClean="0"/>
              <a:t> plasma)</a:t>
            </a:r>
          </a:p>
          <a:p>
            <a:pPr lvl="1"/>
            <a:r>
              <a:rPr lang="en-US" dirty="0" smtClean="0"/>
              <a:t>Using </a:t>
            </a:r>
            <a:r>
              <a:rPr lang="en-US" dirty="0"/>
              <a:t>this model and Al reference model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(</a:t>
            </a:r>
            <a:r>
              <a:rPr lang="en-US" dirty="0" err="1"/>
              <a:t>Palik</a:t>
            </a:r>
            <a:r>
              <a:rPr lang="en-US" dirty="0"/>
              <a:t> data) calculate for target layer </a:t>
            </a:r>
            <a:r>
              <a:rPr lang="en-US" dirty="0" smtClean="0"/>
              <a:t>thickness</a:t>
            </a:r>
          </a:p>
          <a:p>
            <a:pPr lvl="1"/>
            <a:r>
              <a:rPr lang="en-US" dirty="0" smtClean="0"/>
              <a:t>Designs roughly based on original rejection targets for three or five layer metal/dielectric stacks (target peak @220 nm)</a:t>
            </a:r>
          </a:p>
          <a:p>
            <a:pPr lvl="1"/>
            <a:r>
              <a:rPr lang="en-US" dirty="0" smtClean="0"/>
              <a:t>Feedback </a:t>
            </a:r>
            <a:r>
              <a:rPr lang="en-US" dirty="0"/>
              <a:t>from </a:t>
            </a:r>
            <a:r>
              <a:rPr lang="en-US" dirty="0" err="1"/>
              <a:t>ellipsometry</a:t>
            </a:r>
            <a:r>
              <a:rPr lang="en-US" dirty="0"/>
              <a:t> data to modify thickness </a:t>
            </a:r>
            <a:r>
              <a:rPr lang="en-US" dirty="0" smtClean="0"/>
              <a:t>targets (</a:t>
            </a:r>
            <a:r>
              <a:rPr lang="en-US" i="1" dirty="0" smtClean="0"/>
              <a:t>i.e. </a:t>
            </a:r>
            <a:r>
              <a:rPr lang="en-US" dirty="0" smtClean="0"/>
              <a:t>due to Al </a:t>
            </a:r>
            <a:r>
              <a:rPr lang="en-US" dirty="0"/>
              <a:t>layer oxidation duration </a:t>
            </a:r>
            <a:r>
              <a:rPr lang="en-US" dirty="0" smtClean="0"/>
              <a:t>processing, </a:t>
            </a:r>
            <a:r>
              <a:rPr lang="en-US" i="1" dirty="0" smtClean="0"/>
              <a:t>etc.)</a:t>
            </a:r>
          </a:p>
          <a:p>
            <a:pPr lvl="1"/>
            <a:r>
              <a:rPr lang="en-US" dirty="0" smtClean="0"/>
              <a:t>Will eventually develop a refined optical model to be more predictive about the expected transmission and reflection, simple discrete layers appear insufficient especially for the five layer tests</a:t>
            </a: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1828800"/>
            <a:ext cx="3109230" cy="23776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8" name="Straight Arrow Connector 7"/>
          <p:cNvCxnSpPr>
            <a:endCxn id="6" idx="1"/>
          </p:cNvCxnSpPr>
          <p:nvPr/>
        </p:nvCxnSpPr>
        <p:spPr>
          <a:xfrm flipV="1">
            <a:off x="5334000" y="3017623"/>
            <a:ext cx="533400" cy="182777"/>
          </a:xfrm>
          <a:prstGeom prst="straightConnector1">
            <a:avLst/>
          </a:prstGeom>
          <a:ln w="25400"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897774" y="5980691"/>
            <a:ext cx="11657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J. Hennessy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45426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99000" y="4140438"/>
            <a:ext cx="4445000" cy="2438400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US" sz="1600" dirty="0" smtClean="0"/>
              <a:t>Five layer w/ new </a:t>
            </a:r>
            <a:r>
              <a:rPr lang="en-US" sz="1600" dirty="0"/>
              <a:t>Al </a:t>
            </a:r>
            <a:r>
              <a:rPr lang="en-US" sz="1600" dirty="0" smtClean="0"/>
              <a:t>parameters</a:t>
            </a:r>
            <a:endParaRPr lang="en-US" sz="1600" dirty="0"/>
          </a:p>
          <a:p>
            <a:pPr>
              <a:spcBef>
                <a:spcPts val="0"/>
              </a:spcBef>
            </a:pPr>
            <a:r>
              <a:rPr lang="en-US" sz="1600" dirty="0"/>
              <a:t>Best fit </a:t>
            </a:r>
            <a:r>
              <a:rPr lang="el-GR" sz="1600" dirty="0"/>
              <a:t>χ</a:t>
            </a:r>
            <a:r>
              <a:rPr lang="en-US" sz="1600" baseline="30000" dirty="0"/>
              <a:t>2</a:t>
            </a:r>
            <a:r>
              <a:rPr lang="en-US" sz="1600" dirty="0"/>
              <a:t> = </a:t>
            </a:r>
            <a:r>
              <a:rPr lang="en-US" sz="1600" dirty="0" smtClean="0"/>
              <a:t>9.61 </a:t>
            </a:r>
            <a:r>
              <a:rPr lang="en-US" sz="1600" dirty="0"/>
              <a:t>(L1 = </a:t>
            </a:r>
            <a:r>
              <a:rPr lang="en-US" sz="1600" dirty="0" smtClean="0"/>
              <a:t>418Å</a:t>
            </a:r>
            <a:r>
              <a:rPr lang="en-US" sz="1600" dirty="0"/>
              <a:t>, </a:t>
            </a:r>
            <a:r>
              <a:rPr lang="en-US" sz="1600" dirty="0" smtClean="0"/>
              <a:t>L2=217Å</a:t>
            </a:r>
            <a:r>
              <a:rPr lang="en-US" sz="1600" dirty="0"/>
              <a:t>, </a:t>
            </a:r>
            <a:r>
              <a:rPr lang="en-US" sz="1600" dirty="0" smtClean="0"/>
              <a:t>L3=392Å, L4=158Å, L5=828 Å)</a:t>
            </a:r>
            <a:endParaRPr lang="en-US" sz="1600" dirty="0"/>
          </a:p>
          <a:p>
            <a:pPr>
              <a:spcBef>
                <a:spcPts val="0"/>
              </a:spcBef>
            </a:pPr>
            <a:r>
              <a:rPr lang="en-US" sz="1600" dirty="0"/>
              <a:t>Model T @220nm = </a:t>
            </a:r>
            <a:r>
              <a:rPr lang="en-US" sz="1600" dirty="0" smtClean="0"/>
              <a:t>38% </a:t>
            </a:r>
            <a:r>
              <a:rPr lang="en-US" sz="1600" dirty="0"/>
              <a:t>(45°) </a:t>
            </a:r>
            <a:r>
              <a:rPr lang="en-US" sz="1600" dirty="0" smtClean="0"/>
              <a:t>, 53% </a:t>
            </a:r>
            <a:r>
              <a:rPr lang="en-US" sz="1600" dirty="0"/>
              <a:t>(normal)</a:t>
            </a:r>
          </a:p>
          <a:p>
            <a:pPr>
              <a:spcBef>
                <a:spcPts val="0"/>
              </a:spcBef>
            </a:pPr>
            <a:r>
              <a:rPr lang="en-US" sz="1600" dirty="0"/>
              <a:t>Model T @310nm = </a:t>
            </a:r>
            <a:r>
              <a:rPr lang="en-US" sz="1600" dirty="0" smtClean="0"/>
              <a:t>0.16% </a:t>
            </a:r>
            <a:r>
              <a:rPr lang="en-US" sz="1600" dirty="0"/>
              <a:t>(45°) </a:t>
            </a:r>
            <a:r>
              <a:rPr lang="en-US" sz="1600" dirty="0" smtClean="0"/>
              <a:t>, 0.20% </a:t>
            </a:r>
            <a:r>
              <a:rPr lang="en-US" sz="1600" dirty="0"/>
              <a:t>(normal</a:t>
            </a:r>
            <a:r>
              <a:rPr lang="en-US" sz="1600" dirty="0" smtClean="0"/>
              <a:t>)</a:t>
            </a:r>
          </a:p>
          <a:p>
            <a:pPr>
              <a:spcBef>
                <a:spcPts val="0"/>
              </a:spcBef>
            </a:pPr>
            <a:r>
              <a:rPr lang="en-US" sz="1600" dirty="0"/>
              <a:t>Predicted </a:t>
            </a:r>
            <a:r>
              <a:rPr lang="en-US" sz="1600" dirty="0" err="1"/>
              <a:t>T</a:t>
            </a:r>
            <a:r>
              <a:rPr lang="en-US" sz="1600" baseline="-25000" dirty="0" err="1"/>
              <a:t>peak</a:t>
            </a:r>
            <a:r>
              <a:rPr lang="en-US" sz="1600" dirty="0"/>
              <a:t> (normal) </a:t>
            </a:r>
            <a:r>
              <a:rPr lang="en-US" sz="1600" dirty="0" smtClean="0"/>
              <a:t>= 55% @ 218 </a:t>
            </a:r>
            <a:r>
              <a:rPr lang="en-US" sz="1600" dirty="0" smtClean="0"/>
              <a:t>nm</a:t>
            </a:r>
            <a:endParaRPr lang="en-US" sz="16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479" y="4176871"/>
            <a:ext cx="4533165" cy="1780124"/>
          </a:xfrm>
        </p:spPr>
        <p:txBody>
          <a:bodyPr>
            <a:normAutofit fontScale="70000" lnSpcReduction="20000"/>
          </a:bodyPr>
          <a:lstStyle/>
          <a:p>
            <a:r>
              <a:rPr lang="en-US" sz="2300" dirty="0" smtClean="0"/>
              <a:t>Five layer w/ ideal Al parameters</a:t>
            </a:r>
          </a:p>
          <a:p>
            <a:r>
              <a:rPr lang="en-US" sz="2300" dirty="0"/>
              <a:t>Best fit </a:t>
            </a:r>
            <a:r>
              <a:rPr lang="el-GR" sz="2300" dirty="0" smtClean="0"/>
              <a:t>χ</a:t>
            </a:r>
            <a:r>
              <a:rPr lang="en-US" sz="2300" baseline="30000" dirty="0" smtClean="0"/>
              <a:t>2</a:t>
            </a:r>
            <a:r>
              <a:rPr lang="en-US" sz="2300" dirty="0" smtClean="0"/>
              <a:t>= 25.6 (L1 = 426Å, L2=204Å, L3=400Å, L4=161Å, L5=828Å)</a:t>
            </a:r>
          </a:p>
          <a:p>
            <a:r>
              <a:rPr lang="en-US" sz="2300" dirty="0" smtClean="0"/>
              <a:t>Model T @220nm = 53% (45°) , 68% (normal)</a:t>
            </a:r>
          </a:p>
          <a:p>
            <a:r>
              <a:rPr lang="en-US" sz="2300" dirty="0" smtClean="0"/>
              <a:t>Model T @310nm = 0.13% (</a:t>
            </a:r>
            <a:r>
              <a:rPr lang="en-US" sz="2300" dirty="0"/>
              <a:t>45°) </a:t>
            </a:r>
            <a:r>
              <a:rPr lang="en-US" sz="2300" dirty="0" smtClean="0"/>
              <a:t>, 0.16% </a:t>
            </a:r>
            <a:r>
              <a:rPr lang="en-US" sz="2300" dirty="0"/>
              <a:t>(normal</a:t>
            </a:r>
            <a:r>
              <a:rPr lang="en-US" sz="2300" dirty="0" smtClean="0"/>
              <a:t>)</a:t>
            </a:r>
          </a:p>
          <a:p>
            <a:r>
              <a:rPr lang="en-US" sz="2300" dirty="0" smtClean="0"/>
              <a:t>Predicted </a:t>
            </a:r>
            <a:r>
              <a:rPr lang="en-US" sz="2300" dirty="0" err="1" smtClean="0"/>
              <a:t>T</a:t>
            </a:r>
            <a:r>
              <a:rPr lang="en-US" sz="2300" baseline="-25000" dirty="0" err="1" smtClean="0"/>
              <a:t>peak</a:t>
            </a:r>
            <a:r>
              <a:rPr lang="en-US" sz="2300" dirty="0" smtClean="0"/>
              <a:t> (normal) = 69% @ 218 nm</a:t>
            </a:r>
          </a:p>
          <a:p>
            <a:endParaRPr lang="en-US" dirty="0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52399"/>
            <a:ext cx="4256246" cy="385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0090"/>
            <a:ext cx="4260533" cy="3840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962400" y="1905000"/>
            <a:ext cx="2590800" cy="1384995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Solid Red = model transmission</a:t>
            </a:r>
          </a:p>
          <a:p>
            <a:r>
              <a:rPr lang="en-US" sz="1400" dirty="0" smtClean="0"/>
              <a:t>Solid Blue = model reflection</a:t>
            </a:r>
          </a:p>
          <a:p>
            <a:r>
              <a:rPr lang="en-US" sz="1400" dirty="0"/>
              <a:t>Models based on best-fit to </a:t>
            </a:r>
            <a:r>
              <a:rPr lang="en-US" sz="1400" dirty="0" err="1"/>
              <a:t>ellipsometric</a:t>
            </a:r>
            <a:r>
              <a:rPr lang="en-US" sz="1400" dirty="0"/>
              <a:t> </a:t>
            </a:r>
            <a:r>
              <a:rPr lang="en-US" sz="1400" dirty="0" smtClean="0"/>
              <a:t>data</a:t>
            </a:r>
          </a:p>
          <a:p>
            <a:r>
              <a:rPr lang="en-US" sz="1400" dirty="0" smtClean="0"/>
              <a:t>Symbols = measured reflection</a:t>
            </a:r>
          </a:p>
          <a:p>
            <a:r>
              <a:rPr lang="en-US" sz="1400" dirty="0" smtClean="0"/>
              <a:t>*All 45</a:t>
            </a:r>
            <a:r>
              <a:rPr lang="en-US" sz="1400" dirty="0" smtClean="0">
                <a:latin typeface="Calibri"/>
              </a:rPr>
              <a:t>° incidence</a:t>
            </a:r>
            <a:endParaRPr lang="en-US" sz="1400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57200" y="150668"/>
            <a:ext cx="8229600" cy="458932"/>
          </a:xfrm>
          <a:solidFill>
            <a:schemeClr val="bg1"/>
          </a:solidFill>
          <a:ln w="15875"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r>
              <a:rPr lang="en-US" dirty="0" smtClean="0"/>
              <a:t>Five Layer Test (Si-DMDMD)</a:t>
            </a:r>
            <a:endParaRPr lang="en-US" dirty="0"/>
          </a:p>
        </p:txBody>
      </p:sp>
      <p:sp>
        <p:nvSpPr>
          <p:cNvPr id="11" name="Down Arrow 10"/>
          <p:cNvSpPr/>
          <p:nvPr/>
        </p:nvSpPr>
        <p:spPr>
          <a:xfrm>
            <a:off x="2081452" y="3276600"/>
            <a:ext cx="533400" cy="88641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Down Arrow 11"/>
          <p:cNvSpPr/>
          <p:nvPr/>
        </p:nvSpPr>
        <p:spPr>
          <a:xfrm>
            <a:off x="6485190" y="3290455"/>
            <a:ext cx="533400" cy="88641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897774" y="5980691"/>
            <a:ext cx="11657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J. Hennessy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86900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6810" y="144651"/>
            <a:ext cx="8451468" cy="685800"/>
          </a:xfrm>
        </p:spPr>
        <p:txBody>
          <a:bodyPr/>
          <a:lstStyle/>
          <a:p>
            <a:r>
              <a:rPr lang="en-US" sz="2800" dirty="0" smtClean="0"/>
              <a:t>Angular dependence of integrated interference filter </a:t>
            </a:r>
            <a:endParaRPr lang="en-US" sz="28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90" y="1929712"/>
            <a:ext cx="4485654" cy="3204040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6376" y="1929712"/>
            <a:ext cx="4467624" cy="319116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131840" y="3284984"/>
            <a:ext cx="1008112" cy="24030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610226" y="3284984"/>
            <a:ext cx="1008112" cy="24030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897774" y="5980691"/>
            <a:ext cx="11657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J. Hennessy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736269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1"/>
          <p:cNvSpPr txBox="1">
            <a:spLocks/>
          </p:cNvSpPr>
          <p:nvPr/>
        </p:nvSpPr>
        <p:spPr>
          <a:xfrm>
            <a:off x="88308" y="737260"/>
            <a:ext cx="8551356" cy="545389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None/>
            </a:pPr>
            <a:endParaRPr lang="en-US" dirty="0" smtClean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 smtClean="0"/>
              <a:t>RMD has furnished six </a:t>
            </a:r>
            <a:r>
              <a:rPr lang="en-US" sz="1800" dirty="0" smtClean="0"/>
              <a:t>thinned APD </a:t>
            </a:r>
            <a:r>
              <a:rPr lang="en-US" sz="1800" dirty="0" smtClean="0"/>
              <a:t>wafers to JPL for processing</a:t>
            </a:r>
          </a:p>
          <a:p>
            <a:pPr lvl="3">
              <a:buFont typeface="Arial" panose="020B0604020202020204" pitchFamily="34" charset="0"/>
              <a:buChar char="•"/>
            </a:pPr>
            <a:r>
              <a:rPr lang="en-US" dirty="0" smtClean="0"/>
              <a:t>Two stage </a:t>
            </a:r>
            <a:r>
              <a:rPr lang="en-US" dirty="0" smtClean="0"/>
              <a:t>development plan</a:t>
            </a:r>
            <a:endParaRPr lang="en-US" dirty="0" smtClean="0"/>
          </a:p>
          <a:p>
            <a:pPr marL="1828800" lvl="4" indent="0">
              <a:buNone/>
            </a:pPr>
            <a:r>
              <a:rPr lang="en-US" dirty="0" smtClean="0"/>
              <a:t> </a:t>
            </a:r>
            <a:r>
              <a:rPr lang="en-US" dirty="0" smtClean="0"/>
              <a:t>I: Extended UV response </a:t>
            </a:r>
          </a:p>
          <a:p>
            <a:pPr marL="1828800" lvl="4" indent="0">
              <a:buNone/>
            </a:pPr>
            <a:r>
              <a:rPr lang="en-US" dirty="0" smtClean="0"/>
              <a:t> </a:t>
            </a:r>
            <a:r>
              <a:rPr lang="en-US" dirty="0" smtClean="0"/>
              <a:t>II: Integrate AR interference filter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 smtClean="0"/>
              <a:t>Processed w</a:t>
            </a:r>
            <a:r>
              <a:rPr lang="en-US" sz="1800" dirty="0" smtClean="0"/>
              <a:t>afers </a:t>
            </a:r>
            <a:r>
              <a:rPr lang="en-US" sz="1800" dirty="0" smtClean="0"/>
              <a:t>have been </a:t>
            </a:r>
            <a:r>
              <a:rPr lang="en-US" sz="1800" dirty="0" smtClean="0"/>
              <a:t>probed and diced </a:t>
            </a:r>
            <a:r>
              <a:rPr lang="en-US" sz="1800" dirty="0" smtClean="0"/>
              <a:t>at </a:t>
            </a:r>
            <a:r>
              <a:rPr lang="en-US" sz="1800" dirty="0" smtClean="0"/>
              <a:t>RMD</a:t>
            </a:r>
            <a:endParaRPr lang="en-US" sz="1800" dirty="0" smtClean="0"/>
          </a:p>
          <a:p>
            <a:pPr lvl="2"/>
            <a:r>
              <a:rPr lang="en-US" dirty="0" smtClean="0"/>
              <a:t>Devices work </a:t>
            </a:r>
            <a:r>
              <a:rPr lang="en-US" dirty="0" smtClean="0"/>
              <a:t>as APDs, </a:t>
            </a:r>
            <a:r>
              <a:rPr lang="en-US" dirty="0" smtClean="0"/>
              <a:t>with somewhat </a:t>
            </a:r>
            <a:r>
              <a:rPr lang="en-US" dirty="0" smtClean="0"/>
              <a:t>increased noise </a:t>
            </a:r>
            <a:r>
              <a:rPr lang="en-US" dirty="0" smtClean="0"/>
              <a:t>but fast pulse response</a:t>
            </a:r>
          </a:p>
          <a:p>
            <a:pPr lvl="3"/>
            <a:r>
              <a:rPr lang="en-US" dirty="0" smtClean="0"/>
              <a:t>Noise has been traced to a contaminated epitaxial vapor deposition source at JPL, which is being disassembled and cleaned</a:t>
            </a:r>
            <a:endParaRPr lang="en-US" dirty="0" smtClean="0"/>
          </a:p>
          <a:p>
            <a:pPr lvl="2"/>
            <a:r>
              <a:rPr lang="en-US" dirty="0" smtClean="0"/>
              <a:t>JPL </a:t>
            </a:r>
            <a:r>
              <a:rPr lang="en-US" dirty="0" smtClean="0"/>
              <a:t>will </a:t>
            </a:r>
            <a:r>
              <a:rPr lang="en-US" dirty="0" smtClean="0"/>
              <a:t>process and </a:t>
            </a:r>
            <a:r>
              <a:rPr lang="en-US" dirty="0" smtClean="0"/>
              <a:t>AR coat several unpackaged chips and return </a:t>
            </a:r>
            <a:r>
              <a:rPr lang="en-US" dirty="0" smtClean="0"/>
              <a:t>both coated </a:t>
            </a:r>
            <a:r>
              <a:rPr lang="en-US" dirty="0" smtClean="0"/>
              <a:t>and uncoated chips to RMD for </a:t>
            </a:r>
            <a:r>
              <a:rPr lang="en-US" dirty="0" smtClean="0"/>
              <a:t>packaging</a:t>
            </a:r>
          </a:p>
          <a:p>
            <a:pPr lvl="2"/>
            <a:r>
              <a:rPr lang="en-US" dirty="0" smtClean="0"/>
              <a:t>Chips will undergo full characterization and then tests with BaF</a:t>
            </a:r>
            <a:r>
              <a:rPr lang="en-US" baseline="-25000" dirty="0" smtClean="0"/>
              <a:t>2</a:t>
            </a:r>
            <a:r>
              <a:rPr lang="en-US" dirty="0" smtClean="0"/>
              <a:t> </a:t>
            </a:r>
            <a:endParaRPr lang="en-US" dirty="0" smtClean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 smtClean="0"/>
              <a:t>A second batch of wafers is being readied</a:t>
            </a:r>
          </a:p>
          <a:p>
            <a:pPr lvl="2"/>
            <a:r>
              <a:rPr lang="en-US" sz="1600" dirty="0" smtClean="0"/>
              <a:t> </a:t>
            </a:r>
            <a:r>
              <a:rPr lang="en-US" dirty="0" smtClean="0"/>
              <a:t>Will explore different depths </a:t>
            </a:r>
            <a:r>
              <a:rPr lang="en-US" dirty="0"/>
              <a:t>and density of </a:t>
            </a:r>
            <a:r>
              <a:rPr lang="en-US" dirty="0" smtClean="0"/>
              <a:t>the </a:t>
            </a:r>
            <a:r>
              <a:rPr lang="en-US" dirty="0" err="1" smtClean="0"/>
              <a:t>superlattice</a:t>
            </a:r>
            <a:r>
              <a:rPr lang="en-US" dirty="0" smtClean="0"/>
              <a:t> MBE and delta doping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 smtClean="0"/>
              <a:t>Goal is to have full size prototype devices for a beam test at MAMI in the fall</a:t>
            </a:r>
            <a:endParaRPr lang="en-US" sz="1800" dirty="0"/>
          </a:p>
        </p:txBody>
      </p:sp>
      <p:sp>
        <p:nvSpPr>
          <p:cNvPr id="7" name="Title 2"/>
          <p:cNvSpPr txBox="1">
            <a:spLocks/>
          </p:cNvSpPr>
          <p:nvPr/>
        </p:nvSpPr>
        <p:spPr>
          <a:xfrm>
            <a:off x="321391" y="109373"/>
            <a:ext cx="6186986" cy="62788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Current status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6125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Full utilization on the fast component of BaF</a:t>
            </a:r>
            <a:r>
              <a:rPr lang="en-US" baseline="-25000" dirty="0" smtClean="0">
                <a:solidFill>
                  <a:schemeClr val="tx1"/>
                </a:solidFill>
              </a:rPr>
              <a:t>2</a:t>
            </a:r>
            <a:r>
              <a:rPr lang="en-US" dirty="0" smtClean="0">
                <a:solidFill>
                  <a:schemeClr val="tx1"/>
                </a:solidFill>
              </a:rPr>
              <a:t> requires development of an appropriate sensor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Existing </a:t>
            </a:r>
            <a:r>
              <a:rPr lang="en-US" dirty="0" smtClean="0">
                <a:solidFill>
                  <a:schemeClr val="tx1"/>
                </a:solidFill>
              </a:rPr>
              <a:t>large area UV </a:t>
            </a:r>
            <a:r>
              <a:rPr lang="en-US" dirty="0" smtClean="0">
                <a:solidFill>
                  <a:schemeClr val="tx1"/>
                </a:solidFill>
              </a:rPr>
              <a:t>sensitive APDs or SiPMs have ~20% quantum efficiency, </a:t>
            </a:r>
            <a:r>
              <a:rPr lang="en-US" dirty="0" smtClean="0">
                <a:solidFill>
                  <a:schemeClr val="tx1"/>
                </a:solidFill>
              </a:rPr>
              <a:t>slow time response and </a:t>
            </a:r>
            <a:r>
              <a:rPr lang="en-US" dirty="0" smtClean="0">
                <a:solidFill>
                  <a:schemeClr val="tx1"/>
                </a:solidFill>
              </a:rPr>
              <a:t>offer no discrimination between the BaF</a:t>
            </a:r>
            <a:r>
              <a:rPr lang="en-US" baseline="-25000" dirty="0" smtClean="0">
                <a:solidFill>
                  <a:schemeClr val="tx1"/>
                </a:solidFill>
              </a:rPr>
              <a:t>2</a:t>
            </a:r>
            <a:r>
              <a:rPr lang="en-US" dirty="0" smtClean="0">
                <a:solidFill>
                  <a:schemeClr val="tx1"/>
                </a:solidFill>
              </a:rPr>
              <a:t> fast and slow scintillation components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The Caltech/JPL/RMD collaboration is developing a 9x9mm </a:t>
            </a:r>
            <a:r>
              <a:rPr lang="en-US" dirty="0" err="1" smtClean="0">
                <a:solidFill>
                  <a:schemeClr val="tx1"/>
                </a:solidFill>
              </a:rPr>
              <a:t>superlattice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smtClean="0">
                <a:solidFill>
                  <a:schemeClr val="tx1"/>
                </a:solidFill>
              </a:rPr>
              <a:t>thinned, delta-doped </a:t>
            </a:r>
            <a:r>
              <a:rPr lang="en-US" dirty="0" smtClean="0">
                <a:solidFill>
                  <a:schemeClr val="tx1"/>
                </a:solidFill>
              </a:rPr>
              <a:t>APD with integrated AR coating and filter</a:t>
            </a:r>
          </a:p>
          <a:p>
            <a:pPr lvl="1"/>
            <a:r>
              <a:rPr lang="en-US" sz="2000" dirty="0" smtClean="0"/>
              <a:t>This device</a:t>
            </a:r>
            <a:r>
              <a:rPr lang="en-US" sz="2000" dirty="0" smtClean="0">
                <a:solidFill>
                  <a:schemeClr val="tx1"/>
                </a:solidFill>
              </a:rPr>
              <a:t> promises to have &gt;50% quantum efficiency at 220 nm, strong discrimination of the 300 nm slow component, and excellent timing characteristics</a:t>
            </a:r>
            <a:endParaRPr lang="en-US" sz="2000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Page </a:t>
            </a:r>
            <a:fld id="{02BA5821-21EB-4C1A-AC70-E98BDB034B02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0004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Page </a:t>
            </a:r>
            <a:fld id="{02BA5821-21EB-4C1A-AC70-E98BDB034B02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proverbial bottom line</a:t>
            </a:r>
            <a:endParaRPr lang="en-US" dirty="0"/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9927" y="1320800"/>
            <a:ext cx="4367364" cy="3339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0664" y="2017513"/>
            <a:ext cx="3732808" cy="2823020"/>
          </a:xfrm>
        </p:spPr>
      </p:pic>
    </p:spTree>
    <p:extLst>
      <p:ext uri="{BB962C8B-B14F-4D97-AF65-F5344CB8AC3E}">
        <p14:creationId xmlns:p14="http://schemas.microsoft.com/office/powerpoint/2010/main" val="2695879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A5821-21EB-4C1A-AC70-E98BDB034B02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141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Scintillating crystal calorimeter for mu2e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16971"/>
          <a:stretch/>
        </p:blipFill>
        <p:spPr>
          <a:xfrm>
            <a:off x="857887" y="976829"/>
            <a:ext cx="4049210" cy="3390900"/>
          </a:xfrm>
          <a:prstGeom prst="rect">
            <a:avLst/>
          </a:prstGeom>
        </p:spPr>
      </p:pic>
      <p:sp>
        <p:nvSpPr>
          <p:cNvPr id="8" name="Content Placeholder 6"/>
          <p:cNvSpPr txBox="1">
            <a:spLocks/>
          </p:cNvSpPr>
          <p:nvPr/>
        </p:nvSpPr>
        <p:spPr>
          <a:xfrm>
            <a:off x="640814" y="4429699"/>
            <a:ext cx="5772685" cy="18288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accent2"/>
                </a:solidFill>
                <a:latin typeface="+mn-lt"/>
                <a:ea typeface="ＭＳ Ｐゴシック" pitchFamily="-112" charset="-128"/>
                <a:cs typeface="ＭＳ Ｐゴシック" pitchFamily="-112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accent2"/>
                </a:solidFill>
                <a:latin typeface="+mn-lt"/>
                <a:ea typeface="ＭＳ Ｐゴシック" pitchFamily="-112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accent2"/>
                </a:solidFill>
                <a:latin typeface="+mn-lt"/>
                <a:ea typeface="ＭＳ Ｐゴシック" pitchFamily="-112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accent2"/>
                </a:solidFill>
                <a:latin typeface="+mn-lt"/>
                <a:ea typeface="ＭＳ Ｐゴシック" pitchFamily="-112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  <a:ea typeface="ＭＳ Ｐゴシック" pitchFamily="-112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  <a:ea typeface="ＭＳ Ｐゴシック" pitchFamily="-112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  <a:ea typeface="ＭＳ Ｐゴシック" pitchFamily="-112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  <a:ea typeface="ＭＳ Ｐゴシック" pitchFamily="-112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  <a:ea typeface="ＭＳ Ｐゴシック" pitchFamily="-112" charset="-128"/>
              </a:defRPr>
            </a:lvl9pPr>
          </a:lstStyle>
          <a:p>
            <a:r>
              <a:rPr lang="en-US" sz="2000" dirty="0" smtClean="0">
                <a:solidFill>
                  <a:schemeClr val="tx1"/>
                </a:solidFill>
              </a:rPr>
              <a:t>Two disk geometry</a:t>
            </a:r>
          </a:p>
          <a:p>
            <a:r>
              <a:rPr lang="en-US" sz="2000" dirty="0" smtClean="0">
                <a:solidFill>
                  <a:schemeClr val="tx1"/>
                </a:solidFill>
              </a:rPr>
              <a:t>Hexagonal BaF</a:t>
            </a:r>
            <a:r>
              <a:rPr lang="en-US" sz="2000" baseline="-25000" dirty="0" smtClean="0">
                <a:solidFill>
                  <a:schemeClr val="tx1"/>
                </a:solidFill>
              </a:rPr>
              <a:t>2</a:t>
            </a:r>
            <a:r>
              <a:rPr lang="en-US" sz="2000" dirty="0" smtClean="0">
                <a:solidFill>
                  <a:schemeClr val="tx1"/>
                </a:solidFill>
              </a:rPr>
              <a:t> crystals; APD or SiPM readout</a:t>
            </a:r>
          </a:p>
          <a:p>
            <a:r>
              <a:rPr lang="en-US" sz="2000" dirty="0" smtClean="0">
                <a:solidFill>
                  <a:schemeClr val="tx1"/>
                </a:solidFill>
              </a:rPr>
              <a:t>Provides precise timing, PID, background rejection, alternate track seed and possible calibration trigger.</a:t>
            </a:r>
          </a:p>
        </p:txBody>
      </p:sp>
      <p:pic>
        <p:nvPicPr>
          <p:cNvPr id="9" name="Picture 8" descr="Crystal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4648200"/>
            <a:ext cx="2133600" cy="150954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4284" y="1003300"/>
            <a:ext cx="3644900" cy="364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861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Page </a:t>
            </a:r>
            <a:fld id="{02BA5821-21EB-4C1A-AC70-E98BDB034B02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Calorimeter crystal history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72439" y="1042060"/>
            <a:ext cx="8555883" cy="4883727"/>
          </a:xfrm>
        </p:spPr>
        <p:txBody>
          <a:bodyPr/>
          <a:lstStyle/>
          <a:p>
            <a:r>
              <a:rPr lang="en-US" sz="2000" dirty="0" smtClean="0"/>
              <a:t>Initial choice PbWO4: small </a:t>
            </a:r>
            <a:r>
              <a:rPr lang="en-US" sz="2000" i="1" dirty="0" smtClean="0"/>
              <a:t>X</a:t>
            </a:r>
            <a:r>
              <a:rPr lang="en-US" sz="2000" baseline="-25000" dirty="0" smtClean="0"/>
              <a:t>0</a:t>
            </a:r>
            <a:r>
              <a:rPr lang="en-US" sz="2000" dirty="0" smtClean="0"/>
              <a:t>, low light yield, low temperature operation,</a:t>
            </a:r>
            <a:br>
              <a:rPr lang="en-US" sz="2000" dirty="0" smtClean="0"/>
            </a:br>
            <a:r>
              <a:rPr lang="en-US" sz="2000" dirty="0" smtClean="0"/>
              <a:t>                                     temperature and rate dependence of light output</a:t>
            </a:r>
          </a:p>
          <a:p>
            <a:r>
              <a:rPr lang="en-US" sz="2000" dirty="0" smtClean="0"/>
              <a:t>CDR choice LYSO: small </a:t>
            </a:r>
            <a:r>
              <a:rPr lang="en-US" sz="2000" i="1" dirty="0"/>
              <a:t>X</a:t>
            </a:r>
            <a:r>
              <a:rPr lang="en-US" sz="2000" baseline="-25000" dirty="0"/>
              <a:t>0</a:t>
            </a:r>
            <a:r>
              <a:rPr lang="en-US" sz="2000" dirty="0" smtClean="0"/>
              <a:t>, high light yield, expensive (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r>
              <a:rPr lang="en-US" sz="2000" dirty="0" smtClean="0"/>
              <a:t>very expensive)</a:t>
            </a:r>
          </a:p>
          <a:p>
            <a:r>
              <a:rPr lang="en-US" sz="2000" dirty="0" smtClean="0"/>
              <a:t>TDR choice: BaF</a:t>
            </a:r>
            <a:r>
              <a:rPr lang="en-US" sz="2000" baseline="-25000" dirty="0" smtClean="0"/>
              <a:t>2</a:t>
            </a:r>
            <a:r>
              <a:rPr lang="en-US" sz="2000" dirty="0" smtClean="0"/>
              <a:t>: larger </a:t>
            </a:r>
            <a:r>
              <a:rPr lang="en-US" sz="2000" i="1" dirty="0"/>
              <a:t>X</a:t>
            </a:r>
            <a:r>
              <a:rPr lang="en-US" sz="2000" baseline="-25000" dirty="0"/>
              <a:t>0</a:t>
            </a:r>
            <a:r>
              <a:rPr lang="en-US" sz="2000" dirty="0" smtClean="0"/>
              <a:t>, lower light yield (in the UV), very fast </a:t>
            </a:r>
            <a:br>
              <a:rPr lang="en-US" sz="2000" dirty="0" smtClean="0"/>
            </a:br>
            <a:r>
              <a:rPr lang="en-US" sz="2000" dirty="0" smtClean="0"/>
              <a:t>                                component at 220 nm, readout R&amp;D required, cheaper, </a:t>
            </a:r>
            <a:endParaRPr lang="en-US" sz="2000" dirty="0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/>
          </p:nvPr>
        </p:nvGraphicFramePr>
        <p:xfrm>
          <a:off x="1269258" y="3191882"/>
          <a:ext cx="5580915" cy="27339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1" name="Document" r:id="rId3" imgW="5483101" imgH="2685299" progId="Word.Document.12">
                  <p:embed/>
                </p:oleObj>
              </mc:Choice>
              <mc:Fallback>
                <p:oleObj name="Document" r:id="rId3" imgW="5483101" imgH="2685299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269258" y="3191882"/>
                        <a:ext cx="5580915" cy="273390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1477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A5821-21EB-4C1A-AC70-E98BDB034B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7" t="13802" r="7291" b="20457"/>
          <a:stretch/>
        </p:blipFill>
        <p:spPr bwMode="auto">
          <a:xfrm>
            <a:off x="354261" y="963103"/>
            <a:ext cx="8550390" cy="48998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tle 2"/>
          <p:cNvSpPr txBox="1">
            <a:spLocks/>
          </p:cNvSpPr>
          <p:nvPr/>
        </p:nvSpPr>
        <p:spPr>
          <a:xfrm>
            <a:off x="457200" y="120259"/>
            <a:ext cx="8229600" cy="62788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dirty="0">
                <a:solidFill>
                  <a:prstClr val="black"/>
                </a:solidFill>
              </a:rPr>
              <a:t>F</a:t>
            </a:r>
            <a:r>
              <a:rPr lang="en-US" dirty="0" smtClean="0">
                <a:solidFill>
                  <a:prstClr val="black"/>
                </a:solidFill>
              </a:rPr>
              <a:t>ast scintillating crystals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694462" y="5904309"/>
            <a:ext cx="13179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black"/>
                </a:solidFill>
                <a:latin typeface="Arial"/>
              </a:rPr>
              <a:t>Ren-yuan Zhu</a:t>
            </a:r>
            <a:endParaRPr lang="en-US" sz="140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927600" y="4718756"/>
            <a:ext cx="711200" cy="575733"/>
          </a:xfrm>
          <a:prstGeom prst="rect">
            <a:avLst/>
          </a:prstGeom>
          <a:noFill/>
          <a:ln w="28575">
            <a:solidFill>
              <a:srgbClr val="FF1D1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309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74978" y="1341624"/>
            <a:ext cx="1214548" cy="609600"/>
          </a:xfrm>
          <a:prstGeom prst="rect">
            <a:avLst/>
          </a:prstGeom>
          <a:solidFill>
            <a:srgbClr val="00B0F0">
              <a:alpha val="3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368254" y="1953921"/>
            <a:ext cx="5864816" cy="2164955"/>
          </a:xfrm>
          <a:prstGeom prst="rect">
            <a:avLst/>
          </a:prstGeom>
          <a:solidFill>
            <a:srgbClr val="FFFF00">
              <a:alpha val="23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242" name="Title 1"/>
          <p:cNvSpPr>
            <a:spLocks noGrp="1"/>
          </p:cNvSpPr>
          <p:nvPr>
            <p:ph type="title"/>
          </p:nvPr>
        </p:nvSpPr>
        <p:spPr>
          <a:xfrm>
            <a:off x="125007" y="63112"/>
            <a:ext cx="8229600" cy="707926"/>
          </a:xfrm>
        </p:spPr>
        <p:txBody>
          <a:bodyPr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 eaLnBrk="1" hangingPunct="1"/>
            <a:r>
              <a:rPr lang="en-US" sz="2800" dirty="0" smtClean="0"/>
              <a:t>Reach-Through Avalanche Photodiode (RTAPD)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3466522" y="1945653"/>
            <a:ext cx="3654832" cy="685800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N+</a:t>
            </a:r>
          </a:p>
          <a:p>
            <a:pPr algn="ctr"/>
            <a:endParaRPr lang="en-US" dirty="0"/>
          </a:p>
        </p:txBody>
      </p:sp>
      <p:sp>
        <p:nvSpPr>
          <p:cNvPr id="77" name="Rectangle 76"/>
          <p:cNvSpPr/>
          <p:nvPr/>
        </p:nvSpPr>
        <p:spPr>
          <a:xfrm>
            <a:off x="3596250" y="1341624"/>
            <a:ext cx="3422272" cy="59793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contact</a:t>
            </a:r>
            <a:endParaRPr lang="en-US" dirty="0"/>
          </a:p>
        </p:txBody>
      </p:sp>
      <p:sp>
        <p:nvSpPr>
          <p:cNvPr id="79" name="Rounded Rectangle 78"/>
          <p:cNvSpPr/>
          <p:nvPr/>
        </p:nvSpPr>
        <p:spPr>
          <a:xfrm>
            <a:off x="3466522" y="2459052"/>
            <a:ext cx="3657356" cy="379746"/>
          </a:xfrm>
          <a:prstGeom prst="roundRect">
            <a:avLst/>
          </a:prstGeom>
          <a:gradFill>
            <a:gsLst>
              <a:gs pos="0">
                <a:srgbClr val="FF0000"/>
              </a:gs>
              <a:gs pos="50000">
                <a:schemeClr val="bg1"/>
              </a:gs>
              <a:gs pos="100000">
                <a:srgbClr val="FFFF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8" name="Rectangle 117"/>
          <p:cNvSpPr/>
          <p:nvPr/>
        </p:nvSpPr>
        <p:spPr>
          <a:xfrm>
            <a:off x="2381274" y="3762228"/>
            <a:ext cx="5838775" cy="341288"/>
          </a:xfrm>
          <a:prstGeom prst="rect">
            <a:avLst/>
          </a:prstGeom>
          <a:gradFill>
            <a:gsLst>
              <a:gs pos="43000">
                <a:schemeClr val="bg1"/>
              </a:gs>
              <a:gs pos="0">
                <a:srgbClr val="FFFFCC"/>
              </a:gs>
              <a:gs pos="100000">
                <a:srgbClr val="FFFF00"/>
              </a:gs>
            </a:gsLst>
            <a:lin ang="5400000" scaled="0"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>
                <a:solidFill>
                  <a:schemeClr val="tx1"/>
                </a:solidFill>
              </a:rPr>
              <a:t>p+ implant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8" name="TextBox 137"/>
          <p:cNvSpPr txBox="1"/>
          <p:nvPr/>
        </p:nvSpPr>
        <p:spPr>
          <a:xfrm>
            <a:off x="3445212" y="2641287"/>
            <a:ext cx="10801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rgbClr val="0000FF"/>
                </a:solidFill>
              </a:rPr>
              <a:t>pn</a:t>
            </a:r>
            <a:r>
              <a:rPr lang="en-US" b="1" dirty="0" smtClean="0">
                <a:solidFill>
                  <a:srgbClr val="0000FF"/>
                </a:solidFill>
              </a:rPr>
              <a:t>+ junction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358" name="Content Placeholder 1"/>
          <p:cNvSpPr txBox="1">
            <a:spLocks/>
          </p:cNvSpPr>
          <p:nvPr/>
        </p:nvSpPr>
        <p:spPr bwMode="auto">
          <a:xfrm>
            <a:off x="365703" y="881670"/>
            <a:ext cx="8820472" cy="459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7305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9763" indent="-2460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0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7450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2088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 smtClean="0"/>
              <a:t>Reverse biased photodiode with</a:t>
            </a:r>
            <a:r>
              <a:rPr lang="en-US" sz="2400" dirty="0" smtClean="0">
                <a:solidFill>
                  <a:srgbClr val="0066FF"/>
                </a:solidFill>
              </a:rPr>
              <a:t> p</a:t>
            </a:r>
            <a:r>
              <a:rPr lang="en-US" sz="2400" baseline="30000" dirty="0" smtClean="0">
                <a:solidFill>
                  <a:srgbClr val="0066FF"/>
                </a:solidFill>
              </a:rPr>
              <a:t>+</a:t>
            </a:r>
            <a:r>
              <a:rPr lang="el-GR" sz="2400" dirty="0" smtClean="0">
                <a:solidFill>
                  <a:srgbClr val="0066FF"/>
                </a:solidFill>
              </a:rPr>
              <a:t>π</a:t>
            </a:r>
            <a:r>
              <a:rPr lang="en-US" sz="2400" dirty="0" err="1" smtClean="0">
                <a:solidFill>
                  <a:srgbClr val="FF0000"/>
                </a:solidFill>
              </a:rPr>
              <a:t>p</a:t>
            </a:r>
            <a:r>
              <a:rPr lang="en-US" sz="2400" dirty="0" err="1">
                <a:solidFill>
                  <a:srgbClr val="FF0000"/>
                </a:solidFill>
              </a:rPr>
              <a:t>n</a:t>
            </a:r>
            <a:r>
              <a:rPr lang="en-US" sz="2400" baseline="30000" dirty="0" smtClean="0">
                <a:solidFill>
                  <a:srgbClr val="FF0000"/>
                </a:solidFill>
              </a:rPr>
              <a:t>+</a:t>
            </a:r>
            <a:r>
              <a:rPr lang="en-US" sz="2400" dirty="0" smtClean="0"/>
              <a:t> structure</a:t>
            </a:r>
          </a:p>
        </p:txBody>
      </p:sp>
      <p:sp>
        <p:nvSpPr>
          <p:cNvPr id="365" name="TextBox 364"/>
          <p:cNvSpPr txBox="1"/>
          <p:nvPr/>
        </p:nvSpPr>
        <p:spPr>
          <a:xfrm>
            <a:off x="3981322" y="3370136"/>
            <a:ext cx="1415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66FF"/>
                </a:solidFill>
              </a:rPr>
              <a:t>Absorption</a:t>
            </a:r>
            <a:endParaRPr lang="en-US" b="1" dirty="0">
              <a:solidFill>
                <a:srgbClr val="0066FF"/>
              </a:solidFill>
            </a:endParaRPr>
          </a:p>
        </p:txBody>
      </p:sp>
      <p:sp>
        <p:nvSpPr>
          <p:cNvPr id="385" name="TextBox 384"/>
          <p:cNvSpPr txBox="1"/>
          <p:nvPr/>
        </p:nvSpPr>
        <p:spPr>
          <a:xfrm>
            <a:off x="4062816" y="2550048"/>
            <a:ext cx="1672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Multiplication</a:t>
            </a:r>
            <a:endParaRPr lang="en-US" b="1" dirty="0">
              <a:solidFill>
                <a:srgbClr val="FF0000"/>
              </a:solidFill>
            </a:endParaRPr>
          </a:p>
        </p:txBody>
      </p:sp>
      <p:grpSp>
        <p:nvGrpSpPr>
          <p:cNvPr id="280" name="Group 279"/>
          <p:cNvGrpSpPr/>
          <p:nvPr/>
        </p:nvGrpSpPr>
        <p:grpSpPr>
          <a:xfrm>
            <a:off x="5861377" y="3119048"/>
            <a:ext cx="1851789" cy="2062895"/>
            <a:chOff x="5738374" y="3296908"/>
            <a:chExt cx="1851789" cy="2062895"/>
          </a:xfrm>
        </p:grpSpPr>
        <p:sp>
          <p:nvSpPr>
            <p:cNvPr id="281" name="Arc 39"/>
            <p:cNvSpPr/>
            <p:nvPr/>
          </p:nvSpPr>
          <p:spPr>
            <a:xfrm flipH="1" flipV="1">
              <a:off x="5911566" y="3296908"/>
              <a:ext cx="729616" cy="796164"/>
            </a:xfrm>
            <a:custGeom>
              <a:avLst/>
              <a:gdLst>
                <a:gd name="connsiteX0" fmla="*/ 1460864 w 2933385"/>
                <a:gd name="connsiteY0" fmla="*/ 9 h 2286945"/>
                <a:gd name="connsiteX1" fmla="*/ 2371380 w 2933385"/>
                <a:gd name="connsiteY1" fmla="*/ 243442 h 2286945"/>
                <a:gd name="connsiteX2" fmla="*/ 2933258 w 2933385"/>
                <a:gd name="connsiteY2" fmla="*/ 1158517 h 2286945"/>
                <a:gd name="connsiteX3" fmla="*/ 1466693 w 2933385"/>
                <a:gd name="connsiteY3" fmla="*/ 1143473 h 2286945"/>
                <a:gd name="connsiteX4" fmla="*/ 1460864 w 2933385"/>
                <a:gd name="connsiteY4" fmla="*/ 9 h 2286945"/>
                <a:gd name="connsiteX0" fmla="*/ 1460864 w 2933385"/>
                <a:gd name="connsiteY0" fmla="*/ 9 h 2286945"/>
                <a:gd name="connsiteX1" fmla="*/ 2371380 w 2933385"/>
                <a:gd name="connsiteY1" fmla="*/ 243442 h 2286945"/>
                <a:gd name="connsiteX2" fmla="*/ 2933258 w 2933385"/>
                <a:gd name="connsiteY2" fmla="*/ 1158517 h 2286945"/>
                <a:gd name="connsiteX0" fmla="*/ 0 w 1472521"/>
                <a:gd name="connsiteY0" fmla="*/ 2675 h 1161183"/>
                <a:gd name="connsiteX1" fmla="*/ 910516 w 1472521"/>
                <a:gd name="connsiteY1" fmla="*/ 246108 h 1161183"/>
                <a:gd name="connsiteX2" fmla="*/ 1472394 w 1472521"/>
                <a:gd name="connsiteY2" fmla="*/ 1161183 h 1161183"/>
                <a:gd name="connsiteX3" fmla="*/ 5829 w 1472521"/>
                <a:gd name="connsiteY3" fmla="*/ 1146139 h 1161183"/>
                <a:gd name="connsiteX4" fmla="*/ 0 w 1472521"/>
                <a:gd name="connsiteY4" fmla="*/ 2675 h 1161183"/>
                <a:gd name="connsiteX0" fmla="*/ 0 w 1472521"/>
                <a:gd name="connsiteY0" fmla="*/ 2675 h 1161183"/>
                <a:gd name="connsiteX1" fmla="*/ 264849 w 1472521"/>
                <a:gd name="connsiteY1" fmla="*/ 24968 h 1161183"/>
                <a:gd name="connsiteX2" fmla="*/ 910516 w 1472521"/>
                <a:gd name="connsiteY2" fmla="*/ 246108 h 1161183"/>
                <a:gd name="connsiteX3" fmla="*/ 1472394 w 1472521"/>
                <a:gd name="connsiteY3" fmla="*/ 1161183 h 1161183"/>
                <a:gd name="connsiteX0" fmla="*/ 133350 w 1605871"/>
                <a:gd name="connsiteY0" fmla="*/ 76200 h 1234708"/>
                <a:gd name="connsiteX1" fmla="*/ 1043866 w 1605871"/>
                <a:gd name="connsiteY1" fmla="*/ 319633 h 1234708"/>
                <a:gd name="connsiteX2" fmla="*/ 1605744 w 1605871"/>
                <a:gd name="connsiteY2" fmla="*/ 1234708 h 1234708"/>
                <a:gd name="connsiteX3" fmla="*/ 139179 w 1605871"/>
                <a:gd name="connsiteY3" fmla="*/ 1219664 h 1234708"/>
                <a:gd name="connsiteX4" fmla="*/ 133350 w 1605871"/>
                <a:gd name="connsiteY4" fmla="*/ 76200 h 1234708"/>
                <a:gd name="connsiteX0" fmla="*/ 0 w 1605871"/>
                <a:gd name="connsiteY0" fmla="*/ 0 h 1234708"/>
                <a:gd name="connsiteX1" fmla="*/ 398199 w 1605871"/>
                <a:gd name="connsiteY1" fmla="*/ 98493 h 1234708"/>
                <a:gd name="connsiteX2" fmla="*/ 1043866 w 1605871"/>
                <a:gd name="connsiteY2" fmla="*/ 319633 h 1234708"/>
                <a:gd name="connsiteX3" fmla="*/ 1605744 w 1605871"/>
                <a:gd name="connsiteY3" fmla="*/ 1234708 h 1234708"/>
                <a:gd name="connsiteX0" fmla="*/ 133350 w 1605871"/>
                <a:gd name="connsiteY0" fmla="*/ 76200 h 1234708"/>
                <a:gd name="connsiteX1" fmla="*/ 1043866 w 1605871"/>
                <a:gd name="connsiteY1" fmla="*/ 319633 h 1234708"/>
                <a:gd name="connsiteX2" fmla="*/ 1605744 w 1605871"/>
                <a:gd name="connsiteY2" fmla="*/ 1234708 h 1234708"/>
                <a:gd name="connsiteX3" fmla="*/ 139179 w 1605871"/>
                <a:gd name="connsiteY3" fmla="*/ 1219664 h 1234708"/>
                <a:gd name="connsiteX4" fmla="*/ 133350 w 1605871"/>
                <a:gd name="connsiteY4" fmla="*/ 76200 h 1234708"/>
                <a:gd name="connsiteX0" fmla="*/ 0 w 1605871"/>
                <a:gd name="connsiteY0" fmla="*/ 0 h 1234708"/>
                <a:gd name="connsiteX1" fmla="*/ 179124 w 1605871"/>
                <a:gd name="connsiteY1" fmla="*/ 88968 h 1234708"/>
                <a:gd name="connsiteX2" fmla="*/ 1043866 w 1605871"/>
                <a:gd name="connsiteY2" fmla="*/ 319633 h 1234708"/>
                <a:gd name="connsiteX3" fmla="*/ 1605744 w 1605871"/>
                <a:gd name="connsiteY3" fmla="*/ 1234708 h 1234708"/>
                <a:gd name="connsiteX0" fmla="*/ 133350 w 1605881"/>
                <a:gd name="connsiteY0" fmla="*/ 76200 h 1234708"/>
                <a:gd name="connsiteX1" fmla="*/ 1043866 w 1605881"/>
                <a:gd name="connsiteY1" fmla="*/ 319633 h 1234708"/>
                <a:gd name="connsiteX2" fmla="*/ 1605744 w 1605881"/>
                <a:gd name="connsiteY2" fmla="*/ 1234708 h 1234708"/>
                <a:gd name="connsiteX3" fmla="*/ 139179 w 1605881"/>
                <a:gd name="connsiteY3" fmla="*/ 1219664 h 1234708"/>
                <a:gd name="connsiteX4" fmla="*/ 133350 w 1605881"/>
                <a:gd name="connsiteY4" fmla="*/ 76200 h 1234708"/>
                <a:gd name="connsiteX0" fmla="*/ 0 w 1605881"/>
                <a:gd name="connsiteY0" fmla="*/ 0 h 1234708"/>
                <a:gd name="connsiteX1" fmla="*/ 179124 w 1605881"/>
                <a:gd name="connsiteY1" fmla="*/ 88968 h 1234708"/>
                <a:gd name="connsiteX2" fmla="*/ 1043866 w 1605881"/>
                <a:gd name="connsiteY2" fmla="*/ 319633 h 1234708"/>
                <a:gd name="connsiteX3" fmla="*/ 1605744 w 1605881"/>
                <a:gd name="connsiteY3" fmla="*/ 1234708 h 1234708"/>
                <a:gd name="connsiteX0" fmla="*/ 133350 w 1605881"/>
                <a:gd name="connsiteY0" fmla="*/ 76200 h 1234708"/>
                <a:gd name="connsiteX1" fmla="*/ 1043866 w 1605881"/>
                <a:gd name="connsiteY1" fmla="*/ 319633 h 1234708"/>
                <a:gd name="connsiteX2" fmla="*/ 1605744 w 1605881"/>
                <a:gd name="connsiteY2" fmla="*/ 1234708 h 1234708"/>
                <a:gd name="connsiteX3" fmla="*/ 139179 w 1605881"/>
                <a:gd name="connsiteY3" fmla="*/ 1219664 h 1234708"/>
                <a:gd name="connsiteX4" fmla="*/ 133350 w 1605881"/>
                <a:gd name="connsiteY4" fmla="*/ 76200 h 1234708"/>
                <a:gd name="connsiteX0" fmla="*/ 0 w 1605881"/>
                <a:gd name="connsiteY0" fmla="*/ 0 h 1234708"/>
                <a:gd name="connsiteX1" fmla="*/ 179124 w 1605881"/>
                <a:gd name="connsiteY1" fmla="*/ 88968 h 1234708"/>
                <a:gd name="connsiteX2" fmla="*/ 1043867 w 1605881"/>
                <a:gd name="connsiteY2" fmla="*/ 292150 h 1234708"/>
                <a:gd name="connsiteX3" fmla="*/ 1605744 w 1605881"/>
                <a:gd name="connsiteY3" fmla="*/ 1234708 h 1234708"/>
                <a:gd name="connsiteX0" fmla="*/ 133350 w 1605881"/>
                <a:gd name="connsiteY0" fmla="*/ 76200 h 1234708"/>
                <a:gd name="connsiteX1" fmla="*/ 1043866 w 1605881"/>
                <a:gd name="connsiteY1" fmla="*/ 319633 h 1234708"/>
                <a:gd name="connsiteX2" fmla="*/ 1605744 w 1605881"/>
                <a:gd name="connsiteY2" fmla="*/ 1234708 h 1234708"/>
                <a:gd name="connsiteX3" fmla="*/ 139179 w 1605881"/>
                <a:gd name="connsiteY3" fmla="*/ 1219664 h 1234708"/>
                <a:gd name="connsiteX4" fmla="*/ 133350 w 1605881"/>
                <a:gd name="connsiteY4" fmla="*/ 76200 h 1234708"/>
                <a:gd name="connsiteX0" fmla="*/ 0 w 1605881"/>
                <a:gd name="connsiteY0" fmla="*/ 0 h 1234708"/>
                <a:gd name="connsiteX1" fmla="*/ 179124 w 1605881"/>
                <a:gd name="connsiteY1" fmla="*/ 88968 h 1234708"/>
                <a:gd name="connsiteX2" fmla="*/ 1043867 w 1605881"/>
                <a:gd name="connsiteY2" fmla="*/ 292150 h 1234708"/>
                <a:gd name="connsiteX3" fmla="*/ 1605744 w 1605881"/>
                <a:gd name="connsiteY3" fmla="*/ 1234708 h 1234708"/>
                <a:gd name="connsiteX0" fmla="*/ 133350 w 1605881"/>
                <a:gd name="connsiteY0" fmla="*/ 107930 h 1266438"/>
                <a:gd name="connsiteX1" fmla="*/ 1043866 w 1605881"/>
                <a:gd name="connsiteY1" fmla="*/ 351363 h 1266438"/>
                <a:gd name="connsiteX2" fmla="*/ 1605744 w 1605881"/>
                <a:gd name="connsiteY2" fmla="*/ 1266438 h 1266438"/>
                <a:gd name="connsiteX3" fmla="*/ 139179 w 1605881"/>
                <a:gd name="connsiteY3" fmla="*/ 1251394 h 1266438"/>
                <a:gd name="connsiteX4" fmla="*/ 133350 w 1605881"/>
                <a:gd name="connsiteY4" fmla="*/ 107930 h 1266438"/>
                <a:gd name="connsiteX0" fmla="*/ 0 w 1605881"/>
                <a:gd name="connsiteY0" fmla="*/ 31730 h 1266438"/>
                <a:gd name="connsiteX1" fmla="*/ 179124 w 1605881"/>
                <a:gd name="connsiteY1" fmla="*/ 120698 h 1266438"/>
                <a:gd name="connsiteX2" fmla="*/ 1605744 w 1605881"/>
                <a:gd name="connsiteY2" fmla="*/ 1266438 h 1266438"/>
                <a:gd name="connsiteX0" fmla="*/ 133350 w 1605881"/>
                <a:gd name="connsiteY0" fmla="*/ 76200 h 1234708"/>
                <a:gd name="connsiteX1" fmla="*/ 1043866 w 1605881"/>
                <a:gd name="connsiteY1" fmla="*/ 319633 h 1234708"/>
                <a:gd name="connsiteX2" fmla="*/ 1605744 w 1605881"/>
                <a:gd name="connsiteY2" fmla="*/ 1234708 h 1234708"/>
                <a:gd name="connsiteX3" fmla="*/ 139179 w 1605881"/>
                <a:gd name="connsiteY3" fmla="*/ 1219664 h 1234708"/>
                <a:gd name="connsiteX4" fmla="*/ 133350 w 1605881"/>
                <a:gd name="connsiteY4" fmla="*/ 76200 h 1234708"/>
                <a:gd name="connsiteX0" fmla="*/ 0 w 1605881"/>
                <a:gd name="connsiteY0" fmla="*/ 0 h 1234708"/>
                <a:gd name="connsiteX1" fmla="*/ 1605744 w 1605881"/>
                <a:gd name="connsiteY1" fmla="*/ 1234708 h 1234708"/>
                <a:gd name="connsiteX0" fmla="*/ 133350 w 1605881"/>
                <a:gd name="connsiteY0" fmla="*/ 120311 h 1278819"/>
                <a:gd name="connsiteX1" fmla="*/ 1043866 w 1605881"/>
                <a:gd name="connsiteY1" fmla="*/ 363744 h 1278819"/>
                <a:gd name="connsiteX2" fmla="*/ 1605744 w 1605881"/>
                <a:gd name="connsiteY2" fmla="*/ 1278819 h 1278819"/>
                <a:gd name="connsiteX3" fmla="*/ 139179 w 1605881"/>
                <a:gd name="connsiteY3" fmla="*/ 1263775 h 1278819"/>
                <a:gd name="connsiteX4" fmla="*/ 133350 w 1605881"/>
                <a:gd name="connsiteY4" fmla="*/ 120311 h 1278819"/>
                <a:gd name="connsiteX0" fmla="*/ 0 w 1605881"/>
                <a:gd name="connsiteY0" fmla="*/ 44111 h 1278819"/>
                <a:gd name="connsiteX1" fmla="*/ 414457 w 1605881"/>
                <a:gd name="connsiteY1" fmla="*/ 129590 h 1278819"/>
                <a:gd name="connsiteX0" fmla="*/ 139179 w 1605881"/>
                <a:gd name="connsiteY0" fmla="*/ 1263775 h 1278819"/>
                <a:gd name="connsiteX1" fmla="*/ 1043866 w 1605881"/>
                <a:gd name="connsiteY1" fmla="*/ 363744 h 1278819"/>
                <a:gd name="connsiteX2" fmla="*/ 1605744 w 1605881"/>
                <a:gd name="connsiteY2" fmla="*/ 1278819 h 1278819"/>
                <a:gd name="connsiteX3" fmla="*/ 139179 w 1605881"/>
                <a:gd name="connsiteY3" fmla="*/ 1263775 h 1278819"/>
                <a:gd name="connsiteX0" fmla="*/ 0 w 1605881"/>
                <a:gd name="connsiteY0" fmla="*/ 44111 h 1278819"/>
                <a:gd name="connsiteX1" fmla="*/ 414457 w 1605881"/>
                <a:gd name="connsiteY1" fmla="*/ 129590 h 1278819"/>
                <a:gd name="connsiteX0" fmla="*/ 1605744 w 1605881"/>
                <a:gd name="connsiteY0" fmla="*/ 1278819 h 1278819"/>
                <a:gd name="connsiteX1" fmla="*/ 1043866 w 1605881"/>
                <a:gd name="connsiteY1" fmla="*/ 363744 h 1278819"/>
                <a:gd name="connsiteX2" fmla="*/ 1605744 w 1605881"/>
                <a:gd name="connsiteY2" fmla="*/ 1278819 h 1278819"/>
                <a:gd name="connsiteX0" fmla="*/ 0 w 1605881"/>
                <a:gd name="connsiteY0" fmla="*/ 44111 h 1278819"/>
                <a:gd name="connsiteX1" fmla="*/ 414457 w 1605881"/>
                <a:gd name="connsiteY1" fmla="*/ 129590 h 1278819"/>
                <a:gd name="connsiteX0" fmla="*/ 1605744 w 1605881"/>
                <a:gd name="connsiteY0" fmla="*/ 1234708 h 1234708"/>
                <a:gd name="connsiteX1" fmla="*/ 1043866 w 1605881"/>
                <a:gd name="connsiteY1" fmla="*/ 319633 h 1234708"/>
                <a:gd name="connsiteX2" fmla="*/ 1605744 w 1605881"/>
                <a:gd name="connsiteY2" fmla="*/ 1234708 h 1234708"/>
                <a:gd name="connsiteX0" fmla="*/ 0 w 1605881"/>
                <a:gd name="connsiteY0" fmla="*/ 0 h 1234708"/>
                <a:gd name="connsiteX1" fmla="*/ 414457 w 1605881"/>
                <a:gd name="connsiteY1" fmla="*/ 85479 h 1234708"/>
                <a:gd name="connsiteX0" fmla="*/ 1605744 w 1605881"/>
                <a:gd name="connsiteY0" fmla="*/ 1234708 h 1234708"/>
                <a:gd name="connsiteX1" fmla="*/ 1043866 w 1605881"/>
                <a:gd name="connsiteY1" fmla="*/ 319633 h 1234708"/>
                <a:gd name="connsiteX2" fmla="*/ 1605744 w 1605881"/>
                <a:gd name="connsiteY2" fmla="*/ 1234708 h 1234708"/>
                <a:gd name="connsiteX0" fmla="*/ 0 w 1605881"/>
                <a:gd name="connsiteY0" fmla="*/ 0 h 1234708"/>
                <a:gd name="connsiteX1" fmla="*/ 414457 w 1605881"/>
                <a:gd name="connsiteY1" fmla="*/ 85479 h 1234708"/>
                <a:gd name="connsiteX0" fmla="*/ 1658993 w 1659130"/>
                <a:gd name="connsiteY0" fmla="*/ 1234708 h 1234708"/>
                <a:gd name="connsiteX1" fmla="*/ 1097115 w 1659130"/>
                <a:gd name="connsiteY1" fmla="*/ 319633 h 1234708"/>
                <a:gd name="connsiteX2" fmla="*/ 1658993 w 1659130"/>
                <a:gd name="connsiteY2" fmla="*/ 1234708 h 1234708"/>
                <a:gd name="connsiteX0" fmla="*/ 53249 w 1659130"/>
                <a:gd name="connsiteY0" fmla="*/ 0 h 1234708"/>
                <a:gd name="connsiteX1" fmla="*/ 60925 w 1659130"/>
                <a:gd name="connsiteY1" fmla="*/ 105465 h 1234708"/>
                <a:gd name="connsiteX0" fmla="*/ 1605744 w 1605881"/>
                <a:gd name="connsiteY0" fmla="*/ 1234708 h 1234708"/>
                <a:gd name="connsiteX1" fmla="*/ 1043866 w 1605881"/>
                <a:gd name="connsiteY1" fmla="*/ 319633 h 1234708"/>
                <a:gd name="connsiteX2" fmla="*/ 1605744 w 1605881"/>
                <a:gd name="connsiteY2" fmla="*/ 1234708 h 1234708"/>
                <a:gd name="connsiteX0" fmla="*/ 0 w 1605881"/>
                <a:gd name="connsiteY0" fmla="*/ 0 h 1234708"/>
                <a:gd name="connsiteX1" fmla="*/ 7676 w 1605881"/>
                <a:gd name="connsiteY1" fmla="*/ 105465 h 1234708"/>
                <a:gd name="connsiteX0" fmla="*/ 1605744 w 1605881"/>
                <a:gd name="connsiteY0" fmla="*/ 1234708 h 1234708"/>
                <a:gd name="connsiteX1" fmla="*/ 1043866 w 1605881"/>
                <a:gd name="connsiteY1" fmla="*/ 319633 h 1234708"/>
                <a:gd name="connsiteX2" fmla="*/ 1605744 w 1605881"/>
                <a:gd name="connsiteY2" fmla="*/ 1234708 h 1234708"/>
                <a:gd name="connsiteX0" fmla="*/ 0 w 1605881"/>
                <a:gd name="connsiteY0" fmla="*/ 0 h 1234708"/>
                <a:gd name="connsiteX1" fmla="*/ 7676 w 1605881"/>
                <a:gd name="connsiteY1" fmla="*/ 155432 h 1234708"/>
                <a:gd name="connsiteX0" fmla="*/ 0 w 1268636"/>
                <a:gd name="connsiteY0" fmla="*/ 1404594 h 1404594"/>
                <a:gd name="connsiteX1" fmla="*/ 1268636 w 1268636"/>
                <a:gd name="connsiteY1" fmla="*/ 319633 h 1404594"/>
                <a:gd name="connsiteX2" fmla="*/ 0 w 1268636"/>
                <a:gd name="connsiteY2" fmla="*/ 1404594 h 1404594"/>
                <a:gd name="connsiteX0" fmla="*/ 224770 w 1268636"/>
                <a:gd name="connsiteY0" fmla="*/ 0 h 1404594"/>
                <a:gd name="connsiteX1" fmla="*/ 232446 w 1268636"/>
                <a:gd name="connsiteY1" fmla="*/ 155432 h 1404594"/>
                <a:gd name="connsiteX0" fmla="*/ 0 w 1055560"/>
                <a:gd name="connsiteY0" fmla="*/ 625117 h 625117"/>
                <a:gd name="connsiteX1" fmla="*/ 1055560 w 1055560"/>
                <a:gd name="connsiteY1" fmla="*/ 319633 h 625117"/>
                <a:gd name="connsiteX2" fmla="*/ 0 w 1055560"/>
                <a:gd name="connsiteY2" fmla="*/ 625117 h 625117"/>
                <a:gd name="connsiteX0" fmla="*/ 11694 w 1055560"/>
                <a:gd name="connsiteY0" fmla="*/ 0 h 625117"/>
                <a:gd name="connsiteX1" fmla="*/ 19370 w 1055560"/>
                <a:gd name="connsiteY1" fmla="*/ 155432 h 625117"/>
                <a:gd name="connsiteX0" fmla="*/ 0 w 1055560"/>
                <a:gd name="connsiteY0" fmla="*/ 625117 h 625117"/>
                <a:gd name="connsiteX1" fmla="*/ 1055560 w 1055560"/>
                <a:gd name="connsiteY1" fmla="*/ 319633 h 625117"/>
                <a:gd name="connsiteX2" fmla="*/ 0 w 1055560"/>
                <a:gd name="connsiteY2" fmla="*/ 625117 h 625117"/>
                <a:gd name="connsiteX0" fmla="*/ 11694 w 1055560"/>
                <a:gd name="connsiteY0" fmla="*/ 0 h 625117"/>
                <a:gd name="connsiteX1" fmla="*/ 19370 w 1055560"/>
                <a:gd name="connsiteY1" fmla="*/ 155432 h 625117"/>
                <a:gd name="connsiteX0" fmla="*/ 1055560 w 1148538"/>
                <a:gd name="connsiteY0" fmla="*/ 319633 h 625117"/>
                <a:gd name="connsiteX1" fmla="*/ 0 w 1148538"/>
                <a:gd name="connsiteY1" fmla="*/ 625117 h 625117"/>
                <a:gd name="connsiteX2" fmla="*/ 1148538 w 1148538"/>
                <a:gd name="connsiteY2" fmla="*/ 415569 h 625117"/>
                <a:gd name="connsiteX0" fmla="*/ 11694 w 1148538"/>
                <a:gd name="connsiteY0" fmla="*/ 0 h 625117"/>
                <a:gd name="connsiteX1" fmla="*/ 19370 w 1148538"/>
                <a:gd name="connsiteY1" fmla="*/ 155432 h 625117"/>
                <a:gd name="connsiteX0" fmla="*/ 1043865 w 1136843"/>
                <a:gd name="connsiteY0" fmla="*/ 319633 h 415569"/>
                <a:gd name="connsiteX1" fmla="*/ 1136843 w 1136843"/>
                <a:gd name="connsiteY1" fmla="*/ 415569 h 415569"/>
                <a:gd name="connsiteX0" fmla="*/ -1 w 1136843"/>
                <a:gd name="connsiteY0" fmla="*/ 0 h 415569"/>
                <a:gd name="connsiteX1" fmla="*/ 7675 w 1136843"/>
                <a:gd name="connsiteY1" fmla="*/ 155432 h 415569"/>
                <a:gd name="connsiteX0" fmla="*/ 1043866 w 1136844"/>
                <a:gd name="connsiteY0" fmla="*/ 319633 h 415569"/>
                <a:gd name="connsiteX1" fmla="*/ 1136844 w 1136844"/>
                <a:gd name="connsiteY1" fmla="*/ 415569 h 415569"/>
                <a:gd name="connsiteX2" fmla="*/ 1043866 w 1136844"/>
                <a:gd name="connsiteY2" fmla="*/ 319633 h 415569"/>
                <a:gd name="connsiteX0" fmla="*/ 0 w 1136844"/>
                <a:gd name="connsiteY0" fmla="*/ 0 h 415569"/>
                <a:gd name="connsiteX1" fmla="*/ 7676 w 1136844"/>
                <a:gd name="connsiteY1" fmla="*/ 155432 h 415569"/>
                <a:gd name="connsiteX0" fmla="*/ 1043866 w 1147398"/>
                <a:gd name="connsiteY0" fmla="*/ 319633 h 459054"/>
                <a:gd name="connsiteX1" fmla="*/ 1136844 w 1147398"/>
                <a:gd name="connsiteY1" fmla="*/ 415569 h 459054"/>
                <a:gd name="connsiteX2" fmla="*/ 1043866 w 1147398"/>
                <a:gd name="connsiteY2" fmla="*/ 319633 h 459054"/>
                <a:gd name="connsiteX0" fmla="*/ 0 w 1147398"/>
                <a:gd name="connsiteY0" fmla="*/ 0 h 459054"/>
                <a:gd name="connsiteX1" fmla="*/ 7676 w 1147398"/>
                <a:gd name="connsiteY1" fmla="*/ 155432 h 459054"/>
                <a:gd name="connsiteX0" fmla="*/ 26914 w 1136844"/>
                <a:gd name="connsiteY0" fmla="*/ 289654 h 415569"/>
                <a:gd name="connsiteX1" fmla="*/ 1136844 w 1136844"/>
                <a:gd name="connsiteY1" fmla="*/ 415569 h 415569"/>
                <a:gd name="connsiteX2" fmla="*/ 26914 w 1136844"/>
                <a:gd name="connsiteY2" fmla="*/ 289654 h 415569"/>
                <a:gd name="connsiteX0" fmla="*/ 0 w 1136844"/>
                <a:gd name="connsiteY0" fmla="*/ 0 h 415569"/>
                <a:gd name="connsiteX1" fmla="*/ 7676 w 1136844"/>
                <a:gd name="connsiteY1" fmla="*/ 155432 h 415569"/>
                <a:gd name="connsiteX0" fmla="*/ 26914 w 90837"/>
                <a:gd name="connsiteY0" fmla="*/ 289654 h 495515"/>
                <a:gd name="connsiteX1" fmla="*/ 90837 w 90837"/>
                <a:gd name="connsiteY1" fmla="*/ 495515 h 495515"/>
                <a:gd name="connsiteX2" fmla="*/ 26914 w 90837"/>
                <a:gd name="connsiteY2" fmla="*/ 289654 h 495515"/>
                <a:gd name="connsiteX0" fmla="*/ 0 w 90837"/>
                <a:gd name="connsiteY0" fmla="*/ 0 h 495515"/>
                <a:gd name="connsiteX1" fmla="*/ 7676 w 90837"/>
                <a:gd name="connsiteY1" fmla="*/ 155432 h 495515"/>
                <a:gd name="connsiteX0" fmla="*/ 28923 w 92846"/>
                <a:gd name="connsiteY0" fmla="*/ 289654 h 495515"/>
                <a:gd name="connsiteX1" fmla="*/ 92846 w 92846"/>
                <a:gd name="connsiteY1" fmla="*/ 495515 h 495515"/>
                <a:gd name="connsiteX2" fmla="*/ 28923 w 92846"/>
                <a:gd name="connsiteY2" fmla="*/ 289654 h 495515"/>
                <a:gd name="connsiteX0" fmla="*/ 2009 w 92846"/>
                <a:gd name="connsiteY0" fmla="*/ 0 h 495515"/>
                <a:gd name="connsiteX1" fmla="*/ 0 w 92846"/>
                <a:gd name="connsiteY1" fmla="*/ 165425 h 495515"/>
                <a:gd name="connsiteX0" fmla="*/ 48293 w 112216"/>
                <a:gd name="connsiteY0" fmla="*/ 289654 h 495515"/>
                <a:gd name="connsiteX1" fmla="*/ 112216 w 112216"/>
                <a:gd name="connsiteY1" fmla="*/ 495515 h 495515"/>
                <a:gd name="connsiteX2" fmla="*/ 48293 w 112216"/>
                <a:gd name="connsiteY2" fmla="*/ 289654 h 495515"/>
                <a:gd name="connsiteX0" fmla="*/ 21379 w 112216"/>
                <a:gd name="connsiteY0" fmla="*/ 0 h 495515"/>
                <a:gd name="connsiteX1" fmla="*/ 0 w 112216"/>
                <a:gd name="connsiteY1" fmla="*/ 145438 h 495515"/>
                <a:gd name="connsiteX0" fmla="*/ 48293 w 112216"/>
                <a:gd name="connsiteY0" fmla="*/ 289654 h 495515"/>
                <a:gd name="connsiteX1" fmla="*/ 112216 w 112216"/>
                <a:gd name="connsiteY1" fmla="*/ 495515 h 495515"/>
                <a:gd name="connsiteX2" fmla="*/ 48293 w 112216"/>
                <a:gd name="connsiteY2" fmla="*/ 289654 h 495515"/>
                <a:gd name="connsiteX0" fmla="*/ 21379 w 112216"/>
                <a:gd name="connsiteY0" fmla="*/ 0 h 495515"/>
                <a:gd name="connsiteX1" fmla="*/ 0 w 112216"/>
                <a:gd name="connsiteY1" fmla="*/ 145438 h 495515"/>
                <a:gd name="connsiteX0" fmla="*/ 38608 w 102531"/>
                <a:gd name="connsiteY0" fmla="*/ 289654 h 495515"/>
                <a:gd name="connsiteX1" fmla="*/ 102531 w 102531"/>
                <a:gd name="connsiteY1" fmla="*/ 495515 h 495515"/>
                <a:gd name="connsiteX2" fmla="*/ 38608 w 102531"/>
                <a:gd name="connsiteY2" fmla="*/ 289654 h 495515"/>
                <a:gd name="connsiteX0" fmla="*/ 11694 w 102531"/>
                <a:gd name="connsiteY0" fmla="*/ 0 h 495515"/>
                <a:gd name="connsiteX1" fmla="*/ 0 w 102531"/>
                <a:gd name="connsiteY1" fmla="*/ 175418 h 495515"/>
                <a:gd name="connsiteX0" fmla="*/ 38608 w 102531"/>
                <a:gd name="connsiteY0" fmla="*/ 289654 h 495515"/>
                <a:gd name="connsiteX1" fmla="*/ 102531 w 102531"/>
                <a:gd name="connsiteY1" fmla="*/ 495515 h 495515"/>
                <a:gd name="connsiteX2" fmla="*/ 38608 w 102531"/>
                <a:gd name="connsiteY2" fmla="*/ 289654 h 495515"/>
                <a:gd name="connsiteX0" fmla="*/ 11694 w 102531"/>
                <a:gd name="connsiteY0" fmla="*/ 0 h 495515"/>
                <a:gd name="connsiteX1" fmla="*/ 0 w 102531"/>
                <a:gd name="connsiteY1" fmla="*/ 175418 h 495515"/>
                <a:gd name="connsiteX0" fmla="*/ 0 w 131720"/>
                <a:gd name="connsiteY0" fmla="*/ 829292 h 831273"/>
                <a:gd name="connsiteX1" fmla="*/ 131720 w 131720"/>
                <a:gd name="connsiteY1" fmla="*/ 495515 h 831273"/>
                <a:gd name="connsiteX2" fmla="*/ 0 w 131720"/>
                <a:gd name="connsiteY2" fmla="*/ 829292 h 831273"/>
                <a:gd name="connsiteX0" fmla="*/ 40883 w 131720"/>
                <a:gd name="connsiteY0" fmla="*/ 0 h 831273"/>
                <a:gd name="connsiteX1" fmla="*/ 29189 w 131720"/>
                <a:gd name="connsiteY1" fmla="*/ 175418 h 831273"/>
                <a:gd name="connsiteX0" fmla="*/ 0 w 741889"/>
                <a:gd name="connsiteY0" fmla="*/ 829292 h 835307"/>
                <a:gd name="connsiteX1" fmla="*/ 741889 w 741889"/>
                <a:gd name="connsiteY1" fmla="*/ 755341 h 835307"/>
                <a:gd name="connsiteX2" fmla="*/ 0 w 741889"/>
                <a:gd name="connsiteY2" fmla="*/ 829292 h 835307"/>
                <a:gd name="connsiteX0" fmla="*/ 40883 w 741889"/>
                <a:gd name="connsiteY0" fmla="*/ 0 h 835307"/>
                <a:gd name="connsiteX1" fmla="*/ 29189 w 741889"/>
                <a:gd name="connsiteY1" fmla="*/ 175418 h 835307"/>
                <a:gd name="connsiteX0" fmla="*/ 0 w 741889"/>
                <a:gd name="connsiteY0" fmla="*/ 829292 h 835307"/>
                <a:gd name="connsiteX1" fmla="*/ 741889 w 741889"/>
                <a:gd name="connsiteY1" fmla="*/ 755341 h 835307"/>
                <a:gd name="connsiteX2" fmla="*/ 0 w 741889"/>
                <a:gd name="connsiteY2" fmla="*/ 829292 h 835307"/>
                <a:gd name="connsiteX0" fmla="*/ 40883 w 741889"/>
                <a:gd name="connsiteY0" fmla="*/ 0 h 835307"/>
                <a:gd name="connsiteX1" fmla="*/ 29189 w 741889"/>
                <a:gd name="connsiteY1" fmla="*/ 175418 h 835307"/>
                <a:gd name="connsiteX0" fmla="*/ 0 w 741889"/>
                <a:gd name="connsiteY0" fmla="*/ 829292 h 835307"/>
                <a:gd name="connsiteX1" fmla="*/ 741889 w 741889"/>
                <a:gd name="connsiteY1" fmla="*/ 755341 h 835307"/>
                <a:gd name="connsiteX2" fmla="*/ 0 w 741889"/>
                <a:gd name="connsiteY2" fmla="*/ 829292 h 835307"/>
                <a:gd name="connsiteX0" fmla="*/ 40883 w 741889"/>
                <a:gd name="connsiteY0" fmla="*/ 0 h 835307"/>
                <a:gd name="connsiteX1" fmla="*/ 48559 w 741889"/>
                <a:gd name="connsiteY1" fmla="*/ 185411 h 835307"/>
                <a:gd name="connsiteX0" fmla="*/ 0 w 741889"/>
                <a:gd name="connsiteY0" fmla="*/ 829292 h 835307"/>
                <a:gd name="connsiteX1" fmla="*/ 741889 w 741889"/>
                <a:gd name="connsiteY1" fmla="*/ 755341 h 835307"/>
                <a:gd name="connsiteX2" fmla="*/ 0 w 741889"/>
                <a:gd name="connsiteY2" fmla="*/ 829292 h 835307"/>
                <a:gd name="connsiteX0" fmla="*/ 40883 w 741889"/>
                <a:gd name="connsiteY0" fmla="*/ 0 h 835307"/>
                <a:gd name="connsiteX1" fmla="*/ 38874 w 741889"/>
                <a:gd name="connsiteY1" fmla="*/ 185411 h 8353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889" h="835307" stroke="0" extrusionOk="0">
                  <a:moveTo>
                    <a:pt x="0" y="829292"/>
                  </a:moveTo>
                  <a:cubicBezTo>
                    <a:pt x="30993" y="861271"/>
                    <a:pt x="741889" y="755341"/>
                    <a:pt x="741889" y="755341"/>
                  </a:cubicBezTo>
                  <a:cubicBezTo>
                    <a:pt x="741889" y="755341"/>
                    <a:pt x="30993" y="861271"/>
                    <a:pt x="0" y="829292"/>
                  </a:cubicBezTo>
                  <a:close/>
                </a:path>
                <a:path w="741889" h="835307" fill="none">
                  <a:moveTo>
                    <a:pt x="40883" y="0"/>
                  </a:moveTo>
                  <a:cubicBezTo>
                    <a:pt x="36985" y="58473"/>
                    <a:pt x="42772" y="126938"/>
                    <a:pt x="38874" y="185411"/>
                  </a:cubicBezTo>
                </a:path>
              </a:pathLst>
            </a:custGeom>
            <a:ln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2" name="Oval 281"/>
            <p:cNvSpPr/>
            <p:nvPr/>
          </p:nvSpPr>
          <p:spPr>
            <a:xfrm>
              <a:off x="6497883" y="4106610"/>
              <a:ext cx="206188" cy="215615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e-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83" name="Freeform 282"/>
            <p:cNvSpPr/>
            <p:nvPr/>
          </p:nvSpPr>
          <p:spPr>
            <a:xfrm>
              <a:off x="6497883" y="4288468"/>
              <a:ext cx="322840" cy="1071335"/>
            </a:xfrm>
            <a:custGeom>
              <a:avLst/>
              <a:gdLst>
                <a:gd name="connsiteX0" fmla="*/ 26907 w 322839"/>
                <a:gd name="connsiteY0" fmla="*/ 1021977 h 1021977"/>
                <a:gd name="connsiteX1" fmla="*/ 322742 w 322839"/>
                <a:gd name="connsiteY1" fmla="*/ 766483 h 1021977"/>
                <a:gd name="connsiteX2" fmla="*/ 13 w 322839"/>
                <a:gd name="connsiteY2" fmla="*/ 524435 h 1021977"/>
                <a:gd name="connsiteX3" fmla="*/ 309295 w 322839"/>
                <a:gd name="connsiteY3" fmla="*/ 295835 h 1021977"/>
                <a:gd name="connsiteX4" fmla="*/ 147930 w 322839"/>
                <a:gd name="connsiteY4" fmla="*/ 107577 h 1021977"/>
                <a:gd name="connsiteX5" fmla="*/ 147930 w 322839"/>
                <a:gd name="connsiteY5" fmla="*/ 0 h 1021977"/>
                <a:gd name="connsiteX6" fmla="*/ 147930 w 322839"/>
                <a:gd name="connsiteY6" fmla="*/ 0 h 1021977"/>
                <a:gd name="connsiteX0" fmla="*/ 26907 w 322839"/>
                <a:gd name="connsiteY0" fmla="*/ 1156448 h 1156448"/>
                <a:gd name="connsiteX1" fmla="*/ 322742 w 322839"/>
                <a:gd name="connsiteY1" fmla="*/ 900954 h 1156448"/>
                <a:gd name="connsiteX2" fmla="*/ 13 w 322839"/>
                <a:gd name="connsiteY2" fmla="*/ 658906 h 1156448"/>
                <a:gd name="connsiteX3" fmla="*/ 309295 w 322839"/>
                <a:gd name="connsiteY3" fmla="*/ 430306 h 1156448"/>
                <a:gd name="connsiteX4" fmla="*/ 147930 w 322839"/>
                <a:gd name="connsiteY4" fmla="*/ 242048 h 1156448"/>
                <a:gd name="connsiteX5" fmla="*/ 147930 w 322839"/>
                <a:gd name="connsiteY5" fmla="*/ 134471 h 1156448"/>
                <a:gd name="connsiteX6" fmla="*/ 161377 w 322839"/>
                <a:gd name="connsiteY6" fmla="*/ 0 h 1156448"/>
                <a:gd name="connsiteX0" fmla="*/ 26907 w 322839"/>
                <a:gd name="connsiteY0" fmla="*/ 1398495 h 1398495"/>
                <a:gd name="connsiteX1" fmla="*/ 322742 w 322839"/>
                <a:gd name="connsiteY1" fmla="*/ 1143001 h 1398495"/>
                <a:gd name="connsiteX2" fmla="*/ 13 w 322839"/>
                <a:gd name="connsiteY2" fmla="*/ 900953 h 1398495"/>
                <a:gd name="connsiteX3" fmla="*/ 309295 w 322839"/>
                <a:gd name="connsiteY3" fmla="*/ 672353 h 1398495"/>
                <a:gd name="connsiteX4" fmla="*/ 147930 w 322839"/>
                <a:gd name="connsiteY4" fmla="*/ 484095 h 1398495"/>
                <a:gd name="connsiteX5" fmla="*/ 147930 w 322839"/>
                <a:gd name="connsiteY5" fmla="*/ 376518 h 1398495"/>
                <a:gd name="connsiteX6" fmla="*/ 147930 w 322839"/>
                <a:gd name="connsiteY6" fmla="*/ 0 h 1398495"/>
                <a:gd name="connsiteX0" fmla="*/ 26907 w 322839"/>
                <a:gd name="connsiteY0" fmla="*/ 1398495 h 1398495"/>
                <a:gd name="connsiteX1" fmla="*/ 322742 w 322839"/>
                <a:gd name="connsiteY1" fmla="*/ 1143001 h 1398495"/>
                <a:gd name="connsiteX2" fmla="*/ 13 w 322839"/>
                <a:gd name="connsiteY2" fmla="*/ 900953 h 1398495"/>
                <a:gd name="connsiteX3" fmla="*/ 309295 w 322839"/>
                <a:gd name="connsiteY3" fmla="*/ 672353 h 1398495"/>
                <a:gd name="connsiteX4" fmla="*/ 147930 w 322839"/>
                <a:gd name="connsiteY4" fmla="*/ 484095 h 1398495"/>
                <a:gd name="connsiteX5" fmla="*/ 107589 w 322839"/>
                <a:gd name="connsiteY5" fmla="*/ 403412 h 1398495"/>
                <a:gd name="connsiteX6" fmla="*/ 147930 w 322839"/>
                <a:gd name="connsiteY6" fmla="*/ 0 h 1398495"/>
                <a:gd name="connsiteX0" fmla="*/ 26907 w 322839"/>
                <a:gd name="connsiteY0" fmla="*/ 1116107 h 1116107"/>
                <a:gd name="connsiteX1" fmla="*/ 322742 w 322839"/>
                <a:gd name="connsiteY1" fmla="*/ 860613 h 1116107"/>
                <a:gd name="connsiteX2" fmla="*/ 13 w 322839"/>
                <a:gd name="connsiteY2" fmla="*/ 618565 h 1116107"/>
                <a:gd name="connsiteX3" fmla="*/ 309295 w 322839"/>
                <a:gd name="connsiteY3" fmla="*/ 389965 h 1116107"/>
                <a:gd name="connsiteX4" fmla="*/ 147930 w 322839"/>
                <a:gd name="connsiteY4" fmla="*/ 201707 h 1116107"/>
                <a:gd name="connsiteX5" fmla="*/ 107589 w 322839"/>
                <a:gd name="connsiteY5" fmla="*/ 121024 h 1116107"/>
                <a:gd name="connsiteX6" fmla="*/ 107589 w 322839"/>
                <a:gd name="connsiteY6" fmla="*/ 0 h 1116107"/>
                <a:gd name="connsiteX0" fmla="*/ 26908 w 325607"/>
                <a:gd name="connsiteY0" fmla="*/ 1116107 h 1116107"/>
                <a:gd name="connsiteX1" fmla="*/ 322743 w 325607"/>
                <a:gd name="connsiteY1" fmla="*/ 860613 h 1116107"/>
                <a:gd name="connsiteX2" fmla="*/ 14 w 325607"/>
                <a:gd name="connsiteY2" fmla="*/ 618565 h 1116107"/>
                <a:gd name="connsiteX3" fmla="*/ 309296 w 325607"/>
                <a:gd name="connsiteY3" fmla="*/ 389965 h 1116107"/>
                <a:gd name="connsiteX4" fmla="*/ 268507 w 325607"/>
                <a:gd name="connsiteY4" fmla="*/ 292422 h 1116107"/>
                <a:gd name="connsiteX5" fmla="*/ 147931 w 325607"/>
                <a:gd name="connsiteY5" fmla="*/ 201707 h 1116107"/>
                <a:gd name="connsiteX6" fmla="*/ 107590 w 325607"/>
                <a:gd name="connsiteY6" fmla="*/ 121024 h 1116107"/>
                <a:gd name="connsiteX7" fmla="*/ 107590 w 325607"/>
                <a:gd name="connsiteY7" fmla="*/ 0 h 1116107"/>
                <a:gd name="connsiteX0" fmla="*/ 26908 w 325607"/>
                <a:gd name="connsiteY0" fmla="*/ 1372780 h 1372780"/>
                <a:gd name="connsiteX1" fmla="*/ 322743 w 325607"/>
                <a:gd name="connsiteY1" fmla="*/ 1117286 h 1372780"/>
                <a:gd name="connsiteX2" fmla="*/ 14 w 325607"/>
                <a:gd name="connsiteY2" fmla="*/ 875238 h 1372780"/>
                <a:gd name="connsiteX3" fmla="*/ 309296 w 325607"/>
                <a:gd name="connsiteY3" fmla="*/ 646638 h 1372780"/>
                <a:gd name="connsiteX4" fmla="*/ 268507 w 325607"/>
                <a:gd name="connsiteY4" fmla="*/ 549095 h 1372780"/>
                <a:gd name="connsiteX5" fmla="*/ 147931 w 325607"/>
                <a:gd name="connsiteY5" fmla="*/ 458380 h 1372780"/>
                <a:gd name="connsiteX6" fmla="*/ 107590 w 325607"/>
                <a:gd name="connsiteY6" fmla="*/ 377697 h 1372780"/>
                <a:gd name="connsiteX7" fmla="*/ 107590 w 325607"/>
                <a:gd name="connsiteY7" fmla="*/ 0 h 1372780"/>
                <a:gd name="connsiteX0" fmla="*/ 26908 w 325607"/>
                <a:gd name="connsiteY0" fmla="*/ 1372780 h 1372780"/>
                <a:gd name="connsiteX1" fmla="*/ 322743 w 325607"/>
                <a:gd name="connsiteY1" fmla="*/ 1117286 h 1372780"/>
                <a:gd name="connsiteX2" fmla="*/ 14 w 325607"/>
                <a:gd name="connsiteY2" fmla="*/ 875238 h 1372780"/>
                <a:gd name="connsiteX3" fmla="*/ 309296 w 325607"/>
                <a:gd name="connsiteY3" fmla="*/ 646638 h 1372780"/>
                <a:gd name="connsiteX4" fmla="*/ 268507 w 325607"/>
                <a:gd name="connsiteY4" fmla="*/ 549095 h 1372780"/>
                <a:gd name="connsiteX5" fmla="*/ 147931 w 325607"/>
                <a:gd name="connsiteY5" fmla="*/ 458380 h 1372780"/>
                <a:gd name="connsiteX6" fmla="*/ 107590 w 325607"/>
                <a:gd name="connsiteY6" fmla="*/ 193213 h 1372780"/>
                <a:gd name="connsiteX7" fmla="*/ 107590 w 325607"/>
                <a:gd name="connsiteY7" fmla="*/ 0 h 1372780"/>
                <a:gd name="connsiteX0" fmla="*/ 26908 w 325607"/>
                <a:gd name="connsiteY0" fmla="*/ 1372780 h 1372780"/>
                <a:gd name="connsiteX1" fmla="*/ 322743 w 325607"/>
                <a:gd name="connsiteY1" fmla="*/ 1117286 h 1372780"/>
                <a:gd name="connsiteX2" fmla="*/ 14 w 325607"/>
                <a:gd name="connsiteY2" fmla="*/ 875238 h 1372780"/>
                <a:gd name="connsiteX3" fmla="*/ 309296 w 325607"/>
                <a:gd name="connsiteY3" fmla="*/ 646638 h 1372780"/>
                <a:gd name="connsiteX4" fmla="*/ 268507 w 325607"/>
                <a:gd name="connsiteY4" fmla="*/ 549095 h 1372780"/>
                <a:gd name="connsiteX5" fmla="*/ 123867 w 325607"/>
                <a:gd name="connsiteY5" fmla="*/ 378169 h 1372780"/>
                <a:gd name="connsiteX6" fmla="*/ 107590 w 325607"/>
                <a:gd name="connsiteY6" fmla="*/ 193213 h 1372780"/>
                <a:gd name="connsiteX7" fmla="*/ 107590 w 325607"/>
                <a:gd name="connsiteY7" fmla="*/ 0 h 1372780"/>
                <a:gd name="connsiteX0" fmla="*/ 26908 w 325607"/>
                <a:gd name="connsiteY0" fmla="*/ 1372780 h 1372780"/>
                <a:gd name="connsiteX1" fmla="*/ 322743 w 325607"/>
                <a:gd name="connsiteY1" fmla="*/ 1117286 h 1372780"/>
                <a:gd name="connsiteX2" fmla="*/ 14 w 325607"/>
                <a:gd name="connsiteY2" fmla="*/ 875238 h 1372780"/>
                <a:gd name="connsiteX3" fmla="*/ 309296 w 325607"/>
                <a:gd name="connsiteY3" fmla="*/ 646638 h 1372780"/>
                <a:gd name="connsiteX4" fmla="*/ 268507 w 325607"/>
                <a:gd name="connsiteY4" fmla="*/ 549095 h 1372780"/>
                <a:gd name="connsiteX5" fmla="*/ 123867 w 325607"/>
                <a:gd name="connsiteY5" fmla="*/ 314001 h 1372780"/>
                <a:gd name="connsiteX6" fmla="*/ 107590 w 325607"/>
                <a:gd name="connsiteY6" fmla="*/ 193213 h 1372780"/>
                <a:gd name="connsiteX7" fmla="*/ 107590 w 325607"/>
                <a:gd name="connsiteY7" fmla="*/ 0 h 1372780"/>
                <a:gd name="connsiteX0" fmla="*/ 26908 w 322840"/>
                <a:gd name="connsiteY0" fmla="*/ 1372780 h 1372780"/>
                <a:gd name="connsiteX1" fmla="*/ 322743 w 322840"/>
                <a:gd name="connsiteY1" fmla="*/ 1117286 h 1372780"/>
                <a:gd name="connsiteX2" fmla="*/ 14 w 322840"/>
                <a:gd name="connsiteY2" fmla="*/ 875238 h 1372780"/>
                <a:gd name="connsiteX3" fmla="*/ 309296 w 322840"/>
                <a:gd name="connsiteY3" fmla="*/ 646638 h 1372780"/>
                <a:gd name="connsiteX4" fmla="*/ 140170 w 322840"/>
                <a:gd name="connsiteY4" fmla="*/ 396695 h 1372780"/>
                <a:gd name="connsiteX5" fmla="*/ 123867 w 322840"/>
                <a:gd name="connsiteY5" fmla="*/ 314001 h 1372780"/>
                <a:gd name="connsiteX6" fmla="*/ 107590 w 322840"/>
                <a:gd name="connsiteY6" fmla="*/ 193213 h 1372780"/>
                <a:gd name="connsiteX7" fmla="*/ 107590 w 322840"/>
                <a:gd name="connsiteY7" fmla="*/ 0 h 1372780"/>
                <a:gd name="connsiteX0" fmla="*/ 26908 w 322840"/>
                <a:gd name="connsiteY0" fmla="*/ 1372780 h 1372780"/>
                <a:gd name="connsiteX1" fmla="*/ 322743 w 322840"/>
                <a:gd name="connsiteY1" fmla="*/ 1117286 h 1372780"/>
                <a:gd name="connsiteX2" fmla="*/ 14 w 322840"/>
                <a:gd name="connsiteY2" fmla="*/ 875238 h 1372780"/>
                <a:gd name="connsiteX3" fmla="*/ 309296 w 322840"/>
                <a:gd name="connsiteY3" fmla="*/ 646638 h 1372780"/>
                <a:gd name="connsiteX4" fmla="*/ 140170 w 322840"/>
                <a:gd name="connsiteY4" fmla="*/ 396695 h 1372780"/>
                <a:gd name="connsiteX5" fmla="*/ 111961 w 322840"/>
                <a:gd name="connsiteY5" fmla="*/ 299713 h 1372780"/>
                <a:gd name="connsiteX6" fmla="*/ 107590 w 322840"/>
                <a:gd name="connsiteY6" fmla="*/ 193213 h 1372780"/>
                <a:gd name="connsiteX7" fmla="*/ 107590 w 322840"/>
                <a:gd name="connsiteY7" fmla="*/ 0 h 1372780"/>
                <a:gd name="connsiteX0" fmla="*/ 26908 w 322840"/>
                <a:gd name="connsiteY0" fmla="*/ 1372780 h 1372780"/>
                <a:gd name="connsiteX1" fmla="*/ 322743 w 322840"/>
                <a:gd name="connsiteY1" fmla="*/ 1117286 h 1372780"/>
                <a:gd name="connsiteX2" fmla="*/ 14 w 322840"/>
                <a:gd name="connsiteY2" fmla="*/ 875238 h 1372780"/>
                <a:gd name="connsiteX3" fmla="*/ 309296 w 322840"/>
                <a:gd name="connsiteY3" fmla="*/ 646638 h 1372780"/>
                <a:gd name="connsiteX4" fmla="*/ 140170 w 322840"/>
                <a:gd name="connsiteY4" fmla="*/ 396695 h 1372780"/>
                <a:gd name="connsiteX5" fmla="*/ 111961 w 322840"/>
                <a:gd name="connsiteY5" fmla="*/ 299713 h 1372780"/>
                <a:gd name="connsiteX6" fmla="*/ 112353 w 322840"/>
                <a:gd name="connsiteY6" fmla="*/ 183688 h 1372780"/>
                <a:gd name="connsiteX7" fmla="*/ 107590 w 322840"/>
                <a:gd name="connsiteY7" fmla="*/ 0 h 1372780"/>
                <a:gd name="connsiteX0" fmla="*/ 26908 w 322840"/>
                <a:gd name="connsiteY0" fmla="*/ 1372780 h 1372780"/>
                <a:gd name="connsiteX1" fmla="*/ 322743 w 322840"/>
                <a:gd name="connsiteY1" fmla="*/ 1117286 h 1372780"/>
                <a:gd name="connsiteX2" fmla="*/ 14 w 322840"/>
                <a:gd name="connsiteY2" fmla="*/ 875238 h 1372780"/>
                <a:gd name="connsiteX3" fmla="*/ 309296 w 322840"/>
                <a:gd name="connsiteY3" fmla="*/ 646638 h 1372780"/>
                <a:gd name="connsiteX4" fmla="*/ 140170 w 322840"/>
                <a:gd name="connsiteY4" fmla="*/ 396695 h 1372780"/>
                <a:gd name="connsiteX5" fmla="*/ 111961 w 322840"/>
                <a:gd name="connsiteY5" fmla="*/ 299713 h 1372780"/>
                <a:gd name="connsiteX6" fmla="*/ 112353 w 322840"/>
                <a:gd name="connsiteY6" fmla="*/ 183688 h 1372780"/>
                <a:gd name="connsiteX7" fmla="*/ 107590 w 322840"/>
                <a:gd name="connsiteY7" fmla="*/ 0 h 1372780"/>
                <a:gd name="connsiteX0" fmla="*/ 26908 w 322840"/>
                <a:gd name="connsiteY0" fmla="*/ 1372780 h 1372780"/>
                <a:gd name="connsiteX1" fmla="*/ 322743 w 322840"/>
                <a:gd name="connsiteY1" fmla="*/ 1117286 h 1372780"/>
                <a:gd name="connsiteX2" fmla="*/ 14 w 322840"/>
                <a:gd name="connsiteY2" fmla="*/ 875238 h 1372780"/>
                <a:gd name="connsiteX3" fmla="*/ 309296 w 322840"/>
                <a:gd name="connsiteY3" fmla="*/ 646638 h 1372780"/>
                <a:gd name="connsiteX4" fmla="*/ 140170 w 322840"/>
                <a:gd name="connsiteY4" fmla="*/ 396695 h 1372780"/>
                <a:gd name="connsiteX5" fmla="*/ 111961 w 322840"/>
                <a:gd name="connsiteY5" fmla="*/ 299713 h 1372780"/>
                <a:gd name="connsiteX6" fmla="*/ 105209 w 322840"/>
                <a:gd name="connsiteY6" fmla="*/ 183688 h 1372780"/>
                <a:gd name="connsiteX7" fmla="*/ 107590 w 322840"/>
                <a:gd name="connsiteY7" fmla="*/ 0 h 1372780"/>
                <a:gd name="connsiteX0" fmla="*/ 26908 w 322840"/>
                <a:gd name="connsiteY0" fmla="*/ 1372780 h 1372780"/>
                <a:gd name="connsiteX1" fmla="*/ 322743 w 322840"/>
                <a:gd name="connsiteY1" fmla="*/ 1117286 h 1372780"/>
                <a:gd name="connsiteX2" fmla="*/ 14 w 322840"/>
                <a:gd name="connsiteY2" fmla="*/ 875238 h 1372780"/>
                <a:gd name="connsiteX3" fmla="*/ 309296 w 322840"/>
                <a:gd name="connsiteY3" fmla="*/ 646638 h 1372780"/>
                <a:gd name="connsiteX4" fmla="*/ 140170 w 322840"/>
                <a:gd name="connsiteY4" fmla="*/ 396695 h 1372780"/>
                <a:gd name="connsiteX5" fmla="*/ 111961 w 322840"/>
                <a:gd name="connsiteY5" fmla="*/ 299713 h 1372780"/>
                <a:gd name="connsiteX6" fmla="*/ 105209 w 322840"/>
                <a:gd name="connsiteY6" fmla="*/ 183688 h 1372780"/>
                <a:gd name="connsiteX7" fmla="*/ 107590 w 322840"/>
                <a:gd name="connsiteY7" fmla="*/ 0 h 1372780"/>
                <a:gd name="connsiteX0" fmla="*/ 26908 w 322840"/>
                <a:gd name="connsiteY0" fmla="*/ 1372780 h 1372780"/>
                <a:gd name="connsiteX1" fmla="*/ 322743 w 322840"/>
                <a:gd name="connsiteY1" fmla="*/ 1117286 h 1372780"/>
                <a:gd name="connsiteX2" fmla="*/ 14 w 322840"/>
                <a:gd name="connsiteY2" fmla="*/ 875238 h 1372780"/>
                <a:gd name="connsiteX3" fmla="*/ 309296 w 322840"/>
                <a:gd name="connsiteY3" fmla="*/ 646638 h 1372780"/>
                <a:gd name="connsiteX4" fmla="*/ 140170 w 322840"/>
                <a:gd name="connsiteY4" fmla="*/ 396695 h 1372780"/>
                <a:gd name="connsiteX5" fmla="*/ 111961 w 322840"/>
                <a:gd name="connsiteY5" fmla="*/ 299713 h 1372780"/>
                <a:gd name="connsiteX6" fmla="*/ 105209 w 322840"/>
                <a:gd name="connsiteY6" fmla="*/ 183688 h 1372780"/>
                <a:gd name="connsiteX7" fmla="*/ 107590 w 322840"/>
                <a:gd name="connsiteY7" fmla="*/ 0 h 1372780"/>
                <a:gd name="connsiteX0" fmla="*/ 26908 w 322840"/>
                <a:gd name="connsiteY0" fmla="*/ 1372780 h 1372780"/>
                <a:gd name="connsiteX1" fmla="*/ 322743 w 322840"/>
                <a:gd name="connsiteY1" fmla="*/ 1117286 h 1372780"/>
                <a:gd name="connsiteX2" fmla="*/ 14 w 322840"/>
                <a:gd name="connsiteY2" fmla="*/ 875238 h 1372780"/>
                <a:gd name="connsiteX3" fmla="*/ 309296 w 322840"/>
                <a:gd name="connsiteY3" fmla="*/ 646638 h 1372780"/>
                <a:gd name="connsiteX4" fmla="*/ 140170 w 322840"/>
                <a:gd name="connsiteY4" fmla="*/ 396695 h 1372780"/>
                <a:gd name="connsiteX5" fmla="*/ 104817 w 322840"/>
                <a:gd name="connsiteY5" fmla="*/ 314001 h 1372780"/>
                <a:gd name="connsiteX6" fmla="*/ 105209 w 322840"/>
                <a:gd name="connsiteY6" fmla="*/ 183688 h 1372780"/>
                <a:gd name="connsiteX7" fmla="*/ 107590 w 322840"/>
                <a:gd name="connsiteY7" fmla="*/ 0 h 1372780"/>
                <a:gd name="connsiteX0" fmla="*/ 26908 w 322840"/>
                <a:gd name="connsiteY0" fmla="*/ 1372780 h 1372780"/>
                <a:gd name="connsiteX1" fmla="*/ 322743 w 322840"/>
                <a:gd name="connsiteY1" fmla="*/ 1117286 h 1372780"/>
                <a:gd name="connsiteX2" fmla="*/ 14 w 322840"/>
                <a:gd name="connsiteY2" fmla="*/ 875238 h 1372780"/>
                <a:gd name="connsiteX3" fmla="*/ 309296 w 322840"/>
                <a:gd name="connsiteY3" fmla="*/ 646638 h 1372780"/>
                <a:gd name="connsiteX4" fmla="*/ 140170 w 322840"/>
                <a:gd name="connsiteY4" fmla="*/ 396695 h 1372780"/>
                <a:gd name="connsiteX5" fmla="*/ 104817 w 322840"/>
                <a:gd name="connsiteY5" fmla="*/ 314001 h 1372780"/>
                <a:gd name="connsiteX6" fmla="*/ 105209 w 322840"/>
                <a:gd name="connsiteY6" fmla="*/ 183688 h 1372780"/>
                <a:gd name="connsiteX7" fmla="*/ 107590 w 322840"/>
                <a:gd name="connsiteY7" fmla="*/ 0 h 1372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22840" h="1372780">
                  <a:moveTo>
                    <a:pt x="26908" y="1372780"/>
                  </a:moveTo>
                  <a:cubicBezTo>
                    <a:pt x="177066" y="1286495"/>
                    <a:pt x="327225" y="1200210"/>
                    <a:pt x="322743" y="1117286"/>
                  </a:cubicBezTo>
                  <a:cubicBezTo>
                    <a:pt x="318261" y="1034362"/>
                    <a:pt x="2255" y="953679"/>
                    <a:pt x="14" y="875238"/>
                  </a:cubicBezTo>
                  <a:cubicBezTo>
                    <a:pt x="-2227" y="796797"/>
                    <a:pt x="285937" y="726395"/>
                    <a:pt x="309296" y="646638"/>
                  </a:cubicBezTo>
                  <a:cubicBezTo>
                    <a:pt x="332655" y="566881"/>
                    <a:pt x="167064" y="428071"/>
                    <a:pt x="140170" y="396695"/>
                  </a:cubicBezTo>
                  <a:cubicBezTo>
                    <a:pt x="113276" y="365319"/>
                    <a:pt x="103500" y="347120"/>
                    <a:pt x="104817" y="314001"/>
                  </a:cubicBezTo>
                  <a:cubicBezTo>
                    <a:pt x="106134" y="280882"/>
                    <a:pt x="104789" y="229213"/>
                    <a:pt x="105209" y="183688"/>
                  </a:cubicBezTo>
                  <a:cubicBezTo>
                    <a:pt x="103248" y="152452"/>
                    <a:pt x="103108" y="44824"/>
                    <a:pt x="107590" y="0"/>
                  </a:cubicBezTo>
                </a:path>
              </a:pathLst>
            </a:custGeom>
            <a:ln w="25400">
              <a:solidFill>
                <a:srgbClr val="0000FF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84" name="Group 283"/>
            <p:cNvGrpSpPr/>
            <p:nvPr/>
          </p:nvGrpSpPr>
          <p:grpSpPr>
            <a:xfrm>
              <a:off x="6528141" y="3861048"/>
              <a:ext cx="145671" cy="159134"/>
              <a:chOff x="4210305" y="4063008"/>
              <a:chExt cx="145671" cy="159134"/>
            </a:xfrm>
          </p:grpSpPr>
          <p:cxnSp>
            <p:nvCxnSpPr>
              <p:cNvPr id="286" name="Straight Connector 285"/>
              <p:cNvCxnSpPr/>
              <p:nvPr/>
            </p:nvCxnSpPr>
            <p:spPr>
              <a:xfrm>
                <a:off x="4211960" y="4063008"/>
                <a:ext cx="144016" cy="15808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7" name="Straight Connector 286"/>
              <p:cNvCxnSpPr/>
              <p:nvPr/>
            </p:nvCxnSpPr>
            <p:spPr>
              <a:xfrm flipH="1">
                <a:off x="4210305" y="4064062"/>
                <a:ext cx="144016" cy="15808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85" name="TextBox 284"/>
            <p:cNvSpPr txBox="1"/>
            <p:nvPr/>
          </p:nvSpPr>
          <p:spPr>
            <a:xfrm>
              <a:off x="5738374" y="3491716"/>
              <a:ext cx="185178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FF0000"/>
                  </a:solidFill>
                </a:rPr>
                <a:t>Recombination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</p:grpSp>
      <p:cxnSp>
        <p:nvCxnSpPr>
          <p:cNvPr id="10243" name="Straight Arrow Connector 10242"/>
          <p:cNvCxnSpPr/>
          <p:nvPr/>
        </p:nvCxnSpPr>
        <p:spPr>
          <a:xfrm flipV="1">
            <a:off x="3861993" y="2648925"/>
            <a:ext cx="200823" cy="14957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252" name="TextBox 10251"/>
              <p:cNvSpPr txBox="1"/>
              <p:nvPr/>
            </p:nvSpPr>
            <p:spPr>
              <a:xfrm>
                <a:off x="2508168" y="3191140"/>
                <a:ext cx="113845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l-GR" b="1" i="1" dirty="0">
                        <a:latin typeface="Cambria Math"/>
                      </a:rPr>
                      <m:t>𝝅</m:t>
                    </m:r>
                  </m:oMath>
                </a14:m>
                <a:r>
                  <a:rPr lang="en-US" b="1" dirty="0"/>
                  <a:t> </a:t>
                </a:r>
                <a:r>
                  <a:rPr lang="en-US" b="1" dirty="0" smtClean="0"/>
                  <a:t>silicon</a:t>
                </a:r>
                <a:endParaRPr lang="en-US" b="1" dirty="0"/>
              </a:p>
            </p:txBody>
          </p:sp>
        </mc:Choice>
        <mc:Fallback xmlns="">
          <p:sp>
            <p:nvSpPr>
              <p:cNvPr id="10252" name="TextBox 1025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08168" y="3191140"/>
                <a:ext cx="1138453" cy="369332"/>
              </a:xfrm>
              <a:prstGeom prst="rect">
                <a:avLst/>
              </a:prstGeom>
              <a:blipFill rotWithShape="0">
                <a:blip r:embed="rId2"/>
                <a:stretch>
                  <a:fillRect t="-8197" r="-4813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/>
          <p:cNvSpPr txBox="1"/>
          <p:nvPr/>
        </p:nvSpPr>
        <p:spPr>
          <a:xfrm>
            <a:off x="4456585" y="2977904"/>
            <a:ext cx="25875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Drift:  velocity 10 </a:t>
            </a:r>
            <a:r>
              <a:rPr lang="en-US" dirty="0" err="1" smtClean="0"/>
              <a:t>ps</a:t>
            </a:r>
            <a:r>
              <a:rPr lang="en-US" dirty="0" smtClean="0"/>
              <a:t>/</a:t>
            </a:r>
            <a:r>
              <a:rPr lang="el-GR" dirty="0" smtClean="0"/>
              <a:t>μ</a:t>
            </a:r>
            <a:r>
              <a:rPr lang="en-US" dirty="0" smtClean="0"/>
              <a:t>m</a:t>
            </a:r>
            <a:endParaRPr lang="en-US" dirty="0"/>
          </a:p>
        </p:txBody>
      </p:sp>
      <p:sp>
        <p:nvSpPr>
          <p:cNvPr id="88" name="Arc 37"/>
          <p:cNvSpPr/>
          <p:nvPr/>
        </p:nvSpPr>
        <p:spPr>
          <a:xfrm flipV="1">
            <a:off x="3285430" y="2737803"/>
            <a:ext cx="1119948" cy="924344"/>
          </a:xfrm>
          <a:custGeom>
            <a:avLst/>
            <a:gdLst>
              <a:gd name="connsiteX0" fmla="*/ 1279648 w 2592288"/>
              <a:gd name="connsiteY0" fmla="*/ 98 h 2430961"/>
              <a:gd name="connsiteX1" fmla="*/ 2589478 w 2592288"/>
              <a:gd name="connsiteY1" fmla="*/ 1135481 h 2430961"/>
              <a:gd name="connsiteX2" fmla="*/ 1296144 w 2592288"/>
              <a:gd name="connsiteY2" fmla="*/ 1215481 h 2430961"/>
              <a:gd name="connsiteX3" fmla="*/ 1279648 w 2592288"/>
              <a:gd name="connsiteY3" fmla="*/ 98 h 2430961"/>
              <a:gd name="connsiteX0" fmla="*/ 1279648 w 2592288"/>
              <a:gd name="connsiteY0" fmla="*/ 98 h 2430961"/>
              <a:gd name="connsiteX1" fmla="*/ 2589478 w 2592288"/>
              <a:gd name="connsiteY1" fmla="*/ 1135481 h 2430961"/>
              <a:gd name="connsiteX0" fmla="*/ 3895 w 1313725"/>
              <a:gd name="connsiteY0" fmla="*/ 100 h 1135483"/>
              <a:gd name="connsiteX1" fmla="*/ 1313725 w 1313725"/>
              <a:gd name="connsiteY1" fmla="*/ 1135483 h 1135483"/>
              <a:gd name="connsiteX2" fmla="*/ 1341 w 1313725"/>
              <a:gd name="connsiteY2" fmla="*/ 1129758 h 1135483"/>
              <a:gd name="connsiteX3" fmla="*/ 3895 w 1313725"/>
              <a:gd name="connsiteY3" fmla="*/ 100 h 1135483"/>
              <a:gd name="connsiteX0" fmla="*/ 3895 w 1313725"/>
              <a:gd name="connsiteY0" fmla="*/ 100 h 1135483"/>
              <a:gd name="connsiteX1" fmla="*/ 1313725 w 1313725"/>
              <a:gd name="connsiteY1" fmla="*/ 1135483 h 1135483"/>
              <a:gd name="connsiteX0" fmla="*/ 3895 w 1318016"/>
              <a:gd name="connsiteY0" fmla="*/ 100 h 1135483"/>
              <a:gd name="connsiteX1" fmla="*/ 1313725 w 1318016"/>
              <a:gd name="connsiteY1" fmla="*/ 1135483 h 1135483"/>
              <a:gd name="connsiteX2" fmla="*/ 1341 w 1318016"/>
              <a:gd name="connsiteY2" fmla="*/ 1129758 h 1135483"/>
              <a:gd name="connsiteX3" fmla="*/ 3895 w 1318016"/>
              <a:gd name="connsiteY3" fmla="*/ 100 h 1135483"/>
              <a:gd name="connsiteX0" fmla="*/ 815886 w 1318016"/>
              <a:gd name="connsiteY0" fmla="*/ 115757 h 1135483"/>
              <a:gd name="connsiteX1" fmla="*/ 1313725 w 1318016"/>
              <a:gd name="connsiteY1" fmla="*/ 1135483 h 1135483"/>
              <a:gd name="connsiteX0" fmla="*/ 706311 w 1316707"/>
              <a:gd name="connsiteY0" fmla="*/ 126302 h 1019856"/>
              <a:gd name="connsiteX1" fmla="*/ 1312416 w 1316707"/>
              <a:gd name="connsiteY1" fmla="*/ 1019856 h 1019856"/>
              <a:gd name="connsiteX2" fmla="*/ 32 w 1316707"/>
              <a:gd name="connsiteY2" fmla="*/ 1014131 h 1019856"/>
              <a:gd name="connsiteX3" fmla="*/ 706311 w 1316707"/>
              <a:gd name="connsiteY3" fmla="*/ 126302 h 1019856"/>
              <a:gd name="connsiteX0" fmla="*/ 814577 w 1316707"/>
              <a:gd name="connsiteY0" fmla="*/ 130 h 1019856"/>
              <a:gd name="connsiteX1" fmla="*/ 1312416 w 1316707"/>
              <a:gd name="connsiteY1" fmla="*/ 1019856 h 1019856"/>
              <a:gd name="connsiteX0" fmla="*/ 0 w 610396"/>
              <a:gd name="connsiteY0" fmla="*/ 126302 h 1019856"/>
              <a:gd name="connsiteX1" fmla="*/ 606105 w 610396"/>
              <a:gd name="connsiteY1" fmla="*/ 1019856 h 1019856"/>
              <a:gd name="connsiteX2" fmla="*/ 42557 w 610396"/>
              <a:gd name="connsiteY2" fmla="*/ 919503 h 1019856"/>
              <a:gd name="connsiteX3" fmla="*/ 0 w 610396"/>
              <a:gd name="connsiteY3" fmla="*/ 126302 h 1019856"/>
              <a:gd name="connsiteX0" fmla="*/ 108266 w 610396"/>
              <a:gd name="connsiteY0" fmla="*/ 130 h 1019856"/>
              <a:gd name="connsiteX1" fmla="*/ 606105 w 610396"/>
              <a:gd name="connsiteY1" fmla="*/ 1019856 h 1019856"/>
              <a:gd name="connsiteX0" fmla="*/ 0 w 583330"/>
              <a:gd name="connsiteY0" fmla="*/ 136816 h 1019856"/>
              <a:gd name="connsiteX1" fmla="*/ 579039 w 583330"/>
              <a:gd name="connsiteY1" fmla="*/ 1019856 h 1019856"/>
              <a:gd name="connsiteX2" fmla="*/ 15491 w 583330"/>
              <a:gd name="connsiteY2" fmla="*/ 919503 h 1019856"/>
              <a:gd name="connsiteX3" fmla="*/ 0 w 583330"/>
              <a:gd name="connsiteY3" fmla="*/ 136816 h 1019856"/>
              <a:gd name="connsiteX0" fmla="*/ 81200 w 583330"/>
              <a:gd name="connsiteY0" fmla="*/ 130 h 1019856"/>
              <a:gd name="connsiteX1" fmla="*/ 579039 w 583330"/>
              <a:gd name="connsiteY1" fmla="*/ 1019856 h 1019856"/>
              <a:gd name="connsiteX0" fmla="*/ 0 w 583330"/>
              <a:gd name="connsiteY0" fmla="*/ 136816 h 1019856"/>
              <a:gd name="connsiteX1" fmla="*/ 579039 w 583330"/>
              <a:gd name="connsiteY1" fmla="*/ 1019856 h 1019856"/>
              <a:gd name="connsiteX2" fmla="*/ 15491 w 583330"/>
              <a:gd name="connsiteY2" fmla="*/ 919503 h 1019856"/>
              <a:gd name="connsiteX3" fmla="*/ 86612 w 583330"/>
              <a:gd name="connsiteY3" fmla="*/ 237753 h 1019856"/>
              <a:gd name="connsiteX0" fmla="*/ 81200 w 583330"/>
              <a:gd name="connsiteY0" fmla="*/ 130 h 1019856"/>
              <a:gd name="connsiteX1" fmla="*/ 579039 w 583330"/>
              <a:gd name="connsiteY1" fmla="*/ 1019856 h 1019856"/>
              <a:gd name="connsiteX0" fmla="*/ 0 w 583330"/>
              <a:gd name="connsiteY0" fmla="*/ 136816 h 1019856"/>
              <a:gd name="connsiteX1" fmla="*/ 579039 w 583330"/>
              <a:gd name="connsiteY1" fmla="*/ 1019856 h 1019856"/>
              <a:gd name="connsiteX2" fmla="*/ 86612 w 583330"/>
              <a:gd name="connsiteY2" fmla="*/ 237753 h 1019856"/>
              <a:gd name="connsiteX0" fmla="*/ 81200 w 583330"/>
              <a:gd name="connsiteY0" fmla="*/ 130 h 1019856"/>
              <a:gd name="connsiteX1" fmla="*/ 579039 w 583330"/>
              <a:gd name="connsiteY1" fmla="*/ 1019856 h 1019856"/>
              <a:gd name="connsiteX0" fmla="*/ 497839 w 502130"/>
              <a:gd name="connsiteY0" fmla="*/ 1019856 h 1019856"/>
              <a:gd name="connsiteX1" fmla="*/ 5412 w 502130"/>
              <a:gd name="connsiteY1" fmla="*/ 237753 h 1019856"/>
              <a:gd name="connsiteX0" fmla="*/ 0 w 502130"/>
              <a:gd name="connsiteY0" fmla="*/ 130 h 1019856"/>
              <a:gd name="connsiteX1" fmla="*/ 497839 w 502130"/>
              <a:gd name="connsiteY1" fmla="*/ 1019856 h 1019856"/>
              <a:gd name="connsiteX0" fmla="*/ 497839 w 502130"/>
              <a:gd name="connsiteY0" fmla="*/ 1019856 h 1019856"/>
              <a:gd name="connsiteX1" fmla="*/ 5412 w 502130"/>
              <a:gd name="connsiteY1" fmla="*/ 237753 h 1019856"/>
              <a:gd name="connsiteX2" fmla="*/ 497839 w 502130"/>
              <a:gd name="connsiteY2" fmla="*/ 1019856 h 1019856"/>
              <a:gd name="connsiteX0" fmla="*/ 0 w 502130"/>
              <a:gd name="connsiteY0" fmla="*/ 130 h 1019856"/>
              <a:gd name="connsiteX1" fmla="*/ 497839 w 502130"/>
              <a:gd name="connsiteY1" fmla="*/ 1019856 h 1019856"/>
              <a:gd name="connsiteX0" fmla="*/ 497839 w 502130"/>
              <a:gd name="connsiteY0" fmla="*/ 1019856 h 1019856"/>
              <a:gd name="connsiteX1" fmla="*/ 86612 w 502130"/>
              <a:gd name="connsiteY1" fmla="*/ 963238 h 1019856"/>
              <a:gd name="connsiteX2" fmla="*/ 497839 w 502130"/>
              <a:gd name="connsiteY2" fmla="*/ 1019856 h 1019856"/>
              <a:gd name="connsiteX0" fmla="*/ 0 w 502130"/>
              <a:gd name="connsiteY0" fmla="*/ 130 h 1019856"/>
              <a:gd name="connsiteX1" fmla="*/ 497839 w 502130"/>
              <a:gd name="connsiteY1" fmla="*/ 1019856 h 1019856"/>
              <a:gd name="connsiteX0" fmla="*/ 497839 w 497839"/>
              <a:gd name="connsiteY0" fmla="*/ 1019726 h 1019726"/>
              <a:gd name="connsiteX1" fmla="*/ 86612 w 497839"/>
              <a:gd name="connsiteY1" fmla="*/ 963108 h 1019726"/>
              <a:gd name="connsiteX2" fmla="*/ 497839 w 497839"/>
              <a:gd name="connsiteY2" fmla="*/ 1019726 h 1019726"/>
              <a:gd name="connsiteX0" fmla="*/ 0 w 497839"/>
              <a:gd name="connsiteY0" fmla="*/ 0 h 1019726"/>
              <a:gd name="connsiteX1" fmla="*/ 497839 w 497839"/>
              <a:gd name="connsiteY1" fmla="*/ 1019726 h 1019726"/>
              <a:gd name="connsiteX0" fmla="*/ 497839 w 497839"/>
              <a:gd name="connsiteY0" fmla="*/ 1019726 h 1036826"/>
              <a:gd name="connsiteX1" fmla="*/ 86612 w 497839"/>
              <a:gd name="connsiteY1" fmla="*/ 963108 h 1036826"/>
              <a:gd name="connsiteX2" fmla="*/ 497839 w 497839"/>
              <a:gd name="connsiteY2" fmla="*/ 1019726 h 1036826"/>
              <a:gd name="connsiteX0" fmla="*/ 0 w 497839"/>
              <a:gd name="connsiteY0" fmla="*/ 0 h 1036826"/>
              <a:gd name="connsiteX1" fmla="*/ 497839 w 497839"/>
              <a:gd name="connsiteY1" fmla="*/ 1019726 h 1036826"/>
              <a:gd name="connsiteX0" fmla="*/ 1060821 w 1060821"/>
              <a:gd name="connsiteY0" fmla="*/ 1019726 h 1025772"/>
              <a:gd name="connsiteX1" fmla="*/ 0 w 1060821"/>
              <a:gd name="connsiteY1" fmla="*/ 721280 h 1025772"/>
              <a:gd name="connsiteX2" fmla="*/ 1060821 w 1060821"/>
              <a:gd name="connsiteY2" fmla="*/ 1019726 h 1025772"/>
              <a:gd name="connsiteX0" fmla="*/ 562982 w 1060821"/>
              <a:gd name="connsiteY0" fmla="*/ 0 h 1025772"/>
              <a:gd name="connsiteX1" fmla="*/ 1060821 w 1060821"/>
              <a:gd name="connsiteY1" fmla="*/ 1019726 h 1025772"/>
              <a:gd name="connsiteX0" fmla="*/ 1060821 w 1060821"/>
              <a:gd name="connsiteY0" fmla="*/ 1019726 h 1025772"/>
              <a:gd name="connsiteX1" fmla="*/ 0 w 1060821"/>
              <a:gd name="connsiteY1" fmla="*/ 721280 h 1025772"/>
              <a:gd name="connsiteX2" fmla="*/ 1060821 w 1060821"/>
              <a:gd name="connsiteY2" fmla="*/ 1019726 h 1025772"/>
              <a:gd name="connsiteX0" fmla="*/ 562982 w 1060821"/>
              <a:gd name="connsiteY0" fmla="*/ 0 h 1025772"/>
              <a:gd name="connsiteX1" fmla="*/ 1060821 w 1060821"/>
              <a:gd name="connsiteY1" fmla="*/ 1019726 h 1025772"/>
              <a:gd name="connsiteX0" fmla="*/ 1060821 w 1060821"/>
              <a:gd name="connsiteY0" fmla="*/ 1019726 h 1019726"/>
              <a:gd name="connsiteX1" fmla="*/ 0 w 1060821"/>
              <a:gd name="connsiteY1" fmla="*/ 721280 h 1019726"/>
              <a:gd name="connsiteX2" fmla="*/ 1060821 w 1060821"/>
              <a:gd name="connsiteY2" fmla="*/ 1019726 h 1019726"/>
              <a:gd name="connsiteX0" fmla="*/ 562982 w 1060821"/>
              <a:gd name="connsiteY0" fmla="*/ 0 h 1019726"/>
              <a:gd name="connsiteX1" fmla="*/ 1060821 w 1060821"/>
              <a:gd name="connsiteY1" fmla="*/ 1019726 h 1019726"/>
              <a:gd name="connsiteX0" fmla="*/ 0 w 1060821"/>
              <a:gd name="connsiteY0" fmla="*/ 721280 h 1019726"/>
              <a:gd name="connsiteX1" fmla="*/ 1060821 w 1060821"/>
              <a:gd name="connsiteY1" fmla="*/ 1019726 h 1019726"/>
              <a:gd name="connsiteX2" fmla="*/ 86612 w 1060821"/>
              <a:gd name="connsiteY2" fmla="*/ 822217 h 1019726"/>
              <a:gd name="connsiteX0" fmla="*/ 562982 w 1060821"/>
              <a:gd name="connsiteY0" fmla="*/ 0 h 1019726"/>
              <a:gd name="connsiteX1" fmla="*/ 1060821 w 1060821"/>
              <a:gd name="connsiteY1" fmla="*/ 1019726 h 1019726"/>
              <a:gd name="connsiteX0" fmla="*/ 0 w 1060821"/>
              <a:gd name="connsiteY0" fmla="*/ 721280 h 1019726"/>
              <a:gd name="connsiteX1" fmla="*/ 1060821 w 1060821"/>
              <a:gd name="connsiteY1" fmla="*/ 1019726 h 1019726"/>
              <a:gd name="connsiteX2" fmla="*/ 564785 w 1060821"/>
              <a:gd name="connsiteY2" fmla="*/ 632960 h 1019726"/>
              <a:gd name="connsiteX0" fmla="*/ 562982 w 1060821"/>
              <a:gd name="connsiteY0" fmla="*/ 0 h 1019726"/>
              <a:gd name="connsiteX1" fmla="*/ 1060821 w 1060821"/>
              <a:gd name="connsiteY1" fmla="*/ 1019726 h 1019726"/>
              <a:gd name="connsiteX0" fmla="*/ 0 w 1060821"/>
              <a:gd name="connsiteY0" fmla="*/ 721280 h 1020921"/>
              <a:gd name="connsiteX1" fmla="*/ 739695 w 1060821"/>
              <a:gd name="connsiteY1" fmla="*/ 842723 h 1020921"/>
              <a:gd name="connsiteX2" fmla="*/ 1060821 w 1060821"/>
              <a:gd name="connsiteY2" fmla="*/ 1019726 h 1020921"/>
              <a:gd name="connsiteX3" fmla="*/ 564785 w 1060821"/>
              <a:gd name="connsiteY3" fmla="*/ 632960 h 1020921"/>
              <a:gd name="connsiteX0" fmla="*/ 562982 w 1060821"/>
              <a:gd name="connsiteY0" fmla="*/ 0 h 1020921"/>
              <a:gd name="connsiteX1" fmla="*/ 1060821 w 1060821"/>
              <a:gd name="connsiteY1" fmla="*/ 1019726 h 1020921"/>
              <a:gd name="connsiteX0" fmla="*/ 0 w 1060821"/>
              <a:gd name="connsiteY0" fmla="*/ 721280 h 1020921"/>
              <a:gd name="connsiteX1" fmla="*/ 739695 w 1060821"/>
              <a:gd name="connsiteY1" fmla="*/ 842723 h 1020921"/>
              <a:gd name="connsiteX2" fmla="*/ 1060821 w 1060821"/>
              <a:gd name="connsiteY2" fmla="*/ 1019726 h 1020921"/>
              <a:gd name="connsiteX3" fmla="*/ 564785 w 1060821"/>
              <a:gd name="connsiteY3" fmla="*/ 632960 h 1020921"/>
              <a:gd name="connsiteX0" fmla="*/ 562982 w 1060821"/>
              <a:gd name="connsiteY0" fmla="*/ 0 h 1020921"/>
              <a:gd name="connsiteX1" fmla="*/ 1060821 w 1060821"/>
              <a:gd name="connsiteY1" fmla="*/ 1019726 h 1020921"/>
              <a:gd name="connsiteX0" fmla="*/ 0 w 1060821"/>
              <a:gd name="connsiteY0" fmla="*/ 721280 h 1020347"/>
              <a:gd name="connsiteX1" fmla="*/ 1060821 w 1060821"/>
              <a:gd name="connsiteY1" fmla="*/ 1019726 h 1020347"/>
              <a:gd name="connsiteX2" fmla="*/ 564785 w 1060821"/>
              <a:gd name="connsiteY2" fmla="*/ 632960 h 1020347"/>
              <a:gd name="connsiteX0" fmla="*/ 562982 w 1060821"/>
              <a:gd name="connsiteY0" fmla="*/ 0 h 1020347"/>
              <a:gd name="connsiteX1" fmla="*/ 1060821 w 1060821"/>
              <a:gd name="connsiteY1" fmla="*/ 1019726 h 1020347"/>
              <a:gd name="connsiteX0" fmla="*/ 0 w 1060821"/>
              <a:gd name="connsiteY0" fmla="*/ 721280 h 1020347"/>
              <a:gd name="connsiteX1" fmla="*/ 1060821 w 1060821"/>
              <a:gd name="connsiteY1" fmla="*/ 1019726 h 1020347"/>
              <a:gd name="connsiteX0" fmla="*/ 562982 w 1060821"/>
              <a:gd name="connsiteY0" fmla="*/ 0 h 1020347"/>
              <a:gd name="connsiteX1" fmla="*/ 1060821 w 1060821"/>
              <a:gd name="connsiteY1" fmla="*/ 1019726 h 1020347"/>
              <a:gd name="connsiteX0" fmla="*/ 0 w 1060821"/>
              <a:gd name="connsiteY0" fmla="*/ 721280 h 1051268"/>
              <a:gd name="connsiteX1" fmla="*/ 1060821 w 1060821"/>
              <a:gd name="connsiteY1" fmla="*/ 1019726 h 1051268"/>
              <a:gd name="connsiteX0" fmla="*/ 562982 w 1060821"/>
              <a:gd name="connsiteY0" fmla="*/ 0 h 1051268"/>
              <a:gd name="connsiteX1" fmla="*/ 591670 w 1060821"/>
              <a:gd name="connsiteY1" fmla="*/ 1051268 h 1051268"/>
              <a:gd name="connsiteX0" fmla="*/ 0 w 1060821"/>
              <a:gd name="connsiteY0" fmla="*/ 721280 h 1051268"/>
              <a:gd name="connsiteX1" fmla="*/ 1060821 w 1060821"/>
              <a:gd name="connsiteY1" fmla="*/ 1019726 h 1051268"/>
              <a:gd name="connsiteX0" fmla="*/ 562982 w 1060821"/>
              <a:gd name="connsiteY0" fmla="*/ 0 h 1051268"/>
              <a:gd name="connsiteX1" fmla="*/ 591670 w 1060821"/>
              <a:gd name="connsiteY1" fmla="*/ 1051268 h 1051268"/>
              <a:gd name="connsiteX0" fmla="*/ 0 w 1060821"/>
              <a:gd name="connsiteY0" fmla="*/ 721280 h 1051268"/>
              <a:gd name="connsiteX1" fmla="*/ 1060821 w 1060821"/>
              <a:gd name="connsiteY1" fmla="*/ 1019726 h 1051268"/>
              <a:gd name="connsiteX0" fmla="*/ 562982 w 1060821"/>
              <a:gd name="connsiteY0" fmla="*/ 0 h 1051268"/>
              <a:gd name="connsiteX1" fmla="*/ 591670 w 1060821"/>
              <a:gd name="connsiteY1" fmla="*/ 1051268 h 1051268"/>
              <a:gd name="connsiteX0" fmla="*/ 0 w 1060821"/>
              <a:gd name="connsiteY0" fmla="*/ 721280 h 1020347"/>
              <a:gd name="connsiteX1" fmla="*/ 1060821 w 1060821"/>
              <a:gd name="connsiteY1" fmla="*/ 1019726 h 1020347"/>
              <a:gd name="connsiteX0" fmla="*/ 562982 w 1060821"/>
              <a:gd name="connsiteY0" fmla="*/ 0 h 1020347"/>
              <a:gd name="connsiteX1" fmla="*/ 573626 w 1060821"/>
              <a:gd name="connsiteY1" fmla="*/ 1019725 h 1020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60821" h="1020347" stroke="0" extrusionOk="0">
                <a:moveTo>
                  <a:pt x="0" y="721280"/>
                </a:moveTo>
                <a:cubicBezTo>
                  <a:pt x="221004" y="783456"/>
                  <a:pt x="966690" y="1034446"/>
                  <a:pt x="1060821" y="1019726"/>
                </a:cubicBezTo>
              </a:path>
              <a:path w="1060821" h="1020347" fill="none">
                <a:moveTo>
                  <a:pt x="562982" y="0"/>
                </a:moveTo>
                <a:cubicBezTo>
                  <a:pt x="566333" y="433376"/>
                  <a:pt x="573383" y="364407"/>
                  <a:pt x="573626" y="1019725"/>
                </a:cubicBezTo>
              </a:path>
            </a:pathLst>
          </a:custGeom>
          <a:ln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9" name="Group 88"/>
          <p:cNvGrpSpPr/>
          <p:nvPr/>
        </p:nvGrpSpPr>
        <p:grpSpPr>
          <a:xfrm>
            <a:off x="3673478" y="2114297"/>
            <a:ext cx="412376" cy="333404"/>
            <a:chOff x="4090340" y="2230190"/>
            <a:chExt cx="412376" cy="504177"/>
          </a:xfrm>
        </p:grpSpPr>
        <p:sp>
          <p:nvSpPr>
            <p:cNvPr id="90" name="Oval 89"/>
            <p:cNvSpPr/>
            <p:nvPr/>
          </p:nvSpPr>
          <p:spPr>
            <a:xfrm>
              <a:off x="4090340" y="2470255"/>
              <a:ext cx="206188" cy="215615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e-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91" name="Oval 90"/>
            <p:cNvSpPr/>
            <p:nvPr/>
          </p:nvSpPr>
          <p:spPr>
            <a:xfrm>
              <a:off x="4159996" y="2518752"/>
              <a:ext cx="206188" cy="215615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e-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92" name="Oval 91"/>
            <p:cNvSpPr/>
            <p:nvPr/>
          </p:nvSpPr>
          <p:spPr>
            <a:xfrm>
              <a:off x="4296528" y="2504259"/>
              <a:ext cx="206188" cy="215615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e-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93" name="Oval 92"/>
            <p:cNvSpPr/>
            <p:nvPr/>
          </p:nvSpPr>
          <p:spPr>
            <a:xfrm>
              <a:off x="4169410" y="2230190"/>
              <a:ext cx="206188" cy="21561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e-</a:t>
              </a:r>
              <a:endParaRPr lang="en-US" dirty="0">
                <a:solidFill>
                  <a:schemeClr val="tx1"/>
                </a:solidFill>
              </a:endParaRPr>
            </a:p>
          </p:txBody>
        </p:sp>
      </p:grpSp>
      <p:cxnSp>
        <p:nvCxnSpPr>
          <p:cNvPr id="30" name="Straight Arrow Connector 29"/>
          <p:cNvCxnSpPr/>
          <p:nvPr/>
        </p:nvCxnSpPr>
        <p:spPr>
          <a:xfrm flipV="1">
            <a:off x="1678104" y="4200706"/>
            <a:ext cx="560423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1" name="Rounded Rectangle 160"/>
          <p:cNvSpPr/>
          <p:nvPr/>
        </p:nvSpPr>
        <p:spPr>
          <a:xfrm>
            <a:off x="2370295" y="1971731"/>
            <a:ext cx="1104992" cy="923747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 smtClean="0"/>
          </a:p>
          <a:p>
            <a:pPr algn="ctr"/>
            <a:r>
              <a:rPr lang="en-US" dirty="0" smtClean="0"/>
              <a:t>P+</a:t>
            </a:r>
            <a:endParaRPr lang="en-US" dirty="0"/>
          </a:p>
        </p:txBody>
      </p:sp>
      <p:sp>
        <p:nvSpPr>
          <p:cNvPr id="169" name="Rectangle 168"/>
          <p:cNvSpPr/>
          <p:nvPr/>
        </p:nvSpPr>
        <p:spPr>
          <a:xfrm>
            <a:off x="7025246" y="1341624"/>
            <a:ext cx="1214548" cy="602974"/>
          </a:xfrm>
          <a:prstGeom prst="rect">
            <a:avLst/>
          </a:prstGeom>
          <a:solidFill>
            <a:srgbClr val="00B0F0">
              <a:alpha val="3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7121354" y="1945652"/>
            <a:ext cx="1104992" cy="923747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 smtClean="0"/>
          </a:p>
          <a:p>
            <a:pPr algn="ctr"/>
            <a:r>
              <a:rPr lang="en-US" dirty="0" smtClean="0"/>
              <a:t>P+</a:t>
            </a:r>
            <a:endParaRPr lang="en-US" dirty="0"/>
          </a:p>
        </p:txBody>
      </p:sp>
      <p:sp>
        <p:nvSpPr>
          <p:cNvPr id="276" name="TextBox 275"/>
          <p:cNvSpPr txBox="1"/>
          <p:nvPr/>
        </p:nvSpPr>
        <p:spPr>
          <a:xfrm>
            <a:off x="1537435" y="5881230"/>
            <a:ext cx="50706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Ultraviolet light is absorbed near the surface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175" name="TextBox 174"/>
          <p:cNvSpPr txBox="1"/>
          <p:nvPr/>
        </p:nvSpPr>
        <p:spPr>
          <a:xfrm>
            <a:off x="47277" y="2391407"/>
            <a:ext cx="21237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Electric field drives electrons toward junction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176" name="TextBox 175"/>
          <p:cNvSpPr txBox="1"/>
          <p:nvPr/>
        </p:nvSpPr>
        <p:spPr>
          <a:xfrm>
            <a:off x="76308" y="1762120"/>
            <a:ext cx="21237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Avalanche gain in </a:t>
            </a:r>
            <a:r>
              <a:rPr lang="en-US" b="1" dirty="0" err="1" smtClean="0">
                <a:solidFill>
                  <a:srgbClr val="FF0000"/>
                </a:solidFill>
              </a:rPr>
              <a:t>pn</a:t>
            </a:r>
            <a:r>
              <a:rPr lang="en-US" b="1" dirty="0" smtClean="0">
                <a:solidFill>
                  <a:srgbClr val="FF0000"/>
                </a:solidFill>
              </a:rPr>
              <a:t>+ junction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77" name="TextBox 176"/>
          <p:cNvSpPr txBox="1"/>
          <p:nvPr/>
        </p:nvSpPr>
        <p:spPr>
          <a:xfrm>
            <a:off x="6924266" y="5014835"/>
            <a:ext cx="22197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Dead layer formed by p+ implant</a:t>
            </a:r>
            <a:endParaRPr lang="en-US" b="1" dirty="0">
              <a:solidFill>
                <a:srgbClr val="FF0000"/>
              </a:solidFill>
            </a:endParaRPr>
          </a:p>
        </p:txBody>
      </p:sp>
      <p:grpSp>
        <p:nvGrpSpPr>
          <p:cNvPr id="257" name="Group 256"/>
          <p:cNvGrpSpPr/>
          <p:nvPr/>
        </p:nvGrpSpPr>
        <p:grpSpPr>
          <a:xfrm>
            <a:off x="3203175" y="3728629"/>
            <a:ext cx="979756" cy="1932620"/>
            <a:chOff x="3203175" y="3690207"/>
            <a:chExt cx="979756" cy="2617372"/>
          </a:xfrm>
        </p:grpSpPr>
        <p:grpSp>
          <p:nvGrpSpPr>
            <p:cNvPr id="366" name="Group 365"/>
            <p:cNvGrpSpPr/>
            <p:nvPr/>
          </p:nvGrpSpPr>
          <p:grpSpPr>
            <a:xfrm>
              <a:off x="3635896" y="3690207"/>
              <a:ext cx="322840" cy="1858365"/>
              <a:chOff x="2679928" y="3690207"/>
              <a:chExt cx="322840" cy="1858365"/>
            </a:xfrm>
          </p:grpSpPr>
          <p:sp>
            <p:nvSpPr>
              <p:cNvPr id="367" name="Oval 366"/>
              <p:cNvSpPr/>
              <p:nvPr/>
            </p:nvSpPr>
            <p:spPr>
              <a:xfrm>
                <a:off x="2694966" y="3690207"/>
                <a:ext cx="206188" cy="308496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r>
                  <a:rPr lang="en-US" dirty="0" smtClean="0">
                    <a:solidFill>
                      <a:schemeClr val="tx1"/>
                    </a:solidFill>
                  </a:rPr>
                  <a:t>e-</a:t>
                </a:r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68" name="Freeform 367"/>
              <p:cNvSpPr/>
              <p:nvPr/>
            </p:nvSpPr>
            <p:spPr>
              <a:xfrm>
                <a:off x="2679928" y="4042442"/>
                <a:ext cx="322840" cy="1506130"/>
              </a:xfrm>
              <a:custGeom>
                <a:avLst/>
                <a:gdLst>
                  <a:gd name="connsiteX0" fmla="*/ 26907 w 322839"/>
                  <a:gd name="connsiteY0" fmla="*/ 1021977 h 1021977"/>
                  <a:gd name="connsiteX1" fmla="*/ 322742 w 322839"/>
                  <a:gd name="connsiteY1" fmla="*/ 766483 h 1021977"/>
                  <a:gd name="connsiteX2" fmla="*/ 13 w 322839"/>
                  <a:gd name="connsiteY2" fmla="*/ 524435 h 1021977"/>
                  <a:gd name="connsiteX3" fmla="*/ 309295 w 322839"/>
                  <a:gd name="connsiteY3" fmla="*/ 295835 h 1021977"/>
                  <a:gd name="connsiteX4" fmla="*/ 147930 w 322839"/>
                  <a:gd name="connsiteY4" fmla="*/ 107577 h 1021977"/>
                  <a:gd name="connsiteX5" fmla="*/ 147930 w 322839"/>
                  <a:gd name="connsiteY5" fmla="*/ 0 h 1021977"/>
                  <a:gd name="connsiteX6" fmla="*/ 147930 w 322839"/>
                  <a:gd name="connsiteY6" fmla="*/ 0 h 1021977"/>
                  <a:gd name="connsiteX0" fmla="*/ 26907 w 322839"/>
                  <a:gd name="connsiteY0" fmla="*/ 1156448 h 1156448"/>
                  <a:gd name="connsiteX1" fmla="*/ 322742 w 322839"/>
                  <a:gd name="connsiteY1" fmla="*/ 900954 h 1156448"/>
                  <a:gd name="connsiteX2" fmla="*/ 13 w 322839"/>
                  <a:gd name="connsiteY2" fmla="*/ 658906 h 1156448"/>
                  <a:gd name="connsiteX3" fmla="*/ 309295 w 322839"/>
                  <a:gd name="connsiteY3" fmla="*/ 430306 h 1156448"/>
                  <a:gd name="connsiteX4" fmla="*/ 147930 w 322839"/>
                  <a:gd name="connsiteY4" fmla="*/ 242048 h 1156448"/>
                  <a:gd name="connsiteX5" fmla="*/ 147930 w 322839"/>
                  <a:gd name="connsiteY5" fmla="*/ 134471 h 1156448"/>
                  <a:gd name="connsiteX6" fmla="*/ 161377 w 322839"/>
                  <a:gd name="connsiteY6" fmla="*/ 0 h 1156448"/>
                  <a:gd name="connsiteX0" fmla="*/ 26907 w 322839"/>
                  <a:gd name="connsiteY0" fmla="*/ 1398495 h 1398495"/>
                  <a:gd name="connsiteX1" fmla="*/ 322742 w 322839"/>
                  <a:gd name="connsiteY1" fmla="*/ 1143001 h 1398495"/>
                  <a:gd name="connsiteX2" fmla="*/ 13 w 322839"/>
                  <a:gd name="connsiteY2" fmla="*/ 900953 h 1398495"/>
                  <a:gd name="connsiteX3" fmla="*/ 309295 w 322839"/>
                  <a:gd name="connsiteY3" fmla="*/ 672353 h 1398495"/>
                  <a:gd name="connsiteX4" fmla="*/ 147930 w 322839"/>
                  <a:gd name="connsiteY4" fmla="*/ 484095 h 1398495"/>
                  <a:gd name="connsiteX5" fmla="*/ 147930 w 322839"/>
                  <a:gd name="connsiteY5" fmla="*/ 376518 h 1398495"/>
                  <a:gd name="connsiteX6" fmla="*/ 147930 w 322839"/>
                  <a:gd name="connsiteY6" fmla="*/ 0 h 1398495"/>
                  <a:gd name="connsiteX0" fmla="*/ 26907 w 322839"/>
                  <a:gd name="connsiteY0" fmla="*/ 1398495 h 1398495"/>
                  <a:gd name="connsiteX1" fmla="*/ 322742 w 322839"/>
                  <a:gd name="connsiteY1" fmla="*/ 1143001 h 1398495"/>
                  <a:gd name="connsiteX2" fmla="*/ 13 w 322839"/>
                  <a:gd name="connsiteY2" fmla="*/ 900953 h 1398495"/>
                  <a:gd name="connsiteX3" fmla="*/ 309295 w 322839"/>
                  <a:gd name="connsiteY3" fmla="*/ 672353 h 1398495"/>
                  <a:gd name="connsiteX4" fmla="*/ 147930 w 322839"/>
                  <a:gd name="connsiteY4" fmla="*/ 484095 h 1398495"/>
                  <a:gd name="connsiteX5" fmla="*/ 107589 w 322839"/>
                  <a:gd name="connsiteY5" fmla="*/ 403412 h 1398495"/>
                  <a:gd name="connsiteX6" fmla="*/ 147930 w 322839"/>
                  <a:gd name="connsiteY6" fmla="*/ 0 h 1398495"/>
                  <a:gd name="connsiteX0" fmla="*/ 26907 w 322839"/>
                  <a:gd name="connsiteY0" fmla="*/ 1116107 h 1116107"/>
                  <a:gd name="connsiteX1" fmla="*/ 322742 w 322839"/>
                  <a:gd name="connsiteY1" fmla="*/ 860613 h 1116107"/>
                  <a:gd name="connsiteX2" fmla="*/ 13 w 322839"/>
                  <a:gd name="connsiteY2" fmla="*/ 618565 h 1116107"/>
                  <a:gd name="connsiteX3" fmla="*/ 309295 w 322839"/>
                  <a:gd name="connsiteY3" fmla="*/ 389965 h 1116107"/>
                  <a:gd name="connsiteX4" fmla="*/ 147930 w 322839"/>
                  <a:gd name="connsiteY4" fmla="*/ 201707 h 1116107"/>
                  <a:gd name="connsiteX5" fmla="*/ 107589 w 322839"/>
                  <a:gd name="connsiteY5" fmla="*/ 121024 h 1116107"/>
                  <a:gd name="connsiteX6" fmla="*/ 107589 w 322839"/>
                  <a:gd name="connsiteY6" fmla="*/ 0 h 1116107"/>
                  <a:gd name="connsiteX0" fmla="*/ 26908 w 325607"/>
                  <a:gd name="connsiteY0" fmla="*/ 1116107 h 1116107"/>
                  <a:gd name="connsiteX1" fmla="*/ 322743 w 325607"/>
                  <a:gd name="connsiteY1" fmla="*/ 860613 h 1116107"/>
                  <a:gd name="connsiteX2" fmla="*/ 14 w 325607"/>
                  <a:gd name="connsiteY2" fmla="*/ 618565 h 1116107"/>
                  <a:gd name="connsiteX3" fmla="*/ 309296 w 325607"/>
                  <a:gd name="connsiteY3" fmla="*/ 389965 h 1116107"/>
                  <a:gd name="connsiteX4" fmla="*/ 268507 w 325607"/>
                  <a:gd name="connsiteY4" fmla="*/ 292422 h 1116107"/>
                  <a:gd name="connsiteX5" fmla="*/ 147931 w 325607"/>
                  <a:gd name="connsiteY5" fmla="*/ 201707 h 1116107"/>
                  <a:gd name="connsiteX6" fmla="*/ 107590 w 325607"/>
                  <a:gd name="connsiteY6" fmla="*/ 121024 h 1116107"/>
                  <a:gd name="connsiteX7" fmla="*/ 107590 w 325607"/>
                  <a:gd name="connsiteY7" fmla="*/ 0 h 1116107"/>
                  <a:gd name="connsiteX0" fmla="*/ 26908 w 325607"/>
                  <a:gd name="connsiteY0" fmla="*/ 1372780 h 1372780"/>
                  <a:gd name="connsiteX1" fmla="*/ 322743 w 325607"/>
                  <a:gd name="connsiteY1" fmla="*/ 1117286 h 1372780"/>
                  <a:gd name="connsiteX2" fmla="*/ 14 w 325607"/>
                  <a:gd name="connsiteY2" fmla="*/ 875238 h 1372780"/>
                  <a:gd name="connsiteX3" fmla="*/ 309296 w 325607"/>
                  <a:gd name="connsiteY3" fmla="*/ 646638 h 1372780"/>
                  <a:gd name="connsiteX4" fmla="*/ 268507 w 325607"/>
                  <a:gd name="connsiteY4" fmla="*/ 549095 h 1372780"/>
                  <a:gd name="connsiteX5" fmla="*/ 147931 w 325607"/>
                  <a:gd name="connsiteY5" fmla="*/ 458380 h 1372780"/>
                  <a:gd name="connsiteX6" fmla="*/ 107590 w 325607"/>
                  <a:gd name="connsiteY6" fmla="*/ 377697 h 1372780"/>
                  <a:gd name="connsiteX7" fmla="*/ 107590 w 325607"/>
                  <a:gd name="connsiteY7" fmla="*/ 0 h 1372780"/>
                  <a:gd name="connsiteX0" fmla="*/ 26908 w 325607"/>
                  <a:gd name="connsiteY0" fmla="*/ 1372780 h 1372780"/>
                  <a:gd name="connsiteX1" fmla="*/ 322743 w 325607"/>
                  <a:gd name="connsiteY1" fmla="*/ 1117286 h 1372780"/>
                  <a:gd name="connsiteX2" fmla="*/ 14 w 325607"/>
                  <a:gd name="connsiteY2" fmla="*/ 875238 h 1372780"/>
                  <a:gd name="connsiteX3" fmla="*/ 309296 w 325607"/>
                  <a:gd name="connsiteY3" fmla="*/ 646638 h 1372780"/>
                  <a:gd name="connsiteX4" fmla="*/ 268507 w 325607"/>
                  <a:gd name="connsiteY4" fmla="*/ 549095 h 1372780"/>
                  <a:gd name="connsiteX5" fmla="*/ 147931 w 325607"/>
                  <a:gd name="connsiteY5" fmla="*/ 458380 h 1372780"/>
                  <a:gd name="connsiteX6" fmla="*/ 107590 w 325607"/>
                  <a:gd name="connsiteY6" fmla="*/ 193213 h 1372780"/>
                  <a:gd name="connsiteX7" fmla="*/ 107590 w 325607"/>
                  <a:gd name="connsiteY7" fmla="*/ 0 h 1372780"/>
                  <a:gd name="connsiteX0" fmla="*/ 26908 w 325607"/>
                  <a:gd name="connsiteY0" fmla="*/ 1372780 h 1372780"/>
                  <a:gd name="connsiteX1" fmla="*/ 322743 w 325607"/>
                  <a:gd name="connsiteY1" fmla="*/ 1117286 h 1372780"/>
                  <a:gd name="connsiteX2" fmla="*/ 14 w 325607"/>
                  <a:gd name="connsiteY2" fmla="*/ 875238 h 1372780"/>
                  <a:gd name="connsiteX3" fmla="*/ 309296 w 325607"/>
                  <a:gd name="connsiteY3" fmla="*/ 646638 h 1372780"/>
                  <a:gd name="connsiteX4" fmla="*/ 268507 w 325607"/>
                  <a:gd name="connsiteY4" fmla="*/ 549095 h 1372780"/>
                  <a:gd name="connsiteX5" fmla="*/ 123867 w 325607"/>
                  <a:gd name="connsiteY5" fmla="*/ 378169 h 1372780"/>
                  <a:gd name="connsiteX6" fmla="*/ 107590 w 325607"/>
                  <a:gd name="connsiteY6" fmla="*/ 193213 h 1372780"/>
                  <a:gd name="connsiteX7" fmla="*/ 107590 w 325607"/>
                  <a:gd name="connsiteY7" fmla="*/ 0 h 1372780"/>
                  <a:gd name="connsiteX0" fmla="*/ 26908 w 325607"/>
                  <a:gd name="connsiteY0" fmla="*/ 1372780 h 1372780"/>
                  <a:gd name="connsiteX1" fmla="*/ 322743 w 325607"/>
                  <a:gd name="connsiteY1" fmla="*/ 1117286 h 1372780"/>
                  <a:gd name="connsiteX2" fmla="*/ 14 w 325607"/>
                  <a:gd name="connsiteY2" fmla="*/ 875238 h 1372780"/>
                  <a:gd name="connsiteX3" fmla="*/ 309296 w 325607"/>
                  <a:gd name="connsiteY3" fmla="*/ 646638 h 1372780"/>
                  <a:gd name="connsiteX4" fmla="*/ 268507 w 325607"/>
                  <a:gd name="connsiteY4" fmla="*/ 549095 h 1372780"/>
                  <a:gd name="connsiteX5" fmla="*/ 123867 w 325607"/>
                  <a:gd name="connsiteY5" fmla="*/ 314001 h 1372780"/>
                  <a:gd name="connsiteX6" fmla="*/ 107590 w 325607"/>
                  <a:gd name="connsiteY6" fmla="*/ 193213 h 1372780"/>
                  <a:gd name="connsiteX7" fmla="*/ 107590 w 325607"/>
                  <a:gd name="connsiteY7" fmla="*/ 0 h 1372780"/>
                  <a:gd name="connsiteX0" fmla="*/ 26908 w 322840"/>
                  <a:gd name="connsiteY0" fmla="*/ 1372780 h 1372780"/>
                  <a:gd name="connsiteX1" fmla="*/ 322743 w 322840"/>
                  <a:gd name="connsiteY1" fmla="*/ 1117286 h 1372780"/>
                  <a:gd name="connsiteX2" fmla="*/ 14 w 322840"/>
                  <a:gd name="connsiteY2" fmla="*/ 875238 h 1372780"/>
                  <a:gd name="connsiteX3" fmla="*/ 309296 w 322840"/>
                  <a:gd name="connsiteY3" fmla="*/ 646638 h 1372780"/>
                  <a:gd name="connsiteX4" fmla="*/ 140170 w 322840"/>
                  <a:gd name="connsiteY4" fmla="*/ 396695 h 1372780"/>
                  <a:gd name="connsiteX5" fmla="*/ 123867 w 322840"/>
                  <a:gd name="connsiteY5" fmla="*/ 314001 h 1372780"/>
                  <a:gd name="connsiteX6" fmla="*/ 107590 w 322840"/>
                  <a:gd name="connsiteY6" fmla="*/ 193213 h 1372780"/>
                  <a:gd name="connsiteX7" fmla="*/ 107590 w 322840"/>
                  <a:gd name="connsiteY7" fmla="*/ 0 h 1372780"/>
                  <a:gd name="connsiteX0" fmla="*/ 26908 w 322840"/>
                  <a:gd name="connsiteY0" fmla="*/ 1372780 h 1372780"/>
                  <a:gd name="connsiteX1" fmla="*/ 322743 w 322840"/>
                  <a:gd name="connsiteY1" fmla="*/ 1117286 h 1372780"/>
                  <a:gd name="connsiteX2" fmla="*/ 14 w 322840"/>
                  <a:gd name="connsiteY2" fmla="*/ 875238 h 1372780"/>
                  <a:gd name="connsiteX3" fmla="*/ 309296 w 322840"/>
                  <a:gd name="connsiteY3" fmla="*/ 646638 h 1372780"/>
                  <a:gd name="connsiteX4" fmla="*/ 140170 w 322840"/>
                  <a:gd name="connsiteY4" fmla="*/ 396695 h 1372780"/>
                  <a:gd name="connsiteX5" fmla="*/ 111961 w 322840"/>
                  <a:gd name="connsiteY5" fmla="*/ 299713 h 1372780"/>
                  <a:gd name="connsiteX6" fmla="*/ 107590 w 322840"/>
                  <a:gd name="connsiteY6" fmla="*/ 193213 h 1372780"/>
                  <a:gd name="connsiteX7" fmla="*/ 107590 w 322840"/>
                  <a:gd name="connsiteY7" fmla="*/ 0 h 1372780"/>
                  <a:gd name="connsiteX0" fmla="*/ 26908 w 322840"/>
                  <a:gd name="connsiteY0" fmla="*/ 1372780 h 1372780"/>
                  <a:gd name="connsiteX1" fmla="*/ 322743 w 322840"/>
                  <a:gd name="connsiteY1" fmla="*/ 1117286 h 1372780"/>
                  <a:gd name="connsiteX2" fmla="*/ 14 w 322840"/>
                  <a:gd name="connsiteY2" fmla="*/ 875238 h 1372780"/>
                  <a:gd name="connsiteX3" fmla="*/ 309296 w 322840"/>
                  <a:gd name="connsiteY3" fmla="*/ 646638 h 1372780"/>
                  <a:gd name="connsiteX4" fmla="*/ 140170 w 322840"/>
                  <a:gd name="connsiteY4" fmla="*/ 396695 h 1372780"/>
                  <a:gd name="connsiteX5" fmla="*/ 111961 w 322840"/>
                  <a:gd name="connsiteY5" fmla="*/ 299713 h 1372780"/>
                  <a:gd name="connsiteX6" fmla="*/ 112353 w 322840"/>
                  <a:gd name="connsiteY6" fmla="*/ 183688 h 1372780"/>
                  <a:gd name="connsiteX7" fmla="*/ 107590 w 322840"/>
                  <a:gd name="connsiteY7" fmla="*/ 0 h 1372780"/>
                  <a:gd name="connsiteX0" fmla="*/ 26908 w 322840"/>
                  <a:gd name="connsiteY0" fmla="*/ 1372780 h 1372780"/>
                  <a:gd name="connsiteX1" fmla="*/ 322743 w 322840"/>
                  <a:gd name="connsiteY1" fmla="*/ 1117286 h 1372780"/>
                  <a:gd name="connsiteX2" fmla="*/ 14 w 322840"/>
                  <a:gd name="connsiteY2" fmla="*/ 875238 h 1372780"/>
                  <a:gd name="connsiteX3" fmla="*/ 309296 w 322840"/>
                  <a:gd name="connsiteY3" fmla="*/ 646638 h 1372780"/>
                  <a:gd name="connsiteX4" fmla="*/ 140170 w 322840"/>
                  <a:gd name="connsiteY4" fmla="*/ 396695 h 1372780"/>
                  <a:gd name="connsiteX5" fmla="*/ 111961 w 322840"/>
                  <a:gd name="connsiteY5" fmla="*/ 299713 h 1372780"/>
                  <a:gd name="connsiteX6" fmla="*/ 112353 w 322840"/>
                  <a:gd name="connsiteY6" fmla="*/ 183688 h 1372780"/>
                  <a:gd name="connsiteX7" fmla="*/ 107590 w 322840"/>
                  <a:gd name="connsiteY7" fmla="*/ 0 h 1372780"/>
                  <a:gd name="connsiteX0" fmla="*/ 26908 w 322840"/>
                  <a:gd name="connsiteY0" fmla="*/ 1372780 h 1372780"/>
                  <a:gd name="connsiteX1" fmla="*/ 322743 w 322840"/>
                  <a:gd name="connsiteY1" fmla="*/ 1117286 h 1372780"/>
                  <a:gd name="connsiteX2" fmla="*/ 14 w 322840"/>
                  <a:gd name="connsiteY2" fmla="*/ 875238 h 1372780"/>
                  <a:gd name="connsiteX3" fmla="*/ 309296 w 322840"/>
                  <a:gd name="connsiteY3" fmla="*/ 646638 h 1372780"/>
                  <a:gd name="connsiteX4" fmla="*/ 140170 w 322840"/>
                  <a:gd name="connsiteY4" fmla="*/ 396695 h 1372780"/>
                  <a:gd name="connsiteX5" fmla="*/ 111961 w 322840"/>
                  <a:gd name="connsiteY5" fmla="*/ 299713 h 1372780"/>
                  <a:gd name="connsiteX6" fmla="*/ 105209 w 322840"/>
                  <a:gd name="connsiteY6" fmla="*/ 183688 h 1372780"/>
                  <a:gd name="connsiteX7" fmla="*/ 107590 w 322840"/>
                  <a:gd name="connsiteY7" fmla="*/ 0 h 1372780"/>
                  <a:gd name="connsiteX0" fmla="*/ 26908 w 322840"/>
                  <a:gd name="connsiteY0" fmla="*/ 1372780 h 1372780"/>
                  <a:gd name="connsiteX1" fmla="*/ 322743 w 322840"/>
                  <a:gd name="connsiteY1" fmla="*/ 1117286 h 1372780"/>
                  <a:gd name="connsiteX2" fmla="*/ 14 w 322840"/>
                  <a:gd name="connsiteY2" fmla="*/ 875238 h 1372780"/>
                  <a:gd name="connsiteX3" fmla="*/ 309296 w 322840"/>
                  <a:gd name="connsiteY3" fmla="*/ 646638 h 1372780"/>
                  <a:gd name="connsiteX4" fmla="*/ 140170 w 322840"/>
                  <a:gd name="connsiteY4" fmla="*/ 396695 h 1372780"/>
                  <a:gd name="connsiteX5" fmla="*/ 111961 w 322840"/>
                  <a:gd name="connsiteY5" fmla="*/ 299713 h 1372780"/>
                  <a:gd name="connsiteX6" fmla="*/ 105209 w 322840"/>
                  <a:gd name="connsiteY6" fmla="*/ 183688 h 1372780"/>
                  <a:gd name="connsiteX7" fmla="*/ 107590 w 322840"/>
                  <a:gd name="connsiteY7" fmla="*/ 0 h 1372780"/>
                  <a:gd name="connsiteX0" fmla="*/ 26908 w 322840"/>
                  <a:gd name="connsiteY0" fmla="*/ 1372780 h 1372780"/>
                  <a:gd name="connsiteX1" fmla="*/ 322743 w 322840"/>
                  <a:gd name="connsiteY1" fmla="*/ 1117286 h 1372780"/>
                  <a:gd name="connsiteX2" fmla="*/ 14 w 322840"/>
                  <a:gd name="connsiteY2" fmla="*/ 875238 h 1372780"/>
                  <a:gd name="connsiteX3" fmla="*/ 309296 w 322840"/>
                  <a:gd name="connsiteY3" fmla="*/ 646638 h 1372780"/>
                  <a:gd name="connsiteX4" fmla="*/ 140170 w 322840"/>
                  <a:gd name="connsiteY4" fmla="*/ 396695 h 1372780"/>
                  <a:gd name="connsiteX5" fmla="*/ 111961 w 322840"/>
                  <a:gd name="connsiteY5" fmla="*/ 299713 h 1372780"/>
                  <a:gd name="connsiteX6" fmla="*/ 105209 w 322840"/>
                  <a:gd name="connsiteY6" fmla="*/ 183688 h 1372780"/>
                  <a:gd name="connsiteX7" fmla="*/ 107590 w 322840"/>
                  <a:gd name="connsiteY7" fmla="*/ 0 h 1372780"/>
                  <a:gd name="connsiteX0" fmla="*/ 26908 w 322840"/>
                  <a:gd name="connsiteY0" fmla="*/ 1372780 h 1372780"/>
                  <a:gd name="connsiteX1" fmla="*/ 322743 w 322840"/>
                  <a:gd name="connsiteY1" fmla="*/ 1117286 h 1372780"/>
                  <a:gd name="connsiteX2" fmla="*/ 14 w 322840"/>
                  <a:gd name="connsiteY2" fmla="*/ 875238 h 1372780"/>
                  <a:gd name="connsiteX3" fmla="*/ 309296 w 322840"/>
                  <a:gd name="connsiteY3" fmla="*/ 646638 h 1372780"/>
                  <a:gd name="connsiteX4" fmla="*/ 140170 w 322840"/>
                  <a:gd name="connsiteY4" fmla="*/ 396695 h 1372780"/>
                  <a:gd name="connsiteX5" fmla="*/ 104817 w 322840"/>
                  <a:gd name="connsiteY5" fmla="*/ 314001 h 1372780"/>
                  <a:gd name="connsiteX6" fmla="*/ 105209 w 322840"/>
                  <a:gd name="connsiteY6" fmla="*/ 183688 h 1372780"/>
                  <a:gd name="connsiteX7" fmla="*/ 107590 w 322840"/>
                  <a:gd name="connsiteY7" fmla="*/ 0 h 1372780"/>
                  <a:gd name="connsiteX0" fmla="*/ 26908 w 322840"/>
                  <a:gd name="connsiteY0" fmla="*/ 1372780 h 1372780"/>
                  <a:gd name="connsiteX1" fmla="*/ 322743 w 322840"/>
                  <a:gd name="connsiteY1" fmla="*/ 1117286 h 1372780"/>
                  <a:gd name="connsiteX2" fmla="*/ 14 w 322840"/>
                  <a:gd name="connsiteY2" fmla="*/ 875238 h 1372780"/>
                  <a:gd name="connsiteX3" fmla="*/ 309296 w 322840"/>
                  <a:gd name="connsiteY3" fmla="*/ 646638 h 1372780"/>
                  <a:gd name="connsiteX4" fmla="*/ 140170 w 322840"/>
                  <a:gd name="connsiteY4" fmla="*/ 396695 h 1372780"/>
                  <a:gd name="connsiteX5" fmla="*/ 104817 w 322840"/>
                  <a:gd name="connsiteY5" fmla="*/ 314001 h 1372780"/>
                  <a:gd name="connsiteX6" fmla="*/ 105209 w 322840"/>
                  <a:gd name="connsiteY6" fmla="*/ 183688 h 1372780"/>
                  <a:gd name="connsiteX7" fmla="*/ 107590 w 322840"/>
                  <a:gd name="connsiteY7" fmla="*/ 0 h 1372780"/>
                  <a:gd name="connsiteX0" fmla="*/ 26908 w 322840"/>
                  <a:gd name="connsiteY0" fmla="*/ 1506130 h 1506130"/>
                  <a:gd name="connsiteX1" fmla="*/ 322743 w 322840"/>
                  <a:gd name="connsiteY1" fmla="*/ 1250636 h 1506130"/>
                  <a:gd name="connsiteX2" fmla="*/ 14 w 322840"/>
                  <a:gd name="connsiteY2" fmla="*/ 1008588 h 1506130"/>
                  <a:gd name="connsiteX3" fmla="*/ 309296 w 322840"/>
                  <a:gd name="connsiteY3" fmla="*/ 779988 h 1506130"/>
                  <a:gd name="connsiteX4" fmla="*/ 140170 w 322840"/>
                  <a:gd name="connsiteY4" fmla="*/ 530045 h 1506130"/>
                  <a:gd name="connsiteX5" fmla="*/ 104817 w 322840"/>
                  <a:gd name="connsiteY5" fmla="*/ 447351 h 1506130"/>
                  <a:gd name="connsiteX6" fmla="*/ 105209 w 322840"/>
                  <a:gd name="connsiteY6" fmla="*/ 317038 h 1506130"/>
                  <a:gd name="connsiteX7" fmla="*/ 112352 w 322840"/>
                  <a:gd name="connsiteY7" fmla="*/ 0 h 1506130"/>
                  <a:gd name="connsiteX0" fmla="*/ 26908 w 322840"/>
                  <a:gd name="connsiteY0" fmla="*/ 1506130 h 1506130"/>
                  <a:gd name="connsiteX1" fmla="*/ 322743 w 322840"/>
                  <a:gd name="connsiteY1" fmla="*/ 1250636 h 1506130"/>
                  <a:gd name="connsiteX2" fmla="*/ 14 w 322840"/>
                  <a:gd name="connsiteY2" fmla="*/ 1008588 h 1506130"/>
                  <a:gd name="connsiteX3" fmla="*/ 309296 w 322840"/>
                  <a:gd name="connsiteY3" fmla="*/ 779988 h 1506130"/>
                  <a:gd name="connsiteX4" fmla="*/ 140170 w 322840"/>
                  <a:gd name="connsiteY4" fmla="*/ 530045 h 1506130"/>
                  <a:gd name="connsiteX5" fmla="*/ 104817 w 322840"/>
                  <a:gd name="connsiteY5" fmla="*/ 447351 h 1506130"/>
                  <a:gd name="connsiteX6" fmla="*/ 105209 w 322840"/>
                  <a:gd name="connsiteY6" fmla="*/ 317038 h 1506130"/>
                  <a:gd name="connsiteX7" fmla="*/ 112352 w 322840"/>
                  <a:gd name="connsiteY7" fmla="*/ 0 h 1506130"/>
                  <a:gd name="connsiteX0" fmla="*/ 26908 w 322840"/>
                  <a:gd name="connsiteY0" fmla="*/ 1506130 h 1506130"/>
                  <a:gd name="connsiteX1" fmla="*/ 322743 w 322840"/>
                  <a:gd name="connsiteY1" fmla="*/ 1250636 h 1506130"/>
                  <a:gd name="connsiteX2" fmla="*/ 14 w 322840"/>
                  <a:gd name="connsiteY2" fmla="*/ 1008588 h 1506130"/>
                  <a:gd name="connsiteX3" fmla="*/ 309296 w 322840"/>
                  <a:gd name="connsiteY3" fmla="*/ 779988 h 1506130"/>
                  <a:gd name="connsiteX4" fmla="*/ 140170 w 322840"/>
                  <a:gd name="connsiteY4" fmla="*/ 530045 h 1506130"/>
                  <a:gd name="connsiteX5" fmla="*/ 104817 w 322840"/>
                  <a:gd name="connsiteY5" fmla="*/ 447351 h 1506130"/>
                  <a:gd name="connsiteX6" fmla="*/ 105209 w 322840"/>
                  <a:gd name="connsiteY6" fmla="*/ 317038 h 1506130"/>
                  <a:gd name="connsiteX7" fmla="*/ 105208 w 322840"/>
                  <a:gd name="connsiteY7" fmla="*/ 0 h 1506130"/>
                  <a:gd name="connsiteX0" fmla="*/ 26908 w 322840"/>
                  <a:gd name="connsiteY0" fmla="*/ 1506130 h 1506130"/>
                  <a:gd name="connsiteX1" fmla="*/ 322743 w 322840"/>
                  <a:gd name="connsiteY1" fmla="*/ 1250636 h 1506130"/>
                  <a:gd name="connsiteX2" fmla="*/ 14 w 322840"/>
                  <a:gd name="connsiteY2" fmla="*/ 1008588 h 1506130"/>
                  <a:gd name="connsiteX3" fmla="*/ 309296 w 322840"/>
                  <a:gd name="connsiteY3" fmla="*/ 779988 h 1506130"/>
                  <a:gd name="connsiteX4" fmla="*/ 140170 w 322840"/>
                  <a:gd name="connsiteY4" fmla="*/ 530045 h 1506130"/>
                  <a:gd name="connsiteX5" fmla="*/ 104817 w 322840"/>
                  <a:gd name="connsiteY5" fmla="*/ 447351 h 1506130"/>
                  <a:gd name="connsiteX6" fmla="*/ 105209 w 322840"/>
                  <a:gd name="connsiteY6" fmla="*/ 317038 h 1506130"/>
                  <a:gd name="connsiteX7" fmla="*/ 105208 w 322840"/>
                  <a:gd name="connsiteY7" fmla="*/ 0 h 15061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22840" h="1506130">
                    <a:moveTo>
                      <a:pt x="26908" y="1506130"/>
                    </a:moveTo>
                    <a:cubicBezTo>
                      <a:pt x="177066" y="1419845"/>
                      <a:pt x="327225" y="1333560"/>
                      <a:pt x="322743" y="1250636"/>
                    </a:cubicBezTo>
                    <a:cubicBezTo>
                      <a:pt x="318261" y="1167712"/>
                      <a:pt x="2255" y="1087029"/>
                      <a:pt x="14" y="1008588"/>
                    </a:cubicBezTo>
                    <a:cubicBezTo>
                      <a:pt x="-2227" y="930147"/>
                      <a:pt x="285937" y="859745"/>
                      <a:pt x="309296" y="779988"/>
                    </a:cubicBezTo>
                    <a:cubicBezTo>
                      <a:pt x="332655" y="700231"/>
                      <a:pt x="167064" y="561421"/>
                      <a:pt x="140170" y="530045"/>
                    </a:cubicBezTo>
                    <a:cubicBezTo>
                      <a:pt x="113276" y="498669"/>
                      <a:pt x="103500" y="480470"/>
                      <a:pt x="104817" y="447351"/>
                    </a:cubicBezTo>
                    <a:cubicBezTo>
                      <a:pt x="106134" y="414232"/>
                      <a:pt x="104789" y="362563"/>
                      <a:pt x="105209" y="317038"/>
                    </a:cubicBezTo>
                    <a:cubicBezTo>
                      <a:pt x="103248" y="285802"/>
                      <a:pt x="105488" y="54350"/>
                      <a:pt x="105208" y="0"/>
                    </a:cubicBezTo>
                  </a:path>
                </a:pathLst>
              </a:custGeom>
              <a:ln w="25400">
                <a:solidFill>
                  <a:srgbClr val="0000FF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256" name="TextBox 255"/>
            <p:cNvSpPr txBox="1"/>
            <p:nvPr/>
          </p:nvSpPr>
          <p:spPr>
            <a:xfrm>
              <a:off x="3203175" y="5661248"/>
              <a:ext cx="97975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 smtClean="0"/>
                <a:t>Signal</a:t>
              </a:r>
            </a:p>
            <a:p>
              <a:pPr algn="ctr"/>
              <a:r>
                <a:rPr lang="en-US" b="1" dirty="0" smtClean="0">
                  <a:solidFill>
                    <a:srgbClr val="0000FF"/>
                  </a:solidFill>
                </a:rPr>
                <a:t>220 nm</a:t>
              </a:r>
              <a:endParaRPr lang="en-US" b="1" dirty="0">
                <a:solidFill>
                  <a:srgbClr val="0000FF"/>
                </a:solidFill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107504" y="4031520"/>
            <a:ext cx="24972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Deep implant</a:t>
            </a:r>
            <a:br>
              <a:rPr lang="en-US" b="1" dirty="0" smtClean="0"/>
            </a:br>
            <a:r>
              <a:rPr lang="en-US" b="1" dirty="0" smtClean="0">
                <a:solidFill>
                  <a:srgbClr val="0000FF"/>
                </a:solidFill>
              </a:rPr>
              <a:t>UV QE Low, unstable</a:t>
            </a:r>
          </a:p>
        </p:txBody>
      </p:sp>
      <p:grpSp>
        <p:nvGrpSpPr>
          <p:cNvPr id="109" name="Group 108"/>
          <p:cNvGrpSpPr/>
          <p:nvPr/>
        </p:nvGrpSpPr>
        <p:grpSpPr>
          <a:xfrm>
            <a:off x="4239807" y="2059895"/>
            <a:ext cx="2117601" cy="3790329"/>
            <a:chOff x="4208968" y="2414506"/>
            <a:chExt cx="2117601" cy="3790329"/>
          </a:xfrm>
        </p:grpSpPr>
        <p:grpSp>
          <p:nvGrpSpPr>
            <p:cNvPr id="110" name="Group 109"/>
            <p:cNvGrpSpPr/>
            <p:nvPr/>
          </p:nvGrpSpPr>
          <p:grpSpPr>
            <a:xfrm>
              <a:off x="4208968" y="2414506"/>
              <a:ext cx="2117601" cy="3174624"/>
              <a:chOff x="4208968" y="2414506"/>
              <a:chExt cx="2117601" cy="3174624"/>
            </a:xfrm>
          </p:grpSpPr>
          <p:sp>
            <p:nvSpPr>
              <p:cNvPr id="112" name="Arc 39"/>
              <p:cNvSpPr/>
              <p:nvPr/>
            </p:nvSpPr>
            <p:spPr>
              <a:xfrm flipH="1" flipV="1">
                <a:off x="5947413" y="2995411"/>
                <a:ext cx="169643" cy="1014615"/>
              </a:xfrm>
              <a:custGeom>
                <a:avLst/>
                <a:gdLst>
                  <a:gd name="connsiteX0" fmla="*/ 1460864 w 2933385"/>
                  <a:gd name="connsiteY0" fmla="*/ 9 h 2286945"/>
                  <a:gd name="connsiteX1" fmla="*/ 2371380 w 2933385"/>
                  <a:gd name="connsiteY1" fmla="*/ 243442 h 2286945"/>
                  <a:gd name="connsiteX2" fmla="*/ 2933258 w 2933385"/>
                  <a:gd name="connsiteY2" fmla="*/ 1158517 h 2286945"/>
                  <a:gd name="connsiteX3" fmla="*/ 1466693 w 2933385"/>
                  <a:gd name="connsiteY3" fmla="*/ 1143473 h 2286945"/>
                  <a:gd name="connsiteX4" fmla="*/ 1460864 w 2933385"/>
                  <a:gd name="connsiteY4" fmla="*/ 9 h 2286945"/>
                  <a:gd name="connsiteX0" fmla="*/ 1460864 w 2933385"/>
                  <a:gd name="connsiteY0" fmla="*/ 9 h 2286945"/>
                  <a:gd name="connsiteX1" fmla="*/ 2371380 w 2933385"/>
                  <a:gd name="connsiteY1" fmla="*/ 243442 h 2286945"/>
                  <a:gd name="connsiteX2" fmla="*/ 2933258 w 2933385"/>
                  <a:gd name="connsiteY2" fmla="*/ 1158517 h 2286945"/>
                  <a:gd name="connsiteX0" fmla="*/ 0 w 1472521"/>
                  <a:gd name="connsiteY0" fmla="*/ 2675 h 1161183"/>
                  <a:gd name="connsiteX1" fmla="*/ 910516 w 1472521"/>
                  <a:gd name="connsiteY1" fmla="*/ 246108 h 1161183"/>
                  <a:gd name="connsiteX2" fmla="*/ 1472394 w 1472521"/>
                  <a:gd name="connsiteY2" fmla="*/ 1161183 h 1161183"/>
                  <a:gd name="connsiteX3" fmla="*/ 5829 w 1472521"/>
                  <a:gd name="connsiteY3" fmla="*/ 1146139 h 1161183"/>
                  <a:gd name="connsiteX4" fmla="*/ 0 w 1472521"/>
                  <a:gd name="connsiteY4" fmla="*/ 2675 h 1161183"/>
                  <a:gd name="connsiteX0" fmla="*/ 0 w 1472521"/>
                  <a:gd name="connsiteY0" fmla="*/ 2675 h 1161183"/>
                  <a:gd name="connsiteX1" fmla="*/ 264849 w 1472521"/>
                  <a:gd name="connsiteY1" fmla="*/ 24968 h 1161183"/>
                  <a:gd name="connsiteX2" fmla="*/ 910516 w 1472521"/>
                  <a:gd name="connsiteY2" fmla="*/ 246108 h 1161183"/>
                  <a:gd name="connsiteX3" fmla="*/ 1472394 w 1472521"/>
                  <a:gd name="connsiteY3" fmla="*/ 1161183 h 1161183"/>
                  <a:gd name="connsiteX0" fmla="*/ 133350 w 1605871"/>
                  <a:gd name="connsiteY0" fmla="*/ 76200 h 1234708"/>
                  <a:gd name="connsiteX1" fmla="*/ 1043866 w 1605871"/>
                  <a:gd name="connsiteY1" fmla="*/ 319633 h 1234708"/>
                  <a:gd name="connsiteX2" fmla="*/ 1605744 w 1605871"/>
                  <a:gd name="connsiteY2" fmla="*/ 1234708 h 1234708"/>
                  <a:gd name="connsiteX3" fmla="*/ 139179 w 1605871"/>
                  <a:gd name="connsiteY3" fmla="*/ 1219664 h 1234708"/>
                  <a:gd name="connsiteX4" fmla="*/ 133350 w 1605871"/>
                  <a:gd name="connsiteY4" fmla="*/ 76200 h 1234708"/>
                  <a:gd name="connsiteX0" fmla="*/ 0 w 1605871"/>
                  <a:gd name="connsiteY0" fmla="*/ 0 h 1234708"/>
                  <a:gd name="connsiteX1" fmla="*/ 398199 w 1605871"/>
                  <a:gd name="connsiteY1" fmla="*/ 98493 h 1234708"/>
                  <a:gd name="connsiteX2" fmla="*/ 1043866 w 1605871"/>
                  <a:gd name="connsiteY2" fmla="*/ 319633 h 1234708"/>
                  <a:gd name="connsiteX3" fmla="*/ 1605744 w 1605871"/>
                  <a:gd name="connsiteY3" fmla="*/ 1234708 h 1234708"/>
                  <a:gd name="connsiteX0" fmla="*/ 133350 w 1605871"/>
                  <a:gd name="connsiteY0" fmla="*/ 76200 h 1234708"/>
                  <a:gd name="connsiteX1" fmla="*/ 1043866 w 1605871"/>
                  <a:gd name="connsiteY1" fmla="*/ 319633 h 1234708"/>
                  <a:gd name="connsiteX2" fmla="*/ 1605744 w 1605871"/>
                  <a:gd name="connsiteY2" fmla="*/ 1234708 h 1234708"/>
                  <a:gd name="connsiteX3" fmla="*/ 139179 w 1605871"/>
                  <a:gd name="connsiteY3" fmla="*/ 1219664 h 1234708"/>
                  <a:gd name="connsiteX4" fmla="*/ 133350 w 1605871"/>
                  <a:gd name="connsiteY4" fmla="*/ 76200 h 1234708"/>
                  <a:gd name="connsiteX0" fmla="*/ 0 w 1605871"/>
                  <a:gd name="connsiteY0" fmla="*/ 0 h 1234708"/>
                  <a:gd name="connsiteX1" fmla="*/ 179124 w 1605871"/>
                  <a:gd name="connsiteY1" fmla="*/ 88968 h 1234708"/>
                  <a:gd name="connsiteX2" fmla="*/ 1043866 w 1605871"/>
                  <a:gd name="connsiteY2" fmla="*/ 319633 h 1234708"/>
                  <a:gd name="connsiteX3" fmla="*/ 1605744 w 1605871"/>
                  <a:gd name="connsiteY3" fmla="*/ 1234708 h 1234708"/>
                  <a:gd name="connsiteX0" fmla="*/ 133350 w 1605881"/>
                  <a:gd name="connsiteY0" fmla="*/ 76200 h 1234708"/>
                  <a:gd name="connsiteX1" fmla="*/ 1043866 w 1605881"/>
                  <a:gd name="connsiteY1" fmla="*/ 319633 h 1234708"/>
                  <a:gd name="connsiteX2" fmla="*/ 1605744 w 1605881"/>
                  <a:gd name="connsiteY2" fmla="*/ 1234708 h 1234708"/>
                  <a:gd name="connsiteX3" fmla="*/ 139179 w 1605881"/>
                  <a:gd name="connsiteY3" fmla="*/ 1219664 h 1234708"/>
                  <a:gd name="connsiteX4" fmla="*/ 133350 w 1605881"/>
                  <a:gd name="connsiteY4" fmla="*/ 76200 h 1234708"/>
                  <a:gd name="connsiteX0" fmla="*/ 0 w 1605881"/>
                  <a:gd name="connsiteY0" fmla="*/ 0 h 1234708"/>
                  <a:gd name="connsiteX1" fmla="*/ 179124 w 1605881"/>
                  <a:gd name="connsiteY1" fmla="*/ 88968 h 1234708"/>
                  <a:gd name="connsiteX2" fmla="*/ 1043866 w 1605881"/>
                  <a:gd name="connsiteY2" fmla="*/ 319633 h 1234708"/>
                  <a:gd name="connsiteX3" fmla="*/ 1605744 w 1605881"/>
                  <a:gd name="connsiteY3" fmla="*/ 1234708 h 1234708"/>
                  <a:gd name="connsiteX0" fmla="*/ 133350 w 1605881"/>
                  <a:gd name="connsiteY0" fmla="*/ 76200 h 1234708"/>
                  <a:gd name="connsiteX1" fmla="*/ 1043866 w 1605881"/>
                  <a:gd name="connsiteY1" fmla="*/ 319633 h 1234708"/>
                  <a:gd name="connsiteX2" fmla="*/ 1605744 w 1605881"/>
                  <a:gd name="connsiteY2" fmla="*/ 1234708 h 1234708"/>
                  <a:gd name="connsiteX3" fmla="*/ 139179 w 1605881"/>
                  <a:gd name="connsiteY3" fmla="*/ 1219664 h 1234708"/>
                  <a:gd name="connsiteX4" fmla="*/ 133350 w 1605881"/>
                  <a:gd name="connsiteY4" fmla="*/ 76200 h 1234708"/>
                  <a:gd name="connsiteX0" fmla="*/ 0 w 1605881"/>
                  <a:gd name="connsiteY0" fmla="*/ 0 h 1234708"/>
                  <a:gd name="connsiteX1" fmla="*/ 179124 w 1605881"/>
                  <a:gd name="connsiteY1" fmla="*/ 88968 h 1234708"/>
                  <a:gd name="connsiteX2" fmla="*/ 1043867 w 1605881"/>
                  <a:gd name="connsiteY2" fmla="*/ 292150 h 1234708"/>
                  <a:gd name="connsiteX3" fmla="*/ 1605744 w 1605881"/>
                  <a:gd name="connsiteY3" fmla="*/ 1234708 h 1234708"/>
                  <a:gd name="connsiteX0" fmla="*/ 133350 w 1605881"/>
                  <a:gd name="connsiteY0" fmla="*/ 76200 h 1234708"/>
                  <a:gd name="connsiteX1" fmla="*/ 1043866 w 1605881"/>
                  <a:gd name="connsiteY1" fmla="*/ 319633 h 1234708"/>
                  <a:gd name="connsiteX2" fmla="*/ 1605744 w 1605881"/>
                  <a:gd name="connsiteY2" fmla="*/ 1234708 h 1234708"/>
                  <a:gd name="connsiteX3" fmla="*/ 139179 w 1605881"/>
                  <a:gd name="connsiteY3" fmla="*/ 1219664 h 1234708"/>
                  <a:gd name="connsiteX4" fmla="*/ 133350 w 1605881"/>
                  <a:gd name="connsiteY4" fmla="*/ 76200 h 1234708"/>
                  <a:gd name="connsiteX0" fmla="*/ 0 w 1605881"/>
                  <a:gd name="connsiteY0" fmla="*/ 0 h 1234708"/>
                  <a:gd name="connsiteX1" fmla="*/ 179124 w 1605881"/>
                  <a:gd name="connsiteY1" fmla="*/ 88968 h 1234708"/>
                  <a:gd name="connsiteX2" fmla="*/ 1043867 w 1605881"/>
                  <a:gd name="connsiteY2" fmla="*/ 292150 h 1234708"/>
                  <a:gd name="connsiteX3" fmla="*/ 1605744 w 1605881"/>
                  <a:gd name="connsiteY3" fmla="*/ 1234708 h 1234708"/>
                  <a:gd name="connsiteX0" fmla="*/ -1 w 1472530"/>
                  <a:gd name="connsiteY0" fmla="*/ 8 h 1158516"/>
                  <a:gd name="connsiteX1" fmla="*/ 910515 w 1472530"/>
                  <a:gd name="connsiteY1" fmla="*/ 243441 h 1158516"/>
                  <a:gd name="connsiteX2" fmla="*/ 1472393 w 1472530"/>
                  <a:gd name="connsiteY2" fmla="*/ 1158516 h 1158516"/>
                  <a:gd name="connsiteX3" fmla="*/ 5828 w 1472530"/>
                  <a:gd name="connsiteY3" fmla="*/ 1143472 h 1158516"/>
                  <a:gd name="connsiteX4" fmla="*/ -1 w 1472530"/>
                  <a:gd name="connsiteY4" fmla="*/ 8 h 1158516"/>
                  <a:gd name="connsiteX0" fmla="*/ 45773 w 1472530"/>
                  <a:gd name="connsiteY0" fmla="*/ 12776 h 1158516"/>
                  <a:gd name="connsiteX1" fmla="*/ 910516 w 1472530"/>
                  <a:gd name="connsiteY1" fmla="*/ 215958 h 1158516"/>
                  <a:gd name="connsiteX2" fmla="*/ 1472393 w 1472530"/>
                  <a:gd name="connsiteY2" fmla="*/ 1158516 h 1158516"/>
                  <a:gd name="connsiteX0" fmla="*/ 0 w 1466702"/>
                  <a:gd name="connsiteY0" fmla="*/ 1130696 h 1145740"/>
                  <a:gd name="connsiteX1" fmla="*/ 904687 w 1466702"/>
                  <a:gd name="connsiteY1" fmla="*/ 230665 h 1145740"/>
                  <a:gd name="connsiteX2" fmla="*/ 1466565 w 1466702"/>
                  <a:gd name="connsiteY2" fmla="*/ 1145740 h 1145740"/>
                  <a:gd name="connsiteX3" fmla="*/ 0 w 1466702"/>
                  <a:gd name="connsiteY3" fmla="*/ 1130696 h 1145740"/>
                  <a:gd name="connsiteX0" fmla="*/ 39945 w 1466702"/>
                  <a:gd name="connsiteY0" fmla="*/ 0 h 1145740"/>
                  <a:gd name="connsiteX1" fmla="*/ 904688 w 1466702"/>
                  <a:gd name="connsiteY1" fmla="*/ 203182 h 1145740"/>
                  <a:gd name="connsiteX2" fmla="*/ 1466565 w 1466702"/>
                  <a:gd name="connsiteY2" fmla="*/ 1145740 h 1145740"/>
                  <a:gd name="connsiteX0" fmla="*/ 0 w 1466702"/>
                  <a:gd name="connsiteY0" fmla="*/ 927514 h 942558"/>
                  <a:gd name="connsiteX1" fmla="*/ 904687 w 1466702"/>
                  <a:gd name="connsiteY1" fmla="*/ 27483 h 942558"/>
                  <a:gd name="connsiteX2" fmla="*/ 1466565 w 1466702"/>
                  <a:gd name="connsiteY2" fmla="*/ 942558 h 942558"/>
                  <a:gd name="connsiteX3" fmla="*/ 0 w 1466702"/>
                  <a:gd name="connsiteY3" fmla="*/ 927514 h 942558"/>
                  <a:gd name="connsiteX0" fmla="*/ 904688 w 1466702"/>
                  <a:gd name="connsiteY0" fmla="*/ 0 h 942558"/>
                  <a:gd name="connsiteX1" fmla="*/ 1466565 w 1466702"/>
                  <a:gd name="connsiteY1" fmla="*/ 942558 h 942558"/>
                  <a:gd name="connsiteX0" fmla="*/ 0 w 1466702"/>
                  <a:gd name="connsiteY0" fmla="*/ 1037440 h 1052484"/>
                  <a:gd name="connsiteX1" fmla="*/ 904687 w 1466702"/>
                  <a:gd name="connsiteY1" fmla="*/ 137409 h 1052484"/>
                  <a:gd name="connsiteX2" fmla="*/ 1466565 w 1466702"/>
                  <a:gd name="connsiteY2" fmla="*/ 1052484 h 1052484"/>
                  <a:gd name="connsiteX3" fmla="*/ 0 w 1466702"/>
                  <a:gd name="connsiteY3" fmla="*/ 1037440 h 1052484"/>
                  <a:gd name="connsiteX0" fmla="*/ 265460 w 1466702"/>
                  <a:gd name="connsiteY0" fmla="*/ 0 h 1052484"/>
                  <a:gd name="connsiteX1" fmla="*/ 1466565 w 1466702"/>
                  <a:gd name="connsiteY1" fmla="*/ 1052484 h 1052484"/>
                  <a:gd name="connsiteX0" fmla="*/ 0 w 1466702"/>
                  <a:gd name="connsiteY0" fmla="*/ 1037541 h 1052585"/>
                  <a:gd name="connsiteX1" fmla="*/ 904687 w 1466702"/>
                  <a:gd name="connsiteY1" fmla="*/ 137510 h 1052585"/>
                  <a:gd name="connsiteX2" fmla="*/ 1466565 w 1466702"/>
                  <a:gd name="connsiteY2" fmla="*/ 1052585 h 1052585"/>
                  <a:gd name="connsiteX3" fmla="*/ 0 w 1466702"/>
                  <a:gd name="connsiteY3" fmla="*/ 1037541 h 1052585"/>
                  <a:gd name="connsiteX0" fmla="*/ 265460 w 1466702"/>
                  <a:gd name="connsiteY0" fmla="*/ 101 h 1052585"/>
                  <a:gd name="connsiteX1" fmla="*/ 1466565 w 1466702"/>
                  <a:gd name="connsiteY1" fmla="*/ 1052585 h 1052585"/>
                  <a:gd name="connsiteX0" fmla="*/ 0 w 1466604"/>
                  <a:gd name="connsiteY0" fmla="*/ 1037541 h 1052585"/>
                  <a:gd name="connsiteX1" fmla="*/ 1466565 w 1466604"/>
                  <a:gd name="connsiteY1" fmla="*/ 1052585 h 1052585"/>
                  <a:gd name="connsiteX2" fmla="*/ 0 w 1466604"/>
                  <a:gd name="connsiteY2" fmla="*/ 1037541 h 1052585"/>
                  <a:gd name="connsiteX0" fmla="*/ 265460 w 1466604"/>
                  <a:gd name="connsiteY0" fmla="*/ 101 h 1052585"/>
                  <a:gd name="connsiteX1" fmla="*/ 1466565 w 1466604"/>
                  <a:gd name="connsiteY1" fmla="*/ 1052585 h 1052585"/>
                  <a:gd name="connsiteX0" fmla="*/ 34783 w 1201144"/>
                  <a:gd name="connsiteY0" fmla="*/ 707762 h 1052585"/>
                  <a:gd name="connsiteX1" fmla="*/ 1201105 w 1201144"/>
                  <a:gd name="connsiteY1" fmla="*/ 1052585 h 1052585"/>
                  <a:gd name="connsiteX2" fmla="*/ 34783 w 1201144"/>
                  <a:gd name="connsiteY2" fmla="*/ 707762 h 1052585"/>
                  <a:gd name="connsiteX0" fmla="*/ 0 w 1201144"/>
                  <a:gd name="connsiteY0" fmla="*/ 101 h 1052585"/>
                  <a:gd name="connsiteX1" fmla="*/ 1201105 w 1201144"/>
                  <a:gd name="connsiteY1" fmla="*/ 1052585 h 1052585"/>
                  <a:gd name="connsiteX0" fmla="*/ 34783 w 1202130"/>
                  <a:gd name="connsiteY0" fmla="*/ 707742 h 1132591"/>
                  <a:gd name="connsiteX1" fmla="*/ 1201105 w 1202130"/>
                  <a:gd name="connsiteY1" fmla="*/ 1052565 h 1132591"/>
                  <a:gd name="connsiteX2" fmla="*/ 34783 w 1202130"/>
                  <a:gd name="connsiteY2" fmla="*/ 707742 h 1132591"/>
                  <a:gd name="connsiteX0" fmla="*/ 0 w 1202130"/>
                  <a:gd name="connsiteY0" fmla="*/ 81 h 1132591"/>
                  <a:gd name="connsiteX1" fmla="*/ 1201105 w 1202130"/>
                  <a:gd name="connsiteY1" fmla="*/ 1052565 h 1132591"/>
                  <a:gd name="connsiteX2" fmla="*/ 209422 w 1202130"/>
                  <a:gd name="connsiteY2" fmla="*/ 1028861 h 1132591"/>
                  <a:gd name="connsiteX0" fmla="*/ 34783 w 1201105"/>
                  <a:gd name="connsiteY0" fmla="*/ 707661 h 1052484"/>
                  <a:gd name="connsiteX1" fmla="*/ 1201105 w 1201105"/>
                  <a:gd name="connsiteY1" fmla="*/ 1052484 h 1052484"/>
                  <a:gd name="connsiteX2" fmla="*/ 34783 w 1201105"/>
                  <a:gd name="connsiteY2" fmla="*/ 707661 h 1052484"/>
                  <a:gd name="connsiteX0" fmla="*/ 0 w 1201105"/>
                  <a:gd name="connsiteY0" fmla="*/ 0 h 1052484"/>
                  <a:gd name="connsiteX1" fmla="*/ 209422 w 1201105"/>
                  <a:gd name="connsiteY1" fmla="*/ 1028780 h 1052484"/>
                  <a:gd name="connsiteX0" fmla="*/ 1129217 w 1201105"/>
                  <a:gd name="connsiteY0" fmla="*/ 457829 h 1052484"/>
                  <a:gd name="connsiteX1" fmla="*/ 1201105 w 1201105"/>
                  <a:gd name="connsiteY1" fmla="*/ 1052484 h 1052484"/>
                  <a:gd name="connsiteX2" fmla="*/ 1129217 w 1201105"/>
                  <a:gd name="connsiteY2" fmla="*/ 457829 h 1052484"/>
                  <a:gd name="connsiteX0" fmla="*/ 0 w 1201105"/>
                  <a:gd name="connsiteY0" fmla="*/ 0 h 1052484"/>
                  <a:gd name="connsiteX1" fmla="*/ 209422 w 1201105"/>
                  <a:gd name="connsiteY1" fmla="*/ 1028780 h 1052484"/>
                  <a:gd name="connsiteX0" fmla="*/ 1129217 w 1216689"/>
                  <a:gd name="connsiteY0" fmla="*/ 457829 h 1052484"/>
                  <a:gd name="connsiteX1" fmla="*/ 1201105 w 1216689"/>
                  <a:gd name="connsiteY1" fmla="*/ 1052484 h 1052484"/>
                  <a:gd name="connsiteX2" fmla="*/ 1129217 w 1216689"/>
                  <a:gd name="connsiteY2" fmla="*/ 457829 h 1052484"/>
                  <a:gd name="connsiteX0" fmla="*/ 0 w 1216689"/>
                  <a:gd name="connsiteY0" fmla="*/ 0 h 1052484"/>
                  <a:gd name="connsiteX1" fmla="*/ 1216689 w 1216689"/>
                  <a:gd name="connsiteY1" fmla="*/ 1018787 h 1052484"/>
                  <a:gd name="connsiteX0" fmla="*/ 557786 w 1216689"/>
                  <a:gd name="connsiteY0" fmla="*/ 887540 h 1052484"/>
                  <a:gd name="connsiteX1" fmla="*/ 1201105 w 1216689"/>
                  <a:gd name="connsiteY1" fmla="*/ 1052484 h 1052484"/>
                  <a:gd name="connsiteX2" fmla="*/ 557786 w 1216689"/>
                  <a:gd name="connsiteY2" fmla="*/ 887540 h 1052484"/>
                  <a:gd name="connsiteX0" fmla="*/ 0 w 1216689"/>
                  <a:gd name="connsiteY0" fmla="*/ 0 h 1052484"/>
                  <a:gd name="connsiteX1" fmla="*/ 1216689 w 1216689"/>
                  <a:gd name="connsiteY1" fmla="*/ 1018787 h 1052484"/>
                  <a:gd name="connsiteX0" fmla="*/ 451249 w 1216689"/>
                  <a:gd name="connsiteY0" fmla="*/ 1007460 h 1052484"/>
                  <a:gd name="connsiteX1" fmla="*/ 1201105 w 1216689"/>
                  <a:gd name="connsiteY1" fmla="*/ 1052484 h 1052484"/>
                  <a:gd name="connsiteX2" fmla="*/ 451249 w 1216689"/>
                  <a:gd name="connsiteY2" fmla="*/ 1007460 h 1052484"/>
                  <a:gd name="connsiteX0" fmla="*/ 0 w 1216689"/>
                  <a:gd name="connsiteY0" fmla="*/ 0 h 1052484"/>
                  <a:gd name="connsiteX1" fmla="*/ 1216689 w 1216689"/>
                  <a:gd name="connsiteY1" fmla="*/ 1018787 h 1052484"/>
                  <a:gd name="connsiteX0" fmla="*/ 451249 w 1216689"/>
                  <a:gd name="connsiteY0" fmla="*/ 1007460 h 1052484"/>
                  <a:gd name="connsiteX1" fmla="*/ 1201105 w 1216689"/>
                  <a:gd name="connsiteY1" fmla="*/ 1052484 h 1052484"/>
                  <a:gd name="connsiteX2" fmla="*/ 451249 w 1216689"/>
                  <a:gd name="connsiteY2" fmla="*/ 1007460 h 1052484"/>
                  <a:gd name="connsiteX0" fmla="*/ 0 w 1216689"/>
                  <a:gd name="connsiteY0" fmla="*/ 0 h 1052484"/>
                  <a:gd name="connsiteX1" fmla="*/ 1216689 w 1216689"/>
                  <a:gd name="connsiteY1" fmla="*/ 1018787 h 1052484"/>
                  <a:gd name="connsiteX0" fmla="*/ 451249 w 1216689"/>
                  <a:gd name="connsiteY0" fmla="*/ 1007460 h 1018787"/>
                  <a:gd name="connsiteX1" fmla="*/ 590934 w 1216689"/>
                  <a:gd name="connsiteY1" fmla="*/ 572806 h 1018787"/>
                  <a:gd name="connsiteX2" fmla="*/ 451249 w 1216689"/>
                  <a:gd name="connsiteY2" fmla="*/ 1007460 h 1018787"/>
                  <a:gd name="connsiteX0" fmla="*/ 0 w 1216689"/>
                  <a:gd name="connsiteY0" fmla="*/ 0 h 1018787"/>
                  <a:gd name="connsiteX1" fmla="*/ 1216689 w 1216689"/>
                  <a:gd name="connsiteY1" fmla="*/ 1018787 h 1018787"/>
                  <a:gd name="connsiteX0" fmla="*/ 451249 w 1216689"/>
                  <a:gd name="connsiteY0" fmla="*/ 1007460 h 1018787"/>
                  <a:gd name="connsiteX1" fmla="*/ 590934 w 1216689"/>
                  <a:gd name="connsiteY1" fmla="*/ 572806 h 1018787"/>
                  <a:gd name="connsiteX2" fmla="*/ 451249 w 1216689"/>
                  <a:gd name="connsiteY2" fmla="*/ 1007460 h 1018787"/>
                  <a:gd name="connsiteX0" fmla="*/ 0 w 1216689"/>
                  <a:gd name="connsiteY0" fmla="*/ 0 h 1018787"/>
                  <a:gd name="connsiteX1" fmla="*/ 1216689 w 1216689"/>
                  <a:gd name="connsiteY1" fmla="*/ 1018787 h 1018787"/>
                  <a:gd name="connsiteX0" fmla="*/ 451249 w 1216689"/>
                  <a:gd name="connsiteY0" fmla="*/ 1007460 h 1018787"/>
                  <a:gd name="connsiteX1" fmla="*/ 590934 w 1216689"/>
                  <a:gd name="connsiteY1" fmla="*/ 572806 h 1018787"/>
                  <a:gd name="connsiteX2" fmla="*/ 451249 w 1216689"/>
                  <a:gd name="connsiteY2" fmla="*/ 1007460 h 1018787"/>
                  <a:gd name="connsiteX0" fmla="*/ 0 w 1216689"/>
                  <a:gd name="connsiteY0" fmla="*/ 0 h 1018787"/>
                  <a:gd name="connsiteX1" fmla="*/ 1216689 w 1216689"/>
                  <a:gd name="connsiteY1" fmla="*/ 1018787 h 1018787"/>
                  <a:gd name="connsiteX0" fmla="*/ 451249 w 1216689"/>
                  <a:gd name="connsiteY0" fmla="*/ 1007460 h 1018787"/>
                  <a:gd name="connsiteX1" fmla="*/ 590934 w 1216689"/>
                  <a:gd name="connsiteY1" fmla="*/ 572806 h 1018787"/>
                  <a:gd name="connsiteX2" fmla="*/ 451249 w 1216689"/>
                  <a:gd name="connsiteY2" fmla="*/ 1007460 h 1018787"/>
                  <a:gd name="connsiteX0" fmla="*/ 0 w 1216689"/>
                  <a:gd name="connsiteY0" fmla="*/ 0 h 1018787"/>
                  <a:gd name="connsiteX1" fmla="*/ 1216689 w 1216689"/>
                  <a:gd name="connsiteY1" fmla="*/ 1018787 h 1018787"/>
                  <a:gd name="connsiteX0" fmla="*/ 451249 w 1216689"/>
                  <a:gd name="connsiteY0" fmla="*/ 1007460 h 1018787"/>
                  <a:gd name="connsiteX1" fmla="*/ 590934 w 1216689"/>
                  <a:gd name="connsiteY1" fmla="*/ 572806 h 1018787"/>
                  <a:gd name="connsiteX2" fmla="*/ 451249 w 1216689"/>
                  <a:gd name="connsiteY2" fmla="*/ 1007460 h 1018787"/>
                  <a:gd name="connsiteX0" fmla="*/ 0 w 1216689"/>
                  <a:gd name="connsiteY0" fmla="*/ 0 h 1018787"/>
                  <a:gd name="connsiteX1" fmla="*/ 1216689 w 1216689"/>
                  <a:gd name="connsiteY1" fmla="*/ 1018787 h 1018787"/>
                  <a:gd name="connsiteX0" fmla="*/ 451249 w 1216689"/>
                  <a:gd name="connsiteY0" fmla="*/ 1007460 h 1028779"/>
                  <a:gd name="connsiteX1" fmla="*/ 461239 w 1216689"/>
                  <a:gd name="connsiteY1" fmla="*/ 1028779 h 1028779"/>
                  <a:gd name="connsiteX2" fmla="*/ 590934 w 1216689"/>
                  <a:gd name="connsiteY2" fmla="*/ 572806 h 1028779"/>
                  <a:gd name="connsiteX3" fmla="*/ 451249 w 1216689"/>
                  <a:gd name="connsiteY3" fmla="*/ 1007460 h 1028779"/>
                  <a:gd name="connsiteX0" fmla="*/ 0 w 1216689"/>
                  <a:gd name="connsiteY0" fmla="*/ 0 h 1028779"/>
                  <a:gd name="connsiteX1" fmla="*/ 1216689 w 1216689"/>
                  <a:gd name="connsiteY1" fmla="*/ 1018787 h 1028779"/>
                  <a:gd name="connsiteX0" fmla="*/ 590934 w 1216689"/>
                  <a:gd name="connsiteY0" fmla="*/ 572806 h 1028779"/>
                  <a:gd name="connsiteX1" fmla="*/ 461239 w 1216689"/>
                  <a:gd name="connsiteY1" fmla="*/ 1028779 h 1028779"/>
                  <a:gd name="connsiteX2" fmla="*/ 590934 w 1216689"/>
                  <a:gd name="connsiteY2" fmla="*/ 572806 h 1028779"/>
                  <a:gd name="connsiteX0" fmla="*/ 0 w 1216689"/>
                  <a:gd name="connsiteY0" fmla="*/ 0 h 1028779"/>
                  <a:gd name="connsiteX1" fmla="*/ 1216689 w 1216689"/>
                  <a:gd name="connsiteY1" fmla="*/ 1018787 h 1028779"/>
                  <a:gd name="connsiteX0" fmla="*/ 590934 w 1216689"/>
                  <a:gd name="connsiteY0" fmla="*/ 572806 h 1028779"/>
                  <a:gd name="connsiteX1" fmla="*/ 587147 w 1216689"/>
                  <a:gd name="connsiteY1" fmla="*/ 579081 h 1028779"/>
                  <a:gd name="connsiteX2" fmla="*/ 461239 w 1216689"/>
                  <a:gd name="connsiteY2" fmla="*/ 1028779 h 1028779"/>
                  <a:gd name="connsiteX3" fmla="*/ 590934 w 1216689"/>
                  <a:gd name="connsiteY3" fmla="*/ 572806 h 1028779"/>
                  <a:gd name="connsiteX0" fmla="*/ 0 w 1216689"/>
                  <a:gd name="connsiteY0" fmla="*/ 0 h 1028779"/>
                  <a:gd name="connsiteX1" fmla="*/ 1216689 w 1216689"/>
                  <a:gd name="connsiteY1" fmla="*/ 1018787 h 1028779"/>
                  <a:gd name="connsiteX0" fmla="*/ 2764085 w 3389840"/>
                  <a:gd name="connsiteY0" fmla="*/ 572806 h 1018787"/>
                  <a:gd name="connsiteX1" fmla="*/ 2760298 w 3389840"/>
                  <a:gd name="connsiteY1" fmla="*/ 579081 h 1018787"/>
                  <a:gd name="connsiteX2" fmla="*/ 0 w 3389840"/>
                  <a:gd name="connsiteY2" fmla="*/ 259295 h 1018787"/>
                  <a:gd name="connsiteX3" fmla="*/ 2764085 w 3389840"/>
                  <a:gd name="connsiteY3" fmla="*/ 572806 h 1018787"/>
                  <a:gd name="connsiteX0" fmla="*/ 2173151 w 3389840"/>
                  <a:gd name="connsiteY0" fmla="*/ 0 h 1018787"/>
                  <a:gd name="connsiteX1" fmla="*/ 3389840 w 3389840"/>
                  <a:gd name="connsiteY1" fmla="*/ 1018787 h 1018787"/>
                  <a:gd name="connsiteX0" fmla="*/ 590934 w 1216689"/>
                  <a:gd name="connsiteY0" fmla="*/ 572806 h 1018787"/>
                  <a:gd name="connsiteX1" fmla="*/ 587147 w 1216689"/>
                  <a:gd name="connsiteY1" fmla="*/ 579081 h 1018787"/>
                  <a:gd name="connsiteX2" fmla="*/ 590934 w 1216689"/>
                  <a:gd name="connsiteY2" fmla="*/ 572806 h 1018787"/>
                  <a:gd name="connsiteX0" fmla="*/ 0 w 1216689"/>
                  <a:gd name="connsiteY0" fmla="*/ 0 h 1018787"/>
                  <a:gd name="connsiteX1" fmla="*/ 1216689 w 1216689"/>
                  <a:gd name="connsiteY1" fmla="*/ 1018787 h 1018787"/>
                  <a:gd name="connsiteX0" fmla="*/ 0 w 3444165"/>
                  <a:gd name="connsiteY0" fmla="*/ 312980 h 1018787"/>
                  <a:gd name="connsiteX1" fmla="*/ 2814623 w 3444165"/>
                  <a:gd name="connsiteY1" fmla="*/ 579081 h 1018787"/>
                  <a:gd name="connsiteX2" fmla="*/ 0 w 3444165"/>
                  <a:gd name="connsiteY2" fmla="*/ 312980 h 1018787"/>
                  <a:gd name="connsiteX0" fmla="*/ 2227476 w 3444165"/>
                  <a:gd name="connsiteY0" fmla="*/ 0 h 1018787"/>
                  <a:gd name="connsiteX1" fmla="*/ 3444165 w 3444165"/>
                  <a:gd name="connsiteY1" fmla="*/ 1018787 h 1018787"/>
                  <a:gd name="connsiteX0" fmla="*/ 0 w 3444165"/>
                  <a:gd name="connsiteY0" fmla="*/ 1732560 h 2438367"/>
                  <a:gd name="connsiteX1" fmla="*/ 819460 w 3444165"/>
                  <a:gd name="connsiteY1" fmla="*/ 0 h 2438367"/>
                  <a:gd name="connsiteX2" fmla="*/ 0 w 3444165"/>
                  <a:gd name="connsiteY2" fmla="*/ 1732560 h 2438367"/>
                  <a:gd name="connsiteX0" fmla="*/ 2227476 w 3444165"/>
                  <a:gd name="connsiteY0" fmla="*/ 1419580 h 2438367"/>
                  <a:gd name="connsiteX1" fmla="*/ 3444165 w 3444165"/>
                  <a:gd name="connsiteY1" fmla="*/ 2438367 h 2438367"/>
                  <a:gd name="connsiteX0" fmla="*/ 0 w 3444165"/>
                  <a:gd name="connsiteY0" fmla="*/ 1732560 h 2438367"/>
                  <a:gd name="connsiteX1" fmla="*/ 819460 w 3444165"/>
                  <a:gd name="connsiteY1" fmla="*/ 0 h 2438367"/>
                  <a:gd name="connsiteX2" fmla="*/ 0 w 3444165"/>
                  <a:gd name="connsiteY2" fmla="*/ 1732560 h 2438367"/>
                  <a:gd name="connsiteX0" fmla="*/ 2227476 w 3444165"/>
                  <a:gd name="connsiteY0" fmla="*/ 1419580 h 2438367"/>
                  <a:gd name="connsiteX1" fmla="*/ 3444165 w 3444165"/>
                  <a:gd name="connsiteY1" fmla="*/ 2438367 h 2438367"/>
                  <a:gd name="connsiteX0" fmla="*/ 0 w 3444165"/>
                  <a:gd name="connsiteY0" fmla="*/ 1732560 h 2438367"/>
                  <a:gd name="connsiteX1" fmla="*/ 819460 w 3444165"/>
                  <a:gd name="connsiteY1" fmla="*/ 0 h 2438367"/>
                  <a:gd name="connsiteX2" fmla="*/ 0 w 3444165"/>
                  <a:gd name="connsiteY2" fmla="*/ 1732560 h 2438367"/>
                  <a:gd name="connsiteX0" fmla="*/ 2227476 w 3444165"/>
                  <a:gd name="connsiteY0" fmla="*/ 1419580 h 2438367"/>
                  <a:gd name="connsiteX1" fmla="*/ 3444165 w 3444165"/>
                  <a:gd name="connsiteY1" fmla="*/ 2438367 h 2438367"/>
                  <a:gd name="connsiteX0" fmla="*/ 819460 w 3444165"/>
                  <a:gd name="connsiteY0" fmla="*/ 0 h 2438367"/>
                  <a:gd name="connsiteX1" fmla="*/ 0 w 3444165"/>
                  <a:gd name="connsiteY1" fmla="*/ 1732560 h 2438367"/>
                  <a:gd name="connsiteX2" fmla="*/ 912438 w 3444165"/>
                  <a:gd name="connsiteY2" fmla="*/ 95936 h 2438367"/>
                  <a:gd name="connsiteX0" fmla="*/ 2227476 w 3444165"/>
                  <a:gd name="connsiteY0" fmla="*/ 1419580 h 2438367"/>
                  <a:gd name="connsiteX1" fmla="*/ 3444165 w 3444165"/>
                  <a:gd name="connsiteY1" fmla="*/ 2438367 h 2438367"/>
                  <a:gd name="connsiteX0" fmla="*/ 0 w 3444165"/>
                  <a:gd name="connsiteY0" fmla="*/ 1636624 h 2342431"/>
                  <a:gd name="connsiteX1" fmla="*/ 912438 w 3444165"/>
                  <a:gd name="connsiteY1" fmla="*/ 0 h 2342431"/>
                  <a:gd name="connsiteX0" fmla="*/ 2227476 w 3444165"/>
                  <a:gd name="connsiteY0" fmla="*/ 1323644 h 2342431"/>
                  <a:gd name="connsiteX1" fmla="*/ 3444165 w 3444165"/>
                  <a:gd name="connsiteY1" fmla="*/ 2342431 h 2342431"/>
                  <a:gd name="connsiteX0" fmla="*/ 0 w 3444165"/>
                  <a:gd name="connsiteY0" fmla="*/ 1636624 h 2342431"/>
                  <a:gd name="connsiteX1" fmla="*/ 912438 w 3444165"/>
                  <a:gd name="connsiteY1" fmla="*/ 0 h 2342431"/>
                  <a:gd name="connsiteX2" fmla="*/ 0 w 3444165"/>
                  <a:gd name="connsiteY2" fmla="*/ 1636624 h 2342431"/>
                  <a:gd name="connsiteX0" fmla="*/ 2227476 w 3444165"/>
                  <a:gd name="connsiteY0" fmla="*/ 1323644 h 2342431"/>
                  <a:gd name="connsiteX1" fmla="*/ 3444165 w 3444165"/>
                  <a:gd name="connsiteY1" fmla="*/ 2342431 h 2342431"/>
                  <a:gd name="connsiteX0" fmla="*/ 0 w 3444165"/>
                  <a:gd name="connsiteY0" fmla="*/ 1636624 h 2342431"/>
                  <a:gd name="connsiteX1" fmla="*/ 912438 w 3444165"/>
                  <a:gd name="connsiteY1" fmla="*/ 0 h 2342431"/>
                  <a:gd name="connsiteX2" fmla="*/ 0 w 3444165"/>
                  <a:gd name="connsiteY2" fmla="*/ 1636624 h 2342431"/>
                  <a:gd name="connsiteX0" fmla="*/ 2227476 w 3444165"/>
                  <a:gd name="connsiteY0" fmla="*/ 1323644 h 2342431"/>
                  <a:gd name="connsiteX1" fmla="*/ 3444165 w 3444165"/>
                  <a:gd name="connsiteY1" fmla="*/ 2342431 h 2342431"/>
                  <a:gd name="connsiteX0" fmla="*/ 0 w 3444165"/>
                  <a:gd name="connsiteY0" fmla="*/ 1636624 h 2342431"/>
                  <a:gd name="connsiteX1" fmla="*/ 34955 w 3444165"/>
                  <a:gd name="connsiteY1" fmla="*/ 1642899 h 2342431"/>
                  <a:gd name="connsiteX2" fmla="*/ 912438 w 3444165"/>
                  <a:gd name="connsiteY2" fmla="*/ 0 h 2342431"/>
                  <a:gd name="connsiteX3" fmla="*/ 0 w 3444165"/>
                  <a:gd name="connsiteY3" fmla="*/ 1636624 h 2342431"/>
                  <a:gd name="connsiteX0" fmla="*/ 2227476 w 3444165"/>
                  <a:gd name="connsiteY0" fmla="*/ 1323644 h 2342431"/>
                  <a:gd name="connsiteX1" fmla="*/ 3444165 w 3444165"/>
                  <a:gd name="connsiteY1" fmla="*/ 2342431 h 2342431"/>
                  <a:gd name="connsiteX0" fmla="*/ 877483 w 3409210"/>
                  <a:gd name="connsiteY0" fmla="*/ 0 h 2342431"/>
                  <a:gd name="connsiteX1" fmla="*/ 0 w 3409210"/>
                  <a:gd name="connsiteY1" fmla="*/ 1642899 h 2342431"/>
                  <a:gd name="connsiteX2" fmla="*/ 877483 w 3409210"/>
                  <a:gd name="connsiteY2" fmla="*/ 0 h 2342431"/>
                  <a:gd name="connsiteX0" fmla="*/ 2192521 w 3409210"/>
                  <a:gd name="connsiteY0" fmla="*/ 1323644 h 2342431"/>
                  <a:gd name="connsiteX1" fmla="*/ 3409210 w 3409210"/>
                  <a:gd name="connsiteY1" fmla="*/ 2342431 h 2342431"/>
                  <a:gd name="connsiteX0" fmla="*/ 1439228 w 3409210"/>
                  <a:gd name="connsiteY0" fmla="*/ 565090 h 1018787"/>
                  <a:gd name="connsiteX1" fmla="*/ 0 w 3409210"/>
                  <a:gd name="connsiteY1" fmla="*/ 319255 h 1018787"/>
                  <a:gd name="connsiteX2" fmla="*/ 1439228 w 3409210"/>
                  <a:gd name="connsiteY2" fmla="*/ 565090 h 1018787"/>
                  <a:gd name="connsiteX0" fmla="*/ 2192521 w 3409210"/>
                  <a:gd name="connsiteY0" fmla="*/ 0 h 1018787"/>
                  <a:gd name="connsiteX1" fmla="*/ 3409210 w 3409210"/>
                  <a:gd name="connsiteY1" fmla="*/ 1018787 h 1018787"/>
                  <a:gd name="connsiteX0" fmla="*/ 1652304 w 3409210"/>
                  <a:gd name="connsiteY0" fmla="*/ 924849 h 1018787"/>
                  <a:gd name="connsiteX1" fmla="*/ 0 w 3409210"/>
                  <a:gd name="connsiteY1" fmla="*/ 319255 h 1018787"/>
                  <a:gd name="connsiteX2" fmla="*/ 1652304 w 3409210"/>
                  <a:gd name="connsiteY2" fmla="*/ 924849 h 1018787"/>
                  <a:gd name="connsiteX0" fmla="*/ 2192521 w 3409210"/>
                  <a:gd name="connsiteY0" fmla="*/ 0 h 1018787"/>
                  <a:gd name="connsiteX1" fmla="*/ 3409210 w 3409210"/>
                  <a:gd name="connsiteY1" fmla="*/ 1018787 h 1018787"/>
                  <a:gd name="connsiteX0" fmla="*/ 2378698 w 3409210"/>
                  <a:gd name="connsiteY0" fmla="*/ 964822 h 1018787"/>
                  <a:gd name="connsiteX1" fmla="*/ 0 w 3409210"/>
                  <a:gd name="connsiteY1" fmla="*/ 319255 h 1018787"/>
                  <a:gd name="connsiteX2" fmla="*/ 2378698 w 3409210"/>
                  <a:gd name="connsiteY2" fmla="*/ 964822 h 1018787"/>
                  <a:gd name="connsiteX0" fmla="*/ 2192521 w 3409210"/>
                  <a:gd name="connsiteY0" fmla="*/ 0 h 1018787"/>
                  <a:gd name="connsiteX1" fmla="*/ 3409210 w 3409210"/>
                  <a:gd name="connsiteY1" fmla="*/ 1018787 h 1018787"/>
                  <a:gd name="connsiteX0" fmla="*/ 209200 w 1239712"/>
                  <a:gd name="connsiteY0" fmla="*/ 975346 h 1029311"/>
                  <a:gd name="connsiteX1" fmla="*/ 0 w 1239712"/>
                  <a:gd name="connsiteY1" fmla="*/ 0 h 1029311"/>
                  <a:gd name="connsiteX2" fmla="*/ 209200 w 1239712"/>
                  <a:gd name="connsiteY2" fmla="*/ 975346 h 1029311"/>
                  <a:gd name="connsiteX0" fmla="*/ 23023 w 1239712"/>
                  <a:gd name="connsiteY0" fmla="*/ 10524 h 1029311"/>
                  <a:gd name="connsiteX1" fmla="*/ 1239712 w 1239712"/>
                  <a:gd name="connsiteY1" fmla="*/ 1029311 h 1029311"/>
                  <a:gd name="connsiteX0" fmla="*/ 54235 w 1239712"/>
                  <a:gd name="connsiteY0" fmla="*/ 975346 h 1029311"/>
                  <a:gd name="connsiteX1" fmla="*/ 0 w 1239712"/>
                  <a:gd name="connsiteY1" fmla="*/ 0 h 1029311"/>
                  <a:gd name="connsiteX2" fmla="*/ 54235 w 1239712"/>
                  <a:gd name="connsiteY2" fmla="*/ 975346 h 1029311"/>
                  <a:gd name="connsiteX0" fmla="*/ 23023 w 1239712"/>
                  <a:gd name="connsiteY0" fmla="*/ 10524 h 1029311"/>
                  <a:gd name="connsiteX1" fmla="*/ 1239712 w 1239712"/>
                  <a:gd name="connsiteY1" fmla="*/ 1029311 h 1029311"/>
                  <a:gd name="connsiteX0" fmla="*/ 179242 w 320807"/>
                  <a:gd name="connsiteY0" fmla="*/ 975346 h 1010341"/>
                  <a:gd name="connsiteX1" fmla="*/ 125007 w 320807"/>
                  <a:gd name="connsiteY1" fmla="*/ 0 h 1010341"/>
                  <a:gd name="connsiteX2" fmla="*/ 179242 w 320807"/>
                  <a:gd name="connsiteY2" fmla="*/ 975346 h 1010341"/>
                  <a:gd name="connsiteX0" fmla="*/ 148030 w 320807"/>
                  <a:gd name="connsiteY0" fmla="*/ 10524 h 1010341"/>
                  <a:gd name="connsiteX1" fmla="*/ 8783 w 320807"/>
                  <a:gd name="connsiteY1" fmla="*/ 1010341 h 1010341"/>
                  <a:gd name="connsiteX0" fmla="*/ 180966 w 220192"/>
                  <a:gd name="connsiteY0" fmla="*/ 975346 h 1010341"/>
                  <a:gd name="connsiteX1" fmla="*/ 126731 w 220192"/>
                  <a:gd name="connsiteY1" fmla="*/ 0 h 1010341"/>
                  <a:gd name="connsiteX2" fmla="*/ 180966 w 220192"/>
                  <a:gd name="connsiteY2" fmla="*/ 975346 h 1010341"/>
                  <a:gd name="connsiteX0" fmla="*/ 23846 w 220192"/>
                  <a:gd name="connsiteY0" fmla="*/ 124343 h 1010341"/>
                  <a:gd name="connsiteX1" fmla="*/ 10507 w 220192"/>
                  <a:gd name="connsiteY1" fmla="*/ 1010341 h 1010341"/>
                  <a:gd name="connsiteX0" fmla="*/ 209997 w 209997"/>
                  <a:gd name="connsiteY0" fmla="*/ 975346 h 1010341"/>
                  <a:gd name="connsiteX1" fmla="*/ 155762 w 209997"/>
                  <a:gd name="connsiteY1" fmla="*/ 0 h 1010341"/>
                  <a:gd name="connsiteX2" fmla="*/ 209997 w 209997"/>
                  <a:gd name="connsiteY2" fmla="*/ 975346 h 1010341"/>
                  <a:gd name="connsiteX0" fmla="*/ 52877 w 209997"/>
                  <a:gd name="connsiteY0" fmla="*/ 124343 h 1010341"/>
                  <a:gd name="connsiteX1" fmla="*/ 39538 w 209997"/>
                  <a:gd name="connsiteY1" fmla="*/ 1010341 h 1010341"/>
                  <a:gd name="connsiteX0" fmla="*/ 172497 w 172497"/>
                  <a:gd name="connsiteY0" fmla="*/ 975346 h 1010341"/>
                  <a:gd name="connsiteX1" fmla="*/ 118262 w 172497"/>
                  <a:gd name="connsiteY1" fmla="*/ 0 h 1010341"/>
                  <a:gd name="connsiteX2" fmla="*/ 172497 w 172497"/>
                  <a:gd name="connsiteY2" fmla="*/ 975346 h 1010341"/>
                  <a:gd name="connsiteX0" fmla="*/ 15377 w 172497"/>
                  <a:gd name="connsiteY0" fmla="*/ 124343 h 1010341"/>
                  <a:gd name="connsiteX1" fmla="*/ 2038 w 172497"/>
                  <a:gd name="connsiteY1" fmla="*/ 1010341 h 10103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2497" h="1010341" stroke="0" extrusionOk="0">
                    <a:moveTo>
                      <a:pt x="172497" y="975346"/>
                    </a:moveTo>
                    <a:lnTo>
                      <a:pt x="118262" y="0"/>
                    </a:lnTo>
                    <a:lnTo>
                      <a:pt x="172497" y="975346"/>
                    </a:lnTo>
                    <a:close/>
                  </a:path>
                  <a:path w="172497" h="1010341" fill="none">
                    <a:moveTo>
                      <a:pt x="15377" y="124343"/>
                    </a:moveTo>
                    <a:cubicBezTo>
                      <a:pt x="14159" y="457663"/>
                      <a:pt x="-6429" y="431572"/>
                      <a:pt x="2038" y="1010341"/>
                    </a:cubicBezTo>
                  </a:path>
                </a:pathLst>
              </a:custGeom>
              <a:ln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3" name="Oval 112"/>
              <p:cNvSpPr/>
              <p:nvPr/>
            </p:nvSpPr>
            <p:spPr>
              <a:xfrm>
                <a:off x="6006575" y="4220004"/>
                <a:ext cx="206188" cy="215615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r>
                  <a:rPr lang="en-US" dirty="0" smtClean="0">
                    <a:solidFill>
                      <a:schemeClr val="tx1"/>
                    </a:solidFill>
                  </a:rPr>
                  <a:t>e-</a:t>
                </a:r>
                <a:endParaRPr lang="en-US" dirty="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114" name="Group 113"/>
              <p:cNvGrpSpPr/>
              <p:nvPr/>
            </p:nvGrpSpPr>
            <p:grpSpPr>
              <a:xfrm>
                <a:off x="5871240" y="2518186"/>
                <a:ext cx="424882" cy="392353"/>
                <a:chOff x="5413860" y="2470255"/>
                <a:chExt cx="424882" cy="392353"/>
              </a:xfrm>
            </p:grpSpPr>
            <p:sp>
              <p:nvSpPr>
                <p:cNvPr id="127" name="Oval 126"/>
                <p:cNvSpPr/>
                <p:nvPr/>
              </p:nvSpPr>
              <p:spPr>
                <a:xfrm>
                  <a:off x="5413860" y="2470255"/>
                  <a:ext cx="206188" cy="215615"/>
                </a:xfrm>
                <a:prstGeom prst="ellipse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r>
                    <a:rPr lang="en-US" dirty="0" smtClean="0">
                      <a:solidFill>
                        <a:schemeClr val="tx1"/>
                      </a:solidFill>
                    </a:rPr>
                    <a:t>e-</a:t>
                  </a:r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28" name="Oval 127"/>
                <p:cNvSpPr/>
                <p:nvPr/>
              </p:nvSpPr>
              <p:spPr>
                <a:xfrm>
                  <a:off x="5479118" y="2574509"/>
                  <a:ext cx="206188" cy="215615"/>
                </a:xfrm>
                <a:prstGeom prst="ellipse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r>
                    <a:rPr lang="en-US" dirty="0" smtClean="0">
                      <a:solidFill>
                        <a:schemeClr val="tx1"/>
                      </a:solidFill>
                    </a:rPr>
                    <a:t>e-</a:t>
                  </a:r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29" name="Oval 128"/>
                <p:cNvSpPr/>
                <p:nvPr/>
              </p:nvSpPr>
              <p:spPr>
                <a:xfrm>
                  <a:off x="5572425" y="2646993"/>
                  <a:ext cx="206188" cy="215615"/>
                </a:xfrm>
                <a:prstGeom prst="ellipse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r>
                    <a:rPr lang="en-US" dirty="0" smtClean="0">
                      <a:solidFill>
                        <a:schemeClr val="tx1"/>
                      </a:solidFill>
                    </a:rPr>
                    <a:t>e-</a:t>
                  </a:r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30" name="Oval 129"/>
                <p:cNvSpPr/>
                <p:nvPr/>
              </p:nvSpPr>
              <p:spPr>
                <a:xfrm>
                  <a:off x="5632554" y="2508815"/>
                  <a:ext cx="206188" cy="215615"/>
                </a:xfrm>
                <a:prstGeom prst="ellipse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r>
                    <a:rPr lang="en-US" dirty="0" smtClean="0">
                      <a:solidFill>
                        <a:schemeClr val="tx1"/>
                      </a:solidFill>
                    </a:rPr>
                    <a:t>e-</a:t>
                  </a:r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115" name="Group 114"/>
              <p:cNvGrpSpPr/>
              <p:nvPr/>
            </p:nvGrpSpPr>
            <p:grpSpPr>
              <a:xfrm>
                <a:off x="4208968" y="2414506"/>
                <a:ext cx="413950" cy="2989349"/>
                <a:chOff x="4208968" y="2414506"/>
                <a:chExt cx="413950" cy="2989349"/>
              </a:xfrm>
            </p:grpSpPr>
            <p:grpSp>
              <p:nvGrpSpPr>
                <p:cNvPr id="117" name="Group 116"/>
                <p:cNvGrpSpPr/>
                <p:nvPr/>
              </p:nvGrpSpPr>
              <p:grpSpPr>
                <a:xfrm>
                  <a:off x="4283846" y="4131865"/>
                  <a:ext cx="322839" cy="1271990"/>
                  <a:chOff x="3285968" y="4131865"/>
                  <a:chExt cx="322839" cy="1271990"/>
                </a:xfrm>
              </p:grpSpPr>
              <p:sp>
                <p:nvSpPr>
                  <p:cNvPr id="125" name="Oval 124"/>
                  <p:cNvSpPr/>
                  <p:nvPr/>
                </p:nvSpPr>
                <p:spPr>
                  <a:xfrm>
                    <a:off x="3330779" y="4131865"/>
                    <a:ext cx="206188" cy="215615"/>
                  </a:xfrm>
                  <a:prstGeom prst="ellipse">
                    <a:avLst/>
                  </a:prstGeom>
                  <a:solidFill>
                    <a:schemeClr val="bg1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rtlCol="0" anchor="ctr"/>
                  <a:lstStyle/>
                  <a:p>
                    <a:pPr algn="ctr"/>
                    <a:r>
                      <a:rPr lang="en-US" dirty="0" smtClean="0">
                        <a:solidFill>
                          <a:schemeClr val="tx1"/>
                        </a:solidFill>
                      </a:rPr>
                      <a:t>e-</a:t>
                    </a:r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26" name="Freeform 125"/>
                  <p:cNvSpPr/>
                  <p:nvPr/>
                </p:nvSpPr>
                <p:spPr>
                  <a:xfrm>
                    <a:off x="3285968" y="4357899"/>
                    <a:ext cx="322839" cy="1045956"/>
                  </a:xfrm>
                  <a:custGeom>
                    <a:avLst/>
                    <a:gdLst>
                      <a:gd name="connsiteX0" fmla="*/ 26907 w 322839"/>
                      <a:gd name="connsiteY0" fmla="*/ 1021977 h 1021977"/>
                      <a:gd name="connsiteX1" fmla="*/ 322742 w 322839"/>
                      <a:gd name="connsiteY1" fmla="*/ 766483 h 1021977"/>
                      <a:gd name="connsiteX2" fmla="*/ 13 w 322839"/>
                      <a:gd name="connsiteY2" fmla="*/ 524435 h 1021977"/>
                      <a:gd name="connsiteX3" fmla="*/ 309295 w 322839"/>
                      <a:gd name="connsiteY3" fmla="*/ 295835 h 1021977"/>
                      <a:gd name="connsiteX4" fmla="*/ 147930 w 322839"/>
                      <a:gd name="connsiteY4" fmla="*/ 107577 h 1021977"/>
                      <a:gd name="connsiteX5" fmla="*/ 147930 w 322839"/>
                      <a:gd name="connsiteY5" fmla="*/ 0 h 1021977"/>
                      <a:gd name="connsiteX6" fmla="*/ 147930 w 322839"/>
                      <a:gd name="connsiteY6" fmla="*/ 0 h 1021977"/>
                      <a:gd name="connsiteX0" fmla="*/ 26907 w 322839"/>
                      <a:gd name="connsiteY0" fmla="*/ 1156448 h 1156448"/>
                      <a:gd name="connsiteX1" fmla="*/ 322742 w 322839"/>
                      <a:gd name="connsiteY1" fmla="*/ 900954 h 1156448"/>
                      <a:gd name="connsiteX2" fmla="*/ 13 w 322839"/>
                      <a:gd name="connsiteY2" fmla="*/ 658906 h 1156448"/>
                      <a:gd name="connsiteX3" fmla="*/ 309295 w 322839"/>
                      <a:gd name="connsiteY3" fmla="*/ 430306 h 1156448"/>
                      <a:gd name="connsiteX4" fmla="*/ 147930 w 322839"/>
                      <a:gd name="connsiteY4" fmla="*/ 242048 h 1156448"/>
                      <a:gd name="connsiteX5" fmla="*/ 147930 w 322839"/>
                      <a:gd name="connsiteY5" fmla="*/ 134471 h 1156448"/>
                      <a:gd name="connsiteX6" fmla="*/ 161377 w 322839"/>
                      <a:gd name="connsiteY6" fmla="*/ 0 h 1156448"/>
                      <a:gd name="connsiteX0" fmla="*/ 26907 w 322839"/>
                      <a:gd name="connsiteY0" fmla="*/ 1398495 h 1398495"/>
                      <a:gd name="connsiteX1" fmla="*/ 322742 w 322839"/>
                      <a:gd name="connsiteY1" fmla="*/ 1143001 h 1398495"/>
                      <a:gd name="connsiteX2" fmla="*/ 13 w 322839"/>
                      <a:gd name="connsiteY2" fmla="*/ 900953 h 1398495"/>
                      <a:gd name="connsiteX3" fmla="*/ 309295 w 322839"/>
                      <a:gd name="connsiteY3" fmla="*/ 672353 h 1398495"/>
                      <a:gd name="connsiteX4" fmla="*/ 147930 w 322839"/>
                      <a:gd name="connsiteY4" fmla="*/ 484095 h 1398495"/>
                      <a:gd name="connsiteX5" fmla="*/ 147930 w 322839"/>
                      <a:gd name="connsiteY5" fmla="*/ 376518 h 1398495"/>
                      <a:gd name="connsiteX6" fmla="*/ 147930 w 322839"/>
                      <a:gd name="connsiteY6" fmla="*/ 0 h 1398495"/>
                      <a:gd name="connsiteX0" fmla="*/ 26907 w 322839"/>
                      <a:gd name="connsiteY0" fmla="*/ 1398495 h 1398495"/>
                      <a:gd name="connsiteX1" fmla="*/ 322742 w 322839"/>
                      <a:gd name="connsiteY1" fmla="*/ 1143001 h 1398495"/>
                      <a:gd name="connsiteX2" fmla="*/ 13 w 322839"/>
                      <a:gd name="connsiteY2" fmla="*/ 900953 h 1398495"/>
                      <a:gd name="connsiteX3" fmla="*/ 309295 w 322839"/>
                      <a:gd name="connsiteY3" fmla="*/ 672353 h 1398495"/>
                      <a:gd name="connsiteX4" fmla="*/ 147930 w 322839"/>
                      <a:gd name="connsiteY4" fmla="*/ 484095 h 1398495"/>
                      <a:gd name="connsiteX5" fmla="*/ 107589 w 322839"/>
                      <a:gd name="connsiteY5" fmla="*/ 403412 h 1398495"/>
                      <a:gd name="connsiteX6" fmla="*/ 147930 w 322839"/>
                      <a:gd name="connsiteY6" fmla="*/ 0 h 1398495"/>
                      <a:gd name="connsiteX0" fmla="*/ 26907 w 322839"/>
                      <a:gd name="connsiteY0" fmla="*/ 1116107 h 1116107"/>
                      <a:gd name="connsiteX1" fmla="*/ 322742 w 322839"/>
                      <a:gd name="connsiteY1" fmla="*/ 860613 h 1116107"/>
                      <a:gd name="connsiteX2" fmla="*/ 13 w 322839"/>
                      <a:gd name="connsiteY2" fmla="*/ 618565 h 1116107"/>
                      <a:gd name="connsiteX3" fmla="*/ 309295 w 322839"/>
                      <a:gd name="connsiteY3" fmla="*/ 389965 h 1116107"/>
                      <a:gd name="connsiteX4" fmla="*/ 147930 w 322839"/>
                      <a:gd name="connsiteY4" fmla="*/ 201707 h 1116107"/>
                      <a:gd name="connsiteX5" fmla="*/ 107589 w 322839"/>
                      <a:gd name="connsiteY5" fmla="*/ 121024 h 1116107"/>
                      <a:gd name="connsiteX6" fmla="*/ 107589 w 322839"/>
                      <a:gd name="connsiteY6" fmla="*/ 0 h 1116107"/>
                      <a:gd name="connsiteX0" fmla="*/ 26907 w 322839"/>
                      <a:gd name="connsiteY0" fmla="*/ 1916207 h 1916207"/>
                      <a:gd name="connsiteX1" fmla="*/ 322742 w 322839"/>
                      <a:gd name="connsiteY1" fmla="*/ 1660713 h 1916207"/>
                      <a:gd name="connsiteX2" fmla="*/ 13 w 322839"/>
                      <a:gd name="connsiteY2" fmla="*/ 1418665 h 1916207"/>
                      <a:gd name="connsiteX3" fmla="*/ 309295 w 322839"/>
                      <a:gd name="connsiteY3" fmla="*/ 1190065 h 1916207"/>
                      <a:gd name="connsiteX4" fmla="*/ 147930 w 322839"/>
                      <a:gd name="connsiteY4" fmla="*/ 1001807 h 1916207"/>
                      <a:gd name="connsiteX5" fmla="*/ 107589 w 322839"/>
                      <a:gd name="connsiteY5" fmla="*/ 921124 h 1916207"/>
                      <a:gd name="connsiteX6" fmla="*/ 117114 w 322839"/>
                      <a:gd name="connsiteY6" fmla="*/ 0 h 1916207"/>
                      <a:gd name="connsiteX0" fmla="*/ 26907 w 322839"/>
                      <a:gd name="connsiteY0" fmla="*/ 1478057 h 1478057"/>
                      <a:gd name="connsiteX1" fmla="*/ 322742 w 322839"/>
                      <a:gd name="connsiteY1" fmla="*/ 1222563 h 1478057"/>
                      <a:gd name="connsiteX2" fmla="*/ 13 w 322839"/>
                      <a:gd name="connsiteY2" fmla="*/ 980515 h 1478057"/>
                      <a:gd name="connsiteX3" fmla="*/ 309295 w 322839"/>
                      <a:gd name="connsiteY3" fmla="*/ 751915 h 1478057"/>
                      <a:gd name="connsiteX4" fmla="*/ 147930 w 322839"/>
                      <a:gd name="connsiteY4" fmla="*/ 563657 h 1478057"/>
                      <a:gd name="connsiteX5" fmla="*/ 107589 w 322839"/>
                      <a:gd name="connsiteY5" fmla="*/ 482974 h 1478057"/>
                      <a:gd name="connsiteX6" fmla="*/ 117114 w 322839"/>
                      <a:gd name="connsiteY6" fmla="*/ 0 h 14780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22839" h="1478057">
                        <a:moveTo>
                          <a:pt x="26907" y="1478057"/>
                        </a:moveTo>
                        <a:cubicBezTo>
                          <a:pt x="177065" y="1391772"/>
                          <a:pt x="327224" y="1305487"/>
                          <a:pt x="322742" y="1222563"/>
                        </a:cubicBezTo>
                        <a:cubicBezTo>
                          <a:pt x="318260" y="1139639"/>
                          <a:pt x="2254" y="1058956"/>
                          <a:pt x="13" y="980515"/>
                        </a:cubicBezTo>
                        <a:cubicBezTo>
                          <a:pt x="-2228" y="902074"/>
                          <a:pt x="284642" y="821391"/>
                          <a:pt x="309295" y="751915"/>
                        </a:cubicBezTo>
                        <a:cubicBezTo>
                          <a:pt x="333948" y="682439"/>
                          <a:pt x="181548" y="608481"/>
                          <a:pt x="147930" y="563657"/>
                        </a:cubicBezTo>
                        <a:cubicBezTo>
                          <a:pt x="114312" y="518833"/>
                          <a:pt x="114312" y="516592"/>
                          <a:pt x="107589" y="482974"/>
                        </a:cubicBezTo>
                        <a:cubicBezTo>
                          <a:pt x="100866" y="449356"/>
                          <a:pt x="112632" y="44824"/>
                          <a:pt x="117114" y="0"/>
                        </a:cubicBezTo>
                      </a:path>
                    </a:pathLst>
                  </a:custGeom>
                  <a:ln w="25400">
                    <a:solidFill>
                      <a:srgbClr val="FF0000"/>
                    </a:solidFill>
                    <a:tailEnd type="stealth" w="lg" len="lg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119" name="Arc 37"/>
                <p:cNvSpPr/>
                <p:nvPr/>
              </p:nvSpPr>
              <p:spPr>
                <a:xfrm flipV="1">
                  <a:off x="4381925" y="3116507"/>
                  <a:ext cx="83028" cy="876158"/>
                </a:xfrm>
                <a:custGeom>
                  <a:avLst/>
                  <a:gdLst>
                    <a:gd name="connsiteX0" fmla="*/ 1279648 w 2592288"/>
                    <a:gd name="connsiteY0" fmla="*/ 98 h 2430961"/>
                    <a:gd name="connsiteX1" fmla="*/ 2589478 w 2592288"/>
                    <a:gd name="connsiteY1" fmla="*/ 1135481 h 2430961"/>
                    <a:gd name="connsiteX2" fmla="*/ 1296144 w 2592288"/>
                    <a:gd name="connsiteY2" fmla="*/ 1215481 h 2430961"/>
                    <a:gd name="connsiteX3" fmla="*/ 1279648 w 2592288"/>
                    <a:gd name="connsiteY3" fmla="*/ 98 h 2430961"/>
                    <a:gd name="connsiteX0" fmla="*/ 1279648 w 2592288"/>
                    <a:gd name="connsiteY0" fmla="*/ 98 h 2430961"/>
                    <a:gd name="connsiteX1" fmla="*/ 2589478 w 2592288"/>
                    <a:gd name="connsiteY1" fmla="*/ 1135481 h 2430961"/>
                    <a:gd name="connsiteX0" fmla="*/ 3895 w 1313725"/>
                    <a:gd name="connsiteY0" fmla="*/ 100 h 1135483"/>
                    <a:gd name="connsiteX1" fmla="*/ 1313725 w 1313725"/>
                    <a:gd name="connsiteY1" fmla="*/ 1135483 h 1135483"/>
                    <a:gd name="connsiteX2" fmla="*/ 1341 w 1313725"/>
                    <a:gd name="connsiteY2" fmla="*/ 1129758 h 1135483"/>
                    <a:gd name="connsiteX3" fmla="*/ 3895 w 1313725"/>
                    <a:gd name="connsiteY3" fmla="*/ 100 h 1135483"/>
                    <a:gd name="connsiteX0" fmla="*/ 3895 w 1313725"/>
                    <a:gd name="connsiteY0" fmla="*/ 100 h 1135483"/>
                    <a:gd name="connsiteX1" fmla="*/ 1313725 w 1313725"/>
                    <a:gd name="connsiteY1" fmla="*/ 1135483 h 1135483"/>
                    <a:gd name="connsiteX0" fmla="*/ 3895 w 1313725"/>
                    <a:gd name="connsiteY0" fmla="*/ 100 h 1135483"/>
                    <a:gd name="connsiteX1" fmla="*/ 1313725 w 1313725"/>
                    <a:gd name="connsiteY1" fmla="*/ 1135483 h 1135483"/>
                    <a:gd name="connsiteX2" fmla="*/ 1341 w 1313725"/>
                    <a:gd name="connsiteY2" fmla="*/ 1129758 h 1135483"/>
                    <a:gd name="connsiteX3" fmla="*/ 3895 w 1313725"/>
                    <a:gd name="connsiteY3" fmla="*/ 100 h 1135483"/>
                    <a:gd name="connsiteX0" fmla="*/ 3895 w 1313725"/>
                    <a:gd name="connsiteY0" fmla="*/ 100 h 1135483"/>
                    <a:gd name="connsiteX1" fmla="*/ 1106216 w 1313725"/>
                    <a:gd name="connsiteY1" fmla="*/ 1135483 h 1135483"/>
                    <a:gd name="connsiteX0" fmla="*/ 3895 w 1313725"/>
                    <a:gd name="connsiteY0" fmla="*/ 102 h 1135485"/>
                    <a:gd name="connsiteX1" fmla="*/ 1313725 w 1313725"/>
                    <a:gd name="connsiteY1" fmla="*/ 1135485 h 1135485"/>
                    <a:gd name="connsiteX2" fmla="*/ 1341 w 1313725"/>
                    <a:gd name="connsiteY2" fmla="*/ 1129760 h 1135485"/>
                    <a:gd name="connsiteX3" fmla="*/ 3895 w 1313725"/>
                    <a:gd name="connsiteY3" fmla="*/ 102 h 1135485"/>
                    <a:gd name="connsiteX0" fmla="*/ 3895 w 1313725"/>
                    <a:gd name="connsiteY0" fmla="*/ 102 h 1135485"/>
                    <a:gd name="connsiteX1" fmla="*/ 1006973 w 1313725"/>
                    <a:gd name="connsiteY1" fmla="*/ 1124971 h 1135485"/>
                    <a:gd name="connsiteX0" fmla="*/ 3895 w 1313725"/>
                    <a:gd name="connsiteY0" fmla="*/ 104 h 1135487"/>
                    <a:gd name="connsiteX1" fmla="*/ 1313725 w 1313725"/>
                    <a:gd name="connsiteY1" fmla="*/ 1135487 h 1135487"/>
                    <a:gd name="connsiteX2" fmla="*/ 1341 w 1313725"/>
                    <a:gd name="connsiteY2" fmla="*/ 1129762 h 1135487"/>
                    <a:gd name="connsiteX3" fmla="*/ 3895 w 1313725"/>
                    <a:gd name="connsiteY3" fmla="*/ 104 h 1135487"/>
                    <a:gd name="connsiteX0" fmla="*/ 3895 w 1313725"/>
                    <a:gd name="connsiteY0" fmla="*/ 104 h 1135487"/>
                    <a:gd name="connsiteX1" fmla="*/ 970884 w 1313725"/>
                    <a:gd name="connsiteY1" fmla="*/ 1114458 h 1135487"/>
                    <a:gd name="connsiteX0" fmla="*/ 3895 w 1313725"/>
                    <a:gd name="connsiteY0" fmla="*/ 111 h 1135494"/>
                    <a:gd name="connsiteX1" fmla="*/ 1313725 w 1313725"/>
                    <a:gd name="connsiteY1" fmla="*/ 1135494 h 1135494"/>
                    <a:gd name="connsiteX2" fmla="*/ 1341 w 1313725"/>
                    <a:gd name="connsiteY2" fmla="*/ 1129769 h 1135494"/>
                    <a:gd name="connsiteX3" fmla="*/ 3895 w 1313725"/>
                    <a:gd name="connsiteY3" fmla="*/ 111 h 1135494"/>
                    <a:gd name="connsiteX0" fmla="*/ 3895 w 1313725"/>
                    <a:gd name="connsiteY0" fmla="*/ 111 h 1135494"/>
                    <a:gd name="connsiteX1" fmla="*/ 988929 w 1313725"/>
                    <a:gd name="connsiteY1" fmla="*/ 1082923 h 1135494"/>
                    <a:gd name="connsiteX0" fmla="*/ 3895 w 1313725"/>
                    <a:gd name="connsiteY0" fmla="*/ 103 h 1135486"/>
                    <a:gd name="connsiteX1" fmla="*/ 1313725 w 1313725"/>
                    <a:gd name="connsiteY1" fmla="*/ 1135486 h 1135486"/>
                    <a:gd name="connsiteX2" fmla="*/ 1341 w 1313725"/>
                    <a:gd name="connsiteY2" fmla="*/ 1129761 h 1135486"/>
                    <a:gd name="connsiteX3" fmla="*/ 3895 w 1313725"/>
                    <a:gd name="connsiteY3" fmla="*/ 103 h 1135486"/>
                    <a:gd name="connsiteX0" fmla="*/ 3895 w 1313725"/>
                    <a:gd name="connsiteY0" fmla="*/ 103 h 1135486"/>
                    <a:gd name="connsiteX1" fmla="*/ 1015995 w 1313725"/>
                    <a:gd name="connsiteY1" fmla="*/ 1124972 h 1135486"/>
                    <a:gd name="connsiteX0" fmla="*/ 3895 w 1313725"/>
                    <a:gd name="connsiteY0" fmla="*/ 101 h 1135484"/>
                    <a:gd name="connsiteX1" fmla="*/ 1313725 w 1313725"/>
                    <a:gd name="connsiteY1" fmla="*/ 1135484 h 1135484"/>
                    <a:gd name="connsiteX2" fmla="*/ 1341 w 1313725"/>
                    <a:gd name="connsiteY2" fmla="*/ 1129759 h 1135484"/>
                    <a:gd name="connsiteX3" fmla="*/ 3895 w 1313725"/>
                    <a:gd name="connsiteY3" fmla="*/ 101 h 1135484"/>
                    <a:gd name="connsiteX0" fmla="*/ 879041 w 1313725"/>
                    <a:gd name="connsiteY0" fmla="*/ 147300 h 1135484"/>
                    <a:gd name="connsiteX1" fmla="*/ 1015995 w 1313725"/>
                    <a:gd name="connsiteY1" fmla="*/ 1124970 h 1135484"/>
                    <a:gd name="connsiteX0" fmla="*/ 3895 w 1313725"/>
                    <a:gd name="connsiteY0" fmla="*/ 101 h 1135484"/>
                    <a:gd name="connsiteX1" fmla="*/ 1313725 w 1313725"/>
                    <a:gd name="connsiteY1" fmla="*/ 1135484 h 1135484"/>
                    <a:gd name="connsiteX2" fmla="*/ 1341 w 1313725"/>
                    <a:gd name="connsiteY2" fmla="*/ 1129759 h 1135484"/>
                    <a:gd name="connsiteX3" fmla="*/ 3895 w 1313725"/>
                    <a:gd name="connsiteY3" fmla="*/ 101 h 1135484"/>
                    <a:gd name="connsiteX0" fmla="*/ 879041 w 1313725"/>
                    <a:gd name="connsiteY0" fmla="*/ 147300 h 1135484"/>
                    <a:gd name="connsiteX1" fmla="*/ 1015995 w 1313725"/>
                    <a:gd name="connsiteY1" fmla="*/ 1124970 h 1135484"/>
                    <a:gd name="connsiteX0" fmla="*/ 3895 w 1015995"/>
                    <a:gd name="connsiteY0" fmla="*/ 1 h 1129659"/>
                    <a:gd name="connsiteX1" fmla="*/ 1341 w 1015995"/>
                    <a:gd name="connsiteY1" fmla="*/ 1129659 h 1129659"/>
                    <a:gd name="connsiteX2" fmla="*/ 3895 w 1015995"/>
                    <a:gd name="connsiteY2" fmla="*/ 1 h 1129659"/>
                    <a:gd name="connsiteX0" fmla="*/ 879041 w 1015995"/>
                    <a:gd name="connsiteY0" fmla="*/ 147200 h 1129659"/>
                    <a:gd name="connsiteX1" fmla="*/ 1015995 w 1015995"/>
                    <a:gd name="connsiteY1" fmla="*/ 1124870 h 1129659"/>
                    <a:gd name="connsiteX0" fmla="*/ 859681 w 1014680"/>
                    <a:gd name="connsiteY0" fmla="*/ 830628 h 982459"/>
                    <a:gd name="connsiteX1" fmla="*/ 26 w 1014680"/>
                    <a:gd name="connsiteY1" fmla="*/ 982459 h 982459"/>
                    <a:gd name="connsiteX2" fmla="*/ 859681 w 1014680"/>
                    <a:gd name="connsiteY2" fmla="*/ 830628 h 982459"/>
                    <a:gd name="connsiteX0" fmla="*/ 877726 w 1014680"/>
                    <a:gd name="connsiteY0" fmla="*/ 0 h 982459"/>
                    <a:gd name="connsiteX1" fmla="*/ 1014680 w 1014680"/>
                    <a:gd name="connsiteY1" fmla="*/ 977670 h 982459"/>
                    <a:gd name="connsiteX0" fmla="*/ 120011 w 275010"/>
                    <a:gd name="connsiteY0" fmla="*/ 830628 h 977670"/>
                    <a:gd name="connsiteX1" fmla="*/ 169 w 275010"/>
                    <a:gd name="connsiteY1" fmla="*/ 646002 h 977670"/>
                    <a:gd name="connsiteX2" fmla="*/ 120011 w 275010"/>
                    <a:gd name="connsiteY2" fmla="*/ 830628 h 977670"/>
                    <a:gd name="connsiteX0" fmla="*/ 138056 w 275010"/>
                    <a:gd name="connsiteY0" fmla="*/ 0 h 977670"/>
                    <a:gd name="connsiteX1" fmla="*/ 275010 w 275010"/>
                    <a:gd name="connsiteY1" fmla="*/ 977670 h 977670"/>
                    <a:gd name="connsiteX0" fmla="*/ 0 w 154999"/>
                    <a:gd name="connsiteY0" fmla="*/ 830628 h 977670"/>
                    <a:gd name="connsiteX1" fmla="*/ 78644 w 154999"/>
                    <a:gd name="connsiteY1" fmla="*/ 593431 h 977670"/>
                    <a:gd name="connsiteX2" fmla="*/ 0 w 154999"/>
                    <a:gd name="connsiteY2" fmla="*/ 830628 h 977670"/>
                    <a:gd name="connsiteX0" fmla="*/ 18045 w 154999"/>
                    <a:gd name="connsiteY0" fmla="*/ 0 h 977670"/>
                    <a:gd name="connsiteX1" fmla="*/ 154999 w 154999"/>
                    <a:gd name="connsiteY1" fmla="*/ 977670 h 977670"/>
                    <a:gd name="connsiteX0" fmla="*/ 0 w 82822"/>
                    <a:gd name="connsiteY0" fmla="*/ 830628 h 967156"/>
                    <a:gd name="connsiteX1" fmla="*/ 78644 w 82822"/>
                    <a:gd name="connsiteY1" fmla="*/ 593431 h 967156"/>
                    <a:gd name="connsiteX2" fmla="*/ 0 w 82822"/>
                    <a:gd name="connsiteY2" fmla="*/ 830628 h 967156"/>
                    <a:gd name="connsiteX0" fmla="*/ 18045 w 82822"/>
                    <a:gd name="connsiteY0" fmla="*/ 0 h 967156"/>
                    <a:gd name="connsiteX1" fmla="*/ 82822 w 82822"/>
                    <a:gd name="connsiteY1" fmla="*/ 967156 h 967156"/>
                    <a:gd name="connsiteX0" fmla="*/ 0 w 78644"/>
                    <a:gd name="connsiteY0" fmla="*/ 830628 h 967156"/>
                    <a:gd name="connsiteX1" fmla="*/ 78644 w 78644"/>
                    <a:gd name="connsiteY1" fmla="*/ 593431 h 967156"/>
                    <a:gd name="connsiteX2" fmla="*/ 0 w 78644"/>
                    <a:gd name="connsiteY2" fmla="*/ 830628 h 967156"/>
                    <a:gd name="connsiteX0" fmla="*/ 18045 w 78644"/>
                    <a:gd name="connsiteY0" fmla="*/ 0 h 967156"/>
                    <a:gd name="connsiteX1" fmla="*/ 46734 w 78644"/>
                    <a:gd name="connsiteY1" fmla="*/ 967156 h 967156"/>
                    <a:gd name="connsiteX0" fmla="*/ 0 w 78644"/>
                    <a:gd name="connsiteY0" fmla="*/ 830628 h 967156"/>
                    <a:gd name="connsiteX1" fmla="*/ 78644 w 78644"/>
                    <a:gd name="connsiteY1" fmla="*/ 593431 h 967156"/>
                    <a:gd name="connsiteX2" fmla="*/ 0 w 78644"/>
                    <a:gd name="connsiteY2" fmla="*/ 830628 h 967156"/>
                    <a:gd name="connsiteX0" fmla="*/ 18045 w 78644"/>
                    <a:gd name="connsiteY0" fmla="*/ 0 h 967156"/>
                    <a:gd name="connsiteX1" fmla="*/ 46734 w 78644"/>
                    <a:gd name="connsiteY1" fmla="*/ 967156 h 967156"/>
                    <a:gd name="connsiteX0" fmla="*/ 0 w 78644"/>
                    <a:gd name="connsiteY0" fmla="*/ 830628 h 967156"/>
                    <a:gd name="connsiteX1" fmla="*/ 78644 w 78644"/>
                    <a:gd name="connsiteY1" fmla="*/ 593431 h 967156"/>
                    <a:gd name="connsiteX2" fmla="*/ 0 w 78644"/>
                    <a:gd name="connsiteY2" fmla="*/ 830628 h 967156"/>
                    <a:gd name="connsiteX0" fmla="*/ 18045 w 78644"/>
                    <a:gd name="connsiteY0" fmla="*/ 0 h 967156"/>
                    <a:gd name="connsiteX1" fmla="*/ 19668 w 78644"/>
                    <a:gd name="connsiteY1" fmla="*/ 967156 h 9671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8644" h="967156" stroke="0" extrusionOk="0">
                      <a:moveTo>
                        <a:pt x="0" y="830628"/>
                      </a:moveTo>
                      <a:lnTo>
                        <a:pt x="78644" y="593431"/>
                      </a:lnTo>
                      <a:cubicBezTo>
                        <a:pt x="73145" y="188303"/>
                        <a:pt x="5499" y="1235756"/>
                        <a:pt x="0" y="830628"/>
                      </a:cubicBezTo>
                      <a:close/>
                    </a:path>
                    <a:path w="78644" h="967156" fill="none">
                      <a:moveTo>
                        <a:pt x="18045" y="0"/>
                      </a:moveTo>
                      <a:cubicBezTo>
                        <a:pt x="30420" y="391319"/>
                        <a:pt x="19424" y="311837"/>
                        <a:pt x="19668" y="967156"/>
                      </a:cubicBezTo>
                    </a:path>
                  </a:pathLst>
                </a:custGeom>
                <a:ln>
                  <a:tailEnd type="stealth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120" name="Group 119"/>
                <p:cNvGrpSpPr/>
                <p:nvPr/>
              </p:nvGrpSpPr>
              <p:grpSpPr>
                <a:xfrm>
                  <a:off x="4208968" y="2414506"/>
                  <a:ext cx="413950" cy="412279"/>
                  <a:chOff x="3990490" y="2404132"/>
                  <a:chExt cx="413950" cy="412279"/>
                </a:xfrm>
              </p:grpSpPr>
              <p:sp>
                <p:nvSpPr>
                  <p:cNvPr id="121" name="Oval 120"/>
                  <p:cNvSpPr/>
                  <p:nvPr/>
                </p:nvSpPr>
                <p:spPr>
                  <a:xfrm>
                    <a:off x="4033868" y="2404132"/>
                    <a:ext cx="206188" cy="215615"/>
                  </a:xfrm>
                  <a:prstGeom prst="ellipse">
                    <a:avLst/>
                  </a:prstGeom>
                  <a:solidFill>
                    <a:schemeClr val="bg1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rtlCol="0" anchor="ctr"/>
                  <a:lstStyle/>
                  <a:p>
                    <a:pPr algn="ctr"/>
                    <a:r>
                      <a:rPr lang="en-US" dirty="0" smtClean="0">
                        <a:solidFill>
                          <a:schemeClr val="tx1"/>
                        </a:solidFill>
                      </a:rPr>
                      <a:t>e-</a:t>
                    </a:r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22" name="Oval 121"/>
                  <p:cNvSpPr/>
                  <p:nvPr/>
                </p:nvSpPr>
                <p:spPr>
                  <a:xfrm>
                    <a:off x="4198252" y="2471795"/>
                    <a:ext cx="206188" cy="215615"/>
                  </a:xfrm>
                  <a:prstGeom prst="ellipse">
                    <a:avLst/>
                  </a:prstGeom>
                  <a:solidFill>
                    <a:schemeClr val="bg1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rtlCol="0" anchor="ctr"/>
                  <a:lstStyle/>
                  <a:p>
                    <a:pPr algn="ctr"/>
                    <a:r>
                      <a:rPr lang="en-US" dirty="0" smtClean="0">
                        <a:solidFill>
                          <a:schemeClr val="tx1"/>
                        </a:solidFill>
                      </a:rPr>
                      <a:t>e-</a:t>
                    </a:r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23" name="Oval 122"/>
                  <p:cNvSpPr/>
                  <p:nvPr/>
                </p:nvSpPr>
                <p:spPr>
                  <a:xfrm>
                    <a:off x="3990490" y="2579603"/>
                    <a:ext cx="206188" cy="215615"/>
                  </a:xfrm>
                  <a:prstGeom prst="ellipse">
                    <a:avLst/>
                  </a:prstGeom>
                  <a:solidFill>
                    <a:schemeClr val="bg1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rtlCol="0" anchor="ctr"/>
                  <a:lstStyle/>
                  <a:p>
                    <a:pPr algn="ctr"/>
                    <a:r>
                      <a:rPr lang="en-US" dirty="0" smtClean="0">
                        <a:solidFill>
                          <a:schemeClr val="tx1"/>
                        </a:solidFill>
                      </a:rPr>
                      <a:t>e-</a:t>
                    </a:r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24" name="Oval 123"/>
                  <p:cNvSpPr/>
                  <p:nvPr/>
                </p:nvSpPr>
                <p:spPr>
                  <a:xfrm>
                    <a:off x="4174958" y="2600796"/>
                    <a:ext cx="206188" cy="215615"/>
                  </a:xfrm>
                  <a:prstGeom prst="ellipse">
                    <a:avLst/>
                  </a:prstGeom>
                  <a:solidFill>
                    <a:schemeClr val="bg1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rtlCol="0" anchor="ctr"/>
                  <a:lstStyle/>
                  <a:p>
                    <a:pPr algn="ctr"/>
                    <a:r>
                      <a:rPr lang="en-US" dirty="0" smtClean="0">
                        <a:solidFill>
                          <a:schemeClr val="tx1"/>
                        </a:solidFill>
                      </a:rPr>
                      <a:t>e-</a:t>
                    </a:r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sp>
            <p:nvSpPr>
              <p:cNvPr id="116" name="Freeform 115"/>
              <p:cNvSpPr/>
              <p:nvPr/>
            </p:nvSpPr>
            <p:spPr>
              <a:xfrm>
                <a:off x="6003730" y="4505783"/>
                <a:ext cx="322839" cy="1083347"/>
              </a:xfrm>
              <a:custGeom>
                <a:avLst/>
                <a:gdLst>
                  <a:gd name="connsiteX0" fmla="*/ 26907 w 322839"/>
                  <a:gd name="connsiteY0" fmla="*/ 1021977 h 1021977"/>
                  <a:gd name="connsiteX1" fmla="*/ 322742 w 322839"/>
                  <a:gd name="connsiteY1" fmla="*/ 766483 h 1021977"/>
                  <a:gd name="connsiteX2" fmla="*/ 13 w 322839"/>
                  <a:gd name="connsiteY2" fmla="*/ 524435 h 1021977"/>
                  <a:gd name="connsiteX3" fmla="*/ 309295 w 322839"/>
                  <a:gd name="connsiteY3" fmla="*/ 295835 h 1021977"/>
                  <a:gd name="connsiteX4" fmla="*/ 147930 w 322839"/>
                  <a:gd name="connsiteY4" fmla="*/ 107577 h 1021977"/>
                  <a:gd name="connsiteX5" fmla="*/ 147930 w 322839"/>
                  <a:gd name="connsiteY5" fmla="*/ 0 h 1021977"/>
                  <a:gd name="connsiteX6" fmla="*/ 147930 w 322839"/>
                  <a:gd name="connsiteY6" fmla="*/ 0 h 1021977"/>
                  <a:gd name="connsiteX0" fmla="*/ 26907 w 322839"/>
                  <a:gd name="connsiteY0" fmla="*/ 1156448 h 1156448"/>
                  <a:gd name="connsiteX1" fmla="*/ 322742 w 322839"/>
                  <a:gd name="connsiteY1" fmla="*/ 900954 h 1156448"/>
                  <a:gd name="connsiteX2" fmla="*/ 13 w 322839"/>
                  <a:gd name="connsiteY2" fmla="*/ 658906 h 1156448"/>
                  <a:gd name="connsiteX3" fmla="*/ 309295 w 322839"/>
                  <a:gd name="connsiteY3" fmla="*/ 430306 h 1156448"/>
                  <a:gd name="connsiteX4" fmla="*/ 147930 w 322839"/>
                  <a:gd name="connsiteY4" fmla="*/ 242048 h 1156448"/>
                  <a:gd name="connsiteX5" fmla="*/ 147930 w 322839"/>
                  <a:gd name="connsiteY5" fmla="*/ 134471 h 1156448"/>
                  <a:gd name="connsiteX6" fmla="*/ 161377 w 322839"/>
                  <a:gd name="connsiteY6" fmla="*/ 0 h 1156448"/>
                  <a:gd name="connsiteX0" fmla="*/ 26907 w 322839"/>
                  <a:gd name="connsiteY0" fmla="*/ 1398495 h 1398495"/>
                  <a:gd name="connsiteX1" fmla="*/ 322742 w 322839"/>
                  <a:gd name="connsiteY1" fmla="*/ 1143001 h 1398495"/>
                  <a:gd name="connsiteX2" fmla="*/ 13 w 322839"/>
                  <a:gd name="connsiteY2" fmla="*/ 900953 h 1398495"/>
                  <a:gd name="connsiteX3" fmla="*/ 309295 w 322839"/>
                  <a:gd name="connsiteY3" fmla="*/ 672353 h 1398495"/>
                  <a:gd name="connsiteX4" fmla="*/ 147930 w 322839"/>
                  <a:gd name="connsiteY4" fmla="*/ 484095 h 1398495"/>
                  <a:gd name="connsiteX5" fmla="*/ 147930 w 322839"/>
                  <a:gd name="connsiteY5" fmla="*/ 376518 h 1398495"/>
                  <a:gd name="connsiteX6" fmla="*/ 147930 w 322839"/>
                  <a:gd name="connsiteY6" fmla="*/ 0 h 1398495"/>
                  <a:gd name="connsiteX0" fmla="*/ 26907 w 322839"/>
                  <a:gd name="connsiteY0" fmla="*/ 1398495 h 1398495"/>
                  <a:gd name="connsiteX1" fmla="*/ 322742 w 322839"/>
                  <a:gd name="connsiteY1" fmla="*/ 1143001 h 1398495"/>
                  <a:gd name="connsiteX2" fmla="*/ 13 w 322839"/>
                  <a:gd name="connsiteY2" fmla="*/ 900953 h 1398495"/>
                  <a:gd name="connsiteX3" fmla="*/ 309295 w 322839"/>
                  <a:gd name="connsiteY3" fmla="*/ 672353 h 1398495"/>
                  <a:gd name="connsiteX4" fmla="*/ 147930 w 322839"/>
                  <a:gd name="connsiteY4" fmla="*/ 484095 h 1398495"/>
                  <a:gd name="connsiteX5" fmla="*/ 107589 w 322839"/>
                  <a:gd name="connsiteY5" fmla="*/ 403412 h 1398495"/>
                  <a:gd name="connsiteX6" fmla="*/ 147930 w 322839"/>
                  <a:gd name="connsiteY6" fmla="*/ 0 h 1398495"/>
                  <a:gd name="connsiteX0" fmla="*/ 26907 w 322839"/>
                  <a:gd name="connsiteY0" fmla="*/ 1116107 h 1116107"/>
                  <a:gd name="connsiteX1" fmla="*/ 322742 w 322839"/>
                  <a:gd name="connsiteY1" fmla="*/ 860613 h 1116107"/>
                  <a:gd name="connsiteX2" fmla="*/ 13 w 322839"/>
                  <a:gd name="connsiteY2" fmla="*/ 618565 h 1116107"/>
                  <a:gd name="connsiteX3" fmla="*/ 309295 w 322839"/>
                  <a:gd name="connsiteY3" fmla="*/ 389965 h 1116107"/>
                  <a:gd name="connsiteX4" fmla="*/ 147930 w 322839"/>
                  <a:gd name="connsiteY4" fmla="*/ 201707 h 1116107"/>
                  <a:gd name="connsiteX5" fmla="*/ 107589 w 322839"/>
                  <a:gd name="connsiteY5" fmla="*/ 121024 h 1116107"/>
                  <a:gd name="connsiteX6" fmla="*/ 107589 w 322839"/>
                  <a:gd name="connsiteY6" fmla="*/ 0 h 1116107"/>
                  <a:gd name="connsiteX0" fmla="*/ 26907 w 322839"/>
                  <a:gd name="connsiteY0" fmla="*/ 1487582 h 1487582"/>
                  <a:gd name="connsiteX1" fmla="*/ 322742 w 322839"/>
                  <a:gd name="connsiteY1" fmla="*/ 1232088 h 1487582"/>
                  <a:gd name="connsiteX2" fmla="*/ 13 w 322839"/>
                  <a:gd name="connsiteY2" fmla="*/ 990040 h 1487582"/>
                  <a:gd name="connsiteX3" fmla="*/ 309295 w 322839"/>
                  <a:gd name="connsiteY3" fmla="*/ 761440 h 1487582"/>
                  <a:gd name="connsiteX4" fmla="*/ 147930 w 322839"/>
                  <a:gd name="connsiteY4" fmla="*/ 573182 h 1487582"/>
                  <a:gd name="connsiteX5" fmla="*/ 107589 w 322839"/>
                  <a:gd name="connsiteY5" fmla="*/ 492499 h 1487582"/>
                  <a:gd name="connsiteX6" fmla="*/ 117114 w 322839"/>
                  <a:gd name="connsiteY6" fmla="*/ 0 h 14875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22839" h="1487582">
                    <a:moveTo>
                      <a:pt x="26907" y="1487582"/>
                    </a:moveTo>
                    <a:cubicBezTo>
                      <a:pt x="177065" y="1401297"/>
                      <a:pt x="327224" y="1315012"/>
                      <a:pt x="322742" y="1232088"/>
                    </a:cubicBezTo>
                    <a:cubicBezTo>
                      <a:pt x="318260" y="1149164"/>
                      <a:pt x="2254" y="1068481"/>
                      <a:pt x="13" y="990040"/>
                    </a:cubicBezTo>
                    <a:cubicBezTo>
                      <a:pt x="-2228" y="911599"/>
                      <a:pt x="284642" y="830916"/>
                      <a:pt x="309295" y="761440"/>
                    </a:cubicBezTo>
                    <a:cubicBezTo>
                      <a:pt x="333948" y="691964"/>
                      <a:pt x="181548" y="618006"/>
                      <a:pt x="147930" y="573182"/>
                    </a:cubicBezTo>
                    <a:cubicBezTo>
                      <a:pt x="114312" y="528358"/>
                      <a:pt x="114312" y="526117"/>
                      <a:pt x="107589" y="492499"/>
                    </a:cubicBezTo>
                    <a:cubicBezTo>
                      <a:pt x="100866" y="458881"/>
                      <a:pt x="112632" y="44824"/>
                      <a:pt x="117114" y="0"/>
                    </a:cubicBezTo>
                  </a:path>
                </a:pathLst>
              </a:custGeom>
              <a:ln w="25400">
                <a:solidFill>
                  <a:srgbClr val="FF0000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1" name="TextBox 110"/>
            <p:cNvSpPr txBox="1"/>
            <p:nvPr/>
          </p:nvSpPr>
          <p:spPr>
            <a:xfrm>
              <a:off x="4283846" y="5558504"/>
              <a:ext cx="153118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Background</a:t>
              </a:r>
            </a:p>
            <a:p>
              <a:pPr algn="ctr"/>
              <a:r>
                <a:rPr lang="en-US" b="1" dirty="0" smtClean="0">
                  <a:solidFill>
                    <a:srgbClr val="FF0000"/>
                  </a:solidFill>
                </a:rPr>
                <a:t>330 nm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107504" y="4798704"/>
            <a:ext cx="29033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No background rejection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9031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8" grpId="0"/>
      <p:bldP spid="358" grpId="0"/>
      <p:bldP spid="365" grpId="0"/>
      <p:bldP spid="385" grpId="0"/>
      <p:bldP spid="10252" grpId="0"/>
      <p:bldP spid="14" grpId="0"/>
      <p:bldP spid="88" grpId="0" animBg="1"/>
      <p:bldP spid="2" grpId="0"/>
      <p:bldP spid="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3" cstate="print"/>
          <a:srcRect l="14856" t="22222" r="15582" b="10001"/>
          <a:stretch>
            <a:fillRect/>
          </a:stretch>
        </p:blipFill>
        <p:spPr bwMode="auto">
          <a:xfrm>
            <a:off x="350111" y="1085594"/>
            <a:ext cx="4001552" cy="24374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50111" y="178916"/>
            <a:ext cx="9144000" cy="620688"/>
          </a:xfrm>
        </p:spPr>
        <p:txBody>
          <a:bodyPr>
            <a:normAutofit/>
            <a:scene3d>
              <a:camera prst="orthographicFront"/>
              <a:lightRig rig="threePt" dir="t"/>
            </a:scene3d>
            <a:sp3d extrusionH="57150" contourW="6350">
              <a:bevelT w="38100" h="38100"/>
            </a:sp3d>
          </a:bodyPr>
          <a:lstStyle/>
          <a:p>
            <a:r>
              <a:rPr lang="en-US" sz="3200" dirty="0" smtClean="0">
                <a:latin typeface="+mn-lt"/>
              </a:rPr>
              <a:t>Atomic Layer Deposition (ALD)</a:t>
            </a:r>
            <a:endParaRPr lang="en-US" sz="3200" dirty="0">
              <a:latin typeface="+mn-lt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572000" y="660832"/>
            <a:ext cx="4572000" cy="2416046"/>
          </a:xfrm>
          <a:prstGeom prst="rect">
            <a:avLst/>
          </a:prstGeom>
        </p:spPr>
        <p:txBody>
          <a:bodyPr>
            <a:spAutoFit/>
          </a:bodyPr>
          <a:lstStyle/>
          <a:p>
            <a:pPr marL="479425"/>
            <a:endParaRPr lang="en-US" sz="1600" b="1" dirty="0" smtClean="0">
              <a:latin typeface="Arial" charset="0"/>
            </a:endParaRPr>
          </a:p>
          <a:p>
            <a:pPr marL="479425"/>
            <a:r>
              <a:rPr lang="en-US" sz="700" dirty="0" smtClean="0">
                <a:cs typeface="Times New Roman" pitchFamily="18" charset="0"/>
              </a:rPr>
              <a:t> </a:t>
            </a:r>
            <a:endParaRPr lang="en-US" sz="700" dirty="0" smtClean="0">
              <a:cs typeface="Times New Roman" pitchFamily="18" charset="0"/>
            </a:endParaRPr>
          </a:p>
          <a:p>
            <a:pPr marL="479425">
              <a:buFont typeface="Arial" pitchFamily="34" charset="0"/>
              <a:buChar char="•"/>
            </a:pPr>
            <a:r>
              <a:rPr lang="en-US" sz="1400" dirty="0" smtClean="0">
                <a:cs typeface="Times New Roman" pitchFamily="18" charset="0"/>
              </a:rPr>
              <a:t> </a:t>
            </a:r>
            <a:r>
              <a:rPr lang="en-US" sz="1600" dirty="0" smtClean="0">
                <a:cs typeface="Times New Roman" pitchFamily="18" charset="0"/>
              </a:rPr>
              <a:t>Achieves layer-by-layer growth of films with </a:t>
            </a:r>
            <a:r>
              <a:rPr lang="en-US" sz="1600" b="1" i="1" dirty="0" smtClean="0">
                <a:cs typeface="Times New Roman" pitchFamily="18" charset="0"/>
              </a:rPr>
              <a:t>Angstrom</a:t>
            </a:r>
            <a:r>
              <a:rPr lang="en-US" sz="1600" dirty="0">
                <a:cs typeface="Times New Roman" pitchFamily="18" charset="0"/>
              </a:rPr>
              <a:t>-</a:t>
            </a:r>
            <a:r>
              <a:rPr lang="en-US" sz="1600" dirty="0" smtClean="0">
                <a:cs typeface="Times New Roman" pitchFamily="18" charset="0"/>
              </a:rPr>
              <a:t>level control over arbitrarily large surface areas</a:t>
            </a:r>
          </a:p>
          <a:p>
            <a:pPr marL="479425">
              <a:buFont typeface="Arial" pitchFamily="34" charset="0"/>
              <a:buChar char="•"/>
            </a:pPr>
            <a:r>
              <a:rPr lang="en-US" sz="1600" dirty="0" smtClean="0">
                <a:cs typeface="Times New Roman" pitchFamily="18" charset="0"/>
              </a:rPr>
              <a:t> Wide suite of materials metals, oxides, and nitrides with excellent film properties</a:t>
            </a:r>
          </a:p>
          <a:p>
            <a:pPr marL="479425">
              <a:buFont typeface="Arial" pitchFamily="34" charset="0"/>
              <a:buChar char="•"/>
            </a:pPr>
            <a:r>
              <a:rPr lang="en-US" sz="1600" dirty="0" smtClean="0">
                <a:cs typeface="Times New Roman" pitchFamily="18" charset="0"/>
              </a:rPr>
              <a:t> Can be directly integrated into existing detectors/instruments to vastly improve performance</a:t>
            </a:r>
            <a:endParaRPr lang="en-US" sz="1400" dirty="0">
              <a:cs typeface="Times New Roman" pitchFamily="18" charset="0"/>
            </a:endParaRPr>
          </a:p>
        </p:txBody>
      </p:sp>
      <p:pic>
        <p:nvPicPr>
          <p:cNvPr id="7" name="Picture 6" descr="FIBBED X-Section 002.tif"/>
          <p:cNvPicPr>
            <a:picLocks noChangeAspect="1"/>
          </p:cNvPicPr>
          <p:nvPr/>
        </p:nvPicPr>
        <p:blipFill>
          <a:blip r:embed="rId4" cstate="print"/>
          <a:srcRect b="17210"/>
          <a:stretch>
            <a:fillRect/>
          </a:stretch>
        </p:blipFill>
        <p:spPr>
          <a:xfrm>
            <a:off x="403374" y="3900967"/>
            <a:ext cx="2103689" cy="2130982"/>
          </a:xfrm>
          <a:prstGeom prst="rect">
            <a:avLst/>
          </a:prstGeom>
        </p:spPr>
      </p:pic>
      <p:pic>
        <p:nvPicPr>
          <p:cNvPr id="8" name="Picture 7" descr="typical x=section 001.tif"/>
          <p:cNvPicPr>
            <a:picLocks noChangeAspect="1"/>
          </p:cNvPicPr>
          <p:nvPr/>
        </p:nvPicPr>
        <p:blipFill>
          <a:blip r:embed="rId5" cstate="print"/>
          <a:srcRect l="-898" b="18434"/>
          <a:stretch>
            <a:fillRect/>
          </a:stretch>
        </p:blipFill>
        <p:spPr>
          <a:xfrm>
            <a:off x="2551836" y="3902528"/>
            <a:ext cx="2202749" cy="217878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0980" y="3534804"/>
            <a:ext cx="50817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7030A0"/>
                </a:solidFill>
              </a:rPr>
              <a:t>TEM</a:t>
            </a:r>
            <a:r>
              <a:rPr lang="en-US" sz="1600" dirty="0" smtClean="0">
                <a:solidFill>
                  <a:srgbClr val="7030A0"/>
                </a:solidFill>
              </a:rPr>
              <a:t> images of ultra-thin (3.5nm), conformal ALD film </a:t>
            </a:r>
            <a:endParaRPr lang="en-US" sz="1600" dirty="0">
              <a:solidFill>
                <a:srgbClr val="7030A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499377" y="3334749"/>
            <a:ext cx="27849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00FF"/>
                </a:solidFill>
              </a:rPr>
              <a:t>Key advantages of ALD</a:t>
            </a:r>
            <a:endParaRPr lang="en-US" sz="2000" b="1" dirty="0">
              <a:solidFill>
                <a:srgbClr val="0000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984560" y="3704081"/>
            <a:ext cx="4256811" cy="24724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1"/>
              </a:buClr>
              <a:buFont typeface="Arial" charset="0"/>
              <a:buChar char="•"/>
            </a:pPr>
            <a:r>
              <a:rPr lang="en-US" sz="1400" dirty="0"/>
              <a:t> </a:t>
            </a:r>
            <a:r>
              <a:rPr lang="en-US" sz="1400" dirty="0" smtClean="0"/>
              <a:t> </a:t>
            </a:r>
            <a:r>
              <a:rPr lang="en-US" sz="1600" dirty="0" smtClean="0">
                <a:solidFill>
                  <a:srgbClr val="FF0000"/>
                </a:solidFill>
              </a:rPr>
              <a:t>Fully complements the surface engineering capabilities of Si MBE with atomic control of ALD</a:t>
            </a:r>
          </a:p>
          <a:p>
            <a:pPr>
              <a:buFont typeface="Arial" charset="0"/>
              <a:buChar char="•"/>
            </a:pPr>
            <a:r>
              <a:rPr lang="en-US" sz="1600" dirty="0" smtClean="0">
                <a:solidFill>
                  <a:srgbClr val="FF0000"/>
                </a:solidFill>
              </a:rPr>
              <a:t>  Thickness can be specified with Angstrom resolution</a:t>
            </a:r>
          </a:p>
          <a:p>
            <a:pPr lvl="1">
              <a:buFontTx/>
              <a:buChar char="-"/>
            </a:pPr>
            <a:r>
              <a:rPr lang="en-US" sz="1600" dirty="0" smtClean="0"/>
              <a:t>Enables precise, repeatable targeting of bands </a:t>
            </a:r>
            <a:r>
              <a:rPr lang="en-US" sz="1600" i="1" dirty="0" smtClean="0"/>
              <a:t>e.g. </a:t>
            </a:r>
            <a:r>
              <a:rPr lang="en-US" sz="1600" dirty="0" smtClean="0"/>
              <a:t>16.5 nm vs. 23 nm of Al</a:t>
            </a:r>
            <a:r>
              <a:rPr lang="en-US" sz="1600" baseline="-25000" dirty="0" smtClean="0"/>
              <a:t>2</a:t>
            </a:r>
            <a:r>
              <a:rPr lang="en-US" sz="1600" dirty="0" smtClean="0"/>
              <a:t>O</a:t>
            </a:r>
            <a:r>
              <a:rPr lang="en-US" sz="1600" baseline="-25000" dirty="0" smtClean="0"/>
              <a:t>3</a:t>
            </a:r>
          </a:p>
          <a:p>
            <a:pPr lvl="1">
              <a:buFontTx/>
              <a:buChar char="-"/>
            </a:pPr>
            <a:endParaRPr lang="en-US" sz="1600" baseline="-25000" dirty="0" smtClean="0"/>
          </a:p>
          <a:p>
            <a:pPr>
              <a:buFont typeface="Arial" charset="0"/>
              <a:buChar char="•"/>
            </a:pPr>
            <a:r>
              <a:rPr lang="en-US" sz="1600" dirty="0" smtClean="0">
                <a:solidFill>
                  <a:srgbClr val="FF0000"/>
                </a:solidFill>
              </a:rPr>
              <a:t> Process is completely independent of device size</a:t>
            </a:r>
            <a:r>
              <a:rPr lang="en-US" sz="1400" dirty="0" smtClean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152775" y="5543011"/>
            <a:ext cx="9334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bg1"/>
                </a:solidFill>
              </a:rPr>
              <a:t>3.5 nm</a:t>
            </a:r>
          </a:p>
          <a:p>
            <a:pPr algn="ctr"/>
            <a:r>
              <a:rPr lang="en-US" sz="1200" b="1" dirty="0" smtClean="0">
                <a:solidFill>
                  <a:schemeClr val="bg1"/>
                </a:solidFill>
              </a:rPr>
              <a:t>ALD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868014" y="4752436"/>
            <a:ext cx="9334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bg1"/>
                </a:solidFill>
              </a:rPr>
              <a:t>Silicon Substrate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93668" y="5570284"/>
            <a:ext cx="9334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bg1"/>
                </a:solidFill>
              </a:rPr>
              <a:t>Silicon Substrate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62028" y="5312178"/>
            <a:ext cx="9334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bg1"/>
                </a:solidFill>
              </a:rPr>
              <a:t>3.5 nm</a:t>
            </a:r>
          </a:p>
          <a:p>
            <a:pPr algn="ctr"/>
            <a:r>
              <a:rPr lang="en-US" sz="1200" b="1" dirty="0" smtClean="0">
                <a:solidFill>
                  <a:schemeClr val="bg1"/>
                </a:solidFill>
              </a:rPr>
              <a:t>ALD</a:t>
            </a:r>
            <a:endParaRPr lang="en-US" sz="1200" b="1" dirty="0">
              <a:solidFill>
                <a:schemeClr val="bg1"/>
              </a:solidFill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 rot="10800000">
            <a:off x="962028" y="5275657"/>
            <a:ext cx="213737" cy="114954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1457324" y="5766365"/>
            <a:ext cx="933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bg1"/>
                </a:solidFill>
              </a:rPr>
              <a:t>Glue for sample mount</a:t>
            </a:r>
            <a:endParaRPr lang="en-US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0673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Scintillation pulse shapes</a:t>
            </a: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"/>
          <a:stretch/>
        </p:blipFill>
        <p:spPr bwMode="auto">
          <a:xfrm>
            <a:off x="561498" y="1007165"/>
            <a:ext cx="7944679" cy="47128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325833" y="4869712"/>
            <a:ext cx="524503" cy="276999"/>
          </a:xfrm>
          <a:prstGeom prst="rect">
            <a:avLst/>
          </a:prstGeom>
          <a:solidFill>
            <a:srgbClr val="FF0000"/>
          </a:solidFill>
          <a:ln w="63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prstClr val="white"/>
                </a:solidFill>
                <a:latin typeface="Arial"/>
              </a:rPr>
              <a:t>BaF</a:t>
            </a:r>
            <a:r>
              <a:rPr lang="en-US" sz="1200" baseline="-25000" dirty="0" smtClean="0">
                <a:solidFill>
                  <a:prstClr val="white"/>
                </a:solidFill>
                <a:latin typeface="Arial"/>
              </a:rPr>
              <a:t>2</a:t>
            </a:r>
            <a:endParaRPr lang="en-US" sz="1200" baseline="-2500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694462" y="5987143"/>
            <a:ext cx="13179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black"/>
                </a:solidFill>
                <a:latin typeface="Arial"/>
              </a:rPr>
              <a:t>Ren-yuan Zhu</a:t>
            </a:r>
            <a:endParaRPr lang="en-US" sz="140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650883" y="2449686"/>
            <a:ext cx="731520" cy="32918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300" dirty="0" smtClean="0">
                <a:latin typeface="Arial" panose="020B0604020202020204" pitchFamily="34" charset="0"/>
                <a:cs typeface="Arial" panose="020B0604020202020204" pitchFamily="34" charset="0"/>
              </a:rPr>
              <a:t>LaBr</a:t>
            </a:r>
            <a:r>
              <a:rPr lang="en-US" sz="13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13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701683" y="4231650"/>
            <a:ext cx="731520" cy="3657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300" dirty="0" smtClean="0">
                <a:latin typeface="Arial" panose="020B0604020202020204" pitchFamily="34" charset="0"/>
                <a:cs typeface="Arial" panose="020B0604020202020204" pitchFamily="34" charset="0"/>
              </a:rPr>
              <a:t>LSO</a:t>
            </a:r>
            <a:endParaRPr lang="en-US" sz="13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720930" y="4833290"/>
            <a:ext cx="73152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300" dirty="0" smtClean="0">
                <a:latin typeface="Arial" panose="020B0604020202020204" pitchFamily="34" charset="0"/>
                <a:cs typeface="Arial" panose="020B0604020202020204" pitchFamily="34" charset="0"/>
              </a:rPr>
              <a:t>LYSO</a:t>
            </a:r>
            <a:endParaRPr lang="en-US" sz="13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325833" y="4231650"/>
            <a:ext cx="73152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300" dirty="0" smtClean="0">
                <a:latin typeface="Arial" panose="020B0604020202020204" pitchFamily="34" charset="0"/>
                <a:cs typeface="Arial" panose="020B0604020202020204" pitchFamily="34" charset="0"/>
              </a:rPr>
              <a:t>LaCl</a:t>
            </a:r>
            <a:r>
              <a:rPr lang="en-US" sz="13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13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6489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A5821-21EB-4C1A-AC70-E98BDB034B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" y="956103"/>
            <a:ext cx="8737599" cy="3005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694462" y="5987143"/>
            <a:ext cx="13179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black"/>
                </a:solidFill>
                <a:latin typeface="Arial"/>
              </a:rPr>
              <a:t>Ren-yuan Zhu</a:t>
            </a:r>
            <a:endParaRPr lang="en-US" sz="140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5" name="Title 2"/>
          <p:cNvSpPr txBox="1">
            <a:spLocks/>
          </p:cNvSpPr>
          <p:nvPr/>
        </p:nvSpPr>
        <p:spPr>
          <a:xfrm>
            <a:off x="321734" y="129849"/>
            <a:ext cx="8229600" cy="62788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</a:rPr>
              <a:t>A fast crystal “figure of merit”</a:t>
            </a: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775"/>
          <a:stretch/>
        </p:blipFill>
        <p:spPr bwMode="auto">
          <a:xfrm>
            <a:off x="2944336" y="4006758"/>
            <a:ext cx="3659413" cy="22590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03200" y="4474029"/>
            <a:ext cx="27109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Arial"/>
              </a:rPr>
              <a:t>Motivates R&amp;D on fast </a:t>
            </a:r>
            <a:br>
              <a:rPr lang="en-US" dirty="0" smtClean="0">
                <a:solidFill>
                  <a:prstClr val="black"/>
                </a:solidFill>
                <a:latin typeface="Arial"/>
              </a:rPr>
            </a:br>
            <a:r>
              <a:rPr lang="en-US" dirty="0" smtClean="0">
                <a:solidFill>
                  <a:prstClr val="black"/>
                </a:solidFill>
                <a:latin typeface="Arial"/>
              </a:rPr>
              <a:t>crystals and appropriate </a:t>
            </a:r>
            <a:br>
              <a:rPr lang="en-US" dirty="0" smtClean="0">
                <a:solidFill>
                  <a:prstClr val="black"/>
                </a:solidFill>
                <a:latin typeface="Arial"/>
              </a:rPr>
            </a:br>
            <a:r>
              <a:rPr lang="en-US" dirty="0" smtClean="0">
                <a:solidFill>
                  <a:prstClr val="black"/>
                </a:solidFill>
                <a:latin typeface="Arial"/>
              </a:rPr>
              <a:t>solid state readout</a:t>
            </a:r>
            <a:endParaRPr lang="en-US" dirty="0">
              <a:solidFill>
                <a:prstClr val="black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74846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104149"/>
            <a:ext cx="8442960" cy="4883727"/>
          </a:xfrm>
        </p:spPr>
        <p:txBody>
          <a:bodyPr/>
          <a:lstStyle/>
          <a:p>
            <a:r>
              <a:rPr lang="en-US" sz="2000" dirty="0" smtClean="0"/>
              <a:t>BaF</a:t>
            </a:r>
            <a:r>
              <a:rPr lang="en-US" sz="2000" baseline="-25000" dirty="0" smtClean="0"/>
              <a:t>2</a:t>
            </a:r>
            <a:r>
              <a:rPr lang="en-US" sz="2000" dirty="0" smtClean="0"/>
              <a:t> is among the fastest scintillating crystals (0.9ns), but there is a much larger, slower, component (650ns)</a:t>
            </a:r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  <a:p>
            <a:r>
              <a:rPr lang="en-US" sz="2000" dirty="0" smtClean="0"/>
              <a:t>In order to take </a:t>
            </a:r>
            <a:r>
              <a:rPr lang="en-US" sz="2000" dirty="0" smtClean="0"/>
              <a:t>full advantage </a:t>
            </a:r>
            <a:r>
              <a:rPr lang="en-US" sz="2000" dirty="0" smtClean="0"/>
              <a:t>of the fast component, it is necessary to suppress the slow component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5500" y="1841201"/>
            <a:ext cx="3857625" cy="283845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20259"/>
            <a:ext cx="8686800" cy="627887"/>
          </a:xfrm>
        </p:spPr>
        <p:txBody>
          <a:bodyPr/>
          <a:lstStyle/>
          <a:p>
            <a:r>
              <a:rPr lang="en-US" dirty="0" smtClean="0"/>
              <a:t>BaF</a:t>
            </a:r>
            <a:r>
              <a:rPr lang="en-US" baseline="-25000" dirty="0" smtClean="0"/>
              <a:t>2</a:t>
            </a:r>
            <a:r>
              <a:rPr lang="en-US" dirty="0" smtClean="0"/>
              <a:t> is a potentially attractive high rate crystal</a:t>
            </a:r>
            <a:endParaRPr lang="en-US" dirty="0"/>
          </a:p>
        </p:txBody>
      </p:sp>
      <p:sp>
        <p:nvSpPr>
          <p:cNvPr id="5" name="Rectangular Callout 4"/>
          <p:cNvSpPr/>
          <p:nvPr/>
        </p:nvSpPr>
        <p:spPr>
          <a:xfrm>
            <a:off x="857914" y="3710565"/>
            <a:ext cx="1742109" cy="762000"/>
          </a:xfrm>
          <a:prstGeom prst="wedgeRectCallout">
            <a:avLst>
              <a:gd name="adj1" fmla="val 119214"/>
              <a:gd name="adj2" fmla="val -44969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ular Callout 5"/>
          <p:cNvSpPr/>
          <p:nvPr/>
        </p:nvSpPr>
        <p:spPr>
          <a:xfrm>
            <a:off x="6955720" y="2347535"/>
            <a:ext cx="1244600" cy="749300"/>
          </a:xfrm>
          <a:prstGeom prst="wedgeRectCallout">
            <a:avLst>
              <a:gd name="adj1" fmla="val -229220"/>
              <a:gd name="adj2" fmla="val 94732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139680" y="2399020"/>
            <a:ext cx="8777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FF388C"/>
                </a:solidFill>
                <a:latin typeface="Arial"/>
              </a:rPr>
              <a:t>85%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FF388C"/>
                </a:solidFill>
                <a:latin typeface="Arial"/>
              </a:rPr>
              <a:t>650 ns</a:t>
            </a:r>
            <a:endParaRPr lang="en-US" dirty="0">
              <a:solidFill>
                <a:srgbClr val="FF388C"/>
              </a:solidFill>
              <a:latin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04335" y="3775856"/>
            <a:ext cx="8777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FF388C"/>
                </a:solidFill>
                <a:latin typeface="Arial"/>
              </a:rPr>
              <a:t>1</a:t>
            </a:r>
            <a:r>
              <a:rPr lang="en-US" dirty="0" smtClean="0">
                <a:solidFill>
                  <a:srgbClr val="FF388C"/>
                </a:solidFill>
                <a:latin typeface="Arial"/>
              </a:rPr>
              <a:t>5%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FF388C"/>
                </a:solidFill>
                <a:latin typeface="Arial"/>
              </a:rPr>
              <a:t>900 </a:t>
            </a:r>
            <a:r>
              <a:rPr lang="en-US" dirty="0" err="1" smtClean="0">
                <a:solidFill>
                  <a:srgbClr val="FF388C"/>
                </a:solidFill>
                <a:latin typeface="Arial"/>
              </a:rPr>
              <a:t>ps</a:t>
            </a:r>
            <a:endParaRPr lang="en-US" dirty="0">
              <a:solidFill>
                <a:srgbClr val="FF388C"/>
              </a:solidFill>
              <a:latin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507598" y="3286347"/>
            <a:ext cx="257795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/>
                </a:solidFill>
                <a:latin typeface="Arial"/>
              </a:rPr>
              <a:t>Total light output </a:t>
            </a:r>
            <a:r>
              <a:rPr lang="en-US" dirty="0" smtClean="0">
                <a:solidFill>
                  <a:prstClr val="black"/>
                </a:solidFill>
                <a:latin typeface="Arial"/>
              </a:rPr>
              <a:t/>
            </a:r>
            <a:br>
              <a:rPr lang="en-US" dirty="0" smtClean="0">
                <a:solidFill>
                  <a:prstClr val="black"/>
                </a:solidFill>
                <a:latin typeface="Arial"/>
              </a:rPr>
            </a:br>
            <a:r>
              <a:rPr lang="en-US" dirty="0" smtClean="0">
                <a:solidFill>
                  <a:prstClr val="black"/>
                </a:solidFill>
                <a:latin typeface="Arial"/>
              </a:rPr>
              <a:t> 1.2 </a:t>
            </a:r>
            <a:r>
              <a:rPr lang="en-US" dirty="0">
                <a:solidFill>
                  <a:prstClr val="black"/>
                </a:solidFill>
                <a:latin typeface="Arial"/>
              </a:rPr>
              <a:t>x 10</a:t>
            </a:r>
            <a:r>
              <a:rPr lang="en-US" baseline="30000" dirty="0">
                <a:solidFill>
                  <a:prstClr val="black"/>
                </a:solidFill>
                <a:latin typeface="Arial"/>
              </a:rPr>
              <a:t>4</a:t>
            </a:r>
            <a:r>
              <a:rPr lang="en-US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dirty="0" smtClean="0">
                <a:solidFill>
                  <a:prstClr val="black"/>
                </a:solidFill>
                <a:latin typeface="Arial"/>
              </a:rPr>
              <a:t>photons/MeV</a:t>
            </a:r>
            <a:endParaRPr lang="en-US" dirty="0">
              <a:solidFill>
                <a:prstClr val="black"/>
              </a:solidFill>
              <a:latin typeface="Arial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/>
              </a:solidFill>
              <a:latin typeface="Arial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28" t="77337" r="135"/>
          <a:stretch/>
        </p:blipFill>
        <p:spPr bwMode="auto">
          <a:xfrm>
            <a:off x="4157560" y="5109327"/>
            <a:ext cx="3770989" cy="1068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09332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121083"/>
            <a:ext cx="8442960" cy="5211939"/>
          </a:xfrm>
        </p:spPr>
        <p:txBody>
          <a:bodyPr>
            <a:normAutofit/>
          </a:bodyPr>
          <a:lstStyle/>
          <a:p>
            <a:r>
              <a:rPr lang="en-US" sz="2000" dirty="0" smtClean="0"/>
              <a:t>BaF</a:t>
            </a:r>
            <a:r>
              <a:rPr lang="en-US" sz="2000" baseline="-25000" dirty="0" smtClean="0"/>
              <a:t>2</a:t>
            </a:r>
            <a:r>
              <a:rPr lang="en-US" sz="2000" dirty="0" smtClean="0"/>
              <a:t> is among the fastest scintillating crystals (0.9ns), but there is a much larger, slower, component (650ns)</a:t>
            </a:r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  <a:p>
            <a:r>
              <a:rPr lang="en-US" sz="2000" dirty="0" smtClean="0"/>
              <a:t>In </a:t>
            </a:r>
            <a:r>
              <a:rPr lang="en-US" sz="2000" dirty="0" smtClean="0"/>
              <a:t>order to take </a:t>
            </a:r>
            <a:r>
              <a:rPr lang="en-US" sz="2000" dirty="0" smtClean="0"/>
              <a:t>ful</a:t>
            </a:r>
            <a:r>
              <a:rPr lang="en-US" dirty="0" smtClean="0"/>
              <a:t>l </a:t>
            </a:r>
            <a:r>
              <a:rPr lang="en-US" sz="2000" dirty="0" smtClean="0"/>
              <a:t>advantage </a:t>
            </a:r>
            <a:r>
              <a:rPr lang="en-US" sz="2000" dirty="0" smtClean="0"/>
              <a:t>of the fast component, it is necessary to suppress the slow component</a:t>
            </a:r>
            <a:r>
              <a:rPr lang="en-US" sz="2000" dirty="0" smtClean="0"/>
              <a:t>:</a:t>
            </a:r>
            <a:endParaRPr lang="en-US" sz="2000" dirty="0" smtClean="0"/>
          </a:p>
          <a:p>
            <a:pPr lvl="1"/>
            <a:r>
              <a:rPr lang="en-US" dirty="0" smtClean="0"/>
              <a:t>Need a “solar-blind” </a:t>
            </a:r>
            <a:r>
              <a:rPr lang="en-US" dirty="0" smtClean="0"/>
              <a:t>photosensor</a:t>
            </a:r>
          </a:p>
          <a:p>
            <a:endParaRPr lang="en-US" sz="2800" dirty="0" smtClean="0"/>
          </a:p>
          <a:p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5500" y="1841201"/>
            <a:ext cx="3857625" cy="283845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20259"/>
            <a:ext cx="8686800" cy="627887"/>
          </a:xfrm>
        </p:spPr>
        <p:txBody>
          <a:bodyPr/>
          <a:lstStyle/>
          <a:p>
            <a:r>
              <a:rPr lang="en-US" dirty="0" smtClean="0"/>
              <a:t>BaF</a:t>
            </a:r>
            <a:r>
              <a:rPr lang="en-US" baseline="-25000" dirty="0" smtClean="0"/>
              <a:t>2</a:t>
            </a:r>
            <a:r>
              <a:rPr lang="en-US" dirty="0" smtClean="0"/>
              <a:t> is a potentially attractive high rate crystal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3840" y="1855007"/>
            <a:ext cx="3857625" cy="283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56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72440" y="1115438"/>
            <a:ext cx="8383693" cy="5211939"/>
          </a:xfrm>
        </p:spPr>
        <p:txBody>
          <a:bodyPr>
            <a:normAutofit/>
          </a:bodyPr>
          <a:lstStyle/>
          <a:p>
            <a:r>
              <a:rPr lang="en-US" sz="2000" dirty="0" smtClean="0"/>
              <a:t>BaF</a:t>
            </a:r>
            <a:r>
              <a:rPr lang="en-US" sz="2000" baseline="-25000" dirty="0" smtClean="0"/>
              <a:t>2</a:t>
            </a:r>
            <a:r>
              <a:rPr lang="en-US" sz="2000" dirty="0" smtClean="0"/>
              <a:t> is among the fastest scintillating crystals (0.9ns), but there is a much larger, slower, component (650ns)</a:t>
            </a:r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  <a:p>
            <a:r>
              <a:rPr lang="en-US" sz="2000" dirty="0" smtClean="0"/>
              <a:t>In order to take </a:t>
            </a:r>
            <a:r>
              <a:rPr lang="en-US" sz="2000" dirty="0" smtClean="0"/>
              <a:t>full advantage </a:t>
            </a:r>
            <a:r>
              <a:rPr lang="en-US" sz="2000" dirty="0" smtClean="0"/>
              <a:t>of the fast component, it is necessary to suppress the slow </a:t>
            </a:r>
            <a:r>
              <a:rPr lang="en-US" sz="2000" dirty="0" smtClean="0"/>
              <a:t>component</a:t>
            </a:r>
          </a:p>
          <a:p>
            <a:r>
              <a:rPr lang="en-US" sz="100" dirty="0" smtClean="0"/>
              <a:t> </a:t>
            </a:r>
            <a:endParaRPr lang="en-US" sz="100" dirty="0" smtClean="0"/>
          </a:p>
          <a:p>
            <a:pPr lvl="1"/>
            <a:r>
              <a:rPr lang="en-US" dirty="0" smtClean="0"/>
              <a:t>La doping of pure BaF</a:t>
            </a:r>
            <a:r>
              <a:rPr lang="en-US" baseline="-25000" dirty="0" smtClean="0"/>
              <a:t>2</a:t>
            </a:r>
            <a:r>
              <a:rPr lang="en-US" dirty="0" smtClean="0"/>
              <a:t> suppresses </a:t>
            </a:r>
            <a:r>
              <a:rPr lang="en-US" dirty="0" smtClean="0"/>
              <a:t>the slow </a:t>
            </a:r>
            <a:r>
              <a:rPr lang="en-US" dirty="0" smtClean="0"/>
              <a:t>component by ~</a:t>
            </a:r>
            <a:r>
              <a:rPr lang="en-US" dirty="0" smtClean="0"/>
              <a:t>4</a:t>
            </a:r>
          </a:p>
          <a:p>
            <a:pPr lvl="1"/>
            <a:r>
              <a:rPr lang="en-US" dirty="0" smtClean="0"/>
              <a:t>Other </a:t>
            </a:r>
            <a:r>
              <a:rPr lang="en-US" dirty="0" err="1" smtClean="0"/>
              <a:t>dopings</a:t>
            </a:r>
            <a:r>
              <a:rPr lang="en-US" dirty="0" smtClean="0"/>
              <a:t> can be explored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5500" y="1841201"/>
            <a:ext cx="3857625" cy="283845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20259"/>
            <a:ext cx="8686800" cy="627887"/>
          </a:xfrm>
        </p:spPr>
        <p:txBody>
          <a:bodyPr/>
          <a:lstStyle/>
          <a:p>
            <a:r>
              <a:rPr lang="en-US" dirty="0" smtClean="0"/>
              <a:t>BaF</a:t>
            </a:r>
            <a:r>
              <a:rPr lang="en-US" baseline="-25000" dirty="0" smtClean="0"/>
              <a:t>2</a:t>
            </a:r>
            <a:r>
              <a:rPr lang="en-US" dirty="0" smtClean="0"/>
              <a:t> is a potentially attractive high rate crystal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2062" y="1841200"/>
            <a:ext cx="3857625" cy="283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639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72440" y="1042060"/>
            <a:ext cx="8671560" cy="5211939"/>
          </a:xfrm>
        </p:spPr>
        <p:txBody>
          <a:bodyPr/>
          <a:lstStyle/>
          <a:p>
            <a:r>
              <a:rPr lang="en-US" dirty="0" smtClean="0"/>
              <a:t>Solar-blind PMTs exist</a:t>
            </a:r>
          </a:p>
          <a:p>
            <a:pPr lvl="1"/>
            <a:r>
              <a:rPr lang="en-US" dirty="0" smtClean="0"/>
              <a:t>Large area, fast, but expensive, and do not work in a magnetic field</a:t>
            </a:r>
          </a:p>
          <a:p>
            <a:r>
              <a:rPr lang="en-US" dirty="0" smtClean="0"/>
              <a:t>Solar-blind solid state devices also exist</a:t>
            </a:r>
          </a:p>
          <a:p>
            <a:pPr lvl="1"/>
            <a:r>
              <a:rPr lang="en-US" dirty="0" err="1" smtClean="0"/>
              <a:t>SiC</a:t>
            </a:r>
            <a:r>
              <a:rPr lang="en-US" dirty="0" smtClean="0"/>
              <a:t> APDs (100</a:t>
            </a:r>
            <a:r>
              <a:rPr lang="en-US" dirty="0" smtClean="0">
                <a:latin typeface="Symbol" charset="2"/>
                <a:cs typeface="Symbol" charset="2"/>
              </a:rPr>
              <a:t>m</a:t>
            </a:r>
            <a:r>
              <a:rPr lang="en-US" dirty="0" smtClean="0"/>
              <a:t>m diameter)</a:t>
            </a:r>
          </a:p>
          <a:p>
            <a:pPr lvl="1"/>
            <a:r>
              <a:rPr lang="en-US" dirty="0" err="1" smtClean="0"/>
              <a:t>AlGaN</a:t>
            </a:r>
            <a:r>
              <a:rPr lang="en-US" dirty="0" smtClean="0"/>
              <a:t> APDs (&lt; 1mm diameter)</a:t>
            </a:r>
          </a:p>
          <a:p>
            <a:pPr lvl="1"/>
            <a:endParaRPr lang="en-US" dirty="0"/>
          </a:p>
          <a:p>
            <a:r>
              <a:rPr lang="en-US" dirty="0" smtClean="0"/>
              <a:t>There are several potential approaches to fast, large area, solar-blind, magnetic field insensitive </a:t>
            </a:r>
            <a:r>
              <a:rPr lang="en-US" dirty="0" err="1" smtClean="0"/>
              <a:t>photosensors</a:t>
            </a:r>
            <a:endParaRPr lang="en-US" dirty="0" smtClean="0"/>
          </a:p>
          <a:p>
            <a:pPr lvl="1"/>
            <a:r>
              <a:rPr lang="en-US" dirty="0" smtClean="0"/>
              <a:t>A variant of the LAPPD channel plate </a:t>
            </a:r>
            <a:r>
              <a:rPr lang="en-US" dirty="0" smtClean="0"/>
              <a:t>under development by U Chicago/Argonne</a:t>
            </a:r>
            <a:endParaRPr lang="en-US" dirty="0" smtClean="0"/>
          </a:p>
          <a:p>
            <a:pPr lvl="1"/>
            <a:r>
              <a:rPr lang="en-US" dirty="0" smtClean="0"/>
              <a:t>SiPMs with </a:t>
            </a:r>
            <a:r>
              <a:rPr lang="en-US" dirty="0" smtClean="0"/>
              <a:t>or without antireflection coatings (</a:t>
            </a:r>
            <a:r>
              <a:rPr lang="en-US" i="1" dirty="0" smtClean="0"/>
              <a:t>e.g</a:t>
            </a:r>
            <a:r>
              <a:rPr lang="en-US" dirty="0" smtClean="0"/>
              <a:t>., Hamamatsu)</a:t>
            </a:r>
            <a:endParaRPr lang="en-US" dirty="0" smtClean="0"/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Large </a:t>
            </a:r>
            <a:r>
              <a:rPr lang="en-US" dirty="0" smtClean="0">
                <a:solidFill>
                  <a:srgbClr val="FF0000"/>
                </a:solidFill>
              </a:rPr>
              <a:t>area </a:t>
            </a:r>
            <a:r>
              <a:rPr lang="en-US" dirty="0" smtClean="0">
                <a:solidFill>
                  <a:srgbClr val="FF0000"/>
                </a:solidFill>
              </a:rPr>
              <a:t>delta-doped </a:t>
            </a:r>
            <a:r>
              <a:rPr lang="en-US" dirty="0" smtClean="0">
                <a:solidFill>
                  <a:srgbClr val="FF0000"/>
                </a:solidFill>
              </a:rPr>
              <a:t>APDs with AR ALD </a:t>
            </a:r>
            <a:r>
              <a:rPr lang="en-US" dirty="0" smtClean="0"/>
              <a:t>(Caltech/JPL/RMD)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20259"/>
            <a:ext cx="8686800" cy="627887"/>
          </a:xfrm>
        </p:spPr>
        <p:txBody>
          <a:bodyPr/>
          <a:lstStyle/>
          <a:p>
            <a:r>
              <a:rPr lang="en-US" dirty="0" smtClean="0"/>
              <a:t>Solar-blind </a:t>
            </a:r>
            <a:r>
              <a:rPr lang="en-US" dirty="0" err="1" smtClean="0"/>
              <a:t>photosensors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6415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Verve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Custom 1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46901</TotalTime>
  <Words>1683</Words>
  <Application>Microsoft Office PowerPoint</Application>
  <PresentationFormat>On-screen Show (4:3)</PresentationFormat>
  <Paragraphs>319</Paragraphs>
  <Slides>31</Slides>
  <Notes>2</Notes>
  <HiddenSlides>0</HiddenSlides>
  <MMClips>0</MMClips>
  <ScaleCrop>false</ScaleCrop>
  <HeadingPairs>
    <vt:vector size="8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5" baseType="lpstr">
      <vt:lpstr>Arial</vt:lpstr>
      <vt:lpstr>ＭＳ Ｐゴシック</vt:lpstr>
      <vt:lpstr>Times</vt:lpstr>
      <vt:lpstr>Times New Roman</vt:lpstr>
      <vt:lpstr>Cambria Math</vt:lpstr>
      <vt:lpstr>Wingdings</vt:lpstr>
      <vt:lpstr>Comic Sans MS</vt:lpstr>
      <vt:lpstr>Calibri</vt:lpstr>
      <vt:lpstr>Arial Unicode MS</vt:lpstr>
      <vt:lpstr>Cambria</vt:lpstr>
      <vt:lpstr>Symbol</vt:lpstr>
      <vt:lpstr>Wingdings 2</vt:lpstr>
      <vt:lpstr>Office Theme</vt:lpstr>
      <vt:lpstr>Document</vt:lpstr>
      <vt:lpstr>An APD sensor with extended UV response for readout of BaF2 scintillating crystals    David Hitlin INSTR2014 February 28, 2014</vt:lpstr>
      <vt:lpstr>Background and motivation</vt:lpstr>
      <vt:lpstr>PowerPoint Presentation</vt:lpstr>
      <vt:lpstr>Scintillation pulse shapes</vt:lpstr>
      <vt:lpstr>PowerPoint Presentation</vt:lpstr>
      <vt:lpstr>BaF2 is a potentially attractive high rate crystal</vt:lpstr>
      <vt:lpstr>BaF2 is a potentially attractive high rate crystal</vt:lpstr>
      <vt:lpstr>BaF2 is a potentially attractive high rate crystal</vt:lpstr>
      <vt:lpstr>Solar-blind photosensors</vt:lpstr>
      <vt:lpstr>How to achieve best possible QE in the 200-300 nm regime?</vt:lpstr>
      <vt:lpstr>UV sensitive MPPC</vt:lpstr>
      <vt:lpstr>IEEE/NSS Seoul</vt:lpstr>
      <vt:lpstr>PowerPoint Presentation</vt:lpstr>
      <vt:lpstr>APD structure</vt:lpstr>
      <vt:lpstr>Visible-blind, superlattice-doped silicon detectors</vt:lpstr>
      <vt:lpstr>The process</vt:lpstr>
      <vt:lpstr>Delta-doping has been applied to CCD detectors </vt:lpstr>
      <vt:lpstr>PowerPoint Presentation</vt:lpstr>
      <vt:lpstr>PowerPoint Presentation</vt:lpstr>
      <vt:lpstr>Thinning improves timing performance</vt:lpstr>
      <vt:lpstr>Experimental tests for Al2O3/Al Blocking Filters (220 nm)</vt:lpstr>
      <vt:lpstr>Five Layer Test (Si-DMDMD)</vt:lpstr>
      <vt:lpstr>Angular dependence of integrated interference filter </vt:lpstr>
      <vt:lpstr>PowerPoint Presentation</vt:lpstr>
      <vt:lpstr>Conclusions</vt:lpstr>
      <vt:lpstr>The proverbial bottom line</vt:lpstr>
      <vt:lpstr>PowerPoint Presentation</vt:lpstr>
      <vt:lpstr>Scintillating crystal calorimeter for mu2e</vt:lpstr>
      <vt:lpstr>Calorimeter crystal history</vt:lpstr>
      <vt:lpstr>Reach-Through Avalanche Photodiode (RTAPD)</vt:lpstr>
      <vt:lpstr>Atomic Layer Deposition (ALD)</vt:lpstr>
    </vt:vector>
  </TitlesOfParts>
  <Company>Fermi National Accelerator Laboratory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Project X RD&amp;D Plan Subsystem Here</dc:title>
  <dc:creator>Holmes</dc:creator>
  <cp:lastModifiedBy>David Hitlin</cp:lastModifiedBy>
  <cp:revision>2285</cp:revision>
  <cp:lastPrinted>2014-02-27T16:42:23Z</cp:lastPrinted>
  <dcterms:created xsi:type="dcterms:W3CDTF">2009-05-07T16:53:10Z</dcterms:created>
  <dcterms:modified xsi:type="dcterms:W3CDTF">2014-02-28T02:10:38Z</dcterms:modified>
</cp:coreProperties>
</file>