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6"/>
  </p:notesMasterIdLst>
  <p:sldIdLst>
    <p:sldId id="256" r:id="rId2"/>
    <p:sldId id="351" r:id="rId3"/>
    <p:sldId id="257" r:id="rId4"/>
    <p:sldId id="258" r:id="rId5"/>
    <p:sldId id="259" r:id="rId6"/>
    <p:sldId id="355" r:id="rId7"/>
    <p:sldId id="260" r:id="rId8"/>
    <p:sldId id="261" r:id="rId9"/>
    <p:sldId id="262" r:id="rId10"/>
    <p:sldId id="356" r:id="rId11"/>
    <p:sldId id="263" r:id="rId12"/>
    <p:sldId id="264" r:id="rId13"/>
    <p:sldId id="265" r:id="rId14"/>
    <p:sldId id="266" r:id="rId15"/>
    <p:sldId id="357" r:id="rId16"/>
    <p:sldId id="267" r:id="rId17"/>
    <p:sldId id="269" r:id="rId18"/>
    <p:sldId id="268" r:id="rId19"/>
    <p:sldId id="270" r:id="rId20"/>
    <p:sldId id="271" r:id="rId21"/>
    <p:sldId id="272" r:id="rId22"/>
    <p:sldId id="274" r:id="rId23"/>
    <p:sldId id="273" r:id="rId24"/>
    <p:sldId id="327" r:id="rId25"/>
    <p:sldId id="346" r:id="rId26"/>
    <p:sldId id="352" r:id="rId27"/>
    <p:sldId id="328" r:id="rId28"/>
    <p:sldId id="301" r:id="rId29"/>
    <p:sldId id="330" r:id="rId30"/>
    <p:sldId id="349" r:id="rId31"/>
    <p:sldId id="353" r:id="rId32"/>
    <p:sldId id="354" r:id="rId33"/>
    <p:sldId id="275" r:id="rId34"/>
    <p:sldId id="358" r:id="rId35"/>
    <p:sldId id="360" r:id="rId36"/>
    <p:sldId id="359" r:id="rId37"/>
    <p:sldId id="361" r:id="rId38"/>
    <p:sldId id="362" r:id="rId39"/>
    <p:sldId id="363" r:id="rId40"/>
    <p:sldId id="364" r:id="rId41"/>
    <p:sldId id="332" r:id="rId42"/>
    <p:sldId id="333" r:id="rId43"/>
    <p:sldId id="334" r:id="rId44"/>
    <p:sldId id="365" r:id="rId45"/>
    <p:sldId id="405" r:id="rId46"/>
    <p:sldId id="406" r:id="rId47"/>
    <p:sldId id="407" r:id="rId48"/>
    <p:sldId id="408" r:id="rId49"/>
    <p:sldId id="409" r:id="rId50"/>
    <p:sldId id="410" r:id="rId51"/>
    <p:sldId id="411" r:id="rId52"/>
    <p:sldId id="412" r:id="rId53"/>
    <p:sldId id="486" r:id="rId54"/>
    <p:sldId id="413" r:id="rId55"/>
    <p:sldId id="477" r:id="rId56"/>
    <p:sldId id="414" r:id="rId57"/>
    <p:sldId id="478" r:id="rId58"/>
    <p:sldId id="479" r:id="rId59"/>
    <p:sldId id="480" r:id="rId60"/>
    <p:sldId id="481" r:id="rId61"/>
    <p:sldId id="482" r:id="rId62"/>
    <p:sldId id="483" r:id="rId63"/>
    <p:sldId id="484" r:id="rId64"/>
    <p:sldId id="485" r:id="rId65"/>
  </p:sldIdLst>
  <p:sldSz cx="12192000" cy="6858000"/>
  <p:notesSz cx="6858000" cy="914400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3"/>
    <p:restoredTop sz="96281"/>
  </p:normalViewPr>
  <p:slideViewPr>
    <p:cSldViewPr snapToGrid="0" snapToObjects="1">
      <p:cViewPr>
        <p:scale>
          <a:sx n="93" d="100"/>
          <a:sy n="93" d="100"/>
        </p:scale>
        <p:origin x="-8" y="9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AA63B-41B6-BC47-81A6-2FDAD720FAE5}" type="datetimeFigureOut">
              <a:rPr lang="en-RU" smtClean="0"/>
              <a:t>28.07.2022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76FB8-94CE-1340-966F-004F2A70C11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36887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B1DEB3-48E8-44DC-821B-20AC40FD97E2}" type="slidenum">
              <a:rPr lang="ru-RU"/>
              <a:pPr/>
              <a:t>32</a:t>
            </a:fld>
            <a:endParaRPr lang="ru-RU"/>
          </a:p>
        </p:txBody>
      </p:sp>
      <p:sp>
        <p:nvSpPr>
          <p:cNvPr id="64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2875" y="768350"/>
            <a:ext cx="6818313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/>
              <a:t>Идея ФАРИЧ появилась в 2004 г.</a:t>
            </a:r>
          </a:p>
          <a:p>
            <a:pPr>
              <a:spcBef>
                <a:spcPct val="0"/>
              </a:spcBef>
            </a:pPr>
            <a:r>
              <a:rPr lang="ru-RU" altLang="ru-RU"/>
              <a:t>Точность измерения черенковского угла связана с точностью измерения скорости, а значит с качеством разделения частиц.</a:t>
            </a:r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04986" indent="-30961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38441" indent="-2476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33817" indent="-2476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29193" indent="-2476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724569" indent="-247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219945" indent="-247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715322" indent="-247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210698" indent="-247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8D0E81-4A6F-488E-888C-907380A609D9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3628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C7AD7-2951-626C-5AA4-DB0B7724D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60D4B7-8587-E132-962D-4578B6FDEC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5B628-E516-0E98-93DC-21C4BBFAA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AD57C-1FD6-DF28-7A3D-CEB5A4FBF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CECA1-5539-36C8-3870-4FA0E05B4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949666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D40A1-0D00-F9FF-C21F-1A176B455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70CBF3-A877-886E-BF68-3D0A8303BD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DB4D3-ABBE-5FA4-F226-DAE42E888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DB96F-0956-872F-E991-29B04FC88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28635-0065-4383-7DB6-BDA1CE083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559737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013E40-10FC-E5EB-BD97-2AB314FB35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BF96DD-4065-79AE-8623-6353F60B7D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40E43-794C-5783-C235-ACFFD7A06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40B78-B1C4-DA87-054B-32C47D2CD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16263-1E86-98A2-92B7-F2B14D160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340670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640" y="273629"/>
            <a:ext cx="10965121" cy="114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8640" y="1604328"/>
            <a:ext cx="5389441" cy="4522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82400" y="1604332"/>
            <a:ext cx="5391360" cy="21919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82400" y="3934494"/>
            <a:ext cx="5391360" cy="21919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/>
              <a:t>28.07.2022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/>
              <a:t>ЛНШ НЦФМ "СЦТФ", 25-29 Июль 2022г.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CCB8FE-C739-49E0-AE10-FEE22BFD6E4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938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F0B64-34E8-7F68-4DB0-5BC5B70FE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DF358-2B7E-E3B5-69B2-3361B859D8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B3715-447B-4408-4755-D646537ED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C2A24-20AC-25B4-6718-DD05E91BD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A3D17-58FD-E9E8-A145-35CED97D4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884093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95B6A-0445-9042-6C66-CA61DC1BE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9B2D9-A28B-5850-9EF5-0A6F930AB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627D9-9EE8-9DA3-0EE7-F4A38C607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08E15-4A28-2FF5-B23C-3AED3A489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B1704-276B-5BD1-E11E-37ED3259D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689576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7D57A-884E-890C-7096-021DB15F5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75B27-1AD0-D4CC-EC27-F1A594AB15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AAE4D5-AA29-4F86-C828-3353E9381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60563E-1BBC-813C-0EA1-F939D70A2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206235-5847-1997-0EC1-B4B0A9087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44A5A6-963A-FA04-5421-BA3EAB19C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512456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656F1-7B40-8E5E-5A84-638AA1CBB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AB78D8-AB95-C4E0-FC78-D208FA6D4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8D436F-32CE-7FA9-F628-B5E347ABE4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729CE8-7090-FC7C-7334-6800EFBFEA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295B12-C957-BDFE-3167-B55AA4F92C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01EA9-369A-5119-FBEF-AC6E1C351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537814-265D-34B8-3470-5EFB4796A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ED8443-30B4-077D-8E9F-8D8F72282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781090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EFB94-1539-1C78-6BF3-8A8B327DD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73A1C4-8DEC-0A2D-D5E6-D612648A8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C7692A-F04D-0E23-E822-E8733D91D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CFB491-033A-42AC-930F-9E48381B0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439559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F4A944-BFE6-F428-EDDB-BD387C9CC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8A1B79-AE91-3A32-922F-5D4A1D63D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987B1A-D19F-A00E-47DB-D60DE4943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035936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30F32-3A18-03A1-F355-91BD6685E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D5FD0-14C1-144B-ADFF-DF2E227E7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3D3377-F2C3-253F-469B-DBA72DF87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CB145-F357-C48F-535E-761FB10D1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430453-C0EE-32C9-E0A4-7D75ED841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697D0C-20BC-8A31-24B8-BEA404DB7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097242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39E2D-5652-4CF9-940C-10FFE84BC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E60A43-6E24-8415-E898-8B1EBFF1EE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058516-56E7-E259-AD5C-445D61F40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215DD7-7585-E475-96EF-F3512742C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AC319-9242-21CF-1EC7-53146BBB0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7A751E-0F69-0AA2-C732-D435CB8AC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154013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CDA95D-FC59-12A9-DF0E-D524E10F1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39EC96-28A7-BED9-DA3C-E27A4868ED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35AD5-8D04-B16D-2634-D0F69CE3D1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28.07.2022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36B6B-BF45-6EFC-C50F-26FA08E795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6DBF1-E557-79FD-5BC8-4B747ACE2C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4A7CC-9E8F-4C41-B555-72E03D3D79C8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638522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33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60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pn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jpg"/><Relationship Id="rId4" Type="http://schemas.openxmlformats.org/officeDocument/2006/relationships/image" Target="../media/image9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89.jpeg"/><Relationship Id="rId7" Type="http://schemas.openxmlformats.org/officeDocument/2006/relationships/image" Target="../media/image9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0.png"/><Relationship Id="rId4" Type="http://schemas.openxmlformats.org/officeDocument/2006/relationships/image" Target="../media/image10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7" Type="http://schemas.openxmlformats.org/officeDocument/2006/relationships/image" Target="../media/image93.png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2.png"/><Relationship Id="rId4" Type="http://schemas.openxmlformats.org/officeDocument/2006/relationships/image" Target="../media/image9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td.inp.nsk.su/c-tau/" TargetMode="External"/><Relationship Id="rId4" Type="http://schemas.openxmlformats.org/officeDocument/2006/relationships/image" Target="../media/image10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4.emf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8.png"/><Relationship Id="rId5" Type="http://schemas.openxmlformats.org/officeDocument/2006/relationships/image" Target="../media/image113.emf"/><Relationship Id="rId4" Type="http://schemas.openxmlformats.org/officeDocument/2006/relationships/image" Target="../media/image11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1.png"/><Relationship Id="rId4" Type="http://schemas.openxmlformats.org/officeDocument/2006/relationships/image" Target="../media/image126.em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45043-C894-3B3A-7CD2-B2860C43A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61531"/>
            <a:ext cx="9144000" cy="874603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Системы идентификации</a:t>
            </a:r>
            <a:endParaRPr lang="en-RU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2BA58C-9B02-8CDE-483F-D5CA4EA72C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34618"/>
            <a:ext cx="9144000" cy="1400887"/>
          </a:xfrm>
        </p:spPr>
        <p:txBody>
          <a:bodyPr>
            <a:normAutofit fontScale="85000" lnSpcReduction="20000"/>
          </a:bodyPr>
          <a:lstStyle/>
          <a:p>
            <a:r>
              <a:rPr lang="ru-RU" i="1" dirty="0" err="1"/>
              <a:t>Барняков</a:t>
            </a:r>
            <a:r>
              <a:rPr lang="ru-RU" i="1" dirty="0"/>
              <a:t> А.Ю.</a:t>
            </a:r>
            <a:endParaRPr lang="en-RU" i="1" dirty="0"/>
          </a:p>
          <a:p>
            <a:endParaRPr lang="ru-RU" dirty="0"/>
          </a:p>
          <a:p>
            <a:r>
              <a:rPr lang="ru-RU" dirty="0"/>
              <a:t>Летняя научная школа НЦФМ, «Супер Ц-Тау фабрика», </a:t>
            </a:r>
          </a:p>
          <a:p>
            <a:r>
              <a:rPr lang="ru-RU" dirty="0"/>
              <a:t>25-29 июля 2022г., г. Саров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16B8A1-E3DD-5523-062F-ADD19B4E0F02}"/>
              </a:ext>
            </a:extLst>
          </p:cNvPr>
          <p:cNvSpPr txBox="1"/>
          <p:nvPr/>
        </p:nvSpPr>
        <p:spPr>
          <a:xfrm>
            <a:off x="2658809" y="3512069"/>
            <a:ext cx="708597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/>
              <a:t>Основные положения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Методы идентификации в экспериментах на встречных пучках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dirty="0" err="1"/>
              <a:t>dE</a:t>
            </a:r>
            <a:r>
              <a:rPr lang="en-US" dirty="0"/>
              <a:t>/dx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dirty="0" err="1"/>
              <a:t>ToF</a:t>
            </a:r>
            <a:endParaRPr lang="en-US" dirty="0"/>
          </a:p>
          <a:p>
            <a:pPr marL="800100" lvl="1" indent="-342900">
              <a:buFont typeface="+mj-lt"/>
              <a:buAutoNum type="arabicParenR"/>
            </a:pPr>
            <a:r>
              <a:rPr lang="ru-RU" dirty="0" err="1"/>
              <a:t>Черенковские</a:t>
            </a:r>
            <a:r>
              <a:rPr lang="ru-RU" dirty="0"/>
              <a:t> счетчики</a:t>
            </a:r>
          </a:p>
          <a:p>
            <a:pPr marL="1257300" lvl="2" indent="-342900">
              <a:buFont typeface="+mj-lt"/>
              <a:buAutoNum type="alphaLcParenR"/>
            </a:pPr>
            <a:r>
              <a:rPr lang="ru-RU" dirty="0" err="1"/>
              <a:t>Чернковское</a:t>
            </a:r>
            <a:r>
              <a:rPr lang="ru-RU" dirty="0"/>
              <a:t> излучение</a:t>
            </a:r>
          </a:p>
          <a:p>
            <a:pPr marL="1257300" lvl="2" indent="-342900">
              <a:buFont typeface="+mj-lt"/>
              <a:buAutoNum type="alphaLcParenR"/>
            </a:pPr>
            <a:r>
              <a:rPr lang="ru-RU" dirty="0"/>
              <a:t>Пороговые счетчики</a:t>
            </a:r>
          </a:p>
          <a:p>
            <a:pPr marL="1257300" lvl="2" indent="-342900">
              <a:buFont typeface="+mj-lt"/>
              <a:buAutoNum type="alphaLcParenR"/>
            </a:pPr>
            <a:r>
              <a:rPr lang="ru-RU" dirty="0"/>
              <a:t>Детекторы </a:t>
            </a:r>
            <a:r>
              <a:rPr lang="ru-RU" dirty="0" err="1"/>
              <a:t>черенковских</a:t>
            </a:r>
            <a:r>
              <a:rPr lang="ru-RU" dirty="0"/>
              <a:t> колец</a:t>
            </a:r>
          </a:p>
          <a:p>
            <a:pPr marL="800100" lvl="1" indent="-342900">
              <a:buFont typeface="+mj-lt"/>
              <a:buAutoNum type="arabicParenR"/>
            </a:pPr>
            <a:r>
              <a:rPr lang="ru-RU" dirty="0"/>
              <a:t>Детекторы переходного излучения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Опции систем идентификации для проекта «Супер Ц-Тау фабрика»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469489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1D7F9-5851-4323-4C0B-197469E69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866" y="1963703"/>
            <a:ext cx="11238268" cy="1238178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ru-RU" sz="4400" b="1" dirty="0"/>
              <a:t>Идентификация по времени пролета</a:t>
            </a:r>
            <a:endParaRPr lang="en-RU" sz="44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E8357-3097-81BA-C339-98FF6FC39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05972-CE69-4ACC-7B7B-969E8DA3A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D90CC-362A-5E66-DEA1-C77354C4D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10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425424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DEEB6-57F4-E2FD-7836-0D3CEFF74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055" y="253999"/>
            <a:ext cx="10515600" cy="854075"/>
          </a:xfrm>
        </p:spPr>
        <p:txBody>
          <a:bodyPr/>
          <a:lstStyle/>
          <a:p>
            <a:r>
              <a:rPr lang="ru-RU" dirty="0"/>
              <a:t>Идентификация по </a:t>
            </a:r>
            <a:r>
              <a:rPr lang="en-US" dirty="0" err="1"/>
              <a:t>ToF</a:t>
            </a:r>
            <a:endParaRPr lang="en-RU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20F41D3-C2F0-F8A1-C7A2-A772B2A5BE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815" y="1170201"/>
            <a:ext cx="2986303" cy="356805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CB79A-DF23-ADD0-DB4E-6C839D4D9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B8EE6-A76E-0A8D-3336-544FD62A5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15BFD-29FD-C88A-B04B-F543C8171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11</a:t>
            </a:fld>
            <a:endParaRPr lang="en-R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FFAECC-716D-0C88-7035-D024162DB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651" y="1218912"/>
            <a:ext cx="3479800" cy="3314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E14BCE-D404-2BDE-4C33-9BA813BA48B3}"/>
              </a:ext>
            </a:extLst>
          </p:cNvPr>
          <p:cNvSpPr txBox="1"/>
          <p:nvPr/>
        </p:nvSpPr>
        <p:spPr>
          <a:xfrm>
            <a:off x="595745" y="4933470"/>
            <a:ext cx="236913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Принцип методики </a:t>
            </a:r>
            <a:endParaRPr lang="en-US" dirty="0"/>
          </a:p>
          <a:p>
            <a:r>
              <a:rPr lang="en-US" dirty="0"/>
              <a:t>Time of Flight (</a:t>
            </a:r>
            <a:r>
              <a:rPr lang="en-US" dirty="0" err="1"/>
              <a:t>ToF</a:t>
            </a:r>
            <a:r>
              <a:rPr lang="en-US" dirty="0"/>
              <a:t>)</a:t>
            </a:r>
            <a:endParaRPr lang="en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7AAB69-49E1-1525-12F5-33A91CBC6788}"/>
              </a:ext>
            </a:extLst>
          </p:cNvPr>
          <p:cNvSpPr txBox="1"/>
          <p:nvPr/>
        </p:nvSpPr>
        <p:spPr>
          <a:xfrm>
            <a:off x="8242300" y="4610304"/>
            <a:ext cx="347980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Разница времени пролета частиц</a:t>
            </a:r>
            <a:r>
              <a:rPr lang="en-US" dirty="0"/>
              <a:t> </a:t>
            </a:r>
            <a:endParaRPr lang="ru-RU" dirty="0"/>
          </a:p>
          <a:p>
            <a:r>
              <a:rPr lang="ru-RU" dirty="0"/>
              <a:t>на длине в 1 м</a:t>
            </a:r>
            <a:endParaRPr lang="en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6066F3E-D450-A853-6232-0F105C343020}"/>
                  </a:ext>
                </a:extLst>
              </p:cNvPr>
              <p:cNvSpPr/>
              <p:nvPr/>
            </p:nvSpPr>
            <p:spPr>
              <a:xfrm>
                <a:off x="3832661" y="1223653"/>
                <a:ext cx="4579267" cy="31879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𝑝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rad>
                    </m:oMath>
                  </m:oMathPara>
                </a14:m>
                <a:endParaRPr lang="en-US" dirty="0"/>
              </a:p>
              <a:p>
                <a:pPr>
                  <a:defRPr/>
                </a:pPr>
                <a:endParaRPr lang="ru-RU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en-US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>
                                                  <a:latin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𝑝𝑐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>
                                                  <a:latin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𝑝𝑐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e>
                      </m:d>
                    </m:oMath>
                  </m:oMathPara>
                </a14:m>
                <a:endParaRPr lang="ru-RU" dirty="0"/>
              </a:p>
              <a:p>
                <a:pPr>
                  <a:defRPr/>
                </a:pPr>
                <a:endParaRPr lang="ru-RU" dirty="0"/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𝑑𝑚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𝑑𝑡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den>
                                  </m:f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𝑑𝐿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𝑑𝑝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RU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6066F3E-D450-A853-6232-0F105C3430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661" y="1223653"/>
                <a:ext cx="4579267" cy="31879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E2E010A-EA18-6186-71CC-D9BF73B8E978}"/>
                  </a:ext>
                </a:extLst>
              </p:cNvPr>
              <p:cNvSpPr txBox="1"/>
              <p:nvPr/>
            </p:nvSpPr>
            <p:spPr>
              <a:xfrm>
                <a:off x="4320556" y="4514573"/>
                <a:ext cx="3116309" cy="1811843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ru-RU" dirty="0"/>
                  <a:t>Например:</a:t>
                </a:r>
                <a:r>
                  <a:rPr lang="en-US" dirty="0"/>
                  <a:t> </a:t>
                </a:r>
                <a:endParaRPr lang="ru-RU" dirty="0"/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RU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RU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skw"/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den>
                          </m:f>
                        </m:e>
                      </m:d>
                      <m:r>
                        <a:rPr lang="ru-RU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pPr>
                  <a:defRPr/>
                </a:pPr>
                <a:r>
                  <a:rPr lang="ru-RU" dirty="0"/>
                  <a:t>при</a:t>
                </a: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=100 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пс</m:t>
                      </m:r>
                    </m:oMath>
                  </m:oMathPara>
                </a14:m>
                <a:endParaRPr lang="ru-RU" dirty="0"/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=3.5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 м</m:t>
                      </m:r>
                    </m:oMath>
                  </m:oMathPara>
                </a14:m>
                <a:endParaRPr lang="ru-RU" dirty="0"/>
              </a:p>
              <a:p>
                <a:pPr>
                  <a:defRPr/>
                </a:pPr>
                <a:r>
                  <a:rPr lang="ru-RU" dirty="0"/>
                  <a:t>До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=2.1 </m:t>
                    </m:r>
                    <m:r>
                      <a:rPr lang="ru-RU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ГэВ/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E2E010A-EA18-6186-71CC-D9BF73B8E9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556" y="4514573"/>
                <a:ext cx="3116309" cy="1811843"/>
              </a:xfrm>
              <a:prstGeom prst="rect">
                <a:avLst/>
              </a:prstGeom>
              <a:blipFill>
                <a:blip r:embed="rId5"/>
                <a:stretch>
                  <a:fillRect l="-1626" t="-13889" b="-4167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330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D44BB-06F8-588D-CDE4-84C6CAEAA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770948"/>
          </a:xfrm>
        </p:spPr>
        <p:txBody>
          <a:bodyPr/>
          <a:lstStyle/>
          <a:p>
            <a:r>
              <a:rPr lang="ru-RU" dirty="0"/>
              <a:t>Идентификация по </a:t>
            </a:r>
            <a:r>
              <a:rPr lang="en-US" dirty="0" err="1"/>
              <a:t>ToF</a:t>
            </a:r>
            <a:r>
              <a:rPr lang="ru-RU" dirty="0"/>
              <a:t> (2)</a:t>
            </a:r>
            <a:endParaRPr lang="en-RU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58B9DED-FC9C-4705-52D3-0053DBCA19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4123" y="773660"/>
            <a:ext cx="4609689" cy="3770706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307572B-CDC5-5E90-2AD5-7DFD56691E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87490" y="803333"/>
            <a:ext cx="4523077" cy="3770706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F180F5-C537-85F9-580B-00C65313E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6F4D0E-CB11-F18A-9506-6DCC394F8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44B6D-52E6-7489-51DA-62D9E9F5F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12</a:t>
            </a:fld>
            <a:endParaRPr lang="en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0394AB-CC70-4C07-A2CD-DA71D9E7C4D7}"/>
              </a:ext>
            </a:extLst>
          </p:cNvPr>
          <p:cNvSpPr txBox="1"/>
          <p:nvPr/>
        </p:nvSpPr>
        <p:spPr>
          <a:xfrm>
            <a:off x="568036" y="4544366"/>
            <a:ext cx="5287473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ToF</a:t>
            </a:r>
            <a:r>
              <a:rPr lang="en-US" dirty="0"/>
              <a:t> </a:t>
            </a:r>
            <a:r>
              <a:rPr lang="ru-RU" dirty="0"/>
              <a:t>на сцинтилляторах в эксперименте </a:t>
            </a:r>
            <a:r>
              <a:rPr lang="en-US" dirty="0"/>
              <a:t>NA49 </a:t>
            </a:r>
            <a:r>
              <a:rPr lang="ru-RU" dirty="0"/>
              <a:t>(</a:t>
            </a:r>
            <a:r>
              <a:rPr lang="en-US" dirty="0"/>
              <a:t>CERN)</a:t>
            </a:r>
            <a:endParaRPr lang="en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B0038C-E29D-3BFE-F491-FB35F3C9DA72}"/>
              </a:ext>
            </a:extLst>
          </p:cNvPr>
          <p:cNvSpPr txBox="1"/>
          <p:nvPr/>
        </p:nvSpPr>
        <p:spPr>
          <a:xfrm>
            <a:off x="6705598" y="4544366"/>
            <a:ext cx="5389617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Временной спектр плоской искровой камеры </a:t>
            </a:r>
            <a:r>
              <a:rPr lang="en-US" dirty="0"/>
              <a:t>L=1.2 </a:t>
            </a:r>
            <a:r>
              <a:rPr lang="ru-RU" dirty="0"/>
              <a:t>м</a:t>
            </a:r>
            <a:endParaRPr lang="en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07C1AF-B041-F890-ABE2-37BA4E4AF99B}"/>
                  </a:ext>
                </a:extLst>
              </p:cNvPr>
              <p:cNvSpPr txBox="1"/>
              <p:nvPr/>
            </p:nvSpPr>
            <p:spPr>
              <a:xfrm>
                <a:off x="3153263" y="5199800"/>
                <a:ext cx="5078442" cy="95712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ru-RU" dirty="0"/>
                  <a:t>Рекордное временное разрешение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=5</m:t>
                    </m:r>
                    <m:r>
                      <a:rPr lang="ru-RU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пс</m:t>
                    </m:r>
                  </m:oMath>
                </a14:m>
                <a:r>
                  <a:rPr lang="ru-RU" dirty="0">
                    <a:solidFill>
                      <a:srgbClr val="FF0000"/>
                    </a:solidFill>
                  </a:rPr>
                  <a:t> </a:t>
                </a:r>
              </a:p>
              <a:p>
                <a:r>
                  <a:rPr lang="ru-RU" dirty="0"/>
                  <a:t>получено на </a:t>
                </a:r>
                <a:r>
                  <a:rPr lang="ru-RU" dirty="0" err="1"/>
                  <a:t>черенковском</a:t>
                </a:r>
                <a:r>
                  <a:rPr lang="ru-RU" dirty="0"/>
                  <a:t> кварцевом радиаторе</a:t>
                </a:r>
              </a:p>
              <a:p>
                <a:r>
                  <a:rPr lang="ru-RU" dirty="0"/>
                  <a:t>с ФЭУ на основе МКП</a:t>
                </a:r>
                <a:endParaRPr lang="en-RU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07C1AF-B041-F890-ABE2-37BA4E4AF9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263" y="5199800"/>
                <a:ext cx="5078442" cy="957121"/>
              </a:xfrm>
              <a:prstGeom prst="rect">
                <a:avLst/>
              </a:prstGeom>
              <a:blipFill>
                <a:blip r:embed="rId4"/>
                <a:stretch>
                  <a:fillRect l="-1000" r="-250" b="-10526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059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33592-1DA0-D5E1-3A34-FA1E9DF4D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812511"/>
          </a:xfrm>
        </p:spPr>
        <p:txBody>
          <a:bodyPr/>
          <a:lstStyle/>
          <a:p>
            <a:r>
              <a:rPr lang="ru-RU" dirty="0"/>
              <a:t>Идентификация по </a:t>
            </a:r>
            <a:r>
              <a:rPr lang="en-US" dirty="0" err="1"/>
              <a:t>ToF</a:t>
            </a:r>
            <a:r>
              <a:rPr lang="ru-RU" dirty="0"/>
              <a:t> (3)</a:t>
            </a:r>
            <a:endParaRPr lang="en-RU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15E02C3-88C9-7C52-370A-F9FA7E0C72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4124" y="949035"/>
            <a:ext cx="6473537" cy="4315691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9C5945-482C-4C02-42C7-AD79BACEC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0CA2AF-9BD7-D24A-4717-B6023C785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AB52E3-2559-687C-0C27-0CF03039E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13</a:t>
            </a:fld>
            <a:endParaRPr lang="en-RU"/>
          </a:p>
        </p:txBody>
      </p:sp>
      <p:pic>
        <p:nvPicPr>
          <p:cNvPr id="9" name="Google Shape;202;g1216cb86233_0_1">
            <a:extLst>
              <a:ext uri="{FF2B5EF4-FFF2-40B4-BE49-F238E27FC236}">
                <a16:creationId xmlns:a16="http://schemas.microsoft.com/office/drawing/2014/main" id="{AF800E5F-3AAB-81D9-467D-5317267453A1}"/>
              </a:ext>
            </a:extLst>
          </p:cNvPr>
          <p:cNvPicPr preferRelativeResize="0">
            <a:picLocks noGrp="1"/>
          </p:cNvPicPr>
          <p:nvPr>
            <p:ph sz="half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587844" y="949036"/>
            <a:ext cx="5181600" cy="3139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00;g1216cb86233_0_1">
            <a:extLst>
              <a:ext uri="{FF2B5EF4-FFF2-40B4-BE49-F238E27FC236}">
                <a16:creationId xmlns:a16="http://schemas.microsoft.com/office/drawing/2014/main" id="{AFFF2516-FD95-3E9F-00DB-896BE9DC6D0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04913" y="4013163"/>
            <a:ext cx="3886204" cy="173647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09C5FC-313F-E0A8-E6D8-0336D3AA5ABF}"/>
              </a:ext>
            </a:extLst>
          </p:cNvPr>
          <p:cNvSpPr txBox="1"/>
          <p:nvPr/>
        </p:nvSpPr>
        <p:spPr>
          <a:xfrm>
            <a:off x="430097" y="5749639"/>
            <a:ext cx="6076728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RU" dirty="0"/>
              <a:t>ToF-PID </a:t>
            </a:r>
            <a:r>
              <a:rPr lang="ru-RU" dirty="0"/>
              <a:t>на сцинтилляторах в эксперименте </a:t>
            </a:r>
            <a:r>
              <a:rPr lang="en-US" dirty="0"/>
              <a:t>NA49 (SPS-CERN)</a:t>
            </a:r>
            <a:endParaRPr lang="en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03A7AE-33A7-02DF-3C01-60D18244D574}"/>
              </a:ext>
            </a:extLst>
          </p:cNvPr>
          <p:cNvSpPr txBox="1"/>
          <p:nvPr/>
        </p:nvSpPr>
        <p:spPr>
          <a:xfrm>
            <a:off x="6750511" y="5754196"/>
            <a:ext cx="5116081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RU" dirty="0"/>
              <a:t>ToF-PID </a:t>
            </a:r>
            <a:r>
              <a:rPr lang="ru-RU" dirty="0"/>
              <a:t>на </a:t>
            </a:r>
            <a:r>
              <a:rPr lang="en-US" dirty="0"/>
              <a:t>MRPC</a:t>
            </a:r>
            <a:r>
              <a:rPr lang="ru-RU" dirty="0"/>
              <a:t> в эксперименте </a:t>
            </a:r>
            <a:r>
              <a:rPr lang="en-US" dirty="0"/>
              <a:t>ALICE (LHC-CERN)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470542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AC35C-460D-2906-397A-C210BC00F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9384"/>
          </a:xfrm>
        </p:spPr>
        <p:txBody>
          <a:bodyPr/>
          <a:lstStyle/>
          <a:p>
            <a:r>
              <a:rPr lang="ru-RU" dirty="0"/>
              <a:t>Идентификация по </a:t>
            </a:r>
            <a:r>
              <a:rPr lang="en-US" dirty="0" err="1"/>
              <a:t>ToF</a:t>
            </a:r>
            <a:r>
              <a:rPr lang="ru-RU" dirty="0"/>
              <a:t> (</a:t>
            </a:r>
            <a:r>
              <a:rPr lang="en-US" dirty="0"/>
              <a:t>4</a:t>
            </a:r>
            <a:r>
              <a:rPr lang="ru-RU" dirty="0"/>
              <a:t>)</a:t>
            </a:r>
            <a:endParaRPr lang="en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7477E8-A3E2-8D8E-43F3-E4D98AED61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7309" y="1460501"/>
                <a:ext cx="11042073" cy="3319318"/>
              </a:xfrm>
            </p:spPr>
            <p:txBody>
              <a:bodyPr>
                <a:normAutofit fontScale="92500" lnSpcReduction="10000"/>
              </a:bodyPr>
              <a:lstStyle/>
              <a:p>
                <a:pPr algn="just"/>
                <a:r>
                  <a:rPr lang="en-RU" dirty="0"/>
                  <a:t> </a:t>
                </a:r>
                <a:r>
                  <a:rPr lang="ru-RU" dirty="0"/>
                  <a:t>В экспериментах на встречных пучках существует ряд ограничений:</a:t>
                </a:r>
              </a:p>
              <a:p>
                <a:pPr lvl="1" algn="just"/>
                <a:r>
                  <a:rPr lang="ru-RU" dirty="0"/>
                  <a:t>Существенно ограничена база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=1÷2 </m:t>
                    </m:r>
                    <m:r>
                      <a:rPr lang="ru-RU" b="0" i="1" smtClean="0">
                        <a:latin typeface="Cambria Math" panose="02040503050406030204" pitchFamily="18" charset="0"/>
                      </a:rPr>
                      <m:t>м</m:t>
                    </m:r>
                  </m:oMath>
                </a14:m>
                <a:endParaRPr lang="ru-RU" b="0" dirty="0"/>
              </a:p>
              <a:p>
                <a:pPr lvl="1" algn="just"/>
                <a:r>
                  <a:rPr lang="ru-RU" dirty="0"/>
                  <a:t>Точность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RU" dirty="0"/>
                  <a:t> (</a:t>
                </a:r>
                <a:r>
                  <a:rPr lang="ru-RU" dirty="0"/>
                  <a:t>время взаимодействия частиц) определяется параметрами пучка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𝑏𝑢𝑛𝑐h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=5÷10</m:t>
                    </m:r>
                    <m:r>
                      <a:rPr lang="ru-RU" b="0" i="1" smtClean="0">
                        <a:latin typeface="Cambria Math" panose="02040503050406030204" pitchFamily="18" charset="0"/>
                      </a:rPr>
                      <m:t> мм 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sSub>
                      <m:sSubPr>
                        <m:ctrlPr>
                          <a:rPr 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sSub>
                          <m:sSubPr>
                            <m:ctrlPr>
                              <a:rPr lang="ru-RU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ru-RU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15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÷30 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пс</m:t>
                    </m:r>
                  </m:oMath>
                </a14:m>
                <a:endParaRPr lang="ru-RU" dirty="0"/>
              </a:p>
              <a:p>
                <a:pPr lvl="1" algn="just"/>
                <a:r>
                  <a:rPr lang="ru-RU" dirty="0"/>
                  <a:t>Калибровка и стабилизация временных сдвигов и задержек в цепи электроники с точностью </a:t>
                </a:r>
                <a:r>
                  <a:rPr lang="en-US" dirty="0"/>
                  <a:t>~10 </a:t>
                </a:r>
                <a:r>
                  <a:rPr lang="ru-RU" dirty="0" err="1"/>
                  <a:t>пс</a:t>
                </a:r>
                <a:r>
                  <a:rPr lang="ru-RU" dirty="0"/>
                  <a:t> в течение эксперимента.</a:t>
                </a:r>
              </a:p>
              <a:p>
                <a:pPr algn="just"/>
                <a:r>
                  <a:rPr lang="ru-RU" dirty="0"/>
                  <a:t>В экспериментах с длинными пучками и большой множественностью взаимодействия техника </a:t>
                </a:r>
                <a:r>
                  <a:rPr lang="en-US" dirty="0" err="1"/>
                  <a:t>ToF</a:t>
                </a:r>
                <a:r>
                  <a:rPr lang="ru-RU" dirty="0"/>
                  <a:t> применяется для, так называемой «</a:t>
                </a:r>
                <a:r>
                  <a:rPr lang="en-US" dirty="0"/>
                  <a:t>4D</a:t>
                </a:r>
                <a:r>
                  <a:rPr lang="ru-RU" dirty="0"/>
                  <a:t> реконструкции».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7477E8-A3E2-8D8E-43F3-E4D98AED61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7309" y="1460501"/>
                <a:ext cx="11042073" cy="3319318"/>
              </a:xfrm>
              <a:blipFill>
                <a:blip r:embed="rId2"/>
                <a:stretch>
                  <a:fillRect l="-920" t="-3817" r="-1034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3D020-7678-6B03-60C7-4FD65BD84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C2782-8087-72DB-FA4C-255C6A540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34877B-D8F5-1544-51E3-DDD5720FD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14</a:t>
            </a:fld>
            <a:endParaRPr lang="en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1E1C61-29D8-6B95-27A6-3568677DA7B1}"/>
              </a:ext>
            </a:extLst>
          </p:cNvPr>
          <p:cNvSpPr txBox="1"/>
          <p:nvPr/>
        </p:nvSpPr>
        <p:spPr>
          <a:xfrm>
            <a:off x="1842654" y="4658835"/>
            <a:ext cx="8631382" cy="14773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Например, для фазы </a:t>
            </a:r>
            <a:r>
              <a:rPr lang="en-US" dirty="0">
                <a:solidFill>
                  <a:schemeClr val="accent1"/>
                </a:solidFill>
              </a:rPr>
              <a:t>HL-LHC</a:t>
            </a:r>
            <a:r>
              <a:rPr lang="en-US" dirty="0"/>
              <a:t> </a:t>
            </a:r>
            <a:r>
              <a:rPr lang="ru-RU" dirty="0"/>
              <a:t>ожидается </a:t>
            </a:r>
            <a:r>
              <a:rPr lang="ru-RU" dirty="0">
                <a:solidFill>
                  <a:srgbClr val="FF0000"/>
                </a:solidFill>
              </a:rPr>
              <a:t>200 вершин </a:t>
            </a:r>
            <a:r>
              <a:rPr lang="ru-RU" dirty="0"/>
              <a:t>взаимодействий на каждое столкновение при длине пучка </a:t>
            </a:r>
            <a:r>
              <a:rPr lang="en-US" dirty="0">
                <a:solidFill>
                  <a:srgbClr val="FF0000"/>
                </a:solidFill>
              </a:rPr>
              <a:t>~10 </a:t>
            </a:r>
            <a:r>
              <a:rPr lang="ru-RU" dirty="0">
                <a:solidFill>
                  <a:srgbClr val="FF0000"/>
                </a:solidFill>
              </a:rPr>
              <a:t>см</a:t>
            </a:r>
            <a:r>
              <a:rPr lang="ru-RU" dirty="0"/>
              <a:t>. </a:t>
            </a:r>
          </a:p>
          <a:p>
            <a:pPr algn="just"/>
            <a:r>
              <a:rPr lang="ru-RU" dirty="0"/>
              <a:t>Требуется измерение времени пролета частиц с точностью </a:t>
            </a:r>
            <a:r>
              <a:rPr lang="en-US" dirty="0">
                <a:solidFill>
                  <a:srgbClr val="FF0000"/>
                </a:solidFill>
              </a:rPr>
              <a:t>~</a:t>
            </a:r>
            <a:r>
              <a:rPr lang="ru-RU" dirty="0">
                <a:solidFill>
                  <a:srgbClr val="FF0000"/>
                </a:solidFill>
              </a:rPr>
              <a:t>30 </a:t>
            </a:r>
            <a:r>
              <a:rPr lang="ru-RU" dirty="0" err="1">
                <a:solidFill>
                  <a:srgbClr val="FF0000"/>
                </a:solidFill>
              </a:rPr>
              <a:t>пс</a:t>
            </a:r>
            <a:r>
              <a:rPr lang="ru-RU" dirty="0"/>
              <a:t>, чтобы обеспечить эффективность  реконструкции событий в детекторах </a:t>
            </a:r>
            <a:r>
              <a:rPr lang="en-US" dirty="0"/>
              <a:t>ATLAS </a:t>
            </a:r>
            <a:r>
              <a:rPr lang="ru-RU" dirty="0"/>
              <a:t>и </a:t>
            </a:r>
            <a:r>
              <a:rPr lang="en-US" dirty="0"/>
              <a:t>CMS </a:t>
            </a:r>
            <a:r>
              <a:rPr lang="ru-RU" dirty="0"/>
              <a:t>на уровне </a:t>
            </a:r>
            <a:r>
              <a:rPr lang="ru-RU" dirty="0">
                <a:solidFill>
                  <a:schemeClr val="accent1"/>
                </a:solidFill>
              </a:rPr>
              <a:t>80</a:t>
            </a:r>
            <a:r>
              <a:rPr lang="en-US" dirty="0">
                <a:solidFill>
                  <a:schemeClr val="accent1"/>
                </a:solidFill>
              </a:rPr>
              <a:t>÷90</a:t>
            </a:r>
            <a:r>
              <a:rPr lang="ru-RU" dirty="0">
                <a:solidFill>
                  <a:schemeClr val="accent1"/>
                </a:solidFill>
              </a:rPr>
              <a:t>%. </a:t>
            </a:r>
          </a:p>
          <a:p>
            <a:pPr algn="just"/>
            <a:r>
              <a:rPr lang="ru-RU" dirty="0"/>
              <a:t>Сегодня активно разрабатываются такие системы </a:t>
            </a:r>
            <a:r>
              <a:rPr lang="en-US" dirty="0" err="1"/>
              <a:t>ToF</a:t>
            </a:r>
            <a:r>
              <a:rPr lang="en-US" dirty="0"/>
              <a:t> </a:t>
            </a:r>
            <a:r>
              <a:rPr lang="ru-RU" dirty="0"/>
              <a:t>с суммарной площадью </a:t>
            </a:r>
            <a:r>
              <a:rPr lang="en-US" dirty="0">
                <a:solidFill>
                  <a:schemeClr val="accent1"/>
                </a:solidFill>
              </a:rPr>
              <a:t>~40 </a:t>
            </a:r>
            <a:r>
              <a:rPr lang="ru-RU" dirty="0">
                <a:solidFill>
                  <a:schemeClr val="accent1"/>
                </a:solidFill>
              </a:rPr>
              <a:t>м</a:t>
            </a:r>
            <a:r>
              <a:rPr lang="ru-RU" baseline="30000" dirty="0">
                <a:solidFill>
                  <a:schemeClr val="accent1"/>
                </a:solidFill>
              </a:rPr>
              <a:t>2</a:t>
            </a:r>
            <a:r>
              <a:rPr lang="ru-RU" dirty="0"/>
              <a:t>.</a:t>
            </a:r>
            <a:endParaRPr lang="en-RU" baseline="30000" dirty="0"/>
          </a:p>
        </p:txBody>
      </p:sp>
    </p:spTree>
    <p:extLst>
      <p:ext uri="{BB962C8B-B14F-4D97-AF65-F5344CB8AC3E}">
        <p14:creationId xmlns:p14="http://schemas.microsoft.com/office/powerpoint/2010/main" val="140040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1D7F9-5851-4323-4C0B-197469E69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866" y="1963703"/>
            <a:ext cx="11238268" cy="1238178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ru-RU" sz="4400" b="1" dirty="0"/>
              <a:t>Идентификация по </a:t>
            </a:r>
            <a:r>
              <a:rPr lang="ru-RU" sz="4400" b="1" dirty="0" err="1"/>
              <a:t>Черенковскому</a:t>
            </a:r>
            <a:r>
              <a:rPr lang="ru-RU" sz="4400" b="1" dirty="0"/>
              <a:t> излучению</a:t>
            </a:r>
            <a:endParaRPr lang="en-RU" sz="44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E8357-3097-81BA-C339-98FF6FC39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05972-CE69-4ACC-7B7B-969E8DA3A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D90CC-362A-5E66-DEA1-C77354C4D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15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984782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45851-825D-D834-04BD-FED530040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9532"/>
            <a:ext cx="10515600" cy="67396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/>
              <a:t>Черенковское</a:t>
            </a:r>
            <a:r>
              <a:rPr lang="ru-RU" dirty="0"/>
              <a:t> излучение: основные свойства</a:t>
            </a:r>
            <a:endParaRPr lang="en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52D3A-FE7E-D24F-292A-9E11BE442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1E9EE-5722-0569-1F02-962C27527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6803-E822-FEC1-21BB-896AFEEF1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16</a:t>
            </a:fld>
            <a:endParaRPr lang="en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3CA388F-1A2C-B11C-1E71-D30174A11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615407" y="1294095"/>
            <a:ext cx="5579939" cy="282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7C288F7F-6496-C35D-5FA1-6F59426A5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9322" y="0"/>
            <a:ext cx="1752048" cy="24767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C9FE093-70BA-24EF-53A4-9F3780198980}"/>
                  </a:ext>
                </a:extLst>
              </p:cNvPr>
              <p:cNvSpPr txBox="1"/>
              <p:nvPr/>
            </p:nvSpPr>
            <p:spPr>
              <a:xfrm>
                <a:off x="5724813" y="4137944"/>
                <a:ext cx="3086678" cy="6300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C9FE093-70BA-24EF-53A4-9F37801989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813" y="4137944"/>
                <a:ext cx="3086678" cy="630044"/>
              </a:xfrm>
              <a:prstGeom prst="rect">
                <a:avLst/>
              </a:prstGeom>
              <a:blipFill>
                <a:blip r:embed="rId4"/>
                <a:stretch>
                  <a:fillRect b="-17647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D9AEDA3-8D39-BE7D-6DCA-080D7597729E}"/>
                  </a:ext>
                </a:extLst>
              </p:cNvPr>
              <p:cNvSpPr txBox="1"/>
              <p:nvPr/>
            </p:nvSpPr>
            <p:spPr>
              <a:xfrm>
                <a:off x="5823830" y="4776114"/>
                <a:ext cx="3326552" cy="6694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𝜋𝛼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D9AEDA3-8D39-BE7D-6DCA-080D759772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3830" y="4776114"/>
                <a:ext cx="3326552" cy="669414"/>
              </a:xfrm>
              <a:prstGeom prst="rect">
                <a:avLst/>
              </a:prstGeom>
              <a:blipFill>
                <a:blip r:embed="rId5"/>
                <a:stretch>
                  <a:fillRect l="-1141" b="-16667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4E7FC4E-6B6E-4B1E-50E4-D71C428053CF}"/>
                  </a:ext>
                </a:extLst>
              </p:cNvPr>
              <p:cNvSpPr txBox="1"/>
              <p:nvPr/>
            </p:nvSpPr>
            <p:spPr>
              <a:xfrm>
                <a:off x="623455" y="1921142"/>
                <a:ext cx="4799650" cy="33248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ru-RU" sz="2000" dirty="0"/>
                  <a:t>Возникает в среде с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ru-RU" sz="2000" dirty="0"/>
                  <a:t>, при условии, что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&gt;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endParaRPr lang="ru-RU" sz="2000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ru-RU" sz="2000" dirty="0"/>
                  <a:t>Направленность и интенсивность ЧИ зависит от скорости частицы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ru-RU" sz="2000" dirty="0"/>
                  <a:t>Интенсивность ЧИ квадратично зависит от заряда частицы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ru-RU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ru-RU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ru-RU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RU" sz="2000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ru-RU" sz="2000" dirty="0"/>
                  <a:t>Практически отсутствует время высвечивания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ru-RU" sz="2000" dirty="0">
                    <a:solidFill>
                      <a:srgbClr val="FF0000"/>
                    </a:solidFill>
                  </a:rPr>
                  <a:t>Относительно низкая интенсивность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ru-RU" sz="2000" dirty="0">
                    <a:solidFill>
                      <a:schemeClr val="accent5"/>
                    </a:solidFill>
                  </a:rPr>
                  <a:t>100% линейная поляризация</a:t>
                </a:r>
                <a:endParaRPr lang="en-RU" sz="20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4E7FC4E-6B6E-4B1E-50E4-D71C428053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455" y="1921142"/>
                <a:ext cx="4799650" cy="3324821"/>
              </a:xfrm>
              <a:prstGeom prst="rect">
                <a:avLst/>
              </a:prstGeom>
              <a:blipFill>
                <a:blip r:embed="rId6"/>
                <a:stretch>
                  <a:fillRect l="-789" t="-1141" r="-1316" b="-760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8ED2329C-294F-4BCF-5A7D-067E463C6827}"/>
              </a:ext>
            </a:extLst>
          </p:cNvPr>
          <p:cNvSpPr txBox="1"/>
          <p:nvPr/>
        </p:nvSpPr>
        <p:spPr>
          <a:xfrm>
            <a:off x="7298652" y="983755"/>
            <a:ext cx="833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1934 г.</a:t>
            </a:r>
            <a:endParaRPr lang="en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88FC712-20BC-9A60-4ED4-91747724F890}"/>
                  </a:ext>
                </a:extLst>
              </p:cNvPr>
              <p:cNvSpPr txBox="1"/>
              <p:nvPr/>
            </p:nvSpPr>
            <p:spPr>
              <a:xfrm>
                <a:off x="1568562" y="5588660"/>
                <a:ext cx="9426427" cy="6242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dirty="0"/>
                  <a:t>В оптическом диапазоне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r>
                      <a:rPr lang="ru-RU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=400÷700 </m:t>
                    </m:r>
                    <m:r>
                      <a:rPr lang="ru-RU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нм и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=1→</m:t>
                    </m:r>
                  </m:oMath>
                </a14:m>
                <a:r>
                  <a:rPr lang="en-RU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𝑑𝑁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=490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unc>
                      <m:funcPr>
                        <m:ctrlPr>
                          <a:rPr lang="en-GB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4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ru-RU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sSub>
                          <m:sSubPr>
                            <m:ctrlPr>
                              <a:rPr lang="en-GB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ru-RU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func>
                    <m:d>
                      <m:dPr>
                        <m:begChr m:val="["/>
                        <m:endChr m:val="]"/>
                        <m:ctrlPr>
                          <a:rPr lang="ru-RU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ru-RU" sz="24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см</m:t>
                            </m:r>
                          </m:e>
                          <m:sup>
                            <m:r>
                              <a:rPr lang="ru-RU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e>
                    </m:d>
                  </m:oMath>
                </a14:m>
                <a:endParaRPr lang="en-RU" sz="2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88FC712-20BC-9A60-4ED4-91747724F8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562" y="5588660"/>
                <a:ext cx="9426427" cy="624273"/>
              </a:xfrm>
              <a:prstGeom prst="rect">
                <a:avLst/>
              </a:prstGeom>
              <a:blipFill>
                <a:blip r:embed="rId7"/>
                <a:stretch>
                  <a:fillRect l="-673" b="-4000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9058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FCEE3-1573-61C6-5841-90AC54896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4802"/>
          </a:xfrm>
        </p:spPr>
        <p:txBody>
          <a:bodyPr/>
          <a:lstStyle/>
          <a:p>
            <a:r>
              <a:rPr lang="ru-RU" dirty="0"/>
              <a:t>Радиаторы </a:t>
            </a:r>
            <a:r>
              <a:rPr lang="ru-RU" dirty="0" err="1"/>
              <a:t>черенковского</a:t>
            </a:r>
            <a:r>
              <a:rPr lang="ru-RU" dirty="0"/>
              <a:t> излучения</a:t>
            </a:r>
            <a:endParaRPr lang="en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47F755-4BC3-F659-4820-191B349820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9382" y="1409989"/>
                <a:ext cx="5375563" cy="3743902"/>
              </a:xfrm>
            </p:spPr>
            <p:txBody>
              <a:bodyPr>
                <a:noAutofit/>
              </a:bodyPr>
              <a:lstStyle/>
              <a:p>
                <a:pPr algn="just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400" dirty="0"/>
                  <a:t>- </a:t>
                </a:r>
                <a:r>
                  <a:rPr lang="ru-RU" sz="2400" dirty="0"/>
                  <a:t>и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2400" dirty="0"/>
                  <a:t>- </a:t>
                </a:r>
                <a:r>
                  <a:rPr lang="ru-RU" sz="2400" dirty="0"/>
                  <a:t>мезоны при импульсах </a:t>
                </a:r>
                <a:r>
                  <a:rPr lang="en-US" sz="2400" dirty="0"/>
                  <a:t>P≤</a:t>
                </a:r>
                <a:r>
                  <a:rPr lang="ru-RU" sz="2400" dirty="0"/>
                  <a:t>0.6 ГэВ/с можно надежно разделять (на уровне ≥</a:t>
                </a:r>
                <a14:m>
                  <m:oMath xmlns:m="http://schemas.openxmlformats.org/officeDocument/2006/math">
                    <m:r>
                      <a:rPr lang="ru-RU" sz="24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ru-R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ru-RU" sz="2400" dirty="0"/>
                  <a:t>)</a:t>
                </a:r>
                <a:r>
                  <a:rPr lang="en-US" sz="2400" dirty="0"/>
                  <a:t> </a:t>
                </a:r>
                <a:r>
                  <a:rPr lang="ru-RU" sz="2400" dirty="0"/>
                  <a:t>при помощи методик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𝑑𝐸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2400" dirty="0"/>
                  <a:t>и</a:t>
                </a:r>
                <a:r>
                  <a:rPr lang="en-US" sz="2400" dirty="0"/>
                  <a:t> 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𝑇𝑜𝐹</m:t>
                    </m:r>
                  </m:oMath>
                </a14:m>
                <a:endParaRPr lang="ru-RU" sz="2400" dirty="0"/>
              </a:p>
              <a:p>
                <a:pPr algn="just">
                  <a:lnSpc>
                    <a:spcPct val="100000"/>
                  </a:lnSpc>
                </a:pPr>
                <a:r>
                  <a:rPr lang="ru-RU" sz="2400" dirty="0"/>
                  <a:t>Для надежного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ru-RU" sz="2400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r>
                  <a:rPr lang="en-RU" sz="2400" dirty="0"/>
                  <a:t>-</a:t>
                </a:r>
                <a:r>
                  <a:rPr lang="ru-RU" sz="2400" dirty="0"/>
                  <a:t>разделения в области импульсов 0.6</a:t>
                </a:r>
                <a:r>
                  <a:rPr lang="en-US" sz="2400" dirty="0"/>
                  <a:t>÷10 </a:t>
                </a:r>
                <a:r>
                  <a:rPr lang="ru-RU" sz="2400" dirty="0"/>
                  <a:t>ГэВ/с наиболее успешно применяются системы идентификации на основе </a:t>
                </a:r>
                <a:r>
                  <a:rPr lang="ru-RU" sz="2400" dirty="0" err="1"/>
                  <a:t>черенковских</a:t>
                </a:r>
                <a:r>
                  <a:rPr lang="ru-RU" sz="2400" dirty="0"/>
                  <a:t> счетчиков (детекторов).</a:t>
                </a:r>
                <a:endParaRPr lang="en-RU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47F755-4BC3-F659-4820-191B349820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9382" y="1409989"/>
                <a:ext cx="5375563" cy="3743902"/>
              </a:xfrm>
              <a:blipFill>
                <a:blip r:embed="rId2"/>
                <a:stretch>
                  <a:fillRect l="-1647" t="-676" r="-1647" b="-2027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85E81D-FC2C-D98B-A58F-529738D0E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C49C8F-6FEB-CDDF-0DE6-5718D1E61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F9032-4919-4CE7-82F8-43A578C15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17</a:t>
            </a:fld>
            <a:endParaRPr lang="en-RU"/>
          </a:p>
        </p:txBody>
      </p:sp>
      <p:graphicFrame>
        <p:nvGraphicFramePr>
          <p:cNvPr id="7" name="Объект 2">
            <a:extLst>
              <a:ext uri="{FF2B5EF4-FFF2-40B4-BE49-F238E27FC236}">
                <a16:creationId xmlns:a16="http://schemas.microsoft.com/office/drawing/2014/main" id="{1ADE2F8A-180A-1EA9-088F-4D44B4385C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1088603"/>
              </p:ext>
            </p:extLst>
          </p:nvPr>
        </p:nvGraphicFramePr>
        <p:xfrm>
          <a:off x="5708072" y="1496291"/>
          <a:ext cx="5805055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7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5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23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00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</a:t>
                      </a:r>
                      <a:endParaRPr lang="ru-R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P</a:t>
                      </a:r>
                      <a:r>
                        <a:rPr lang="el-GR" sz="18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π</a:t>
                      </a:r>
                      <a:r>
                        <a:rPr lang="en-US" sz="1800" dirty="0"/>
                        <a:t>, MeV</a:t>
                      </a:r>
                      <a:r>
                        <a:rPr lang="ru-RU" sz="1800" dirty="0"/>
                        <a:t>/</a:t>
                      </a:r>
                      <a:r>
                        <a:rPr lang="en-US" sz="1800" i="1" dirty="0"/>
                        <a:t>c</a:t>
                      </a:r>
                      <a:endParaRPr lang="ru-RU" sz="18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P</a:t>
                      </a:r>
                      <a:r>
                        <a:rPr lang="en-US" sz="18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1800" dirty="0"/>
                        <a:t>, MeV/</a:t>
                      </a:r>
                      <a:r>
                        <a:rPr lang="en-US" sz="1800" i="1" dirty="0"/>
                        <a:t>c</a:t>
                      </a:r>
                      <a:endParaRPr lang="ru-RU" sz="1800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Fused</a:t>
                      </a:r>
                      <a:r>
                        <a:rPr lang="en-US" sz="1800" baseline="0" dirty="0"/>
                        <a:t> silica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1.458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132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465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Water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1.33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159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563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Freon</a:t>
                      </a:r>
                      <a:r>
                        <a:rPr lang="ru-RU" sz="1800" dirty="0"/>
                        <a:t> 114,</a:t>
                      </a:r>
                      <a:r>
                        <a:rPr lang="ru-RU" sz="1800" baseline="0" dirty="0"/>
                        <a:t> 1 </a:t>
                      </a:r>
                      <a:r>
                        <a:rPr lang="en-US" sz="1800" baseline="0" dirty="0" err="1"/>
                        <a:t>atm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1.0014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2640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9330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/>
                        <a:t>СО</a:t>
                      </a:r>
                      <a:r>
                        <a:rPr lang="ru-RU" sz="1800" baseline="-25000" dirty="0"/>
                        <a:t>2</a:t>
                      </a:r>
                      <a:r>
                        <a:rPr lang="ru-RU" sz="1800" dirty="0"/>
                        <a:t>,</a:t>
                      </a:r>
                      <a:r>
                        <a:rPr lang="ru-RU" sz="1800" baseline="0" dirty="0"/>
                        <a:t> 1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atm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1.00043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4760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16800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/>
                        <a:t>СО</a:t>
                      </a:r>
                      <a:r>
                        <a:rPr lang="ru-RU" sz="1800" baseline="-25000" dirty="0"/>
                        <a:t>2</a:t>
                      </a:r>
                      <a:r>
                        <a:rPr lang="ru-RU" sz="1800" dirty="0"/>
                        <a:t>, 10 </a:t>
                      </a:r>
                      <a:r>
                        <a:rPr lang="en-US" sz="1800" dirty="0" err="1"/>
                        <a:t>atm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1.0043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1500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5320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C</a:t>
                      </a:r>
                      <a:r>
                        <a:rPr lang="en-US" sz="1800" baseline="-25000" dirty="0"/>
                        <a:t>2</a:t>
                      </a:r>
                      <a:r>
                        <a:rPr lang="en-US" sz="1800" dirty="0"/>
                        <a:t>H</a:t>
                      </a:r>
                      <a:r>
                        <a:rPr lang="en-US" sz="1800" baseline="-25000" dirty="0"/>
                        <a:t>4</a:t>
                      </a:r>
                      <a:r>
                        <a:rPr lang="en-US" sz="1800" dirty="0"/>
                        <a:t>,</a:t>
                      </a:r>
                      <a:r>
                        <a:rPr lang="en-US" sz="1800" baseline="0" dirty="0"/>
                        <a:t> 25 </a:t>
                      </a:r>
                      <a:r>
                        <a:rPr lang="en-US" sz="1800" baseline="0" dirty="0" err="1"/>
                        <a:t>atm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1.02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600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2460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Aerogel (SiO</a:t>
                      </a:r>
                      <a:r>
                        <a:rPr lang="en-US" sz="1800" baseline="-25000" dirty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sz="1800" baseline="0" dirty="0">
                          <a:solidFill>
                            <a:srgbClr val="FF0000"/>
                          </a:solidFill>
                        </a:rPr>
                        <a:t>)</a:t>
                      </a:r>
                      <a:endParaRPr lang="ru-RU" sz="1800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1.006÷1.25</a:t>
                      </a:r>
                      <a:endParaRPr lang="ru-RU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190÷1250</a:t>
                      </a:r>
                      <a:endParaRPr lang="ru-RU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660÷4500</a:t>
                      </a:r>
                      <a:endParaRPr lang="ru-RU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836645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67CEA2E-861B-747B-FAA7-1CA685A9F1D7}"/>
              </a:ext>
            </a:extLst>
          </p:cNvPr>
          <p:cNvSpPr txBox="1"/>
          <p:nvPr/>
        </p:nvSpPr>
        <p:spPr>
          <a:xfrm>
            <a:off x="1787236" y="5153892"/>
            <a:ext cx="9047019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В экспериментах на встречных пучках используется два типа </a:t>
            </a:r>
            <a:r>
              <a:rPr lang="ru-RU" dirty="0" err="1"/>
              <a:t>черенковских</a:t>
            </a:r>
            <a:r>
              <a:rPr lang="ru-RU" dirty="0"/>
              <a:t> счетчиков: </a:t>
            </a:r>
            <a:r>
              <a:rPr lang="ru-RU" dirty="0">
                <a:solidFill>
                  <a:schemeClr val="accent1"/>
                </a:solidFill>
              </a:rPr>
              <a:t>пороговые</a:t>
            </a:r>
            <a:r>
              <a:rPr lang="ru-RU" dirty="0"/>
              <a:t> и </a:t>
            </a:r>
            <a:r>
              <a:rPr lang="ru-RU" dirty="0">
                <a:solidFill>
                  <a:schemeClr val="accent1"/>
                </a:solidFill>
              </a:rPr>
              <a:t>детекторы </a:t>
            </a:r>
            <a:r>
              <a:rPr lang="ru-RU" dirty="0" err="1">
                <a:solidFill>
                  <a:schemeClr val="accent1"/>
                </a:solidFill>
              </a:rPr>
              <a:t>черенковских</a:t>
            </a:r>
            <a:r>
              <a:rPr lang="ru-RU" dirty="0">
                <a:solidFill>
                  <a:schemeClr val="accent1"/>
                </a:solidFill>
              </a:rPr>
              <a:t> колец</a:t>
            </a:r>
            <a:r>
              <a:rPr lang="ru-RU" dirty="0"/>
              <a:t> (ДЧК или </a:t>
            </a:r>
            <a:r>
              <a:rPr lang="en-US" dirty="0"/>
              <a:t>RICH</a:t>
            </a:r>
            <a:r>
              <a:rPr lang="ru-RU" dirty="0"/>
              <a:t> в англ. литературе</a:t>
            </a:r>
            <a:r>
              <a:rPr lang="en-US" dirty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296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85FC2-1B53-8B69-05F4-AD3CCFF1B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436"/>
            <a:ext cx="10515600" cy="637418"/>
          </a:xfrm>
        </p:spPr>
        <p:txBody>
          <a:bodyPr>
            <a:normAutofit fontScale="90000"/>
          </a:bodyPr>
          <a:lstStyle/>
          <a:p>
            <a:r>
              <a:rPr lang="ru-RU" dirty="0"/>
              <a:t>Пороговые </a:t>
            </a:r>
            <a:r>
              <a:rPr lang="ru-RU" dirty="0" err="1"/>
              <a:t>черенковские</a:t>
            </a:r>
            <a:r>
              <a:rPr lang="ru-RU" dirty="0"/>
              <a:t> счетчики</a:t>
            </a:r>
            <a:endParaRPr lang="en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FCC652-A99F-3BC6-2EE2-FFF9BF4B11F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9546" y="849854"/>
                <a:ext cx="11152908" cy="5506495"/>
              </a:xfrm>
            </p:spPr>
            <p:txBody>
              <a:bodyPr>
                <a:noAutofit/>
              </a:bodyPr>
              <a:lstStyle/>
              <a:p>
                <a:r>
                  <a:rPr lang="ru-RU" sz="2000" dirty="0"/>
                  <a:t>Более легкая частица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RU" sz="2000" dirty="0"/>
                  <a:t> </a:t>
                </a:r>
                <a:r>
                  <a:rPr lang="ru-RU" sz="2000" dirty="0"/>
                  <a:t>излучает ЧИ в радиаторе</a:t>
                </a:r>
                <a:r>
                  <a:rPr lang="en-US" sz="2000" dirty="0"/>
                  <a:t> </a:t>
                </a:r>
                <a:r>
                  <a:rPr lang="ru-RU" sz="2000" dirty="0"/>
                  <a:t>с показателем преломления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ru-RU" sz="2000" dirty="0"/>
                  <a:t>, а более тяжелая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ru-RU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ru-RU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2000" dirty="0"/>
                  <a:t>– нет.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ru-RU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ru-RU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ru-RU" sz="2000" dirty="0"/>
                  <a:t> </a:t>
                </a:r>
                <a:r>
                  <a:rPr lang="en-US" sz="2000" dirty="0"/>
                  <a:t> 	</a:t>
                </a:r>
                <a:r>
                  <a:rPr lang="ru-RU" sz="2000" dirty="0"/>
                  <a:t>или</a:t>
                </a:r>
                <a:r>
                  <a:rPr lang="en-US" sz="2000" dirty="0"/>
                  <a:t>	</a:t>
                </a:r>
                <a:r>
                  <a:rPr lang="ru-RU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ru-RU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ru-RU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ru-RU" sz="2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sz="2000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ru-RU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ru-RU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ru-RU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rad>
                      </m:den>
                    </m:f>
                  </m:oMath>
                </a14:m>
                <a:endParaRPr lang="en-US" sz="2000" dirty="0"/>
              </a:p>
              <a:p>
                <a:pPr marL="0" indent="0" algn="ctr">
                  <a:buNone/>
                </a:pPr>
                <a:r>
                  <a:rPr lang="ru-RU" sz="2000" dirty="0"/>
                  <a:t>Необходимый показатель преломления:</a:t>
                </a:r>
              </a:p>
              <a:p>
                <a:pPr marL="0" indent="0" algn="ctr">
                  <a:buNone/>
                </a:pPr>
                <a:r>
                  <a:rPr lang="ru-RU" sz="20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ru-RU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</m:oMath>
                </a14:m>
                <a:endParaRPr lang="ru-RU" sz="2000" dirty="0"/>
              </a:p>
              <a:p>
                <a:pPr marL="0" indent="0" algn="ctr">
                  <a:buNone/>
                </a:pPr>
                <a:r>
                  <a:rPr lang="ru-RU" sz="2000" dirty="0"/>
                  <a:t>При этом более легкая частица излучает примерно </a:t>
                </a:r>
                <a14:m>
                  <m:oMath xmlns:m="http://schemas.openxmlformats.org/officeDocument/2006/math">
                    <m:r>
                      <a:rPr lang="ru-RU" sz="2000" b="0" i="1" smtClean="0">
                        <a:latin typeface="Cambria Math" panose="02040503050406030204" pitchFamily="18" charset="0"/>
                      </a:rPr>
                      <m:t>490</m:t>
                    </m:r>
                    <m:r>
                      <a:rPr lang="ru-RU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ru-RU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sSub>
                          <m:sSub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ru-RU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func>
                    <m:d>
                      <m:dPr>
                        <m:begChr m:val="["/>
                        <m:endChr m:val="]"/>
                        <m:ctrlPr>
                          <a:rPr lang="ru-RU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ru-RU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см</m:t>
                            </m:r>
                          </m:e>
                          <m:sup>
                            <m:r>
                              <a:rPr lang="ru-RU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e>
                    </m:d>
                  </m:oMath>
                </a14:m>
                <a:endParaRPr lang="ru-RU" sz="20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ru-RU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sSub>
                            <m:sSubPr>
                              <m:ctrlP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ru-RU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func>
                      <m:r>
                        <a:rPr lang="ru-RU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func>
                        <m:funcPr>
                          <m:ctrl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ru-RU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sSub>
                            <m:sSubPr>
                              <m:ctrlP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ru-RU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=1−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  <m:sSubSup>
                                <m:sSub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func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при </m:t>
                          </m:r>
                          <m:sSubSup>
                            <m:sSubSupPr>
                              <m:ctrlPr>
                                <a:rPr lang="ru-RU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ru-RU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ru-RU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ru-RU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≫1</m:t>
                          </m:r>
                        </m:e>
                      </m:d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ru-RU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ru-RU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ru-RU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ru-RU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ru-RU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ru-RU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ru-RU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ru-RU" sz="2000" dirty="0"/>
              </a:p>
              <a:p>
                <a:pPr marL="0" indent="0" algn="ctr">
                  <a:buNone/>
                </a:pPr>
                <a:r>
                  <a:rPr lang="ru-RU" sz="2000" dirty="0"/>
                  <a:t>Если учесть, что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ru-RU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ru-RU" sz="2000" b="0" i="1" smtClean="0">
                        <a:latin typeface="Cambria Math" panose="02040503050406030204" pitchFamily="18" charset="0"/>
                      </a:rPr>
                      <m:t>а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𝑝𝑐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ru-RU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то</m:t>
                    </m:r>
                  </m:oMath>
                </a14:m>
                <a:endParaRPr lang="ru-RU" sz="2000" b="0" dirty="0"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=490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см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ru-RU" sz="2000" dirty="0">
                  <a:solidFill>
                    <a:srgbClr val="C00000"/>
                  </a:solidFill>
                </a:endParaRPr>
              </a:p>
              <a:p>
                <a:pPr marL="0" indent="0" algn="ctr">
                  <a:buNone/>
                </a:pPr>
                <a:r>
                  <a:rPr lang="ru-RU" sz="2000" dirty="0"/>
                  <a:t>При толщине радиатора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ru-RU" sz="2000" dirty="0"/>
                  <a:t>, квантовой эффективности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000" dirty="0"/>
                  <a:t> </a:t>
                </a:r>
                <a:r>
                  <a:rPr lang="ru-RU" sz="2000" dirty="0"/>
                  <a:t>и эффективности </a:t>
                </a:r>
                <a:r>
                  <a:rPr lang="ru-RU" sz="2000" dirty="0" err="1"/>
                  <a:t>светосбора</a:t>
                </a:r>
                <a:r>
                  <a:rPr lang="ru-RU" sz="2000" dirty="0"/>
                  <a:t> </a:t>
                </a:r>
                <a14:m>
                  <m:oMath xmlns:m="http://schemas.openxmlformats.org/officeDocument/2006/math">
                    <m:r>
                      <a:rPr lang="ru-RU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endParaRPr lang="en-US" sz="2000" dirty="0"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ru-RU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фэ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490</m:t>
                      </m:r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0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или    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ru-RU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фэ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490</m:t>
                          </m:r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sz="20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см</m:t>
                          </m:r>
                        </m:e>
                      </m:d>
                    </m:oMath>
                  </m:oMathPara>
                </a14:m>
                <a:endParaRPr lang="ru-RU" sz="2000" dirty="0">
                  <a:solidFill>
                    <a:schemeClr val="tx1"/>
                  </a:solidFill>
                </a:endParaRPr>
              </a:p>
              <a:p>
                <a:pPr marL="0" indent="0" algn="ctr">
                  <a:buNone/>
                </a:pPr>
                <a:endParaRPr lang="en-RU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FCC652-A99F-3BC6-2EE2-FFF9BF4B11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9546" y="849854"/>
                <a:ext cx="11152908" cy="5506495"/>
              </a:xfrm>
              <a:blipFill>
                <a:blip r:embed="rId2"/>
                <a:stretch>
                  <a:fillRect l="-455" t="-1149" r="-455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3E070-2C3D-06F9-B307-89C4B6746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CF4E0-7B18-CD82-9DE5-0C406641C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D9099-191D-DCDB-7E2A-0507D4414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18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117542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51758-829B-EE92-7B71-BADD9C7B9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7" y="240145"/>
            <a:ext cx="10758055" cy="688110"/>
          </a:xfrm>
        </p:spPr>
        <p:txBody>
          <a:bodyPr>
            <a:noAutofit/>
          </a:bodyPr>
          <a:lstStyle/>
          <a:p>
            <a:r>
              <a:rPr lang="ru-RU" sz="3200" dirty="0"/>
              <a:t>Иллюстрация принципа использования пороговых счетчиков </a:t>
            </a:r>
            <a:endParaRPr lang="en-RU" sz="32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67868E8-C346-74A7-ECC5-6EA22CAE0D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2253" y="844832"/>
            <a:ext cx="7093530" cy="353735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E03CFE-DE5A-1777-A0D2-1882C5DA8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4303-8490-CCD7-72F4-1C065014D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40CD3-29EE-1A0D-E4AB-5B11D7A3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19</a:t>
            </a:fld>
            <a:endParaRPr lang="en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9A9A38B-264A-64CE-1825-B398794FF0D1}"/>
                  </a:ext>
                </a:extLst>
              </p:cNvPr>
              <p:cNvSpPr txBox="1"/>
              <p:nvPr/>
            </p:nvSpPr>
            <p:spPr>
              <a:xfrm>
                <a:off x="1343891" y="4476974"/>
                <a:ext cx="9899073" cy="178459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/>
                  <a:t>При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=10 </m:t>
                    </m:r>
                    <m:r>
                      <a:rPr lang="ru-RU" sz="2000" b="0" i="1" smtClean="0">
                        <a:latin typeface="Cambria Math" panose="02040503050406030204" pitchFamily="18" charset="0"/>
                      </a:rPr>
                      <m:t>Гэв/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RU" sz="2000" dirty="0"/>
                  <a:t> </a:t>
                </a:r>
                <a:endParaRPr lang="ru-RU" sz="20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ru-RU" sz="2000" dirty="0"/>
                  <a:t>Пион	</a:t>
                </a:r>
                <a14:m>
                  <m:oMath xmlns:m="http://schemas.openxmlformats.org/officeDocument/2006/math">
                    <m:r>
                      <a:rPr lang="ru-RU" sz="20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ru-RU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=140 </m:t>
                    </m:r>
                    <m:f>
                      <m:f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МэВ</m:t>
                        </m:r>
                      </m:num>
                      <m:den>
                        <m:sSup>
                          <m:sSupPr>
                            <m:ctrlPr>
                              <a:rPr lang="ru-RU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2000" i="1">
                                <a:latin typeface="Cambria Math" panose="02040503050406030204" pitchFamily="18" charset="0"/>
                              </a:rPr>
                              <m:t>с</m:t>
                            </m:r>
                          </m:e>
                          <m:sup>
                            <m:r>
                              <a:rPr lang="ru-RU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ru-RU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ru-RU" sz="2000" dirty="0"/>
                  <a:t> выше порога (излучает ЧИ) во всех счетчиках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ru-RU" sz="2000" dirty="0"/>
                  <a:t>Каон	 </a:t>
                </a:r>
                <a14:m>
                  <m:oMath xmlns:m="http://schemas.openxmlformats.org/officeDocument/2006/math">
                    <m:r>
                      <a:rPr lang="ru-RU" sz="2000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4</m:t>
                    </m:r>
                    <m:f>
                      <m:fPr>
                        <m:ctrlPr>
                          <a:rPr lang="ru-RU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МэВ</m:t>
                        </m:r>
                      </m:num>
                      <m:den>
                        <m:sSup>
                          <m:sSupPr>
                            <m:ctrlPr>
                              <a:rPr lang="ru-RU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2000" i="1">
                                <a:latin typeface="Cambria Math" panose="02040503050406030204" pitchFamily="18" charset="0"/>
                              </a:rPr>
                              <m:t>с</m:t>
                            </m:r>
                          </m:e>
                          <m:sup>
                            <m:r>
                              <a:rPr lang="ru-RU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ru-RU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</a:t>
                </a:r>
                <a:r>
                  <a:rPr lang="ru-RU" sz="2000" dirty="0"/>
                  <a:t>дает сигнал в </a:t>
                </a:r>
                <a:r>
                  <a:rPr lang="ru-RU" sz="2000" dirty="0" err="1"/>
                  <a:t>аэрогелевом</a:t>
                </a:r>
                <a:r>
                  <a:rPr lang="ru-RU" sz="2000" dirty="0"/>
                  <a:t> и </a:t>
                </a:r>
                <a:r>
                  <a:rPr lang="ru-RU" sz="2000" dirty="0" err="1"/>
                  <a:t>неопентановом</a:t>
                </a:r>
                <a:r>
                  <a:rPr lang="ru-RU" sz="2000" dirty="0"/>
                  <a:t> счетчике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ru-RU" sz="2000" dirty="0"/>
                  <a:t>Протон 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ru-RU" sz="2000" b="0" i="1" smtClean="0">
                            <a:latin typeface="Cambria Math" panose="02040503050406030204" pitchFamily="18" charset="0"/>
                          </a:rPr>
                          <m:t>938</m:t>
                        </m:r>
                        <m:f>
                          <m:fPr>
                            <m:ctrlPr>
                              <a:rPr lang="ru-RU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sz="2000" i="1">
                                <a:latin typeface="Cambria Math" panose="02040503050406030204" pitchFamily="18" charset="0"/>
                              </a:rPr>
                              <m:t>МэВ</m:t>
                            </m:r>
                          </m:num>
                          <m:den>
                            <m:sSup>
                              <m:sSupPr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ru-RU" sz="2000" i="1">
                                    <a:latin typeface="Cambria Math" panose="02040503050406030204" pitchFamily="18" charset="0"/>
                                  </a:rPr>
                                  <m:t>с</m:t>
                                </m:r>
                              </m:e>
                              <m:sup>
                                <m:r>
                                  <a:rPr lang="ru-RU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en-RU" sz="2000" dirty="0"/>
                  <a:t> </a:t>
                </a:r>
                <a:r>
                  <a:rPr lang="ru-RU" sz="2000" dirty="0"/>
                  <a:t>дает сигнал только в </a:t>
                </a:r>
                <a:r>
                  <a:rPr lang="ru-RU" sz="2000" dirty="0" err="1"/>
                  <a:t>аэрогелевом</a:t>
                </a:r>
                <a:r>
                  <a:rPr lang="ru-RU" sz="2000" dirty="0"/>
                  <a:t> счетчике</a:t>
                </a:r>
                <a:endParaRPr lang="en-RU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9A9A38B-264A-64CE-1825-B398794FF0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891" y="4476974"/>
                <a:ext cx="9899073" cy="1784591"/>
              </a:xfrm>
              <a:prstGeom prst="rect">
                <a:avLst/>
              </a:prstGeom>
              <a:blipFill>
                <a:blip r:embed="rId3"/>
                <a:stretch>
                  <a:fillRect l="-640" b="-1418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0296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BA5A4AA0-B089-485B-901F-53F8CA42B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366" y="1"/>
            <a:ext cx="8227583" cy="1143480"/>
          </a:xfrm>
        </p:spPr>
        <p:txBody>
          <a:bodyPr wrap="square" anchor="ctr">
            <a:normAutofit/>
          </a:bodyPr>
          <a:lstStyle/>
          <a:p>
            <a:r>
              <a:rPr lang="ru-RU" sz="3357" b="1" dirty="0"/>
              <a:t>Алексей Павлович Онучин </a:t>
            </a:r>
            <a:r>
              <a:rPr lang="en-US" sz="3357" b="1" dirty="0"/>
              <a:t>(1934 – 2021) 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72049EA-F0C7-485C-A320-1A78C4CBB0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6275" y="1487101"/>
            <a:ext cx="5391398" cy="4213055"/>
          </a:xfrm>
        </p:spPr>
        <p:txBody>
          <a:bodyPr wrap="square" anchor="t">
            <a:noAutofit/>
          </a:bodyPr>
          <a:lstStyle/>
          <a:p>
            <a:pPr algn="just"/>
            <a:r>
              <a:rPr lang="ru-RU" sz="1800" dirty="0"/>
              <a:t>А.П. Онучин был одним из пионеров экспериментов на встречных пучках</a:t>
            </a:r>
            <a:r>
              <a:rPr lang="en-US" sz="1800" dirty="0"/>
              <a:t>. </a:t>
            </a:r>
            <a:r>
              <a:rPr lang="ru-RU" sz="1800" dirty="0"/>
              <a:t>Множество экспериментальных методик было им предложено и развито для экспериментов со встречными электрон-позитронными пучками:</a:t>
            </a:r>
          </a:p>
          <a:p>
            <a:pPr lvl="1" algn="just"/>
            <a:r>
              <a:rPr lang="ru-RU" sz="1600" dirty="0"/>
              <a:t>Первый </a:t>
            </a:r>
            <a:r>
              <a:rPr lang="ru-RU" sz="1600" dirty="0" err="1"/>
              <a:t>черенковский</a:t>
            </a:r>
            <a:r>
              <a:rPr lang="ru-RU" sz="1600" dirty="0"/>
              <a:t> счетчик в эксперименте на встречных пучках</a:t>
            </a:r>
          </a:p>
          <a:p>
            <a:pPr lvl="1" algn="just"/>
            <a:r>
              <a:rPr lang="ru-RU" sz="1600" dirty="0"/>
              <a:t>Первая система регистрации частиц со сбором данных на ЭВМ</a:t>
            </a:r>
          </a:p>
          <a:p>
            <a:pPr lvl="1" algn="just"/>
            <a:r>
              <a:rPr lang="ru-RU" sz="1600" dirty="0"/>
              <a:t>Развитие производства МППК для детектора МД-1 в ИЯФ СО РАН</a:t>
            </a:r>
          </a:p>
          <a:p>
            <a:pPr lvl="1" algn="just"/>
            <a:r>
              <a:rPr lang="ru-RU" sz="1600" dirty="0"/>
              <a:t>и др.</a:t>
            </a:r>
          </a:p>
          <a:p>
            <a:pPr algn="just"/>
            <a:r>
              <a:rPr lang="ru-RU" sz="1800" dirty="0"/>
              <a:t>Благодаря его энтузиазму, активности и оптимизму началось и продолжается развитие технологии производства </a:t>
            </a:r>
            <a:r>
              <a:rPr lang="ru-RU" sz="1800" dirty="0" err="1"/>
              <a:t>черенковских</a:t>
            </a:r>
            <a:r>
              <a:rPr lang="ru-RU" sz="1800" dirty="0"/>
              <a:t> счетчиков на основе аэрогеля</a:t>
            </a:r>
            <a:endParaRPr lang="en-US" sz="1800" dirty="0"/>
          </a:p>
        </p:txBody>
      </p:sp>
      <p:pic>
        <p:nvPicPr>
          <p:cNvPr id="3" name="Picture 2" descr="A person in a suit and tie&#10;&#10;Description automatically generated">
            <a:extLst>
              <a:ext uri="{FF2B5EF4-FFF2-40B4-BE49-F238E27FC236}">
                <a16:creationId xmlns:a16="http://schemas.microsoft.com/office/drawing/2014/main" id="{34F8EAC7-C07A-F346-B6DF-14FF718A6D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1026" y="1186795"/>
            <a:ext cx="4418666" cy="4942489"/>
          </a:xfrm>
          <a:prstGeom prst="rect">
            <a:avLst/>
          </a:prstGeom>
          <a:noFill/>
        </p:spPr>
      </p:pic>
      <p:sp>
        <p:nvSpPr>
          <p:cNvPr id="4" name="Дата 3"/>
          <p:cNvSpPr>
            <a:spLocks noGrp="1"/>
          </p:cNvSpPr>
          <p:nvPr>
            <p:ph type="dt" idx="10"/>
          </p:nvPr>
        </p:nvSpPr>
        <p:spPr>
          <a:xfrm>
            <a:off x="1980049" y="6247377"/>
            <a:ext cx="2128543" cy="470930"/>
          </a:xfrm>
        </p:spPr>
        <p:txBody>
          <a:bodyPr wrap="square" anchor="t">
            <a:normAutofit/>
          </a:bodyPr>
          <a:lstStyle/>
          <a:p>
            <a:pPr>
              <a:spcAft>
                <a:spcPts val="544"/>
              </a:spcAft>
            </a:pPr>
            <a:r>
              <a:rPr lang="ru-RU"/>
              <a:t>28.07.2022</a:t>
            </a:r>
            <a:endParaRPr lang="fi-FI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>
          <a:xfrm>
            <a:off x="4651529" y="6247377"/>
            <a:ext cx="2897584" cy="470930"/>
          </a:xfrm>
        </p:spPr>
        <p:txBody>
          <a:bodyPr wrap="square" anchor="t">
            <a:normAutofit/>
          </a:bodyPr>
          <a:lstStyle/>
          <a:p>
            <a:pPr>
              <a:spcAft>
                <a:spcPts val="544"/>
              </a:spcAft>
            </a:pPr>
            <a:r>
              <a:rPr lang="ru-RU"/>
              <a:t>ЛНШ НЦФМ "СЦТФ", 25-29 Июль 2022г.</a:t>
            </a:r>
            <a:endParaRPr lang="fi-FI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>
          <a:xfrm>
            <a:off x="8079089" y="6247377"/>
            <a:ext cx="2128543" cy="470930"/>
          </a:xfrm>
        </p:spPr>
        <p:txBody>
          <a:bodyPr wrap="square" anchor="t">
            <a:normAutofit/>
          </a:bodyPr>
          <a:lstStyle/>
          <a:p>
            <a:pPr>
              <a:spcAft>
                <a:spcPts val="544"/>
              </a:spcAft>
            </a:pPr>
            <a:fld id="{4725612D-A768-4BEF-ADA1-B16EE6948DD3}" type="slidenum">
              <a:rPr lang="fi-FI" smtClean="0"/>
              <a:pPr>
                <a:spcAft>
                  <a:spcPts val="544"/>
                </a:spcAft>
              </a:pPr>
              <a:t>2</a:t>
            </a:fld>
            <a:endParaRPr lang="fi-FI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8DAE5F-9FE8-9440-B691-DF12AB8E060B}"/>
              </a:ext>
            </a:extLst>
          </p:cNvPr>
          <p:cNvSpPr txBox="1"/>
          <p:nvPr/>
        </p:nvSpPr>
        <p:spPr>
          <a:xfrm>
            <a:off x="3215371" y="850048"/>
            <a:ext cx="5761257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33" dirty="0">
                <a:highlight>
                  <a:srgbClr val="00FFFF"/>
                </a:highlight>
              </a:rPr>
              <a:t>Работал в ИЯФ СО РАН</a:t>
            </a:r>
            <a:r>
              <a:rPr lang="en-RU" sz="1633" dirty="0">
                <a:highlight>
                  <a:srgbClr val="00FFFF"/>
                </a:highlight>
              </a:rPr>
              <a:t> </a:t>
            </a:r>
            <a:r>
              <a:rPr lang="ru-RU" sz="1633" dirty="0">
                <a:highlight>
                  <a:srgbClr val="00FFFF"/>
                </a:highlight>
              </a:rPr>
              <a:t>практически с основания</a:t>
            </a:r>
            <a:r>
              <a:rPr lang="en-RU" sz="1633" dirty="0">
                <a:highlight>
                  <a:srgbClr val="00FFFF"/>
                </a:highlight>
              </a:rPr>
              <a:t> </a:t>
            </a:r>
            <a:r>
              <a:rPr lang="ru-RU" sz="1633" dirty="0">
                <a:highlight>
                  <a:srgbClr val="00FFFF"/>
                </a:highlight>
              </a:rPr>
              <a:t>(</a:t>
            </a:r>
            <a:r>
              <a:rPr lang="en-RU" sz="1633" dirty="0">
                <a:highlight>
                  <a:srgbClr val="00FFFF"/>
                </a:highlight>
              </a:rPr>
              <a:t>1959</a:t>
            </a:r>
            <a:r>
              <a:rPr lang="ru-RU" sz="1633" dirty="0">
                <a:highlight>
                  <a:srgbClr val="00FFFF"/>
                </a:highlight>
              </a:rPr>
              <a:t> – </a:t>
            </a:r>
            <a:r>
              <a:rPr lang="en-RU" sz="1633" dirty="0">
                <a:highlight>
                  <a:srgbClr val="00FFFF"/>
                </a:highlight>
              </a:rPr>
              <a:t>2021</a:t>
            </a:r>
            <a:r>
              <a:rPr lang="ru-RU" sz="1633" dirty="0">
                <a:highlight>
                  <a:srgbClr val="00FFFF"/>
                </a:highlight>
              </a:rPr>
              <a:t>)</a:t>
            </a:r>
            <a:r>
              <a:rPr lang="en-RU" sz="1633" dirty="0">
                <a:highlight>
                  <a:srgbClr val="00FFFF"/>
                </a:highligh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6721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2FC96-FF8C-5D46-3E5C-42585262D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pPr algn="ctr"/>
            <a:r>
              <a:rPr lang="ru-RU" b="1" dirty="0"/>
              <a:t>Первый </a:t>
            </a:r>
            <a:r>
              <a:rPr lang="ru-RU" b="1" dirty="0" err="1"/>
              <a:t>черенковский</a:t>
            </a:r>
            <a:r>
              <a:rPr lang="ru-RU" b="1" dirty="0"/>
              <a:t> счетчик на встречных пучках</a:t>
            </a:r>
            <a:r>
              <a:rPr lang="en-US" dirty="0"/>
              <a:t> (</a:t>
            </a:r>
            <a:r>
              <a:rPr lang="ru-RU" dirty="0"/>
              <a:t>ВЭПП-2)</a:t>
            </a:r>
            <a:endParaRPr lang="en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80C21-BFBE-6ADE-DBE3-D69248325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39346-DC6A-43DC-C2B2-731040B7D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021EE-5C86-5A81-6A3B-9869D020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20</a:t>
            </a:fld>
            <a:endParaRPr lang="en-RU"/>
          </a:p>
        </p:txBody>
      </p:sp>
      <p:pic>
        <p:nvPicPr>
          <p:cNvPr id="7" name="Объект 5">
            <a:extLst>
              <a:ext uri="{FF2B5EF4-FFF2-40B4-BE49-F238E27FC236}">
                <a16:creationId xmlns:a16="http://schemas.microsoft.com/office/drawing/2014/main" id="{F20F4F2F-7A24-662D-045F-9C5FEC0CA3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502" y="1337393"/>
            <a:ext cx="4409021" cy="349452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BA3DE41-51CC-5A3E-2741-3FDB485E9479}"/>
                  </a:ext>
                </a:extLst>
              </p:cNvPr>
              <p:cNvSpPr/>
              <p:nvPr/>
            </p:nvSpPr>
            <p:spPr>
              <a:xfrm>
                <a:off x="533400" y="1698293"/>
                <a:ext cx="6096000" cy="454387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2000" dirty="0">
                    <a:solidFill>
                      <a:schemeClr val="accent1"/>
                    </a:solidFill>
                  </a:rPr>
                  <a:t>1970</a:t>
                </a:r>
                <a:r>
                  <a:rPr lang="ru-RU" sz="2000" dirty="0"/>
                  <a:t> год — эксперимент на ВЭПП-2, были обнаружены </a:t>
                </a:r>
                <a:r>
                  <a:rPr lang="ru-RU" sz="2000" dirty="0" err="1"/>
                  <a:t>многоадронные</a:t>
                </a:r>
                <a:r>
                  <a:rPr lang="ru-RU" sz="2000" dirty="0"/>
                  <a:t> события — одно из первых наблюдений легких кварков.</a:t>
                </a:r>
              </a:p>
              <a:p>
                <a:endParaRPr lang="ru-RU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2000" dirty="0"/>
                  <a:t>Эксперимент ставился для такой задачи: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PrePr>
                        <m:sub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  <m:sup>
                          <m:sSup>
                            <m:sSup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p>
                        <m:e>
                          <m:r>
                            <a:rPr lang="ru-RU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sPre>
                    </m:oMath>
                  </m:oMathPara>
                </a14:m>
                <a:endParaRPr lang="ru-RU" sz="2000" dirty="0"/>
              </a:p>
              <a:p>
                <a:endParaRPr lang="ru-RU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2000" dirty="0"/>
                  <a:t>Максимальная энергия в пучке </a:t>
                </a:r>
                <a14:m>
                  <m:oMath xmlns:m="http://schemas.openxmlformats.org/officeDocument/2006/math">
                    <m:r>
                      <a:rPr lang="ru-RU" sz="2000" i="1">
                        <a:latin typeface="Cambria Math" panose="02040503050406030204" pitchFamily="18" charset="0"/>
                      </a:rPr>
                      <m:t>700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2000" i="1">
                        <a:latin typeface="Cambria Math" panose="02040503050406030204" pitchFamily="18" charset="0"/>
                      </a:rPr>
                      <m:t>МэВ</m:t>
                    </m:r>
                  </m:oMath>
                </a14:m>
                <a:r>
                  <a:rPr lang="ru-RU" sz="2000" dirty="0"/>
                  <a:t>. </a:t>
                </a:r>
              </a:p>
              <a:p>
                <a:endParaRPr lang="ru-RU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2000" dirty="0"/>
                  <a:t>В качестве радиатора была выбрана вода: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=1.</m:t>
                    </m:r>
                    <m:r>
                      <a:rPr lang="ru-RU" sz="2000" b="0" i="1" smtClean="0">
                        <a:latin typeface="Cambria Math" panose="02040503050406030204" pitchFamily="18" charset="0"/>
                      </a:rPr>
                      <m:t>33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ru-RU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кр</m:t>
                        </m:r>
                      </m:sub>
                    </m:sSub>
                    <m:r>
                      <a:rPr lang="ru-RU" sz="2000" i="1">
                        <a:latin typeface="Cambria Math" panose="02040503050406030204" pitchFamily="18" charset="0"/>
                      </a:rPr>
                      <m:t>=0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.75</m:t>
                    </m:r>
                  </m:oMath>
                </a14:m>
                <a:r>
                  <a:rPr lang="ru-RU" sz="2000" dirty="0"/>
                  <a:t>.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пор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sz="2000" i="1">
                        <a:latin typeface="Cambria Math" panose="02040503050406030204" pitchFamily="18" charset="0"/>
                      </a:rPr>
                      <m:t>210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2000" i="1">
                        <a:latin typeface="Cambria Math" panose="02040503050406030204" pitchFamily="18" charset="0"/>
                      </a:rPr>
                      <m:t>МэВ,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пор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sz="2000" i="1">
                        <a:latin typeface="Cambria Math" panose="02040503050406030204" pitchFamily="18" charset="0"/>
                      </a:rPr>
                      <m:t>760 МэВ</m:t>
                    </m:r>
                  </m:oMath>
                </a14:m>
                <a:r>
                  <a:rPr lang="ru-RU" sz="2000" dirty="0"/>
                  <a:t>.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=99.3±0.4%</m:t>
                      </m:r>
                    </m:oMath>
                  </m:oMathPara>
                </a14:m>
                <a:endParaRPr lang="en-US" sz="2000" b="0" dirty="0">
                  <a:solidFill>
                    <a:srgbClr val="C00000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≤1</m:t>
                    </m:r>
                    <m:r>
                      <a:rPr lang="en-US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%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2000" b="0" i="1" smtClean="0">
                        <a:latin typeface="Cambria Math" panose="02040503050406030204" pitchFamily="18" charset="0"/>
                      </a:rPr>
                      <m:t>         при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=590÷630 </m:t>
                    </m:r>
                    <m:r>
                      <a:rPr lang="ru-RU" sz="2000" b="0" i="1" smtClean="0">
                        <a:latin typeface="Cambria Math" panose="02040503050406030204" pitchFamily="18" charset="0"/>
                      </a:rPr>
                      <m:t>МэВ. </m:t>
                    </m:r>
                  </m:oMath>
                </a14:m>
                <a:r>
                  <a:rPr lang="ru-RU" sz="2000" dirty="0"/>
                  <a:t>  </a:t>
                </a:r>
                <a:endParaRPr lang="en-US" sz="20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BA3DE41-51CC-5A3E-2741-3FDB485E94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698293"/>
                <a:ext cx="6096000" cy="4543873"/>
              </a:xfrm>
              <a:prstGeom prst="rect">
                <a:avLst/>
              </a:prstGeom>
              <a:blipFill>
                <a:blip r:embed="rId3"/>
                <a:stretch>
                  <a:fillRect l="-1040" t="-557" b="-557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Текст 4">
            <a:extLst>
              <a:ext uri="{FF2B5EF4-FFF2-40B4-BE49-F238E27FC236}">
                <a16:creationId xmlns:a16="http://schemas.microsoft.com/office/drawing/2014/main" id="{7A98584B-6B8B-C6C7-66E2-10A3EE661140}"/>
              </a:ext>
            </a:extLst>
          </p:cNvPr>
          <p:cNvSpPr txBox="1">
            <a:spLocks/>
          </p:cNvSpPr>
          <p:nvPr/>
        </p:nvSpPr>
        <p:spPr>
          <a:xfrm>
            <a:off x="7147502" y="4831913"/>
            <a:ext cx="4114801" cy="12191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/>
              <a:t>Два счетчика 400 × 400 × 70 мм. </a:t>
            </a:r>
          </a:p>
          <a:p>
            <a:pPr marL="0" indent="0">
              <a:buNone/>
            </a:pPr>
            <a:r>
              <a:rPr lang="ru-RU" sz="2000" dirty="0"/>
              <a:t>Стенки покрашены белой краской. </a:t>
            </a:r>
          </a:p>
          <a:p>
            <a:pPr marL="0" indent="0">
              <a:buNone/>
            </a:pPr>
            <a:r>
              <a:rPr lang="ru-RU" sz="2000" dirty="0"/>
              <a:t>ЧИ собирается четырьмя ФЭУ-30</a:t>
            </a:r>
          </a:p>
        </p:txBody>
      </p:sp>
    </p:spTree>
    <p:extLst>
      <p:ext uri="{BB962C8B-B14F-4D97-AF65-F5344CB8AC3E}">
        <p14:creationId xmlns:p14="http://schemas.microsoft.com/office/powerpoint/2010/main" val="1253524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E2888-7EF5-7611-1C8C-05FD357E9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281113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Газовый пороговый </a:t>
            </a:r>
            <a:r>
              <a:rPr lang="ru-RU" b="1" dirty="0" err="1"/>
              <a:t>черенковский</a:t>
            </a:r>
            <a:r>
              <a:rPr lang="ru-RU" b="1" dirty="0"/>
              <a:t> счетчик детектора МД-1</a:t>
            </a:r>
            <a:r>
              <a:rPr lang="ru-RU" dirty="0"/>
              <a:t> (ВЭПП-4)</a:t>
            </a:r>
            <a:endParaRPr lang="en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F7FBB7-26CF-A7CE-DFD2-D7E6C0E4D6B8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09600" y="1438420"/>
                <a:ext cx="5638802" cy="2524702"/>
              </a:xfrm>
            </p:spPr>
            <p:txBody>
              <a:bodyPr>
                <a:normAutofit/>
              </a:bodyPr>
              <a:lstStyle/>
              <a:p>
                <a:r>
                  <a:rPr lang="ru-RU" sz="2400" dirty="0"/>
                  <a:t>Эксперимент МД-1 (1980-1985гг.) в области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</m:oMath>
                </a14:m>
                <a:r>
                  <a:rPr lang="ru-RU" sz="2400" dirty="0"/>
                  <a:t>-мезонов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2400" dirty="0"/>
                  <a:t>-</a:t>
                </a:r>
                <a:r>
                  <a:rPr lang="ru-RU" sz="2400" dirty="0"/>
                  <a:t>разделение при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=0.7÷2.5 </m:t>
                    </m:r>
                    <m:r>
                      <a:rPr lang="ru-RU" sz="2400" b="0" i="1" smtClean="0">
                        <a:latin typeface="Cambria Math" panose="02040503050406030204" pitchFamily="18" charset="0"/>
                      </a:rPr>
                      <m:t>ГэВ</m:t>
                    </m:r>
                  </m:oMath>
                </a14:m>
                <a:endParaRPr lang="ru-RU" sz="24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=1.02 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25 </m:t>
                        </m:r>
                        <m:r>
                          <a:rPr lang="ru-RU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атм</m:t>
                        </m:r>
                        <m:r>
                          <a:rPr lang="ru-RU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d>
                  </m:oMath>
                </a14:m>
                <a:endParaRPr lang="ru-RU" sz="240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=9</m:t>
                      </m:r>
                      <m:r>
                        <a:rPr lang="ru-RU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ru-RU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ru-RU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%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2000" i="1">
                        <a:latin typeface="Cambria Math" panose="02040503050406030204" pitchFamily="18" charset="0"/>
                      </a:rPr>
                      <m:t>         при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2000" b="0" i="1" smtClean="0">
                        <a:latin typeface="Cambria Math" panose="02040503050406030204" pitchFamily="18" charset="0"/>
                      </a:rPr>
                      <m:t>Г</m:t>
                    </m:r>
                    <m:r>
                      <a:rPr lang="ru-RU" sz="2000" i="1">
                        <a:latin typeface="Cambria Math" panose="02040503050406030204" pitchFamily="18" charset="0"/>
                      </a:rPr>
                      <m:t>эВ</m:t>
                    </m:r>
                    <m:r>
                      <a:rPr lang="ru-RU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ru-RU" sz="2000" i="1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ru-RU" sz="2000" dirty="0"/>
                  <a:t>  </a:t>
                </a:r>
                <a:endParaRPr lang="en-US" sz="2000" dirty="0"/>
              </a:p>
              <a:p>
                <a:pPr marL="0" indent="0">
                  <a:buNone/>
                </a:pPr>
                <a:endParaRPr lang="en-RU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F7FBB7-26CF-A7CE-DFD2-D7E6C0E4D6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09600" y="1438420"/>
                <a:ext cx="5638802" cy="2524702"/>
              </a:xfrm>
              <a:blipFill>
                <a:blip r:embed="rId2"/>
                <a:stretch>
                  <a:fillRect l="-1573" t="-3015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BAA88-4BAF-CAFE-978F-14498D839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4B2E74-7D21-E6F5-78AC-FBD08E93A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156149-6F62-5179-E029-44D12695A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21</a:t>
            </a:fld>
            <a:endParaRPr lang="en-RU"/>
          </a:p>
        </p:txBody>
      </p:sp>
      <p:pic>
        <p:nvPicPr>
          <p:cNvPr id="8" name="Объект 22">
            <a:extLst>
              <a:ext uri="{FF2B5EF4-FFF2-40B4-BE49-F238E27FC236}">
                <a16:creationId xmlns:a16="http://schemas.microsoft.com/office/drawing/2014/main" id="{A5E3DCA2-1A10-255A-7426-CED66EFEF9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2" y="1438420"/>
            <a:ext cx="5181600" cy="4069166"/>
          </a:xfrm>
        </p:spPr>
      </p:pic>
      <p:sp>
        <p:nvSpPr>
          <p:cNvPr id="9" name="Текст 4">
            <a:extLst>
              <a:ext uri="{FF2B5EF4-FFF2-40B4-BE49-F238E27FC236}">
                <a16:creationId xmlns:a16="http://schemas.microsoft.com/office/drawing/2014/main" id="{68E4CC0B-66A7-F9F3-3CA5-B2130455B99A}"/>
              </a:ext>
            </a:extLst>
          </p:cNvPr>
          <p:cNvSpPr txBox="1">
            <a:spLocks/>
          </p:cNvSpPr>
          <p:nvPr/>
        </p:nvSpPr>
        <p:spPr>
          <a:xfrm>
            <a:off x="609600" y="4811886"/>
            <a:ext cx="6165273" cy="12811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Восемь счетчиков 1600 × 700 × 250 мм. </a:t>
            </a:r>
          </a:p>
          <a:p>
            <a:r>
              <a:rPr lang="ru-RU" sz="2000" dirty="0"/>
              <a:t>60</a:t>
            </a:r>
            <a:r>
              <a:rPr lang="ru-RU" sz="2000" dirty="0">
                <a:sym typeface="Wingdings" pitchFamily="2" charset="2"/>
              </a:rPr>
              <a:t>% телесного угла</a:t>
            </a:r>
            <a:endParaRPr lang="ru-RU" sz="2000" dirty="0"/>
          </a:p>
          <a:p>
            <a:r>
              <a:rPr lang="ru-RU" sz="2000" dirty="0"/>
              <a:t>ЧИ собирается четырьмя ФЭУ</a:t>
            </a:r>
            <a:r>
              <a:rPr lang="en-US" sz="2000" dirty="0"/>
              <a:t> </a:t>
            </a:r>
            <a:r>
              <a:rPr lang="ru-RU" sz="2000" dirty="0"/>
              <a:t>58</a:t>
            </a:r>
            <a:r>
              <a:rPr lang="en-US" sz="2000" dirty="0"/>
              <a:t>DVP</a:t>
            </a:r>
            <a:r>
              <a:rPr lang="ru-RU" sz="2000" dirty="0"/>
              <a:t> </a:t>
            </a:r>
            <a:r>
              <a:rPr lang="en-US" sz="2000" dirty="0"/>
              <a:t>(</a:t>
            </a:r>
            <a:r>
              <a:rPr lang="en-US" sz="2000" dirty="0" err="1"/>
              <a:t>ø</a:t>
            </a:r>
            <a:r>
              <a:rPr lang="ru-RU" sz="2000" dirty="0"/>
              <a:t>ФК=150 мм)</a:t>
            </a:r>
          </a:p>
        </p:txBody>
      </p:sp>
    </p:spTree>
    <p:extLst>
      <p:ext uri="{BB962C8B-B14F-4D97-AF65-F5344CB8AC3E}">
        <p14:creationId xmlns:p14="http://schemas.microsoft.com/office/powerpoint/2010/main" val="1934148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D2FA03-1F86-84E7-80A9-51C22536E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63C05A-6051-1AE5-25BB-27B3400AD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65B4D-6840-B490-1B7B-1890515CD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22</a:t>
            </a:fld>
            <a:endParaRPr lang="en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Объект 8">
                <a:extLst>
                  <a:ext uri="{FF2B5EF4-FFF2-40B4-BE49-F238E27FC236}">
                    <a16:creationId xmlns:a16="http://schemas.microsoft.com/office/drawing/2014/main" id="{8A0FBAA3-6FD4-9C4F-BBB1-3F940DDF841E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193959" y="1385455"/>
                <a:ext cx="5140038" cy="4378038"/>
              </a:xfr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>
                <a:normAutofit fontScale="92500" lnSpcReduction="20000"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2400" dirty="0"/>
                  <a:t>– </a:t>
                </a:r>
                <a:r>
                  <a:rPr lang="ru-RU" sz="2400" dirty="0"/>
                  <a:t>разделение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=0.6÷16.9 </m:t>
                    </m:r>
                    <m:r>
                      <a:rPr lang="ru-RU" sz="2400" b="0" i="1" smtClean="0">
                        <a:latin typeface="Cambria Math" panose="02040503050406030204" pitchFamily="18" charset="0"/>
                      </a:rPr>
                      <m:t>ГэВ/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 </a:t>
                </a:r>
                <a:r>
                  <a:rPr lang="en-US" sz="2400" dirty="0">
                    <a:solidFill>
                      <a:srgbClr val="FF0000"/>
                    </a:solidFill>
                  </a:rPr>
                  <a:t>1976 </a:t>
                </a:r>
                <a:r>
                  <a:rPr lang="en-US" sz="2400" dirty="0"/>
                  <a:t>– </a:t>
                </a:r>
                <a:r>
                  <a:rPr lang="ru-RU" sz="2400" dirty="0"/>
                  <a:t>начало разработки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ru-RU" sz="2400" dirty="0"/>
                  <a:t>Три радиатора:</a:t>
                </a:r>
              </a:p>
              <a:p>
                <a:pPr marL="914400" lvl="1" indent="-457200"/>
                <a:r>
                  <a:rPr lang="ru-RU" sz="2000" dirty="0"/>
                  <a:t>Фреон-114 (</a:t>
                </a:r>
                <a:r>
                  <a:rPr lang="en-US" sz="2000" dirty="0"/>
                  <a:t>n=1.0014)</a:t>
                </a:r>
              </a:p>
              <a:p>
                <a:pPr marL="914400" lvl="1" indent="-457200"/>
                <a:r>
                  <a:rPr lang="en-US" sz="2000" dirty="0"/>
                  <a:t>CO</a:t>
                </a:r>
                <a:r>
                  <a:rPr lang="en-US" sz="2000" baseline="-25000" dirty="0"/>
                  <a:t>2 </a:t>
                </a:r>
                <a:r>
                  <a:rPr lang="en-US" sz="2000" dirty="0"/>
                  <a:t>(n=1.00043)</a:t>
                </a:r>
              </a:p>
              <a:p>
                <a:pPr marL="914400" lvl="1" indent="-457200"/>
                <a:r>
                  <a:rPr lang="ru-RU" sz="2000" dirty="0"/>
                  <a:t>Аэрогель </a:t>
                </a:r>
                <a:r>
                  <a:rPr lang="en-US" sz="2000" dirty="0"/>
                  <a:t>SiO</a:t>
                </a:r>
                <a:r>
                  <a:rPr lang="en-US" sz="2000" baseline="-25000" dirty="0"/>
                  <a:t>2 </a:t>
                </a:r>
                <a:r>
                  <a:rPr lang="en-US" sz="2000" dirty="0"/>
                  <a:t>(n=1.025)</a:t>
                </a:r>
                <a:endParaRPr lang="en-US" sz="2000" baseline="-25000" dirty="0"/>
              </a:p>
              <a:p>
                <a:pPr marL="457200" indent="-457200"/>
                <a:r>
                  <a:rPr lang="en-US" sz="2400" dirty="0"/>
                  <a:t>32</a:t>
                </a:r>
                <a:r>
                  <a:rPr lang="ru-RU" sz="2400" dirty="0"/>
                  <a:t> счетчика</a:t>
                </a:r>
                <a:r>
                  <a:rPr lang="en-US" sz="2400" dirty="0"/>
                  <a:t> </a:t>
                </a:r>
                <a:r>
                  <a:rPr lang="ru-RU" sz="2400" dirty="0"/>
                  <a:t>с объемом аэрогеля</a:t>
                </a:r>
                <a:r>
                  <a:rPr lang="en-US" sz="2400" dirty="0"/>
                  <a:t> 0.35x1.0x1.5</a:t>
                </a:r>
                <a:r>
                  <a:rPr lang="ru-RU" sz="2400" dirty="0"/>
                  <a:t> м (</a:t>
                </a:r>
                <a:r>
                  <a:rPr lang="en-US" sz="2400" dirty="0"/>
                  <a:t>V</a:t>
                </a:r>
                <a:r>
                  <a:rPr lang="el-GR" sz="2400" baseline="-25000" dirty="0"/>
                  <a:t>Σ</a:t>
                </a:r>
                <a:r>
                  <a:rPr lang="en-US" sz="2400" dirty="0"/>
                  <a:t>=2000</a:t>
                </a:r>
                <a:r>
                  <a:rPr lang="ru-RU" sz="2400" dirty="0"/>
                  <a:t> л; </a:t>
                </a:r>
                <a:r>
                  <a:rPr lang="en-US" sz="2400" dirty="0"/>
                  <a:t>S</a:t>
                </a:r>
                <a:r>
                  <a:rPr lang="el-GR" sz="2400" baseline="-25000" dirty="0"/>
                  <a:t>Σ</a:t>
                </a:r>
                <a:r>
                  <a:rPr lang="en-US" sz="2400" dirty="0"/>
                  <a:t>=1</a:t>
                </a:r>
                <a:r>
                  <a:rPr lang="ru-RU" sz="2400" dirty="0"/>
                  <a:t>2</a:t>
                </a:r>
                <a:r>
                  <a:rPr lang="en-US" sz="2400" dirty="0"/>
                  <a:t> </a:t>
                </a:r>
                <a:r>
                  <a:rPr lang="ru-RU" sz="2400" dirty="0"/>
                  <a:t>м</a:t>
                </a:r>
                <a:r>
                  <a:rPr lang="ru-RU" sz="2400" baseline="30000" dirty="0"/>
                  <a:t>2</a:t>
                </a:r>
                <a:r>
                  <a:rPr lang="ru-RU" sz="2400" dirty="0"/>
                  <a:t>)</a:t>
                </a:r>
              </a:p>
              <a:p>
                <a:pPr marL="457200" indent="-457200"/>
                <a:r>
                  <a:rPr lang="ru-RU" sz="2400" dirty="0"/>
                  <a:t>6 ФЭУ (</a:t>
                </a:r>
                <a:r>
                  <a:rPr lang="en-US" sz="2400" dirty="0"/>
                  <a:t>RCA </a:t>
                </a:r>
                <a:r>
                  <a:rPr lang="en-US" sz="2400" dirty="0" err="1"/>
                  <a:t>Quantacom</a:t>
                </a:r>
                <a:r>
                  <a:rPr lang="en-US" sz="2400" dirty="0"/>
                  <a:t>) </a:t>
                </a:r>
                <a:r>
                  <a:rPr lang="en-US" sz="2400" dirty="0" err="1"/>
                  <a:t>ø</a:t>
                </a:r>
                <a:r>
                  <a:rPr lang="ru-RU" sz="2400" dirty="0"/>
                  <a:t>ФК=15 см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dirty="0" err="1"/>
                  <a:t>L</a:t>
                </a:r>
                <a:r>
                  <a:rPr lang="en-US" sz="2400" baseline="-25000" dirty="0" err="1"/>
                  <a:t>sc</a:t>
                </a:r>
                <a:r>
                  <a:rPr lang="en-US" sz="2400" dirty="0"/>
                  <a:t>(4</a:t>
                </a:r>
                <a:r>
                  <a:rPr lang="ru-RU" sz="2400" dirty="0"/>
                  <a:t>36 </a:t>
                </a:r>
                <a:r>
                  <a:rPr lang="ru-RU" sz="2400" dirty="0" err="1"/>
                  <a:t>нм</a:t>
                </a:r>
                <a:r>
                  <a:rPr lang="en-US" sz="2400" dirty="0"/>
                  <a:t>) = 2</a:t>
                </a:r>
                <a:r>
                  <a:rPr lang="ru-RU" sz="2400" dirty="0"/>
                  <a:t>.4 см; </a:t>
                </a:r>
                <a:r>
                  <a:rPr lang="en-US" sz="2400" dirty="0"/>
                  <a:t>t</a:t>
                </a:r>
                <a:r>
                  <a:rPr lang="ru-RU" sz="2400" baseline="-25000" dirty="0" err="1"/>
                  <a:t>аэр</a:t>
                </a:r>
                <a:r>
                  <a:rPr lang="ru-RU" sz="2400" dirty="0"/>
                  <a:t>=13.5 см</a:t>
                </a:r>
                <a:endParaRPr lang="ru-RU" sz="2400" baseline="-25000" dirty="0"/>
              </a:p>
              <a:p>
                <a:pPr marL="914400" lvl="1" indent="-457200"/>
                <a:r>
                  <a:rPr lang="en-US" sz="2000" dirty="0">
                    <a:solidFill>
                      <a:schemeClr val="accent1"/>
                    </a:solidFill>
                  </a:rPr>
                  <a:t>N</a:t>
                </a:r>
                <a:r>
                  <a:rPr lang="ru-RU" sz="2000" baseline="-25000" dirty="0">
                    <a:solidFill>
                      <a:schemeClr val="accent1"/>
                    </a:solidFill>
                  </a:rPr>
                  <a:t>фэ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 </a:t>
                </a:r>
                <a:r>
                  <a:rPr lang="ru-RU" sz="2000" dirty="0">
                    <a:solidFill>
                      <a:schemeClr val="accent1"/>
                    </a:solidFill>
                  </a:rPr>
                  <a:t>(аэрогель) 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= 3.9 –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=9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ru-RU" sz="2000" dirty="0">
                  <a:solidFill>
                    <a:schemeClr val="accent1"/>
                  </a:solidFill>
                </a:endParaRPr>
              </a:p>
              <a:p>
                <a:pPr marL="914400" lvl="1" indent="-457200"/>
                <a:r>
                  <a:rPr lang="en-US" sz="2000" dirty="0">
                    <a:solidFill>
                      <a:schemeClr val="accent1"/>
                    </a:solidFill>
                  </a:rPr>
                  <a:t>N</a:t>
                </a:r>
                <a:r>
                  <a:rPr lang="ru-RU" sz="2000" baseline="-25000" dirty="0">
                    <a:solidFill>
                      <a:schemeClr val="accent1"/>
                    </a:solidFill>
                  </a:rPr>
                  <a:t>фэ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 </a:t>
                </a:r>
                <a:r>
                  <a:rPr lang="ru-RU" sz="2000" dirty="0">
                    <a:solidFill>
                      <a:schemeClr val="accent1"/>
                    </a:solidFill>
                  </a:rPr>
                  <a:t>(фреон) 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= </a:t>
                </a:r>
                <a:r>
                  <a:rPr lang="ru-RU" sz="2000" dirty="0">
                    <a:solidFill>
                      <a:schemeClr val="accent1"/>
                    </a:solidFill>
                  </a:rPr>
                  <a:t>20</a:t>
                </a:r>
              </a:p>
              <a:p>
                <a:pPr marL="914400" lvl="1" indent="-457200"/>
                <a:r>
                  <a:rPr lang="en-US" sz="2000" dirty="0">
                    <a:solidFill>
                      <a:schemeClr val="accent1"/>
                    </a:solidFill>
                  </a:rPr>
                  <a:t>N</a:t>
                </a:r>
                <a:r>
                  <a:rPr lang="ru-RU" sz="2000" baseline="-25000" dirty="0">
                    <a:solidFill>
                      <a:schemeClr val="accent1"/>
                    </a:solidFill>
                  </a:rPr>
                  <a:t>фэ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 </a:t>
                </a:r>
                <a:r>
                  <a:rPr lang="ru-RU" sz="2000" dirty="0">
                    <a:solidFill>
                      <a:schemeClr val="accent1"/>
                    </a:solidFill>
                  </a:rPr>
                  <a:t>(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CO</a:t>
                </a:r>
                <a:r>
                  <a:rPr lang="en-US" sz="2000" baseline="-25000" dirty="0">
                    <a:solidFill>
                      <a:schemeClr val="accent1"/>
                    </a:solidFill>
                  </a:rPr>
                  <a:t>2</a:t>
                </a:r>
                <a:r>
                  <a:rPr lang="ru-RU" sz="2000" dirty="0">
                    <a:solidFill>
                      <a:schemeClr val="accent1"/>
                    </a:solidFill>
                  </a:rPr>
                  <a:t>) 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= 8 	–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=99±1%</m:t>
                    </m:r>
                  </m:oMath>
                </a14:m>
                <a:endParaRPr lang="ru-RU" sz="2000" dirty="0">
                  <a:solidFill>
                    <a:srgbClr val="FF0000"/>
                  </a:solidFill>
                </a:endParaRPr>
              </a:p>
              <a:p>
                <a:pPr marL="914400" lvl="1" indent="-457200"/>
                <a:endParaRPr lang="en-US" sz="2000" dirty="0">
                  <a:solidFill>
                    <a:schemeClr val="accent1"/>
                  </a:solidFill>
                </a:endParaRPr>
              </a:p>
              <a:p>
                <a:pPr marL="914400" lvl="1" indent="-457200"/>
                <a:endParaRPr lang="ru-RU" sz="2000" dirty="0">
                  <a:solidFill>
                    <a:srgbClr val="FF0000"/>
                  </a:solidFill>
                </a:endParaRPr>
              </a:p>
              <a:p>
                <a:pPr marL="914400" lvl="1" indent="-457200"/>
                <a:endParaRPr lang="ru-RU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Объект 8">
                <a:extLst>
                  <a:ext uri="{FF2B5EF4-FFF2-40B4-BE49-F238E27FC236}">
                    <a16:creationId xmlns:a16="http://schemas.microsoft.com/office/drawing/2014/main" id="{8A0FBAA3-6FD4-9C4F-BBB1-3F940DDF84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93959" y="1385455"/>
                <a:ext cx="5140038" cy="4378038"/>
              </a:xfrm>
              <a:blipFill>
                <a:blip r:embed="rId2"/>
                <a:stretch>
                  <a:fillRect l="-1478" t="-2890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1DD0AA1-E88D-BF44-C1EE-D37F410887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6083990" y="-130282"/>
            <a:ext cx="4820011" cy="705066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C33066-D3E1-91E8-1ADA-E23F3C7E3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54721"/>
            <a:ext cx="10515600" cy="951057"/>
          </a:xfrm>
        </p:spPr>
        <p:txBody>
          <a:bodyPr>
            <a:normAutofit fontScale="90000"/>
          </a:bodyPr>
          <a:lstStyle/>
          <a:p>
            <a:r>
              <a:rPr lang="ru-RU" dirty="0"/>
              <a:t>Первый </a:t>
            </a:r>
            <a:r>
              <a:rPr lang="ru-RU" dirty="0" err="1"/>
              <a:t>аэрогелевый</a:t>
            </a:r>
            <a:r>
              <a:rPr lang="ru-RU" dirty="0"/>
              <a:t> </a:t>
            </a:r>
            <a:r>
              <a:rPr lang="ru-RU" dirty="0" err="1"/>
              <a:t>черенковский</a:t>
            </a:r>
            <a:r>
              <a:rPr lang="ru-RU" dirty="0"/>
              <a:t> счетчик на встречных пучках: </a:t>
            </a:r>
            <a:r>
              <a:rPr lang="en-US" dirty="0"/>
              <a:t>TASSO (PETRA-DESY)</a:t>
            </a:r>
            <a:endParaRPr lang="en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7541ED-C006-7122-D601-02776EBAAF04}"/>
              </a:ext>
            </a:extLst>
          </p:cNvPr>
          <p:cNvSpPr txBox="1"/>
          <p:nvPr/>
        </p:nvSpPr>
        <p:spPr>
          <a:xfrm>
            <a:off x="3581400" y="5872954"/>
            <a:ext cx="3917611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Экспериментальное открытие </a:t>
            </a:r>
            <a:r>
              <a:rPr lang="ru-RU" dirty="0" err="1"/>
              <a:t>глюона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038394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6EDC4-4225-9974-B8EC-E26A877DD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1D8A4-8DF8-E4C8-7E04-2CFDAD910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E8B5F-45A9-0570-8824-6D804CC0B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23</a:t>
            </a:fld>
            <a:endParaRPr lang="en-RU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37BF5D-483E-867D-4DA7-583F58C3A1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26" t="14747" r="22269" b="31919"/>
          <a:stretch/>
        </p:blipFill>
        <p:spPr>
          <a:xfrm>
            <a:off x="8194965" y="3934689"/>
            <a:ext cx="1981199" cy="26415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2504CA-6BCC-3231-80AF-E5F0E1102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103457"/>
          </a:xfrm>
        </p:spPr>
        <p:txBody>
          <a:bodyPr>
            <a:normAutofit fontScale="90000"/>
          </a:bodyPr>
          <a:lstStyle/>
          <a:p>
            <a:r>
              <a:rPr lang="ru-RU" b="1" dirty="0" err="1"/>
              <a:t>Аэрогелевые</a:t>
            </a:r>
            <a:r>
              <a:rPr lang="ru-RU" b="1" dirty="0"/>
              <a:t> </a:t>
            </a:r>
            <a:r>
              <a:rPr lang="ru-RU" b="1" dirty="0" err="1"/>
              <a:t>черенковские</a:t>
            </a:r>
            <a:r>
              <a:rPr lang="ru-RU" b="1" dirty="0"/>
              <a:t> счетчики эксперимента </a:t>
            </a:r>
            <a:r>
              <a:rPr lang="en-RU" b="1" dirty="0"/>
              <a:t>Belle (KEKb)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E4810F-E124-3B9E-6B31-BCAF089D6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706" y="2952455"/>
            <a:ext cx="3673696" cy="349400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DF4C785-F7A2-BA5A-AA21-9F4121C2ADDE}"/>
              </a:ext>
            </a:extLst>
          </p:cNvPr>
          <p:cNvSpPr/>
          <p:nvPr/>
        </p:nvSpPr>
        <p:spPr>
          <a:xfrm>
            <a:off x="533400" y="1152709"/>
            <a:ext cx="6047509" cy="17543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1994 – </a:t>
            </a:r>
            <a:r>
              <a:rPr lang="ru-RU" dirty="0"/>
              <a:t>система  </a:t>
            </a:r>
            <a:r>
              <a:rPr lang="ru-RU" dirty="0" err="1"/>
              <a:t>Аэрогелевых</a:t>
            </a:r>
            <a:r>
              <a:rPr lang="ru-RU" dirty="0"/>
              <a:t> </a:t>
            </a:r>
            <a:r>
              <a:rPr lang="ru-RU" dirty="0" err="1"/>
              <a:t>черенковских</a:t>
            </a:r>
            <a:r>
              <a:rPr lang="ru-RU" dirty="0"/>
              <a:t> счетчиков утверждена как базовая </a:t>
            </a:r>
            <a:r>
              <a:rPr lang="en-US" dirty="0"/>
              <a:t>PID </a:t>
            </a:r>
            <a:r>
              <a:rPr lang="ru-RU" dirty="0"/>
              <a:t>опция эксперимента </a:t>
            </a:r>
            <a:r>
              <a:rPr lang="en-US" dirty="0"/>
              <a:t>Belle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1124 </a:t>
            </a:r>
            <a:r>
              <a:rPr lang="ru-RU" dirty="0"/>
              <a:t>счетчиков с</a:t>
            </a:r>
            <a:r>
              <a:rPr lang="en-US" dirty="0"/>
              <a:t> 2024</a:t>
            </a:r>
            <a:r>
              <a:rPr lang="ru-RU" dirty="0"/>
              <a:t> ФЭУ</a:t>
            </a:r>
            <a:r>
              <a:rPr lang="en-US" dirty="0"/>
              <a:t> Fine Mesh (2, 2.5, 3 inch)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n=1.01—1.03, V</a:t>
            </a:r>
            <a:r>
              <a:rPr lang="el-GR" baseline="-25000" dirty="0"/>
              <a:t>Σ</a:t>
            </a:r>
            <a:r>
              <a:rPr lang="en-US" dirty="0"/>
              <a:t>=2000</a:t>
            </a:r>
            <a:r>
              <a:rPr lang="ru-RU" dirty="0"/>
              <a:t> л</a:t>
            </a:r>
            <a:r>
              <a:rPr lang="en-US" dirty="0"/>
              <a:t>, </a:t>
            </a:r>
            <a:r>
              <a:rPr lang="ru-RU" dirty="0"/>
              <a:t>высоко-прозрачный</a:t>
            </a:r>
            <a:r>
              <a:rPr lang="en-US" dirty="0"/>
              <a:t> </a:t>
            </a:r>
            <a:r>
              <a:rPr lang="ru-RU" dirty="0"/>
              <a:t>аэрогель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</a:t>
            </a:r>
            <a:r>
              <a:rPr lang="ru-RU" baseline="-25000" dirty="0"/>
              <a:t>фэ</a:t>
            </a:r>
            <a:r>
              <a:rPr lang="en-US" dirty="0"/>
              <a:t> = 20—26(!)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Проработала</a:t>
            </a:r>
            <a:r>
              <a:rPr lang="en-US" dirty="0"/>
              <a:t> 1998-2010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8283DA1-4180-150B-9FB6-B6D828B91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544705" y="946673"/>
            <a:ext cx="5473724" cy="2546873"/>
          </a:xfrm>
        </p:spPr>
      </p:pic>
    </p:spTree>
    <p:extLst>
      <p:ext uri="{BB962C8B-B14F-4D97-AF65-F5344CB8AC3E}">
        <p14:creationId xmlns:p14="http://schemas.microsoft.com/office/powerpoint/2010/main" val="14237176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3295" y="162782"/>
            <a:ext cx="9079860" cy="1140600"/>
          </a:xfrm>
        </p:spPr>
        <p:txBody>
          <a:bodyPr>
            <a:normAutofit fontScale="90000"/>
          </a:bodyPr>
          <a:lstStyle/>
          <a:p>
            <a:r>
              <a:rPr lang="ru-RU" sz="4000" b="1" dirty="0" err="1"/>
              <a:t>Аэрогелевые</a:t>
            </a:r>
            <a:r>
              <a:rPr lang="ru-RU" sz="4000" b="1" dirty="0"/>
              <a:t> счетчики с </a:t>
            </a:r>
            <a:r>
              <a:rPr lang="ru-RU" sz="4000" b="1" dirty="0" err="1"/>
              <a:t>переизлучателями</a:t>
            </a:r>
            <a:r>
              <a:rPr lang="ru-RU" sz="4000" b="1" dirty="0"/>
              <a:t> </a:t>
            </a:r>
            <a:r>
              <a:rPr lang="ru-RU" sz="4000" dirty="0"/>
              <a:t>(</a:t>
            </a:r>
            <a:r>
              <a:rPr lang="en-US" sz="4000" dirty="0"/>
              <a:t>WLS</a:t>
            </a:r>
            <a:r>
              <a:rPr lang="ru-RU" sz="4000" dirty="0"/>
              <a:t>=</a:t>
            </a:r>
            <a:r>
              <a:rPr lang="en-US" sz="4000" dirty="0"/>
              <a:t>Wave Length Shifter)</a:t>
            </a:r>
            <a:endParaRPr lang="ru-RU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/>
              <p:cNvSpPr>
                <a:spLocks noGrp="1"/>
              </p:cNvSpPr>
              <p:nvPr>
                <p:ph type="body" sz="half" idx="1"/>
              </p:nvPr>
            </p:nvSpPr>
            <p:spPr>
              <a:xfrm>
                <a:off x="476552" y="1414230"/>
                <a:ext cx="4705052" cy="4016752"/>
              </a:xfr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>
                <a:normAutofit fontScale="92500" lnSpcReduction="10000"/>
              </a:bodyPr>
              <a:lstStyle/>
              <a:p>
                <a:pPr algn="just"/>
                <a:r>
                  <a:rPr lang="en-US" sz="2177" dirty="0">
                    <a:cs typeface="Times New Roman" panose="02020603050405020304" pitchFamily="18" charset="0"/>
                  </a:rPr>
                  <a:t> </a:t>
                </a:r>
                <a:r>
                  <a:rPr lang="el-GR" sz="2400" dirty="0">
                    <a:cs typeface="Times New Roman" panose="02020603050405020304" pitchFamily="18" charset="0"/>
                  </a:rPr>
                  <a:t>λ</a:t>
                </a:r>
                <a:r>
                  <a:rPr lang="ru-RU" sz="2400" dirty="0">
                    <a:cs typeface="Times New Roman" panose="02020603050405020304" pitchFamily="18" charset="0"/>
                  </a:rPr>
                  <a:t>=400 </a:t>
                </a:r>
                <a:r>
                  <a:rPr lang="ru-RU" sz="2400" dirty="0" err="1">
                    <a:cs typeface="Times New Roman" panose="02020603050405020304" pitchFamily="18" charset="0"/>
                  </a:rPr>
                  <a:t>нм</a:t>
                </a:r>
                <a:endParaRPr lang="ru-RU" sz="2400" dirty="0">
                  <a:cs typeface="Times New Roman" panose="02020603050405020304" pitchFamily="18" charset="0"/>
                </a:endParaRPr>
              </a:p>
              <a:p>
                <a:pPr marL="362925" lvl="1" indent="0" algn="just">
                  <a:buNone/>
                </a:pPr>
                <a:r>
                  <a:rPr lang="en-US" sz="2000" dirty="0">
                    <a:cs typeface="Times New Roman" panose="02020603050405020304" pitchFamily="18" charset="0"/>
                  </a:rPr>
                  <a:t>L</a:t>
                </a:r>
                <a:r>
                  <a:rPr lang="en-US" sz="2000" baseline="-25000" dirty="0">
                    <a:cs typeface="Times New Roman" panose="02020603050405020304" pitchFamily="18" charset="0"/>
                  </a:rPr>
                  <a:t>sc</a:t>
                </a:r>
                <a:r>
                  <a:rPr lang="ru-RU" sz="2000" dirty="0">
                    <a:cs typeface="Times New Roman" panose="02020603050405020304" pitchFamily="18" charset="0"/>
                  </a:rPr>
                  <a:t>~ 4</a:t>
                </a:r>
                <a:r>
                  <a:rPr lang="en-US" sz="2000" dirty="0">
                    <a:cs typeface="Times New Roman" panose="02020603050405020304" pitchFamily="18" charset="0"/>
                  </a:rPr>
                  <a:t>0</a:t>
                </a:r>
                <a:r>
                  <a:rPr lang="ru-RU" sz="2000" dirty="0">
                    <a:cs typeface="Times New Roman" panose="02020603050405020304" pitchFamily="18" charset="0"/>
                  </a:rPr>
                  <a:t> мм,</a:t>
                </a:r>
                <a:r>
                  <a:rPr lang="en-US" sz="2000" dirty="0">
                    <a:cs typeface="Times New Roman" panose="02020603050405020304" pitchFamily="18" charset="0"/>
                  </a:rPr>
                  <a:t> L</a:t>
                </a:r>
                <a:r>
                  <a:rPr lang="en-US" sz="2000" baseline="-25000" dirty="0">
                    <a:cs typeface="Times New Roman" panose="02020603050405020304" pitchFamily="18" charset="0"/>
                  </a:rPr>
                  <a:t>abs</a:t>
                </a:r>
                <a:r>
                  <a:rPr lang="ru-RU" sz="2000" dirty="0">
                    <a:cs typeface="Times New Roman" panose="02020603050405020304" pitchFamily="18" charset="0"/>
                  </a:rPr>
                  <a:t>~ 4-5 м</a:t>
                </a:r>
                <a:endParaRPr lang="en-US" sz="2000" dirty="0"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400" dirty="0">
                    <a:cs typeface="Times New Roman" panose="02020603050405020304" pitchFamily="18" charset="0"/>
                  </a:rPr>
                  <a:t> </a:t>
                </a:r>
                <a:r>
                  <a:rPr lang="el-GR" sz="2400" dirty="0">
                    <a:cs typeface="Times New Roman" panose="02020603050405020304" pitchFamily="18" charset="0"/>
                  </a:rPr>
                  <a:t>λ</a:t>
                </a:r>
                <a:r>
                  <a:rPr lang="ru-RU" sz="2400" dirty="0">
                    <a:cs typeface="Times New Roman" panose="02020603050405020304" pitchFamily="18" charset="0"/>
                  </a:rPr>
                  <a:t>=</a:t>
                </a:r>
                <a:r>
                  <a:rPr lang="en-US" sz="2400" dirty="0">
                    <a:cs typeface="Times New Roman" panose="02020603050405020304" pitchFamily="18" charset="0"/>
                  </a:rPr>
                  <a:t>3</a:t>
                </a:r>
                <a:r>
                  <a:rPr lang="ru-RU" sz="2400" dirty="0">
                    <a:cs typeface="Times New Roman" panose="02020603050405020304" pitchFamily="18" charset="0"/>
                  </a:rPr>
                  <a:t>00 </a:t>
                </a:r>
                <a:r>
                  <a:rPr lang="ru-RU" sz="2400" dirty="0" err="1">
                    <a:cs typeface="Times New Roman" panose="02020603050405020304" pitchFamily="18" charset="0"/>
                  </a:rPr>
                  <a:t>нм</a:t>
                </a:r>
                <a:endParaRPr lang="ru-RU" sz="2400" dirty="0">
                  <a:cs typeface="Times New Roman" panose="02020603050405020304" pitchFamily="18" charset="0"/>
                </a:endParaRPr>
              </a:p>
              <a:p>
                <a:pPr marL="362925" lvl="1" indent="0" algn="just">
                  <a:buNone/>
                </a:pPr>
                <a:r>
                  <a:rPr lang="ru-RU" sz="2000" dirty="0"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cs typeface="Times New Roman" panose="02020603050405020304" pitchFamily="18" charset="0"/>
                  </a:rPr>
                  <a:t>L</a:t>
                </a:r>
                <a:r>
                  <a:rPr lang="en-US" sz="2000" baseline="-25000" dirty="0" err="1">
                    <a:cs typeface="Times New Roman" panose="02020603050405020304" pitchFamily="18" charset="0"/>
                  </a:rPr>
                  <a:t>sc</a:t>
                </a:r>
                <a:r>
                  <a:rPr lang="ru-RU" sz="2000" dirty="0">
                    <a:cs typeface="Times New Roman" panose="02020603050405020304" pitchFamily="18" charset="0"/>
                  </a:rPr>
                  <a:t>~</a:t>
                </a:r>
                <a:r>
                  <a:rPr lang="en-US" sz="2000" dirty="0">
                    <a:cs typeface="Times New Roman" panose="02020603050405020304" pitchFamily="18" charset="0"/>
                  </a:rPr>
                  <a:t>12</a:t>
                </a:r>
                <a:r>
                  <a:rPr lang="ru-RU" sz="2000" dirty="0">
                    <a:cs typeface="Times New Roman" panose="02020603050405020304" pitchFamily="18" charset="0"/>
                  </a:rPr>
                  <a:t> мм,</a:t>
                </a:r>
                <a:r>
                  <a:rPr lang="en-US" sz="2000" dirty="0">
                    <a:cs typeface="Times New Roman" panose="02020603050405020304" pitchFamily="18" charset="0"/>
                  </a:rPr>
                  <a:t> L</a:t>
                </a:r>
                <a:r>
                  <a:rPr lang="en-US" sz="2000" baseline="-25000" dirty="0">
                    <a:cs typeface="Times New Roman" panose="02020603050405020304" pitchFamily="18" charset="0"/>
                  </a:rPr>
                  <a:t>abs</a:t>
                </a:r>
                <a:r>
                  <a:rPr lang="ru-RU" sz="2000" dirty="0">
                    <a:cs typeface="Times New Roman" panose="02020603050405020304" pitchFamily="18" charset="0"/>
                  </a:rPr>
                  <a:t>~ </a:t>
                </a:r>
                <a:r>
                  <a:rPr lang="en-US" sz="2000" dirty="0">
                    <a:cs typeface="Times New Roman" panose="02020603050405020304" pitchFamily="18" charset="0"/>
                  </a:rPr>
                  <a:t>0.5</a:t>
                </a:r>
                <a:r>
                  <a:rPr lang="ru-RU" sz="2000" dirty="0">
                    <a:cs typeface="Times New Roman" panose="02020603050405020304" pitchFamily="18" charset="0"/>
                  </a:rPr>
                  <a:t>-</a:t>
                </a:r>
                <a:r>
                  <a:rPr lang="en-US" sz="2000" dirty="0">
                    <a:cs typeface="Times New Roman" panose="02020603050405020304" pitchFamily="18" charset="0"/>
                  </a:rPr>
                  <a:t>1</a:t>
                </a:r>
                <a:r>
                  <a:rPr lang="ru-RU" sz="2000" dirty="0">
                    <a:cs typeface="Times New Roman" panose="02020603050405020304" pitchFamily="18" charset="0"/>
                  </a:rPr>
                  <a:t> м</a:t>
                </a:r>
              </a:p>
              <a:p>
                <a:pPr marL="362925" lvl="1" indent="0" algn="just">
                  <a:buNone/>
                </a:pPr>
                <a:endParaRPr lang="en-US" sz="2000" dirty="0">
                  <a:cs typeface="Times New Roman" panose="02020603050405020304" pitchFamily="18" charset="0"/>
                </a:endParaRPr>
              </a:p>
              <a:p>
                <a:pPr marL="374721" lvl="1" indent="0" algn="just">
                  <a:buNone/>
                </a:pPr>
                <a:r>
                  <a:rPr lang="ru-RU" sz="2000" dirty="0">
                    <a:solidFill>
                      <a:srgbClr val="C00000"/>
                    </a:solidFill>
                    <a:cs typeface="Times New Roman" panose="02020603050405020304" pitchFamily="18" charset="0"/>
                  </a:rPr>
                  <a:t>НО Т.К. !!!</a:t>
                </a:r>
              </a:p>
              <a:p>
                <a:pPr marL="374721" lvl="1" indent="0" algn="just">
                  <a:buNone/>
                </a:pPr>
                <a:r>
                  <a:rPr lang="ru-RU" sz="20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𝑑𝑁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  <m:r>
                          <a:rPr 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𝜆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ru-RU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ru-RU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ф</m:t>
                            </m:r>
                          </m:sub>
                        </m:sSub>
                        <m:d>
                          <m:dPr>
                            <m:ctrlPr>
                              <a:rPr lang="ru-RU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ru-RU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ru-RU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00 нм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ru-RU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ru-RU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ф</m:t>
                            </m:r>
                          </m:sub>
                        </m:sSub>
                        <m:d>
                          <m:dPr>
                            <m:ctrlPr>
                              <a:rPr lang="ru-RU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ru-RU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400 нм</m:t>
                            </m:r>
                          </m:e>
                        </m:d>
                      </m:den>
                    </m:f>
                    <m:r>
                      <a:rPr lang="ru-RU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ru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endParaRPr lang="ru-RU" b="0" dirty="0"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374721" lvl="1" indent="0" algn="just">
                  <a:buNone/>
                </a:pPr>
                <a:endParaRPr lang="ru-RU" sz="2000" dirty="0"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ru-RU" sz="24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Выгодно фотоны </a:t>
                </a:r>
                <a:r>
                  <a:rPr lang="ru-RU" sz="2400" dirty="0" err="1">
                    <a:ea typeface="Cambria Math" panose="02040503050406030204" pitchFamily="18" charset="0"/>
                    <a:cs typeface="Times New Roman" panose="02020603050405020304" pitchFamily="18" charset="0"/>
                  </a:rPr>
                  <a:t>переизлучать</a:t>
                </a:r>
                <a:r>
                  <a:rPr lang="ru-RU" sz="24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в </a:t>
                </a:r>
                <a:r>
                  <a:rPr lang="ru-RU" sz="2400" dirty="0" err="1">
                    <a:ea typeface="Cambria Math" panose="02040503050406030204" pitchFamily="18" charset="0"/>
                    <a:cs typeface="Times New Roman" panose="02020603050405020304" pitchFamily="18" charset="0"/>
                  </a:rPr>
                  <a:t>длиноволновую</a:t>
                </a:r>
                <a:r>
                  <a:rPr lang="ru-RU" sz="24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область, где прозрачность выше!</a:t>
                </a:r>
                <a:endParaRPr lang="ru-RU" sz="2400" b="0" dirty="0"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Текс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76552" y="1414230"/>
                <a:ext cx="4705052" cy="4016752"/>
              </a:xfrm>
              <a:blipFill>
                <a:blip r:embed="rId2"/>
                <a:stretch>
                  <a:fillRect l="-1344" t="-2524" r="-1344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Объект 9"/>
          <p:cNvPicPr>
            <a:picLocks noGrp="1" noChangeAspect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418" y="3003045"/>
            <a:ext cx="3535867" cy="3535867"/>
          </a:xfrm>
        </p:spPr>
      </p:pic>
      <p:sp>
        <p:nvSpPr>
          <p:cNvPr id="6" name="Дата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28.07.2022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ЛНШ НЦФМ "СЦТФ", 25-29 Июль 2022г.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2CCB8FE-C739-49E0-AE10-FEE22BFD6E4C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2449" y="1092095"/>
            <a:ext cx="3231524" cy="3099015"/>
          </a:xfrm>
        </p:spPr>
      </p:pic>
    </p:spTree>
    <p:extLst>
      <p:ext uri="{BB962C8B-B14F-4D97-AF65-F5344CB8AC3E}">
        <p14:creationId xmlns:p14="http://schemas.microsoft.com/office/powerpoint/2010/main" val="1744215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11440" y="900545"/>
            <a:ext cx="6009840" cy="4643047"/>
          </a:xfrm>
        </p:spPr>
        <p:txBody>
          <a:bodyPr/>
          <a:lstStyle/>
          <a:p>
            <a:r>
              <a:rPr lang="ru-RU" sz="2400" dirty="0"/>
              <a:t>Примеры </a:t>
            </a:r>
            <a:r>
              <a:rPr lang="ru-RU" sz="2400" dirty="0" err="1"/>
              <a:t>аэрогелевых</a:t>
            </a:r>
            <a:r>
              <a:rPr lang="ru-RU" sz="2400" dirty="0"/>
              <a:t> счетчиков с </a:t>
            </a:r>
            <a:r>
              <a:rPr lang="ru-RU" sz="2400" dirty="0" err="1"/>
              <a:t>перизлучателями</a:t>
            </a:r>
            <a:r>
              <a:rPr lang="ru-RU" sz="2400" dirty="0"/>
              <a:t>:</a:t>
            </a:r>
            <a:endParaRPr lang="en-US" sz="2400" dirty="0"/>
          </a:p>
          <a:p>
            <a:pPr lvl="1"/>
            <a:r>
              <a:rPr lang="ru-RU" sz="2000" dirty="0"/>
              <a:t>Прототип </a:t>
            </a:r>
            <a:r>
              <a:rPr lang="ru-RU" sz="2000" dirty="0" err="1"/>
              <a:t>аэрогелвого</a:t>
            </a:r>
            <a:r>
              <a:rPr lang="ru-RU" sz="2000" dirty="0"/>
              <a:t> счетчика для детектора </a:t>
            </a:r>
            <a:r>
              <a:rPr lang="en-US" sz="2000" dirty="0" err="1"/>
              <a:t>BaBar</a:t>
            </a:r>
            <a:r>
              <a:rPr lang="ru-RU" sz="2000" dirty="0"/>
              <a:t> –</a:t>
            </a:r>
            <a:r>
              <a:rPr lang="en-US" sz="2000" dirty="0"/>
              <a:t> </a:t>
            </a:r>
            <a:r>
              <a:rPr lang="ru-RU" sz="2000" dirty="0"/>
              <a:t>применялся ПТФЭ отражатель, насыщенный </a:t>
            </a:r>
            <a:r>
              <a:rPr lang="en-US" sz="2000" dirty="0"/>
              <a:t>PMP</a:t>
            </a:r>
            <a:r>
              <a:rPr lang="ru-RU" sz="2000" dirty="0"/>
              <a:t> (Фенил-Метил-</a:t>
            </a:r>
            <a:r>
              <a:rPr lang="ru-RU" sz="2000" dirty="0" err="1"/>
              <a:t>Пирозолин</a:t>
            </a:r>
            <a:r>
              <a:rPr lang="ru-RU" sz="2000" dirty="0"/>
              <a:t>)</a:t>
            </a:r>
          </a:p>
          <a:p>
            <a:pPr lvl="1"/>
            <a:r>
              <a:rPr lang="en-US" sz="2000" dirty="0"/>
              <a:t>AMS-01</a:t>
            </a:r>
            <a:r>
              <a:rPr lang="ru-RU" sz="2000" dirty="0"/>
              <a:t> –</a:t>
            </a:r>
            <a:r>
              <a:rPr lang="en-US" sz="2000" dirty="0"/>
              <a:t> </a:t>
            </a:r>
            <a:r>
              <a:rPr lang="ru-RU" sz="2000" dirty="0"/>
              <a:t>применялся отражатель </a:t>
            </a:r>
            <a:r>
              <a:rPr lang="en-US" sz="2000" dirty="0" err="1"/>
              <a:t>Tedlar</a:t>
            </a:r>
            <a:r>
              <a:rPr lang="en-US" sz="2000" dirty="0"/>
              <a:t> (25 </a:t>
            </a:r>
            <a:r>
              <a:rPr lang="el-GR" sz="2000" dirty="0"/>
              <a:t>μ</a:t>
            </a:r>
            <a:r>
              <a:rPr lang="ru-RU" sz="2000" dirty="0"/>
              <a:t>м</a:t>
            </a:r>
            <a:r>
              <a:rPr lang="en-US" sz="2000" dirty="0"/>
              <a:t>)</a:t>
            </a:r>
            <a:r>
              <a:rPr lang="ru-RU" sz="2000" dirty="0"/>
              <a:t>, вымоченный в</a:t>
            </a:r>
            <a:r>
              <a:rPr lang="en-US" sz="2000" dirty="0"/>
              <a:t> PMP</a:t>
            </a:r>
            <a:r>
              <a:rPr lang="ru-RU" sz="2000" dirty="0"/>
              <a:t> </a:t>
            </a:r>
            <a:r>
              <a:rPr lang="en-US" sz="2000" dirty="0"/>
              <a:t>–&gt; </a:t>
            </a:r>
            <a:r>
              <a:rPr lang="ru-RU" sz="2000" dirty="0"/>
              <a:t>Очень быстрая деградация </a:t>
            </a:r>
            <a:r>
              <a:rPr lang="en-US" sz="2000" dirty="0"/>
              <a:t>N</a:t>
            </a:r>
            <a:r>
              <a:rPr lang="ru-RU" sz="2000" baseline="-25000" dirty="0"/>
              <a:t>фэ</a:t>
            </a:r>
            <a:r>
              <a:rPr lang="en-US" sz="2000" dirty="0"/>
              <a:t> = 5</a:t>
            </a:r>
            <a:r>
              <a:rPr lang="ru-RU" sz="2000" dirty="0"/>
              <a:t> –</a:t>
            </a:r>
            <a:r>
              <a:rPr lang="en-US" sz="2000" dirty="0"/>
              <a:t>&gt;</a:t>
            </a:r>
            <a:r>
              <a:rPr lang="ru-RU" sz="2000" dirty="0"/>
              <a:t> </a:t>
            </a:r>
            <a:r>
              <a:rPr lang="en-US" sz="2000" dirty="0"/>
              <a:t>1.5 (n=1.035)</a:t>
            </a:r>
            <a:endParaRPr lang="ru-RU" sz="2000" dirty="0"/>
          </a:p>
          <a:p>
            <a:pPr lvl="1"/>
            <a:r>
              <a:rPr lang="en-US" sz="2000" dirty="0"/>
              <a:t>DIRAC </a:t>
            </a:r>
            <a:r>
              <a:rPr lang="ru-RU" sz="2000" dirty="0"/>
              <a:t>– использует тефлоновые пленки покрытые</a:t>
            </a:r>
            <a:r>
              <a:rPr lang="en-US" sz="2000" dirty="0"/>
              <a:t> p-</a:t>
            </a:r>
            <a:r>
              <a:rPr lang="ru-RU" sz="2000" dirty="0" err="1"/>
              <a:t>терфенилом</a:t>
            </a:r>
            <a:r>
              <a:rPr lang="en-US" sz="2000" dirty="0"/>
              <a:t>. </a:t>
            </a:r>
            <a:r>
              <a:rPr lang="ru-RU" sz="2000" dirty="0"/>
              <a:t>Дало повышение на</a:t>
            </a:r>
            <a:r>
              <a:rPr lang="en-US" sz="2000" dirty="0"/>
              <a:t> 50% </a:t>
            </a:r>
            <a:r>
              <a:rPr lang="ru-RU" sz="2000" dirty="0" err="1"/>
              <a:t>светосбора</a:t>
            </a:r>
            <a:r>
              <a:rPr lang="ru-RU" sz="2000" dirty="0"/>
              <a:t>, но так же на 40% выросла </a:t>
            </a:r>
            <a:r>
              <a:rPr lang="ru-RU" sz="2000" dirty="0" err="1"/>
              <a:t>допороговая</a:t>
            </a:r>
            <a:r>
              <a:rPr lang="ru-RU" sz="2000" dirty="0"/>
              <a:t> эффективность</a:t>
            </a:r>
            <a:r>
              <a:rPr lang="en-US" sz="2000" dirty="0"/>
              <a:t>. N</a:t>
            </a:r>
            <a:r>
              <a:rPr lang="ru-RU" sz="2000" baseline="-25000" dirty="0"/>
              <a:t>фэ </a:t>
            </a:r>
            <a:r>
              <a:rPr lang="en-US" sz="2000" dirty="0"/>
              <a:t>=</a:t>
            </a:r>
            <a:r>
              <a:rPr lang="ru-RU" sz="2000" dirty="0"/>
              <a:t> </a:t>
            </a:r>
            <a:r>
              <a:rPr lang="en-US" sz="2000" dirty="0"/>
              <a:t>4</a:t>
            </a:r>
            <a:r>
              <a:rPr lang="ru-RU" sz="2000" dirty="0"/>
              <a:t> </a:t>
            </a:r>
            <a:r>
              <a:rPr lang="en-US" sz="2000" dirty="0"/>
              <a:t>(n=1.008</a:t>
            </a:r>
            <a:r>
              <a:rPr lang="ru-RU" sz="2000" dirty="0"/>
              <a:t>)</a:t>
            </a:r>
            <a:r>
              <a:rPr lang="en-US" sz="2000" dirty="0"/>
              <a:t> </a:t>
            </a:r>
            <a:endParaRPr lang="ru-RU" sz="2000" dirty="0"/>
          </a:p>
          <a:p>
            <a:r>
              <a:rPr lang="ru-RU" sz="2214" dirty="0"/>
              <a:t>Во всех этих </a:t>
            </a:r>
            <a:r>
              <a:rPr lang="ru-RU" sz="2400" dirty="0"/>
              <a:t>детекторах</a:t>
            </a:r>
            <a:r>
              <a:rPr lang="ru-RU" sz="2214" dirty="0"/>
              <a:t> </a:t>
            </a:r>
            <a:r>
              <a:rPr lang="ru-RU" sz="2214" dirty="0" err="1"/>
              <a:t>переизлученный</a:t>
            </a:r>
            <a:r>
              <a:rPr lang="ru-RU" sz="2214" dirty="0"/>
              <a:t> свет возвращается в аэрогель!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9731" y="765752"/>
            <a:ext cx="5322626" cy="5363727"/>
          </a:xfrm>
        </p:spPr>
      </p:pic>
      <p:sp>
        <p:nvSpPr>
          <p:cNvPr id="6" name="Дата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28.07.2022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ЛНШ НЦФМ "СЦТФ", 25-29 Июль 2022г.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2CCB8FE-C739-49E0-AE10-FEE22BFD6E4C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7342D62-12ED-994D-A83D-4E632895930D}"/>
              </a:ext>
            </a:extLst>
          </p:cNvPr>
          <p:cNvSpPr txBox="1">
            <a:spLocks/>
          </p:cNvSpPr>
          <p:nvPr/>
        </p:nvSpPr>
        <p:spPr bwMode="auto">
          <a:xfrm>
            <a:off x="1523295" y="162782"/>
            <a:ext cx="9079860" cy="737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r>
              <a:rPr lang="ru-RU" sz="3600" dirty="0" err="1">
                <a:solidFill>
                  <a:schemeClr val="tx1"/>
                </a:solidFill>
              </a:rPr>
              <a:t>Аэрогелевые</a:t>
            </a:r>
            <a:r>
              <a:rPr lang="ru-RU" sz="3600" dirty="0">
                <a:solidFill>
                  <a:schemeClr val="tx1"/>
                </a:solidFill>
              </a:rPr>
              <a:t> счетчики с </a:t>
            </a:r>
            <a:r>
              <a:rPr lang="ru-RU" sz="3600" dirty="0" err="1">
                <a:solidFill>
                  <a:schemeClr val="tx1"/>
                </a:solidFill>
              </a:rPr>
              <a:t>переизлучателями</a:t>
            </a:r>
            <a:r>
              <a:rPr lang="ru-RU" sz="3600" dirty="0">
                <a:solidFill>
                  <a:schemeClr val="tx1"/>
                </a:solidFill>
              </a:rPr>
              <a:t> (2) </a:t>
            </a:r>
            <a:endParaRPr lang="ru-RU" sz="3629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1032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idx="10"/>
          </p:nvPr>
        </p:nvSpPr>
        <p:spPr>
          <a:xfrm>
            <a:off x="1980049" y="6354937"/>
            <a:ext cx="2128543" cy="470930"/>
          </a:xfrm>
        </p:spPr>
        <p:txBody>
          <a:bodyPr/>
          <a:lstStyle/>
          <a:p>
            <a:pPr>
              <a:defRPr/>
            </a:pPr>
            <a:r>
              <a:rPr lang="ru-RU"/>
              <a:t>28.07.2022</a:t>
            </a:r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>
          <a:xfrm>
            <a:off x="4651529" y="6420261"/>
            <a:ext cx="2897584" cy="470930"/>
          </a:xfrm>
        </p:spPr>
        <p:txBody>
          <a:bodyPr/>
          <a:lstStyle/>
          <a:p>
            <a:pPr>
              <a:defRPr/>
            </a:pPr>
            <a:r>
              <a:rPr lang="ru-RU"/>
              <a:t>ЛНШ НЦФМ "СЦТФ", 25-29 Июль 2022г.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2"/>
          </p:nvPr>
        </p:nvSpPr>
        <p:spPr>
          <a:xfrm>
            <a:off x="8079089" y="6420261"/>
            <a:ext cx="2128543" cy="470930"/>
          </a:xfrm>
        </p:spPr>
        <p:txBody>
          <a:bodyPr/>
          <a:lstStyle/>
          <a:p>
            <a:fld id="{22CCB8FE-C739-49E0-AE10-FEE22BFD6E4C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7342D62-12ED-994D-A83D-4E632895930D}"/>
              </a:ext>
            </a:extLst>
          </p:cNvPr>
          <p:cNvSpPr txBox="1">
            <a:spLocks/>
          </p:cNvSpPr>
          <p:nvPr/>
        </p:nvSpPr>
        <p:spPr bwMode="auto">
          <a:xfrm>
            <a:off x="1523295" y="-33191"/>
            <a:ext cx="9079860" cy="8492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r>
              <a:rPr lang="en-US" sz="3629" kern="0" dirty="0">
                <a:solidFill>
                  <a:schemeClr val="accent6">
                    <a:lumMod val="75000"/>
                  </a:schemeClr>
                </a:solidFill>
              </a:rPr>
              <a:t>Experiment DIRAC-II (PS-CERN)</a:t>
            </a:r>
            <a:endParaRPr lang="ru-RU" sz="3629" kern="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5" name="Picture 1064" descr="dirac_sc">
            <a:extLst>
              <a:ext uri="{FF2B5EF4-FFF2-40B4-BE49-F238E27FC236}">
                <a16:creationId xmlns:a16="http://schemas.microsoft.com/office/drawing/2014/main" id="{2DD7B717-2232-C042-B41E-FBD546C31C59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3675" y="541081"/>
            <a:ext cx="6581810" cy="370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Текст 2"/>
              <p:cNvSpPr>
                <a:spLocks noGrp="1"/>
              </p:cNvSpPr>
              <p:nvPr>
                <p:ph type="body" sz="half" idx="1"/>
              </p:nvPr>
            </p:nvSpPr>
            <p:spPr>
              <a:xfrm>
                <a:off x="941696" y="4147568"/>
                <a:ext cx="10194877" cy="2048515"/>
              </a:xfrm>
              <a:solidFill>
                <a:schemeClr val="accent5">
                  <a:lumMod val="60000"/>
                  <a:lumOff val="40000"/>
                </a:schemeClr>
              </a:solidFill>
            </p:spPr>
            <p:txBody>
              <a:bodyPr>
                <a:normAutofit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400" dirty="0"/>
                  <a:t>π/K/p – separation in momenta range from 4 to 8 GeV/c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Aerogel n=1.015 – K/p – separation 4-5.5 GeV/c – </a:t>
                </a:r>
                <a:r>
                  <a:rPr lang="en-US" sz="1800" dirty="0">
                    <a:solidFill>
                      <a:srgbClr val="00B0F0"/>
                    </a:solidFill>
                  </a:rPr>
                  <a:t>2 modules (2x12 liters) - (Matsushita)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Aerogel n=1.008 – K/p – separation 5.5-8 GeV/c – </a:t>
                </a:r>
                <a:r>
                  <a:rPr lang="en-US" sz="1800" dirty="0">
                    <a:solidFill>
                      <a:srgbClr val="00B0F0"/>
                    </a:solidFill>
                  </a:rPr>
                  <a:t>1 modules (1x12 liters) - </a:t>
                </a:r>
                <a:r>
                  <a:rPr lang="en-US" sz="1800" dirty="0">
                    <a:solidFill>
                      <a:srgbClr val="FF0000"/>
                    </a:solidFill>
                  </a:rPr>
                  <a:t>(Novosibirsk)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400" dirty="0"/>
                  <a:t>WLS based on Teflon foils coated with p-terphenyl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ru-RU" sz="2400" dirty="0"/>
                  <a:t> </a:t>
                </a:r>
                <a:r>
                  <a:rPr lang="ru-RU" sz="2400" dirty="0" err="1">
                    <a:solidFill>
                      <a:srgbClr val="C00000"/>
                    </a:solidFill>
                  </a:rPr>
                  <a:t>Светосбор</a:t>
                </a:r>
                <a:r>
                  <a:rPr lang="ru-RU" sz="2400" dirty="0">
                    <a:solidFill>
                      <a:srgbClr val="C00000"/>
                    </a:solidFill>
                  </a:rPr>
                  <a:t> вырос на 50%, но и </a:t>
                </a:r>
                <a:r>
                  <a:rPr lang="ru-RU" sz="2400" dirty="0" err="1">
                    <a:solidFill>
                      <a:srgbClr val="C00000"/>
                    </a:solidFill>
                  </a:rPr>
                  <a:t>допороговая</a:t>
                </a:r>
                <a:r>
                  <a:rPr lang="ru-RU" sz="2400" dirty="0">
                    <a:solidFill>
                      <a:srgbClr val="C00000"/>
                    </a:solidFill>
                  </a:rPr>
                  <a:t> эффективность стала 40%</a:t>
                </a:r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3" name="Текс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941696" y="4147568"/>
                <a:ext cx="10194877" cy="2048515"/>
              </a:xfrm>
              <a:blipFill>
                <a:blip r:embed="rId3"/>
                <a:stretch>
                  <a:fillRect l="-746" t="-3704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C9E0AF5-155C-7A40-9F6B-D1B6D2EAD8F6}"/>
              </a:ext>
            </a:extLst>
          </p:cNvPr>
          <p:cNvSpPr txBox="1"/>
          <p:nvPr/>
        </p:nvSpPr>
        <p:spPr>
          <a:xfrm>
            <a:off x="1837797" y="6145109"/>
            <a:ext cx="7428700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3" dirty="0" err="1">
                <a:solidFill>
                  <a:srgbClr val="FF0000"/>
                </a:solidFill>
              </a:rPr>
              <a:t>Y.Alkofer</a:t>
            </a:r>
            <a:r>
              <a:rPr lang="en-US" sz="1633" dirty="0">
                <a:solidFill>
                  <a:srgbClr val="FF0000"/>
                </a:solidFill>
              </a:rPr>
              <a:t> et al., “</a:t>
            </a:r>
            <a:r>
              <a:rPr lang="en-GB" sz="1633" dirty="0">
                <a:solidFill>
                  <a:srgbClr val="FF0000"/>
                </a:solidFill>
              </a:rPr>
              <a:t>A new aerogel Cherenkov detector for DIRAC-II</a:t>
            </a:r>
            <a:r>
              <a:rPr lang="en-US" sz="1633" dirty="0">
                <a:solidFill>
                  <a:srgbClr val="FF0000"/>
                </a:solidFill>
              </a:rPr>
              <a:t>”, NIM A595 (2008) 84</a:t>
            </a:r>
            <a:endParaRPr lang="ru-RU" sz="1633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175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>
          <a:xfrm>
            <a:off x="5175888" y="1285833"/>
            <a:ext cx="5026173" cy="639427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Аэрогель</a:t>
            </a:r>
            <a:r>
              <a:rPr lang="en-US" dirty="0"/>
              <a:t> </a:t>
            </a:r>
            <a:r>
              <a:rPr lang="ru-RU" dirty="0" err="1"/>
              <a:t>ШИфтер</a:t>
            </a:r>
            <a:r>
              <a:rPr lang="en-US" dirty="0"/>
              <a:t> </a:t>
            </a:r>
            <a:r>
              <a:rPr lang="ru-RU" dirty="0"/>
              <a:t>и</a:t>
            </a:r>
            <a:r>
              <a:rPr lang="en-US" dirty="0"/>
              <a:t> </a:t>
            </a:r>
            <a:r>
              <a:rPr lang="ru-RU" dirty="0"/>
              <a:t>Фотоприемник</a:t>
            </a:r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5888" y="2359613"/>
            <a:ext cx="5153019" cy="2432122"/>
          </a:xfrm>
        </p:spPr>
      </p:pic>
      <p:sp>
        <p:nvSpPr>
          <p:cNvPr id="6" name="Дата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28.07.2022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ЛНШ НЦФМ "СЦТФ", 25-29 Июль 2022г.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88201" y="5650028"/>
            <a:ext cx="5968172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33" dirty="0" err="1">
                <a:solidFill>
                  <a:srgbClr val="FF0000"/>
                </a:solidFill>
              </a:rPr>
              <a:t>Предложенно</a:t>
            </a:r>
            <a:r>
              <a:rPr lang="ru-RU" sz="1633" dirty="0">
                <a:solidFill>
                  <a:srgbClr val="FF0000"/>
                </a:solidFill>
              </a:rPr>
              <a:t> в ИЯФ СО РАН</a:t>
            </a:r>
            <a:r>
              <a:rPr lang="en-US" sz="1633" dirty="0">
                <a:solidFill>
                  <a:srgbClr val="FF0000"/>
                </a:solidFill>
              </a:rPr>
              <a:t>. </a:t>
            </a:r>
            <a:r>
              <a:rPr lang="en-US" sz="1633" dirty="0" err="1">
                <a:solidFill>
                  <a:srgbClr val="FF0000"/>
                </a:solidFill>
              </a:rPr>
              <a:t>A.Onuchin</a:t>
            </a:r>
            <a:r>
              <a:rPr lang="en-US" sz="1633" dirty="0">
                <a:solidFill>
                  <a:srgbClr val="FF0000"/>
                </a:solidFill>
              </a:rPr>
              <a:t> et.al. NIM A315(1992)517</a:t>
            </a:r>
            <a:endParaRPr lang="ru-RU" sz="1633" dirty="0">
              <a:solidFill>
                <a:srgbClr val="FF0000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716" y="3541627"/>
            <a:ext cx="3177086" cy="317708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664638E-9FAD-4DF0-B796-93E791A20A8C}" type="slidenum">
              <a:rPr lang="fi-FI" smtClean="0"/>
              <a:pPr/>
              <a:t>27</a:t>
            </a:fld>
            <a:endParaRPr lang="fi-FI"/>
          </a:p>
        </p:txBody>
      </p:sp>
      <p:sp>
        <p:nvSpPr>
          <p:cNvPr id="3" name="TextBox 2"/>
          <p:cNvSpPr txBox="1"/>
          <p:nvPr/>
        </p:nvSpPr>
        <p:spPr>
          <a:xfrm>
            <a:off x="5813343" y="4837525"/>
            <a:ext cx="4059060" cy="594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33" dirty="0"/>
              <a:t>ПММА пластина с добавкой </a:t>
            </a:r>
            <a:r>
              <a:rPr lang="en-US" sz="1633" dirty="0"/>
              <a:t>BBQ </a:t>
            </a:r>
            <a:r>
              <a:rPr lang="ru-RU" sz="1633" dirty="0"/>
              <a:t>работает, </a:t>
            </a:r>
          </a:p>
          <a:p>
            <a:r>
              <a:rPr lang="ru-RU" sz="1633" dirty="0"/>
              <a:t>как световод со </a:t>
            </a:r>
            <a:r>
              <a:rPr lang="ru-RU" sz="1633" dirty="0" err="1"/>
              <a:t>спектрсмещением</a:t>
            </a:r>
            <a:r>
              <a:rPr lang="ru-RU" sz="1633" dirty="0"/>
              <a:t>.</a:t>
            </a:r>
          </a:p>
        </p:txBody>
      </p:sp>
      <p:pic>
        <p:nvPicPr>
          <p:cNvPr id="16" name="Объект 1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715" y="595235"/>
            <a:ext cx="3177086" cy="3177086"/>
          </a:xfrm>
          <a:solidFill>
            <a:schemeClr val="bg1"/>
          </a:solidFill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703111"/>
          </a:xfrm>
        </p:spPr>
        <p:txBody>
          <a:bodyPr/>
          <a:lstStyle/>
          <a:p>
            <a:pPr algn="ctr"/>
            <a:r>
              <a:rPr lang="ru-RU" b="1" dirty="0"/>
              <a:t>АШИФ счетчики</a:t>
            </a:r>
          </a:p>
        </p:txBody>
      </p:sp>
    </p:spTree>
    <p:extLst>
      <p:ext uri="{BB962C8B-B14F-4D97-AF65-F5344CB8AC3E}">
        <p14:creationId xmlns:p14="http://schemas.microsoft.com/office/powerpoint/2010/main" val="16694780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5881" y="758138"/>
            <a:ext cx="6226804" cy="430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607064" y="6267963"/>
            <a:ext cx="2128543" cy="470930"/>
          </a:xfrm>
        </p:spPr>
        <p:txBody>
          <a:bodyPr/>
          <a:lstStyle/>
          <a:p>
            <a:r>
              <a:rPr lang="ru-RU"/>
              <a:t>28.07.2022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651529" y="6303272"/>
            <a:ext cx="2897584" cy="470930"/>
          </a:xfrm>
        </p:spPr>
        <p:txBody>
          <a:bodyPr/>
          <a:lstStyle/>
          <a:p>
            <a:r>
              <a:rPr lang="ru-RU"/>
              <a:t>ЛНШ НЦФМ "СЦТФ", 25-29 Июль 2022г.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1" name="Picture 7" descr="C:\Users\Сергей\Downloads\TinyLogo_03060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36997" y="156236"/>
            <a:ext cx="423087" cy="37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93325" y="4568864"/>
            <a:ext cx="87827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Physics program</a:t>
            </a:r>
          </a:p>
          <a:p>
            <a:pPr marL="285752" indent="-285752">
              <a:buFont typeface="Arial" pitchFamily="34" charset="0"/>
              <a:buChar char="•"/>
            </a:pPr>
            <a:r>
              <a:rPr lang="en-US" dirty="0"/>
              <a:t>Precise particle mass measurements</a:t>
            </a:r>
            <a:r>
              <a:rPr lang="en-US" i="1" dirty="0"/>
              <a:t>: J/</a:t>
            </a:r>
            <a:r>
              <a:rPr lang="el-GR" i="1" dirty="0"/>
              <a:t>ψ</a:t>
            </a:r>
            <a:r>
              <a:rPr lang="en-US" i="1" dirty="0"/>
              <a:t>, </a:t>
            </a:r>
            <a:r>
              <a:rPr lang="el-GR" i="1" dirty="0"/>
              <a:t>ψ</a:t>
            </a:r>
            <a:r>
              <a:rPr lang="en-US" dirty="0"/>
              <a:t>(2S),</a:t>
            </a:r>
            <a:r>
              <a:rPr lang="el-GR" dirty="0"/>
              <a:t> </a:t>
            </a:r>
            <a:r>
              <a:rPr lang="el-GR" i="1" dirty="0"/>
              <a:t>ψ</a:t>
            </a:r>
            <a:r>
              <a:rPr lang="en-US" dirty="0"/>
              <a:t>(3770), </a:t>
            </a:r>
            <a:r>
              <a:rPr lang="el-GR" i="1" dirty="0"/>
              <a:t>τ</a:t>
            </a:r>
            <a:r>
              <a:rPr lang="ru-RU" i="1" dirty="0"/>
              <a:t>-</a:t>
            </a:r>
            <a:r>
              <a:rPr lang="en-US" dirty="0"/>
              <a:t>lepton, </a:t>
            </a:r>
            <a:r>
              <a:rPr lang="en-US" i="1" dirty="0"/>
              <a:t>D</a:t>
            </a:r>
            <a:r>
              <a:rPr lang="ru-RU" i="1" dirty="0"/>
              <a:t>-</a:t>
            </a:r>
            <a:r>
              <a:rPr lang="en-US" dirty="0"/>
              <a:t>mesons, </a:t>
            </a:r>
            <a:r>
              <a:rPr lang="el-GR" i="1" dirty="0"/>
              <a:t>Υ</a:t>
            </a:r>
            <a:r>
              <a:rPr lang="ru-RU" i="1" dirty="0"/>
              <a:t>-</a:t>
            </a:r>
            <a:r>
              <a:rPr lang="en-US" dirty="0"/>
              <a:t>mesons</a:t>
            </a:r>
          </a:p>
          <a:p>
            <a:pPr marL="285752" indent="-285752">
              <a:buFont typeface="Arial" pitchFamily="34" charset="0"/>
              <a:buChar char="•"/>
            </a:pPr>
            <a:r>
              <a:rPr lang="en-US" dirty="0"/>
              <a:t>Measurements of </a:t>
            </a:r>
            <a:r>
              <a:rPr lang="el-GR" i="1" dirty="0"/>
              <a:t>ψ</a:t>
            </a:r>
            <a:r>
              <a:rPr lang="ru-RU" i="1" dirty="0"/>
              <a:t>-</a:t>
            </a:r>
            <a:r>
              <a:rPr lang="en-US" i="1" dirty="0"/>
              <a:t> </a:t>
            </a:r>
            <a:r>
              <a:rPr lang="en-US" dirty="0"/>
              <a:t>and </a:t>
            </a:r>
            <a:r>
              <a:rPr lang="el-GR" i="1" dirty="0"/>
              <a:t>Υ</a:t>
            </a:r>
            <a:r>
              <a:rPr lang="ru-RU" i="1" dirty="0"/>
              <a:t>-</a:t>
            </a:r>
            <a:r>
              <a:rPr lang="en-US" dirty="0"/>
              <a:t> mesons lepton width</a:t>
            </a:r>
          </a:p>
          <a:p>
            <a:pPr marL="285752" indent="-285752">
              <a:buFont typeface="Arial" pitchFamily="34" charset="0"/>
              <a:buChar char="•"/>
            </a:pPr>
            <a:r>
              <a:rPr lang="en-US" dirty="0"/>
              <a:t>R measurement in 2-10 GeV </a:t>
            </a:r>
            <a:r>
              <a:rPr lang="en-US" dirty="0" err="1"/>
              <a:t>c.m</a:t>
            </a:r>
            <a:r>
              <a:rPr lang="en-US" dirty="0"/>
              <a:t>. energy range</a:t>
            </a:r>
          </a:p>
          <a:p>
            <a:pPr marL="285752" indent="-285752">
              <a:buFont typeface="Arial" pitchFamily="34" charset="0"/>
              <a:buChar char="•"/>
            </a:pPr>
            <a:r>
              <a:rPr lang="el-GR" dirty="0">
                <a:cs typeface="Arial"/>
              </a:rPr>
              <a:t>γγ→</a:t>
            </a:r>
            <a:r>
              <a:rPr lang="en-US" i="1" dirty="0">
                <a:cs typeface="Arial"/>
              </a:rPr>
              <a:t>hadrons </a:t>
            </a:r>
            <a:r>
              <a:rPr lang="en-US" dirty="0">
                <a:cs typeface="Arial"/>
              </a:rPr>
              <a:t>and other 2</a:t>
            </a:r>
            <a:r>
              <a:rPr lang="el-GR" dirty="0">
                <a:cs typeface="Arial"/>
              </a:rPr>
              <a:t>γ</a:t>
            </a:r>
            <a:r>
              <a:rPr lang="en-US" dirty="0">
                <a:cs typeface="Arial"/>
              </a:rPr>
              <a:t> processes</a:t>
            </a:r>
          </a:p>
          <a:p>
            <a:pPr marL="285752" indent="-285752">
              <a:buFont typeface="Arial" pitchFamily="34" charset="0"/>
              <a:buChar char="•"/>
            </a:pPr>
            <a:r>
              <a:rPr lang="en-US" dirty="0">
                <a:cs typeface="Arial"/>
              </a:rPr>
              <a:t>Branching fractions measurements in charm and bottom quark systems (above 10</a:t>
            </a:r>
            <a:r>
              <a:rPr lang="en-US" baseline="30000" dirty="0">
                <a:cs typeface="Arial"/>
              </a:rPr>
              <a:t>-4</a:t>
            </a:r>
            <a:r>
              <a:rPr lang="en-US" dirty="0"/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92143" y="1247921"/>
            <a:ext cx="3539713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VEPP-4M</a:t>
            </a:r>
          </a:p>
          <a:p>
            <a:pPr marL="285752" indent="-285752">
              <a:buFont typeface="Arial" pitchFamily="34" charset="0"/>
              <a:buChar char="•"/>
            </a:pPr>
            <a:r>
              <a:rPr lang="en-US" dirty="0"/>
              <a:t>Symmetric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-- </a:t>
            </a:r>
            <a:r>
              <a:rPr lang="en-US" dirty="0"/>
              <a:t>collider</a:t>
            </a:r>
          </a:p>
          <a:p>
            <a:pPr marL="285752" indent="-285752">
              <a:buFont typeface="Arial" pitchFamily="34" charset="0"/>
              <a:buChar char="•"/>
            </a:pPr>
            <a:r>
              <a:rPr lang="en-US" dirty="0" err="1"/>
              <a:t>E</a:t>
            </a:r>
            <a:r>
              <a:rPr lang="en-US" baseline="-25000" dirty="0" err="1"/>
              <a:t>c.m</a:t>
            </a:r>
            <a:r>
              <a:rPr lang="en-US" baseline="-25000" dirty="0"/>
              <a:t>.</a:t>
            </a:r>
            <a:r>
              <a:rPr lang="en-US" dirty="0"/>
              <a:t> = 2–10 GeV</a:t>
            </a:r>
          </a:p>
          <a:p>
            <a:pPr marL="285752" indent="-285752">
              <a:buFont typeface="Arial" pitchFamily="34" charset="0"/>
              <a:buChar char="•"/>
            </a:pPr>
            <a:r>
              <a:rPr lang="en-US" dirty="0"/>
              <a:t>L = (1÷80) x 10</a:t>
            </a:r>
            <a:r>
              <a:rPr lang="en-US" baseline="30000" dirty="0"/>
              <a:t>30</a:t>
            </a:r>
            <a:r>
              <a:rPr lang="en-US" dirty="0"/>
              <a:t> cm</a:t>
            </a:r>
            <a:r>
              <a:rPr lang="en-US" baseline="30000" dirty="0"/>
              <a:t>-2</a:t>
            </a:r>
            <a:r>
              <a:rPr lang="en-US" dirty="0"/>
              <a:t>s</a:t>
            </a:r>
            <a:r>
              <a:rPr lang="en-US" baseline="30000" dirty="0"/>
              <a:t>-1</a:t>
            </a:r>
          </a:p>
          <a:p>
            <a:pPr marL="285752" indent="-285752">
              <a:buFont typeface="Arial" pitchFamily="34" charset="0"/>
              <a:buChar char="•"/>
            </a:pPr>
            <a:r>
              <a:rPr lang="en-US" dirty="0"/>
              <a:t>Precise energy calibration:</a:t>
            </a:r>
          </a:p>
          <a:p>
            <a:pPr marL="396003" lvl="1"/>
            <a:r>
              <a:rPr lang="en-US" dirty="0"/>
              <a:t>RD: (5÷15)x10</a:t>
            </a:r>
            <a:r>
              <a:rPr lang="en-US" baseline="30000" dirty="0"/>
              <a:t>-6</a:t>
            </a:r>
            <a:endParaRPr lang="en-US" dirty="0"/>
          </a:p>
          <a:p>
            <a:pPr marL="396003" lvl="1"/>
            <a:r>
              <a:rPr lang="en-US" dirty="0"/>
              <a:t>CBS: 3x10</a:t>
            </a:r>
            <a:r>
              <a:rPr lang="en-US" baseline="30000" dirty="0"/>
              <a:t>-5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156236"/>
            <a:ext cx="8229600" cy="758138"/>
          </a:xfrm>
        </p:spPr>
        <p:txBody>
          <a:bodyPr/>
          <a:lstStyle/>
          <a:p>
            <a:r>
              <a:rPr lang="ru-RU" b="1" dirty="0"/>
              <a:t>КЕДР эксперимент – ВЭПП-4М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372337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Content Placeholder 4"/>
          <p:cNvSpPr>
            <a:spLocks noGrp="1"/>
          </p:cNvSpPr>
          <p:nvPr>
            <p:ph sz="quarter" idx="3"/>
          </p:nvPr>
        </p:nvSpPr>
        <p:spPr>
          <a:xfrm>
            <a:off x="5322627" y="3701576"/>
            <a:ext cx="5595582" cy="2549099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160 counters in 2 layers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Solid angle 96% of 4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endParaRPr lang="en-US" sz="1800" dirty="0"/>
          </a:p>
          <a:p>
            <a:pPr marL="414772" indent="-414772"/>
            <a:r>
              <a:rPr lang="en-US" sz="1800" dirty="0"/>
              <a:t>n=1.05, V</a:t>
            </a:r>
            <a:r>
              <a:rPr lang="el-GR" sz="1800" baseline="-25000" dirty="0"/>
              <a:t>Σ</a:t>
            </a:r>
            <a:r>
              <a:rPr lang="en-US" sz="1800" dirty="0"/>
              <a:t>=1000 l, high transparency SAN-96 aerogel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800" dirty="0"/>
              <a:t>π</a:t>
            </a:r>
            <a:r>
              <a:rPr lang="en-US" sz="1800" dirty="0"/>
              <a:t>/</a:t>
            </a:r>
            <a:r>
              <a:rPr lang="ru-RU" sz="1800" dirty="0"/>
              <a:t>K</a:t>
            </a:r>
            <a:r>
              <a:rPr lang="en-US" sz="1800" dirty="0"/>
              <a:t>- separation in the momentum range 0.6÷1.5 GeV</a:t>
            </a:r>
            <a:r>
              <a:rPr lang="ru-RU" sz="1800" dirty="0"/>
              <a:t>/</a:t>
            </a:r>
            <a:r>
              <a:rPr lang="ru-RU" sz="1800" i="1" dirty="0"/>
              <a:t>с</a:t>
            </a:r>
            <a:endParaRPr lang="en-US" sz="1800" i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160 MCP PMTs</a:t>
            </a:r>
            <a:r>
              <a:rPr lang="ru-RU" sz="1800" dirty="0"/>
              <a:t>, </a:t>
            </a:r>
            <a:r>
              <a:rPr lang="en-US" sz="1800" dirty="0"/>
              <a:t>photocathode diameter ø18mm</a:t>
            </a:r>
            <a:r>
              <a:rPr lang="ru-RU" sz="1800" dirty="0"/>
              <a:t>, </a:t>
            </a:r>
            <a:r>
              <a:rPr lang="en-US" sz="1800" dirty="0"/>
              <a:t>able to work in the magnetic field up to 2 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Fully installed in the detector in 2013. Now in operation.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>
          <a:xfrm>
            <a:off x="1653945" y="6622535"/>
            <a:ext cx="2128543" cy="470930"/>
          </a:xfrm>
        </p:spPr>
        <p:txBody>
          <a:bodyPr/>
          <a:lstStyle/>
          <a:p>
            <a:pPr>
              <a:defRPr/>
            </a:pPr>
            <a:r>
              <a:rPr lang="ru-RU"/>
              <a:t>28.07.2022</a:t>
            </a:r>
            <a:endParaRPr lang="ru-RU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389" y="442570"/>
            <a:ext cx="4259818" cy="561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1703" y="937931"/>
            <a:ext cx="4311183" cy="2763644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ЛНШ НЦФМ "СЦТФ", 25-29 Июль 2022г.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2CCB8FE-C739-49E0-AE10-FEE22BFD6E4C}" type="slidenum">
              <a:rPr lang="ru-RU" smtClean="0"/>
              <a:pPr/>
              <a:t>29</a:t>
            </a:fld>
            <a:endParaRPr lang="ru-RU"/>
          </a:p>
        </p:txBody>
      </p:sp>
      <p:sp>
        <p:nvSpPr>
          <p:cNvPr id="2049" name="Title 1"/>
          <p:cNvSpPr>
            <a:spLocks noGrp="1"/>
          </p:cNvSpPr>
          <p:nvPr>
            <p:ph type="title"/>
          </p:nvPr>
        </p:nvSpPr>
        <p:spPr>
          <a:xfrm>
            <a:off x="825225" y="153988"/>
            <a:ext cx="10092984" cy="815003"/>
          </a:xfrm>
        </p:spPr>
        <p:txBody>
          <a:bodyPr>
            <a:normAutofit fontScale="90000"/>
          </a:bodyPr>
          <a:lstStyle/>
          <a:p>
            <a:r>
              <a:rPr lang="ru-RU" dirty="0"/>
              <a:t>АШИФ система эксперимента КЕДР (ВЭПП-4М</a:t>
            </a:r>
            <a:endParaRPr lang="en-US" dirty="0"/>
          </a:p>
        </p:txBody>
      </p:sp>
      <p:pic>
        <p:nvPicPr>
          <p:cNvPr id="9" name="Picture 7" descr="C:\Users\Сергей\Downloads\TinyLogo_030608.png">
            <a:extLst>
              <a:ext uri="{FF2B5EF4-FFF2-40B4-BE49-F238E27FC236}">
                <a16:creationId xmlns:a16="http://schemas.microsoft.com/office/drawing/2014/main" id="{AC518958-B9EC-C675-05BB-13E5E03B6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2138" y="187297"/>
            <a:ext cx="423087" cy="37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953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2B746-AA53-4BB6-104A-A0166854C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0273"/>
            <a:ext cx="10515600" cy="64681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Основные положения</a:t>
            </a:r>
            <a:endParaRPr lang="en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056A49-195D-8634-73B4-8E797D2105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4114" y="792234"/>
                <a:ext cx="9009481" cy="5564115"/>
              </a:xfrm>
            </p:spPr>
            <p:txBody>
              <a:bodyPr>
                <a:normAutofit fontScale="625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ru-RU" dirty="0"/>
                  <a:t>Идентификация частиц = Разделение частиц по массам</a:t>
                </a:r>
              </a:p>
              <a:p>
                <a:pPr>
                  <a:lnSpc>
                    <a:spcPct val="120000"/>
                  </a:lnSpc>
                </a:pPr>
                <a:r>
                  <a:rPr lang="ru-RU" dirty="0"/>
                  <a:t>Полезные соотношения:</a:t>
                </a:r>
              </a:p>
              <a:p>
                <a:pPr marL="457200" lvl="1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𝜸</m:t>
                      </m:r>
                      <m:r>
                        <a:rPr lang="ru-RU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p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𝜷</m:t>
                                  </m:r>
                                </m:e>
                                <m:sup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         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𝜷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den>
                      </m:f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den>
                      </m:f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       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𝜷</m:t>
                      </m:r>
                      <m:r>
                        <a:rPr lang="ru-RU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𝜸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p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𝜷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𝜷</m:t>
                                  </m:r>
                                </m:e>
                                <m:sup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     </m:t>
                      </m:r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𝒑𝒄</m:t>
                              </m:r>
                            </m:e>
                          </m:d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𝒎</m:t>
                              </m:r>
                              <m:sSup>
                                <m:sSup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dirty="0"/>
              </a:p>
              <a:p>
                <a:pPr>
                  <a:lnSpc>
                    <a:spcPct val="120000"/>
                  </a:lnSpc>
                </a:pPr>
                <a:r>
                  <a:rPr lang="ru-RU" dirty="0"/>
                  <a:t>Для определения массы частицы необходимо определить одну из комбинаций: </a:t>
                </a:r>
              </a:p>
              <a:p>
                <a:pPr marL="457200" lvl="1" indent="0">
                  <a:lnSpc>
                    <a:spcPct val="120000"/>
                  </a:lnSpc>
                  <a:buNone/>
                </a:pPr>
                <a:r>
                  <a:rPr lang="ru-RU" dirty="0"/>
                  <a:t>– импульс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ru-RU" dirty="0"/>
                  <a:t>)</a:t>
                </a:r>
                <a:r>
                  <a:rPr lang="en-US" dirty="0"/>
                  <a:t> </a:t>
                </a:r>
                <a:r>
                  <a:rPr lang="ru-RU" dirty="0"/>
                  <a:t>и энергию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ru-RU" dirty="0"/>
                  <a:t>)</a:t>
                </a:r>
                <a:endParaRPr lang="en-US" dirty="0"/>
              </a:p>
              <a:p>
                <a:pPr marL="457200" lvl="1" indent="0">
                  <a:lnSpc>
                    <a:spcPct val="120000"/>
                  </a:lnSpc>
                  <a:buNone/>
                </a:pPr>
                <a:r>
                  <a:rPr lang="en-US" dirty="0"/>
                  <a:t>– </a:t>
                </a:r>
                <a:r>
                  <a:rPr lang="ru-RU" dirty="0"/>
                  <a:t>энергию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ru-RU" b="0" i="1" smtClean="0">
                        <a:latin typeface="Cambria Math" panose="02040503050406030204" pitchFamily="18" charset="0"/>
                      </a:rPr>
                      <m:t>) и скорость 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ru-RU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457200" lvl="1" indent="0">
                  <a:lnSpc>
                    <a:spcPct val="120000"/>
                  </a:lnSpc>
                  <a:buNone/>
                </a:pPr>
                <a:r>
                  <a:rPr lang="ru-RU" dirty="0"/>
                  <a:t>– Чаще всего измеряют импульс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ru-RU" dirty="0"/>
                  <a:t>)</a:t>
                </a:r>
                <a:r>
                  <a:rPr lang="en-US" dirty="0"/>
                  <a:t> </a:t>
                </a:r>
                <a:r>
                  <a:rPr lang="ru-RU" dirty="0"/>
                  <a:t>и скорость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ru-RU" dirty="0"/>
                  <a:t>)</a:t>
                </a:r>
              </a:p>
              <a:p>
                <a:pPr marL="457200" lvl="1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𝛽𝛾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457200" lvl="1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ru-RU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ru-RU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marL="457200" lvl="1" indent="0">
                  <a:lnSpc>
                    <a:spcPct val="17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  <a:p>
                <a:pPr marL="457200" lvl="1" indent="0">
                  <a:lnSpc>
                    <a:spcPct val="17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den>
                      </m:f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056A49-195D-8634-73B4-8E797D2105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4114" y="792234"/>
                <a:ext cx="9009481" cy="5564115"/>
              </a:xfrm>
              <a:blipFill>
                <a:blip r:embed="rId2"/>
                <a:stretch>
                  <a:fillRect l="-281" t="-456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A2814-C34F-8C19-7A5B-C4AEAF76E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C5528-6D4A-C650-11DF-70B0340CF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E724E-2DE1-5E49-FDC4-C3DDF15B4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3</a:t>
            </a:fld>
            <a:endParaRPr lang="en-R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3007F5-4733-AD2C-EADF-9D58C59EC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095" y="2578813"/>
            <a:ext cx="4149669" cy="374756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026593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6922"/>
            <a:ext cx="10515600" cy="698854"/>
          </a:xfrm>
        </p:spPr>
        <p:txBody>
          <a:bodyPr/>
          <a:lstStyle/>
          <a:p>
            <a:pPr algn="ctr"/>
            <a:r>
              <a:rPr lang="ru-RU" b="1" dirty="0"/>
              <a:t>АШИФ система – КЕДР (2)</a:t>
            </a:r>
            <a:endParaRPr lang="ru-RU" sz="1814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half" idx="1"/>
          </p:nvPr>
        </p:nvSpPr>
        <p:spPr>
          <a:xfrm>
            <a:off x="341194" y="1786845"/>
            <a:ext cx="6032310" cy="240766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414772" indent="-414772"/>
            <a:r>
              <a:rPr lang="en-US" sz="2400" dirty="0">
                <a:cs typeface="Times New Roman" panose="02020603050405020304" pitchFamily="18" charset="0"/>
              </a:rPr>
              <a:t>N</a:t>
            </a:r>
            <a:r>
              <a:rPr lang="ru-RU" sz="2400" baseline="-25000" dirty="0">
                <a:cs typeface="Times New Roman" panose="02020603050405020304" pitchFamily="18" charset="0"/>
              </a:rPr>
              <a:t>фэ</a:t>
            </a:r>
            <a:r>
              <a:rPr lang="en-US" sz="2400" dirty="0">
                <a:cs typeface="Times New Roman" panose="02020603050405020304" pitchFamily="18" charset="0"/>
              </a:rPr>
              <a:t> = 6.4±0.2 – </a:t>
            </a:r>
            <a:r>
              <a:rPr lang="ru-RU" sz="2400" dirty="0">
                <a:cs typeface="Times New Roman" panose="02020603050405020304" pitchFamily="18" charset="0"/>
              </a:rPr>
              <a:t>«первый» слой</a:t>
            </a:r>
            <a:endParaRPr lang="en-US" sz="2400" dirty="0">
              <a:cs typeface="Times New Roman" panose="02020603050405020304" pitchFamily="18" charset="0"/>
            </a:endParaRPr>
          </a:p>
          <a:p>
            <a:pPr marL="414772" indent="-414772"/>
            <a:r>
              <a:rPr lang="en-US" sz="2400" dirty="0">
                <a:cs typeface="Times New Roman" panose="02020603050405020304" pitchFamily="18" charset="0"/>
              </a:rPr>
              <a:t>N</a:t>
            </a:r>
            <a:r>
              <a:rPr lang="ru-RU" sz="2400" baseline="-25000" dirty="0">
                <a:cs typeface="Times New Roman" panose="02020603050405020304" pitchFamily="18" charset="0"/>
              </a:rPr>
              <a:t>фэ</a:t>
            </a:r>
            <a:r>
              <a:rPr lang="en-US" sz="2400" dirty="0">
                <a:cs typeface="Times New Roman" panose="02020603050405020304" pitchFamily="18" charset="0"/>
              </a:rPr>
              <a:t> = 5.0±0.2 – </a:t>
            </a:r>
            <a:r>
              <a:rPr lang="ru-RU" sz="2400" dirty="0">
                <a:cs typeface="Times New Roman" panose="02020603050405020304" pitchFamily="18" charset="0"/>
              </a:rPr>
              <a:t>«второй» слой</a:t>
            </a:r>
            <a:endParaRPr lang="en-US" sz="2400" dirty="0">
              <a:cs typeface="Times New Roman" panose="02020603050405020304" pitchFamily="18" charset="0"/>
            </a:endParaRPr>
          </a:p>
          <a:p>
            <a:pPr marL="414772" indent="-414772"/>
            <a:r>
              <a:rPr lang="en-US" sz="2400" dirty="0">
                <a:cs typeface="Times New Roman" panose="02020603050405020304" pitchFamily="18" charset="0"/>
              </a:rPr>
              <a:t>N</a:t>
            </a:r>
            <a:r>
              <a:rPr lang="ru-RU" sz="2400" baseline="-25000" dirty="0">
                <a:cs typeface="Times New Roman" panose="02020603050405020304" pitchFamily="18" charset="0"/>
              </a:rPr>
              <a:t>фэ</a:t>
            </a:r>
            <a:r>
              <a:rPr lang="en-US" sz="2400" dirty="0">
                <a:cs typeface="Times New Roman" panose="02020603050405020304" pitchFamily="18" charset="0"/>
              </a:rPr>
              <a:t> = 10.9±0.2 – </a:t>
            </a:r>
            <a:r>
              <a:rPr lang="ru-RU" sz="2400" dirty="0">
                <a:cs typeface="Times New Roman" panose="02020603050405020304" pitchFamily="18" charset="0"/>
              </a:rPr>
              <a:t>сумма сигналов </a:t>
            </a:r>
          </a:p>
          <a:p>
            <a:pPr marL="457200" lvl="1" indent="0">
              <a:buNone/>
            </a:pPr>
            <a:r>
              <a:rPr lang="en-US" sz="2000" dirty="0">
                <a:cs typeface="Times New Roman" panose="02020603050405020304" pitchFamily="18" charset="0"/>
              </a:rPr>
              <a:t>(80%</a:t>
            </a:r>
            <a:r>
              <a:rPr lang="ru-RU" sz="2000" dirty="0">
                <a:cs typeface="Times New Roman" panose="02020603050405020304" pitchFamily="18" charset="0"/>
              </a:rPr>
              <a:t> телесного угла</a:t>
            </a:r>
            <a:r>
              <a:rPr lang="en-US" sz="2000" dirty="0">
                <a:cs typeface="Times New Roman" panose="02020603050405020304" pitchFamily="18" charset="0"/>
              </a:rPr>
              <a:t>)</a:t>
            </a:r>
          </a:p>
          <a:p>
            <a:pPr marL="414772" indent="-414772"/>
            <a:r>
              <a:rPr lang="en-US" sz="2400" dirty="0">
                <a:cs typeface="Times New Roman" panose="02020603050405020304" pitchFamily="18" charset="0"/>
              </a:rPr>
              <a:t>π/K-separation at 1.2GeV/</a:t>
            </a:r>
            <a:r>
              <a:rPr lang="en-US" sz="2400" i="1" dirty="0">
                <a:cs typeface="Times New Roman" panose="02020603050405020304" pitchFamily="18" charset="0"/>
              </a:rPr>
              <a:t>c</a:t>
            </a:r>
            <a:r>
              <a:rPr lang="en-US" sz="2400" dirty="0">
                <a:cs typeface="Times New Roman" panose="02020603050405020304" pitchFamily="18" charset="0"/>
              </a:rPr>
              <a:t> is 4.3</a:t>
            </a:r>
            <a:r>
              <a:rPr lang="el-GR" sz="2400" dirty="0">
                <a:cs typeface="Times New Roman" panose="02020603050405020304" pitchFamily="18" charset="0"/>
              </a:rPr>
              <a:t>σ</a:t>
            </a:r>
            <a:endParaRPr lang="en-US" sz="2400" dirty="0"/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384" y="1117841"/>
            <a:ext cx="5710790" cy="4777991"/>
          </a:xfrm>
        </p:spPr>
      </p:pic>
      <p:sp>
        <p:nvSpPr>
          <p:cNvPr id="6" name="Дата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28.07.2022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ЛНШ НЦФМ "СЦТФ", 25-29 Июль 2022г.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2CCB8FE-C739-49E0-AE10-FEE22BFD6E4C}" type="slidenum">
              <a:rPr lang="ru-RU" smtClean="0"/>
              <a:pPr/>
              <a:t>30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C03695-CD14-CA4D-A0D8-892F046A4179}"/>
              </a:ext>
            </a:extLst>
          </p:cNvPr>
          <p:cNvSpPr txBox="1"/>
          <p:nvPr/>
        </p:nvSpPr>
        <p:spPr>
          <a:xfrm>
            <a:off x="838200" y="4268610"/>
            <a:ext cx="3763659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33" dirty="0" err="1">
                <a:solidFill>
                  <a:srgbClr val="FF0000"/>
                </a:solidFill>
              </a:rPr>
              <a:t>A.Yu.Barnyakov</a:t>
            </a:r>
            <a:r>
              <a:rPr lang="en-GB" sz="1633" dirty="0">
                <a:solidFill>
                  <a:srgbClr val="FF0000"/>
                </a:solidFill>
              </a:rPr>
              <a:t> et al., NIM A824 (2016) 79</a:t>
            </a:r>
          </a:p>
        </p:txBody>
      </p:sp>
      <p:pic>
        <p:nvPicPr>
          <p:cNvPr id="10" name="Picture 7" descr="C:\Users\Сергей\Downloads\TinyLogo_030608.png">
            <a:extLst>
              <a:ext uri="{FF2B5EF4-FFF2-40B4-BE49-F238E27FC236}">
                <a16:creationId xmlns:a16="http://schemas.microsoft.com/office/drawing/2014/main" id="{F57EA349-6653-38F4-0B86-1EC5686D5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36997" y="156236"/>
            <a:ext cx="423087" cy="37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1084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981200" y="81888"/>
            <a:ext cx="8229600" cy="784767"/>
          </a:xfrm>
        </p:spPr>
        <p:txBody>
          <a:bodyPr>
            <a:normAutofit/>
          </a:bodyPr>
          <a:lstStyle/>
          <a:p>
            <a:r>
              <a:rPr lang="ru-RU" sz="3600" b="1" dirty="0"/>
              <a:t>СНД эксперимент – ВЭПП-2000</a:t>
            </a:r>
            <a:endParaRPr lang="en-US" sz="3600" b="1" dirty="0"/>
          </a:p>
        </p:txBody>
      </p:sp>
      <p:sp>
        <p:nvSpPr>
          <p:cNvPr id="1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</a:p>
        </p:txBody>
      </p:sp>
      <p:sp>
        <p:nvSpPr>
          <p:cNvPr id="1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</a:p>
        </p:txBody>
      </p:sp>
      <p:sp>
        <p:nvSpPr>
          <p:cNvPr id="1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ACAD9-B058-4902-BC70-916DEA742827}" type="slidenum">
              <a:rPr lang="ru-RU" smtClean="0"/>
              <a:pPr/>
              <a:t>31</a:t>
            </a:fld>
            <a:endParaRPr lang="ru-RU"/>
          </a:p>
        </p:txBody>
      </p:sp>
      <p:pic>
        <p:nvPicPr>
          <p:cNvPr id="688130" name="Picture 2" descr="vepp2000_lay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5476" y="1041028"/>
            <a:ext cx="4953000" cy="197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8132" name="Rectangle 4"/>
          <p:cNvSpPr>
            <a:spLocks noChangeArrowheads="1"/>
          </p:cNvSpPr>
          <p:nvPr/>
        </p:nvSpPr>
        <p:spPr bwMode="auto">
          <a:xfrm>
            <a:off x="7351379" y="995897"/>
            <a:ext cx="3457647" cy="14366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solidFill>
                  <a:srgbClr val="002060"/>
                </a:solidFill>
              </a:rPr>
              <a:t>Symmetric </a:t>
            </a:r>
            <a:r>
              <a:rPr lang="en-US" dirty="0" err="1">
                <a:solidFill>
                  <a:srgbClr val="002060"/>
                </a:solidFill>
              </a:rPr>
              <a:t>e</a:t>
            </a:r>
            <a:r>
              <a:rPr lang="en-US" baseline="30000" dirty="0" err="1">
                <a:solidFill>
                  <a:srgbClr val="002060"/>
                </a:solidFill>
              </a:rPr>
              <a:t>+</a:t>
            </a:r>
            <a:r>
              <a:rPr lang="en-US" dirty="0" err="1">
                <a:solidFill>
                  <a:srgbClr val="002060"/>
                </a:solidFill>
              </a:rPr>
              <a:t>e</a:t>
            </a:r>
            <a:r>
              <a:rPr lang="en-US" baseline="30000" dirty="0">
                <a:solidFill>
                  <a:srgbClr val="002060"/>
                </a:solidFill>
              </a:rPr>
              <a:t>−</a:t>
            </a:r>
            <a:r>
              <a:rPr lang="en-US" dirty="0">
                <a:solidFill>
                  <a:srgbClr val="002060"/>
                </a:solidFill>
              </a:rPr>
              <a:t> collider with round beams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dirty="0">
                <a:solidFill>
                  <a:srgbClr val="002060"/>
                </a:solidFill>
              </a:rPr>
              <a:t>2</a:t>
            </a:r>
            <a:r>
              <a:rPr lang="en-US" i="1" dirty="0" err="1">
                <a:solidFill>
                  <a:srgbClr val="002060"/>
                </a:solidFill>
              </a:rPr>
              <a:t>E</a:t>
            </a:r>
            <a:r>
              <a:rPr lang="en-US" i="1" baseline="-25000" dirty="0" err="1">
                <a:solidFill>
                  <a:srgbClr val="002060"/>
                </a:solidFill>
              </a:rPr>
              <a:t>max</a:t>
            </a:r>
            <a:r>
              <a:rPr lang="en-US" dirty="0">
                <a:solidFill>
                  <a:srgbClr val="002060"/>
                </a:solidFill>
              </a:rPr>
              <a:t>=</a:t>
            </a:r>
            <a:r>
              <a:rPr lang="ru-RU" dirty="0">
                <a:solidFill>
                  <a:srgbClr val="002060"/>
                </a:solidFill>
              </a:rPr>
              <a:t>2000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М</a:t>
            </a:r>
            <a:r>
              <a:rPr lang="en-US" dirty="0" err="1">
                <a:solidFill>
                  <a:srgbClr val="002060"/>
                </a:solidFill>
              </a:rPr>
              <a:t>eV</a:t>
            </a:r>
            <a:endParaRPr lang="en-US" dirty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solidFill>
                  <a:srgbClr val="002060"/>
                </a:solidFill>
              </a:rPr>
              <a:t>L=</a:t>
            </a:r>
            <a:r>
              <a:rPr lang="en-US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10</a:t>
            </a:r>
            <a:r>
              <a:rPr lang="en-US" baseline="30000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3</a:t>
            </a:r>
            <a:r>
              <a:rPr lang="ru-RU" baseline="30000" dirty="0">
                <a:solidFill>
                  <a:srgbClr val="002060"/>
                </a:solidFill>
              </a:rPr>
              <a:t>1</a:t>
            </a:r>
            <a:r>
              <a:rPr lang="ru-RU" dirty="0">
                <a:solidFill>
                  <a:srgbClr val="002060"/>
                </a:solidFill>
              </a:rPr>
              <a:t>с</a:t>
            </a:r>
            <a:r>
              <a:rPr lang="en-US" dirty="0">
                <a:solidFill>
                  <a:srgbClr val="002060"/>
                </a:solidFill>
              </a:rPr>
              <a:t>m</a:t>
            </a:r>
            <a:r>
              <a:rPr lang="ru-RU" baseline="30000" dirty="0">
                <a:solidFill>
                  <a:srgbClr val="002060"/>
                </a:solidFill>
              </a:rPr>
              <a:t>-2</a:t>
            </a:r>
            <a:r>
              <a:rPr lang="en-US" dirty="0">
                <a:solidFill>
                  <a:srgbClr val="002060"/>
                </a:solidFill>
              </a:rPr>
              <a:t>s</a:t>
            </a:r>
            <a:r>
              <a:rPr lang="ru-RU" baseline="30000" dirty="0">
                <a:solidFill>
                  <a:srgbClr val="002060"/>
                </a:solidFill>
              </a:rPr>
              <a:t>-1 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at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E=</a:t>
            </a:r>
            <a:r>
              <a:rPr lang="ru-RU" dirty="0">
                <a:solidFill>
                  <a:srgbClr val="002060"/>
                </a:solidFill>
              </a:rPr>
              <a:t>510 М</a:t>
            </a:r>
            <a:r>
              <a:rPr lang="en-US" dirty="0" err="1">
                <a:solidFill>
                  <a:srgbClr val="002060"/>
                </a:solidFill>
              </a:rPr>
              <a:t>eV</a:t>
            </a:r>
            <a:endParaRPr lang="en-US" dirty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solidFill>
                  <a:srgbClr val="002060"/>
                </a:solidFill>
              </a:rPr>
              <a:t>L=</a:t>
            </a:r>
            <a:r>
              <a:rPr lang="en-US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10</a:t>
            </a:r>
            <a:r>
              <a:rPr lang="en-US" baseline="30000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3</a:t>
            </a:r>
            <a:r>
              <a:rPr lang="ru-RU" baseline="30000" dirty="0">
                <a:solidFill>
                  <a:srgbClr val="002060"/>
                </a:solidFill>
              </a:rPr>
              <a:t>2</a:t>
            </a:r>
            <a:r>
              <a:rPr lang="ru-RU" dirty="0">
                <a:solidFill>
                  <a:srgbClr val="002060"/>
                </a:solidFill>
              </a:rPr>
              <a:t>с</a:t>
            </a:r>
            <a:r>
              <a:rPr lang="en-US" dirty="0">
                <a:solidFill>
                  <a:srgbClr val="002060"/>
                </a:solidFill>
              </a:rPr>
              <a:t>m</a:t>
            </a:r>
            <a:r>
              <a:rPr lang="ru-RU" baseline="30000" dirty="0">
                <a:solidFill>
                  <a:srgbClr val="002060"/>
                </a:solidFill>
              </a:rPr>
              <a:t>-2</a:t>
            </a:r>
            <a:r>
              <a:rPr lang="en-US" dirty="0">
                <a:solidFill>
                  <a:srgbClr val="002060"/>
                </a:solidFill>
              </a:rPr>
              <a:t>s</a:t>
            </a:r>
            <a:r>
              <a:rPr lang="ru-RU" baseline="30000" dirty="0">
                <a:solidFill>
                  <a:srgbClr val="002060"/>
                </a:solidFill>
              </a:rPr>
              <a:t>-1 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at E=</a:t>
            </a:r>
            <a:r>
              <a:rPr lang="ru-RU" dirty="0">
                <a:solidFill>
                  <a:srgbClr val="002060"/>
                </a:solidFill>
              </a:rPr>
              <a:t>1000 М</a:t>
            </a:r>
            <a:r>
              <a:rPr lang="en-US" dirty="0" err="1">
                <a:solidFill>
                  <a:srgbClr val="002060"/>
                </a:solidFill>
              </a:rPr>
              <a:t>eV</a:t>
            </a:r>
            <a:endParaRPr lang="ru-RU" baseline="30000" dirty="0">
              <a:solidFill>
                <a:srgbClr val="002060"/>
              </a:solidFill>
            </a:endParaRPr>
          </a:p>
        </p:txBody>
      </p:sp>
      <p:pic>
        <p:nvPicPr>
          <p:cNvPr id="688139" name="Picture 11" descr="snd2000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3586" y="2739389"/>
            <a:ext cx="4855184" cy="3487719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4E537B2-5469-062D-30F3-18BFA3F504BE}"/>
              </a:ext>
            </a:extLst>
          </p:cNvPr>
          <p:cNvGrpSpPr/>
          <p:nvPr/>
        </p:nvGrpSpPr>
        <p:grpSpPr>
          <a:xfrm>
            <a:off x="1108200" y="3444333"/>
            <a:ext cx="3663393" cy="2605200"/>
            <a:chOff x="2025476" y="3185489"/>
            <a:chExt cx="3663393" cy="2605200"/>
          </a:xfrm>
        </p:grpSpPr>
        <p:sp>
          <p:nvSpPr>
            <p:cNvPr id="688134" name="Text Box 6"/>
            <p:cNvSpPr txBox="1">
              <a:spLocks noChangeArrowheads="1"/>
            </p:cNvSpPr>
            <p:nvPr/>
          </p:nvSpPr>
          <p:spPr bwMode="auto">
            <a:xfrm>
              <a:off x="2025476" y="3185489"/>
              <a:ext cx="3663393" cy="26052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defTabSz="3290888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defTabSz="3290888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defTabSz="3290888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defTabSz="3290888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defTabSz="3290888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defTabSz="32908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defTabSz="32908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defTabSz="32908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defTabSz="32908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buFontTx/>
                <a:buAutoNum type="arabicPeriod"/>
              </a:pPr>
              <a:r>
                <a:rPr lang="en-US" sz="1633" dirty="0">
                  <a:solidFill>
                    <a:srgbClr val="002060"/>
                  </a:solidFill>
                  <a:latin typeface="+mn-lt"/>
                </a:rPr>
                <a:t>VEPP-2000 beam pipe</a:t>
              </a:r>
            </a:p>
            <a:p>
              <a:pPr>
                <a:buFontTx/>
                <a:buAutoNum type="arabicPeriod"/>
              </a:pPr>
              <a:r>
                <a:rPr lang="en-US" sz="1633" dirty="0">
                  <a:solidFill>
                    <a:srgbClr val="002060"/>
                  </a:solidFill>
                  <a:latin typeface="+mn-lt"/>
                </a:rPr>
                <a:t>Tracking system</a:t>
              </a:r>
            </a:p>
            <a:p>
              <a:pPr>
                <a:buFontTx/>
                <a:buAutoNum type="arabicPeriod"/>
              </a:pPr>
              <a:r>
                <a:rPr lang="en-US" sz="1633" dirty="0">
                  <a:solidFill>
                    <a:srgbClr val="C00000"/>
                  </a:solidFill>
                  <a:latin typeface="+mn-lt"/>
                </a:rPr>
                <a:t>Aerogel </a:t>
              </a:r>
              <a:r>
                <a:rPr lang="en-US" sz="1633" dirty="0">
                  <a:solidFill>
                    <a:srgbClr val="C00000"/>
                  </a:solidFill>
                  <a:latin typeface="+mn-lt"/>
                  <a:cs typeface="Times New Roman" pitchFamily="18" charset="0"/>
                </a:rPr>
                <a:t>Ch</a:t>
              </a:r>
              <a:r>
                <a:rPr lang="en-US" sz="1633" dirty="0">
                  <a:solidFill>
                    <a:srgbClr val="C00000"/>
                  </a:solidFill>
                  <a:latin typeface="+mn-lt"/>
                </a:rPr>
                <a:t>erenkov counters</a:t>
              </a:r>
            </a:p>
            <a:p>
              <a:pPr>
                <a:buFontTx/>
                <a:buAutoNum type="arabicPeriod"/>
              </a:pPr>
              <a:r>
                <a:rPr lang="en-US" sz="1633" dirty="0" err="1">
                  <a:solidFill>
                    <a:srgbClr val="002060"/>
                  </a:solidFill>
                  <a:latin typeface="+mn-lt"/>
                </a:rPr>
                <a:t>NaI</a:t>
              </a:r>
              <a:r>
                <a:rPr lang="en-US" sz="1633" dirty="0">
                  <a:solidFill>
                    <a:srgbClr val="002060"/>
                  </a:solidFill>
                  <a:latin typeface="+mn-lt"/>
                </a:rPr>
                <a:t>(</a:t>
              </a:r>
              <a:r>
                <a:rPr lang="en-US" sz="1633" dirty="0" err="1">
                  <a:solidFill>
                    <a:srgbClr val="002060"/>
                  </a:solidFill>
                  <a:latin typeface="+mn-lt"/>
                </a:rPr>
                <a:t>Tl</a:t>
              </a:r>
              <a:r>
                <a:rPr lang="en-US" sz="1633" dirty="0">
                  <a:solidFill>
                    <a:srgbClr val="002060"/>
                  </a:solidFill>
                  <a:latin typeface="+mn-lt"/>
                </a:rPr>
                <a:t>) crystals</a:t>
              </a:r>
            </a:p>
            <a:p>
              <a:pPr>
                <a:buFontTx/>
                <a:buAutoNum type="arabicPeriod"/>
              </a:pPr>
              <a:r>
                <a:rPr lang="en-US" sz="1633" dirty="0">
                  <a:solidFill>
                    <a:srgbClr val="002060"/>
                  </a:solidFill>
                  <a:latin typeface="+mn-lt"/>
                </a:rPr>
                <a:t>Vacuum </a:t>
              </a:r>
              <a:r>
                <a:rPr lang="en-US" sz="1633" dirty="0" err="1">
                  <a:solidFill>
                    <a:srgbClr val="002060"/>
                  </a:solidFill>
                  <a:latin typeface="+mn-lt"/>
                </a:rPr>
                <a:t>phototriodes</a:t>
              </a:r>
              <a:endParaRPr lang="en-US" sz="1633" dirty="0">
                <a:solidFill>
                  <a:srgbClr val="002060"/>
                </a:solidFill>
                <a:latin typeface="+mn-lt"/>
              </a:endParaRPr>
            </a:p>
            <a:p>
              <a:pPr>
                <a:buFontTx/>
                <a:buAutoNum type="arabicPeriod"/>
              </a:pPr>
              <a:r>
                <a:rPr lang="en-US" sz="1633" dirty="0">
                  <a:solidFill>
                    <a:srgbClr val="002060"/>
                  </a:solidFill>
                  <a:latin typeface="+mn-lt"/>
                </a:rPr>
                <a:t>Fe absorber</a:t>
              </a:r>
            </a:p>
            <a:p>
              <a:pPr>
                <a:buFontTx/>
                <a:buAutoNum type="arabicPeriod"/>
              </a:pPr>
              <a:r>
                <a:rPr lang="en-US" sz="1633" dirty="0">
                  <a:solidFill>
                    <a:srgbClr val="002060"/>
                  </a:solidFill>
                  <a:latin typeface="+mn-lt"/>
                </a:rPr>
                <a:t> </a:t>
              </a:r>
            </a:p>
            <a:p>
              <a:pPr>
                <a:buFontTx/>
                <a:buAutoNum type="arabicPeriod"/>
              </a:pPr>
              <a:r>
                <a:rPr lang="en-US" sz="1633" dirty="0">
                  <a:solidFill>
                    <a:srgbClr val="002060"/>
                  </a:solidFill>
                  <a:latin typeface="+mn-lt"/>
                </a:rPr>
                <a:t> Muon system</a:t>
              </a:r>
            </a:p>
            <a:p>
              <a:pPr>
                <a:buFontTx/>
                <a:buAutoNum type="arabicPeriod"/>
              </a:pPr>
              <a:r>
                <a:rPr lang="en-US" sz="1633" dirty="0">
                  <a:solidFill>
                    <a:srgbClr val="002060"/>
                  </a:solidFill>
                  <a:latin typeface="+mn-lt"/>
                </a:rPr>
                <a:t> </a:t>
              </a:r>
            </a:p>
            <a:p>
              <a:pPr>
                <a:buFontTx/>
                <a:buAutoNum type="arabicPeriod"/>
              </a:pPr>
              <a:r>
                <a:rPr lang="en-US" sz="1633" dirty="0">
                  <a:solidFill>
                    <a:srgbClr val="002060"/>
                  </a:solidFill>
                  <a:latin typeface="+mn-lt"/>
                </a:rPr>
                <a:t>VEPP-2000 </a:t>
              </a:r>
              <a:r>
                <a:rPr lang="en-US" sz="1633" dirty="0" err="1">
                  <a:solidFill>
                    <a:srgbClr val="002060"/>
                  </a:solidFill>
                  <a:latin typeface="+mn-lt"/>
                </a:rPr>
                <a:t>s.c.</a:t>
              </a:r>
              <a:r>
                <a:rPr lang="en-US" sz="1633" dirty="0">
                  <a:solidFill>
                    <a:srgbClr val="002060"/>
                  </a:solidFill>
                  <a:latin typeface="+mn-lt"/>
                </a:rPr>
                <a:t> focusing solenoids</a:t>
              </a:r>
              <a:endParaRPr lang="ru-RU" sz="1633" dirty="0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17" name="Правая фигурная скобка 16"/>
            <p:cNvSpPr/>
            <p:nvPr/>
          </p:nvSpPr>
          <p:spPr>
            <a:xfrm>
              <a:off x="2324364" y="4506489"/>
              <a:ext cx="121680" cy="938967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33"/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4531292" y="3996252"/>
              <a:ext cx="772306" cy="510238"/>
              <a:chOff x="3408920" y="4649688"/>
              <a:chExt cx="772306" cy="510238"/>
            </a:xfrm>
          </p:grpSpPr>
          <p:sp>
            <p:nvSpPr>
              <p:cNvPr id="15" name="Правая фигурная скобка 14"/>
              <p:cNvSpPr/>
              <p:nvPr/>
            </p:nvSpPr>
            <p:spPr>
              <a:xfrm>
                <a:off x="3408920" y="4649688"/>
                <a:ext cx="121680" cy="510238"/>
              </a:xfrm>
              <a:prstGeom prst="righ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33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460576" y="4720141"/>
                <a:ext cx="720650" cy="343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33" dirty="0">
                    <a:solidFill>
                      <a:srgbClr val="002060"/>
                    </a:solidFill>
                  </a:rPr>
                  <a:t>EMC</a:t>
                </a:r>
              </a:p>
            </p:txBody>
          </p:sp>
        </p:grpSp>
      </p:grpSp>
      <p:pic>
        <p:nvPicPr>
          <p:cNvPr id="21511" name="Picture 7" descr="C:\Users\Сергей\Downloads\sndicon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36525"/>
            <a:ext cx="540000" cy="52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единительная линия 8"/>
          <p:cNvCxnSpPr>
            <a:cxnSpLocks/>
          </p:cNvCxnSpPr>
          <p:nvPr/>
        </p:nvCxnSpPr>
        <p:spPr>
          <a:xfrm>
            <a:off x="4025997" y="4130933"/>
            <a:ext cx="4381024" cy="19461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7393967"/>
      </p:ext>
    </p:extLst>
  </p:cSld>
  <p:clrMapOvr>
    <a:masterClrMapping/>
  </p:clrMapOvr>
  <p:transition spd="slow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725" name="Picture 29" descr="aerogel-counter-top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8372" y="846857"/>
            <a:ext cx="5348674" cy="226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/>
              <a:t>АШИФ система – СНД</a:t>
            </a:r>
          </a:p>
        </p:txBody>
      </p:sp>
      <p:sp>
        <p:nvSpPr>
          <p:cNvPr id="2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</a:p>
        </p:txBody>
      </p:sp>
      <p:sp>
        <p:nvSpPr>
          <p:cNvPr id="21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</a:p>
        </p:txBody>
      </p:sp>
      <p:sp>
        <p:nvSpPr>
          <p:cNvPr id="22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33F68-58CC-4E63-9FBD-87F9BCD785FC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157700" name="Text Box 4"/>
          <p:cNvSpPr txBox="1">
            <a:spLocks noChangeArrowheads="1"/>
          </p:cNvSpPr>
          <p:nvPr/>
        </p:nvSpPr>
        <p:spPr bwMode="auto">
          <a:xfrm>
            <a:off x="1282890" y="4352678"/>
            <a:ext cx="4583629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80001" indent="-180001">
              <a:buFontTx/>
              <a:buChar char="•"/>
            </a:pPr>
            <a:r>
              <a:rPr lang="en-US" sz="2000" dirty="0"/>
              <a:t>π/K separation from 300 to 870 MeV/c</a:t>
            </a:r>
          </a:p>
          <a:p>
            <a:pPr marL="180001" indent="-180001">
              <a:buFontTx/>
              <a:buChar char="•"/>
            </a:pPr>
            <a:r>
              <a:rPr lang="en-US" sz="2000" dirty="0"/>
              <a:t>Cylindrical shape: R=105</a:t>
            </a:r>
            <a:r>
              <a:rPr lang="en-US" sz="2000" dirty="0">
                <a:cs typeface="Arial" pitchFamily="34" charset="0"/>
              </a:rPr>
              <a:t>÷141 mm</a:t>
            </a:r>
          </a:p>
          <a:p>
            <a:pPr marL="180001" indent="-180001">
              <a:buFontTx/>
              <a:buChar char="•"/>
            </a:pPr>
            <a:r>
              <a:rPr lang="en-US" sz="2000" dirty="0"/>
              <a:t>Case material: 1mm of Al</a:t>
            </a:r>
            <a:endParaRPr lang="ru-RU" sz="2000" dirty="0"/>
          </a:p>
          <a:p>
            <a:pPr marL="180001" indent="-180001">
              <a:buFontTx/>
              <a:buChar char="•"/>
            </a:pPr>
            <a:r>
              <a:rPr lang="en-US" sz="2000" dirty="0"/>
              <a:t>3 segments of 3 counters in each</a:t>
            </a:r>
          </a:p>
          <a:p>
            <a:pPr marL="180001" indent="-180001">
              <a:buFontTx/>
              <a:buChar char="•"/>
            </a:pPr>
            <a:r>
              <a:rPr lang="en-US" sz="2000" dirty="0"/>
              <a:t>Solid angle</a:t>
            </a:r>
            <a:r>
              <a:rPr lang="ru-RU" sz="2000" dirty="0"/>
              <a:t>: </a:t>
            </a:r>
            <a:r>
              <a:rPr lang="en-US" sz="2000" dirty="0"/>
              <a:t>~60%</a:t>
            </a:r>
            <a:r>
              <a:rPr lang="en-US" sz="2000" dirty="0">
                <a:cs typeface="Arial" pitchFamily="34" charset="0"/>
              </a:rPr>
              <a:t> of</a:t>
            </a:r>
            <a:r>
              <a:rPr lang="ru-RU" sz="2000" dirty="0">
                <a:cs typeface="Arial" pitchFamily="34" charset="0"/>
              </a:rPr>
              <a:t> </a:t>
            </a:r>
            <a:r>
              <a:rPr lang="en-US" sz="2000" dirty="0">
                <a:cs typeface="Arial" pitchFamily="34" charset="0"/>
              </a:rPr>
              <a:t>4</a:t>
            </a:r>
            <a:r>
              <a:rPr lang="el-GR" sz="2000" dirty="0">
                <a:cs typeface="Times New Roman" pitchFamily="18" charset="0"/>
              </a:rPr>
              <a:t>π</a:t>
            </a:r>
            <a:r>
              <a:rPr lang="ru-RU" sz="2000" dirty="0">
                <a:cs typeface="Times New Roman" pitchFamily="18" charset="0"/>
              </a:rPr>
              <a:t> </a:t>
            </a:r>
          </a:p>
          <a:p>
            <a:pPr marL="180001" indent="-180001">
              <a:buFontTx/>
              <a:buChar char="•"/>
            </a:pPr>
            <a:r>
              <a:rPr lang="en-US" sz="2000" dirty="0">
                <a:cs typeface="Times New Roman" pitchFamily="18" charset="0"/>
              </a:rPr>
              <a:t>Thickness</a:t>
            </a:r>
            <a:r>
              <a:rPr lang="ru-RU" sz="2000" dirty="0">
                <a:cs typeface="Times New Roman" pitchFamily="18" charset="0"/>
              </a:rPr>
              <a:t>: 0.09</a:t>
            </a:r>
            <a:r>
              <a:rPr lang="en-US" sz="2000" dirty="0">
                <a:cs typeface="Times New Roman" pitchFamily="18" charset="0"/>
              </a:rPr>
              <a:t> X</a:t>
            </a:r>
            <a:r>
              <a:rPr lang="en-US" sz="2000" baseline="-25000" dirty="0">
                <a:cs typeface="Times New Roman" pitchFamily="18" charset="0"/>
              </a:rPr>
              <a:t>o</a:t>
            </a:r>
            <a:endParaRPr lang="el-GR" sz="2000" baseline="-25000" dirty="0">
              <a:cs typeface="Times New Roman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064525" y="802889"/>
            <a:ext cx="4704854" cy="3594545"/>
            <a:chOff x="-169403" y="1139825"/>
            <a:chExt cx="4191000" cy="3244652"/>
          </a:xfrm>
        </p:grpSpPr>
        <p:sp>
          <p:nvSpPr>
            <p:cNvPr id="157726" name="Text Box 30"/>
            <p:cNvSpPr txBox="1">
              <a:spLocks noChangeArrowheads="1"/>
            </p:cNvSpPr>
            <p:nvPr/>
          </p:nvSpPr>
          <p:spPr bwMode="auto">
            <a:xfrm>
              <a:off x="1088107" y="4076700"/>
              <a:ext cx="2353593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1400" b="1" dirty="0"/>
                <a:t>1 - </a:t>
              </a:r>
              <a:r>
                <a:rPr lang="en-US" sz="1400" b="1" dirty="0"/>
                <a:t>PMT</a:t>
              </a:r>
              <a:r>
                <a:rPr lang="ru-RU" sz="1400" b="1" dirty="0"/>
                <a:t>,  2 – </a:t>
              </a:r>
              <a:r>
                <a:rPr lang="en-US" sz="1400" b="1" dirty="0"/>
                <a:t>aerogel</a:t>
              </a:r>
              <a:r>
                <a:rPr lang="ru-RU" sz="1400" b="1" dirty="0"/>
                <a:t>,  3 - </a:t>
              </a:r>
              <a:r>
                <a:rPr lang="en-US" sz="1400" b="1" dirty="0"/>
                <a:t>WLS</a:t>
              </a:r>
              <a:endParaRPr lang="ru-RU" sz="1400" b="1" dirty="0"/>
            </a:p>
          </p:txBody>
        </p:sp>
        <p:sp>
          <p:nvSpPr>
            <p:cNvPr id="157706" name="Line 10"/>
            <p:cNvSpPr>
              <a:spLocks noChangeShapeType="1"/>
            </p:cNvSpPr>
            <p:nvPr/>
          </p:nvSpPr>
          <p:spPr bwMode="auto">
            <a:xfrm flipH="1" flipV="1">
              <a:off x="3124200" y="2743200"/>
              <a:ext cx="3810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33"/>
            </a:p>
          </p:txBody>
        </p:sp>
        <p:sp>
          <p:nvSpPr>
            <p:cNvPr id="157707" name="Text Box 11"/>
            <p:cNvSpPr txBox="1">
              <a:spLocks noChangeArrowheads="1"/>
            </p:cNvSpPr>
            <p:nvPr/>
          </p:nvSpPr>
          <p:spPr bwMode="auto">
            <a:xfrm>
              <a:off x="3413125" y="3084513"/>
              <a:ext cx="290464" cy="343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1633"/>
                <a:t>1</a:t>
              </a:r>
            </a:p>
          </p:txBody>
        </p:sp>
        <p:sp>
          <p:nvSpPr>
            <p:cNvPr id="157708" name="Line 12"/>
            <p:cNvSpPr>
              <a:spLocks noChangeShapeType="1"/>
            </p:cNvSpPr>
            <p:nvPr/>
          </p:nvSpPr>
          <p:spPr bwMode="auto">
            <a:xfrm flipH="1">
              <a:off x="2057400" y="1447800"/>
              <a:ext cx="129540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33"/>
            </a:p>
          </p:txBody>
        </p:sp>
        <p:sp>
          <p:nvSpPr>
            <p:cNvPr id="157709" name="Line 13"/>
            <p:cNvSpPr>
              <a:spLocks noChangeShapeType="1"/>
            </p:cNvSpPr>
            <p:nvPr/>
          </p:nvSpPr>
          <p:spPr bwMode="auto">
            <a:xfrm flipH="1">
              <a:off x="3124200" y="1447800"/>
              <a:ext cx="22860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33"/>
            </a:p>
          </p:txBody>
        </p:sp>
        <p:pic>
          <p:nvPicPr>
            <p:cNvPr id="157699" name="Picture 3" descr="segment3"/>
            <p:cNvPicPr>
              <a:picLocks noGrp="1" noChangeAspect="1" noChangeArrowheads="1"/>
            </p:cNvPicPr>
            <p:nvPr>
              <p:ph idx="4294967295"/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169403" y="1139825"/>
              <a:ext cx="4191000" cy="3143250"/>
            </a:xfr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7710" name="Text Box 14"/>
            <p:cNvSpPr txBox="1">
              <a:spLocks noChangeArrowheads="1"/>
            </p:cNvSpPr>
            <p:nvPr/>
          </p:nvSpPr>
          <p:spPr bwMode="auto">
            <a:xfrm>
              <a:off x="3336925" y="1179513"/>
              <a:ext cx="290464" cy="343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1633"/>
                <a:t>3</a:t>
              </a:r>
            </a:p>
          </p:txBody>
        </p:sp>
        <p:sp>
          <p:nvSpPr>
            <p:cNvPr id="157711" name="Line 15"/>
            <p:cNvSpPr>
              <a:spLocks noChangeShapeType="1"/>
            </p:cNvSpPr>
            <p:nvPr/>
          </p:nvSpPr>
          <p:spPr bwMode="auto">
            <a:xfrm flipH="1">
              <a:off x="2667000" y="3276600"/>
              <a:ext cx="8382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33"/>
            </a:p>
          </p:txBody>
        </p:sp>
        <p:sp>
          <p:nvSpPr>
            <p:cNvPr id="157712" name="Line 16"/>
            <p:cNvSpPr>
              <a:spLocks noChangeShapeType="1"/>
            </p:cNvSpPr>
            <p:nvPr/>
          </p:nvSpPr>
          <p:spPr bwMode="auto">
            <a:xfrm>
              <a:off x="762000" y="1752600"/>
              <a:ext cx="121920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33"/>
            </a:p>
          </p:txBody>
        </p:sp>
        <p:sp>
          <p:nvSpPr>
            <p:cNvPr id="157713" name="Line 17"/>
            <p:cNvSpPr>
              <a:spLocks noChangeShapeType="1"/>
            </p:cNvSpPr>
            <p:nvPr/>
          </p:nvSpPr>
          <p:spPr bwMode="auto">
            <a:xfrm>
              <a:off x="762000" y="1752600"/>
              <a:ext cx="914400" cy="1524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33"/>
            </a:p>
          </p:txBody>
        </p:sp>
        <p:sp>
          <p:nvSpPr>
            <p:cNvPr id="157714" name="Text Box 18"/>
            <p:cNvSpPr txBox="1">
              <a:spLocks noChangeArrowheads="1"/>
            </p:cNvSpPr>
            <p:nvPr/>
          </p:nvSpPr>
          <p:spPr bwMode="auto">
            <a:xfrm>
              <a:off x="517525" y="1484313"/>
              <a:ext cx="290464" cy="343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1633"/>
                <a:t>2</a:t>
              </a:r>
            </a:p>
          </p:txBody>
        </p:sp>
      </p:grpSp>
      <p:sp>
        <p:nvSpPr>
          <p:cNvPr id="157722" name="Text Box 26"/>
          <p:cNvSpPr txBox="1">
            <a:spLocks noChangeArrowheads="1"/>
          </p:cNvSpPr>
          <p:nvPr/>
        </p:nvSpPr>
        <p:spPr bwMode="auto">
          <a:xfrm>
            <a:off x="6883734" y="4846682"/>
            <a:ext cx="3693151" cy="1477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 defTabSz="32908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algn="l" defTabSz="32908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algn="l" defTabSz="32908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algn="l" defTabSz="32908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algn="l" defTabSz="32908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defTabSz="32908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defTabSz="32908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defTabSz="32908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defTabSz="32908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80001" indent="-180001">
              <a:buFontTx/>
              <a:buChar char="•"/>
            </a:pPr>
            <a:endParaRPr lang="en-US" dirty="0">
              <a:latin typeface="+mn-lt"/>
            </a:endParaRPr>
          </a:p>
          <a:p>
            <a:pPr marL="180001" indent="-180001">
              <a:buFontTx/>
              <a:buChar char="•"/>
            </a:pPr>
            <a:r>
              <a:rPr lang="en-US" dirty="0">
                <a:latin typeface="+mn-lt"/>
              </a:rPr>
              <a:t>Refraction index: </a:t>
            </a:r>
            <a:r>
              <a:rPr lang="en-US" b="1" dirty="0">
                <a:latin typeface="+mn-lt"/>
              </a:rPr>
              <a:t>n=1.13</a:t>
            </a:r>
            <a:r>
              <a:rPr lang="en-US" b="1" dirty="0">
                <a:latin typeface="+mn-lt"/>
                <a:cs typeface="Times New Roman" pitchFamily="18" charset="0"/>
              </a:rPr>
              <a:t>±0.01</a:t>
            </a:r>
          </a:p>
          <a:p>
            <a:pPr marL="180001" indent="-180001">
              <a:buFontTx/>
              <a:buChar char="•"/>
            </a:pPr>
            <a:r>
              <a:rPr lang="en-US" dirty="0">
                <a:latin typeface="+mn-lt"/>
                <a:cs typeface="Times New Roman" pitchFamily="18" charset="0"/>
              </a:rPr>
              <a:t>Density: </a:t>
            </a:r>
            <a:r>
              <a:rPr lang="el-GR" dirty="0">
                <a:latin typeface="+mn-lt"/>
                <a:cs typeface="Times New Roman" pitchFamily="18" charset="0"/>
              </a:rPr>
              <a:t>ρ</a:t>
            </a:r>
            <a:r>
              <a:rPr lang="en-US" dirty="0">
                <a:latin typeface="+mn-lt"/>
                <a:cs typeface="Times New Roman" pitchFamily="18" charset="0"/>
              </a:rPr>
              <a:t>=0.65 g/cm</a:t>
            </a:r>
            <a:r>
              <a:rPr lang="en-US" baseline="30000" dirty="0">
                <a:latin typeface="+mn-lt"/>
                <a:cs typeface="Times New Roman" pitchFamily="18" charset="0"/>
              </a:rPr>
              <a:t>3 </a:t>
            </a:r>
          </a:p>
          <a:p>
            <a:pPr marL="180001" indent="-180001">
              <a:buFontTx/>
              <a:buChar char="•"/>
            </a:pPr>
            <a:r>
              <a:rPr lang="en-US" dirty="0" err="1">
                <a:latin typeface="+mn-lt"/>
              </a:rPr>
              <a:t>L</a:t>
            </a:r>
            <a:r>
              <a:rPr lang="en-US" baseline="-25000" dirty="0" err="1">
                <a:latin typeface="+mn-lt"/>
              </a:rPr>
              <a:t>sc</a:t>
            </a:r>
            <a:r>
              <a:rPr lang="en-US" dirty="0">
                <a:latin typeface="+mn-lt"/>
              </a:rPr>
              <a:t>=19 mm at </a:t>
            </a:r>
            <a:r>
              <a:rPr lang="en-US" dirty="0">
                <a:latin typeface="+mn-lt"/>
                <a:sym typeface="Symbol" pitchFamily="18" charset="2"/>
              </a:rPr>
              <a:t>=</a:t>
            </a:r>
            <a:r>
              <a:rPr lang="en-US" dirty="0">
                <a:latin typeface="+mn-lt"/>
              </a:rPr>
              <a:t>400 nm</a:t>
            </a:r>
            <a:endParaRPr lang="en-US" dirty="0">
              <a:latin typeface="+mn-lt"/>
              <a:sym typeface="Symbol" pitchFamily="18" charset="2"/>
            </a:endParaRPr>
          </a:p>
          <a:p>
            <a:pPr marL="180001" indent="-180001">
              <a:buFontTx/>
              <a:buChar char="•"/>
            </a:pPr>
            <a:r>
              <a:rPr lang="en-US" dirty="0">
                <a:latin typeface="+mn-lt"/>
              </a:rPr>
              <a:t>L</a:t>
            </a:r>
            <a:r>
              <a:rPr lang="en-US" baseline="-25000" dirty="0">
                <a:latin typeface="+mn-lt"/>
              </a:rPr>
              <a:t>abs</a:t>
            </a:r>
            <a:r>
              <a:rPr lang="en-US" dirty="0">
                <a:latin typeface="+mn-lt"/>
              </a:rPr>
              <a:t>=100 cm at </a:t>
            </a:r>
            <a:r>
              <a:rPr lang="en-US" dirty="0">
                <a:latin typeface="+mn-lt"/>
                <a:sym typeface="Symbol" pitchFamily="18" charset="2"/>
              </a:rPr>
              <a:t>=</a:t>
            </a:r>
            <a:r>
              <a:rPr lang="en-US" dirty="0">
                <a:latin typeface="+mn-lt"/>
              </a:rPr>
              <a:t>400 nm</a:t>
            </a:r>
            <a:endParaRPr lang="el-GR" dirty="0">
              <a:latin typeface="+mn-lt"/>
            </a:endParaRPr>
          </a:p>
        </p:txBody>
      </p:sp>
      <p:sp>
        <p:nvSpPr>
          <p:cNvPr id="157723" name="Text Box 27"/>
          <p:cNvSpPr txBox="1">
            <a:spLocks noChangeArrowheads="1"/>
          </p:cNvSpPr>
          <p:nvPr/>
        </p:nvSpPr>
        <p:spPr bwMode="auto">
          <a:xfrm>
            <a:off x="7255042" y="4691479"/>
            <a:ext cx="2017712" cy="3436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1633" dirty="0">
                <a:solidFill>
                  <a:srgbClr val="002060"/>
                </a:solidFill>
              </a:rPr>
              <a:t>Aerogel parameters</a:t>
            </a:r>
            <a:endParaRPr lang="ru-RU" sz="1633" dirty="0">
              <a:solidFill>
                <a:srgbClr val="002060"/>
              </a:solidFill>
            </a:endParaRPr>
          </a:p>
        </p:txBody>
      </p:sp>
      <p:sp>
        <p:nvSpPr>
          <p:cNvPr id="157704" name="Text Box 8"/>
          <p:cNvSpPr txBox="1">
            <a:spLocks noChangeArrowheads="1"/>
          </p:cNvSpPr>
          <p:nvPr/>
        </p:nvSpPr>
        <p:spPr bwMode="auto">
          <a:xfrm>
            <a:off x="5994063" y="3397090"/>
            <a:ext cx="5233074" cy="120032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buFontTx/>
              <a:buChar char="•"/>
            </a:pPr>
            <a:endParaRPr lang="en-US" dirty="0"/>
          </a:p>
          <a:p>
            <a:pPr marL="180001" indent="-180001">
              <a:buFontTx/>
              <a:buChar char="•"/>
            </a:pPr>
            <a:r>
              <a:rPr lang="en-US" dirty="0"/>
              <a:t>Scheme</a:t>
            </a:r>
            <a:r>
              <a:rPr lang="ru-RU" dirty="0"/>
              <a:t>: </a:t>
            </a:r>
            <a:r>
              <a:rPr lang="en-US" dirty="0"/>
              <a:t>ASHIPH</a:t>
            </a:r>
            <a:endParaRPr lang="en-US" b="1" dirty="0"/>
          </a:p>
          <a:p>
            <a:pPr marL="180001" indent="-180001">
              <a:buFontTx/>
              <a:buChar char="•"/>
            </a:pPr>
            <a:r>
              <a:rPr lang="en-US" dirty="0"/>
              <a:t>WLS position: displaced by ~5</a:t>
            </a:r>
            <a:r>
              <a:rPr lang="en-US" dirty="0">
                <a:cs typeface="Arial" pitchFamily="34" charset="0"/>
              </a:rPr>
              <a:t>° from counter center</a:t>
            </a:r>
          </a:p>
          <a:p>
            <a:pPr marL="180001" indent="-180001">
              <a:buFontTx/>
              <a:buChar char="•"/>
            </a:pPr>
            <a:r>
              <a:rPr lang="en-US" dirty="0"/>
              <a:t>Aerogel thickness: ~30 mm</a:t>
            </a:r>
            <a:endParaRPr lang="ru-RU" dirty="0"/>
          </a:p>
        </p:txBody>
      </p:sp>
      <p:sp>
        <p:nvSpPr>
          <p:cNvPr id="157705" name="Text Box 9"/>
          <p:cNvSpPr txBox="1">
            <a:spLocks noChangeArrowheads="1"/>
          </p:cNvSpPr>
          <p:nvPr/>
        </p:nvSpPr>
        <p:spPr bwMode="auto">
          <a:xfrm>
            <a:off x="7417760" y="3128963"/>
            <a:ext cx="1655763" cy="3436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1633" dirty="0">
                <a:solidFill>
                  <a:srgbClr val="002060"/>
                </a:solidFill>
              </a:rPr>
              <a:t>Counter Design</a:t>
            </a:r>
            <a:endParaRPr lang="ru-RU" sz="1633" dirty="0">
              <a:solidFill>
                <a:srgbClr val="002060"/>
              </a:solidFill>
            </a:endParaRPr>
          </a:p>
        </p:txBody>
      </p:sp>
      <p:pic>
        <p:nvPicPr>
          <p:cNvPr id="25" name="Picture 7" descr="C:\Users\Сергей\Downloads\sndicon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890" y="148417"/>
            <a:ext cx="540000" cy="52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8290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458" name="Rectangle 2"/>
              <p:cNvSpPr>
                <a:spLocks noGrp="1" noChangeArrowheads="1"/>
              </p:cNvSpPr>
              <p:nvPr>
                <p:ph type="title"/>
              </p:nvPr>
            </p:nvSpPr>
            <p:spPr>
              <a:xfrm>
                <a:off x="1981200" y="0"/>
                <a:ext cx="8759588" cy="1143000"/>
              </a:xfrm>
            </p:spPr>
            <p:txBody>
              <a:bodyPr>
                <a:normAutofit fontScale="90000"/>
              </a:bodyPr>
              <a:lstStyle/>
              <a:p>
                <a:r>
                  <a:rPr lang="ru-RU" b="1" dirty="0">
                    <a:solidFill>
                      <a:schemeClr val="tx1"/>
                    </a:solidFill>
                  </a:rPr>
                  <a:t>АШИФ система СНД: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- </a:t>
                </a:r>
                <a:r>
                  <a:rPr lang="ru-RU" b="1" dirty="0">
                    <a:solidFill>
                      <a:schemeClr val="tx1"/>
                    </a:solidFill>
                  </a:rPr>
                  <a:t>разделение</a:t>
                </a:r>
              </a:p>
            </p:txBody>
          </p:sp>
        </mc:Choice>
        <mc:Fallback xmlns="">
          <p:sp>
            <p:nvSpPr>
              <p:cNvPr id="19458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981200" y="0"/>
                <a:ext cx="8759588" cy="1143000"/>
              </a:xfrm>
              <a:blipFill>
                <a:blip r:embed="rId2"/>
                <a:stretch>
                  <a:fillRect l="-2464" b="-1099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9459" name="Рисунок 4" descr="amplitude_k_p_momentum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869" y="1177925"/>
            <a:ext cx="4617224" cy="309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Рисунок 5" descr="efficiency_k_p_momentum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4185" y="1077007"/>
            <a:ext cx="4769068" cy="319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743201" y="1676400"/>
            <a:ext cx="5036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200" dirty="0">
                <a:latin typeface="Times New Roman" pitchFamily="18" charset="0"/>
                <a:cs typeface="Arial" charset="0"/>
              </a:rPr>
              <a:t>●   </a:t>
            </a:r>
            <a:r>
              <a:rPr lang="el-GR" sz="1200" dirty="0">
                <a:latin typeface="Times New Roman" pitchFamily="18" charset="0"/>
                <a:cs typeface="Times New Roman" pitchFamily="18" charset="0"/>
              </a:rPr>
              <a:t>π</a:t>
            </a:r>
            <a:br>
              <a:rPr lang="en-US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Arial" charset="0"/>
              </a:rPr>
              <a:t>○   </a:t>
            </a:r>
            <a:r>
              <a:rPr lang="en-US" sz="1200" dirty="0">
                <a:latin typeface="Times New Roman" pitchFamily="18" charset="0"/>
                <a:cs typeface="Arial" charset="0"/>
              </a:rPr>
              <a:t>K</a:t>
            </a:r>
            <a:endParaRPr lang="ru-RU" sz="1200" dirty="0">
              <a:latin typeface="Times New Roman" pitchFamily="18" charset="0"/>
              <a:cs typeface="Arial" charset="0"/>
            </a:endParaRPr>
          </a:p>
        </p:txBody>
      </p:sp>
      <p:sp>
        <p:nvSpPr>
          <p:cNvPr id="19463" name="Text Box 8"/>
          <p:cNvSpPr txBox="1">
            <a:spLocks noChangeArrowheads="1"/>
          </p:cNvSpPr>
          <p:nvPr/>
        </p:nvSpPr>
        <p:spPr bwMode="auto">
          <a:xfrm>
            <a:off x="4495800" y="1316039"/>
            <a:ext cx="865943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/>
              <a:t>Amplitude</a:t>
            </a:r>
            <a:endParaRPr lang="ru-RU" sz="1200" dirty="0"/>
          </a:p>
        </p:txBody>
      </p:sp>
      <p:sp>
        <p:nvSpPr>
          <p:cNvPr id="19464" name="Text Box 9"/>
          <p:cNvSpPr txBox="1">
            <a:spLocks noChangeArrowheads="1"/>
          </p:cNvSpPr>
          <p:nvPr/>
        </p:nvSpPr>
        <p:spPr bwMode="auto">
          <a:xfrm>
            <a:off x="8782374" y="1316038"/>
            <a:ext cx="839140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/>
              <a:t>Efficiency</a:t>
            </a:r>
            <a:endParaRPr lang="ru-RU" sz="1200" dirty="0"/>
          </a:p>
        </p:txBody>
      </p:sp>
      <p:sp>
        <p:nvSpPr>
          <p:cNvPr id="19465" name="Rectangle 10"/>
          <p:cNvSpPr>
            <a:spLocks noChangeArrowheads="1"/>
          </p:cNvSpPr>
          <p:nvPr/>
        </p:nvSpPr>
        <p:spPr bwMode="auto">
          <a:xfrm>
            <a:off x="5181600" y="4191000"/>
            <a:ext cx="152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33"/>
          </a:p>
        </p:txBody>
      </p:sp>
      <p:sp>
        <p:nvSpPr>
          <p:cNvPr id="19466" name="Rectangle 11"/>
          <p:cNvSpPr>
            <a:spLocks noChangeArrowheads="1"/>
          </p:cNvSpPr>
          <p:nvPr/>
        </p:nvSpPr>
        <p:spPr bwMode="auto">
          <a:xfrm>
            <a:off x="9372601" y="4191000"/>
            <a:ext cx="152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33"/>
          </a:p>
        </p:txBody>
      </p:sp>
      <p:sp>
        <p:nvSpPr>
          <p:cNvPr id="14" name="TextBox 13"/>
          <p:cNvSpPr txBox="1"/>
          <p:nvPr/>
        </p:nvSpPr>
        <p:spPr>
          <a:xfrm>
            <a:off x="6456042" y="4408865"/>
            <a:ext cx="4284746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28602" indent="-228602">
              <a:buFontTx/>
              <a:buAutoNum type="arabicPeriod"/>
              <a:defRPr/>
            </a:pPr>
            <a:r>
              <a:rPr lang="en-US" dirty="0">
                <a:cs typeface="Times New Roman" pitchFamily="18" charset="0"/>
              </a:rPr>
              <a:t>For momenta above </a:t>
            </a:r>
            <a:r>
              <a:rPr lang="ru-RU" dirty="0">
                <a:cs typeface="Times New Roman" pitchFamily="18" charset="0"/>
              </a:rPr>
              <a:t>350 </a:t>
            </a:r>
            <a:r>
              <a:rPr lang="en-US" dirty="0">
                <a:cs typeface="Times New Roman" pitchFamily="18" charset="0"/>
              </a:rPr>
              <a:t>MeV</a:t>
            </a:r>
            <a:r>
              <a:rPr lang="ru-RU" dirty="0">
                <a:cs typeface="Times New Roman" pitchFamily="18" charset="0"/>
              </a:rPr>
              <a:t>/с </a:t>
            </a:r>
            <a:r>
              <a:rPr lang="en-US" dirty="0">
                <a:cs typeface="Times New Roman" pitchFamily="18" charset="0"/>
              </a:rPr>
              <a:t>separation level is sufficient</a:t>
            </a:r>
            <a:endParaRPr lang="ru-RU" dirty="0">
              <a:cs typeface="Times New Roman" pitchFamily="18" charset="0"/>
            </a:endParaRPr>
          </a:p>
          <a:p>
            <a:pPr marL="228602" indent="-228602">
              <a:buFontTx/>
              <a:buAutoNum type="arabicPeriod"/>
              <a:defRPr/>
            </a:pPr>
            <a:r>
              <a:rPr lang="en-US" dirty="0">
                <a:cs typeface="Times New Roman" pitchFamily="18" charset="0"/>
              </a:rPr>
              <a:t>Below</a:t>
            </a:r>
            <a:r>
              <a:rPr lang="ru-RU" dirty="0">
                <a:cs typeface="Times New Roman" pitchFamily="18" charset="0"/>
              </a:rPr>
              <a:t> 350 </a:t>
            </a:r>
            <a:r>
              <a:rPr lang="en-US" dirty="0">
                <a:cs typeface="Times New Roman" pitchFamily="18" charset="0"/>
              </a:rPr>
              <a:t>MeV</a:t>
            </a:r>
            <a:r>
              <a:rPr lang="ru-RU" dirty="0">
                <a:cs typeface="Times New Roman" pitchFamily="18" charset="0"/>
              </a:rPr>
              <a:t>/</a:t>
            </a:r>
            <a:r>
              <a:rPr lang="en-US" dirty="0">
                <a:cs typeface="Times New Roman" pitchFamily="18" charset="0"/>
              </a:rPr>
              <a:t>c</a:t>
            </a:r>
            <a:r>
              <a:rPr lang="ru-RU" dirty="0">
                <a:cs typeface="Times New Roman" pitchFamily="18" charset="0"/>
              </a:rPr>
              <a:t> </a:t>
            </a:r>
            <a:r>
              <a:rPr lang="en-US" dirty="0">
                <a:cs typeface="Times New Roman" pitchFamily="18" charset="0"/>
              </a:rPr>
              <a:t>separation will be supplemented by other subsystems (DC)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8698281" y="2452688"/>
            <a:ext cx="5036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200" dirty="0">
                <a:latin typeface="Times New Roman" pitchFamily="18" charset="0"/>
                <a:cs typeface="Arial" charset="0"/>
              </a:rPr>
              <a:t>●   </a:t>
            </a:r>
            <a:r>
              <a:rPr lang="el-GR" sz="1200" dirty="0">
                <a:latin typeface="Times New Roman" pitchFamily="18" charset="0"/>
                <a:cs typeface="Times New Roman" pitchFamily="18" charset="0"/>
              </a:rPr>
              <a:t>π</a:t>
            </a:r>
            <a:br>
              <a:rPr lang="en-US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Arial" charset="0"/>
              </a:rPr>
              <a:t>○   </a:t>
            </a:r>
            <a:r>
              <a:rPr lang="en-US" sz="1200" dirty="0">
                <a:latin typeface="Times New Roman" pitchFamily="18" charset="0"/>
                <a:cs typeface="Arial" charset="0"/>
              </a:rPr>
              <a:t>K</a:t>
            </a:r>
            <a:endParaRPr lang="ru-RU" sz="1200" dirty="0">
              <a:latin typeface="Times New Roman" pitchFamily="18" charset="0"/>
              <a:cs typeface="Arial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4215963"/>
              </p:ext>
            </p:extLst>
          </p:nvPr>
        </p:nvGraphicFramePr>
        <p:xfrm>
          <a:off x="1314325" y="4259241"/>
          <a:ext cx="4464824" cy="200977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116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6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6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62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195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P, MeV/c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/>
                        <a:t>ε</a:t>
                      </a:r>
                      <a:r>
                        <a:rPr lang="en-US" sz="1600" baseline="-25000" dirty="0"/>
                        <a:t>K </a:t>
                      </a:r>
                      <a:r>
                        <a:rPr lang="en-US" sz="1600" baseline="0" dirty="0"/>
                        <a:t>, %</a:t>
                      </a:r>
                      <a:endParaRPr lang="en-US" sz="1600" b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/>
                        <a:t>Ε</a:t>
                      </a:r>
                      <a:r>
                        <a:rPr lang="el-GR" sz="1600" baseline="-25000" dirty="0"/>
                        <a:t>π</a:t>
                      </a:r>
                      <a:r>
                        <a:rPr lang="en-US" sz="1600" baseline="-25000" dirty="0"/>
                        <a:t> </a:t>
                      </a:r>
                      <a:r>
                        <a:rPr lang="en-US" sz="1600" baseline="0" dirty="0"/>
                        <a:t>, %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Sep, </a:t>
                      </a:r>
                      <a:r>
                        <a:rPr lang="el-GR" sz="1600" dirty="0"/>
                        <a:t>σ</a:t>
                      </a:r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95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~10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1,7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95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~7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95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400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~5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3,4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95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600-800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~9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&gt;99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6" name="Picture 7" descr="C:\Users\Сергей\Downloads\sndicon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308897"/>
            <a:ext cx="540000" cy="52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DF2B2F-DCEF-6E48-9A55-A1E7F9B383FE}"/>
              </a:ext>
            </a:extLst>
          </p:cNvPr>
          <p:cNvSpPr txBox="1"/>
          <p:nvPr/>
        </p:nvSpPr>
        <p:spPr>
          <a:xfrm>
            <a:off x="6357297" y="5780677"/>
            <a:ext cx="3767442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33" dirty="0">
                <a:solidFill>
                  <a:srgbClr val="FF0000"/>
                </a:solidFill>
              </a:rPr>
              <a:t>A Yu </a:t>
            </a:r>
            <a:r>
              <a:rPr lang="en-GB" sz="1633" dirty="0" err="1">
                <a:solidFill>
                  <a:srgbClr val="FF0000"/>
                </a:solidFill>
              </a:rPr>
              <a:t>Barnyakov</a:t>
            </a:r>
            <a:r>
              <a:rPr lang="en-GB" sz="1633" dirty="0">
                <a:solidFill>
                  <a:srgbClr val="FF0000"/>
                </a:solidFill>
              </a:rPr>
              <a:t> </a:t>
            </a:r>
            <a:r>
              <a:rPr lang="en-GB" sz="1633" i="1" dirty="0">
                <a:solidFill>
                  <a:srgbClr val="FF0000"/>
                </a:solidFill>
              </a:rPr>
              <a:t>et al </a:t>
            </a:r>
            <a:r>
              <a:rPr lang="en-GB" sz="1633" dirty="0">
                <a:solidFill>
                  <a:srgbClr val="FF0000"/>
                </a:solidFill>
              </a:rPr>
              <a:t>2014 </a:t>
            </a:r>
            <a:r>
              <a:rPr lang="en-GB" sz="1633" i="1" dirty="0">
                <a:solidFill>
                  <a:srgbClr val="FF0000"/>
                </a:solidFill>
              </a:rPr>
              <a:t>JINST </a:t>
            </a:r>
            <a:r>
              <a:rPr lang="en-GB" sz="1633" b="1" dirty="0">
                <a:solidFill>
                  <a:srgbClr val="FF0000"/>
                </a:solidFill>
              </a:rPr>
              <a:t>9 </a:t>
            </a:r>
            <a:r>
              <a:rPr lang="en-GB" sz="1633" dirty="0">
                <a:solidFill>
                  <a:srgbClr val="FF0000"/>
                </a:solidFill>
              </a:rPr>
              <a:t>C09023 </a:t>
            </a:r>
          </a:p>
        </p:txBody>
      </p:sp>
    </p:spTree>
    <p:extLst>
      <p:ext uri="{BB962C8B-B14F-4D97-AF65-F5344CB8AC3E}">
        <p14:creationId xmlns:p14="http://schemas.microsoft.com/office/powerpoint/2010/main" val="15863499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1D7F9-5851-4323-4C0B-197469E69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866" y="1990999"/>
            <a:ext cx="11238268" cy="1238178"/>
          </a:xfrm>
          <a:solidFill>
            <a:schemeClr val="accent5">
              <a:lumMod val="40000"/>
              <a:lumOff val="6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ru-RU" sz="4400" b="1" dirty="0"/>
              <a:t>Детекторы </a:t>
            </a:r>
            <a:r>
              <a:rPr lang="ru-RU" sz="4400" b="1" dirty="0" err="1"/>
              <a:t>черенковских</a:t>
            </a:r>
            <a:r>
              <a:rPr lang="ru-RU" sz="4400" b="1" dirty="0"/>
              <a:t> колец (</a:t>
            </a:r>
            <a:r>
              <a:rPr lang="en-US" sz="4400" b="1" dirty="0"/>
              <a:t>RICH)</a:t>
            </a:r>
            <a:endParaRPr lang="en-RU" sz="44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E8357-3097-81BA-C339-98FF6FC39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05972-CE69-4ACC-7B7B-969E8DA3A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D90CC-362A-5E66-DEA1-C77354C4D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34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6204480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47FA3E9-6182-C36A-B5E4-E981A9882D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34252" y="826856"/>
            <a:ext cx="4624596" cy="472431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B1A6C7-1313-FF61-F190-9A9154A2C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896"/>
            <a:ext cx="10515600" cy="863174"/>
          </a:xfrm>
        </p:spPr>
        <p:txBody>
          <a:bodyPr/>
          <a:lstStyle/>
          <a:p>
            <a:pPr algn="ctr"/>
            <a:r>
              <a:rPr lang="ru-RU" b="1" dirty="0"/>
              <a:t>ДЧК</a:t>
            </a:r>
            <a:r>
              <a:rPr lang="en-US" b="1" dirty="0"/>
              <a:t> (RICH)</a:t>
            </a:r>
            <a:r>
              <a:rPr lang="ru-RU" b="1" dirty="0"/>
              <a:t> – принцип</a:t>
            </a:r>
            <a:endParaRPr lang="en-RU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D7A905-8F2A-779F-977B-52C4F93065F5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404315" y="826856"/>
                <a:ext cx="7268570" cy="5666018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ru-RU" sz="2000" dirty="0"/>
                  <a:t>В идеальном случае </a:t>
                </a:r>
                <a:endParaRPr lang="en-US" sz="2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RU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sz="2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и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ru-RU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ru-RU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func>
                        </m:den>
                      </m:f>
                    </m:oMath>
                  </m:oMathPara>
                </a14:m>
                <a:endParaRPr lang="en-RU" sz="2000" dirty="0"/>
              </a:p>
              <a:p>
                <a:pPr marL="0" indent="0">
                  <a:buNone/>
                </a:pPr>
                <a:r>
                  <a:rPr lang="ru-RU" sz="2000" dirty="0"/>
                  <a:t>Зная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2000" b="0" i="1" smtClean="0">
                        <a:latin typeface="Cambria Math" panose="02040503050406030204" pitchFamily="18" charset="0"/>
                      </a:rPr>
                      <m:t>и </m:t>
                    </m:r>
                    <m:r>
                      <a:rPr lang="ru-RU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ru-RU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ru-RU" sz="2000" dirty="0"/>
                  <a:t> можно определить массу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type m:val="skw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den>
                      </m:f>
                    </m:oMath>
                  </m:oMathPara>
                </a14:m>
                <a:endParaRPr lang="en-RU" sz="2000" dirty="0"/>
              </a:p>
              <a:p>
                <a:pPr marL="0" indent="0">
                  <a:buNone/>
                </a:pPr>
                <a:r>
                  <a:rPr lang="ru-RU" sz="2000" dirty="0"/>
                  <a:t>Имея предположения о массе, можно восстановить импульс.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RU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RU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  <a:p>
                <a:r>
                  <a:rPr lang="ru-RU" sz="2000" dirty="0"/>
                  <a:t>ДЧК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ru-RU" sz="2000" dirty="0">
                    <a:solidFill>
                      <a:schemeClr val="tx1"/>
                    </a:solidFill>
                  </a:rPr>
                  <a:t>измеряет скорость частиц от порога до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  <a:p>
                <a:r>
                  <a:rPr lang="ru-RU" sz="2000" dirty="0">
                    <a:solidFill>
                      <a:schemeClr val="tx1"/>
                    </a:solidFill>
                  </a:rPr>
                  <a:t>Фотодетекторы должны определять координаты фотонов</a:t>
                </a:r>
              </a:p>
              <a:p>
                <a:r>
                  <a:rPr lang="ru-RU" sz="2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ru-RU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num>
                      <m:den>
                        <m:r>
                          <a:rPr lang="ru-RU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den>
                    </m:f>
                    <m:r>
                      <a:rPr lang="ru-RU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ru-RU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ru-RU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С</m:t>
                        </m:r>
                      </m:sub>
                    </m:sSub>
                    <m:r>
                      <a:rPr lang="ru-RU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unc>
                      <m:funcPr>
                        <m:ctrlP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sSub>
                          <m:sSubPr>
                            <m:ctrlPr>
                              <a:rPr lang="en-GB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ru-RU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С</m:t>
                            </m:r>
                          </m:sub>
                        </m:sSub>
                      </m:e>
                    </m:func>
                    <m:r>
                      <a:rPr lang="ru-RU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ru-RU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где</m:t>
                    </m:r>
                    <m:r>
                      <a:rPr lang="ru-RU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ru-RU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ru-RU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ru-RU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С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ru-RU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Sup>
                          <m:sSubSupPr>
                            <m:ctrlPr>
                              <a:rPr lang="ru-RU" sz="2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ru-RU" sz="2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  <m:sup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ru-RU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фэ</m:t>
                            </m:r>
                          </m:sup>
                        </m:sSubSup>
                      </m:num>
                      <m:den>
                        <m:rad>
                          <m:radPr>
                            <m:degHide m:val="on"/>
                            <m:ctrlPr>
                              <a:rPr lang="ru-RU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ru-RU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ru-RU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фэ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endParaRPr lang="ru-RU" sz="2000" dirty="0">
                  <a:solidFill>
                    <a:srgbClr val="FF0000"/>
                  </a:solidFill>
                </a:endParaRPr>
              </a:p>
              <a:p>
                <a:r>
                  <a:rPr lang="ru-RU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RU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RU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sub>
                    </m:sSub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̅"/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Sup>
                              <m:sSubSupPr>
                                <m:ctrlP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sub>
                              <m:sup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acc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Sup>
                              <m:sSubSupPr>
                                <m:ctrlP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sub>
                              <m:sup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</m:sSubSup>
                          </m:e>
                        </m:acc>
                      </m:num>
                      <m:den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Sup>
                          <m:sSubSup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  <m:sup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1,2</m:t>
                            </m:r>
                          </m:sup>
                        </m:sSubSup>
                      </m:den>
                    </m:f>
                  </m:oMath>
                </a14:m>
                <a:endParaRPr lang="en-RU" sz="20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ru-RU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D7A905-8F2A-779F-977B-52C4F93065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04315" y="826856"/>
                <a:ext cx="7268570" cy="5666018"/>
              </a:xfrm>
              <a:blipFill>
                <a:blip r:embed="rId3"/>
                <a:stretch>
                  <a:fillRect l="-871" t="-1790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3416AB-6ECE-E072-7B35-0D4BBBDBD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9A9FA-B3D9-D9D6-7BAD-02AD7D452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F0EC08-BA91-9214-A21F-482A3D44A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35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8880445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7ABDCC8-1508-4AC1-69BA-3735CD86BB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5419" y="728705"/>
            <a:ext cx="6943153" cy="3119961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2166BF3A-8AA4-FA0C-AD04-385FD054183C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946709" y="1013345"/>
                <a:ext cx="4531057" cy="4909781"/>
              </a:xfrm>
            </p:spPr>
            <p:txBody>
              <a:bodyPr>
                <a:normAutofit fontScale="70000" lnSpcReduction="20000"/>
              </a:bodyPr>
              <a:lstStyle/>
              <a:p>
                <a:pPr marL="0" indent="0" algn="ctr">
                  <a:lnSpc>
                    <a:spcPct val="120000"/>
                  </a:lnSpc>
                  <a:buNone/>
                </a:pPr>
                <a:r>
                  <a:rPr lang="ru-RU" dirty="0">
                    <a:highlight>
                      <a:srgbClr val="00FFFF"/>
                    </a:highlight>
                  </a:rPr>
                  <a:t>1990 г.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ru-RU" dirty="0"/>
                  <a:t>Жидкий радиатор (</a:t>
                </a:r>
                <a:r>
                  <a:rPr lang="en-RU" dirty="0"/>
                  <a:t>C</a:t>
                </a:r>
                <a:r>
                  <a:rPr lang="en-RU" baseline="-25000" dirty="0"/>
                  <a:t>6</a:t>
                </a:r>
                <a:r>
                  <a:rPr lang="en-RU" dirty="0"/>
                  <a:t>F</a:t>
                </a:r>
                <a:r>
                  <a:rPr lang="en-RU" baseline="-25000" dirty="0"/>
                  <a:t>14</a:t>
                </a:r>
                <a:r>
                  <a:rPr lang="en-RU" dirty="0"/>
                  <a:t>) t=10 </a:t>
                </a:r>
                <a:r>
                  <a:rPr lang="ru-RU" dirty="0"/>
                  <a:t>мм – «прямая фокусировка» </a:t>
                </a:r>
                <a:r>
                  <a:rPr lang="en-US" dirty="0"/>
                  <a:t>L=120 </a:t>
                </a:r>
                <a:r>
                  <a:rPr lang="ru-RU" dirty="0"/>
                  <a:t>мм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ru-RU" dirty="0"/>
                  <a:t>Газовый радиатор (</a:t>
                </a:r>
                <a:r>
                  <a:rPr lang="en-US" dirty="0"/>
                  <a:t>C</a:t>
                </a:r>
                <a:r>
                  <a:rPr lang="en-US" baseline="-25000" dirty="0"/>
                  <a:t>5</a:t>
                </a:r>
                <a:r>
                  <a:rPr lang="en-US" dirty="0"/>
                  <a:t>F</a:t>
                </a:r>
                <a:r>
                  <a:rPr lang="en-US" baseline="-25000" dirty="0"/>
                  <a:t>12</a:t>
                </a:r>
                <a:r>
                  <a:rPr lang="en-US" dirty="0"/>
                  <a:t>) t=390 </a:t>
                </a:r>
                <a:r>
                  <a:rPr lang="ru-RU" dirty="0"/>
                  <a:t>мм – фокусировка параболическим зеркалом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ru-RU" dirty="0"/>
                  <a:t>Фотонный детектор – дрейфовые трубки с ТМАЕ в режиме </a:t>
                </a:r>
                <a:r>
                  <a:rPr lang="en-US" dirty="0"/>
                  <a:t>TPC </a:t>
                </a:r>
                <a:r>
                  <a:rPr lang="ru-RU" dirty="0"/>
                  <a:t>с торцов считывались МППК</a:t>
                </a:r>
              </a:p>
              <a:p>
                <a:pPr marL="0" indent="0" algn="just">
                  <a:lnSpc>
                    <a:spcPct val="120000"/>
                  </a:lnSpc>
                  <a:buNone/>
                </a:pPr>
                <a:r>
                  <a:rPr lang="ru-RU" dirty="0"/>
                  <a:t>Для событий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µ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µ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algn="just">
                  <a:lnSpc>
                    <a:spcPct val="120000"/>
                  </a:lnSpc>
                </a:pPr>
                <a:r>
                  <a:rPr lang="ru-RU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RU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RU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RU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  <m:sup>
                        <m:r>
                          <a:rPr lang="ru-RU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жид</m:t>
                        </m:r>
                      </m:sup>
                    </m:sSubSup>
                    <m:r>
                      <a:rPr lang="ru-RU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=5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.2 </m:t>
                    </m:r>
                    <m:r>
                      <a:rPr lang="ru-RU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мрад</m:t>
                    </m:r>
                    <m:r>
                      <a:rPr lang="ru-RU" b="0" i="1" smtClean="0">
                        <a:latin typeface="Cambria Math" panose="02040503050406030204" pitchFamily="18" charset="0"/>
                      </a:rPr>
                      <m:t> при </m:t>
                    </m:r>
                    <m:sSubSup>
                      <m:sSubSupPr>
                        <m:ctrlPr>
                          <a:rPr lang="ru-RU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ru-RU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фэ</m:t>
                        </m:r>
                      </m:sub>
                      <m:sup>
                        <m:r>
                          <a:rPr lang="ru-RU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жид</m:t>
                        </m:r>
                      </m:sup>
                    </m:sSubSup>
                    <m:r>
                      <a:rPr lang="ru-RU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=14</m:t>
                    </m:r>
                  </m:oMath>
                </a14:m>
                <a:endParaRPr lang="ru-RU" dirty="0"/>
              </a:p>
              <a:p>
                <a:pPr algn="just">
                  <a:lnSpc>
                    <a:spcPct val="120000"/>
                  </a:lnSpc>
                </a:pPr>
                <a:r>
                  <a:rPr lang="ru-RU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RU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RU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RU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  <m:sup>
                        <m:r>
                          <a:rPr lang="ru-RU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газ</m:t>
                        </m:r>
                      </m:sup>
                    </m:sSubSup>
                    <m:r>
                      <a:rPr lang="ru-RU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ru-RU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мрад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 при </m:t>
                    </m:r>
                    <m:sSubSup>
                      <m:sSubSupPr>
                        <m:ctrlPr>
                          <a:rPr lang="ru-RU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ru-RU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фэ</m:t>
                        </m:r>
                      </m:sub>
                      <m:sup>
                        <m:r>
                          <a:rPr lang="ru-RU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газ</m:t>
                        </m:r>
                      </m:sup>
                    </m:sSubSup>
                    <m:r>
                      <a:rPr lang="ru-RU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endParaRPr lang="ru-RU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2166BF3A-8AA4-FA0C-AD04-385FD05418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946709" y="1013345"/>
                <a:ext cx="4531057" cy="4909781"/>
              </a:xfrm>
              <a:blipFill>
                <a:blip r:embed="rId3"/>
                <a:stretch>
                  <a:fillRect l="-1681" t="-515" r="-1401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D48704-056A-979A-C548-4C523D990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07C2BD-F318-13B9-1880-982C7F72C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A7FF4A-0FCF-196B-03F6-3CFFC07BC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36</a:t>
            </a:fld>
            <a:endParaRPr lang="en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EC7B9C-D244-AA09-5C3A-42D863112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788" y="136525"/>
            <a:ext cx="11436824" cy="876820"/>
          </a:xfrm>
        </p:spPr>
        <p:txBody>
          <a:bodyPr>
            <a:normAutofit/>
          </a:bodyPr>
          <a:lstStyle/>
          <a:p>
            <a:r>
              <a:rPr lang="ru-RU" sz="4000" b="1" dirty="0"/>
              <a:t>Первый ДЧК</a:t>
            </a:r>
            <a:r>
              <a:rPr lang="en-US" sz="4000" b="1" dirty="0"/>
              <a:t>: RICH – DELPHI (LEP-CERN)</a:t>
            </a:r>
            <a:endParaRPr lang="en-RU" sz="4000" b="1" dirty="0"/>
          </a:p>
        </p:txBody>
      </p:sp>
      <p:pic>
        <p:nvPicPr>
          <p:cNvPr id="10" name="Google Shape;330;g1219ae343d9_0_70">
            <a:extLst>
              <a:ext uri="{FF2B5EF4-FFF2-40B4-BE49-F238E27FC236}">
                <a16:creationId xmlns:a16="http://schemas.microsoft.com/office/drawing/2014/main" id="{FE8747C5-7332-1FA5-C83E-2A45A8FB3E3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337" y="3739482"/>
            <a:ext cx="3226725" cy="2690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80319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28896-77C4-F020-0142-0388F2057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7122"/>
          </a:xfrm>
        </p:spPr>
        <p:txBody>
          <a:bodyPr/>
          <a:lstStyle/>
          <a:p>
            <a:r>
              <a:rPr lang="en-US" b="1" dirty="0"/>
              <a:t>RICH – CLEO-III (CESR)</a:t>
            </a:r>
            <a:endParaRPr lang="en-RU" b="1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F01DD13-24F9-F1CD-A0DD-F3C84BFB44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59" t="14186" r="30175" b="66681"/>
          <a:stretch/>
        </p:blipFill>
        <p:spPr>
          <a:xfrm>
            <a:off x="7519915" y="4380544"/>
            <a:ext cx="3489278" cy="2028715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CECA054-4972-C40B-9186-744D7CC4F6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70039" y="337829"/>
            <a:ext cx="3843231" cy="4973594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02665E-EA8F-609C-E6C1-9B4D2C966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9AC54-8A99-A69E-365D-1FF0AE30A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339EBD-361D-3210-03B1-A8662274B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37</a:t>
            </a:fld>
            <a:endParaRPr lang="en-RU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FC891E0-2A52-7841-D50E-2F29A54969A8}"/>
                  </a:ext>
                </a:extLst>
              </p:cNvPr>
              <p:cNvSpPr txBox="1"/>
              <p:nvPr/>
            </p:nvSpPr>
            <p:spPr>
              <a:xfrm>
                <a:off x="509174" y="1349545"/>
                <a:ext cx="6660107" cy="4240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RU" sz="2000" dirty="0"/>
                  <a:t>RICH </a:t>
                </a:r>
                <a:r>
                  <a:rPr lang="ru-RU" sz="2000" dirty="0"/>
                  <a:t>был добавлен в </a:t>
                </a:r>
                <a:r>
                  <a:rPr lang="en-US" sz="2000" dirty="0"/>
                  <a:t>CLEO </a:t>
                </a:r>
                <a:r>
                  <a:rPr lang="ru-RU" sz="2000" dirty="0"/>
                  <a:t>в </a:t>
                </a:r>
                <a:r>
                  <a:rPr lang="ru-RU" sz="2000" dirty="0">
                    <a:highlight>
                      <a:srgbClr val="00FFFF"/>
                    </a:highlight>
                  </a:rPr>
                  <a:t>2000г.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RU" sz="2000" dirty="0"/>
                  <a:t>-</a:t>
                </a:r>
                <a:r>
                  <a:rPr lang="ru-RU" sz="2000" dirty="0"/>
                  <a:t>разделение лучше 3</a:t>
                </a:r>
                <a14:m>
                  <m:oMath xmlns:m="http://schemas.openxmlformats.org/officeDocument/2006/math">
                    <m:r>
                      <a:rPr lang="ru-RU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ru-RU" sz="2000" dirty="0"/>
                  <a:t> до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≤2.65 </m:t>
                    </m:r>
                    <m:r>
                      <a:rPr lang="ru-RU" sz="2000" b="0" i="1" smtClean="0">
                        <a:latin typeface="Cambria Math" panose="02040503050406030204" pitchFamily="18" charset="0"/>
                      </a:rPr>
                      <m:t>ГэВ/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000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ru-RU" sz="2000" dirty="0"/>
                  <a:t>Прямая фокусировка </a:t>
                </a:r>
                <a:r>
                  <a:rPr lang="en-US" sz="2000" dirty="0"/>
                  <a:t>L=20 </a:t>
                </a:r>
                <a:r>
                  <a:rPr lang="ru-RU" sz="2000" dirty="0"/>
                  <a:t>см 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ru-RU" sz="2000" dirty="0"/>
                  <a:t>Фотодетектор — МППК на </a:t>
                </a:r>
                <a:r>
                  <a:rPr lang="en-US" sz="2000" dirty="0"/>
                  <a:t>CH</a:t>
                </a:r>
                <a:r>
                  <a:rPr lang="en-US" sz="2000" baseline="-25000" dirty="0"/>
                  <a:t>4</a:t>
                </a:r>
                <a:r>
                  <a:rPr lang="en-US" sz="2000" dirty="0"/>
                  <a:t> + TEA 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ru-RU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=135..165 нм</m:t>
                    </m:r>
                  </m:oMath>
                </a14:m>
                <a:r>
                  <a:rPr lang="ru-RU" sz="2000" dirty="0"/>
                  <a:t>)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ru-RU" sz="2000" dirty="0"/>
                  <a:t>Радиатор –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𝐿𝑖𝐹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150 </m:t>
                        </m:r>
                        <m:r>
                          <a:rPr lang="ru-RU" sz="2000" b="0" i="1" smtClean="0">
                            <a:latin typeface="Cambria Math" panose="02040503050406030204" pitchFamily="18" charset="0"/>
                          </a:rPr>
                          <m:t>нм</m:t>
                        </m:r>
                      </m:e>
                    </m:d>
                    <m:r>
                      <a:rPr lang="ru-RU" sz="2000" b="0" i="1" smtClean="0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.5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RU" sz="2000" dirty="0"/>
                  <a:t> </a:t>
                </a:r>
                <a:r>
                  <a:rPr lang="ru-RU" sz="2000" dirty="0"/>
                  <a:t>зубчатая структура</a:t>
                </a:r>
              </a:p>
              <a:p>
                <a:pPr>
                  <a:lnSpc>
                    <a:spcPct val="150000"/>
                  </a:lnSpc>
                </a:pPr>
                <a:endParaRPr lang="ru-RU" sz="2000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RU" sz="20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RU" sz="20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sz="20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ru-RU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С</m:t>
                        </m:r>
                      </m:sub>
                    </m:sSub>
                    <m:r>
                      <a:rPr lang="ru-RU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=13</m:t>
                    </m:r>
                    <m:r>
                      <a:rPr lang="en-US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÷19 </m:t>
                    </m:r>
                    <m:r>
                      <a:rPr lang="ru-RU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мрад при </m:t>
                    </m:r>
                    <m:sSub>
                      <m:sSubPr>
                        <m:ctrlPr>
                          <a:rPr lang="ru-RU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ru-RU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фэ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=10</m:t>
                    </m:r>
                  </m:oMath>
                </a14:m>
                <a:endParaRPr lang="en-US" sz="2000" b="0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RU" sz="20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sz="20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=94.5% </m:t>
                    </m:r>
                  </m:oMath>
                </a14:m>
                <a:r>
                  <a:rPr lang="ru-RU" sz="2000" dirty="0">
                    <a:solidFill>
                      <a:schemeClr val="accent1"/>
                    </a:solidFill>
                  </a:rPr>
                  <a:t> при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RU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=1.1%</m:t>
                    </m:r>
                  </m:oMath>
                </a14:m>
                <a:endParaRPr lang="en-RU" sz="2000" dirty="0">
                  <a:solidFill>
                    <a:schemeClr val="accent1"/>
                  </a:solidFill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RU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sz="20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88</m:t>
                    </m:r>
                    <m:r>
                      <a:rPr lang="en-US" sz="20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0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% </m:t>
                    </m:r>
                  </m:oMath>
                </a14:m>
                <a:r>
                  <a:rPr lang="ru-RU" sz="2000" dirty="0">
                    <a:solidFill>
                      <a:schemeClr val="accent1"/>
                    </a:solidFill>
                  </a:rPr>
                  <a:t> при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RU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sz="20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0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0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en-RU" sz="2000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FC891E0-2A52-7841-D50E-2F29A54969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174" y="1349545"/>
                <a:ext cx="6660107" cy="4240200"/>
              </a:xfrm>
              <a:prstGeom prst="rect">
                <a:avLst/>
              </a:prstGeom>
              <a:blipFill>
                <a:blip r:embed="rId4"/>
                <a:stretch>
                  <a:fillRect l="-762" b="-1194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80335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80ADD5-F6E8-6F35-CCD1-94B69D7034D4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536813" y="993967"/>
                <a:ext cx="5559187" cy="3127658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GB" sz="2000" dirty="0">
                    <a:highlight>
                      <a:srgbClr val="00FFFF"/>
                    </a:highlight>
                  </a:rPr>
                  <a:t>1999 – 2008 </a:t>
                </a:r>
                <a:r>
                  <a:rPr lang="ru-RU" sz="2000" dirty="0">
                    <a:highlight>
                      <a:srgbClr val="00FFFF"/>
                    </a:highlight>
                  </a:rPr>
                  <a:t>г.</a:t>
                </a:r>
                <a:endParaRPr lang="en-GB" sz="2000" dirty="0">
                  <a:highlight>
                    <a:srgbClr val="00FFFF"/>
                  </a:highlight>
                </a:endParaRPr>
              </a:p>
              <a:p>
                <a:pPr marL="0" indent="0" algn="ctr">
                  <a:buNone/>
                </a:pPr>
                <a:r>
                  <a:rPr lang="en-GB" sz="2000" b="1" dirty="0"/>
                  <a:t>D</a:t>
                </a:r>
                <a:r>
                  <a:rPr lang="en-GB" sz="2000" dirty="0"/>
                  <a:t>etection of </a:t>
                </a:r>
                <a:r>
                  <a:rPr lang="en-GB" sz="2000" b="1" dirty="0"/>
                  <a:t>I</a:t>
                </a:r>
                <a:r>
                  <a:rPr lang="en-GB" sz="2000" dirty="0"/>
                  <a:t>nternally </a:t>
                </a:r>
                <a:r>
                  <a:rPr lang="en-GB" sz="2000" b="1" dirty="0"/>
                  <a:t>R</a:t>
                </a:r>
                <a:r>
                  <a:rPr lang="en-GB" sz="2000" dirty="0"/>
                  <a:t>eflected </a:t>
                </a:r>
                <a:r>
                  <a:rPr lang="en-GB" sz="2000" b="1" dirty="0"/>
                  <a:t>C</a:t>
                </a:r>
                <a:r>
                  <a:rPr lang="en-GB" sz="2000" dirty="0"/>
                  <a:t>herenkov light </a:t>
                </a:r>
                <a:endParaRPr lang="ru-RU" sz="2000" dirty="0"/>
              </a:p>
              <a:p>
                <a:r>
                  <a:rPr lang="ru-RU" sz="2000" dirty="0"/>
                  <a:t>Радиатор – синтетический кварц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=1.5</m:t>
                    </m:r>
                  </m:oMath>
                </a14:m>
                <a:endParaRPr lang="en-GB" sz="2000" dirty="0"/>
              </a:p>
              <a:p>
                <a:r>
                  <a:rPr lang="en-GB" sz="2000" dirty="0"/>
                  <a:t>10752 </a:t>
                </a:r>
                <a:r>
                  <a:rPr lang="ru-RU" sz="2000" dirty="0"/>
                  <a:t>ФЭУ </a:t>
                </a:r>
                <a:r>
                  <a:rPr lang="en-US" sz="2000" dirty="0"/>
                  <a:t>(</a:t>
                </a:r>
                <a:r>
                  <a:rPr lang="en-GB" sz="2000" dirty="0"/>
                  <a:t>9125FLB17) </a:t>
                </a:r>
                <a:r>
                  <a:rPr lang="ru-RU" sz="2000" dirty="0"/>
                  <a:t>с </a:t>
                </a:r>
                <a:r>
                  <a:rPr lang="en-US" sz="2000" dirty="0" err="1"/>
                  <a:t>ø</a:t>
                </a:r>
                <a:r>
                  <a:rPr lang="ru-RU" sz="2000" dirty="0"/>
                  <a:t>ФК=2</a:t>
                </a:r>
                <a:r>
                  <a:rPr lang="en-US" sz="2000" dirty="0"/>
                  <a:t>9</a:t>
                </a:r>
                <a:r>
                  <a:rPr lang="ru-RU" sz="2000" dirty="0"/>
                  <a:t> мм</a:t>
                </a:r>
                <a:endParaRPr lang="en-US" sz="20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ru-RU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фэ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=20÷60</m:t>
                    </m:r>
                  </m:oMath>
                </a14:m>
                <a:endParaRPr lang="en-US" sz="2000" b="0" dirty="0">
                  <a:solidFill>
                    <a:schemeClr val="accent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2000" dirty="0">
                    <a:solidFill>
                      <a:schemeClr val="accent1"/>
                    </a:solidFill>
                  </a:rPr>
                  <a:t>-</a:t>
                </a:r>
                <a:r>
                  <a:rPr lang="ru-RU" sz="2000" dirty="0">
                    <a:solidFill>
                      <a:schemeClr val="accent1"/>
                    </a:solidFill>
                  </a:rPr>
                  <a:t>разделение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ru-RU" sz="1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ru-RU" sz="1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ru-RU" sz="1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при </m:t>
                    </m:r>
                    <m:r>
                      <a:rPr lang="en-US" sz="1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sz="1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=1.2 </m:t>
                    </m:r>
                    <m:r>
                      <a:rPr lang="ru-RU" sz="1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ГэВ/</m:t>
                    </m:r>
                    <m:r>
                      <a:rPr lang="en-US" sz="1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1800" dirty="0">
                  <a:solidFill>
                    <a:schemeClr val="accent1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.6</m:t>
                    </m:r>
                    <m:r>
                      <a:rPr lang="ru-RU" sz="1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ru-RU" sz="1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при </m:t>
                    </m:r>
                    <m:r>
                      <a:rPr lang="en-US" sz="1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sz="1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 </m:t>
                    </m:r>
                    <m:r>
                      <a:rPr lang="ru-RU" sz="1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ГэВ/</m:t>
                    </m:r>
                    <m:r>
                      <a:rPr lang="en-US" sz="1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</m:oMath>
                </a14:m>
                <a:endParaRPr lang="ru-RU" sz="1800" dirty="0">
                  <a:solidFill>
                    <a:schemeClr val="accent1"/>
                  </a:solidFill>
                </a:endParaRPr>
              </a:p>
              <a:p>
                <a:endParaRPr lang="en-GB" sz="2000" dirty="0"/>
              </a:p>
              <a:p>
                <a:pPr marL="0" indent="0">
                  <a:buNone/>
                </a:pPr>
                <a:endParaRPr lang="en-RU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80ADD5-F6E8-6F35-CCD1-94B69D7034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536813" y="993967"/>
                <a:ext cx="5559187" cy="3127658"/>
              </a:xfrm>
              <a:blipFill>
                <a:blip r:embed="rId2"/>
                <a:stretch>
                  <a:fillRect l="-911" t="-2429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6917A9-0C31-5850-A08D-0128BA371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7FE554-E57C-C388-C621-481C3D76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B2A298-F9A0-2332-D209-0061D43C1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38</a:t>
            </a:fld>
            <a:endParaRPr lang="en-RU"/>
          </a:p>
        </p:txBody>
      </p:sp>
      <p:pic>
        <p:nvPicPr>
          <p:cNvPr id="8" name="Google Shape;370;p15">
            <a:extLst>
              <a:ext uri="{FF2B5EF4-FFF2-40B4-BE49-F238E27FC236}">
                <a16:creationId xmlns:a16="http://schemas.microsoft.com/office/drawing/2014/main" id="{E14BD93E-FAF7-2AA0-2D4C-D4EA873AE92B}"/>
              </a:ext>
            </a:extLst>
          </p:cNvPr>
          <p:cNvPicPr preferRelativeResize="0">
            <a:picLocks noGrp="1"/>
          </p:cNvPicPr>
          <p:nvPr>
            <p:ph sz="half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998191" y="627440"/>
            <a:ext cx="6044821" cy="33955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1DBD52-4C5E-3EEC-4A0B-2EFF8E7EF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738"/>
            <a:ext cx="10515600" cy="808228"/>
          </a:xfrm>
        </p:spPr>
        <p:txBody>
          <a:bodyPr/>
          <a:lstStyle/>
          <a:p>
            <a:r>
              <a:rPr lang="en-RU" dirty="0"/>
              <a:t>DIRC – BaBar (</a:t>
            </a:r>
            <a:r>
              <a:rPr lang="en-US" dirty="0"/>
              <a:t>PEP-II – </a:t>
            </a:r>
            <a:r>
              <a:rPr lang="en-RU" dirty="0"/>
              <a:t>SLAC)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4FD0FE-EE5E-CB61-F898-A77A02F1EDF8}"/>
              </a:ext>
            </a:extLst>
          </p:cNvPr>
          <p:cNvGrpSpPr/>
          <p:nvPr/>
        </p:nvGrpSpPr>
        <p:grpSpPr>
          <a:xfrm>
            <a:off x="385549" y="4129440"/>
            <a:ext cx="11433412" cy="2066646"/>
            <a:chOff x="508381" y="4020256"/>
            <a:chExt cx="11534630" cy="2066646"/>
          </a:xfrm>
        </p:grpSpPr>
        <p:pic>
          <p:nvPicPr>
            <p:cNvPr id="9" name="Google Shape;379;g1219ae343d9_0_111">
              <a:extLst>
                <a:ext uri="{FF2B5EF4-FFF2-40B4-BE49-F238E27FC236}">
                  <a16:creationId xmlns:a16="http://schemas.microsoft.com/office/drawing/2014/main" id="{E065927E-3049-CACA-1FF0-83EF0B2F0B62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998190" y="4020256"/>
              <a:ext cx="6044821" cy="2066646"/>
            </a:xfrm>
            <a:prstGeom prst="rect">
              <a:avLst/>
            </a:prstGeom>
            <a:noFill/>
            <a:ln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ight Arrow Callout 10">
                  <a:extLst>
                    <a:ext uri="{FF2B5EF4-FFF2-40B4-BE49-F238E27FC236}">
                      <a16:creationId xmlns:a16="http://schemas.microsoft.com/office/drawing/2014/main" id="{6B822D54-C702-0C8A-7DB2-C2996E69AA85}"/>
                    </a:ext>
                  </a:extLst>
                </p:cNvPr>
                <p:cNvSpPr/>
                <p:nvPr/>
              </p:nvSpPr>
              <p:spPr>
                <a:xfrm>
                  <a:off x="508381" y="4172705"/>
                  <a:ext cx="5662330" cy="1769355"/>
                </a:xfrm>
                <a:prstGeom prst="rightArrowCallout">
                  <a:avLst>
                    <a:gd name="adj1" fmla="val 21398"/>
                    <a:gd name="adj2" fmla="val 19596"/>
                    <a:gd name="adj3" fmla="val 16894"/>
                    <a:gd name="adj4" fmla="val 92673"/>
                  </a:avLst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RU" b="1" dirty="0"/>
                    <a:t>Focusing DIRC</a:t>
                  </a:r>
                </a:p>
                <a:p>
                  <a:r>
                    <a:rPr lang="ru-RU" dirty="0"/>
                    <a:t>Быстрые фотодетекторы (КФЭУ, ФЭУ с МКП …) для коррекции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</m:oMath>
                  </a14:m>
                  <a:r>
                    <a:rPr lang="ru-RU" dirty="0"/>
                    <a:t>по времени прихода фотона</a:t>
                  </a:r>
                  <a:endParaRPr lang="en-RU" dirty="0"/>
                </a:p>
                <a:p>
                  <a14:m>
                    <m:oMath xmlns:m="http://schemas.openxmlformats.org/officeDocument/2006/math">
                      <m:r>
                        <a:rPr lang="en-US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</m:oMath>
                  </a14:m>
                  <a:r>
                    <a:rPr lang="en-US" dirty="0">
                      <a:solidFill>
                        <a:schemeClr val="accent1"/>
                      </a:solidFill>
                    </a:rPr>
                    <a:t>-</a:t>
                  </a:r>
                  <a:r>
                    <a:rPr lang="ru-RU" dirty="0">
                      <a:solidFill>
                        <a:schemeClr val="accent1"/>
                      </a:solidFill>
                    </a:rPr>
                    <a:t>разделение</a:t>
                  </a:r>
                  <a:r>
                    <a:rPr lang="en-RU" dirty="0">
                      <a:solidFill>
                        <a:schemeClr val="accent1"/>
                      </a:solidFill>
                    </a:rPr>
                    <a:t> </a:t>
                  </a:r>
                  <a:r>
                    <a:rPr lang="ru-RU" dirty="0">
                      <a:solidFill>
                        <a:schemeClr val="accent1"/>
                      </a:solidFill>
                    </a:rPr>
                    <a:t>на прототипе </a:t>
                  </a:r>
                  <a14:m>
                    <m:oMath xmlns:m="http://schemas.openxmlformats.org/officeDocument/2006/math">
                      <m:r>
                        <a:rPr lang="ru-RU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ru-RU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ru-RU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при 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 </m:t>
                      </m:r>
                      <m:r>
                        <a:rPr lang="ru-RU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ГэВ/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a14:m>
                  <a:r>
                    <a:rPr lang="ru-RU" dirty="0">
                      <a:solidFill>
                        <a:srgbClr val="C00000"/>
                      </a:solidFill>
                    </a:rPr>
                    <a:t> </a:t>
                  </a:r>
                  <a:endParaRPr lang="en-US" dirty="0">
                    <a:solidFill>
                      <a:srgbClr val="C00000"/>
                    </a:solidFill>
                  </a:endParaRPr>
                </a:p>
                <a:p>
                  <a:r>
                    <a:rPr lang="en-US" dirty="0" err="1"/>
                    <a:t>SuperB</a:t>
                  </a:r>
                  <a:r>
                    <a:rPr lang="en-US" dirty="0"/>
                    <a:t>, PANDA, EIC </a:t>
                  </a:r>
                  <a:r>
                    <a:rPr lang="ru-RU" dirty="0"/>
                    <a:t>и др.</a:t>
                  </a:r>
                </a:p>
              </p:txBody>
            </p:sp>
          </mc:Choice>
          <mc:Fallback xmlns="">
            <p:sp>
              <p:nvSpPr>
                <p:cNvPr id="11" name="Right Arrow Callout 10">
                  <a:extLst>
                    <a:ext uri="{FF2B5EF4-FFF2-40B4-BE49-F238E27FC236}">
                      <a16:creationId xmlns:a16="http://schemas.microsoft.com/office/drawing/2014/main" id="{6B822D54-C702-0C8A-7DB2-C2996E69AA8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381" y="4172705"/>
                  <a:ext cx="5662330" cy="1769355"/>
                </a:xfrm>
                <a:prstGeom prst="rightArrowCallout">
                  <a:avLst>
                    <a:gd name="adj1" fmla="val 21398"/>
                    <a:gd name="adj2" fmla="val 19596"/>
                    <a:gd name="adj3" fmla="val 16894"/>
                    <a:gd name="adj4" fmla="val 92673"/>
                  </a:avLst>
                </a:prstGeom>
                <a:blipFill>
                  <a:blip r:embed="rId5"/>
                  <a:stretch>
                    <a:fillRect l="-674"/>
                  </a:stretch>
                </a:blipFill>
              </p:spPr>
              <p:txBody>
                <a:bodyPr/>
                <a:lstStyle/>
                <a:p>
                  <a:r>
                    <a:rPr lang="en-R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4593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030A0-770A-8DF9-3A7D-96C40EE7A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726696"/>
          </a:xfrm>
        </p:spPr>
        <p:txBody>
          <a:bodyPr/>
          <a:lstStyle/>
          <a:p>
            <a:pPr algn="ctr"/>
            <a:r>
              <a:rPr lang="en-US" b="1" dirty="0"/>
              <a:t>TOP – Belle-II (</a:t>
            </a:r>
            <a:r>
              <a:rPr lang="en-US" b="1" dirty="0" err="1"/>
              <a:t>SuperKEKb</a:t>
            </a:r>
            <a:r>
              <a:rPr lang="en-US" b="1" dirty="0"/>
              <a:t>)</a:t>
            </a:r>
            <a:endParaRPr lang="en-RU" b="1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9ACFC-E122-3F75-B8FA-FB46F4B94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EEF3BE8-D5CB-FE3E-BA22-D8E83E90D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703" y="3856549"/>
            <a:ext cx="2734401" cy="2790205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27BFBD4-CB88-7065-8624-463F290598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49340" y="863221"/>
            <a:ext cx="6064120" cy="3283732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81643A-03F3-26B3-2953-DF606A0D0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E65A8A-9E68-11C4-FBD0-25EE0C784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39</a:t>
            </a:fld>
            <a:endParaRPr lang="en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691826B1-E62E-2AC6-C808-953A370001BD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096001" y="1042608"/>
                <a:ext cx="5968620" cy="4970582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RU" sz="2000" b="1" dirty="0"/>
                  <a:t>T</a:t>
                </a:r>
                <a:r>
                  <a:rPr lang="en-RU" sz="2000" dirty="0"/>
                  <a:t>ime </a:t>
                </a:r>
                <a:r>
                  <a:rPr lang="en-RU" sz="2000" b="1" dirty="0"/>
                  <a:t>O</a:t>
                </a:r>
                <a:r>
                  <a:rPr lang="en-RU" sz="2000" dirty="0"/>
                  <a:t>f </a:t>
                </a:r>
                <a:r>
                  <a:rPr lang="en-RU" sz="2000" b="1" dirty="0"/>
                  <a:t>P</a:t>
                </a:r>
                <a:r>
                  <a:rPr lang="en-RU" sz="2000" dirty="0"/>
                  <a:t>ropagation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RU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f>
                                <m:fPr>
                                  <m:type m:val="skw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den>
                          </m:f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=4.9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нс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м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2000" dirty="0"/>
              </a:p>
              <a:p>
                <a:pPr marL="0" indent="0" algn="ctr">
                  <a:buNone/>
                </a:pPr>
                <a:r>
                  <a:rPr lang="ru-RU" sz="2000" dirty="0">
                    <a:highlight>
                      <a:srgbClr val="00FFFF"/>
                    </a:highlight>
                  </a:rPr>
                  <a:t>2018 г.</a:t>
                </a:r>
              </a:p>
              <a:p>
                <a:r>
                  <a:rPr lang="ru-RU" sz="2000" dirty="0"/>
                  <a:t>Синтетический кварц </a:t>
                </a:r>
                <a:endParaRPr lang="ru-RU" sz="2000" b="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405 </m:t>
                        </m:r>
                        <m:r>
                          <a:rPr lang="ru-RU" sz="2000" b="0" i="1" smtClean="0">
                            <a:latin typeface="Cambria Math" panose="02040503050406030204" pitchFamily="18" charset="0"/>
                          </a:rPr>
                          <m:t>нм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=1.44</m:t>
                    </m:r>
                  </m:oMath>
                </a14:m>
                <a:r>
                  <a:rPr lang="ru-RU" sz="2000" b="0" dirty="0"/>
                  <a:t>, </a:t>
                </a:r>
                <a:endParaRPr lang="ru-RU" sz="2000" b="0" i="0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260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2 </m:t>
                    </m:r>
                    <m:r>
                      <a:rPr lang="ru-RU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см</m:t>
                    </m:r>
                  </m:oMath>
                </a14:m>
                <a:r>
                  <a:rPr lang="ru-RU" sz="2000" b="0" dirty="0"/>
                  <a:t> – 16 шт.</a:t>
                </a:r>
                <a:endParaRPr lang="en-US" sz="2000" b="0" dirty="0"/>
              </a:p>
              <a:p>
                <a:r>
                  <a:rPr lang="ru-RU" sz="2000" dirty="0"/>
                  <a:t>512 ФЭУ с МКП (</a:t>
                </a:r>
                <a:r>
                  <a:rPr lang="en-RU" sz="2000" dirty="0"/>
                  <a:t>Hamamatsu)</a:t>
                </a:r>
                <a:r>
                  <a:rPr lang="ru-RU" sz="2000" dirty="0"/>
                  <a:t>, 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𝑇𝑇𝑆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≤50 </m:t>
                    </m:r>
                    <m:r>
                      <a:rPr lang="ru-RU" sz="2000" b="0" i="1" smtClean="0">
                        <a:latin typeface="Cambria Math" panose="02040503050406030204" pitchFamily="18" charset="0"/>
                      </a:rPr>
                      <m:t>пс</m:t>
                    </m:r>
                    <m:r>
                      <a:rPr lang="ru-RU" sz="2000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ru-RU" sz="2000" dirty="0"/>
                  <a:t> </a:t>
                </a:r>
              </a:p>
              <a:p>
                <a:pPr marL="457200" lvl="1" indent="0">
                  <a:buNone/>
                </a:pPr>
                <a:r>
                  <a:rPr lang="ru-RU" sz="2000" dirty="0"/>
                  <a:t>16 пикселей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5.5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×5.5 </m:t>
                    </m:r>
                    <m:r>
                      <a:rPr lang="ru-RU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мм</m:t>
                    </m:r>
                  </m:oMath>
                </a14:m>
                <a:endParaRPr lang="en-US" sz="1800" b="0" dirty="0"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ru-RU" sz="1800" b="0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=90%</m:t>
                    </m:r>
                    <m:r>
                      <a:rPr lang="ru-RU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при </m:t>
                    </m:r>
                    <m:sSub>
                      <m:sSubPr>
                        <m:ctrlPr>
                          <a:rPr lang="ru-RU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≤5%</m:t>
                    </m:r>
                  </m:oMath>
                </a14:m>
                <a:r>
                  <a:rPr lang="en-US" sz="2000" b="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ru-RU" sz="2000" b="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для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sz="20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ru-RU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.5÷</m:t>
                    </m:r>
                    <m:r>
                      <a:rPr lang="en-US" sz="20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2 </m:t>
                    </m:r>
                    <m:r>
                      <a:rPr lang="ru-RU" sz="20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ГэВ/</m:t>
                    </m:r>
                    <m:r>
                      <a:rPr lang="en-US" sz="20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691826B1-E62E-2AC6-C808-953A370001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096001" y="1042608"/>
                <a:ext cx="5968620" cy="4970582"/>
              </a:xfrm>
              <a:blipFill>
                <a:blip r:embed="rId4"/>
                <a:stretch>
                  <a:fillRect l="-851" t="-1531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8485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D87B7-5F2B-5659-1BD7-50A50B702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662"/>
            <a:ext cx="10515600" cy="65560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Основные положения (2)</a:t>
            </a:r>
            <a:endParaRPr lang="en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3A32F-15AC-9D84-CB1A-3D30DD778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63CE6-11BA-847F-5B10-AED6088C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0DC1C-BF77-7389-ADD0-82F54D5D3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4</a:t>
            </a:fld>
            <a:endParaRPr lang="en-RU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0B22262E-A792-F963-26DA-164BC86203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22306331"/>
                  </p:ext>
                </p:extLst>
              </p:nvPr>
            </p:nvGraphicFramePr>
            <p:xfrm>
              <a:off x="838201" y="795744"/>
              <a:ext cx="10674926" cy="54751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048000">
                      <a:extLst>
                        <a:ext uri="{9D8B030D-6E8A-4147-A177-3AD203B41FA5}">
                          <a16:colId xmlns:a16="http://schemas.microsoft.com/office/drawing/2014/main" val="3246616825"/>
                        </a:ext>
                      </a:extLst>
                    </a:gridCol>
                    <a:gridCol w="3962400">
                      <a:extLst>
                        <a:ext uri="{9D8B030D-6E8A-4147-A177-3AD203B41FA5}">
                          <a16:colId xmlns:a16="http://schemas.microsoft.com/office/drawing/2014/main" val="4189408780"/>
                        </a:ext>
                      </a:extLst>
                    </a:gridCol>
                    <a:gridCol w="3664526">
                      <a:extLst>
                        <a:ext uri="{9D8B030D-6E8A-4147-A177-3AD203B41FA5}">
                          <a16:colId xmlns:a16="http://schemas.microsoft.com/office/drawing/2014/main" val="2140309115"/>
                        </a:ext>
                      </a:extLst>
                    </a:gridCol>
                  </a:tblGrid>
                  <a:tr h="5300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b="1" dirty="0"/>
                            <a:t>Методы идентификации</a:t>
                          </a:r>
                          <a:endParaRPr lang="en-RU" sz="2000" b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RU" sz="18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b="1" dirty="0"/>
                            <a:t>Примечания</a:t>
                          </a:r>
                          <a:endParaRPr lang="en-RU" sz="1600" b="1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27167143"/>
                      </a:ext>
                    </a:extLst>
                  </a:tr>
                  <a:tr h="7258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b="1" dirty="0"/>
                            <a:t>По пробегу</a:t>
                          </a:r>
                          <a:endParaRPr lang="en-RU" sz="1600" b="1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RU" sz="1600" i="1" baseline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baseline="0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1600" b="0" baseline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1600" b="0" baseline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600" b="0" i="1" baseline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baseline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1600" b="0" i="1" baseline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b="0" baseline="0" smtClean="0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p>
                                        <m:r>
                                          <a:rPr lang="en-US" sz="1600" b="0" baseline="0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r>
                                  <a:rPr lang="en-US" sz="1600" b="0" baseline="0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n-US" sz="1600" b="0" baseline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b="0" baseline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sz="1600" b="0" baseline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600" b="0" baseline="0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US" sz="1600" b="0" baseline="-2500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1600" b="0" baseline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RU" sz="1600" baseline="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RU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baseline="0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1600" b="0" baseline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600" b="0" baseline="0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m:rPr>
                                  <m:sty m:val="p"/>
                                </m:rPr>
                                <a:rPr lang="en-US" sz="1600" b="0" baseline="0" smtClean="0"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  <m:r>
                                <a:rPr lang="ru-RU" sz="1600" b="0" baseline="-25000" smtClean="0">
                                  <a:latin typeface="Cambria Math" panose="02040503050406030204" pitchFamily="18" charset="0"/>
                                </a:rPr>
                                <m:t>я,</m:t>
                              </m:r>
                            </m:oMath>
                          </a14:m>
                          <a:r>
                            <a:rPr lang="ru-RU" sz="1600" baseline="0" dirty="0"/>
                            <a:t>, применяется для выделения </a:t>
                          </a:r>
                          <a:r>
                            <a:rPr lang="en-US" sz="1600" baseline="0" dirty="0"/>
                            <a:t>µ</a:t>
                          </a:r>
                          <a:endParaRPr lang="en-RU" sz="1600" baseline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075885750"/>
                      </a:ext>
                    </a:extLst>
                  </a:tr>
                  <a:tr h="70892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b="1" dirty="0"/>
                            <a:t> по ионизационным потерям</a:t>
                          </a:r>
                          <a:endParaRPr lang="en-RU" sz="1600" b="1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600" b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ru-RU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smtClean="0">
                                        <a:latin typeface="Cambria Math" panose="02040503050406030204" pitchFamily="18" charset="0"/>
                                      </a:rPr>
                                      <m:t>𝑑𝐸</m:t>
                                    </m:r>
                                  </m:num>
                                  <m:den>
                                    <m:r>
                                      <a:rPr lang="en-US" sz="1600" b="0" smtClean="0">
                                        <a:latin typeface="Cambria Math" panose="02040503050406030204" pitchFamily="18" charset="0"/>
                                      </a:rPr>
                                      <m:t>𝑑𝑥</m:t>
                                    </m:r>
                                  </m:den>
                                </m:f>
                                <m:r>
                                  <a:rPr lang="en-US" sz="1600" b="0" smtClean="0">
                                    <a:latin typeface="Cambria Math" panose="02040503050406030204" pitchFamily="18" charset="0"/>
                                  </a:rPr>
                                  <m:t>~</m:t>
                                </m:r>
                                <m:f>
                                  <m:f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b="0" smtClean="0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p>
                                        <m:r>
                                          <a:rPr lang="en-US" sz="1600" b="0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16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b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  <m:sup>
                                        <m:r>
                                          <a:rPr lang="en-US" sz="1600" b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func>
                                  <m:func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 b="0" smtClean="0">
                                        <a:latin typeface="Cambria Math" panose="02040503050406030204" pitchFamily="18" charset="0"/>
                                      </a:rPr>
                                      <m:t>ln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600" b="0" smtClean="0">
                                                <a:latin typeface="Cambria Math" panose="02040503050406030204" pitchFamily="18" charset="0"/>
                                              </a:rPr>
                                              <m:t>𝛽</m:t>
                                            </m:r>
                                          </m:e>
                                          <m:sup>
                                            <m:r>
                                              <a:rPr lang="en-US" sz="1600" b="0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sSup>
                                          <m:sSupPr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600" b="0" smtClean="0">
                                                <a:latin typeface="Cambria Math" panose="02040503050406030204" pitchFamily="18" charset="0"/>
                                              </a:rPr>
                                              <m:t>𝛾</m:t>
                                            </m:r>
                                          </m:e>
                                          <m:sup>
                                            <m:r>
                                              <a:rPr lang="en-US" sz="1600" b="0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RU" sz="16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sz="1600" dirty="0"/>
                            <a:t>Применяется на встречных пучках</a:t>
                          </a:r>
                          <a:endParaRPr lang="en-RU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267028463"/>
                      </a:ext>
                    </a:extLst>
                  </a:tr>
                  <a:tr h="7258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b="1" dirty="0"/>
                            <a:t>по времени пролета</a:t>
                          </a:r>
                          <a:endParaRPr lang="en-RU" sz="1600" b="1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sz="1600" b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600" b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num>
                                  <m:den>
                                    <m:r>
                                      <a:rPr lang="en-US" sz="1600" b="0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den>
                                </m:f>
                                <m:d>
                                  <m:d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1+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ctrlPr>
                                                  <a:rPr lang="en-US" sz="16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f>
                                                  <m:fPr>
                                                    <m:ctrlPr>
                                                      <a:rPr lang="en-US" sz="1600" b="0" i="1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fPr>
                                                  <m:num>
                                                    <m:sSub>
                                                      <m:sSubPr>
                                                        <m:ctrlPr>
                                                          <a:rPr lang="en-US" sz="1600" b="0" i="1" smtClean="0">
                                                            <a:solidFill>
                                                              <a:srgbClr val="FF0000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en-US" sz="1600" b="0" smtClean="0">
                                                            <a:solidFill>
                                                              <a:srgbClr val="FF0000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𝑚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en-US" sz="1600" b="0" i="0" smtClean="0">
                                                            <a:solidFill>
                                                              <a:srgbClr val="FF0000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2</m:t>
                                                        </m:r>
                                                      </m:sub>
                                                    </m:sSub>
                                                    <m:sSup>
                                                      <m:sSupPr>
                                                        <m:ctrlPr>
                                                          <a:rPr lang="en-US" sz="16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pPr>
                                                      <m:e>
                                                        <m:r>
                                                          <a:rPr lang="en-US" sz="1600" b="0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𝑐</m:t>
                                                        </m:r>
                                                      </m:e>
                                                      <m:sup>
                                                        <m:r>
                                                          <a:rPr lang="en-US" sz="1600" b="0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2</m:t>
                                                        </m:r>
                                                      </m:sup>
                                                    </m:sSup>
                                                  </m:num>
                                                  <m:den>
                                                    <m:r>
                                                      <a:rPr lang="en-US" sz="1600" b="0" i="1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𝑝𝑐</m:t>
                                                    </m:r>
                                                  </m:den>
                                                </m:f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</m:rad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1+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ctrlPr>
                                                  <a:rPr lang="en-US" sz="16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f>
                                                  <m:fPr>
                                                    <m:ctrlPr>
                                                      <a:rPr lang="en-US" sz="1600" b="0" i="1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fPr>
                                                  <m:num>
                                                    <m:sSub>
                                                      <m:sSubPr>
                                                        <m:ctrlPr>
                                                          <a:rPr lang="en-US" sz="1600" b="0" i="1" smtClean="0">
                                                            <a:solidFill>
                                                              <a:srgbClr val="FF0000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en-US" sz="1600" b="0" smtClean="0">
                                                            <a:solidFill>
                                                              <a:srgbClr val="FF0000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𝑚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en-US" sz="1600" b="0" i="0" smtClean="0">
                                                            <a:solidFill>
                                                              <a:srgbClr val="FF0000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1</m:t>
                                                        </m:r>
                                                      </m:sub>
                                                    </m:sSub>
                                                    <m:sSup>
                                                      <m:sSupPr>
                                                        <m:ctrlPr>
                                                          <a:rPr lang="en-US" sz="16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pPr>
                                                      <m:e>
                                                        <m:r>
                                                          <a:rPr lang="en-US" sz="1600" b="0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𝑐</m:t>
                                                        </m:r>
                                                      </m:e>
                                                      <m:sup>
                                                        <m:r>
                                                          <a:rPr lang="en-US" sz="1600" b="0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2</m:t>
                                                        </m:r>
                                                      </m:sup>
                                                    </m:sSup>
                                                  </m:num>
                                                  <m:den>
                                                    <m:r>
                                                      <a:rPr lang="en-US" sz="1600" b="0" i="1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𝑝𝑐</m:t>
                                                    </m:r>
                                                  </m:den>
                                                </m:f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</m:rad>
                                  </m:e>
                                </m:d>
                              </m:oMath>
                            </m:oMathPara>
                          </a14:m>
                          <a:endParaRPr lang="en-RU" sz="16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sz="1600" dirty="0"/>
                            <a:t>Применяется на встречных пучках</a:t>
                          </a:r>
                          <a:endParaRPr lang="en-RU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595973147"/>
                      </a:ext>
                    </a:extLst>
                  </a:tr>
                  <a:tr h="7258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b="1" dirty="0"/>
                            <a:t>по </a:t>
                          </a:r>
                          <a:r>
                            <a:rPr lang="ru-RU" sz="1600" b="1" dirty="0" err="1"/>
                            <a:t>черенковскому</a:t>
                          </a:r>
                          <a:r>
                            <a:rPr lang="ru-RU" sz="1600" b="1" dirty="0"/>
                            <a:t> излучению</a:t>
                          </a:r>
                          <a:endParaRPr lang="en-RU" sz="1600" b="1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US" sz="1600" b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  <m:r>
                                      <a:rPr lang="en-US" sz="1600" b="0" baseline="-2500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ru-RU" sz="16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f>
                                      <m:fPr>
                                        <m:ctrlPr>
                                          <a:rPr lang="ru-RU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600" b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sz="1600" b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en-US" sz="1600" b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den>
                                    </m:f>
                                  </m:e>
                                </m:func>
                              </m:oMath>
                            </m:oMathPara>
                          </a14:m>
                          <a:endParaRPr lang="en-RU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dirty="0"/>
                            <a:t>Применяется на встречных пучках</a:t>
                          </a:r>
                          <a:endParaRPr lang="en-RU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82134095"/>
                      </a:ext>
                    </a:extLst>
                  </a:tr>
                  <a:tr h="705981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b="1" dirty="0"/>
                            <a:t>с помощью калориметров</a:t>
                          </a:r>
                          <a:endParaRPr lang="en-RU" sz="1600" b="1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RU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b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num>
                                  <m:den>
                                    <m:r>
                                      <a:rPr lang="en-US" sz="1400" b="0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den>
                                </m:f>
                                <m:r>
                                  <a:rPr lang="en-US" sz="1400" b="0" smtClean="0">
                                    <a:latin typeface="Cambria Math" panose="02040503050406030204" pitchFamily="18" charset="0"/>
                                  </a:rPr>
                                  <m:t>;</m:t>
                                </m:r>
                              </m:oMath>
                            </m:oMathPara>
                          </a14:m>
                          <a:endParaRPr lang="ru-RU" sz="1400" b="0" dirty="0"/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en-US" sz="1400" b="0" smtClean="0">
                                    <a:latin typeface="Cambria Math" panose="02040503050406030204" pitchFamily="18" charset="0"/>
                                  </a:rPr>
                                  <m:t>≈</m:t>
                                </m:r>
                                <m:d>
                                  <m:d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b="0" smtClean="0">
                                        <a:latin typeface="Cambria Math" panose="02040503050406030204" pitchFamily="18" charset="0"/>
                                      </a:rPr>
                                      <m:t>10÷30</m:t>
                                    </m:r>
                                  </m:e>
                                </m:d>
                                <m:sSub>
                                  <m:sSubPr>
                                    <m:ctrlPr>
                                      <a:rPr lang="en-US" sz="1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1400" b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400" b="0" smtClean="0">
                                    <a:latin typeface="Cambria Math" panose="02040503050406030204" pitchFamily="18" charset="0"/>
                                  </a:rPr>
                                  <m:t>;</m:t>
                                </m:r>
                                <m:r>
                                  <a:rPr lang="ru-RU" sz="1400" b="0" smtClean="0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sz="1400" b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en-US" sz="1400" b="0" smtClean="0">
                                    <a:latin typeface="Cambria Math" panose="02040503050406030204" pitchFamily="18" charset="0"/>
                                  </a:rPr>
                                  <m:t>≈</m:t>
                                </m:r>
                                <m:d>
                                  <m:d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ru-RU" sz="1400" b="0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  <m:r>
                                      <a:rPr lang="en-US" sz="1400" b="0" smtClean="0">
                                        <a:latin typeface="Cambria Math" panose="02040503050406030204" pitchFamily="18" charset="0"/>
                                      </a:rPr>
                                      <m:t>÷</m:t>
                                    </m:r>
                                    <m:r>
                                      <a:rPr lang="ru-RU" sz="1400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1400" b="0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sSub>
                                  <m:sSubPr>
                                    <m:ctrlPr>
                                      <a:rPr lang="en-US" sz="1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ru-RU" sz="1400" b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яд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RU" sz="18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sz="1600" dirty="0"/>
                            <a:t>Позволяет</a:t>
                          </a:r>
                          <a:r>
                            <a:rPr lang="ru-RU" sz="1600" baseline="0" dirty="0"/>
                            <a:t> хорошо</a:t>
                          </a:r>
                          <a:r>
                            <a:rPr lang="ru-RU" sz="1600" dirty="0"/>
                            <a:t> делить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skw"/>
                                  <m:ctrlPr>
                                    <a:rPr lang="ru-RU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num>
                                <m:den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h𝑎𝑑𝑟</m:t>
                                  </m:r>
                                </m:den>
                              </m:f>
                            </m:oMath>
                          </a14:m>
                          <a:endParaRPr lang="en-RU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600174520"/>
                      </a:ext>
                    </a:extLst>
                  </a:tr>
                  <a:tr h="46476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b="1" dirty="0"/>
                            <a:t>по переходному излучению</a:t>
                          </a:r>
                          <a:endParaRPr lang="en-RU" sz="1600" b="1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  <m:r>
                                  <a:rPr lang="en-US" sz="1600" b="0" smtClean="0">
                                    <a:latin typeface="Cambria Math" panose="02040503050406030204" pitchFamily="18" charset="0"/>
                                  </a:rPr>
                                  <m:t>~</m:t>
                                </m:r>
                                <m:func>
                                  <m:func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 b="0" smtClean="0">
                                        <a:latin typeface="Cambria Math" panose="02040503050406030204" pitchFamily="18" charset="0"/>
                                      </a:rPr>
                                      <m:t>ln</m:t>
                                    </m:r>
                                  </m:fName>
                                  <m:e>
                                    <m:r>
                                      <a:rPr lang="en-US" sz="1600" b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RU" sz="16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sz="1600" dirty="0"/>
                            <a:t>Применяется</a:t>
                          </a:r>
                          <a:r>
                            <a:rPr lang="ru-RU" sz="1600" baseline="0" dirty="0"/>
                            <a:t> </a:t>
                          </a:r>
                          <a:r>
                            <a:rPr lang="ru-RU" sz="1600" dirty="0"/>
                            <a:t>при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600" b="0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</m:oMath>
                          </a14:m>
                          <a:r>
                            <a:rPr lang="en-US" sz="1600" dirty="0"/>
                            <a:t>10 </a:t>
                          </a:r>
                          <a:r>
                            <a:rPr lang="ru-RU" sz="1600" dirty="0"/>
                            <a:t>ГэВ</a:t>
                          </a:r>
                          <a:endParaRPr lang="en-RU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132360097"/>
                      </a:ext>
                    </a:extLst>
                  </a:tr>
                  <a:tr h="7258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b="1" dirty="0"/>
                            <a:t>по СИ</a:t>
                          </a:r>
                          <a:endParaRPr lang="en-RU" sz="1600" b="1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smtClean="0">
                                    <a:latin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sz="1600" b="0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en-US" sz="1600" b="0" smtClean="0">
                                    <a:latin typeface="Cambria Math" panose="02040503050406030204" pitchFamily="18" charset="0"/>
                                  </a:rPr>
                                  <m:t>=8.64∙</m:t>
                                </m:r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600" b="0" smtClean="0">
                                        <a:latin typeface="Cambria Math" panose="02040503050406030204" pitchFamily="18" charset="0"/>
                                      </a:rPr>
                                      <m:t>−11</m:t>
                                    </m:r>
                                  </m:sup>
                                </m:sSup>
                                <m:f>
                                  <m:f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16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b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𝛾</m:t>
                                        </m:r>
                                      </m:e>
                                      <m:sup>
                                        <m:r>
                                          <a:rPr lang="en-US" sz="1600" b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b="0" smtClean="0"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  <m:sup>
                                        <m:r>
                                          <a:rPr lang="en-US" sz="1600" b="0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600" b="0" smtClean="0">
                                                <a:latin typeface="Cambria Math" panose="02040503050406030204" pitchFamily="18" charset="0"/>
                                              </a:rPr>
                                              <m:t>𝑝𝑐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1600" b="0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oMath>
                            </m:oMathPara>
                          </a14:m>
                          <a:endParaRPr lang="en-RU" sz="16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sz="1600" dirty="0"/>
                            <a:t>Не применяется на встречных пучках</a:t>
                          </a:r>
                          <a:endParaRPr lang="en-RU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49489089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0B22262E-A792-F963-26DA-164BC86203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22306331"/>
                  </p:ext>
                </p:extLst>
              </p:nvPr>
            </p:nvGraphicFramePr>
            <p:xfrm>
              <a:off x="838201" y="795744"/>
              <a:ext cx="10674926" cy="54751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048000">
                      <a:extLst>
                        <a:ext uri="{9D8B030D-6E8A-4147-A177-3AD203B41FA5}">
                          <a16:colId xmlns:a16="http://schemas.microsoft.com/office/drawing/2014/main" val="3246616825"/>
                        </a:ext>
                      </a:extLst>
                    </a:gridCol>
                    <a:gridCol w="3962400">
                      <a:extLst>
                        <a:ext uri="{9D8B030D-6E8A-4147-A177-3AD203B41FA5}">
                          <a16:colId xmlns:a16="http://schemas.microsoft.com/office/drawing/2014/main" val="4189408780"/>
                        </a:ext>
                      </a:extLst>
                    </a:gridCol>
                    <a:gridCol w="3664526">
                      <a:extLst>
                        <a:ext uri="{9D8B030D-6E8A-4147-A177-3AD203B41FA5}">
                          <a16:colId xmlns:a16="http://schemas.microsoft.com/office/drawing/2014/main" val="2140309115"/>
                        </a:ext>
                      </a:extLst>
                    </a:gridCol>
                  </a:tblGrid>
                  <a:tr h="5300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b="1" dirty="0"/>
                            <a:t>Методы идентификации</a:t>
                          </a:r>
                          <a:endParaRPr lang="en-RU" sz="2000" b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RU" sz="18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b="1" dirty="0"/>
                            <a:t>Примечания</a:t>
                          </a:r>
                          <a:endParaRPr lang="en-RU" sz="1600" b="1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27167143"/>
                      </a:ext>
                    </a:extLst>
                  </a:tr>
                  <a:tr h="7258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b="1" dirty="0"/>
                            <a:t>По пробегу</a:t>
                          </a:r>
                          <a:endParaRPr lang="en-RU" sz="1600" b="1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77244" t="-77193" r="-92949" b="-5859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91349" t="-77193" r="-346" b="-58596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75885750"/>
                      </a:ext>
                    </a:extLst>
                  </a:tr>
                  <a:tr h="70892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b="1" dirty="0"/>
                            <a:t> по ионизационным потерям</a:t>
                          </a:r>
                          <a:endParaRPr lang="en-RU" sz="1600" b="1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77244" t="-180357" r="-92949" b="-496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sz="1600" dirty="0"/>
                            <a:t>Применяется на встречных пучках</a:t>
                          </a:r>
                          <a:endParaRPr lang="en-RU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267028463"/>
                      </a:ext>
                    </a:extLst>
                  </a:tr>
                  <a:tr h="88804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b="1" dirty="0"/>
                            <a:t>по времени пролета</a:t>
                          </a:r>
                          <a:endParaRPr lang="en-RU" sz="1600" b="1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77244" t="-224286" r="-92949" b="-29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sz="1600" dirty="0"/>
                            <a:t>Применяется на встречных пучках</a:t>
                          </a:r>
                          <a:endParaRPr lang="en-RU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595973147"/>
                      </a:ext>
                    </a:extLst>
                  </a:tr>
                  <a:tr h="7258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b="1" dirty="0"/>
                            <a:t>по </a:t>
                          </a:r>
                          <a:r>
                            <a:rPr lang="ru-RU" sz="1600" b="1" dirty="0" err="1"/>
                            <a:t>черенковскому</a:t>
                          </a:r>
                          <a:r>
                            <a:rPr lang="ru-RU" sz="1600" b="1" dirty="0"/>
                            <a:t> излучению</a:t>
                          </a:r>
                          <a:endParaRPr lang="en-RU" sz="1600" b="1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77244" t="-398246" r="-92949" b="-2649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dirty="0"/>
                            <a:t>Применяется на встречных пучках</a:t>
                          </a:r>
                          <a:endParaRPr lang="en-RU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82134095"/>
                      </a:ext>
                    </a:extLst>
                  </a:tr>
                  <a:tr h="705981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b="1" dirty="0"/>
                            <a:t>с помощью калориметров</a:t>
                          </a:r>
                          <a:endParaRPr lang="en-RU" sz="1600" b="1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77244" t="-507143" r="-92949" b="-1696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91349" t="-507143" r="-346" b="-1696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00174520"/>
                      </a:ext>
                    </a:extLst>
                  </a:tr>
                  <a:tr h="46476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b="1" dirty="0"/>
                            <a:t>по переходному излучению</a:t>
                          </a:r>
                          <a:endParaRPr lang="en-RU" sz="1600" b="1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77244" t="-918919" r="-92949" b="-1567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91349" t="-918919" r="-346" b="-1567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2360097"/>
                      </a:ext>
                    </a:extLst>
                  </a:tr>
                  <a:tr h="7258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b="1" dirty="0"/>
                            <a:t>по СИ</a:t>
                          </a:r>
                          <a:endParaRPr lang="en-RU" sz="1600" b="1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77244" t="-661404" r="-92949" b="-1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sz="1600" dirty="0"/>
                            <a:t>Не применяется на встречных пучках</a:t>
                          </a:r>
                          <a:endParaRPr lang="en-RU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49489089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0849564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1D7F9-5851-4323-4C0B-197469E69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866" y="271381"/>
            <a:ext cx="11238268" cy="806792"/>
          </a:xfrm>
          <a:solidFill>
            <a:schemeClr val="accent5">
              <a:lumMod val="40000"/>
              <a:lumOff val="6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ru-RU" sz="4400" b="1" dirty="0"/>
              <a:t>ДЧК на основе аэрогеля</a:t>
            </a:r>
            <a:endParaRPr lang="en-RU" sz="44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E8357-3097-81BA-C339-98FF6FC39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05972-CE69-4ACC-7B7B-969E8DA3A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D90CC-362A-5E66-DEA1-C77354C4D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40</a:t>
            </a:fld>
            <a:endParaRPr lang="en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0D22E80-0E13-869B-AB5E-6251D74A2D08}"/>
                  </a:ext>
                </a:extLst>
              </p:cNvPr>
              <p:cNvSpPr txBox="1"/>
              <p:nvPr/>
            </p:nvSpPr>
            <p:spPr>
              <a:xfrm>
                <a:off x="400336" y="1501254"/>
                <a:ext cx="7322926" cy="28746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>
                    <a:solidFill>
                      <a:schemeClr val="tx1"/>
                    </a:solidFill>
                  </a:rPr>
                  <a:t>–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-</a:t>
                </a:r>
                <a:r>
                  <a:rPr lang="ru-RU" sz="2000" dirty="0">
                    <a:solidFill>
                      <a:schemeClr val="tx1"/>
                    </a:solidFill>
                  </a:rPr>
                  <a:t>разделение при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=4÷10</m:t>
                    </m:r>
                    <m:f>
                      <m:fPr>
                        <m:type m:val="skw"/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ГэВ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=1.03÷1.05</m:t>
                    </m:r>
                  </m:oMath>
                </a14:m>
                <a:endParaRPr lang="en-US" sz="2000" b="0" dirty="0">
                  <a:solidFill>
                    <a:srgbClr val="C00000"/>
                  </a:solidFill>
                  <a:ea typeface="Cambria Math" panose="02040503050406030204" pitchFamily="18" charset="0"/>
                </a:endParaRPr>
              </a:p>
              <a:p>
                <a:r>
                  <a:rPr lang="ru-RU" sz="2000" dirty="0">
                    <a:ea typeface="Cambria Math" panose="02040503050406030204" pitchFamily="18" charset="0"/>
                  </a:rPr>
                  <a:t>– Больше разница </a:t>
                </a:r>
                <a:r>
                  <a:rPr lang="ru-RU" sz="2000" dirty="0" err="1">
                    <a:ea typeface="Cambria Math" panose="02040503050406030204" pitchFamily="18" charset="0"/>
                  </a:rPr>
                  <a:t>черенковских</a:t>
                </a:r>
                <a:r>
                  <a:rPr lang="ru-RU" sz="2000" dirty="0">
                    <a:ea typeface="Cambria Math" panose="02040503050406030204" pitchFamily="18" charset="0"/>
                  </a:rPr>
                  <a:t> углов</a:t>
                </a:r>
              </a:p>
              <a:p>
                <a:r>
                  <a:rPr lang="ru-RU" sz="2000" dirty="0">
                    <a:ea typeface="Cambria Math" panose="02040503050406030204" pitchFamily="18" charset="0"/>
                  </a:rPr>
                  <a:t>– Меньше дисперсия показателя преломления</a:t>
                </a:r>
              </a:p>
              <a:p>
                <a:endParaRPr lang="ru-RU" sz="2000" dirty="0">
                  <a:ea typeface="Cambria Math" panose="02040503050406030204" pitchFamily="18" charset="0"/>
                </a:endParaRPr>
              </a:p>
              <a:p>
                <a:r>
                  <a:rPr lang="en-US" sz="2000" dirty="0">
                    <a:ea typeface="Cambria Math" panose="02040503050406030204" pitchFamily="18" charset="0"/>
                  </a:rPr>
                  <a:t>– </a:t>
                </a:r>
                <a:r>
                  <a:rPr lang="ru-RU" sz="2000" dirty="0">
                    <a:ea typeface="Cambria Math" panose="02040503050406030204" pitchFamily="18" charset="0"/>
                  </a:rPr>
                  <a:t>Применение аэрогеля в ДЧК ограничено Рэлеевским рассеянием: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𝑠𝑐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𝑠𝑐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</m:e>
                      </m:d>
                      <m:r>
                        <a:rPr lang="en-US" sz="200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ru-RU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𝑠𝑐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ru-RU" sz="2000" dirty="0">
                  <a:ea typeface="Cambria Math" panose="02040503050406030204" pitchFamily="18" charset="0"/>
                </a:endParaRPr>
              </a:p>
              <a:p>
                <a:endParaRPr lang="en-R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0D22E80-0E13-869B-AB5E-6251D74A2D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336" y="1501254"/>
                <a:ext cx="7322926" cy="2874698"/>
              </a:xfrm>
              <a:prstGeom prst="rect">
                <a:avLst/>
              </a:prstGeom>
              <a:blipFill>
                <a:blip r:embed="rId2"/>
                <a:stretch>
                  <a:fillRect l="-865" t="-17181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Рисунок 10" descr="rel_ri.jpg">
            <a:extLst>
              <a:ext uri="{FF2B5EF4-FFF2-40B4-BE49-F238E27FC236}">
                <a16:creationId xmlns:a16="http://schemas.microsoft.com/office/drawing/2014/main" id="{0B610CBC-1635-DBB1-DF54-80B28DA4C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4831" y="3075205"/>
            <a:ext cx="3281146" cy="328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Содержимое 8" descr="CherAngle.jpg">
            <a:extLst>
              <a:ext uri="{FF2B5EF4-FFF2-40B4-BE49-F238E27FC236}">
                <a16:creationId xmlns:a16="http://schemas.microsoft.com/office/drawing/2014/main" id="{292C2BF1-BF4C-8ECC-BEDF-3A2434ACC2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23261" y="1231241"/>
            <a:ext cx="4514647" cy="353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118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13439" y="130403"/>
            <a:ext cx="10965121" cy="832577"/>
          </a:xfrm>
        </p:spPr>
        <p:txBody>
          <a:bodyPr/>
          <a:lstStyle/>
          <a:p>
            <a:pPr algn="ctr"/>
            <a:r>
              <a:rPr lang="en-US" b="1" dirty="0"/>
              <a:t>Hermes RICH </a:t>
            </a:r>
            <a:r>
              <a:rPr lang="ru-RU" b="1" dirty="0"/>
              <a:t>(</a:t>
            </a:r>
            <a:r>
              <a:rPr lang="en-US" b="1" dirty="0"/>
              <a:t>HERA </a:t>
            </a:r>
            <a:r>
              <a:rPr lang="ru-RU" b="1" dirty="0"/>
              <a:t>– </a:t>
            </a:r>
            <a:r>
              <a:rPr lang="en-US" b="1" dirty="0"/>
              <a:t>DESY)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half" idx="1"/>
          </p:nvPr>
        </p:nvSpPr>
        <p:spPr>
          <a:xfrm>
            <a:off x="553280" y="1065192"/>
            <a:ext cx="4505198" cy="423268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dirty="0"/>
              <a:t>Первый ДЧК на аэрогеле </a:t>
            </a:r>
            <a:r>
              <a:rPr lang="ru-RU" dirty="0">
                <a:highlight>
                  <a:srgbClr val="00FFFF"/>
                </a:highlight>
              </a:rPr>
              <a:t>1998 г.</a:t>
            </a:r>
            <a:endParaRPr lang="en-US" dirty="0">
              <a:highlight>
                <a:srgbClr val="00FFFF"/>
              </a:highlight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fi-FI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fi-FI" dirty="0"/>
          </a:p>
        </p:txBody>
      </p:sp>
      <p:pic>
        <p:nvPicPr>
          <p:cNvPr id="11" name="Picture 6" descr="Scansione003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7946" y="1106203"/>
            <a:ext cx="4851372" cy="361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689" y="1370819"/>
            <a:ext cx="4505197" cy="449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4540946" y="4893471"/>
                <a:ext cx="7412542" cy="10532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000" dirty="0"/>
                  <a:t> – </a:t>
                </a:r>
                <a:r>
                  <a:rPr lang="ru-RU" sz="2000" dirty="0"/>
                  <a:t>разделение</a:t>
                </a:r>
                <a:r>
                  <a:rPr lang="en-US" sz="2000" dirty="0"/>
                  <a:t> </a:t>
                </a:r>
                <a:r>
                  <a:rPr lang="ru-RU" sz="2000" dirty="0"/>
                  <a:t>при 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=2÷15 </m:t>
                    </m:r>
                    <m:r>
                      <a:rPr lang="ru-RU" sz="2000" i="1" dirty="0" smtClean="0">
                        <a:latin typeface="Cambria Math" panose="02040503050406030204" pitchFamily="18" charset="0"/>
                      </a:rPr>
                      <m:t>ГэВ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000" dirty="0"/>
              </a:p>
              <a:p>
                <a:r>
                  <a:rPr lang="en-US" sz="2000" dirty="0"/>
                  <a:t>	</a:t>
                </a:r>
                <a:r>
                  <a:rPr lang="ru-RU" sz="2000" dirty="0"/>
                  <a:t>аэрогель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=1.03 </m:t>
                    </m:r>
                    <m:r>
                      <a:rPr lang="ru-RU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ru-RU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– </a:t>
                </a:r>
                <a:r>
                  <a:rPr lang="ru-RU" sz="2000" dirty="0"/>
                  <a:t>разделение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2÷7 </m:t>
                    </m:r>
                    <m:r>
                      <a:rPr lang="ru-RU" sz="2000" i="1" dirty="0" smtClean="0">
                        <a:latin typeface="Cambria Math" panose="02040503050406030204" pitchFamily="18" charset="0"/>
                      </a:rPr>
                      <m:t>ГэВ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000" dirty="0"/>
              </a:p>
              <a:p>
                <a:r>
                  <a:rPr lang="en-US" sz="2000" dirty="0"/>
                  <a:t>	</a:t>
                </a:r>
                <a:r>
                  <a:rPr lang="ru-RU" sz="2000" dirty="0"/>
                  <a:t>газ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ru-RU" sz="2000" i="1" baseline="-25000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000" i="1" baseline="-25000" dirty="0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lang="ru-RU" sz="2000" b="0" i="1" baseline="-2500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=1.0014 </m:t>
                    </m:r>
                    <m:r>
                      <a:rPr lang="ru-RU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2000" dirty="0"/>
                  <a:t> – </a:t>
                </a:r>
                <a:r>
                  <a:rPr lang="ru-RU" sz="2000" dirty="0"/>
                  <a:t>разделение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7÷15 </m:t>
                    </m:r>
                    <m:r>
                      <a:rPr lang="ru-RU" sz="2000" i="1" dirty="0" smtClean="0">
                        <a:latin typeface="Cambria Math" panose="02040503050406030204" pitchFamily="18" charset="0"/>
                      </a:rPr>
                      <m:t>ГэВ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0946" y="4893471"/>
                <a:ext cx="7412542" cy="1053237"/>
              </a:xfrm>
              <a:prstGeom prst="rect">
                <a:avLst/>
              </a:prstGeom>
              <a:blipFill>
                <a:blip r:embed="rId4"/>
                <a:stretch>
                  <a:fillRect t="-3571" b="-5952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2CCB8FE-C739-49E0-AE10-FEE22BFD6E4C}" type="slidenum">
              <a:rPr lang="ru-RU" smtClean="0"/>
              <a:pPr/>
              <a:t>41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17903" y="5861670"/>
            <a:ext cx="4786054" cy="400110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1020 </a:t>
            </a:r>
            <a:r>
              <a:rPr lang="ru-RU" sz="2000" dirty="0" err="1"/>
              <a:t>аэрогелевых</a:t>
            </a:r>
            <a:r>
              <a:rPr lang="ru-RU" sz="2000" dirty="0"/>
              <a:t> блоков </a:t>
            </a:r>
            <a:r>
              <a:rPr lang="en-US" sz="2000" dirty="0"/>
              <a:t>114x114x11mm</a:t>
            </a:r>
            <a:r>
              <a:rPr lang="en-US" sz="2000" baseline="30000" dirty="0"/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60C124-6FF6-654B-AF97-779F6B89C12E}"/>
              </a:ext>
            </a:extLst>
          </p:cNvPr>
          <p:cNvSpPr txBox="1"/>
          <p:nvPr/>
        </p:nvSpPr>
        <p:spPr>
          <a:xfrm>
            <a:off x="6749875" y="5979719"/>
            <a:ext cx="2807050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sz="1633" dirty="0">
                <a:solidFill>
                  <a:srgbClr val="FF0000"/>
                </a:solidFill>
              </a:rPr>
              <a:t>Y.Miyachi, NIM A502(2003)202</a:t>
            </a:r>
          </a:p>
        </p:txBody>
      </p:sp>
    </p:spTree>
    <p:extLst>
      <p:ext uri="{BB962C8B-B14F-4D97-AF65-F5344CB8AC3E}">
        <p14:creationId xmlns:p14="http://schemas.microsoft.com/office/powerpoint/2010/main" val="15512867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30908" y="159920"/>
            <a:ext cx="10515600" cy="844290"/>
          </a:xfrm>
        </p:spPr>
        <p:txBody>
          <a:bodyPr/>
          <a:lstStyle/>
          <a:p>
            <a:r>
              <a:rPr lang="en-US" b="1" dirty="0"/>
              <a:t>RICH1 </a:t>
            </a:r>
            <a:r>
              <a:rPr lang="en-US" b="1" dirty="0" err="1"/>
              <a:t>LHCb</a:t>
            </a:r>
            <a:r>
              <a:rPr lang="en-US" b="1" dirty="0"/>
              <a:t> (LHC</a:t>
            </a:r>
            <a:r>
              <a:rPr lang="ru-RU" b="1" dirty="0"/>
              <a:t> – </a:t>
            </a:r>
            <a:r>
              <a:rPr lang="en-US" b="1" dirty="0"/>
              <a:t>CERN)</a:t>
            </a:r>
            <a:endParaRPr lang="ru-RU" b="1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022" y="1014842"/>
            <a:ext cx="4535507" cy="5422890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38054" y="189570"/>
            <a:ext cx="3949648" cy="5266199"/>
          </a:xfrm>
        </p:spPr>
      </p:pic>
      <p:sp>
        <p:nvSpPr>
          <p:cNvPr id="6" name="Дата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28.07.2022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ЛНШ НЦФМ "СЦТФ", 25-29 Июль 2022г.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/>
              <p:cNvSpPr/>
              <p:nvPr/>
            </p:nvSpPr>
            <p:spPr>
              <a:xfrm>
                <a:off x="6190430" y="4874258"/>
                <a:ext cx="5449975" cy="16312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2000" dirty="0"/>
                  <a:t> – </a:t>
                </a:r>
                <a:r>
                  <a:rPr lang="ru-RU" sz="2000" dirty="0"/>
                  <a:t>разделение </a:t>
                </a:r>
                <a14:m>
                  <m:oMath xmlns:m="http://schemas.openxmlformats.org/officeDocument/2006/math">
                    <m:r>
                      <a:rPr lang="ru-RU" sz="2000" i="1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÷150 </m:t>
                    </m:r>
                    <m:r>
                      <a:rPr lang="ru-RU" sz="2000" i="1" dirty="0">
                        <a:latin typeface="Cambria Math" panose="02040503050406030204" pitchFamily="18" charset="0"/>
                      </a:rPr>
                      <m:t>ГэВ/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000" dirty="0"/>
              </a:p>
              <a:p>
                <a:pPr lvl="1"/>
                <a:r>
                  <a:rPr lang="ru-RU" sz="2000" dirty="0"/>
                  <a:t>Аэрогель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=1.03</m:t>
                    </m:r>
                  </m:oMath>
                </a14:m>
                <a:r>
                  <a:rPr lang="en-US" sz="2000" dirty="0"/>
                  <a:t>, </a:t>
                </a:r>
                <a:endParaRPr lang="ru-RU" sz="2000" dirty="0"/>
              </a:p>
              <a:p>
                <a:r>
                  <a:rPr lang="ru-RU" sz="2000" dirty="0"/>
                  <a:t>блоки </a:t>
                </a:r>
                <a:r>
                  <a:rPr lang="en-US" sz="2000" dirty="0">
                    <a:solidFill>
                      <a:srgbClr val="FF0000"/>
                    </a:solidFill>
                  </a:rPr>
                  <a:t>20x20x5</a:t>
                </a:r>
                <a:r>
                  <a:rPr lang="en-US" sz="2000" dirty="0"/>
                  <a:t> </a:t>
                </a:r>
                <a:r>
                  <a:rPr lang="ru-RU" sz="2000" dirty="0"/>
                  <a:t>см</a:t>
                </a:r>
                <a:r>
                  <a:rPr lang="ru-RU" sz="2000" baseline="30000" dirty="0"/>
                  <a:t>3  </a:t>
                </a:r>
                <a14:m>
                  <m:oMath xmlns:m="http://schemas.openxmlformats.org/officeDocument/2006/math">
                    <m:r>
                      <a:rPr lang="ru-RU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ru-RU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</m:oMath>
                </a14:m>
                <a:r>
                  <a:rPr lang="ru-RU" sz="2000" dirty="0"/>
                  <a:t>рекордные  размеры)</a:t>
                </a:r>
                <a:endParaRPr lang="en-US" sz="2000" dirty="0"/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000" i="1" baseline="-25000" dirty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000" i="1" baseline="-25000" dirty="0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=1.0014</m:t>
                      </m:r>
                    </m:oMath>
                  </m:oMathPara>
                </a14:m>
                <a:endParaRPr lang="en-US" sz="2000" dirty="0"/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𝐶𝐹</m:t>
                      </m:r>
                      <m:r>
                        <a:rPr lang="en-US" sz="2000" i="1" baseline="-25000" dirty="0" smtClean="0">
                          <a:latin typeface="Cambria Math" panose="02040503050406030204" pitchFamily="18" charset="0"/>
                        </a:rPr>
                        <m:t>4 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=1.0005</m:t>
                      </m:r>
                    </m:oMath>
                  </m:oMathPara>
                </a14:m>
                <a:endParaRPr lang="ru-RU" sz="2000" baseline="-25000" dirty="0"/>
              </a:p>
            </p:txBody>
          </p:sp>
        </mc:Choice>
        <mc:Fallback xmlns=""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0430" y="4874258"/>
                <a:ext cx="5449975" cy="1631216"/>
              </a:xfrm>
              <a:prstGeom prst="rect">
                <a:avLst/>
              </a:prstGeom>
              <a:blipFill>
                <a:blip r:embed="rId4"/>
                <a:stretch>
                  <a:fillRect l="-1163" t="-2326" b="-5426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6E7014-49C3-4255-9D1C-497824AF14C8}" type="slidenum">
              <a:rPr lang="fi-FI" smtClean="0"/>
              <a:pPr/>
              <a:t>42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65459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6538" y="188513"/>
            <a:ext cx="10515600" cy="778356"/>
          </a:xfrm>
        </p:spPr>
        <p:txBody>
          <a:bodyPr/>
          <a:lstStyle/>
          <a:p>
            <a:r>
              <a:rPr lang="en-US" b="1" dirty="0"/>
              <a:t>RICH </a:t>
            </a:r>
            <a:r>
              <a:rPr lang="ru-RU" b="1" dirty="0"/>
              <a:t>в </a:t>
            </a:r>
            <a:r>
              <a:rPr lang="en-US" b="1" dirty="0"/>
              <a:t>AMS-02 </a:t>
            </a:r>
            <a:r>
              <a:rPr lang="ru-RU" b="1" dirty="0"/>
              <a:t>(МКС)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615" y="1068806"/>
            <a:ext cx="4366315" cy="3274736"/>
          </a:xfrm>
        </p:spPr>
      </p:pic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fi-FI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fi-FI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8134" y="3339597"/>
            <a:ext cx="3016753" cy="30167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/>
              <p:cNvSpPr/>
              <p:nvPr/>
            </p:nvSpPr>
            <p:spPr>
              <a:xfrm>
                <a:off x="1377674" y="4664426"/>
                <a:ext cx="6828093" cy="10532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000" b="1" dirty="0"/>
                  <a:t>Измерение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𝒁</m:t>
                    </m:r>
                    <m:r>
                      <a:rPr lang="ru-RU" sz="2000" b="1" i="1" dirty="0">
                        <a:latin typeface="Cambria Math" panose="02040503050406030204" pitchFamily="18" charset="0"/>
                      </a:rPr>
                      <m:t> по </m:t>
                    </m:r>
                    <m:r>
                      <a:rPr lang="en-US" sz="2000" b="1" i="1" dirty="0">
                        <a:latin typeface="Cambria Math" panose="02040503050406030204" pitchFamily="18" charset="0"/>
                      </a:rPr>
                      <m:t>𝑵</m:t>
                    </m:r>
                    <m:r>
                      <a:rPr lang="ru-RU" sz="2000" b="1" i="1" baseline="-25000" dirty="0">
                        <a:latin typeface="Cambria Math" panose="02040503050406030204" pitchFamily="18" charset="0"/>
                      </a:rPr>
                      <m:t>фэ</m:t>
                    </m:r>
                    <m:r>
                      <a:rPr lang="en-US" sz="2000" b="1" i="1" dirty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sz="2000" b="1" i="1" dirty="0">
                        <a:latin typeface="Cambria Math" panose="02040503050406030204" pitchFamily="18" charset="0"/>
                      </a:rPr>
                      <m:t>𝒁</m:t>
                    </m:r>
                    <m:r>
                      <a:rPr lang="en-US" sz="2000" b="1" i="1" baseline="30000" dirty="0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lang="ru-RU" sz="2000" b="1" baseline="30000" dirty="0"/>
              </a:p>
              <a:p>
                <a:pPr marL="259232" indent="-259232">
                  <a:buFont typeface="Arial" panose="020B0604020202020204" pitchFamily="34" charset="0"/>
                  <a:buChar char="•"/>
                </a:pPr>
                <a:r>
                  <a:rPr lang="ru-RU" sz="2000" dirty="0" err="1"/>
                  <a:t>Аэрогел</a:t>
                </a:r>
                <a:r>
                  <a:rPr lang="ru-RU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=1.05, 115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115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30 </m:t>
                    </m:r>
                    <m:r>
                      <a:rPr lang="ru-RU" sz="2000" i="1" dirty="0" smtClean="0">
                        <a:latin typeface="Cambria Math" panose="02040503050406030204" pitchFamily="18" charset="0"/>
                      </a:rPr>
                      <m:t>мм</m:t>
                    </m:r>
                    <m:r>
                      <a:rPr lang="ru-RU" sz="2000" i="1" baseline="30000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ru-RU" sz="20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ru-RU" sz="2000" i="1" baseline="-25000" dirty="0" smtClean="0">
                        <a:latin typeface="Cambria Math" panose="02040503050406030204" pitchFamily="18" charset="0"/>
                      </a:rPr>
                      <m:t>общ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~ </m:t>
                    </m:r>
                    <m:r>
                      <a:rPr lang="ru-RU" sz="2000" i="1" dirty="0" smtClean="0">
                        <a:latin typeface="Cambria Math" panose="02040503050406030204" pitchFamily="18" charset="0"/>
                      </a:rPr>
                      <m:t>1 м</m:t>
                    </m:r>
                    <m:r>
                      <a:rPr lang="ru-RU" sz="2000" i="1" baseline="30000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000" baseline="30000" dirty="0"/>
              </a:p>
              <a:p>
                <a:pPr marL="259232" indent="-259232">
                  <a:buFont typeface="Arial" panose="020B0604020202020204" pitchFamily="34" charset="0"/>
                  <a:buChar char="•"/>
                </a:pPr>
                <a:r>
                  <a:rPr lang="ru-RU" sz="2000" dirty="0"/>
                  <a:t>Хорошее совпадение измеренных параметров и расчетов</a:t>
                </a:r>
                <a:endParaRPr lang="en-US" sz="2000" dirty="0"/>
              </a:p>
            </p:txBody>
          </p:sp>
        </mc:Choice>
        <mc:Fallback xmlns="">
          <p:sp>
            <p:nvSpPr>
              <p:cNvPr id="11" name="Прямоугольник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7674" y="4664426"/>
                <a:ext cx="6828093" cy="1053237"/>
              </a:xfrm>
              <a:prstGeom prst="rect">
                <a:avLst/>
              </a:prstGeom>
              <a:blipFill>
                <a:blip r:embed="rId4"/>
                <a:stretch>
                  <a:fillRect l="-928" t="-3571" b="-8333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6E7014-49C3-4255-9D1C-497824AF14C8}" type="slidenum">
              <a:rPr lang="fi-FI" smtClean="0"/>
              <a:pPr/>
              <a:t>43</a:t>
            </a:fld>
            <a:endParaRPr lang="fi-FI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FB0E1F-21A2-A240-8CBE-1845F47F7BE1}"/>
              </a:ext>
            </a:extLst>
          </p:cNvPr>
          <p:cNvSpPr txBox="1"/>
          <p:nvPr/>
        </p:nvSpPr>
        <p:spPr>
          <a:xfrm>
            <a:off x="2049270" y="5846001"/>
            <a:ext cx="3995068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33" dirty="0" err="1">
                <a:solidFill>
                  <a:srgbClr val="FF0000"/>
                </a:solidFill>
              </a:rPr>
              <a:t>F.Giovacchini</a:t>
            </a:r>
            <a:r>
              <a:rPr lang="en-GB" sz="1633" dirty="0">
                <a:solidFill>
                  <a:srgbClr val="FF0000"/>
                </a:solidFill>
              </a:rPr>
              <a:t> et al., NIM A970 (2020) 163657</a:t>
            </a:r>
            <a:endParaRPr lang="en-RU" sz="1633" dirty="0">
              <a:solidFill>
                <a:srgbClr val="FF000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0388" y="504795"/>
            <a:ext cx="5688997" cy="320006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9F6308-D191-1679-61DC-7829045CD385}"/>
              </a:ext>
            </a:extLst>
          </p:cNvPr>
          <p:cNvSpPr txBox="1"/>
          <p:nvPr/>
        </p:nvSpPr>
        <p:spPr>
          <a:xfrm>
            <a:off x="4990838" y="804551"/>
            <a:ext cx="1044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highlight>
                  <a:srgbClr val="00FFFF"/>
                </a:highlight>
              </a:rPr>
              <a:t>2010 г.</a:t>
            </a:r>
            <a:endParaRPr lang="en-RU" sz="2400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113079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05866-EFAF-6846-AE22-9E50BB4C8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521"/>
            <a:ext cx="10515600" cy="721347"/>
          </a:xfrm>
        </p:spPr>
        <p:txBody>
          <a:bodyPr/>
          <a:lstStyle/>
          <a:p>
            <a:r>
              <a:rPr lang="en-RU" b="1" dirty="0"/>
              <a:t>CLAS-12 RICH (J-Lab)</a:t>
            </a:r>
          </a:p>
        </p:txBody>
      </p:sp>
      <p:pic>
        <p:nvPicPr>
          <p:cNvPr id="12" name="Content Placeholder 11" descr="Diagram&#10;&#10;Description automatically generated">
            <a:extLst>
              <a:ext uri="{FF2B5EF4-FFF2-40B4-BE49-F238E27FC236}">
                <a16:creationId xmlns:a16="http://schemas.microsoft.com/office/drawing/2014/main" id="{03715D23-7B7B-E74F-B5E6-FE37739D13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518" y="912230"/>
            <a:ext cx="2430975" cy="2868781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37531F-CA5B-EA4B-9D70-6A2ABF3E747C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1980049" y="6420261"/>
            <a:ext cx="2128543" cy="470930"/>
          </a:xfrm>
        </p:spPr>
        <p:txBody>
          <a:bodyPr/>
          <a:lstStyle/>
          <a:p>
            <a:r>
              <a:rPr lang="ru-RU"/>
              <a:t>28.07.2022</a:t>
            </a:r>
            <a:endParaRPr lang="fi-F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92D02F-9044-BA4D-B334-15BFA8BBEAAB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651529" y="6368596"/>
            <a:ext cx="2897584" cy="470930"/>
          </a:xfrm>
        </p:spPr>
        <p:txBody>
          <a:bodyPr/>
          <a:lstStyle/>
          <a:p>
            <a:r>
              <a:rPr lang="ru-RU"/>
              <a:t>ЛНШ НЦФМ "СЦТФ", 25-29 Июль 2022г.</a:t>
            </a:r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FB10B8-1F26-EA4F-A89C-AA8712C3EE2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079089" y="6420261"/>
            <a:ext cx="2128543" cy="470930"/>
          </a:xfrm>
        </p:spPr>
        <p:txBody>
          <a:bodyPr/>
          <a:lstStyle/>
          <a:p>
            <a:fld id="{116E7014-49C3-4255-9D1C-497824AF14C8}" type="slidenum">
              <a:rPr lang="fi-FI" smtClean="0"/>
              <a:pPr/>
              <a:t>44</a:t>
            </a:fld>
            <a:endParaRPr lang="fi-FI"/>
          </a:p>
        </p:txBody>
      </p:sp>
      <p:pic>
        <p:nvPicPr>
          <p:cNvPr id="10" name="Content Placeholder 8" descr="Mirazita_RICH2016 (dragged).pdf">
            <a:extLst>
              <a:ext uri="{FF2B5EF4-FFF2-40B4-BE49-F238E27FC236}">
                <a16:creationId xmlns:a16="http://schemas.microsoft.com/office/drawing/2014/main" id="{8B4C229B-4AC2-DF42-8D12-12359C6DEA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76" t="10927" b="185"/>
          <a:stretch>
            <a:fillRect/>
          </a:stretch>
        </p:blipFill>
        <p:spPr bwMode="auto">
          <a:xfrm>
            <a:off x="9390261" y="2327066"/>
            <a:ext cx="2367710" cy="3774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A picture containing indoor&#10;&#10;Description automatically generated">
            <a:extLst>
              <a:ext uri="{FF2B5EF4-FFF2-40B4-BE49-F238E27FC236}">
                <a16:creationId xmlns:a16="http://schemas.microsoft.com/office/drawing/2014/main" id="{59466C51-C600-344F-802A-6434A1895D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1" y="3929682"/>
            <a:ext cx="3022798" cy="2270518"/>
          </a:xfrm>
          <a:prstGeom prst="rect">
            <a:avLst/>
          </a:prstGeom>
        </p:spPr>
      </p:pic>
      <p:pic>
        <p:nvPicPr>
          <p:cNvPr id="16" name="Picture 15" descr="A close-up of a machine&#10;&#10;Description automatically generated with medium confidence">
            <a:extLst>
              <a:ext uri="{FF2B5EF4-FFF2-40B4-BE49-F238E27FC236}">
                <a16:creationId xmlns:a16="http://schemas.microsoft.com/office/drawing/2014/main" id="{00AFB609-3306-6048-9F74-BA1235A489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1" y="849321"/>
            <a:ext cx="2574864" cy="26389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48361D-F301-7F43-9ED5-AAEFFA1DC7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3187" y="4059215"/>
            <a:ext cx="4926587" cy="2457832"/>
          </a:xfrm>
          <a:prstGeom prst="rect">
            <a:avLst/>
          </a:prstGeom>
        </p:spPr>
      </p:pic>
      <p:pic>
        <p:nvPicPr>
          <p:cNvPr id="20" name="Picture 19" descr="Chart&#10;&#10;Description automatically generated">
            <a:extLst>
              <a:ext uri="{FF2B5EF4-FFF2-40B4-BE49-F238E27FC236}">
                <a16:creationId xmlns:a16="http://schemas.microsoft.com/office/drawing/2014/main" id="{A12A5F20-8282-0344-8A5E-D7E4C4D67C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4426" y="2070658"/>
            <a:ext cx="3083900" cy="2008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3F1699B-8940-DA4F-8F79-1724AE997E81}"/>
              </a:ext>
            </a:extLst>
          </p:cNvPr>
          <p:cNvSpPr txBox="1"/>
          <p:nvPr/>
        </p:nvSpPr>
        <p:spPr>
          <a:xfrm>
            <a:off x="6392065" y="767378"/>
            <a:ext cx="4430609" cy="1015663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RU" sz="2000" dirty="0"/>
              <a:t>π/K/p-</a:t>
            </a:r>
            <a:r>
              <a:rPr lang="ru-RU" sz="2000" dirty="0"/>
              <a:t>разделение</a:t>
            </a:r>
            <a:r>
              <a:rPr lang="en-RU" sz="2000" dirty="0"/>
              <a:t> 3÷8</a:t>
            </a:r>
            <a:r>
              <a:rPr lang="ru-RU" sz="2000" dirty="0"/>
              <a:t> ГэВ</a:t>
            </a:r>
            <a:r>
              <a:rPr lang="en-RU" sz="2000" dirty="0"/>
              <a:t>/c</a:t>
            </a: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ru-RU" sz="2000" dirty="0"/>
              <a:t>Аэрогель</a:t>
            </a:r>
            <a:r>
              <a:rPr lang="en-RU" sz="2000" dirty="0"/>
              <a:t> n=1.05</a:t>
            </a: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en-RU" sz="2000" dirty="0"/>
              <a:t>2 </a:t>
            </a:r>
            <a:r>
              <a:rPr lang="ru-RU" sz="2000" dirty="0"/>
              <a:t>сектора</a:t>
            </a:r>
            <a:r>
              <a:rPr lang="en-RU" sz="2000" dirty="0"/>
              <a:t> 102 </a:t>
            </a:r>
            <a:r>
              <a:rPr lang="ru-RU" sz="2000" dirty="0"/>
              <a:t>блока</a:t>
            </a:r>
            <a:r>
              <a:rPr lang="en-RU" sz="2000" dirty="0"/>
              <a:t> </a:t>
            </a:r>
            <a:r>
              <a:rPr lang="en-RU" sz="2000" dirty="0">
                <a:solidFill>
                  <a:srgbClr val="FF0000"/>
                </a:solidFill>
              </a:rPr>
              <a:t>20x20x3</a:t>
            </a:r>
            <a:r>
              <a:rPr lang="en-RU" sz="2000" dirty="0"/>
              <a:t>(2)</a:t>
            </a:r>
            <a:r>
              <a:rPr lang="ru-RU" sz="2000" dirty="0"/>
              <a:t>см</a:t>
            </a:r>
            <a:r>
              <a:rPr lang="en-RU" sz="2000" baseline="30000" dirty="0"/>
              <a:t>3</a:t>
            </a:r>
            <a:endParaRPr lang="en-RU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E1F8BD-B362-B742-A974-31017CD30B9C}"/>
              </a:ext>
            </a:extLst>
          </p:cNvPr>
          <p:cNvSpPr txBox="1"/>
          <p:nvPr/>
        </p:nvSpPr>
        <p:spPr>
          <a:xfrm>
            <a:off x="6526030" y="1765430"/>
            <a:ext cx="4162678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33" dirty="0">
                <a:solidFill>
                  <a:srgbClr val="FF0000"/>
                </a:solidFill>
              </a:rPr>
              <a:t>M. </a:t>
            </a:r>
            <a:r>
              <a:rPr lang="en-GB" sz="1633" dirty="0" err="1">
                <a:solidFill>
                  <a:srgbClr val="FF0000"/>
                </a:solidFill>
              </a:rPr>
              <a:t>Contalbrigo</a:t>
            </a:r>
            <a:r>
              <a:rPr lang="en-GB" sz="1633" dirty="0">
                <a:solidFill>
                  <a:srgbClr val="FF0000"/>
                </a:solidFill>
              </a:rPr>
              <a:t> et al., NIM A964 (2020) 163791</a:t>
            </a:r>
            <a:endParaRPr lang="en-RU" sz="1633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0804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355" y="159150"/>
            <a:ext cx="9401021" cy="79379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ru-RU" sz="4000" b="1" dirty="0">
                <a:ln w="0"/>
              </a:rPr>
              <a:t>Фокусирующий </a:t>
            </a:r>
            <a:r>
              <a:rPr lang="ru-RU" sz="4000" b="1" dirty="0" err="1">
                <a:ln w="0"/>
              </a:rPr>
              <a:t>Аэрогелевый</a:t>
            </a:r>
            <a:r>
              <a:rPr lang="ru-RU" sz="4000" b="1" dirty="0">
                <a:ln w="0"/>
              </a:rPr>
              <a:t> РИЧ = ФАРИЧ 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077200" y="6526066"/>
            <a:ext cx="2133600" cy="365125"/>
          </a:xfrm>
        </p:spPr>
        <p:txBody>
          <a:bodyPr/>
          <a:lstStyle/>
          <a:p>
            <a:pPr>
              <a:defRPr/>
            </a:pPr>
            <a:fld id="{0020FB47-C79D-4925-BA81-6A17668DB6FC}" type="slidenum">
              <a:rPr lang="ru-RU"/>
              <a:pPr>
                <a:defRPr/>
              </a:pPr>
              <a:t>45</a:t>
            </a:fld>
            <a:endParaRPr lang="ru-RU" dirty="0"/>
          </a:p>
        </p:txBody>
      </p:sp>
      <p:sp>
        <p:nvSpPr>
          <p:cNvPr id="3082" name="Прямоугольник 2"/>
          <p:cNvSpPr>
            <a:spLocks noChangeArrowheads="1"/>
          </p:cNvSpPr>
          <p:nvPr/>
        </p:nvSpPr>
        <p:spPr bwMode="auto">
          <a:xfrm>
            <a:off x="1129115" y="5576867"/>
            <a:ext cx="38304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 dirty="0" err="1">
                <a:solidFill>
                  <a:srgbClr val="C00000"/>
                </a:solidFill>
              </a:rPr>
              <a:t>T.Iijima</a:t>
            </a:r>
            <a:r>
              <a:rPr lang="ru-RU" altLang="ru-RU" sz="1600" dirty="0">
                <a:solidFill>
                  <a:srgbClr val="C00000"/>
                </a:solidFill>
              </a:rPr>
              <a:t> </a:t>
            </a:r>
            <a:r>
              <a:rPr lang="ru-RU" altLang="ru-RU" sz="1600" dirty="0" err="1">
                <a:solidFill>
                  <a:srgbClr val="C00000"/>
                </a:solidFill>
              </a:rPr>
              <a:t>et</a:t>
            </a:r>
            <a:r>
              <a:rPr lang="ru-RU" altLang="ru-RU" sz="1600" dirty="0">
                <a:solidFill>
                  <a:srgbClr val="C00000"/>
                </a:solidFill>
              </a:rPr>
              <a:t> </a:t>
            </a:r>
            <a:r>
              <a:rPr lang="ru-RU" altLang="ru-RU" sz="1600" dirty="0" err="1">
                <a:solidFill>
                  <a:srgbClr val="C00000"/>
                </a:solidFill>
              </a:rPr>
              <a:t>al</a:t>
            </a:r>
            <a:r>
              <a:rPr lang="ru-RU" altLang="ru-RU" sz="1600" dirty="0">
                <a:solidFill>
                  <a:srgbClr val="C00000"/>
                </a:solidFill>
              </a:rPr>
              <a:t>., NIM A548 (2005) 383</a:t>
            </a:r>
            <a:br>
              <a:rPr lang="ru-RU" altLang="ru-RU" sz="1600" dirty="0">
                <a:solidFill>
                  <a:srgbClr val="C00000"/>
                </a:solidFill>
              </a:rPr>
            </a:br>
            <a:r>
              <a:rPr lang="ru-RU" altLang="ru-RU" sz="1600" dirty="0" err="1">
                <a:solidFill>
                  <a:srgbClr val="C00000"/>
                </a:solidFill>
              </a:rPr>
              <a:t>A.Yu.Barnyakov</a:t>
            </a:r>
            <a:r>
              <a:rPr lang="ru-RU" altLang="ru-RU" sz="1600" dirty="0">
                <a:solidFill>
                  <a:srgbClr val="C00000"/>
                </a:solidFill>
              </a:rPr>
              <a:t> </a:t>
            </a:r>
            <a:r>
              <a:rPr lang="ru-RU" altLang="ru-RU" sz="1600" dirty="0" err="1">
                <a:solidFill>
                  <a:srgbClr val="C00000"/>
                </a:solidFill>
              </a:rPr>
              <a:t>et</a:t>
            </a:r>
            <a:r>
              <a:rPr lang="ru-RU" altLang="ru-RU" sz="1600" dirty="0">
                <a:solidFill>
                  <a:srgbClr val="C00000"/>
                </a:solidFill>
              </a:rPr>
              <a:t> </a:t>
            </a:r>
            <a:r>
              <a:rPr lang="ru-RU" altLang="ru-RU" sz="1600" dirty="0" err="1">
                <a:solidFill>
                  <a:srgbClr val="C00000"/>
                </a:solidFill>
              </a:rPr>
              <a:t>al</a:t>
            </a:r>
            <a:r>
              <a:rPr lang="ru-RU" altLang="ru-RU" sz="1600" dirty="0">
                <a:solidFill>
                  <a:srgbClr val="C00000"/>
                </a:solidFill>
              </a:rPr>
              <a:t>., NIM A553 (2005) 70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18397BF-0CDB-9C00-F9A6-55C5F2BA98A4}"/>
              </a:ext>
            </a:extLst>
          </p:cNvPr>
          <p:cNvGrpSpPr/>
          <p:nvPr/>
        </p:nvGrpSpPr>
        <p:grpSpPr>
          <a:xfrm>
            <a:off x="3956273" y="727044"/>
            <a:ext cx="3447360" cy="2814878"/>
            <a:chOff x="4297471" y="699748"/>
            <a:chExt cx="3447360" cy="2814878"/>
          </a:xfrm>
        </p:grpSpPr>
        <p:grpSp>
          <p:nvGrpSpPr>
            <p:cNvPr id="13" name="Группа 12"/>
            <p:cNvGrpSpPr>
              <a:grpSpLocks noChangeAspect="1"/>
            </p:cNvGrpSpPr>
            <p:nvPr/>
          </p:nvGrpSpPr>
          <p:grpSpPr>
            <a:xfrm>
              <a:off x="4342557" y="1006416"/>
              <a:ext cx="3357189" cy="2508210"/>
              <a:chOff x="1794743" y="2477948"/>
              <a:chExt cx="3816399" cy="285129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" name="Picture 6" descr="p106030413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4743" y="2477948"/>
                <a:ext cx="3816399" cy="2851291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 Box 13"/>
              <p:cNvSpPr txBox="1">
                <a:spLocks noChangeArrowheads="1"/>
              </p:cNvSpPr>
              <p:nvPr/>
            </p:nvSpPr>
            <p:spPr bwMode="auto">
              <a:xfrm rot="11199961" flipV="1">
                <a:off x="2249541" y="3342733"/>
                <a:ext cx="2160589" cy="407847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ru-RU" sz="1400" dirty="0"/>
                  <a:t>n=1.030   6.0mm</a:t>
                </a:r>
                <a:endParaRPr lang="ru-RU" altLang="ru-RU" sz="1400" baseline="-25000" dirty="0"/>
              </a:p>
            </p:txBody>
          </p:sp>
          <p:sp>
            <p:nvSpPr>
              <p:cNvPr id="16" name="Text Box 17"/>
              <p:cNvSpPr txBox="1">
                <a:spLocks noChangeArrowheads="1"/>
              </p:cNvSpPr>
              <p:nvPr/>
            </p:nvSpPr>
            <p:spPr bwMode="auto">
              <a:xfrm rot="11199961" flipV="1">
                <a:off x="2249541" y="3774532"/>
                <a:ext cx="2160589" cy="407847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ru-RU" sz="1400" dirty="0"/>
                  <a:t>n=1.027   6.3mm</a:t>
                </a:r>
                <a:endParaRPr lang="ru-RU" altLang="ru-RU" sz="1400" baseline="-25000" dirty="0"/>
              </a:p>
            </p:txBody>
          </p:sp>
          <p:sp>
            <p:nvSpPr>
              <p:cNvPr id="17" name="Text Box 18"/>
              <p:cNvSpPr txBox="1">
                <a:spLocks noChangeArrowheads="1"/>
              </p:cNvSpPr>
              <p:nvPr/>
            </p:nvSpPr>
            <p:spPr bwMode="auto">
              <a:xfrm rot="11199961" flipV="1">
                <a:off x="2249541" y="4196073"/>
                <a:ext cx="2160589" cy="407847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ru-RU" sz="1400" dirty="0"/>
                  <a:t>n=1.024   6.7mm</a:t>
                </a:r>
                <a:endParaRPr lang="ru-RU" altLang="ru-RU" sz="1400" baseline="-25000" dirty="0"/>
              </a:p>
            </p:txBody>
          </p:sp>
          <p:sp>
            <p:nvSpPr>
              <p:cNvPr id="18" name="Text Box 19"/>
              <p:cNvSpPr txBox="1">
                <a:spLocks noChangeArrowheads="1"/>
              </p:cNvSpPr>
              <p:nvPr/>
            </p:nvSpPr>
            <p:spPr bwMode="auto">
              <a:xfrm rot="11199961" flipV="1">
                <a:off x="2246289" y="4557609"/>
                <a:ext cx="2160589" cy="407847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ru-RU" sz="1400" dirty="0"/>
                  <a:t>n=1.022   7.0mm</a:t>
                </a:r>
                <a:endParaRPr lang="ru-RU" altLang="ru-RU" sz="1400" baseline="-25000" dirty="0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4297471" y="699748"/>
              <a:ext cx="3447360" cy="33855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600" dirty="0"/>
                <a:t>Первый 4-слойный аэрогель 2004 г.</a:t>
              </a:r>
              <a:endParaRPr lang="en-US" sz="16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97082" y="3695240"/>
                <a:ext cx="4894476" cy="177927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dirty="0"/>
                  <a:t>ДЧК с прямой фокусировкой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  <a:defRPr/>
                </a:pPr>
                <a:r>
                  <a:rPr lang="ru-RU" dirty="0"/>
                  <a:t>Показатель преломления в слоях подобран, так чтобы </a:t>
                </a:r>
                <a:r>
                  <a:rPr lang="ru-RU" dirty="0" err="1"/>
                  <a:t>черенковские</a:t>
                </a:r>
                <a:r>
                  <a:rPr lang="ru-RU" dirty="0"/>
                  <a:t> кольца перекрывались в области фотодетектора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  <a:defRPr/>
                </a:pPr>
                <a:r>
                  <a:rPr lang="ru-RU" dirty="0"/>
                  <a:t>Позволяет увеличить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фэ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ru-RU" dirty="0"/>
                  <a:t>за счет толщины блока без ухудшения </a:t>
                </a:r>
                <a14:m>
                  <m:oMath xmlns:m="http://schemas.openxmlformats.org/officeDocument/2006/math">
                    <m:r>
                      <a:rPr lang="ru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ru-RU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С</m:t>
                        </m:r>
                      </m:sub>
                    </m:sSub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082" y="3695240"/>
                <a:ext cx="4894476" cy="17792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51529" y="6420261"/>
            <a:ext cx="2897584" cy="470930"/>
          </a:xfrm>
        </p:spPr>
        <p:txBody>
          <a:bodyPr/>
          <a:lstStyle/>
          <a:p>
            <a:pPr>
              <a:defRPr/>
            </a:pPr>
            <a:r>
              <a:rPr lang="ru-RU"/>
              <a:t>ЛНШ НЦФМ "СЦТФ", 25-29 Июль 2022г.</a:t>
            </a:r>
            <a:endParaRPr lang="en-US" dirty="0"/>
          </a:p>
        </p:txBody>
      </p:sp>
      <p:pic>
        <p:nvPicPr>
          <p:cNvPr id="3080" name="Рисунок 3079">
            <a:extLst>
              <a:ext uri="{FF2B5EF4-FFF2-40B4-BE49-F238E27FC236}">
                <a16:creationId xmlns:a16="http://schemas.microsoft.com/office/drawing/2014/main" id="{5D467304-7688-4709-94CF-7775212E7BE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84" y="861992"/>
            <a:ext cx="3391670" cy="273796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8A328-CAEF-8948-A434-08D5469E65F9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1980049" y="6420261"/>
            <a:ext cx="2128543" cy="470930"/>
          </a:xfrm>
        </p:spPr>
        <p:txBody>
          <a:bodyPr/>
          <a:lstStyle/>
          <a:p>
            <a:r>
              <a:rPr lang="ru-RU"/>
              <a:t>28.07.2022</a:t>
            </a:r>
            <a:endParaRPr lang="fi-FI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10">
                <a:extLst>
                  <a:ext uri="{FF2B5EF4-FFF2-40B4-BE49-F238E27FC236}">
                    <a16:creationId xmlns:a16="http://schemas.microsoft.com/office/drawing/2014/main" id="{2A769241-C4FB-88B4-DEF2-DF596FC6E64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84984015"/>
                  </p:ext>
                </p:extLst>
              </p:nvPr>
            </p:nvGraphicFramePr>
            <p:xfrm>
              <a:off x="6113777" y="4964238"/>
              <a:ext cx="5845341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16077">
                      <a:extLst>
                        <a:ext uri="{9D8B030D-6E8A-4147-A177-3AD203B41FA5}">
                          <a16:colId xmlns:a16="http://schemas.microsoft.com/office/drawing/2014/main" val="4165598744"/>
                        </a:ext>
                      </a:extLst>
                    </a:gridCol>
                    <a:gridCol w="1284158">
                      <a:extLst>
                        <a:ext uri="{9D8B030D-6E8A-4147-A177-3AD203B41FA5}">
                          <a16:colId xmlns:a16="http://schemas.microsoft.com/office/drawing/2014/main" val="4017987544"/>
                        </a:ext>
                      </a:extLst>
                    </a:gridCol>
                    <a:gridCol w="1186215">
                      <a:extLst>
                        <a:ext uri="{9D8B030D-6E8A-4147-A177-3AD203B41FA5}">
                          <a16:colId xmlns:a16="http://schemas.microsoft.com/office/drawing/2014/main" val="1238785049"/>
                        </a:ext>
                      </a:extLst>
                    </a:gridCol>
                    <a:gridCol w="1186214">
                      <a:extLst>
                        <a:ext uri="{9D8B030D-6E8A-4147-A177-3AD203B41FA5}">
                          <a16:colId xmlns:a16="http://schemas.microsoft.com/office/drawing/2014/main" val="429992917"/>
                        </a:ext>
                      </a:extLst>
                    </a:gridCol>
                    <a:gridCol w="1172677">
                      <a:extLst>
                        <a:ext uri="{9D8B030D-6E8A-4147-A177-3AD203B41FA5}">
                          <a16:colId xmlns:a16="http://schemas.microsoft.com/office/drawing/2014/main" val="248972318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RU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RU" smtClean="0">
                                        <a:latin typeface="Cambria Math" panose="02040503050406030204" pitchFamily="18" charset="0"/>
                                      </a:rPr>
                                      <m:t>𝜺</m:t>
                                    </m:r>
                                  </m:e>
                                  <m:sub>
                                    <m:r>
                                      <a:rPr lang="en-US" b="1" smtClean="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RU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RU" smtClean="0">
                                        <a:latin typeface="Cambria Math" panose="02040503050406030204" pitchFamily="18" charset="0"/>
                                      </a:rPr>
                                      <m:t>𝜺</m:t>
                                    </m:r>
                                  </m:e>
                                  <m:sub>
                                    <m:r>
                                      <a:rPr lang="en-US" b="1" smtClean="0"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  <m:r>
                                      <a:rPr lang="en-US" b="1" smtClean="0">
                                        <a:latin typeface="Cambria Math" panose="02040503050406030204" pitchFamily="18" charset="0"/>
                                      </a:rPr>
                                      <m:t>→</m:t>
                                    </m:r>
                                    <m:r>
                                      <a:rPr lang="en-US" b="1" smtClean="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RU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RU" smtClean="0">
                                        <a:latin typeface="Cambria Math" panose="02040503050406030204" pitchFamily="18" charset="0"/>
                                      </a:rPr>
                                      <m:t>𝜺</m:t>
                                    </m:r>
                                  </m:e>
                                  <m:sub>
                                    <m:r>
                                      <a:rPr lang="en-US" b="1" smtClean="0"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RU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RU" smtClean="0">
                                        <a:latin typeface="Cambria Math" panose="02040503050406030204" pitchFamily="18" charset="0"/>
                                      </a:rPr>
                                      <m:t>𝜺</m:t>
                                    </m:r>
                                  </m:e>
                                  <m:sub>
                                    <m:r>
                                      <a:rPr lang="en-US" b="1" smtClean="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  <m:r>
                                      <a:rPr lang="en-US" b="1" smtClean="0">
                                        <a:latin typeface="Cambria Math" panose="02040503050406030204" pitchFamily="18" charset="0"/>
                                      </a:rPr>
                                      <m:t>→</m:t>
                                    </m:r>
                                    <m:r>
                                      <a:rPr lang="en-US" b="1" smtClean="0"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068778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dirty="0"/>
                            <a:t>Данные</a:t>
                          </a:r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>
                              <a:effectLst/>
                            </a:rPr>
                            <a:t>93.5±0.6%</a:t>
                          </a:r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>
                              <a:effectLst/>
                            </a:rPr>
                            <a:t>10.9±0.9%</a:t>
                          </a:r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>
                              <a:effectLst/>
                            </a:rPr>
                            <a:t>87.5±0.9%</a:t>
                          </a:r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>
                              <a:effectLst/>
                            </a:rPr>
                            <a:t>5.6±0.3%</a:t>
                          </a:r>
                          <a:endParaRPr lang="en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26761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dirty="0"/>
                            <a:t>МК</a:t>
                          </a:r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>
                              <a:effectLst/>
                            </a:rPr>
                            <a:t>96.7±0.2% </a:t>
                          </a:r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>
                              <a:effectLst/>
                            </a:rPr>
                            <a:t>7.9±0.4%</a:t>
                          </a:r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>
                              <a:effectLst/>
                            </a:rPr>
                            <a:t>91.3±0.3%</a:t>
                          </a:r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dirty="0">
                              <a:effectLst/>
                            </a:rPr>
                            <a:t>3.4±0.4% 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2655922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10">
                <a:extLst>
                  <a:ext uri="{FF2B5EF4-FFF2-40B4-BE49-F238E27FC236}">
                    <a16:creationId xmlns:a16="http://schemas.microsoft.com/office/drawing/2014/main" id="{2A769241-C4FB-88B4-DEF2-DF596FC6E64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84984015"/>
                  </p:ext>
                </p:extLst>
              </p:nvPr>
            </p:nvGraphicFramePr>
            <p:xfrm>
              <a:off x="6113777" y="4964238"/>
              <a:ext cx="5845341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16077">
                      <a:extLst>
                        <a:ext uri="{9D8B030D-6E8A-4147-A177-3AD203B41FA5}">
                          <a16:colId xmlns:a16="http://schemas.microsoft.com/office/drawing/2014/main" val="4165598744"/>
                        </a:ext>
                      </a:extLst>
                    </a:gridCol>
                    <a:gridCol w="1284158">
                      <a:extLst>
                        <a:ext uri="{9D8B030D-6E8A-4147-A177-3AD203B41FA5}">
                          <a16:colId xmlns:a16="http://schemas.microsoft.com/office/drawing/2014/main" val="4017987544"/>
                        </a:ext>
                      </a:extLst>
                    </a:gridCol>
                    <a:gridCol w="1186215">
                      <a:extLst>
                        <a:ext uri="{9D8B030D-6E8A-4147-A177-3AD203B41FA5}">
                          <a16:colId xmlns:a16="http://schemas.microsoft.com/office/drawing/2014/main" val="1238785049"/>
                        </a:ext>
                      </a:extLst>
                    </a:gridCol>
                    <a:gridCol w="1186214">
                      <a:extLst>
                        <a:ext uri="{9D8B030D-6E8A-4147-A177-3AD203B41FA5}">
                          <a16:colId xmlns:a16="http://schemas.microsoft.com/office/drawing/2014/main" val="429992917"/>
                        </a:ext>
                      </a:extLst>
                    </a:gridCol>
                    <a:gridCol w="1172677">
                      <a:extLst>
                        <a:ext uri="{9D8B030D-6E8A-4147-A177-3AD203B41FA5}">
                          <a16:colId xmlns:a16="http://schemas.microsoft.com/office/drawing/2014/main" val="248972318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>
                        <a:blipFill>
                          <a:blip r:embed="rId6"/>
                          <a:stretch>
                            <a:fillRect l="-80198" r="-278218" b="-2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>
                        <a:blipFill>
                          <a:blip r:embed="rId6"/>
                          <a:stretch>
                            <a:fillRect l="-193617" r="-198936" b="-2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>
                        <a:blipFill>
                          <a:blip r:embed="rId6"/>
                          <a:stretch>
                            <a:fillRect l="-293617" r="-98936" b="-2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>
                        <a:blipFill>
                          <a:blip r:embed="rId6"/>
                          <a:stretch>
                            <a:fillRect l="-402174" r="-1087" b="-22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068778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dirty="0"/>
                            <a:t>Данные</a:t>
                          </a:r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>
                              <a:effectLst/>
                            </a:rPr>
                            <a:t>93.5±0.6%</a:t>
                          </a:r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>
                              <a:effectLst/>
                            </a:rPr>
                            <a:t>10.9±0.9%</a:t>
                          </a:r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>
                              <a:effectLst/>
                            </a:rPr>
                            <a:t>87.5±0.9%</a:t>
                          </a:r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>
                              <a:effectLst/>
                            </a:rPr>
                            <a:t>5.6±0.3%</a:t>
                          </a:r>
                          <a:endParaRPr lang="en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26761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dirty="0"/>
                            <a:t>МК</a:t>
                          </a:r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>
                              <a:effectLst/>
                            </a:rPr>
                            <a:t>96.7±0.2% </a:t>
                          </a:r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>
                              <a:effectLst/>
                            </a:rPr>
                            <a:t>7.9±0.4%</a:t>
                          </a:r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>
                              <a:effectLst/>
                            </a:rPr>
                            <a:t>91.3±0.3%</a:t>
                          </a:r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dirty="0">
                              <a:effectLst/>
                            </a:rPr>
                            <a:t>3.4±0.4% 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26559222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5645D2D4-688B-A070-75EA-575CECE04390}"/>
              </a:ext>
            </a:extLst>
          </p:cNvPr>
          <p:cNvGrpSpPr/>
          <p:nvPr/>
        </p:nvGrpSpPr>
        <p:grpSpPr>
          <a:xfrm>
            <a:off x="7189120" y="774206"/>
            <a:ext cx="4783609" cy="5637384"/>
            <a:chOff x="7189120" y="774206"/>
            <a:chExt cx="4783609" cy="5637384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4C9A8D9C-188D-44EF-8B52-BDD6F3F34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48719" y="839971"/>
              <a:ext cx="4524010" cy="2826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A0E2380-162C-41A2-BB71-A68B25A36A44}"/>
                </a:ext>
              </a:extLst>
            </p:cNvPr>
            <p:cNvSpPr txBox="1"/>
            <p:nvPr/>
          </p:nvSpPr>
          <p:spPr>
            <a:xfrm>
              <a:off x="7541004" y="774206"/>
              <a:ext cx="4339441" cy="343620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ru-RU" sz="1633" dirty="0"/>
                <a:t>Первое применение методики в</a:t>
              </a:r>
              <a:r>
                <a:rPr lang="en-US" sz="1633" dirty="0"/>
                <a:t> Belle2 ARICH</a:t>
              </a:r>
              <a:endParaRPr lang="ru-RU" sz="1633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674EEB45-95F8-2BDF-C3CC-C1F3F024E812}"/>
                    </a:ext>
                  </a:extLst>
                </p:cNvPr>
                <p:cNvSpPr txBox="1"/>
                <p:nvPr/>
              </p:nvSpPr>
              <p:spPr>
                <a:xfrm>
                  <a:off x="7189120" y="3752034"/>
                  <a:ext cx="4783609" cy="13786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a14:m>
                  <a:r>
                    <a:rPr lang="ru-RU" dirty="0"/>
                    <a:t>-разделение лучше </a:t>
                  </a:r>
                  <a14:m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a14:m>
                  <a:r>
                    <a:rPr lang="ru-RU" dirty="0"/>
                    <a:t> до 4 ГэВ/</a:t>
                  </a:r>
                  <a:r>
                    <a:rPr lang="en-US" dirty="0"/>
                    <a:t>c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dirty="0"/>
                    <a:t>248 </a:t>
                  </a:r>
                  <a:r>
                    <a:rPr lang="ru-RU" dirty="0" err="1"/>
                    <a:t>аэрогелевых</a:t>
                  </a:r>
                  <a:r>
                    <a:rPr lang="ru-RU" dirty="0"/>
                    <a:t> блока в 2 слоя 2+2 см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=1.045;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=1.055;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сист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=3.5 </m:t>
                      </m:r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м</m:t>
                      </m:r>
                      <m:r>
                        <a:rPr lang="ru-RU" b="0" i="1" baseline="3000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a14:m>
                  <a:endParaRPr lang="ru-RU" baseline="30000" dirty="0"/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ru-RU" dirty="0"/>
                    <a:t>420 </a:t>
                  </a:r>
                  <a:r>
                    <a:rPr lang="en-US" dirty="0"/>
                    <a:t>HAPD; </a:t>
                  </a:r>
                  <a:r>
                    <a:rPr lang="ru-RU" dirty="0"/>
                    <a:t>144 пикселя 5х5 мм</a:t>
                  </a:r>
                  <a:r>
                    <a:rPr lang="ru-RU" baseline="30000" dirty="0"/>
                    <a:t>2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endParaRPr lang="en-RU" baseline="300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674EEB45-95F8-2BDF-C3CC-C1F3F024E8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9120" y="3752034"/>
                  <a:ext cx="4783609" cy="1378647"/>
                </a:xfrm>
                <a:prstGeom prst="rect">
                  <a:avLst/>
                </a:prstGeom>
                <a:blipFill>
                  <a:blip r:embed="rId8"/>
                  <a:stretch>
                    <a:fillRect l="-529" t="-1818"/>
                  </a:stretch>
                </a:blipFill>
              </p:spPr>
              <p:txBody>
                <a:bodyPr/>
                <a:lstStyle/>
                <a:p>
                  <a:r>
                    <a:rPr lang="en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3CCF0F5-9B22-C76B-7882-F4F49ECF3640}"/>
                </a:ext>
              </a:extLst>
            </p:cNvPr>
            <p:cNvSpPr txBox="1"/>
            <p:nvPr/>
          </p:nvSpPr>
          <p:spPr>
            <a:xfrm>
              <a:off x="7738751" y="6073036"/>
              <a:ext cx="312647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dirty="0">
                  <a:solidFill>
                    <a:srgbClr val="C00000"/>
                  </a:solidFill>
                  <a:effectLst/>
                </a:rPr>
                <a:t>Y.-T. Lai </a:t>
              </a:r>
              <a:r>
                <a:rPr lang="en-GB" sz="1600" i="1" dirty="0">
                  <a:solidFill>
                    <a:srgbClr val="C00000"/>
                  </a:solidFill>
                  <a:effectLst/>
                </a:rPr>
                <a:t>et al </a:t>
              </a:r>
              <a:r>
                <a:rPr lang="en-GB" sz="1600" dirty="0">
                  <a:solidFill>
                    <a:srgbClr val="C00000"/>
                  </a:solidFill>
                  <a:effectLst/>
                </a:rPr>
                <a:t>2020 </a:t>
              </a:r>
              <a:r>
                <a:rPr lang="en-GB" sz="1600" i="1" dirty="0">
                  <a:solidFill>
                    <a:srgbClr val="C00000"/>
                  </a:solidFill>
                  <a:effectLst/>
                </a:rPr>
                <a:t>JINST </a:t>
              </a:r>
              <a:r>
                <a:rPr lang="en-GB" sz="1600" b="1" dirty="0">
                  <a:solidFill>
                    <a:srgbClr val="C00000"/>
                  </a:solidFill>
                  <a:effectLst/>
                </a:rPr>
                <a:t>15 </a:t>
              </a:r>
              <a:r>
                <a:rPr lang="en-GB" sz="1600" dirty="0">
                  <a:solidFill>
                    <a:srgbClr val="C00000"/>
                  </a:solidFill>
                  <a:effectLst/>
                </a:rPr>
                <a:t>C07039 </a:t>
              </a:r>
              <a:endParaRPr lang="en-GB" sz="16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663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281F9-2AE9-1708-620F-ADE71F95F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292" y="2766218"/>
            <a:ext cx="10693998" cy="1325563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/>
              <a:t>Идентификация по переходному излучению</a:t>
            </a:r>
            <a:endParaRPr lang="en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BACD6D-E8D2-E351-F595-F47EF2BF0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B244E5-5C7A-FA17-2BE4-672A55660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29E3A7-373D-E5F3-725B-F79DB8558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46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0699724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F0A40-4C05-D50F-3FAF-034CF7F8C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36525"/>
            <a:ext cx="10515600" cy="678367"/>
          </a:xfrm>
        </p:spPr>
        <p:txBody>
          <a:bodyPr>
            <a:normAutofit fontScale="90000"/>
          </a:bodyPr>
          <a:lstStyle/>
          <a:p>
            <a:r>
              <a:rPr lang="ru-RU" dirty="0"/>
              <a:t>Переходное излучение</a:t>
            </a:r>
            <a:endParaRPr lang="en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DA82A453-C8A9-BDE9-EF06-0696758D2799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236668" y="833085"/>
                <a:ext cx="5535706" cy="4793166"/>
              </a:xfrm>
            </p:spPr>
            <p:txBody>
              <a:bodyPr>
                <a:normAutofit fontScale="85000" lnSpcReduction="20000"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ru-RU" sz="2400" dirty="0"/>
                  <a:t>1946 г. – В.Л. Гинзбург и И.М. Франк (теория)</a:t>
                </a:r>
              </a:p>
              <a:p>
                <a:pPr>
                  <a:lnSpc>
                    <a:spcPct val="110000"/>
                  </a:lnSpc>
                </a:pPr>
                <a:r>
                  <a:rPr lang="ru-RU" sz="2400" dirty="0"/>
                  <a:t>1973 г. – Г.М. Гарибян</a:t>
                </a:r>
                <a:r>
                  <a:rPr lang="en-RU" sz="2400" dirty="0"/>
                  <a:t> </a:t>
                </a:r>
                <a:r>
                  <a:rPr lang="ru-RU" sz="2400" dirty="0"/>
                  <a:t> показал, что в спектре ПИ присутствует рентгеновские фотоны </a:t>
                </a:r>
                <a:endParaRPr lang="en-US" sz="2400" dirty="0"/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21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ru-RU" sz="2100" b="0" i="1" smtClean="0">
                            <a:latin typeface="Cambria Math" panose="02040503050406030204" pitchFamily="18" charset="0"/>
                          </a:rPr>
                          <m:t>РПИ</m:t>
                        </m:r>
                      </m:sub>
                    </m:sSub>
                    <m:r>
                      <a:rPr lang="ru-RU" sz="21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ru-RU" sz="21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1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sz="2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RU" sz="2100" dirty="0"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RU" sz="21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RU" sz="21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≥1</m:t>
                    </m:r>
                  </m:oMath>
                </a14:m>
                <a:endParaRPr lang="en-US" sz="21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sz="21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1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𝑑𝐸</m:t>
                    </m:r>
                    <m:r>
                      <a:rPr lang="en-US" sz="21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~ </m:t>
                    </m:r>
                    <m:r>
                      <a:rPr lang="en-US" sz="21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endParaRPr lang="en-US" sz="2100" dirty="0">
                  <a:ea typeface="Cambria Math" panose="02040503050406030204" pitchFamily="18" charset="0"/>
                </a:endParaRPr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sz="21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1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sz="21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1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den>
                    </m:f>
                  </m:oMath>
                </a14:m>
                <a:endParaRPr lang="en-US" sz="2100" dirty="0">
                  <a:ea typeface="Cambria Math" panose="02040503050406030204" pitchFamily="18" charset="0"/>
                </a:endParaRPr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ru-RU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ф</m:t>
                        </m:r>
                      </m:sub>
                    </m:sSub>
                    <m:r>
                      <a:rPr lang="ru-RU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ru-RU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𝛼𝛾</m:t>
                    </m:r>
                    <m:r>
                      <a:rPr lang="en-US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 </m:t>
                    </m:r>
                    <m:r>
                      <a:rPr lang="en-US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137</m:t>
                        </m:r>
                      </m:den>
                    </m:f>
                  </m:oMath>
                </a14:m>
                <a:endParaRPr lang="en-US" sz="2100" dirty="0">
                  <a:ea typeface="Cambria Math" panose="02040503050406030204" pitchFamily="18" charset="0"/>
                </a:endParaRPr>
              </a:p>
              <a:p>
                <a:pPr lvl="1">
                  <a:lnSpc>
                    <a:spcPct val="110000"/>
                  </a:lnSpc>
                </a:pPr>
                <a:r>
                  <a:rPr lang="ru-RU" sz="2100" dirty="0">
                    <a:ea typeface="Cambria Math" panose="02040503050406030204" pitchFamily="18" charset="0"/>
                  </a:rPr>
                  <a:t>Зона формирования ПИ :</a:t>
                </a:r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</m:t>
                    </m:r>
                    <m:r>
                      <a:rPr lang="en-US" sz="1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d>
                          <m:dPr>
                            <m:ctrlPr>
                              <a:rPr lang="en-US" sz="1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9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9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sz="19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−2</m:t>
                                </m:r>
                              </m:sup>
                            </m:sSup>
                            <m:r>
                              <a:rPr lang="en-US" sz="1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19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9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p>
                                <m:r>
                                  <a:rPr lang="en-US" sz="19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den>
                    </m:f>
                  </m:oMath>
                </a14:m>
                <a:r>
                  <a:rPr lang="en-US" sz="1900" dirty="0">
                    <a:ea typeface="Cambria Math" panose="02040503050406030204" pitchFamily="18" charset="0"/>
                  </a:rPr>
                  <a:t> – </a:t>
                </a:r>
                <a:r>
                  <a:rPr lang="ru-RU" sz="1900" dirty="0">
                    <a:ea typeface="Cambria Math" panose="02040503050406030204" pitchFamily="18" charset="0"/>
                  </a:rPr>
                  <a:t>переход в вакуум</a:t>
                </a:r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sz="1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d>
                          <m:dPr>
                            <m:ctrlP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−2</m:t>
                                </m:r>
                              </m:sup>
                            </m:sSup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p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ru-RU" sz="1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ru-RU" sz="19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ru-RU" sz="19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ru-RU" sz="19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sz="19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ru-RU" sz="19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num>
                              <m:den>
                                <m:sSup>
                                  <m:sSupPr>
                                    <m:ctrlPr>
                                      <a:rPr lang="ru-RU" sz="19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19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p>
                                    <m:r>
                                      <a:rPr lang="ru-RU" sz="19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den>
                    </m:f>
                  </m:oMath>
                </a14:m>
                <a:r>
                  <a:rPr lang="en-US" sz="1900" dirty="0">
                    <a:ea typeface="Cambria Math" panose="02040503050406030204" pitchFamily="18" charset="0"/>
                  </a:rPr>
                  <a:t> – </a:t>
                </a:r>
                <a:r>
                  <a:rPr lang="ru-RU" sz="1900" dirty="0">
                    <a:ea typeface="Cambria Math" panose="02040503050406030204" pitchFamily="18" charset="0"/>
                  </a:rPr>
                  <a:t>переход в материал,</a:t>
                </a:r>
              </a:p>
              <a:p>
                <a:pPr marL="914400" lvl="2" indent="0">
                  <a:lnSpc>
                    <a:spcPct val="11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1900" dirty="0">
                    <a:ea typeface="Cambria Math" panose="02040503050406030204" pitchFamily="18" charset="0"/>
                  </a:rPr>
                  <a:t>– </a:t>
                </a:r>
                <a:r>
                  <a:rPr lang="ru-RU" sz="1900" dirty="0">
                    <a:ea typeface="Cambria Math" panose="02040503050406030204" pitchFamily="18" charset="0"/>
                  </a:rPr>
                  <a:t>плазменная частота среды, </a:t>
                </a:r>
              </a:p>
              <a:p>
                <a:pPr marL="914400" lvl="2" indent="0">
                  <a:lnSpc>
                    <a:spcPct val="110000"/>
                  </a:lnSpc>
                  <a:buNone/>
                </a:pPr>
                <a14:m>
                  <m:oMath xmlns:m="http://schemas.openxmlformats.org/officeDocument/2006/math">
                    <m:r>
                      <a:rPr lang="ru-RU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ru-RU" sz="1900" dirty="0">
                    <a:ea typeface="Cambria Math" panose="02040503050406030204" pitchFamily="18" charset="0"/>
                  </a:rPr>
                  <a:t>– частота фотона.</a:t>
                </a:r>
                <a:endParaRPr lang="en-US" sz="1900" dirty="0"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10000"/>
                  </a:lnSpc>
                </a:pPr>
                <a:endParaRPr lang="en-US" sz="1800" dirty="0">
                  <a:ea typeface="Cambria Math" panose="02040503050406030204" pitchFamily="18" charset="0"/>
                </a:endParaRPr>
              </a:p>
              <a:p>
                <a:pPr lvl="1">
                  <a:lnSpc>
                    <a:spcPct val="110000"/>
                  </a:lnSpc>
                </a:pPr>
                <a:endParaRPr lang="en-US" sz="20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DA82A453-C8A9-BDE9-EF06-0696758D27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36668" y="833085"/>
                <a:ext cx="5535706" cy="4793166"/>
              </a:xfrm>
              <a:blipFill>
                <a:blip r:embed="rId4"/>
                <a:stretch>
                  <a:fillRect l="-915" t="-1319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B815F-17A9-DD86-84BA-56DC304C9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C8B8E-B6E1-A691-F080-F3A6C4FFC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97A4D-1490-0047-78FA-B094A0FA8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47</a:t>
            </a:fld>
            <a:endParaRPr lang="en-RU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44AC844-2EC2-DAF0-8284-33AEB04630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58263" y="488664"/>
            <a:ext cx="5830522" cy="320851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29597AA4-8434-0393-6FF6-F087A486B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61" y="-7530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RU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E539A558-E5C5-0073-033A-B9E65BF575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8686331"/>
              </p:ext>
            </p:extLst>
          </p:nvPr>
        </p:nvGraphicFramePr>
        <p:xfrm>
          <a:off x="7498080" y="3654462"/>
          <a:ext cx="3606800" cy="287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701800" imgH="1346200" progId="Paint.Picture">
                  <p:embed/>
                </p:oleObj>
              </mc:Choice>
              <mc:Fallback>
                <p:oleObj r:id="rId6" imgW="1701800" imgH="134620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8080" y="3654462"/>
                        <a:ext cx="3606800" cy="287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96BA36-82D4-306A-7953-042C613AE66D}"/>
                  </a:ext>
                </a:extLst>
              </p:cNvPr>
              <p:cNvSpPr txBox="1"/>
              <p:nvPr/>
            </p:nvSpPr>
            <p:spPr>
              <a:xfrm>
                <a:off x="2958793" y="5168670"/>
                <a:ext cx="4574522" cy="121142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u="sng" dirty="0"/>
                  <a:t>ВАЖНО: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dirty="0"/>
                  <a:t>Много слоев (10</a:t>
                </a:r>
                <a:r>
                  <a:rPr lang="ru-RU" baseline="30000" dirty="0"/>
                  <a:t>4</a:t>
                </a:r>
                <a:r>
                  <a:rPr lang="ru-RU" dirty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t~10÷100 µ</a:t>
                </a:r>
                <a:r>
                  <a:rPr lang="ru-RU" dirty="0"/>
                  <a:t>м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dirty="0"/>
                  <a:t>Малое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i="1" baseline="-25000" dirty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ru-RU" dirty="0"/>
                  <a:t> меньше</a:t>
                </a:r>
                <a:r>
                  <a:rPr lang="en-US" dirty="0"/>
                  <a:t> </a:t>
                </a:r>
                <a:r>
                  <a:rPr lang="ru-RU" dirty="0"/>
                  <a:t>Ф.Э.(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~</m:t>
                    </m:r>
                    <m:sSubSup>
                      <m:sSub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bSup>
                  </m:oMath>
                </a14:m>
                <a:r>
                  <a:rPr lang="ru-RU" dirty="0"/>
                  <a:t>)</a:t>
                </a:r>
                <a:r>
                  <a:rPr lang="en-US" dirty="0"/>
                  <a:t> </a:t>
                </a:r>
                <a:r>
                  <a:rPr lang="ru-RU" dirty="0"/>
                  <a:t>и ТИ (фон)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96BA36-82D4-306A-7953-042C613AE6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793" y="5168670"/>
                <a:ext cx="4574522" cy="1211422"/>
              </a:xfrm>
              <a:prstGeom prst="rect">
                <a:avLst/>
              </a:prstGeom>
              <a:blipFill>
                <a:blip r:embed="rId8"/>
                <a:stretch>
                  <a:fillRect l="-829" t="-3125" b="-7292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585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A5AA4-ACDA-D08A-F173-C4EEADC8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638026"/>
          </a:xfrm>
        </p:spPr>
        <p:txBody>
          <a:bodyPr>
            <a:normAutofit fontScale="90000"/>
          </a:bodyPr>
          <a:lstStyle/>
          <a:p>
            <a:r>
              <a:rPr lang="ru-RU" dirty="0"/>
              <a:t>Переходное излучение (2)</a:t>
            </a:r>
            <a:endParaRPr lang="en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163B52-2BAC-360B-1B6B-575F57E12729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505609" y="1018801"/>
                <a:ext cx="5342069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2000" dirty="0"/>
                  <a:t>Суммарная толщина радиатора из </a:t>
                </a:r>
                <a14:m>
                  <m:oMath xmlns:m="http://schemas.openxmlformats.org/officeDocument/2006/math">
                    <m:r>
                      <a:rPr lang="ru-RU" sz="2000" i="1" dirty="0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lang="ru-RU" sz="2000" i="1" baseline="30000" dirty="0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ru-RU" sz="2000" baseline="30000" dirty="0"/>
                  <a:t> </a:t>
                </a:r>
                <a:r>
                  <a:rPr lang="ru-RU" sz="2000" dirty="0"/>
                  <a:t>слоев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ru-RU" sz="2000" b="0" i="1" dirty="0" smtClean="0">
                        <a:latin typeface="Cambria Math" panose="02040503050406030204" pitchFamily="18" charset="0"/>
                      </a:rPr>
                      <m:t>0.05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÷</m:t>
                    </m:r>
                    <m:r>
                      <a:rPr lang="ru-RU" sz="2000" i="1" dirty="0" smtClean="0">
                        <a:latin typeface="Cambria Math" panose="02040503050406030204" pitchFamily="18" charset="0"/>
                      </a:rPr>
                      <m:t>2 м</m:t>
                    </m:r>
                  </m:oMath>
                </a14:m>
                <a:endParaRPr lang="ru-RU" sz="2000" dirty="0"/>
              </a:p>
              <a:p>
                <a:pPr>
                  <a:lnSpc>
                    <a:spcPct val="100000"/>
                  </a:lnSpc>
                </a:pPr>
                <a:r>
                  <a:rPr lang="ru-RU" sz="2000" dirty="0"/>
                  <a:t>РПИ с энергией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~10 </m:t>
                    </m:r>
                    <m:r>
                      <a:rPr lang="ru-RU" sz="2000" i="1" dirty="0" smtClean="0">
                        <a:latin typeface="Cambria Math" panose="02040503050406030204" pitchFamily="18" charset="0"/>
                      </a:rPr>
                      <m:t>кэВ </m:t>
                    </m:r>
                  </m:oMath>
                </a14:m>
                <a:r>
                  <a:rPr lang="ru-RU" sz="2000" dirty="0"/>
                  <a:t>можно регистрировать газовыми детекторами </a:t>
                </a:r>
              </a:p>
              <a:p>
                <a:pPr>
                  <a:lnSpc>
                    <a:spcPct val="100000"/>
                  </a:lnSpc>
                </a:pPr>
                <a:r>
                  <a:rPr lang="ru-RU" sz="2000" dirty="0"/>
                  <a:t>ПИ регистрируются вместе с</a:t>
                </a:r>
                <a:r>
                  <a:rPr lang="en-US" sz="2000" dirty="0"/>
                  <a:t> </a:t>
                </a:r>
                <a:r>
                  <a:rPr lang="ru-RU" sz="2000" dirty="0"/>
                  <a:t>кластерами ионизации первичной частицы</a:t>
                </a:r>
                <a:endParaRPr lang="en-US" sz="2000" dirty="0"/>
              </a:p>
              <a:p>
                <a:pPr lvl="1">
                  <a:lnSpc>
                    <a:spcPct val="100000"/>
                  </a:lnSpc>
                </a:pPr>
                <a:r>
                  <a:rPr lang="ru-RU" sz="1800" dirty="0"/>
                  <a:t>Можно измерять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1800" dirty="0"/>
                  <a:t> </a:t>
                </a:r>
                <a:r>
                  <a:rPr lang="ru-RU" sz="1800" dirty="0"/>
                  <a:t>или считать кластеры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1800" i="1" baseline="-25000" dirty="0" err="1">
                        <a:latin typeface="Cambria Math" panose="02040503050406030204" pitchFamily="18" charset="0"/>
                      </a:rPr>
                      <m:t>𝑐𝑙</m:t>
                    </m:r>
                  </m:oMath>
                </a14:m>
                <a:endParaRPr lang="ru-RU" sz="1800" baseline="-25000" dirty="0"/>
              </a:p>
              <a:p>
                <a:pPr lvl="1">
                  <a:lnSpc>
                    <a:spcPct val="100000"/>
                  </a:lnSpc>
                </a:pPr>
                <a:r>
                  <a:rPr lang="ru-RU" sz="1800" dirty="0"/>
                  <a:t>Кластеры от РПИ задержаны по времени</a:t>
                </a:r>
              </a:p>
              <a:p>
                <a:pPr>
                  <a:lnSpc>
                    <a:spcPct val="100000"/>
                  </a:lnSpc>
                </a:pPr>
                <a:r>
                  <a:rPr lang="ru-RU" sz="2000" dirty="0"/>
                  <a:t>Качество разделения обычно приводится в терминах фактора подавления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f>
                            <m:fPr>
                              <m:type m:val="skw"/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ru-RU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 при </m:t>
                      </m:r>
                      <m:sSub>
                        <m:sSubPr>
                          <m:ctrlPr>
                            <a:rPr lang="ru-RU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ru-RU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ru-RU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=90%</m:t>
                      </m:r>
                    </m:oMath>
                  </m:oMathPara>
                </a14:m>
                <a:endParaRPr lang="en-US" sz="2000" dirty="0"/>
              </a:p>
              <a:p>
                <a:pPr>
                  <a:lnSpc>
                    <a:spcPct val="100000"/>
                  </a:lnSpc>
                </a:pPr>
                <a:endParaRPr lang="en-RU" sz="20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163B52-2BAC-360B-1B6B-575F57E127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505609" y="1018801"/>
                <a:ext cx="5342069" cy="4351338"/>
              </a:xfrm>
              <a:blipFill>
                <a:blip r:embed="rId2"/>
                <a:stretch>
                  <a:fillRect l="-711" t="-875" b="-10204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3899C1-4649-5344-BC52-DF731353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BCE82-6F62-DD6C-51E2-43161D643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E752D6-754C-4D71-5BE4-F730786FF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48</a:t>
            </a:fld>
            <a:endParaRPr lang="en-RU"/>
          </a:p>
        </p:txBody>
      </p:sp>
      <p:pic>
        <p:nvPicPr>
          <p:cNvPr id="15" name="Google Shape;466;g1216cb86233_0_87">
            <a:extLst>
              <a:ext uri="{FF2B5EF4-FFF2-40B4-BE49-F238E27FC236}">
                <a16:creationId xmlns:a16="http://schemas.microsoft.com/office/drawing/2014/main" id="{FBD0543D-CA26-3496-61F3-B6C9316E9245}"/>
              </a:ext>
            </a:extLst>
          </p:cNvPr>
          <p:cNvPicPr preferRelativeResize="0">
            <a:picLocks noGrp="1"/>
          </p:cNvPicPr>
          <p:nvPr>
            <p:ph sz="half" idx="2"/>
          </p:nvPr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73"/>
          <a:stretch/>
        </p:blipFill>
        <p:spPr>
          <a:xfrm>
            <a:off x="6096000" y="481476"/>
            <a:ext cx="5977431" cy="417937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B75E1AA-44B1-4A0F-0C80-068EEAA858CE}"/>
              </a:ext>
            </a:extLst>
          </p:cNvPr>
          <p:cNvSpPr txBox="1"/>
          <p:nvPr/>
        </p:nvSpPr>
        <p:spPr>
          <a:xfrm>
            <a:off x="5697070" y="4718996"/>
            <a:ext cx="6190129" cy="1754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TRD-ALICE (LHC-CERN)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5 см многослойный сэндвич полипропиленового волокна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Детектор 3 см – ДК: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/>
              <a:t>Газ – </a:t>
            </a:r>
            <a:r>
              <a:rPr lang="en-GB" dirty="0"/>
              <a:t>Xe/CO</a:t>
            </a:r>
            <a:r>
              <a:rPr lang="en-GB" baseline="-25000" dirty="0"/>
              <a:t>2</a:t>
            </a:r>
            <a:r>
              <a:rPr lang="en-GB" dirty="0"/>
              <a:t> (85/15) </a:t>
            </a:r>
            <a:endParaRPr lang="ru-RU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/>
              <a:t>измеряется </a:t>
            </a:r>
            <a:r>
              <a:rPr lang="en-US" dirty="0"/>
              <a:t>Q </a:t>
            </a:r>
            <a:r>
              <a:rPr lang="ru-RU" dirty="0"/>
              <a:t>и форма </a:t>
            </a:r>
            <a:r>
              <a:rPr lang="ru-RU" dirty="0" err="1"/>
              <a:t>сиганла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5 слоев (</a:t>
            </a:r>
            <a:r>
              <a:rPr lang="ru-RU" dirty="0" err="1"/>
              <a:t>радиатор+ДК</a:t>
            </a:r>
            <a:r>
              <a:rPr lang="ru-RU" dirty="0"/>
              <a:t>)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7998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B37A8-8B74-21C5-4E57-AB69BF87B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822"/>
            <a:ext cx="10515600" cy="667609"/>
          </a:xfrm>
        </p:spPr>
        <p:txBody>
          <a:bodyPr>
            <a:normAutofit fontScale="90000"/>
          </a:bodyPr>
          <a:lstStyle/>
          <a:p>
            <a:r>
              <a:rPr lang="ru-RU" dirty="0"/>
              <a:t>Переходное излучение (</a:t>
            </a:r>
            <a:r>
              <a:rPr lang="en-US" dirty="0"/>
              <a:t>3</a:t>
            </a:r>
            <a:r>
              <a:rPr lang="ru-RU" dirty="0"/>
              <a:t>)</a:t>
            </a:r>
            <a:endParaRPr lang="en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20ABCF-AB37-1D04-30ED-B17D2134C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876431"/>
            <a:ext cx="5157787" cy="804732"/>
          </a:xfrm>
        </p:spPr>
        <p:txBody>
          <a:bodyPr>
            <a:normAutofit lnSpcReduction="10000"/>
          </a:bodyPr>
          <a:lstStyle/>
          <a:p>
            <a:pPr algn="ctr"/>
            <a:r>
              <a:rPr lang="en-RU" dirty="0"/>
              <a:t>TRT ATLAS (LHC-CERN)</a:t>
            </a:r>
          </a:p>
          <a:p>
            <a:pPr algn="ctr"/>
            <a:r>
              <a:rPr lang="en-RU" sz="2200" dirty="0"/>
              <a:t>Transition Radiation Tracker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974BF1F-671C-2B0D-310E-5AC6491568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1987" y="1681163"/>
            <a:ext cx="5033343" cy="368458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4EA0F0-F06B-904C-6A32-8290298BDE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80958" y="847547"/>
            <a:ext cx="5183188" cy="48014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/>
              <a:t>Модуль </a:t>
            </a:r>
            <a:r>
              <a:rPr lang="en-US" dirty="0"/>
              <a:t>TRT-ATLAS</a:t>
            </a:r>
            <a:endParaRPr lang="en-RU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91BD761-F914-08B3-045A-60273FDC09E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46825" y="1243172"/>
            <a:ext cx="5183188" cy="3259613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7CB4C5-BA2B-DFE6-3320-7E832FFF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046B60-EBDA-14A3-7ACD-6CAC2F0BC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D5DDC8-0B65-9424-6BAD-85567DA25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49</a:t>
            </a:fld>
            <a:endParaRPr lang="en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1E3B37F-050D-999E-ADB0-6C17D08FA2B5}"/>
                  </a:ext>
                </a:extLst>
              </p:cNvPr>
              <p:cNvSpPr txBox="1"/>
              <p:nvPr/>
            </p:nvSpPr>
            <p:spPr>
              <a:xfrm>
                <a:off x="6480957" y="4392223"/>
                <a:ext cx="5358741" cy="2050754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u="sng" dirty="0"/>
                  <a:t>Подавление электронов с </a:t>
                </a:r>
                <a14:m>
                  <m:oMath xmlns:m="http://schemas.openxmlformats.org/officeDocument/2006/math">
                    <m:r>
                      <a:rPr lang="en-US" b="1" i="1" u="sng">
                        <a:latin typeface="Cambria Math" panose="02040503050406030204" pitchFamily="18" charset="0"/>
                      </a:rPr>
                      <m:t>𝑷</m:t>
                    </m:r>
                    <m:r>
                      <a:rPr lang="en-US" b="1" i="1" u="sng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b="1" i="1" u="sng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b="1" i="1" u="sng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b="1" i="1" u="sng">
                        <a:latin typeface="Cambria Math" panose="02040503050406030204" pitchFamily="18" charset="0"/>
                      </a:rPr>
                      <m:t>ГэВ/</m:t>
                    </m:r>
                    <m:r>
                      <a:rPr lang="en-US" b="1" i="1" u="sng"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endParaRPr lang="en-RU" b="1" u="sng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73 </a:t>
                </a:r>
                <a:r>
                  <a:rPr lang="ru-RU" dirty="0"/>
                  <a:t>слоя в баррели и 160 в торцах</a:t>
                </a:r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ru-RU" dirty="0"/>
                  <a:t>Полипропилен-полиэтиленовые волокна </a:t>
                </a:r>
                <a:r>
                  <a:rPr lang="en-US" dirty="0" err="1"/>
                  <a:t>ø</a:t>
                </a:r>
                <a:r>
                  <a:rPr lang="ru-RU" dirty="0"/>
                  <a:t>19 мкм слоем с </a:t>
                </a:r>
                <a:r>
                  <a:rPr lang="en-US" dirty="0"/>
                  <a:t>t=</a:t>
                </a:r>
                <a:r>
                  <a:rPr lang="ru-RU" dirty="0"/>
                  <a:t>3 мм </a:t>
                </a:r>
                <a14:m>
                  <m:oMath xmlns:m="http://schemas.openxmlformats.org/officeDocument/2006/math">
                    <m:r>
                      <a:rPr lang="ru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.06</m:t>
                    </m:r>
                    <m:f>
                      <m:fPr>
                        <m:type m:val="skw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г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см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ru-RU" dirty="0"/>
                  <a:t>Детектор – полиамидные дрейфовые трубки 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ø4 </a:t>
                </a:r>
                <a:r>
                  <a:rPr lang="ru-RU" dirty="0"/>
                  <a:t>мм, анод </a:t>
                </a:r>
                <a:r>
                  <a:rPr lang="en-US" dirty="0"/>
                  <a:t>ø31 µ</a:t>
                </a:r>
                <a:r>
                  <a:rPr lang="ru-RU" dirty="0"/>
                  <a:t>м, 144 см</a:t>
                </a:r>
                <a:endParaRPr lang="en-US" dirty="0"/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ru-RU" dirty="0"/>
                  <a:t>Газ – </a:t>
                </a:r>
                <a:r>
                  <a:rPr lang="en-GB" dirty="0"/>
                  <a:t>70% Xe, 27% CO</a:t>
                </a:r>
                <a:r>
                  <a:rPr lang="en-GB" baseline="-25000" dirty="0"/>
                  <a:t>2</a:t>
                </a:r>
                <a:r>
                  <a:rPr lang="en-GB" dirty="0"/>
                  <a:t>, 3% O</a:t>
                </a:r>
                <a:r>
                  <a:rPr lang="en-GB" baseline="-25000" dirty="0"/>
                  <a:t>2</a:t>
                </a:r>
                <a:r>
                  <a:rPr lang="ru-RU" dirty="0"/>
                  <a:t>; К</a:t>
                </a:r>
                <a:r>
                  <a:rPr lang="ru-RU" baseline="-25000" dirty="0"/>
                  <a:t>у</a:t>
                </a:r>
                <a:r>
                  <a:rPr lang="en-US" dirty="0"/>
                  <a:t>~2.5x10</a:t>
                </a:r>
                <a:r>
                  <a:rPr lang="en-US" baseline="30000" dirty="0"/>
                  <a:t>4</a:t>
                </a:r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1E3B37F-050D-999E-ADB0-6C17D08FA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957" y="4392223"/>
                <a:ext cx="5358741" cy="2050754"/>
              </a:xfrm>
              <a:prstGeom prst="rect">
                <a:avLst/>
              </a:prstGeom>
              <a:blipFill>
                <a:blip r:embed="rId4"/>
                <a:stretch>
                  <a:fillRect l="-709" t="-1852" r="-1655" b="-3704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03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ADED4-6DD0-AD9E-DC1A-1C34584ED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84802"/>
          </a:xfrm>
        </p:spPr>
        <p:txBody>
          <a:bodyPr/>
          <a:lstStyle/>
          <a:p>
            <a:pPr algn="ctr"/>
            <a:r>
              <a:rPr lang="ru-RU" dirty="0"/>
              <a:t>Основные положения (3)</a:t>
            </a:r>
            <a:endParaRPr lang="en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8702D-C53A-9C8D-6C74-DF95FC1C5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5340D-AFBE-7C5B-9CDD-4962C74DE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38B20-E5DE-EFAE-BD81-EAB49597F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5</a:t>
            </a:fld>
            <a:endParaRPr lang="en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2ABF331F-6509-9FB4-F389-4C20CCDAAC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5745" y="784802"/>
                <a:ext cx="11208327" cy="5571548"/>
              </a:xfrm>
            </p:spPr>
            <p:txBody>
              <a:bodyPr>
                <a:normAutofit fontScale="92500"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ru-RU" sz="1800" dirty="0"/>
                  <a:t>Основные характеристики: </a:t>
                </a:r>
              </a:p>
              <a:p>
                <a:pPr lvl="1" algn="just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ru-RU" sz="1800" dirty="0"/>
                  <a:t>«эффективность регистрации»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ru-RU" sz="1800" dirty="0"/>
                  <a:t>)</a:t>
                </a:r>
                <a:r>
                  <a:rPr lang="ru-RU" sz="1600" dirty="0"/>
                  <a:t> </a:t>
                </a:r>
                <a:r>
                  <a:rPr lang="ru-RU" sz="1400" dirty="0"/>
                  <a:t>– отношение числа зарегистрированных частиц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ru-RU" sz="1400" dirty="0"/>
                  <a:t>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14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ru-RU" sz="1400" b="0" i="1" dirty="0" smtClean="0">
                            <a:latin typeface="Cambria Math" panose="02040503050406030204" pitchFamily="18" charset="0"/>
                          </a:rPr>
                          <m:t>рег</m:t>
                        </m:r>
                      </m:sup>
                    </m:sSubSup>
                  </m:oMath>
                </a14:m>
                <a:r>
                  <a:rPr lang="ru-RU" sz="1400" dirty="0"/>
                  <a:t>) к общему числу частиц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ru-RU" sz="1400" dirty="0"/>
                  <a:t>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14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ru-RU" sz="1400" b="0" i="1" dirty="0" smtClean="0">
                            <a:latin typeface="Cambria Math" panose="02040503050406030204" pitchFamily="18" charset="0"/>
                          </a:rPr>
                          <m:t>общ</m:t>
                        </m:r>
                      </m:sup>
                    </m:sSubSup>
                  </m:oMath>
                </a14:m>
                <a:r>
                  <a:rPr lang="ru-RU" sz="1400" dirty="0"/>
                  <a:t>) </a:t>
                </a:r>
              </a:p>
              <a:p>
                <a:pPr lvl="1" algn="just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ru-RU" sz="1700" dirty="0"/>
                  <a:t>«вероятность ложной идентификации»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ru-RU" sz="1700" dirty="0"/>
                  <a:t>)</a:t>
                </a:r>
                <a:r>
                  <a:rPr lang="ru-RU" sz="1400" dirty="0"/>
                  <a:t> –  отношение числа частиц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ru-RU" sz="1400" dirty="0"/>
                  <a:t>, зарегистрированных как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1400" dirty="0"/>
                  <a:t>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14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ru-RU" sz="1400" i="1" dirty="0">
                            <a:latin typeface="Cambria Math" panose="02040503050406030204" pitchFamily="18" charset="0"/>
                          </a:rPr>
                          <m:t>рег</m:t>
                        </m:r>
                      </m:sup>
                    </m:sSubSup>
                  </m:oMath>
                </a14:m>
                <a:r>
                  <a:rPr lang="en-US" sz="1400" dirty="0"/>
                  <a:t>),</a:t>
                </a:r>
                <a:r>
                  <a:rPr lang="ru-RU" sz="1400" dirty="0"/>
                  <a:t> к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14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ru-RU" sz="1400" i="1" dirty="0">
                            <a:latin typeface="Cambria Math" panose="02040503050406030204" pitchFamily="18" charset="0"/>
                          </a:rPr>
                          <m:t>общ</m:t>
                        </m:r>
                      </m:sup>
                    </m:sSubSup>
                  </m:oMath>
                </a14:m>
                <a:r>
                  <a:rPr lang="ru-RU" sz="1400" dirty="0"/>
                  <a:t> </a:t>
                </a:r>
                <a:endParaRPr lang="en-US" sz="1400" dirty="0"/>
              </a:p>
              <a:p>
                <a:pPr lvl="1" algn="just">
                  <a:lnSpc>
                    <a:spcPct val="100000"/>
                  </a:lnSpc>
                  <a:buFont typeface="Courier New" panose="02070309020205020404" pitchFamily="49" charset="0"/>
                  <a:buChar char="o"/>
                </a:pPr>
                <a:r>
                  <a:rPr lang="ru-RU" sz="1700" dirty="0"/>
                  <a:t>достоверность разделения в системе –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9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ru-RU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sub>
                    </m:sSub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9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sub>
                        </m:sSub>
                      </m:den>
                    </m:f>
                  </m:oMath>
                </a14:m>
                <a:endParaRPr lang="ru-RU" sz="1900" b="0" i="1" dirty="0">
                  <a:latin typeface="Cambria Math" panose="02040503050406030204" pitchFamily="18" charset="0"/>
                </a:endParaRPr>
              </a:p>
              <a:p>
                <a:pPr marL="457200" lvl="1" indent="0" algn="just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ru-RU" sz="1400" dirty="0"/>
                  <a:t> 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1400" dirty="0"/>
                  <a:t> </a:t>
                </a:r>
                <a:r>
                  <a:rPr lang="ru-RU" sz="1400" dirty="0"/>
                  <a:t>– средние значения распределений параметра измеренного для частиц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1400" dirty="0"/>
                  <a:t>и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ru-RU" sz="1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𝐴𝐵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1400" b="0" i="1" smtClean="0">
                        <a:latin typeface="Cambria Math" panose="02040503050406030204" pitchFamily="18" charset="0"/>
                      </a:rPr>
                      <m:t>–</m:t>
                    </m:r>
                  </m:oMath>
                </a14:m>
                <a:r>
                  <a:rPr lang="ru-RU" sz="1400" dirty="0"/>
                  <a:t> средняя величина </a:t>
                </a:r>
                <a:r>
                  <a:rPr lang="en-US" sz="1400" dirty="0"/>
                  <a:t>STDEV </a:t>
                </a:r>
                <a:r>
                  <a:rPr lang="ru-RU" sz="1400" dirty="0"/>
                  <a:t>этих распределений.</a:t>
                </a:r>
              </a:p>
              <a:p>
                <a:pPr marL="457200" lvl="1" indent="0" algn="just">
                  <a:lnSpc>
                    <a:spcPct val="100000"/>
                  </a:lnSpc>
                  <a:buNone/>
                </a:pPr>
                <a:r>
                  <a:rPr lang="ru-RU" sz="1400" dirty="0"/>
                  <a:t>Если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ru-RU" sz="1400" dirty="0"/>
                  <a:t> 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ru-RU" sz="1400" dirty="0"/>
                  <a:t> распределены по Гауссу, то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ru-RU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≤1%→</m:t>
                    </m:r>
                    <m:sSub>
                      <m:sSubPr>
                        <m:ctrlPr>
                          <a:rPr lang="ru-RU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ru-RU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sub>
                    </m:sSub>
                    <m:r>
                      <a:rPr lang="en-US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</m:t>
                    </m:r>
                  </m:oMath>
                </a14:m>
                <a:endParaRPr lang="ru-RU" sz="1700" dirty="0"/>
              </a:p>
              <a:p>
                <a:pPr algn="just">
                  <a:lnSpc>
                    <a:spcPct val="150000"/>
                  </a:lnSpc>
                </a:pPr>
                <a:r>
                  <a:rPr lang="ru-RU" sz="1800" dirty="0"/>
                  <a:t>В системах идентификации работают с долгоживущими заряженными частицами:</a:t>
                </a:r>
                <a:endParaRPr lang="en-US" sz="1800" dirty="0"/>
              </a:p>
              <a:p>
                <a:pPr marL="514350" indent="-514350" algn="just">
                  <a:lnSpc>
                    <a:spcPct val="150000"/>
                  </a:lnSpc>
                  <a:buFont typeface="+mj-lt"/>
                  <a:buAutoNum type="arabicPeriod" startAt="4"/>
                </a:pPr>
                <a:endParaRPr lang="en-US" sz="1800" dirty="0"/>
              </a:p>
              <a:p>
                <a:pPr marL="514350" indent="-514350" algn="just">
                  <a:lnSpc>
                    <a:spcPct val="150000"/>
                  </a:lnSpc>
                  <a:buFont typeface="+mj-lt"/>
                  <a:buAutoNum type="arabicPeriod" startAt="4"/>
                </a:pPr>
                <a:endParaRPr lang="en-US" sz="1800" dirty="0"/>
              </a:p>
              <a:p>
                <a:pPr algn="just">
                  <a:lnSpc>
                    <a:spcPct val="150000"/>
                  </a:lnSpc>
                </a:pPr>
                <a:r>
                  <a:rPr lang="ru-RU" sz="1800" dirty="0"/>
                  <a:t> </a:t>
                </a:r>
                <a14:m>
                  <m:oMath xmlns:m="http://schemas.openxmlformats.org/officeDocument/2006/math">
                    <m:r>
                      <a:rPr lang="ru-RU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  <m:r>
                      <a:rPr 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sz="1800" dirty="0"/>
                  <a:t> </a:t>
                </a:r>
                <a:r>
                  <a:rPr lang="ru-RU" sz="1800" dirty="0"/>
                  <a:t>идентифицируются (реконструируются) по вторичным частицам.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ru-RU" sz="1800" dirty="0"/>
                  <a:t>Системы идентификации в универсальных детекторах должны обладать минимально-возможной толщиной. Характерные современные величина – это </a:t>
                </a:r>
                <a:r>
                  <a:rPr lang="ru-RU" sz="1800" dirty="0">
                    <a:solidFill>
                      <a:schemeClr val="tx1"/>
                    </a:solidFill>
                  </a:rPr>
                  <a:t>0.1</a:t>
                </a:r>
                <a:r>
                  <a:rPr lang="en-US" sz="1800" dirty="0">
                    <a:solidFill>
                      <a:schemeClr val="tx1"/>
                    </a:solidFill>
                  </a:rPr>
                  <a:t>÷0.3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ru-RU" sz="1800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2ABF331F-6509-9FB4-F389-4C20CCDAAC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5745" y="784802"/>
                <a:ext cx="11208327" cy="5571548"/>
              </a:xfrm>
              <a:blipFill>
                <a:blip r:embed="rId2"/>
                <a:stretch>
                  <a:fillRect l="-340" r="-340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59FA65B9-3D64-DCBC-3488-2F988B8ACB2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5402046"/>
                  </p:ext>
                </p:extLst>
              </p:nvPr>
            </p:nvGraphicFramePr>
            <p:xfrm>
              <a:off x="838200" y="3570576"/>
              <a:ext cx="10131551" cy="11887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954483">
                      <a:extLst>
                        <a:ext uri="{9D8B030D-6E8A-4147-A177-3AD203B41FA5}">
                          <a16:colId xmlns:a16="http://schemas.microsoft.com/office/drawing/2014/main" val="1078263585"/>
                        </a:ext>
                      </a:extLst>
                    </a:gridCol>
                    <a:gridCol w="2117645">
                      <a:extLst>
                        <a:ext uri="{9D8B030D-6E8A-4147-A177-3AD203B41FA5}">
                          <a16:colId xmlns:a16="http://schemas.microsoft.com/office/drawing/2014/main" val="813569066"/>
                        </a:ext>
                      </a:extLst>
                    </a:gridCol>
                    <a:gridCol w="2023872">
                      <a:extLst>
                        <a:ext uri="{9D8B030D-6E8A-4147-A177-3AD203B41FA5}">
                          <a16:colId xmlns:a16="http://schemas.microsoft.com/office/drawing/2014/main" val="2844462912"/>
                        </a:ext>
                      </a:extLst>
                    </a:gridCol>
                    <a:gridCol w="1914144">
                      <a:extLst>
                        <a:ext uri="{9D8B030D-6E8A-4147-A177-3AD203B41FA5}">
                          <a16:colId xmlns:a16="http://schemas.microsoft.com/office/drawing/2014/main" val="3684516196"/>
                        </a:ext>
                      </a:extLst>
                    </a:gridCol>
                    <a:gridCol w="2121407">
                      <a:extLst>
                        <a:ext uri="{9D8B030D-6E8A-4147-A177-3AD203B41FA5}">
                          <a16:colId xmlns:a16="http://schemas.microsoft.com/office/drawing/2014/main" val="159889561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/>
                            <a:t>e</a:t>
                          </a:r>
                          <a:r>
                            <a:rPr lang="en-US" sz="2000" b="1" baseline="30000" dirty="0"/>
                            <a:t>±</a:t>
                          </a:r>
                          <a:endParaRPr lang="en-RU" sz="2000" b="1" baseline="300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/>
                            <a:t>µ</a:t>
                          </a:r>
                          <a:r>
                            <a:rPr lang="en-US" sz="2000" b="1" baseline="30000" dirty="0"/>
                            <a:t>±</a:t>
                          </a:r>
                          <a:endParaRPr lang="en-RU" sz="2000" b="1" baseline="300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/>
                            <a:t>π</a:t>
                          </a:r>
                          <a:r>
                            <a:rPr lang="en-RU" sz="2000" b="1" baseline="30000" dirty="0"/>
                            <a:t>±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b="1" dirty="0"/>
                            <a:t>K</a:t>
                          </a:r>
                          <a:r>
                            <a:rPr lang="en-RU" sz="2000" b="1" baseline="30000" dirty="0"/>
                            <a:t>±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b="1" dirty="0"/>
                            <a:t>p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9900769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dirty="0"/>
                            <a:t>0.511 </a:t>
                          </a:r>
                          <a:r>
                            <a:rPr lang="ru-RU" sz="2000" dirty="0"/>
                            <a:t>МэВ/с</a:t>
                          </a:r>
                          <a:endParaRPr lang="en-RU" sz="20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/>
                            <a:t>105.6 МэВ/с</a:t>
                          </a:r>
                          <a:endParaRPr lang="en-RU" sz="20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/>
                            <a:t>139.6 МэВ/с</a:t>
                          </a:r>
                          <a:endParaRPr lang="en-RU" sz="20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/>
                            <a:t>493.7 МэВ/с</a:t>
                          </a:r>
                          <a:endParaRPr lang="en-RU" sz="20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/>
                            <a:t>938.3 МэВ/с</a:t>
                          </a:r>
                          <a:endParaRPr lang="en-RU" sz="20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4311917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RU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∞</m:t>
                                </m:r>
                              </m:oMath>
                            </m:oMathPara>
                          </a14:m>
                          <a:endParaRPr lang="en-RU" sz="20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</m:t>
                              </m:r>
                              <m:r>
                                <a:rPr lang="ru-RU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ru-RU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−6</m:t>
                                  </m:r>
                                </m:sup>
                              </m:sSup>
                            </m:oMath>
                          </a14:m>
                          <a:r>
                            <a:rPr lang="ru-RU" sz="2000" dirty="0"/>
                            <a:t>с</a:t>
                          </a:r>
                          <a:endParaRPr lang="en-RU" sz="20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</m:t>
                              </m:r>
                              <m:r>
                                <a:rPr lang="ru-RU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ru-RU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−8</m:t>
                                  </m:r>
                                </m:sup>
                              </m:sSup>
                            </m:oMath>
                          </a14:m>
                          <a:r>
                            <a:rPr lang="ru-RU" sz="2000" dirty="0"/>
                            <a:t>с</a:t>
                          </a:r>
                          <a:endParaRPr lang="en-RU" sz="20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ru-RU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ru-RU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24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ru-RU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−8</m:t>
                                  </m:r>
                                </m:sup>
                              </m:sSup>
                            </m:oMath>
                          </a14:m>
                          <a:r>
                            <a:rPr lang="ru-RU" sz="2000" dirty="0"/>
                            <a:t>с</a:t>
                          </a:r>
                          <a:endParaRPr lang="en-RU" sz="20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&gt;2.9∙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29</m:t>
                                    </m:r>
                                  </m:sup>
                                </m:sSup>
                                <m:r>
                                  <a:rPr lang="ru-RU" sz="20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лет</m:t>
                                </m:r>
                              </m:oMath>
                            </m:oMathPara>
                          </a14:m>
                          <a:endParaRPr lang="en-RU" sz="20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1325338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59FA65B9-3D64-DCBC-3488-2F988B8ACB2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5402046"/>
                  </p:ext>
                </p:extLst>
              </p:nvPr>
            </p:nvGraphicFramePr>
            <p:xfrm>
              <a:off x="838200" y="3570576"/>
              <a:ext cx="10131551" cy="11887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954483">
                      <a:extLst>
                        <a:ext uri="{9D8B030D-6E8A-4147-A177-3AD203B41FA5}">
                          <a16:colId xmlns:a16="http://schemas.microsoft.com/office/drawing/2014/main" val="1078263585"/>
                        </a:ext>
                      </a:extLst>
                    </a:gridCol>
                    <a:gridCol w="2117645">
                      <a:extLst>
                        <a:ext uri="{9D8B030D-6E8A-4147-A177-3AD203B41FA5}">
                          <a16:colId xmlns:a16="http://schemas.microsoft.com/office/drawing/2014/main" val="813569066"/>
                        </a:ext>
                      </a:extLst>
                    </a:gridCol>
                    <a:gridCol w="2023872">
                      <a:extLst>
                        <a:ext uri="{9D8B030D-6E8A-4147-A177-3AD203B41FA5}">
                          <a16:colId xmlns:a16="http://schemas.microsoft.com/office/drawing/2014/main" val="2844462912"/>
                        </a:ext>
                      </a:extLst>
                    </a:gridCol>
                    <a:gridCol w="1914144">
                      <a:extLst>
                        <a:ext uri="{9D8B030D-6E8A-4147-A177-3AD203B41FA5}">
                          <a16:colId xmlns:a16="http://schemas.microsoft.com/office/drawing/2014/main" val="3684516196"/>
                        </a:ext>
                      </a:extLst>
                    </a:gridCol>
                    <a:gridCol w="2121407">
                      <a:extLst>
                        <a:ext uri="{9D8B030D-6E8A-4147-A177-3AD203B41FA5}">
                          <a16:colId xmlns:a16="http://schemas.microsoft.com/office/drawing/2014/main" val="1598895616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/>
                            <a:t>e</a:t>
                          </a:r>
                          <a:r>
                            <a:rPr lang="en-US" sz="2000" b="1" baseline="30000" dirty="0"/>
                            <a:t>±</a:t>
                          </a:r>
                          <a:endParaRPr lang="en-RU" sz="2000" b="1" baseline="300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/>
                            <a:t>µ</a:t>
                          </a:r>
                          <a:r>
                            <a:rPr lang="en-US" sz="2000" b="1" baseline="30000" dirty="0"/>
                            <a:t>±</a:t>
                          </a:r>
                          <a:endParaRPr lang="en-RU" sz="2000" b="1" baseline="300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/>
                            <a:t>π</a:t>
                          </a:r>
                          <a:r>
                            <a:rPr lang="en-RU" sz="2000" b="1" baseline="30000" dirty="0"/>
                            <a:t>±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b="1" dirty="0"/>
                            <a:t>K</a:t>
                          </a:r>
                          <a:r>
                            <a:rPr lang="en-RU" sz="2000" b="1" baseline="30000" dirty="0"/>
                            <a:t>±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b="1" dirty="0"/>
                            <a:t>p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990076935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dirty="0"/>
                            <a:t>0.511 </a:t>
                          </a:r>
                          <a:r>
                            <a:rPr lang="ru-RU" sz="2000" dirty="0"/>
                            <a:t>МэВ/с</a:t>
                          </a:r>
                          <a:endParaRPr lang="en-RU" sz="20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/>
                            <a:t>105.6 МэВ/с</a:t>
                          </a:r>
                          <a:endParaRPr lang="en-RU" sz="20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/>
                            <a:t>139.6 МэВ/с</a:t>
                          </a:r>
                          <a:endParaRPr lang="en-RU" sz="20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/>
                            <a:t>493.7 МэВ/с</a:t>
                          </a:r>
                          <a:endParaRPr lang="en-RU" sz="20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/>
                            <a:t>938.3 МэВ/с</a:t>
                          </a:r>
                          <a:endParaRPr lang="en-RU" sz="20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431191761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649" t="-212903" r="-418831" b="-290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2814" t="-212903" r="-286228" b="-290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02516" t="-212903" r="-200629" b="-290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18543" t="-212903" r="-111258" b="-290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78443" t="-212903" r="-599" b="-290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3253384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3038699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D2735-11E3-B6F0-A69C-EE77B8C93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313" y="2103437"/>
            <a:ext cx="11013374" cy="1325563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dirty="0"/>
              <a:t>Опции систем идентификации для проекта «Супер Ц-Тау фабрика»</a:t>
            </a:r>
            <a:endParaRPr lang="en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051F65-1D7E-511C-7C58-5895BE60C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C7ED87-32CA-1353-1E30-8AA6305FE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03FA20-2B67-D89C-AB9A-D251BAAFF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50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540585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>
            <a:extLst>
              <a:ext uri="{FF2B5EF4-FFF2-40B4-BE49-F238E27FC236}">
                <a16:creationId xmlns:a16="http://schemas.microsoft.com/office/drawing/2014/main" id="{E88FFCEE-E329-4090-AA17-07A8C95B3D4A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768" y="983257"/>
            <a:ext cx="5915053" cy="43905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C4793F-9E34-4F62-B89A-002E0B3D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012" y="297153"/>
            <a:ext cx="10515600" cy="6535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99" b="1" dirty="0"/>
              <a:t>Супер С-Тау фабрика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E4D99-5D64-48DE-866C-3472C0E4D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059-DDD1-4F21-8442-BC5C8718C563}" type="slidenum">
              <a:rPr lang="ru-RU" smtClean="0"/>
              <a:t>51</a:t>
            </a:fld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Объект 2">
                <a:extLst>
                  <a:ext uri="{FF2B5EF4-FFF2-40B4-BE49-F238E27FC236}">
                    <a16:creationId xmlns:a16="http://schemas.microsoft.com/office/drawing/2014/main" id="{B2D29D57-B451-4307-969E-31EEE54334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8943" y="1226694"/>
                <a:ext cx="4920542" cy="5266180"/>
              </a:xfrm>
              <a:prstGeom prst="rect">
                <a:avLst/>
              </a:prstGeom>
            </p:spPr>
            <p:txBody>
              <a:bodyPr vert="horz" lIns="68587" tIns="34293" rIns="68587" bIns="34293" rtlCol="0" anchor="t">
                <a:noAutofit/>
              </a:bodyPr>
              <a:lstStyle>
                <a:lvl1pPr marL="0" indent="0" algn="l" defTabSz="914400" rtl="0" eaLnBrk="1" latinLnBrk="0" hangingPunct="1">
                  <a:lnSpc>
                    <a:spcPct val="95000"/>
                  </a:lnSpc>
                  <a:spcBef>
                    <a:spcPts val="0"/>
                  </a:spcBef>
                  <a:spcAft>
                    <a:spcPts val="200"/>
                  </a:spcAft>
                  <a:buClr>
                    <a:schemeClr val="accent1"/>
                  </a:buClr>
                  <a:buSzPct val="80000"/>
                  <a:buFont typeface="Arial" pitchFamily="34" charset="0"/>
                  <a:buNone/>
                  <a:defRPr sz="2000" b="0" kern="1200" spc="1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None/>
                  <a:defRPr sz="2000" b="1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None/>
                  <a:defRPr sz="1800" b="1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None/>
                  <a:defRPr sz="1600" b="1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None/>
                  <a:defRPr sz="1600" b="1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None/>
                  <a:defRPr sz="1600" b="1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None/>
                  <a:defRPr sz="1600" b="1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None/>
                  <a:defRPr sz="1600" b="1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None/>
                  <a:defRPr sz="1600" b="1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14333" indent="-214333">
                  <a:lnSpc>
                    <a:spcPct val="110000"/>
                  </a:lnSpc>
                  <a:spcBef>
                    <a:spcPts val="450"/>
                  </a:spcBef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tx1"/>
                    </a:solidFill>
                  </a:rPr>
                  <a:t>e</a:t>
                </a:r>
                <a:r>
                  <a:rPr lang="en-US" baseline="30000" dirty="0" err="1">
                    <a:solidFill>
                      <a:schemeClr val="tx1"/>
                    </a:solidFill>
                  </a:rPr>
                  <a:t>+</a:t>
                </a:r>
                <a:r>
                  <a:rPr lang="en-US" dirty="0" err="1">
                    <a:solidFill>
                      <a:schemeClr val="tx1"/>
                    </a:solidFill>
                  </a:rPr>
                  <a:t>e</a:t>
                </a:r>
                <a:r>
                  <a:rPr lang="en-US" baseline="30000" dirty="0">
                    <a:solidFill>
                      <a:schemeClr val="tx1"/>
                    </a:solidFill>
                  </a:rPr>
                  <a:t>- </a:t>
                </a:r>
                <a:r>
                  <a:rPr lang="en-US" dirty="0">
                    <a:solidFill>
                      <a:schemeClr val="tx1"/>
                    </a:solidFill>
                  </a:rPr>
                  <a:t>collider for precise experiments with tau-lepton and charmed hadrons and search for “new physics”</a:t>
                </a:r>
              </a:p>
              <a:p>
                <a:pPr marL="557267" lvl="1" indent="-214333">
                  <a:lnSpc>
                    <a:spcPct val="110000"/>
                  </a:lnSpc>
                  <a:spcBef>
                    <a:spcPts val="0"/>
                  </a:spcBef>
                  <a:buFont typeface="Courier New" panose="02070309020205020404" pitchFamily="49" charset="0"/>
                  <a:buChar char="o"/>
                </a:pPr>
                <a:r>
                  <a:rPr lang="en-US" sz="1800" b="0" dirty="0">
                    <a:solidFill>
                      <a:schemeClr val="tx1"/>
                    </a:solidFill>
                  </a:rPr>
                  <a:t>Energy of beam 1.5÷3.5 GeV</a:t>
                </a:r>
                <a:endParaRPr lang="en-US" sz="18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557267" lvl="1" indent="-214333">
                  <a:lnSpc>
                    <a:spcPct val="110000"/>
                  </a:lnSpc>
                  <a:spcBef>
                    <a:spcPts val="0"/>
                  </a:spcBef>
                  <a:buFont typeface="Courier New" panose="02070309020205020404" pitchFamily="49" charset="0"/>
                  <a:buChar char="o"/>
                </a:pPr>
                <a:r>
                  <a:rPr lang="en-US" sz="1800" b="0" dirty="0">
                    <a:solidFill>
                      <a:schemeClr val="tx1"/>
                    </a:solidFill>
                  </a:rPr>
                  <a:t>Luminosity</a:t>
                </a:r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ℒ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=</m:t>
                    </m:r>
                    <m:sSup>
                      <m:sSup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35</m:t>
                        </m:r>
                      </m:sup>
                    </m:sSup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@ 2</m:t>
                    </m:r>
                    <m:r>
                      <a:rPr lang="ru-RU" sz="1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GeV</m:t>
                    </m:r>
                  </m:oMath>
                </a14:m>
                <a:endParaRPr lang="ru-RU" sz="18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557267" lvl="1" indent="-214333">
                  <a:lnSpc>
                    <a:spcPct val="110000"/>
                  </a:lnSpc>
                  <a:spcBef>
                    <a:spcPts val="0"/>
                  </a:spcBef>
                  <a:buFont typeface="Courier New" panose="02070309020205020404" pitchFamily="49" charset="0"/>
                  <a:buChar char="o"/>
                </a:pPr>
                <a:r>
                  <a:rPr lang="en-US" sz="18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Longitudinal electron beam polarization</a:t>
                </a:r>
              </a:p>
              <a:p>
                <a:pPr marL="257200" indent="-257200">
                  <a:lnSpc>
                    <a:spcPct val="110000"/>
                  </a:lnSpc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tx1"/>
                    </a:solidFill>
                  </a:rPr>
                  <a:t>Universal particle detector</a:t>
                </a:r>
              </a:p>
              <a:p>
                <a:pPr marL="600134" lvl="1" indent="-257200">
                  <a:lnSpc>
                    <a:spcPct val="110000"/>
                  </a:lnSpc>
                  <a:spcBef>
                    <a:spcPts val="0"/>
                  </a:spcBef>
                  <a:buFont typeface="Courier New" panose="02070309020205020404" pitchFamily="49" charset="0"/>
                  <a:buChar char="o"/>
                </a:pPr>
                <a:r>
                  <a:rPr lang="en-US" sz="1800" b="0" dirty="0">
                    <a:solidFill>
                      <a:schemeClr val="tx1"/>
                    </a:solidFill>
                  </a:rPr>
                  <a:t>Axial magnetic field up to 1.5 T</a:t>
                </a:r>
              </a:p>
              <a:p>
                <a:pPr marL="600134" lvl="1" indent="-257200">
                  <a:lnSpc>
                    <a:spcPct val="110000"/>
                  </a:lnSpc>
                  <a:spcBef>
                    <a:spcPts val="0"/>
                  </a:spcBef>
                  <a:buFont typeface="Courier New" panose="02070309020205020404" pitchFamily="49" charset="0"/>
                  <a:buChar char="o"/>
                </a:pPr>
                <a:r>
                  <a:rPr lang="en-US" sz="1800" b="0" dirty="0">
                    <a:solidFill>
                      <a:schemeClr val="tx1"/>
                    </a:solidFill>
                  </a:rPr>
                  <a:t>Track system with excellent spatial and momentum resolution</a:t>
                </a:r>
              </a:p>
              <a:p>
                <a:pPr marL="600134" lvl="1" indent="-257200">
                  <a:lnSpc>
                    <a:spcPct val="110000"/>
                  </a:lnSpc>
                  <a:spcBef>
                    <a:spcPts val="0"/>
                  </a:spcBef>
                  <a:buFont typeface="Courier New" panose="02070309020205020404" pitchFamily="49" charset="0"/>
                  <a:buChar char="o"/>
                </a:pPr>
                <a:r>
                  <a:rPr lang="en-US" sz="1800" b="0" dirty="0">
                    <a:solidFill>
                      <a:schemeClr val="tx1"/>
                    </a:solidFill>
                  </a:rPr>
                  <a:t>Calorimeter with excellent energy resolution and timing properties  </a:t>
                </a:r>
              </a:p>
              <a:p>
                <a:pPr marL="600134" lvl="1" indent="-257200">
                  <a:lnSpc>
                    <a:spcPct val="110000"/>
                  </a:lnSpc>
                  <a:spcBef>
                    <a:spcPts val="0"/>
                  </a:spcBef>
                  <a:buFont typeface="Courier New" panose="02070309020205020404" pitchFamily="49" charset="0"/>
                  <a:buChar char="o"/>
                </a:pPr>
                <a:r>
                  <a:rPr lang="en-US" sz="1800" b="0" dirty="0">
                    <a:solidFill>
                      <a:schemeClr val="tx1"/>
                    </a:solidFill>
                  </a:rPr>
                  <a:t>Particle identification system</a:t>
                </a:r>
              </a:p>
              <a:p>
                <a:pPr marL="1014906" lvl="2" indent="-257200">
                  <a:lnSpc>
                    <a:spcPct val="110000"/>
                  </a:lnSpc>
                  <a:spcBef>
                    <a:spcPts val="0"/>
                  </a:spcBef>
                  <a:buFont typeface="Courier New" panose="02070309020205020404" pitchFamily="49" charset="0"/>
                  <a:buChar char="o"/>
                </a:pPr>
                <a:r>
                  <a:rPr lang="en-US" sz="1600" b="0" dirty="0">
                    <a:solidFill>
                      <a:schemeClr val="tx1"/>
                    </a:solidFill>
                  </a:rPr>
                  <a:t>π/K – separation 0.6÷3 GeV/c</a:t>
                </a:r>
              </a:p>
              <a:p>
                <a:pPr marL="1014906" lvl="2" indent="-257200">
                  <a:lnSpc>
                    <a:spcPct val="110000"/>
                  </a:lnSpc>
                  <a:spcBef>
                    <a:spcPts val="0"/>
                  </a:spcBef>
                  <a:buFont typeface="Courier New" panose="02070309020205020404" pitchFamily="49" charset="0"/>
                  <a:buChar char="o"/>
                </a:pPr>
                <a:r>
                  <a:rPr lang="en-US" sz="1600" b="0" dirty="0">
                    <a:solidFill>
                      <a:srgbClr val="FF0000"/>
                    </a:solidFill>
                  </a:rPr>
                  <a:t>µ/π – separation up to 1.5 GeV/c</a:t>
                </a:r>
              </a:p>
            </p:txBody>
          </p:sp>
        </mc:Choice>
        <mc:Fallback xmlns="">
          <p:sp>
            <p:nvSpPr>
              <p:cNvPr id="6" name="Объект 2">
                <a:extLst>
                  <a:ext uri="{FF2B5EF4-FFF2-40B4-BE49-F238E27FC236}">
                    <a16:creationId xmlns:a16="http://schemas.microsoft.com/office/drawing/2014/main" id="{B2D29D57-B451-4307-969E-31EEE54334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43" y="1226694"/>
                <a:ext cx="4920542" cy="5266180"/>
              </a:xfrm>
              <a:prstGeom prst="rect">
                <a:avLst/>
              </a:prstGeom>
              <a:blipFill>
                <a:blip r:embed="rId3"/>
                <a:stretch>
                  <a:fillRect l="-1031" t="-481" r="-1546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A10B5506-0558-4186-80B2-776190F64210}"/>
              </a:ext>
            </a:extLst>
          </p:cNvPr>
          <p:cNvSpPr txBox="1">
            <a:spLocks/>
          </p:cNvSpPr>
          <p:nvPr/>
        </p:nvSpPr>
        <p:spPr>
          <a:xfrm>
            <a:off x="7982149" y="5624743"/>
            <a:ext cx="2057616" cy="273873"/>
          </a:xfrm>
          <a:prstGeom prst="rect">
            <a:avLst/>
          </a:prstGeom>
        </p:spPr>
        <p:txBody>
          <a:bodyPr vert="horz" lIns="68587" tIns="34293" rIns="68587" bIns="34293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4E9E059-DDD1-4F21-8442-BC5C8718C563}" type="slidenum">
              <a:rPr lang="ru-RU" sz="900"/>
              <a:pPr/>
              <a:t>51</a:t>
            </a:fld>
            <a:endParaRPr lang="ru-RU" sz="9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91036B-2142-4598-8DC9-22F5A39D7C02}"/>
              </a:ext>
            </a:extLst>
          </p:cNvPr>
          <p:cNvSpPr/>
          <p:nvPr/>
        </p:nvSpPr>
        <p:spPr>
          <a:xfrm>
            <a:off x="8615430" y="3433634"/>
            <a:ext cx="2630502" cy="1554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p:pic>
        <p:nvPicPr>
          <p:cNvPr id="9" name="Рисунок 21">
            <a:extLst>
              <a:ext uri="{FF2B5EF4-FFF2-40B4-BE49-F238E27FC236}">
                <a16:creationId xmlns:a16="http://schemas.microsoft.com/office/drawing/2014/main" id="{47FBFEA2-AF46-4328-AFA5-E8C51FF8FC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1313" y="4219869"/>
            <a:ext cx="2169382" cy="15336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1865BF1-9FD5-4367-A7E7-56F3C1D5D342}"/>
              </a:ext>
            </a:extLst>
          </p:cNvPr>
          <p:cNvSpPr txBox="1"/>
          <p:nvPr/>
        </p:nvSpPr>
        <p:spPr>
          <a:xfrm>
            <a:off x="8056608" y="3972407"/>
            <a:ext cx="2231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Universal</a:t>
            </a:r>
            <a:r>
              <a:rPr lang="ru-RU" sz="1200" dirty="0"/>
              <a:t> </a:t>
            </a:r>
            <a:r>
              <a:rPr lang="en-US" sz="1200" dirty="0"/>
              <a:t>detector</a:t>
            </a:r>
            <a:endParaRPr lang="ru-RU" sz="12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83A325C-42ED-D615-F067-E95D663176E0}"/>
              </a:ext>
            </a:extLst>
          </p:cNvPr>
          <p:cNvGrpSpPr/>
          <p:nvPr/>
        </p:nvGrpSpPr>
        <p:grpSpPr>
          <a:xfrm>
            <a:off x="5846989" y="2406604"/>
            <a:ext cx="4143709" cy="3551086"/>
            <a:chOff x="5836394" y="2091762"/>
            <a:chExt cx="4143709" cy="355108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3615E7A-B99B-48EF-91B4-00E176ADD448}"/>
                </a:ext>
              </a:extLst>
            </p:cNvPr>
            <p:cNvSpPr/>
            <p:nvPr/>
          </p:nvSpPr>
          <p:spPr>
            <a:xfrm>
              <a:off x="6157229" y="4551018"/>
              <a:ext cx="335937" cy="370931"/>
            </a:xfrm>
            <a:prstGeom prst="rect">
              <a:avLst/>
            </a:pr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ru-RU" sz="1633" dirty="0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1FECD49-8D20-4BD2-96A0-668F32117C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85769" y="3871199"/>
              <a:ext cx="1818850" cy="679818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773A640-60B9-4A7E-BAF6-0360E3FFF8CB}"/>
                </a:ext>
              </a:extLst>
            </p:cNvPr>
            <p:cNvCxnSpPr>
              <a:cxnSpLocks/>
            </p:cNvCxnSpPr>
            <p:nvPr/>
          </p:nvCxnSpPr>
          <p:spPr>
            <a:xfrm>
              <a:off x="6485769" y="4918104"/>
              <a:ext cx="1818850" cy="679818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2F7A058-0D4A-479C-A6E6-8305C274DB21}"/>
                </a:ext>
              </a:extLst>
            </p:cNvPr>
            <p:cNvSpPr/>
            <p:nvPr/>
          </p:nvSpPr>
          <p:spPr>
            <a:xfrm>
              <a:off x="8304619" y="3871199"/>
              <a:ext cx="1675484" cy="1757825"/>
            </a:xfrm>
            <a:prstGeom prst="rect">
              <a:avLst/>
            </a:pr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495EC48-AF32-4A87-9E7C-FA7D983454F5}"/>
                </a:ext>
              </a:extLst>
            </p:cNvPr>
            <p:cNvCxnSpPr>
              <a:cxnSpLocks/>
            </p:cNvCxnSpPr>
            <p:nvPr/>
          </p:nvCxnSpPr>
          <p:spPr>
            <a:xfrm>
              <a:off x="8625454" y="5400632"/>
              <a:ext cx="786130" cy="0"/>
            </a:xfrm>
            <a:prstGeom prst="line">
              <a:avLst/>
            </a:prstGeom>
            <a:ln w="19050" cap="flat" cmpd="sng" algn="ctr">
              <a:solidFill>
                <a:schemeClr val="accent6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E0C0024-A0F4-4751-A53D-51DC40EA566A}"/>
                </a:ext>
              </a:extLst>
            </p:cNvPr>
            <p:cNvSpPr txBox="1"/>
            <p:nvPr/>
          </p:nvSpPr>
          <p:spPr>
            <a:xfrm>
              <a:off x="8882579" y="5365849"/>
              <a:ext cx="4219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6">
                      <a:lumMod val="50000"/>
                    </a:schemeClr>
                  </a:solidFill>
                </a:rPr>
                <a:t>5 m</a:t>
              </a:r>
              <a:endParaRPr lang="ru-RU" sz="12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FC976CB-6210-483B-8D27-E318B7119DA8}"/>
                </a:ext>
              </a:extLst>
            </p:cNvPr>
            <p:cNvSpPr/>
            <p:nvPr/>
          </p:nvSpPr>
          <p:spPr>
            <a:xfrm>
              <a:off x="5836394" y="2091762"/>
              <a:ext cx="2056921" cy="42282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Conceptual design report</a:t>
              </a:r>
            </a:p>
            <a:p>
              <a:pPr algn="ctr"/>
              <a:r>
                <a:rPr lang="en-US" sz="1200" dirty="0">
                  <a:solidFill>
                    <a:srgbClr val="C00000"/>
                  </a:solidFill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ctd.inp.nsk.su</a:t>
              </a:r>
              <a:endParaRPr lang="ru-RU" sz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265C416-EB65-BED3-6C8A-948990D33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B38E577D-6276-F81D-47E8-2D539B322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7304760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E6817-1582-E33E-85E9-ECA0813EF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D4251-AE2F-DC54-48A9-F58336C8C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71F6B-A330-168F-D3E7-91FA9A992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52</a:t>
            </a:fld>
            <a:endParaRPr lang="en-RU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FE12E99-75FB-B494-5A22-6E47C6335E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1103" y="796261"/>
            <a:ext cx="9669793" cy="562775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9605EB8-F95F-5AF7-E32B-3C758350271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36525"/>
                <a:ext cx="10515600" cy="727405"/>
              </a:xfrm>
            </p:spPr>
            <p:txBody>
              <a:bodyPr>
                <a:normAutofit/>
              </a:bodyPr>
              <a:lstStyle/>
              <a:p>
                <a:r>
                  <a:rPr lang="ru-RU" b="1" dirty="0"/>
                  <a:t>Супер С-Тау фабрика: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ru-RU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𝒅𝑬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𝒅𝒙</m:t>
                        </m:r>
                      </m:den>
                    </m:f>
                  </m:oMath>
                </a14:m>
                <a:endParaRPr lang="en-RU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9605EB8-F95F-5AF7-E32B-3C75835027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36525"/>
                <a:ext cx="10515600" cy="727405"/>
              </a:xfrm>
              <a:blipFill>
                <a:blip r:embed="rId3"/>
                <a:stretch>
                  <a:fillRect l="-2413" t="-154237" b="-223729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32078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320B5EE-5A1D-95DC-4196-E42DF76086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1831" y="711740"/>
            <a:ext cx="7865672" cy="564461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AAECB-04CF-7589-67FF-6ACF9D942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2F3BC-5F58-398B-7D03-26DF9CAFE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EFC79-8CD9-F3BA-9E1B-031FB6281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53</a:t>
            </a:fld>
            <a:endParaRPr lang="en-RU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4D50E7E-85CE-C9DB-D7AB-73926C53908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36525"/>
                <a:ext cx="10515600" cy="850489"/>
              </a:xfrm>
            </p:spPr>
            <p:txBody>
              <a:bodyPr/>
              <a:lstStyle/>
              <a:p>
                <a:r>
                  <a:rPr lang="ru-RU" b="1" dirty="0"/>
                  <a:t>Супер С-Тау фабрика: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𝒅𝑬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𝒅𝒙</m:t>
                        </m:r>
                      </m:den>
                    </m:f>
                  </m:oMath>
                </a14:m>
                <a:r>
                  <a:rPr lang="en-RU" dirty="0"/>
                  <a:t>–</a:t>
                </a:r>
                <a:r>
                  <a:rPr lang="ru-RU" b="1" dirty="0"/>
                  <a:t>разделение</a:t>
                </a:r>
                <a:endParaRPr lang="en-RU" b="1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4D50E7E-85CE-C9DB-D7AB-73926C5390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36525"/>
                <a:ext cx="10515600" cy="850489"/>
              </a:xfrm>
              <a:blipFill>
                <a:blip r:embed="rId3"/>
                <a:stretch>
                  <a:fillRect l="-2413" t="-126471" b="-186765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0A66C3F-25E4-2FA8-A092-FAC3E92492B9}"/>
              </a:ext>
            </a:extLst>
          </p:cNvPr>
          <p:cNvSpPr txBox="1"/>
          <p:nvPr/>
        </p:nvSpPr>
        <p:spPr>
          <a:xfrm>
            <a:off x="7498080" y="6021395"/>
            <a:ext cx="428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C00000"/>
                </a:solidFill>
              </a:rPr>
              <a:t>A.Yu</a:t>
            </a:r>
            <a:r>
              <a:rPr lang="en-GB" dirty="0">
                <a:solidFill>
                  <a:srgbClr val="C00000"/>
                </a:solidFill>
              </a:rPr>
              <a:t>.</a:t>
            </a:r>
            <a:r>
              <a:rPr lang="ru-RU" dirty="0">
                <a:solidFill>
                  <a:srgbClr val="C00000"/>
                </a:solidFill>
              </a:rPr>
              <a:t> </a:t>
            </a:r>
            <a:r>
              <a:rPr lang="en-GB" dirty="0" err="1">
                <a:solidFill>
                  <a:srgbClr val="C00000"/>
                </a:solidFill>
              </a:rPr>
              <a:t>Barnyakov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i="1" dirty="0">
                <a:solidFill>
                  <a:srgbClr val="C00000"/>
                </a:solidFill>
              </a:rPr>
              <a:t>et al </a:t>
            </a:r>
            <a:r>
              <a:rPr lang="en-GB" dirty="0">
                <a:solidFill>
                  <a:srgbClr val="C00000"/>
                </a:solidFill>
              </a:rPr>
              <a:t>2020 </a:t>
            </a:r>
            <a:r>
              <a:rPr lang="en-GB" i="1" dirty="0">
                <a:solidFill>
                  <a:srgbClr val="C00000"/>
                </a:solidFill>
              </a:rPr>
              <a:t>JINST </a:t>
            </a:r>
            <a:r>
              <a:rPr lang="en-GB" b="1" dirty="0">
                <a:solidFill>
                  <a:srgbClr val="C00000"/>
                </a:solidFill>
              </a:rPr>
              <a:t>15 </a:t>
            </a:r>
            <a:r>
              <a:rPr lang="en-GB" dirty="0">
                <a:solidFill>
                  <a:srgbClr val="C00000"/>
                </a:solidFill>
              </a:rPr>
              <a:t>C04032 </a:t>
            </a:r>
          </a:p>
        </p:txBody>
      </p:sp>
    </p:spTree>
    <p:extLst>
      <p:ext uri="{BB962C8B-B14F-4D97-AF65-F5344CB8AC3E}">
        <p14:creationId xmlns:p14="http://schemas.microsoft.com/office/powerpoint/2010/main" val="26753505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E9E11D9-EBA4-3F18-9725-2B037937CE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5329" y="665016"/>
            <a:ext cx="8883770" cy="572695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2DA8A-5037-202F-1C76-AB0BEB759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291B7-32DD-B940-9EEA-C548E4528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DE09C6-AFC4-09FC-E48C-5542E90E0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54</a:t>
            </a:fld>
            <a:endParaRPr lang="en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E5AE9F-FCA0-F982-E642-EF8875FD8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703654"/>
          </a:xfrm>
        </p:spPr>
        <p:txBody>
          <a:bodyPr>
            <a:normAutofit/>
          </a:bodyPr>
          <a:lstStyle/>
          <a:p>
            <a:r>
              <a:rPr lang="ru-RU" b="1" dirty="0"/>
              <a:t>Супер С-Тау фабрика:</a:t>
            </a:r>
            <a:r>
              <a:rPr lang="en-US" b="1" dirty="0"/>
              <a:t> </a:t>
            </a:r>
            <a:r>
              <a:rPr lang="ru-RU" b="1" dirty="0"/>
              <a:t>ФАРИЧ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6996814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728D89B-40F3-4B47-9F0F-9233B6AD40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356640" y="605780"/>
            <a:ext cx="4525673" cy="466555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B20494-EB40-1849-9036-3FA67D5E04E1}"/>
              </a:ext>
            </a:extLst>
          </p:cNvPr>
          <p:cNvSpPr txBox="1"/>
          <p:nvPr/>
        </p:nvSpPr>
        <p:spPr>
          <a:xfrm>
            <a:off x="6429829" y="42236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02E6251-0B74-6F44-8B14-E3BE09837F2D}"/>
                  </a:ext>
                </a:extLst>
              </p:cNvPr>
              <p:cNvSpPr txBox="1"/>
              <p:nvPr/>
            </p:nvSpPr>
            <p:spPr>
              <a:xfrm>
                <a:off x="237001" y="5218100"/>
                <a:ext cx="2316275" cy="646331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RU" dirty="0"/>
                  <a:t>Pixel ø1 mm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R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=1.36±0.04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RU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02E6251-0B74-6F44-8B14-E3BE09837F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001" y="5218100"/>
                <a:ext cx="2316275" cy="646331"/>
              </a:xfrm>
              <a:prstGeom prst="rect">
                <a:avLst/>
              </a:prstGeom>
              <a:blipFill>
                <a:blip r:embed="rId3"/>
                <a:stretch>
                  <a:fillRect l="-2174" t="-3846" b="-9615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1F3EDB3-8600-654C-BF5D-04F05425CABC}"/>
                  </a:ext>
                </a:extLst>
              </p:cNvPr>
              <p:cNvSpPr txBox="1"/>
              <p:nvPr/>
            </p:nvSpPr>
            <p:spPr>
              <a:xfrm>
                <a:off x="4914241" y="5192025"/>
                <a:ext cx="2316275" cy="646331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RU" dirty="0"/>
                  <a:t>Pixel </a:t>
                </a:r>
                <a14:m>
                  <m:oMath xmlns:m="http://schemas.openxmlformats.org/officeDocument/2006/math">
                    <m:r>
                      <a:rPr lang="en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∎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RU" dirty="0"/>
                  <a:t> mm</a:t>
                </a:r>
              </a:p>
              <a:p>
                <a:r>
                  <a:rPr lang="en-RU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=1.6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3±0.03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endParaRPr lang="en-RU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1F3EDB3-8600-654C-BF5D-04F05425C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4241" y="5192025"/>
                <a:ext cx="2316275" cy="646331"/>
              </a:xfrm>
              <a:prstGeom prst="rect">
                <a:avLst/>
              </a:prstGeom>
              <a:blipFill>
                <a:blip r:embed="rId4"/>
                <a:stretch>
                  <a:fillRect l="-1630" t="-3846" b="-1923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96B3019A-BFE6-7E45-BFAC-9CA098C46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4111" y="701976"/>
            <a:ext cx="2316275" cy="45161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47ADF29-AFAA-B64F-9D6C-98E7E0BFF3BA}"/>
                  </a:ext>
                </a:extLst>
              </p:cNvPr>
              <p:cNvSpPr txBox="1"/>
              <p:nvPr/>
            </p:nvSpPr>
            <p:spPr>
              <a:xfrm>
                <a:off x="2100139" y="5793040"/>
                <a:ext cx="3257110" cy="36298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RU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RU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∎</m:t>
                    </m:r>
                    <m:r>
                      <a:rPr lang="en-US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RU" dirty="0">
                        <a:solidFill>
                          <a:srgbClr val="FF000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RU" dirty="0">
                        <a:solidFill>
                          <a:srgbClr val="FF0000"/>
                        </a:solidFill>
                      </a:rPr>
                      <m:t>mm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=1.4 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n-RU" sz="1600" dirty="0"/>
                  <a:t> (from G4)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47ADF29-AFAA-B64F-9D6C-98E7E0BFF3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0139" y="5793040"/>
                <a:ext cx="3257110" cy="362984"/>
              </a:xfrm>
              <a:prstGeom prst="rect">
                <a:avLst/>
              </a:prstGeom>
              <a:blipFill>
                <a:blip r:embed="rId6"/>
                <a:stretch>
                  <a:fillRect t="-3448" r="-778" b="-24138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E0B6037-6399-98AA-0092-1DA0529BB017}"/>
              </a:ext>
            </a:extLst>
          </p:cNvPr>
          <p:cNvCxnSpPr>
            <a:cxnSpLocks/>
          </p:cNvCxnSpPr>
          <p:nvPr/>
        </p:nvCxnSpPr>
        <p:spPr>
          <a:xfrm flipH="1">
            <a:off x="10511994" y="3638522"/>
            <a:ext cx="905838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7D4BA2C-78DF-FF46-A199-9AD79C8B6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632" y="94473"/>
            <a:ext cx="9729290" cy="810136"/>
          </a:xfrm>
        </p:spPr>
        <p:txBody>
          <a:bodyPr>
            <a:normAutofit fontScale="90000"/>
          </a:bodyPr>
          <a:lstStyle/>
          <a:p>
            <a:r>
              <a:rPr lang="en-US" dirty="0"/>
              <a:t>FARICH: Beam test results &amp; simulation (2021)</a:t>
            </a:r>
            <a:endParaRPr lang="en-RU" dirty="0"/>
          </a:p>
        </p:txBody>
      </p:sp>
      <p:pic>
        <p:nvPicPr>
          <p:cNvPr id="22" name="Content Placeholder 7">
            <a:extLst>
              <a:ext uri="{FF2B5EF4-FFF2-40B4-BE49-F238E27FC236}">
                <a16:creationId xmlns:a16="http://schemas.microsoft.com/office/drawing/2014/main" id="{3D1207E3-FD8D-BD08-BC54-93B3560FA7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 rot="5400000">
            <a:off x="7349830" y="1124199"/>
            <a:ext cx="4516124" cy="4609603"/>
          </a:xfr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6099355-7315-2049-BB5F-19EBD118C4F2}"/>
              </a:ext>
            </a:extLst>
          </p:cNvPr>
          <p:cNvSpPr txBox="1"/>
          <p:nvPr/>
        </p:nvSpPr>
        <p:spPr>
          <a:xfrm>
            <a:off x="7373052" y="5558943"/>
            <a:ext cx="4759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C00000"/>
                </a:solidFill>
              </a:rPr>
              <a:t>A.Yu.Barnyakov</a:t>
            </a:r>
            <a:r>
              <a:rPr lang="en-US" i="1" dirty="0">
                <a:solidFill>
                  <a:srgbClr val="C00000"/>
                </a:solidFill>
              </a:rPr>
              <a:t> et al., </a:t>
            </a:r>
            <a:r>
              <a:rPr lang="en-GB" i="1" dirty="0">
                <a:solidFill>
                  <a:srgbClr val="C00000"/>
                </a:solidFill>
              </a:rPr>
              <a:t>NIMA 1039 (2022) 167044 </a:t>
            </a:r>
          </a:p>
        </p:txBody>
      </p: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7F64E5E3-7A90-1DD6-5DE4-97FD6048C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8B28C79D-A534-F86E-2C83-44FD75636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251314D4-F438-84D6-B4D4-37F4B7178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55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7097431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1D799E5-EC00-E2E8-8F7D-27EB78BBDE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7546" y="653143"/>
            <a:ext cx="9499242" cy="570320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47592-DFBA-F646-930D-87A887508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51982-AD92-F7C6-3672-55F3A5057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3C0021-E1D0-4D6A-EF6A-72639E5C8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56</a:t>
            </a:fld>
            <a:endParaRPr lang="en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15BCFF-C140-5033-2339-C06B9BB57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644278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Супер С-Тау фабрика:</a:t>
            </a:r>
            <a:r>
              <a:rPr lang="en-US" b="1" dirty="0"/>
              <a:t> </a:t>
            </a:r>
            <a:r>
              <a:rPr lang="en-US" b="1" dirty="0" err="1"/>
              <a:t>fDIRC</a:t>
            </a:r>
            <a:endParaRPr lang="en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A27946-F837-2799-B987-C2595E15E019}"/>
              </a:ext>
            </a:extLst>
          </p:cNvPr>
          <p:cNvSpPr txBox="1"/>
          <p:nvPr/>
        </p:nvSpPr>
        <p:spPr>
          <a:xfrm>
            <a:off x="1674421" y="780803"/>
            <a:ext cx="2636325" cy="5166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6783356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F70336E-4564-E704-AA48-CB0ABA3C78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6925" y="593613"/>
            <a:ext cx="9250878" cy="548655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0D47D3-8EF7-8B84-0CAC-F3A4D499F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1F555-FA12-9BB5-A7AA-DEC891222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B0DC0-D634-93BA-BFC3-3C21430F0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57</a:t>
            </a:fld>
            <a:endParaRPr lang="en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10B1F-7A91-6C92-4699-5932179A8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679904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Супер С-Тау фабрика:</a:t>
            </a:r>
            <a:r>
              <a:rPr lang="en-US" b="1" dirty="0"/>
              <a:t> </a:t>
            </a:r>
            <a:r>
              <a:rPr lang="en-US" b="1" dirty="0" err="1"/>
              <a:t>fDIRC</a:t>
            </a:r>
            <a:endParaRPr lang="en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1C28679-DAD2-806C-11B7-EF563357BAD2}"/>
                  </a:ext>
                </a:extLst>
              </p:cNvPr>
              <p:cNvSpPr txBox="1"/>
              <p:nvPr/>
            </p:nvSpPr>
            <p:spPr>
              <a:xfrm>
                <a:off x="6096000" y="5715041"/>
                <a:ext cx="5257800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ru-RU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µ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</m:oMath>
                </a14:m>
                <a:r>
                  <a:rPr lang="en-US" dirty="0"/>
                  <a:t>-</a:t>
                </a:r>
                <a:r>
                  <a:rPr lang="ru-RU" dirty="0"/>
                  <a:t>разделение на основе моделирования результатов испытаний на пучке</a:t>
                </a:r>
                <a:endParaRPr lang="en-RU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1C28679-DAD2-806C-11B7-EF563357B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5715041"/>
                <a:ext cx="5257800" cy="646331"/>
              </a:xfrm>
              <a:prstGeom prst="rect">
                <a:avLst/>
              </a:prstGeom>
              <a:blipFill>
                <a:blip r:embed="rId3"/>
                <a:stretch>
                  <a:fillRect t="-67308" b="-50000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E077625B-EDD3-3287-8E2D-1AFC374548C9}"/>
              </a:ext>
            </a:extLst>
          </p:cNvPr>
          <p:cNvSpPr txBox="1"/>
          <p:nvPr/>
        </p:nvSpPr>
        <p:spPr>
          <a:xfrm>
            <a:off x="950713" y="6033592"/>
            <a:ext cx="3887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M. Schmidt </a:t>
            </a:r>
            <a:r>
              <a:rPr lang="en-GB" i="1" dirty="0">
                <a:solidFill>
                  <a:srgbClr val="C00000"/>
                </a:solidFill>
              </a:rPr>
              <a:t>et al </a:t>
            </a:r>
            <a:r>
              <a:rPr lang="en-GB" dirty="0">
                <a:solidFill>
                  <a:srgbClr val="C00000"/>
                </a:solidFill>
              </a:rPr>
              <a:t>2020 </a:t>
            </a:r>
            <a:r>
              <a:rPr lang="en-GB" i="1" dirty="0">
                <a:solidFill>
                  <a:srgbClr val="C00000"/>
                </a:solidFill>
              </a:rPr>
              <a:t>JINST </a:t>
            </a:r>
            <a:r>
              <a:rPr lang="en-GB" b="1" dirty="0">
                <a:solidFill>
                  <a:srgbClr val="C00000"/>
                </a:solidFill>
              </a:rPr>
              <a:t>15 </a:t>
            </a:r>
            <a:r>
              <a:rPr lang="en-GB" dirty="0">
                <a:solidFill>
                  <a:srgbClr val="C00000"/>
                </a:solidFill>
              </a:rPr>
              <a:t>C02032 </a:t>
            </a:r>
          </a:p>
        </p:txBody>
      </p:sp>
    </p:spTree>
    <p:extLst>
      <p:ext uri="{BB962C8B-B14F-4D97-AF65-F5344CB8AC3E}">
        <p14:creationId xmlns:p14="http://schemas.microsoft.com/office/powerpoint/2010/main" val="30060195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4C729-19D7-35F7-97EC-5E4CC520D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63240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Супер С-Тау фабрика:</a:t>
            </a:r>
            <a:r>
              <a:rPr lang="en-US" b="1" dirty="0"/>
              <a:t> </a:t>
            </a:r>
            <a:r>
              <a:rPr lang="ru-RU" b="1" dirty="0"/>
              <a:t>АШИФ с КФЭУ</a:t>
            </a:r>
            <a:endParaRPr lang="en-RU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13ED48C-3210-6F43-2686-BB70CFA0D8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7257" y="768927"/>
            <a:ext cx="8992404" cy="564539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4DDF2-74D6-5DD7-1B10-6017F75E1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422AF8-F14A-90A9-1F03-40A2ED2C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7876B-5928-5F69-9C62-B39C41402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58</a:t>
            </a:fld>
            <a:endParaRPr lang="en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576BF2-FE68-F88D-8A76-32B39550C13C}"/>
              </a:ext>
            </a:extLst>
          </p:cNvPr>
          <p:cNvSpPr txBox="1"/>
          <p:nvPr/>
        </p:nvSpPr>
        <p:spPr>
          <a:xfrm>
            <a:off x="666974" y="6099586"/>
            <a:ext cx="5393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C00000"/>
                </a:solidFill>
              </a:rPr>
              <a:t>A.Yu</a:t>
            </a:r>
            <a:r>
              <a:rPr lang="en-GB" dirty="0">
                <a:solidFill>
                  <a:srgbClr val="C00000"/>
                </a:solidFill>
              </a:rPr>
              <a:t>. </a:t>
            </a:r>
            <a:r>
              <a:rPr lang="en-GB" dirty="0" err="1">
                <a:solidFill>
                  <a:srgbClr val="C00000"/>
                </a:solidFill>
              </a:rPr>
              <a:t>Barnyakov</a:t>
            </a:r>
            <a:r>
              <a:rPr lang="en-GB" dirty="0">
                <a:solidFill>
                  <a:srgbClr val="C00000"/>
                </a:solidFill>
              </a:rPr>
              <a:t> et al., </a:t>
            </a:r>
            <a:r>
              <a:rPr lang="en-GB" i="1" dirty="0">
                <a:solidFill>
                  <a:srgbClr val="C00000"/>
                </a:solidFill>
              </a:rPr>
              <a:t>EPJ Web Conf. </a:t>
            </a:r>
            <a:r>
              <a:rPr lang="en-GB" b="1" dirty="0">
                <a:solidFill>
                  <a:srgbClr val="C00000"/>
                </a:solidFill>
              </a:rPr>
              <a:t>212 </a:t>
            </a:r>
            <a:r>
              <a:rPr lang="en-GB" dirty="0">
                <a:solidFill>
                  <a:srgbClr val="C00000"/>
                </a:solidFill>
              </a:rPr>
              <a:t>(2019) 01012. </a:t>
            </a:r>
          </a:p>
        </p:txBody>
      </p:sp>
    </p:spTree>
    <p:extLst>
      <p:ext uri="{BB962C8B-B14F-4D97-AF65-F5344CB8AC3E}">
        <p14:creationId xmlns:p14="http://schemas.microsoft.com/office/powerpoint/2010/main" val="3521472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A15E9-DE2B-3F16-617E-9EBBCB910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644278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Супер С-Тау фабрика:</a:t>
            </a:r>
            <a:r>
              <a:rPr lang="en-US" b="1" dirty="0"/>
              <a:t> </a:t>
            </a:r>
            <a:r>
              <a:rPr lang="en-US" b="1" dirty="0" err="1"/>
              <a:t>ToF+ToP</a:t>
            </a:r>
            <a:endParaRPr lang="en-RU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B0A0A15-08B1-3282-D929-A58B313AE3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6963" y="780803"/>
            <a:ext cx="9505208" cy="559065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FB8FE-4EE8-6250-B8B4-9A8170DC1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E5485-319F-62BD-7CD3-87A9C5434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93B59-D8E8-B999-CF72-FCB707C02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59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075138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1D7F9-5851-4323-4C0B-197469E69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866" y="1963703"/>
            <a:ext cx="11238268" cy="1238178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ru-RU" sz="4400" b="1" dirty="0"/>
              <a:t>Идентификация по ионизационным потерям</a:t>
            </a:r>
            <a:endParaRPr lang="en-RU" sz="44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E8357-3097-81BA-C339-98FF6FC39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05972-CE69-4ACC-7B7B-969E8DA3A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D90CC-362A-5E66-DEA1-C77354C4D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6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35939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0D388-7940-ABB1-1A8F-C3776BC40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495"/>
            <a:ext cx="10515600" cy="691779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Супер С-Тау фабрика:</a:t>
            </a:r>
            <a:r>
              <a:rPr lang="en-US" b="1" dirty="0"/>
              <a:t> </a:t>
            </a:r>
            <a:r>
              <a:rPr lang="en-US" b="1" dirty="0" err="1"/>
              <a:t>ToF+ToP</a:t>
            </a:r>
            <a:r>
              <a:rPr lang="en-US" b="1" dirty="0"/>
              <a:t> </a:t>
            </a:r>
            <a:r>
              <a:rPr lang="ru-RU" b="1" dirty="0"/>
              <a:t>концепция</a:t>
            </a:r>
            <a:endParaRPr lang="en-RU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24A9B5B-7F5C-4B2A-8946-3476E413CC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7543" y="688768"/>
            <a:ext cx="9060873" cy="598277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9F36E-0D65-605A-2A05-2C8DE819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074B6-F51A-D1C4-BA77-61961EDFD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B4456-D1EF-AC72-2EC6-2F7803801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60</a:t>
            </a:fld>
            <a:endParaRPr lang="en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7CC2C8-DC97-2D98-8726-AFF3105ABF4A}"/>
                  </a:ext>
                </a:extLst>
              </p:cNvPr>
              <p:cNvSpPr txBox="1"/>
              <p:nvPr/>
            </p:nvSpPr>
            <p:spPr>
              <a:xfrm>
                <a:off x="9182477" y="3269313"/>
                <a:ext cx="639406" cy="387094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RU" i="1">
                          <a:latin typeface="Cambria Math" panose="02040503050406030204" pitchFamily="18" charset="0"/>
                        </a:rPr>
                        <m:t>∆</m:t>
                      </m:r>
                      <m:sSubSup>
                        <m:sSubSupPr>
                          <m:ctrlPr>
                            <a:rPr lang="en-RU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µ</m:t>
                          </m:r>
                        </m:sup>
                      </m:sSubSup>
                    </m:oMath>
                  </m:oMathPara>
                </a14:m>
                <a:endParaRPr lang="en-RU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7CC2C8-DC97-2D98-8726-AFF3105ABF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2477" y="3269313"/>
                <a:ext cx="639406" cy="3870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263CFE0-3316-BD8D-1CE9-EC112CB70DBB}"/>
              </a:ext>
            </a:extLst>
          </p:cNvPr>
          <p:cNvSpPr txBox="1"/>
          <p:nvPr/>
        </p:nvSpPr>
        <p:spPr>
          <a:xfrm>
            <a:off x="6485873" y="5987018"/>
            <a:ext cx="5393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C00000"/>
                </a:solidFill>
              </a:rPr>
              <a:t>A.Yu</a:t>
            </a:r>
            <a:r>
              <a:rPr lang="en-GB" dirty="0">
                <a:solidFill>
                  <a:srgbClr val="C00000"/>
                </a:solidFill>
              </a:rPr>
              <a:t>. </a:t>
            </a:r>
            <a:r>
              <a:rPr lang="en-GB" dirty="0" err="1">
                <a:solidFill>
                  <a:srgbClr val="C00000"/>
                </a:solidFill>
              </a:rPr>
              <a:t>Barnyakov</a:t>
            </a:r>
            <a:r>
              <a:rPr lang="en-GB" dirty="0">
                <a:solidFill>
                  <a:srgbClr val="C00000"/>
                </a:solidFill>
              </a:rPr>
              <a:t> et al., </a:t>
            </a:r>
            <a:r>
              <a:rPr lang="en-GB" i="1" dirty="0">
                <a:solidFill>
                  <a:srgbClr val="C00000"/>
                </a:solidFill>
              </a:rPr>
              <a:t>EPJ Web Conf. </a:t>
            </a:r>
            <a:r>
              <a:rPr lang="en-GB" b="1" dirty="0">
                <a:solidFill>
                  <a:srgbClr val="C00000"/>
                </a:solidFill>
              </a:rPr>
              <a:t>212 </a:t>
            </a:r>
            <a:r>
              <a:rPr lang="en-GB" dirty="0">
                <a:solidFill>
                  <a:srgbClr val="C00000"/>
                </a:solidFill>
              </a:rPr>
              <a:t>(2019) 01012. </a:t>
            </a:r>
          </a:p>
        </p:txBody>
      </p:sp>
    </p:spTree>
    <p:extLst>
      <p:ext uri="{BB962C8B-B14F-4D97-AF65-F5344CB8AC3E}">
        <p14:creationId xmlns:p14="http://schemas.microsoft.com/office/powerpoint/2010/main" val="24611003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F8EA64B-5010-AAF6-1493-8ABCD78D12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5358" y="744283"/>
            <a:ext cx="10038149" cy="496568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4627D-457E-379D-9FCB-D9D6A278D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AEF97-E900-6C18-6800-917F4F236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0E459-65E8-EEB1-4797-1D538390A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61</a:t>
            </a:fld>
            <a:endParaRPr lang="en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A9FE6-6090-AE2E-3739-1974F30F2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254"/>
            <a:ext cx="10515600" cy="763031"/>
          </a:xfrm>
        </p:spPr>
        <p:txBody>
          <a:bodyPr/>
          <a:lstStyle/>
          <a:p>
            <a:r>
              <a:rPr lang="ru-RU" b="1" dirty="0"/>
              <a:t>Супер С-Тау фабрика:</a:t>
            </a:r>
            <a:r>
              <a:rPr lang="en-US" b="1" dirty="0"/>
              <a:t> </a:t>
            </a:r>
            <a:r>
              <a:rPr lang="en-US" b="1" dirty="0" err="1"/>
              <a:t>RICH+ToF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6451149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D5A55-34BF-DF51-3FFD-C1FDB0BCA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739280"/>
          </a:xfrm>
        </p:spPr>
        <p:txBody>
          <a:bodyPr/>
          <a:lstStyle/>
          <a:p>
            <a:r>
              <a:rPr lang="ru-RU" b="1" dirty="0"/>
              <a:t>Супер С-Тау фабрика: сравнение </a:t>
            </a:r>
            <a:r>
              <a:rPr lang="en-US" b="1" dirty="0"/>
              <a:t>PID </a:t>
            </a:r>
            <a:r>
              <a:rPr lang="ru-RU" b="1" dirty="0"/>
              <a:t>опций</a:t>
            </a:r>
            <a:endParaRPr lang="en-RU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E213824-7217-21DF-2F95-19B34265D9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00"/>
          <a:stretch/>
        </p:blipFill>
        <p:spPr>
          <a:xfrm>
            <a:off x="282215" y="1247433"/>
            <a:ext cx="5631697" cy="5319622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Placeholder 8">
                <a:extLst>
                  <a:ext uri="{FF2B5EF4-FFF2-40B4-BE49-F238E27FC236}">
                    <a16:creationId xmlns:a16="http://schemas.microsoft.com/office/drawing/2014/main" id="{ADB378DB-A42B-BF09-1C22-62A974A687FA}"/>
                  </a:ext>
                </a:extLst>
              </p:cNvPr>
              <p:cNvSpPr>
                <a:spLocks noGrp="1"/>
              </p:cNvSpPr>
              <p:nvPr>
                <p:ph type="body" sz="quarter" idx="3"/>
              </p:nvPr>
            </p:nvSpPr>
            <p:spPr>
              <a:xfrm>
                <a:off x="6757060" y="872156"/>
                <a:ext cx="3515096" cy="492021"/>
              </a:xfrm>
            </p:spPr>
            <p:txBody>
              <a:bodyPr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den>
                    </m:f>
                  </m:oMath>
                </a14:m>
                <a:r>
                  <a:rPr lang="en-RU" dirty="0"/>
                  <a:t>–</a:t>
                </a:r>
                <a:r>
                  <a:rPr lang="ru-RU" dirty="0"/>
                  <a:t>разделение</a:t>
                </a:r>
                <a:endParaRPr lang="en-RU" dirty="0"/>
              </a:p>
            </p:txBody>
          </p:sp>
        </mc:Choice>
        <mc:Fallback xmlns="">
          <p:sp>
            <p:nvSpPr>
              <p:cNvPr id="9" name="Text Placeholder 8">
                <a:extLst>
                  <a:ext uri="{FF2B5EF4-FFF2-40B4-BE49-F238E27FC236}">
                    <a16:creationId xmlns:a16="http://schemas.microsoft.com/office/drawing/2014/main" id="{ADB378DB-A42B-BF09-1C22-62A974A687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3"/>
              </p:nvPr>
            </p:nvSpPr>
            <p:spPr>
              <a:xfrm>
                <a:off x="6757060" y="872156"/>
                <a:ext cx="3515096" cy="492021"/>
              </a:xfrm>
              <a:blipFill>
                <a:blip r:embed="rId3"/>
                <a:stretch>
                  <a:fillRect t="-112500" b="-177500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14AF7D85-50B6-3CC8-E83E-6A79F668208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56" t="6320"/>
          <a:stretch/>
        </p:blipFill>
        <p:spPr>
          <a:xfrm rot="5400000">
            <a:off x="6650186" y="362226"/>
            <a:ext cx="3992792" cy="645495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0C4CA-ACD8-5AC6-2336-17F7ED0A2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F5D24-2442-A106-BFE9-C966076C3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86EFA-6D3A-4348-ED02-9618A9BC0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62</a:t>
            </a:fld>
            <a:endParaRPr lang="en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6">
                <a:extLst>
                  <a:ext uri="{FF2B5EF4-FFF2-40B4-BE49-F238E27FC236}">
                    <a16:creationId xmlns:a16="http://schemas.microsoft.com/office/drawing/2014/main" id="{67E4CBB6-8027-77DF-BFFA-7B469B4D79A8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1235033" y="882547"/>
                <a:ext cx="3906983" cy="471240"/>
              </a:xfrm>
              <a:solidFill>
                <a:schemeClr val="bg1"/>
              </a:solidFill>
            </p:spPr>
            <p:txBody>
              <a:bodyPr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µ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</m:den>
                    </m:f>
                  </m:oMath>
                </a14:m>
                <a:r>
                  <a:rPr lang="en-RU" dirty="0"/>
                  <a:t>–</a:t>
                </a:r>
                <a:r>
                  <a:rPr lang="ru-RU" dirty="0"/>
                  <a:t>разделение</a:t>
                </a:r>
                <a:endParaRPr lang="en-RU" dirty="0"/>
              </a:p>
            </p:txBody>
          </p:sp>
        </mc:Choice>
        <mc:Fallback xmlns="">
          <p:sp>
            <p:nvSpPr>
              <p:cNvPr id="7" name="Text Placeholder 6">
                <a:extLst>
                  <a:ext uri="{FF2B5EF4-FFF2-40B4-BE49-F238E27FC236}">
                    <a16:creationId xmlns:a16="http://schemas.microsoft.com/office/drawing/2014/main" id="{67E4CBB6-8027-77DF-BFFA-7B469B4D79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235033" y="882547"/>
                <a:ext cx="3906983" cy="471240"/>
              </a:xfrm>
              <a:blipFill>
                <a:blip r:embed="rId5"/>
                <a:stretch>
                  <a:fillRect t="-128947" b="-178947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32292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95EDF-F250-D727-DC49-A87F72EA0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67396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Заключение</a:t>
            </a:r>
            <a:endParaRPr lang="en-RU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944C53-CDC4-3AFC-45BF-9773E8727BD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810492"/>
                <a:ext cx="10515600" cy="5545858"/>
              </a:xfrm>
            </p:spPr>
            <p:txBody>
              <a:bodyPr>
                <a:noAutofit/>
              </a:bodyPr>
              <a:lstStyle/>
              <a:p>
                <a:pPr algn="just">
                  <a:lnSpc>
                    <a:spcPct val="110000"/>
                  </a:lnSpc>
                </a:pPr>
                <a:r>
                  <a:rPr lang="ru-RU" dirty="0"/>
                  <a:t>Рассмотрены 4 метода  идентификации частиц, применяемые в экспериментах на встречных пучках: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𝑑𝐸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𝑇𝑜𝐹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ru-RU" b="0" i="1" smtClean="0">
                        <a:latin typeface="Cambria Math" panose="02040503050406030204" pitchFamily="18" charset="0"/>
                      </a:rPr>
                      <m:t>ЧИ, РПИ</m:t>
                    </m:r>
                  </m:oMath>
                </a14:m>
                <a:endParaRPr lang="ru-RU" dirty="0"/>
              </a:p>
              <a:p>
                <a:pPr algn="just">
                  <a:lnSpc>
                    <a:spcPct val="110000"/>
                  </a:lnSpc>
                </a:pPr>
                <a:r>
                  <a:rPr lang="ru-RU" dirty="0"/>
                  <a:t>Современные прецизионные эксперименты, такие как Супер	 С-Тау фабрика предъявляют серьезные требования к системам идентификации</a:t>
                </a:r>
                <a:endParaRPr lang="ru-RU" i="1" dirty="0">
                  <a:latin typeface="Cambria Math" panose="02040503050406030204" pitchFamily="18" charset="0"/>
                </a:endParaRPr>
              </a:p>
              <a:p>
                <a:pPr lvl="1" algn="just">
                  <a:lnSpc>
                    <a:spcPct val="110000"/>
                  </a:lnSpc>
                </a:pP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RU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den>
                    </m:f>
                  </m:oMath>
                </a14:m>
                <a:r>
                  <a:rPr lang="en-RU" dirty="0">
                    <a:solidFill>
                      <a:schemeClr val="accent1"/>
                    </a:solidFill>
                  </a:rPr>
                  <a:t> – </a:t>
                </a:r>
                <a:r>
                  <a:rPr lang="ru-RU" dirty="0">
                    <a:solidFill>
                      <a:schemeClr val="accent1"/>
                    </a:solidFill>
                  </a:rPr>
                  <a:t>разделение во всем рабочем диапазоне импульсов (до 3 ГэВ/с)</a:t>
                </a:r>
              </a:p>
              <a:p>
                <a:pPr lvl="1" algn="just">
                  <a:lnSpc>
                    <a:spcPct val="110000"/>
                  </a:lnSpc>
                </a:pP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RU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µ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</m:oMath>
                </a14:m>
                <a:r>
                  <a:rPr lang="en-RU" dirty="0">
                    <a:solidFill>
                      <a:srgbClr val="FF0000"/>
                    </a:solidFill>
                  </a:rPr>
                  <a:t> – </a:t>
                </a:r>
                <a:r>
                  <a:rPr lang="ru-RU" dirty="0">
                    <a:solidFill>
                      <a:srgbClr val="FF0000"/>
                    </a:solidFill>
                  </a:rPr>
                  <a:t>разделение до 1.5 ГэВ/с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ru-RU"/>
                  <a:t>Такие требования </a:t>
                </a:r>
                <a:r>
                  <a:rPr lang="ru-RU" dirty="0"/>
                  <a:t>можно удовлетворить, комбинируя информацию о частице с нескольких систем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ru-RU" dirty="0">
                    <a:solidFill>
                      <a:srgbClr val="C00000"/>
                    </a:solidFill>
                  </a:rPr>
                  <a:t>Сейчас хороший момент, чтобы подключиться к разработке системы идентификации для проекта Супер С-Тау фабрика!!!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944C53-CDC4-3AFC-45BF-9773E8727B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810492"/>
                <a:ext cx="10515600" cy="5545858"/>
              </a:xfrm>
              <a:blipFill>
                <a:blip r:embed="rId2"/>
                <a:stretch>
                  <a:fillRect l="-1086" t="-3425" r="-1086" b="-4110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01D78-DF3F-BDE2-DF30-C613087CC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17FAA-0BAC-3E3B-835C-554BF520A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776F9-DB89-7CAA-9E00-0BD8B5FE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63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4563679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03043-F56A-C15C-EA94-097934EF9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742913"/>
          </a:xfrm>
        </p:spPr>
        <p:txBody>
          <a:bodyPr/>
          <a:lstStyle/>
          <a:p>
            <a:pPr algn="ctr"/>
            <a:r>
              <a:rPr lang="ru-RU" dirty="0"/>
              <a:t>Рекомендуемая литература</a:t>
            </a:r>
            <a:endParaRPr lang="en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D97C6E-BFCE-9960-00FD-37F59912B7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6367" y="1825625"/>
                <a:ext cx="11015831" cy="4351338"/>
              </a:xfrm>
            </p:spPr>
            <p:txBody>
              <a:bodyPr>
                <a:normAutofit/>
              </a:bodyPr>
              <a:lstStyle/>
              <a:p>
                <a:pPr marL="514350" indent="-514350" algn="just">
                  <a:buFont typeface="+mj-lt"/>
                  <a:buAutoNum type="arabicPeriod"/>
                </a:pPr>
                <a:r>
                  <a:rPr lang="ru-RU" sz="2400" dirty="0"/>
                  <a:t>Добрецов Ю.П. «Методы идентификации частиц в экспериментальной физике высоких энергий». Конспект лекций. М.: МИФИ, 2000. 68 с.</a:t>
                </a:r>
                <a:endParaRPr lang="en-RU" sz="2400" dirty="0"/>
              </a:p>
              <a:p>
                <a:pPr marL="514350" indent="-514350" algn="just">
                  <a:buFont typeface="+mj-lt"/>
                  <a:buAutoNum type="arabicPeriod"/>
                </a:pPr>
                <a:r>
                  <a:rPr lang="en-GB" sz="2400" dirty="0"/>
                  <a:t>Peter </a:t>
                </a:r>
                <a:r>
                  <a:rPr lang="en-GB" sz="2400" dirty="0" err="1"/>
                  <a:t>Kri</a:t>
                </a:r>
                <a14:m>
                  <m:oMath xmlns:m="http://schemas.openxmlformats.org/officeDocument/2006/math">
                    <m:acc>
                      <m:accPr>
                        <m:chr m:val="̌"/>
                        <m:ctrlPr>
                          <a:rPr lang="en-GB" sz="2400" i="1" smtClean="0"/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b="0" i="0" smtClean="0"/>
                          <m:t>z</m:t>
                        </m:r>
                      </m:e>
                    </m:acc>
                  </m:oMath>
                </a14:m>
                <a:r>
                  <a:rPr lang="en-GB" sz="2400" dirty="0"/>
                  <a:t>an</a:t>
                </a:r>
                <a:r>
                  <a:rPr lang="en-US" sz="2400" dirty="0"/>
                  <a:t> </a:t>
                </a:r>
                <a:r>
                  <a:rPr lang="ru-RU" sz="2400" dirty="0"/>
                  <a:t>«</a:t>
                </a:r>
                <a:r>
                  <a:rPr lang="en-GB" sz="2400" dirty="0"/>
                  <a:t>Advances in particle-identification concepts</a:t>
                </a:r>
                <a:r>
                  <a:rPr lang="ru-RU" sz="2400" dirty="0"/>
                  <a:t>»</a:t>
                </a:r>
                <a:r>
                  <a:rPr lang="en-US" sz="2400" dirty="0"/>
                  <a:t>, </a:t>
                </a:r>
                <a:r>
                  <a:rPr lang="en-GB" sz="2400" dirty="0"/>
                  <a:t>2009 JINST 4 P11017</a:t>
                </a:r>
              </a:p>
              <a:p>
                <a:pPr marL="514350" indent="-514350" algn="just">
                  <a:buFont typeface="+mj-lt"/>
                  <a:buAutoNum type="arabicPeriod"/>
                </a:pPr>
                <a:r>
                  <a:rPr lang="en-GB" sz="2400" dirty="0"/>
                  <a:t> J. </a:t>
                </a:r>
                <a:r>
                  <a:rPr lang="en-GB" sz="2400" dirty="0" err="1"/>
                  <a:t>Va'vra</a:t>
                </a:r>
                <a:r>
                  <a:rPr lang="en-GB" sz="2400" dirty="0"/>
                  <a:t> </a:t>
                </a:r>
                <a:r>
                  <a:rPr lang="ru-RU" sz="2400" dirty="0"/>
                  <a:t>«</a:t>
                </a:r>
                <a:r>
                  <a:rPr lang="en-GB" sz="2400" dirty="0"/>
                  <a:t>Particle identification methods in high-energy physics</a:t>
                </a:r>
                <a:r>
                  <a:rPr lang="ru-RU" sz="2400" dirty="0"/>
                  <a:t>»</a:t>
                </a:r>
                <a:r>
                  <a:rPr lang="en-US" sz="2400" dirty="0"/>
                  <a:t>, NIM A454 (2000) 262-278</a:t>
                </a:r>
                <a:endParaRPr lang="en-GB" sz="2400" dirty="0"/>
              </a:p>
              <a:p>
                <a:pPr marL="514350" indent="-514350" algn="just">
                  <a:buFont typeface="+mj-lt"/>
                  <a:buAutoNum type="arabicPeriod"/>
                </a:pPr>
                <a:r>
                  <a:rPr lang="en-US" sz="2400" dirty="0"/>
                  <a:t> </a:t>
                </a:r>
                <a:r>
                  <a:rPr lang="en-GB" sz="2400" dirty="0"/>
                  <a:t>Boris </a:t>
                </a:r>
                <a:r>
                  <a:rPr lang="en-GB" sz="2400" dirty="0" err="1"/>
                  <a:t>Dolgoshein</a:t>
                </a:r>
                <a:r>
                  <a:rPr lang="en-GB" sz="2400" dirty="0"/>
                  <a:t> </a:t>
                </a:r>
                <a:r>
                  <a:rPr lang="ru-RU" sz="2400" dirty="0"/>
                  <a:t>«</a:t>
                </a:r>
                <a:r>
                  <a:rPr lang="en-GB" sz="2400" dirty="0"/>
                  <a:t>Transition radiation detectors</a:t>
                </a:r>
                <a:r>
                  <a:rPr lang="ru-RU" sz="2400" dirty="0"/>
                  <a:t>»</a:t>
                </a:r>
                <a:r>
                  <a:rPr lang="en-US" sz="2400" dirty="0"/>
                  <a:t>, NIM A326 (1993) 434-469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D97C6E-BFCE-9960-00FD-37F59912B7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6367" y="1825625"/>
                <a:ext cx="11015831" cy="4351338"/>
              </a:xfrm>
              <a:blipFill>
                <a:blip r:embed="rId2"/>
                <a:stretch>
                  <a:fillRect l="-806" t="-2035" r="-806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AAE98-5310-57E3-F9F5-BD6B2CBB2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BE5B8-C582-4534-C5E2-34396C710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C33AD-E2C1-BB1D-263C-D871C36E8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64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355595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C2E0AE2-7B91-C8CD-A6DE-81E96A12AA7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63236" y="47253"/>
                <a:ext cx="8520546" cy="850817"/>
              </a:xfrm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lang="ru-RU" dirty="0"/>
                  <a:t>Идентификация по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𝑑𝐸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endParaRPr lang="en-RU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C2E0AE2-7B91-C8CD-A6DE-81E96A12AA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63236" y="47253"/>
                <a:ext cx="8520546" cy="850817"/>
              </a:xfrm>
              <a:blipFill>
                <a:blip r:embed="rId2"/>
                <a:stretch>
                  <a:fillRect t="-4412" b="-20588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36DADCD0-822B-A129-8DBB-3FD1136A14CC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429491" y="1205348"/>
                <a:ext cx="7170882" cy="5150999"/>
              </a:xfrm>
            </p:spPr>
            <p:txBody>
              <a:bodyPr>
                <a:normAutofit fontScale="925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ru-RU" sz="2000" dirty="0"/>
                  <a:t>При прохождении через вещество заряженная частица теряет энергию на ионизацию и возбуждение атомов среды.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RU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=0.31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  <m:d>
                                        <m:d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2000" b="0" i="1" smtClean="0">
                                  <a:latin typeface="Cambria Math" panose="02040503050406030204" pitchFamily="18" charset="0"/>
                                </a:rPr>
                                <m:t>МэВ</m:t>
                              </m:r>
                            </m:num>
                            <m:den>
                              <m:f>
                                <m:fPr>
                                  <m:type m:val="skw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sz="2000" b="0" i="1" smtClean="0">
                                      <a:latin typeface="Cambria Math" panose="02040503050406030204" pitchFamily="18" charset="0"/>
                                    </a:rPr>
                                    <m:t>г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sz="2000" b="0" i="1" smtClean="0">
                                          <a:latin typeface="Cambria Math" panose="02040503050406030204" pitchFamily="18" charset="0"/>
                                        </a:rPr>
                                        <m:t>см</m:t>
                                      </m:r>
                                    </m:e>
                                    <m:sup>
                                      <m:r>
                                        <a:rPr lang="ru-RU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den>
                          </m:f>
                        </m:e>
                      </m:d>
                    </m:oMath>
                  </m:oMathPara>
                </a14:m>
                <a:endParaRPr lang="ru-RU" sz="2000" dirty="0"/>
              </a:p>
              <a:p>
                <a:pPr>
                  <a:lnSpc>
                    <a:spcPct val="120000"/>
                  </a:lnSpc>
                </a:pPr>
                <a:r>
                  <a:rPr lang="ru-RU" sz="2000" dirty="0"/>
                  <a:t>Ионизационные потери (при </a:t>
                </a:r>
                <a:r>
                  <a:rPr lang="en-US" sz="2000" dirty="0"/>
                  <a:t>z=1) </a:t>
                </a:r>
                <a:r>
                  <a:rPr lang="ru-RU" sz="2000" dirty="0"/>
                  <a:t>зависят только от и скорости частицы: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𝑑𝐸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ru-RU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ru-RU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ru-RU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func>
                      <m:funcPr>
                        <m:ctrlP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sSup>
                          <m:sSupPr>
                            <m:ctrlPr>
                              <a:rPr lang="en-GB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GB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func>
                  </m:oMath>
                </a14:m>
                <a:endParaRPr lang="ru-RU" sz="2000" dirty="0"/>
              </a:p>
              <a:p>
                <a:pPr>
                  <a:lnSpc>
                    <a:spcPct val="120000"/>
                  </a:lnSpc>
                </a:pPr>
                <a:r>
                  <a:rPr lang="ru-RU" sz="2000" dirty="0"/>
                  <a:t>Для частиц с разной массой, но одинаковым импульсом ионизационные потери будут различаться</a:t>
                </a:r>
              </a:p>
              <a:p>
                <a:pPr>
                  <a:lnSpc>
                    <a:spcPct val="120000"/>
                  </a:lnSpc>
                </a:pPr>
                <a:r>
                  <a:rPr lang="ru-RU" sz="2000" dirty="0"/>
                  <a:t>Потери энергии на ионизацию можно измерять в </a:t>
                </a:r>
                <a:r>
                  <a:rPr lang="ru-RU" sz="2000" dirty="0">
                    <a:solidFill>
                      <a:schemeClr val="accent1"/>
                    </a:solidFill>
                  </a:rPr>
                  <a:t>газах</a:t>
                </a:r>
                <a:r>
                  <a:rPr lang="ru-RU" sz="2000" dirty="0"/>
                  <a:t>,</a:t>
                </a:r>
                <a:r>
                  <a:rPr lang="ru-RU" sz="2000" dirty="0">
                    <a:solidFill>
                      <a:schemeClr val="accent1"/>
                    </a:solidFill>
                  </a:rPr>
                  <a:t> жидкостях </a:t>
                </a:r>
                <a:r>
                  <a:rPr lang="ru-RU" sz="2000" dirty="0"/>
                  <a:t>и</a:t>
                </a:r>
                <a:r>
                  <a:rPr lang="ru-RU" sz="2000" dirty="0">
                    <a:solidFill>
                      <a:schemeClr val="accent1"/>
                    </a:solidFill>
                  </a:rPr>
                  <a:t> полупроводниках</a:t>
                </a:r>
              </a:p>
              <a:p>
                <a:pPr>
                  <a:lnSpc>
                    <a:spcPct val="120000"/>
                  </a:lnSpc>
                </a:pPr>
                <a:r>
                  <a:rPr lang="ru-RU" sz="2000" dirty="0"/>
                  <a:t>Существует два метода измерения ионизационных потерь: </a:t>
                </a:r>
              </a:p>
              <a:p>
                <a:pPr lvl="1"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RU" sz="1600" dirty="0">
                    <a:solidFill>
                      <a:srgbClr val="C00000"/>
                    </a:solidFill>
                  </a:rPr>
                  <a:t> </a:t>
                </a:r>
                <a:r>
                  <a:rPr lang="ru-RU" sz="1600" dirty="0">
                    <a:solidFill>
                      <a:srgbClr val="C00000"/>
                    </a:solidFill>
                  </a:rPr>
                  <a:t> – измерение полного  заряда ионизации</a:t>
                </a:r>
              </a:p>
              <a:p>
                <a:pPr lvl="1"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ru-RU" sz="1600" dirty="0">
                    <a:solidFill>
                      <a:srgbClr val="C00000"/>
                    </a:solidFill>
                  </a:rPr>
                  <a:t> – подсчет количества кластеров ионизации</a:t>
                </a:r>
                <a:endParaRPr lang="en-RU" sz="16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36DADCD0-822B-A129-8DBB-3FD1136A14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29491" y="1205348"/>
                <a:ext cx="7170882" cy="5150999"/>
              </a:xfrm>
              <a:blipFill>
                <a:blip r:embed="rId3"/>
                <a:stretch>
                  <a:fillRect l="-530" t="-739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A5BAF4D-8160-AFE6-150D-417B691DBE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201"/>
          <a:stretch/>
        </p:blipFill>
        <p:spPr>
          <a:xfrm>
            <a:off x="6853852" y="872836"/>
            <a:ext cx="4715849" cy="300325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6505D-0524-7527-F11C-3379F3193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33D4F-2196-886D-E598-FCE5D3FF7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4A36C-8079-DE80-6AA8-E476D007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7</a:t>
            </a:fld>
            <a:endParaRPr lang="en-RU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E90001CC-7F58-D4F2-855C-22E83A275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0373" y="34194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RU"/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7499F0C1-B89C-1DF6-042A-BC0221AE2D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9703307"/>
              </p:ext>
            </p:extLst>
          </p:nvPr>
        </p:nvGraphicFramePr>
        <p:xfrm>
          <a:off x="7668384" y="3599584"/>
          <a:ext cx="3857336" cy="3143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5" imgW="26771600" imgH="19824700" progId="Word.Picture.8">
                  <p:embed/>
                </p:oleObj>
              </mc:Choice>
              <mc:Fallback>
                <p:oleObj name="Picture" r:id="rId5" imgW="26771600" imgH="19824700" progId="Word.Picture.8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7499F0C1-B89C-1DF6-042A-BC0221AE2D5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8384" y="3599584"/>
                        <a:ext cx="3857336" cy="31439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2123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79C90CA-5B01-1A74-69D0-D1B2F0A6FB2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36525"/>
                <a:ext cx="10515600" cy="854075"/>
              </a:xfrm>
            </p:spPr>
            <p:txBody>
              <a:bodyPr>
                <a:normAutofit fontScale="90000"/>
              </a:bodyPr>
              <a:lstStyle/>
              <a:p>
                <a:r>
                  <a:rPr lang="ru-RU" dirty="0"/>
                  <a:t>Идентификация по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𝑑𝐸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en-RU" dirty="0"/>
                  <a:t> (2)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79C90CA-5B01-1A74-69D0-D1B2F0A6FB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36525"/>
                <a:ext cx="10515600" cy="854075"/>
              </a:xfrm>
              <a:blipFill>
                <a:blip r:embed="rId2"/>
                <a:stretch>
                  <a:fillRect l="-2171" t="-4348" b="-18841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26879EC-1547-5D44-5C3E-85EF3358D3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7999" y="1020269"/>
                <a:ext cx="8160327" cy="5281758"/>
              </a:xfrm>
            </p:spPr>
            <p:txBody>
              <a:bodyPr>
                <a:normAutofit/>
              </a:bodyPr>
              <a:lstStyle/>
              <a:p>
                <a:pPr algn="just">
                  <a:lnSpc>
                    <a:spcPct val="100000"/>
                  </a:lnSpc>
                </a:pPr>
                <a:r>
                  <a:rPr lang="ru-RU" sz="2000" dirty="0"/>
                  <a:t>Совокупность измеренной зависимости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𝑑𝐸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en-RU" sz="2000" dirty="0">
                    <a:solidFill>
                      <a:srgbClr val="C00000"/>
                    </a:solidFill>
                  </a:rPr>
                  <a:t> </a:t>
                </a:r>
                <a:r>
                  <a:rPr lang="ru-RU" sz="2000" dirty="0"/>
                  <a:t>и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ru-RU" sz="2000" dirty="0">
                    <a:solidFill>
                      <a:srgbClr val="C00000"/>
                    </a:solidFill>
                  </a:rPr>
                  <a:t> </a:t>
                </a:r>
                <a:r>
                  <a:rPr lang="ru-RU" sz="2000" dirty="0"/>
                  <a:t>позволяет разделять частицы по массам: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RU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RU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type m:val="skw"/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𝑑𝐸</m:t>
                              </m:r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den>
                          </m:f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skw"/>
                              <m:ctrlPr>
                                <a:rPr lang="en-US" sz="20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𝑑𝐸</m:t>
                              </m:r>
                            </m:num>
                            <m:den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den>
                          </m:f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f>
                                <m:fPr>
                                  <m:type m:val="skw"/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𝑑𝐸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den>
                              </m:f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1,</m:t>
                              </m:r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2)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b="0" dirty="0">
                  <a:solidFill>
                    <a:srgbClr val="C00000"/>
                  </a:solidFill>
                </a:endParaRPr>
              </a:p>
              <a:p>
                <a:pPr algn="just">
                  <a:lnSpc>
                    <a:spcPct val="100000"/>
                  </a:lnSpc>
                </a:pPr>
                <a:r>
                  <a:rPr lang="ru-RU" sz="2000" dirty="0"/>
                  <a:t>Основная сложность заключается в точности измерения ионизационных потерь. Ионизационные потери в газах имеют ярко выраженный хвост (</a:t>
                </a:r>
                <a:r>
                  <a:rPr lang="ru-RU" sz="2000" dirty="0">
                    <a:solidFill>
                      <a:schemeClr val="accent1"/>
                    </a:solidFill>
                  </a:rPr>
                  <a:t>распределение Ландау</a:t>
                </a:r>
                <a:r>
                  <a:rPr lang="ru-RU" sz="2000" dirty="0"/>
                  <a:t>)</a:t>
                </a:r>
              </a:p>
              <a:p>
                <a:pPr algn="just">
                  <a:lnSpc>
                    <a:spcPct val="100000"/>
                  </a:lnSpc>
                </a:pPr>
                <a:r>
                  <a:rPr lang="ru-RU" sz="2000" dirty="0"/>
                  <a:t>Хорошо подавить флуктуации удается за счет многократных измерений. Например, для </a:t>
                </a:r>
                <a:r>
                  <a:rPr lang="en-US" sz="2000" dirty="0"/>
                  <a:t>π,K </a:t>
                </a:r>
                <a:r>
                  <a:rPr lang="ru-RU" sz="2000" dirty="0"/>
                  <a:t>и </a:t>
                </a:r>
                <a:r>
                  <a:rPr lang="en-US" sz="2000" dirty="0"/>
                  <a:t>p c </a:t>
                </a:r>
                <a:r>
                  <a:rPr lang="ru-RU" sz="2000" dirty="0"/>
                  <a:t>импульсом 50 ГэВ/</a:t>
                </a:r>
                <a:r>
                  <a:rPr lang="en-US" sz="2000" dirty="0"/>
                  <a:t>c </a:t>
                </a:r>
                <a:r>
                  <a:rPr lang="ru-RU" sz="2000" dirty="0"/>
                  <a:t>при 100 измерениях можно достичь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d>
                          <m:dPr>
                            <m:ctrlPr>
                              <a:rPr lang="ru-RU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skw"/>
                                <m:ctrlPr>
                                  <a:rPr lang="ru-RU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𝑑𝐸</m:t>
                                </m:r>
                              </m:num>
                              <m:den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𝑑𝑥</m:t>
                                </m:r>
                              </m:den>
                            </m:f>
                          </m:e>
                        </m:d>
                      </m:num>
                      <m:den>
                        <m:f>
                          <m:fPr>
                            <m:type m:val="skw"/>
                            <m:ctrlPr>
                              <a:rPr lang="ru-RU" sz="2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𝑑𝐸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𝑑𝑥</m:t>
                            </m:r>
                          </m:den>
                        </m:f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RU" sz="2000" dirty="0"/>
              </a:p>
              <a:p>
                <a:pPr algn="just">
                  <a:lnSpc>
                    <a:spcPct val="100000"/>
                  </a:lnSpc>
                </a:pPr>
                <a:r>
                  <a:rPr lang="ru-RU" sz="2000" dirty="0"/>
                  <a:t>Так же разрешение в газах должно улучшаться с ростом давления как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ru-RU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ru-RU" sz="20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rad>
                      </m:den>
                    </m:f>
                  </m:oMath>
                </a14:m>
                <a:r>
                  <a:rPr lang="ru-RU" sz="2000" dirty="0"/>
                  <a:t>, но это приводит к ограничению логарифмического роста ионизационных потерь из-за эффекта плотности.</a:t>
                </a:r>
                <a:endParaRPr lang="en-RU" sz="2000" dirty="0"/>
              </a:p>
              <a:p>
                <a:pPr algn="just">
                  <a:lnSpc>
                    <a:spcPct val="100000"/>
                  </a:lnSpc>
                </a:pPr>
                <a:endParaRPr lang="en-RU" sz="20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26879EC-1547-5D44-5C3E-85EF3358D3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7999" y="1020269"/>
                <a:ext cx="8160327" cy="5281758"/>
              </a:xfrm>
              <a:blipFill>
                <a:blip r:embed="rId3"/>
                <a:stretch>
                  <a:fillRect l="-2333" r="-778" b="-9592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FBF54-A6DE-C684-AD9F-23088D08F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4FE32-5A04-EC03-7BDA-78BA73A89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C0206-71D3-C7BE-4FE8-13707B865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8</a:t>
            </a:fld>
            <a:endParaRPr lang="en-RU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1D011C-79B1-D59A-D031-548D31B52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4575" y="992964"/>
            <a:ext cx="3334371" cy="420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024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BFE8D01-DA90-382A-4EF6-682C40C6708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515600" cy="646257"/>
              </a:xfrm>
            </p:spPr>
            <p:txBody>
              <a:bodyPr>
                <a:normAutofit fontScale="90000"/>
              </a:bodyPr>
              <a:lstStyle/>
              <a:p>
                <a:r>
                  <a:rPr lang="ru-RU" dirty="0"/>
                  <a:t>Идентификация по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𝑑𝐸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en-RU" dirty="0"/>
                  <a:t> (</a:t>
                </a:r>
                <a:r>
                  <a:rPr lang="ru-RU" dirty="0"/>
                  <a:t>3</a:t>
                </a:r>
                <a:r>
                  <a:rPr lang="en-RU" dirty="0"/>
                  <a:t>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BFE8D01-DA90-382A-4EF6-682C40C670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515600" cy="646257"/>
              </a:xfrm>
              <a:blipFill>
                <a:blip r:embed="rId2"/>
                <a:stretch>
                  <a:fillRect l="-2171" t="-23077" b="-42308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27DEFEF-B8DC-F04E-9D22-D49D457EAC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583"/>
          <a:stretch/>
        </p:blipFill>
        <p:spPr>
          <a:xfrm>
            <a:off x="609600" y="1042269"/>
            <a:ext cx="4267200" cy="4550013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86036D-0ACB-7614-A289-097692A5A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45FE4F-4A87-C52F-B151-A6F83352F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ЛНШ НЦФМ "СЦТФ", 25-29 Июль 2022г.</a:t>
            </a:r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B4695-B48B-B3F1-64E4-82BFF8721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A7CC-9E8F-4C41-B555-72E03D3D79C8}" type="slidenum">
              <a:rPr lang="en-RU" smtClean="0"/>
              <a:t>9</a:t>
            </a:fld>
            <a:endParaRPr lang="en-RU"/>
          </a:p>
        </p:txBody>
      </p:sp>
      <p:pic>
        <p:nvPicPr>
          <p:cNvPr id="10" name="Google Shape;253;p9">
            <a:extLst>
              <a:ext uri="{FF2B5EF4-FFF2-40B4-BE49-F238E27FC236}">
                <a16:creationId xmlns:a16="http://schemas.microsoft.com/office/drawing/2014/main" id="{961780F2-34CC-4607-A36C-F8DDDF9133A4}"/>
              </a:ext>
            </a:extLst>
          </p:cNvPr>
          <p:cNvPicPr preferRelativeResize="0">
            <a:picLocks noGrp="1"/>
          </p:cNvPicPr>
          <p:nvPr>
            <p:ph sz="half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442364" y="637307"/>
            <a:ext cx="5313217" cy="374131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9910D3-3339-91E0-C4CC-18D1DC71ABA8}"/>
              </a:ext>
            </a:extLst>
          </p:cNvPr>
          <p:cNvSpPr txBox="1"/>
          <p:nvPr/>
        </p:nvSpPr>
        <p:spPr>
          <a:xfrm>
            <a:off x="367146" y="5532706"/>
            <a:ext cx="4810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sz="1600" dirty="0"/>
              <a:t>LBL TPC </a:t>
            </a:r>
            <a:r>
              <a:rPr lang="ru-RU" sz="1600" dirty="0"/>
              <a:t>для экспериментов на </a:t>
            </a:r>
            <a:r>
              <a:rPr lang="en-US" sz="1600" dirty="0"/>
              <a:t>PEP (SLAC), 1990-</a:t>
            </a:r>
            <a:r>
              <a:rPr lang="ru-RU" sz="1600" dirty="0" err="1"/>
              <a:t>ые</a:t>
            </a:r>
            <a:r>
              <a:rPr lang="ru-RU" sz="1600" dirty="0"/>
              <a:t> гг.</a:t>
            </a:r>
            <a:endParaRPr lang="en-RU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2BB070-9AFD-FF51-766A-E2C3B3E8AE50}"/>
              </a:ext>
            </a:extLst>
          </p:cNvPr>
          <p:cNvSpPr txBox="1"/>
          <p:nvPr/>
        </p:nvSpPr>
        <p:spPr>
          <a:xfrm>
            <a:off x="7128162" y="4040063"/>
            <a:ext cx="3585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sz="1600" dirty="0"/>
              <a:t>TPC</a:t>
            </a:r>
            <a:r>
              <a:rPr lang="ru-RU" sz="1600" dirty="0"/>
              <a:t> эксперимента </a:t>
            </a:r>
            <a:r>
              <a:rPr lang="en-US" sz="1600" dirty="0"/>
              <a:t>ALICE (CERN), 201</a:t>
            </a:r>
            <a:r>
              <a:rPr lang="ru-RU" sz="1600" dirty="0"/>
              <a:t>0</a:t>
            </a:r>
            <a:r>
              <a:rPr lang="en-US" sz="1600" dirty="0"/>
              <a:t> </a:t>
            </a:r>
            <a:r>
              <a:rPr lang="ru-RU" sz="1600" dirty="0"/>
              <a:t>г.</a:t>
            </a:r>
            <a:endParaRPr lang="en-RU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688154A-063D-35D9-2D44-DF324818EFF0}"/>
                  </a:ext>
                </a:extLst>
              </p:cNvPr>
              <p:cNvSpPr txBox="1"/>
              <p:nvPr/>
            </p:nvSpPr>
            <p:spPr>
              <a:xfrm>
                <a:off x="5308863" y="4378617"/>
                <a:ext cx="6162701" cy="196983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/>
                  <a:t>Характерное разрешение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lang="el-GR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sz="1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f>
                              <m:fPr>
                                <m:type m:val="skw"/>
                                <m:ctrlPr>
                                  <a:rPr lang="ru-RU" sz="1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𝑑𝐸</m:t>
                                </m:r>
                              </m:num>
                              <m:den>
                                <m:r>
                                  <a:rPr lang="en-US" sz="1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𝑑𝑥</m:t>
                                </m:r>
                              </m:den>
                            </m:f>
                          </m:sub>
                        </m:sSub>
                      </m:e>
                    </m:d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~5÷7%</m:t>
                    </m:r>
                  </m:oMath>
                </a14:m>
                <a:endParaRPr lang="en-US" sz="1600" b="0" dirty="0">
                  <a:solidFill>
                    <a:srgbClr val="C00000"/>
                  </a:solidFill>
                </a:endParaRPr>
              </a:p>
              <a:p>
                <a:r>
                  <a:rPr lang="ru-RU" sz="1600" dirty="0"/>
                  <a:t>Частицы разделяются на уровне ≥3</a:t>
                </a:r>
                <a14:m>
                  <m:oMath xmlns:m="http://schemas.openxmlformats.org/officeDocument/2006/math">
                    <m:r>
                      <a:rPr lang="ru-RU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ru-RU" sz="1600" dirty="0"/>
                  <a:t> при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𝑑𝐸</m:t>
                                </m:r>
                              </m:num>
                              <m:den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𝑑𝑥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en-RU" sz="1600" dirty="0"/>
                  <a:t> </a:t>
                </a:r>
                <a:endParaRPr lang="ru-RU" sz="1600" dirty="0"/>
              </a:p>
              <a:p>
                <a:r>
                  <a:rPr lang="ru-RU" sz="1600" i="1" dirty="0">
                    <a:solidFill>
                      <a:schemeClr val="accent1"/>
                    </a:solidFill>
                  </a:rPr>
                  <a:t>(примерно 600 МэВ/с для </a:t>
                </a:r>
                <a:r>
                  <a:rPr lang="en-US" sz="1600" i="1" dirty="0">
                    <a:solidFill>
                      <a:schemeClr val="accent1"/>
                    </a:solidFill>
                  </a:rPr>
                  <a:t>π/K </a:t>
                </a:r>
                <a:r>
                  <a:rPr lang="ru-RU" sz="1600" i="1" dirty="0">
                    <a:solidFill>
                      <a:schemeClr val="accent1"/>
                    </a:solidFill>
                  </a:rPr>
                  <a:t>и 900</a:t>
                </a:r>
                <a:r>
                  <a:rPr lang="en-US" sz="1600" i="1" dirty="0">
                    <a:solidFill>
                      <a:schemeClr val="accent1"/>
                    </a:solidFill>
                  </a:rPr>
                  <a:t>÷1000</a:t>
                </a:r>
                <a:r>
                  <a:rPr lang="ru-RU" sz="1600" i="1" dirty="0">
                    <a:solidFill>
                      <a:schemeClr val="accent1"/>
                    </a:solidFill>
                  </a:rPr>
                  <a:t> МэВ/с для </a:t>
                </a:r>
                <a:r>
                  <a:rPr lang="en-US" sz="1600" i="1" dirty="0">
                    <a:solidFill>
                      <a:schemeClr val="accent1"/>
                    </a:solidFill>
                  </a:rPr>
                  <a:t>K/p)</a:t>
                </a:r>
              </a:p>
              <a:p>
                <a:endParaRPr lang="ru-RU" sz="1600" i="1" dirty="0">
                  <a:solidFill>
                    <a:schemeClr val="accent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ru-RU" sz="1600" dirty="0"/>
                  <a:t>метод статистически точнее </a:t>
                </a:r>
                <a14:m>
                  <m:oMath xmlns:m="http://schemas.openxmlformats.org/officeDocument/2006/math">
                    <m:r>
                      <a:rPr lang="ru-RU" sz="16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ru-RU" sz="16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ru-RU" sz="16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ru-RU" sz="160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𝑐𝑙𝑢𝑠𝑡𝑒𝑟𝑠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𝑑𝑥</m:t>
                            </m:r>
                          </m:den>
                        </m:f>
                      </m:e>
                    </m:d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~2÷3%</m:t>
                    </m:r>
                  </m:oMath>
                </a14:m>
                <a:r>
                  <a:rPr lang="ru-RU" sz="1600" dirty="0"/>
                  <a:t>, но требует более </a:t>
                </a:r>
                <a:r>
                  <a:rPr lang="ru-RU" sz="1600" dirty="0">
                    <a:solidFill>
                      <a:schemeClr val="accent1"/>
                    </a:solidFill>
                  </a:rPr>
                  <a:t>«быстрой»</a:t>
                </a:r>
                <a:r>
                  <a:rPr lang="ru-RU" sz="1600" dirty="0"/>
                  <a:t> электроники</a:t>
                </a:r>
                <a:endParaRPr lang="en-RU" sz="1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688154A-063D-35D9-2D44-DF324818E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863" y="4378617"/>
                <a:ext cx="6162701" cy="1969835"/>
              </a:xfrm>
              <a:prstGeom prst="rect">
                <a:avLst/>
              </a:prstGeom>
              <a:blipFill>
                <a:blip r:embed="rId5"/>
                <a:stretch>
                  <a:fillRect l="-617" t="-10897" b="-3205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77542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11575</TotalTime>
  <Words>5048</Words>
  <Application>Microsoft Macintosh PowerPoint</Application>
  <PresentationFormat>Widescreen</PresentationFormat>
  <Paragraphs>782</Paragraphs>
  <Slides>64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74" baseType="lpstr">
      <vt:lpstr>Arial</vt:lpstr>
      <vt:lpstr>Calibri</vt:lpstr>
      <vt:lpstr>Calibri Light</vt:lpstr>
      <vt:lpstr>Cambria Math</vt:lpstr>
      <vt:lpstr>Courier New</vt:lpstr>
      <vt:lpstr>Times New Roman</vt:lpstr>
      <vt:lpstr>Wingdings</vt:lpstr>
      <vt:lpstr>Office Theme</vt:lpstr>
      <vt:lpstr>Picture</vt:lpstr>
      <vt:lpstr>Paint.Picture</vt:lpstr>
      <vt:lpstr>Системы идентификации</vt:lpstr>
      <vt:lpstr>Алексей Павлович Онучин (1934 – 2021) </vt:lpstr>
      <vt:lpstr>Основные положения</vt:lpstr>
      <vt:lpstr>Основные положения (2)</vt:lpstr>
      <vt:lpstr>Основные положения (3)</vt:lpstr>
      <vt:lpstr>Идентификация по ионизационным потерям</vt:lpstr>
      <vt:lpstr>Идентификация по dE/dx</vt:lpstr>
      <vt:lpstr>Идентификация по dE/dx (2)</vt:lpstr>
      <vt:lpstr>Идентификация по dE/dx (3)</vt:lpstr>
      <vt:lpstr>Идентификация по времени пролета</vt:lpstr>
      <vt:lpstr>Идентификация по ToF</vt:lpstr>
      <vt:lpstr>Идентификация по ToF (2)</vt:lpstr>
      <vt:lpstr>Идентификация по ToF (3)</vt:lpstr>
      <vt:lpstr>Идентификация по ToF (4)</vt:lpstr>
      <vt:lpstr>Идентификация по Черенковскому излучению</vt:lpstr>
      <vt:lpstr>Черенковское излучение: основные свойства</vt:lpstr>
      <vt:lpstr>Радиаторы черенковского излучения</vt:lpstr>
      <vt:lpstr>Пороговые черенковские счетчики</vt:lpstr>
      <vt:lpstr>Иллюстрация принципа использования пороговых счетчиков </vt:lpstr>
      <vt:lpstr>Первый черенковский счетчик на встречных пучках (ВЭПП-2)</vt:lpstr>
      <vt:lpstr>Газовый пороговый черенковский счетчик детектора МД-1 (ВЭПП-4)</vt:lpstr>
      <vt:lpstr>Первый аэрогелевый черенковский счетчик на встречных пучках: TASSO (PETRA-DESY)</vt:lpstr>
      <vt:lpstr>Аэрогелевые черенковские счетчики эксперимента Belle (KEKb)</vt:lpstr>
      <vt:lpstr>Аэрогелевые счетчики с переизлучателями (WLS=Wave Length Shifter)</vt:lpstr>
      <vt:lpstr>PowerPoint Presentation</vt:lpstr>
      <vt:lpstr>PowerPoint Presentation</vt:lpstr>
      <vt:lpstr>АШИФ счетчики</vt:lpstr>
      <vt:lpstr>КЕДР эксперимент – ВЭПП-4М</vt:lpstr>
      <vt:lpstr>АШИФ система эксперимента КЕДР (ВЭПП-4М</vt:lpstr>
      <vt:lpstr>АШИФ система – КЕДР (2)</vt:lpstr>
      <vt:lpstr>СНД эксперимент – ВЭПП-2000</vt:lpstr>
      <vt:lpstr>АШИФ система – СНД</vt:lpstr>
      <vt:lpstr>АШИФ система СНД: π/K- разделение</vt:lpstr>
      <vt:lpstr>Детекторы черенковских колец (RICH)</vt:lpstr>
      <vt:lpstr>ДЧК (RICH) – принцип</vt:lpstr>
      <vt:lpstr>Первый ДЧК: RICH – DELPHI (LEP-CERN)</vt:lpstr>
      <vt:lpstr>RICH – CLEO-III (CESR)</vt:lpstr>
      <vt:lpstr>DIRC – BaBar (PEP-II – SLAC)</vt:lpstr>
      <vt:lpstr>TOP – Belle-II (SuperKEKb)</vt:lpstr>
      <vt:lpstr>ДЧК на основе аэрогеля</vt:lpstr>
      <vt:lpstr>Hermes RICH (HERA – DESY)</vt:lpstr>
      <vt:lpstr>RICH1 LHCb (LHC – CERN)</vt:lpstr>
      <vt:lpstr>RICH в AMS-02 (МКС)</vt:lpstr>
      <vt:lpstr>CLAS-12 RICH (J-Lab)</vt:lpstr>
      <vt:lpstr>Фокусирующий Аэрогелевый РИЧ = ФАРИЧ </vt:lpstr>
      <vt:lpstr>Идентификация по переходному излучению</vt:lpstr>
      <vt:lpstr>Переходное излучение</vt:lpstr>
      <vt:lpstr>Переходное излучение (2)</vt:lpstr>
      <vt:lpstr>Переходное излучение (3)</vt:lpstr>
      <vt:lpstr>Опции систем идентификации для проекта «Супер Ц-Тау фабрика»</vt:lpstr>
      <vt:lpstr>Супер С-Тау фабрика</vt:lpstr>
      <vt:lpstr>Супер С-Тау фабрика: dE⁄dx</vt:lpstr>
      <vt:lpstr>Супер С-Тау фабрика: dE⁄dx–разделение</vt:lpstr>
      <vt:lpstr>Супер С-Тау фабрика: ФАРИЧ</vt:lpstr>
      <vt:lpstr>FARICH: Beam test results &amp; simulation (2021)</vt:lpstr>
      <vt:lpstr>Супер С-Тау фабрика: fDIRC</vt:lpstr>
      <vt:lpstr>Супер С-Тау фабрика: fDIRC</vt:lpstr>
      <vt:lpstr>Супер С-Тау фабрика: АШИФ с КФЭУ</vt:lpstr>
      <vt:lpstr>Супер С-Тау фабрика: ToF+ToP</vt:lpstr>
      <vt:lpstr>Супер С-Тау фабрика: ToF+ToP концепция</vt:lpstr>
      <vt:lpstr>Супер С-Тау фабрика: RICH+ToF</vt:lpstr>
      <vt:lpstr>Супер С-Тау фабрика: сравнение PID опций</vt:lpstr>
      <vt:lpstr>Заключение</vt:lpstr>
      <vt:lpstr>Рекомендуемая литература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Системы идентификации</dc:title>
  <dc:creator>Microsoft Office User</dc:creator>
  <cp:lastModifiedBy>Microsoft Office User</cp:lastModifiedBy>
  <cp:revision>31</cp:revision>
  <dcterms:created xsi:type="dcterms:W3CDTF">2022-07-18T06:27:39Z</dcterms:created>
  <dcterms:modified xsi:type="dcterms:W3CDTF">2022-07-28T10:53:56Z</dcterms:modified>
</cp:coreProperties>
</file>