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sldIdLst>
    <p:sldId id="256" r:id="rId2"/>
    <p:sldId id="354" r:id="rId3"/>
    <p:sldId id="312" r:id="rId4"/>
    <p:sldId id="257" r:id="rId5"/>
    <p:sldId id="284" r:id="rId6"/>
    <p:sldId id="355" r:id="rId7"/>
    <p:sldId id="283" r:id="rId8"/>
    <p:sldId id="276" r:id="rId9"/>
    <p:sldId id="288" r:id="rId10"/>
    <p:sldId id="311" r:id="rId11"/>
    <p:sldId id="307" r:id="rId12"/>
    <p:sldId id="286" r:id="rId13"/>
    <p:sldId id="308" r:id="rId14"/>
    <p:sldId id="290" r:id="rId15"/>
    <p:sldId id="292" r:id="rId16"/>
    <p:sldId id="291" r:id="rId17"/>
    <p:sldId id="294" r:id="rId18"/>
    <p:sldId id="306" r:id="rId19"/>
    <p:sldId id="295" r:id="rId20"/>
    <p:sldId id="296" r:id="rId21"/>
    <p:sldId id="297" r:id="rId22"/>
    <p:sldId id="339" r:id="rId23"/>
    <p:sldId id="340" r:id="rId24"/>
    <p:sldId id="338" r:id="rId25"/>
    <p:sldId id="342" r:id="rId26"/>
    <p:sldId id="343" r:id="rId27"/>
    <p:sldId id="358" r:id="rId28"/>
    <p:sldId id="298" r:id="rId29"/>
    <p:sldId id="317" r:id="rId30"/>
    <p:sldId id="319" r:id="rId31"/>
    <p:sldId id="320" r:id="rId32"/>
    <p:sldId id="324" r:id="rId33"/>
    <p:sldId id="322" r:id="rId34"/>
    <p:sldId id="327" r:id="rId35"/>
    <p:sldId id="356" r:id="rId36"/>
    <p:sldId id="357" r:id="rId37"/>
    <p:sldId id="313" r:id="rId38"/>
    <p:sldId id="314" r:id="rId39"/>
    <p:sldId id="315" r:id="rId40"/>
    <p:sldId id="330" r:id="rId41"/>
    <p:sldId id="332" r:id="rId42"/>
    <p:sldId id="334" r:id="rId43"/>
    <p:sldId id="337" r:id="rId44"/>
    <p:sldId id="336" r:id="rId45"/>
    <p:sldId id="331" r:id="rId46"/>
    <p:sldId id="351" r:id="rId47"/>
    <p:sldId id="345" r:id="rId48"/>
    <p:sldId id="346" r:id="rId49"/>
    <p:sldId id="352" r:id="rId50"/>
    <p:sldId id="335" r:id="rId51"/>
    <p:sldId id="347" r:id="rId52"/>
    <p:sldId id="350" r:id="rId53"/>
    <p:sldId id="348" r:id="rId54"/>
    <p:sldId id="259" r:id="rId55"/>
    <p:sldId id="349" r:id="rId56"/>
    <p:sldId id="353" r:id="rId57"/>
    <p:sldId id="273" r:id="rId58"/>
    <p:sldId id="328" r:id="rId59"/>
    <p:sldId id="326" r:id="rId60"/>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47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9" autoAdjust="0"/>
    <p:restoredTop sz="94206" autoAdjust="0"/>
  </p:normalViewPr>
  <p:slideViewPr>
    <p:cSldViewPr>
      <p:cViewPr varScale="1">
        <p:scale>
          <a:sx n="116" d="100"/>
          <a:sy n="116" d="100"/>
        </p:scale>
        <p:origin x="182" y="77"/>
      </p:cViewPr>
      <p:guideLst>
        <p:guide orient="horz" pos="1620"/>
        <p:guide pos="2880"/>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8CE52-1768-4FCF-9E43-ED76930109EB}" type="datetimeFigureOut">
              <a:rPr lang="ru-RU" smtClean="0"/>
              <a:t>28.07.2022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7F75C-612D-43E0-ADFC-EC1E5C0EE4B8}" type="slidenum">
              <a:rPr lang="ru-RU" smtClean="0"/>
              <a:t>‹#›</a:t>
            </a:fld>
            <a:endParaRPr lang="ru-RU"/>
          </a:p>
        </p:txBody>
      </p:sp>
    </p:spTree>
    <p:extLst>
      <p:ext uri="{BB962C8B-B14F-4D97-AF65-F5344CB8AC3E}">
        <p14:creationId xmlns:p14="http://schemas.microsoft.com/office/powerpoint/2010/main" val="311086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Рентгеноструктурный анализ</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t>
            </a:r>
            <a:endParaRPr lang="ru-RU" sz="1200" b="0" i="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4E97F75C-612D-43E0-ADFC-EC1E5C0EE4B8}" type="slidenum">
              <a:rPr lang="ru-RU" smtClean="0"/>
              <a:t>3</a:t>
            </a:fld>
            <a:endParaRPr lang="ru-RU"/>
          </a:p>
        </p:txBody>
      </p:sp>
    </p:spTree>
    <p:extLst>
      <p:ext uri="{BB962C8B-B14F-4D97-AF65-F5344CB8AC3E}">
        <p14:creationId xmlns:p14="http://schemas.microsoft.com/office/powerpoint/2010/main" val="4155447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Оценки размеров из энергии и поля</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14</a:t>
            </a:fld>
            <a:endParaRPr lang="ru-RU"/>
          </a:p>
        </p:txBody>
      </p:sp>
    </p:spTree>
    <p:extLst>
      <p:ext uri="{BB962C8B-B14F-4D97-AF65-F5344CB8AC3E}">
        <p14:creationId xmlns:p14="http://schemas.microsoft.com/office/powerpoint/2010/main" val="204406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Particles oscillate around reference orbit. What about vertical plane?</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15</a:t>
            </a:fld>
            <a:endParaRPr lang="ru-RU"/>
          </a:p>
        </p:txBody>
      </p:sp>
    </p:spTree>
    <p:extLst>
      <p:ext uri="{BB962C8B-B14F-4D97-AF65-F5344CB8AC3E}">
        <p14:creationId xmlns:p14="http://schemas.microsoft.com/office/powerpoint/2010/main" val="3862206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Particles oscillate around reference orbit. Quadrupole focuses in one plane only.</a:t>
            </a:r>
            <a:endParaRPr lang="ru-RU" dirty="0" smtClean="0"/>
          </a:p>
        </p:txBody>
      </p:sp>
      <p:sp>
        <p:nvSpPr>
          <p:cNvPr id="4" name="Номер слайда 3"/>
          <p:cNvSpPr>
            <a:spLocks noGrp="1"/>
          </p:cNvSpPr>
          <p:nvPr>
            <p:ph type="sldNum" sz="quarter" idx="10"/>
          </p:nvPr>
        </p:nvSpPr>
        <p:spPr/>
        <p:txBody>
          <a:bodyPr/>
          <a:lstStyle/>
          <a:p>
            <a:fld id="{4E97F75C-612D-43E0-ADFC-EC1E5C0EE4B8}" type="slidenum">
              <a:rPr lang="ru-RU" smtClean="0"/>
              <a:t>16</a:t>
            </a:fld>
            <a:endParaRPr lang="ru-RU"/>
          </a:p>
        </p:txBody>
      </p:sp>
    </p:spTree>
    <p:extLst>
      <p:ext uri="{BB962C8B-B14F-4D97-AF65-F5344CB8AC3E}">
        <p14:creationId xmlns:p14="http://schemas.microsoft.com/office/powerpoint/2010/main" val="185648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Particles oscillate around reference orbit. Quadrupole focuses in one plane only.</a:t>
            </a:r>
            <a:endParaRPr lang="ru-RU" dirty="0" smtClean="0"/>
          </a:p>
        </p:txBody>
      </p:sp>
      <p:sp>
        <p:nvSpPr>
          <p:cNvPr id="4" name="Номер слайда 3"/>
          <p:cNvSpPr>
            <a:spLocks noGrp="1"/>
          </p:cNvSpPr>
          <p:nvPr>
            <p:ph type="sldNum" sz="quarter" idx="10"/>
          </p:nvPr>
        </p:nvSpPr>
        <p:spPr/>
        <p:txBody>
          <a:bodyPr/>
          <a:lstStyle/>
          <a:p>
            <a:fld id="{4E97F75C-612D-43E0-ADFC-EC1E5C0EE4B8}" type="slidenum">
              <a:rPr lang="ru-RU" smtClean="0"/>
              <a:t>17</a:t>
            </a:fld>
            <a:endParaRPr lang="ru-RU"/>
          </a:p>
        </p:txBody>
      </p:sp>
    </p:spTree>
    <p:extLst>
      <p:ext uri="{BB962C8B-B14F-4D97-AF65-F5344CB8AC3E}">
        <p14:creationId xmlns:p14="http://schemas.microsoft.com/office/powerpoint/2010/main" val="220913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Focusing in both planes possible for alternating gradient</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18</a:t>
            </a:fld>
            <a:endParaRPr lang="ru-RU"/>
          </a:p>
        </p:txBody>
      </p:sp>
    </p:spTree>
    <p:extLst>
      <p:ext uri="{BB962C8B-B14F-4D97-AF65-F5344CB8AC3E}">
        <p14:creationId xmlns:p14="http://schemas.microsoft.com/office/powerpoint/2010/main" val="20863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Accelerators are built from magnet blocks</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19</a:t>
            </a:fld>
            <a:endParaRPr lang="ru-RU"/>
          </a:p>
        </p:txBody>
      </p:sp>
    </p:spTree>
    <p:extLst>
      <p:ext uri="{BB962C8B-B14F-4D97-AF65-F5344CB8AC3E}">
        <p14:creationId xmlns:p14="http://schemas.microsoft.com/office/powerpoint/2010/main" val="3771545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Particles oscillate around reference orbit. Quadrupole focuses in one plane only.</a:t>
            </a:r>
            <a:endParaRPr lang="ru-RU" dirty="0" smtClean="0"/>
          </a:p>
        </p:txBody>
      </p:sp>
      <p:sp>
        <p:nvSpPr>
          <p:cNvPr id="4" name="Номер слайда 3"/>
          <p:cNvSpPr>
            <a:spLocks noGrp="1"/>
          </p:cNvSpPr>
          <p:nvPr>
            <p:ph type="sldNum" sz="quarter" idx="10"/>
          </p:nvPr>
        </p:nvSpPr>
        <p:spPr/>
        <p:txBody>
          <a:bodyPr/>
          <a:lstStyle/>
          <a:p>
            <a:fld id="{4E97F75C-612D-43E0-ADFC-EC1E5C0EE4B8}" type="slidenum">
              <a:rPr lang="ru-RU" smtClean="0"/>
              <a:t>22</a:t>
            </a:fld>
            <a:endParaRPr lang="ru-RU"/>
          </a:p>
        </p:txBody>
      </p:sp>
    </p:spTree>
    <p:extLst>
      <p:ext uri="{BB962C8B-B14F-4D97-AF65-F5344CB8AC3E}">
        <p14:creationId xmlns:p14="http://schemas.microsoft.com/office/powerpoint/2010/main" val="2640627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23</a:t>
            </a:fld>
            <a:endParaRPr lang="ru-RU"/>
          </a:p>
        </p:txBody>
      </p:sp>
    </p:spTree>
    <p:extLst>
      <p:ext uri="{BB962C8B-B14F-4D97-AF65-F5344CB8AC3E}">
        <p14:creationId xmlns:p14="http://schemas.microsoft.com/office/powerpoint/2010/main" val="1214199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Зачем </a:t>
            </a:r>
            <a:r>
              <a:rPr lang="ru-RU" smtClean="0"/>
              <a:t>компенсировать хроматизм</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24</a:t>
            </a:fld>
            <a:endParaRPr lang="ru-RU"/>
          </a:p>
        </p:txBody>
      </p:sp>
    </p:spTree>
    <p:extLst>
      <p:ext uri="{BB962C8B-B14F-4D97-AF65-F5344CB8AC3E}">
        <p14:creationId xmlns:p14="http://schemas.microsoft.com/office/powerpoint/2010/main" val="359671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Бруно Тушек</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31</a:t>
            </a:fld>
            <a:endParaRPr lang="ru-RU"/>
          </a:p>
        </p:txBody>
      </p:sp>
    </p:spTree>
    <p:extLst>
      <p:ext uri="{BB962C8B-B14F-4D97-AF65-F5344CB8AC3E}">
        <p14:creationId xmlns:p14="http://schemas.microsoft.com/office/powerpoint/2010/main" val="371811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Гейзенберг 1927</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4</a:t>
            </a:fld>
            <a:endParaRPr lang="ru-RU"/>
          </a:p>
        </p:txBody>
      </p:sp>
    </p:spTree>
    <p:extLst>
      <p:ext uri="{BB962C8B-B14F-4D97-AF65-F5344CB8AC3E}">
        <p14:creationId xmlns:p14="http://schemas.microsoft.com/office/powerpoint/2010/main" val="292892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Бруно Тушек</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32</a:t>
            </a:fld>
            <a:endParaRPr lang="ru-RU"/>
          </a:p>
        </p:txBody>
      </p:sp>
    </p:spTree>
    <p:extLst>
      <p:ext uri="{BB962C8B-B14F-4D97-AF65-F5344CB8AC3E}">
        <p14:creationId xmlns:p14="http://schemas.microsoft.com/office/powerpoint/2010/main" val="3139197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Бруно Тушек</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33</a:t>
            </a:fld>
            <a:endParaRPr lang="ru-RU"/>
          </a:p>
        </p:txBody>
      </p:sp>
    </p:spTree>
    <p:extLst>
      <p:ext uri="{BB962C8B-B14F-4D97-AF65-F5344CB8AC3E}">
        <p14:creationId xmlns:p14="http://schemas.microsoft.com/office/powerpoint/2010/main" val="4112538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Бруно Тушек</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34</a:t>
            </a:fld>
            <a:endParaRPr lang="ru-RU"/>
          </a:p>
        </p:txBody>
      </p:sp>
    </p:spTree>
    <p:extLst>
      <p:ext uri="{BB962C8B-B14F-4D97-AF65-F5344CB8AC3E}">
        <p14:creationId xmlns:p14="http://schemas.microsoft.com/office/powerpoint/2010/main" val="2729513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Бруно Тушек</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35</a:t>
            </a:fld>
            <a:endParaRPr lang="ru-RU"/>
          </a:p>
        </p:txBody>
      </p:sp>
    </p:spTree>
    <p:extLst>
      <p:ext uri="{BB962C8B-B14F-4D97-AF65-F5344CB8AC3E}">
        <p14:creationId xmlns:p14="http://schemas.microsoft.com/office/powerpoint/2010/main" val="3850213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Какая минимальная бета? </a:t>
            </a:r>
            <a:r>
              <a:rPr lang="en-US" dirty="0" smtClean="0"/>
              <a:t>hourglass effect</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38</a:t>
            </a:fld>
            <a:endParaRPr lang="ru-RU"/>
          </a:p>
        </p:txBody>
      </p:sp>
    </p:spTree>
    <p:extLst>
      <p:ext uri="{BB962C8B-B14F-4D97-AF65-F5344CB8AC3E}">
        <p14:creationId xmlns:p14="http://schemas.microsoft.com/office/powerpoint/2010/main" val="4184081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Удар сравним с финальной линзой</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39</a:t>
            </a:fld>
            <a:endParaRPr lang="ru-RU"/>
          </a:p>
        </p:txBody>
      </p:sp>
    </p:spTree>
    <p:extLst>
      <p:ext uri="{BB962C8B-B14F-4D97-AF65-F5344CB8AC3E}">
        <p14:creationId xmlns:p14="http://schemas.microsoft.com/office/powerpoint/2010/main" val="2445686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Выбор частоты выше 0.5</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40</a:t>
            </a:fld>
            <a:endParaRPr lang="ru-RU"/>
          </a:p>
        </p:txBody>
      </p:sp>
    </p:spTree>
    <p:extLst>
      <p:ext uri="{BB962C8B-B14F-4D97-AF65-F5344CB8AC3E}">
        <p14:creationId xmlns:p14="http://schemas.microsoft.com/office/powerpoint/2010/main" val="3799869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Какая кси?</a:t>
            </a:r>
            <a:r>
              <a:rPr lang="en-US" dirty="0" smtClean="0"/>
              <a:t> </a:t>
            </a:r>
            <a:r>
              <a:rPr lang="ru-RU" dirty="0" smtClean="0"/>
              <a:t>Кси насыщается</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41</a:t>
            </a:fld>
            <a:endParaRPr lang="ru-RU"/>
          </a:p>
        </p:txBody>
      </p:sp>
    </p:spTree>
    <p:extLst>
      <p:ext uri="{BB962C8B-B14F-4D97-AF65-F5344CB8AC3E}">
        <p14:creationId xmlns:p14="http://schemas.microsoft.com/office/powerpoint/2010/main" val="3621546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43</a:t>
            </a:fld>
            <a:endParaRPr lang="ru-RU"/>
          </a:p>
        </p:txBody>
      </p:sp>
    </p:spTree>
    <p:extLst>
      <p:ext uri="{BB962C8B-B14F-4D97-AF65-F5344CB8AC3E}">
        <p14:creationId xmlns:p14="http://schemas.microsoft.com/office/powerpoint/2010/main" val="753395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45</a:t>
            </a:fld>
            <a:endParaRPr lang="ru-RU"/>
          </a:p>
        </p:txBody>
      </p:sp>
    </p:spTree>
    <p:extLst>
      <p:ext uri="{BB962C8B-B14F-4D97-AF65-F5344CB8AC3E}">
        <p14:creationId xmlns:p14="http://schemas.microsoft.com/office/powerpoint/2010/main" val="266775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Protons ands ions, limited by 25</a:t>
            </a:r>
            <a:r>
              <a:rPr lang="en-US" baseline="0" dirty="0" smtClean="0"/>
              <a:t> MeV desynchronizing. </a:t>
            </a:r>
            <a:r>
              <a:rPr lang="en-US" dirty="0" smtClean="0"/>
              <a:t>The particles are held to a spiral trajectory by a static magnetic field and accelerated by a rapidly varying (radio frequency) electric field. </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5</a:t>
            </a:fld>
            <a:endParaRPr lang="ru-RU"/>
          </a:p>
        </p:txBody>
      </p:sp>
    </p:spTree>
    <p:extLst>
      <p:ext uri="{BB962C8B-B14F-4D97-AF65-F5344CB8AC3E}">
        <p14:creationId xmlns:p14="http://schemas.microsoft.com/office/powerpoint/2010/main" val="282573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47</a:t>
            </a:fld>
            <a:endParaRPr lang="ru-RU"/>
          </a:p>
        </p:txBody>
      </p:sp>
    </p:spTree>
    <p:extLst>
      <p:ext uri="{BB962C8B-B14F-4D97-AF65-F5344CB8AC3E}">
        <p14:creationId xmlns:p14="http://schemas.microsoft.com/office/powerpoint/2010/main" val="1350747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51</a:t>
            </a:fld>
            <a:endParaRPr lang="ru-RU"/>
          </a:p>
        </p:txBody>
      </p:sp>
    </p:spTree>
    <p:extLst>
      <p:ext uri="{BB962C8B-B14F-4D97-AF65-F5344CB8AC3E}">
        <p14:creationId xmlns:p14="http://schemas.microsoft.com/office/powerpoint/2010/main" val="2716249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60</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53</a:t>
            </a:fld>
            <a:endParaRPr lang="ru-RU"/>
          </a:p>
        </p:txBody>
      </p:sp>
    </p:spTree>
    <p:extLst>
      <p:ext uri="{BB962C8B-B14F-4D97-AF65-F5344CB8AC3E}">
        <p14:creationId xmlns:p14="http://schemas.microsoft.com/office/powerpoint/2010/main" val="466804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t>Бруно Тушек</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59</a:t>
            </a:fld>
            <a:endParaRPr lang="ru-RU"/>
          </a:p>
        </p:txBody>
      </p:sp>
    </p:spTree>
    <p:extLst>
      <p:ext uri="{BB962C8B-B14F-4D97-AF65-F5344CB8AC3E}">
        <p14:creationId xmlns:p14="http://schemas.microsoft.com/office/powerpoint/2010/main" val="229938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Protons ands ions, limited by 25</a:t>
            </a:r>
            <a:r>
              <a:rPr lang="en-US" baseline="0" dirty="0" smtClean="0"/>
              <a:t> MeV desynchronizing. </a:t>
            </a:r>
            <a:r>
              <a:rPr lang="en-US" dirty="0" smtClean="0"/>
              <a:t>The particles are held to a spiral trajectory by a static magnetic field and accelerated by a rapidly varying (radio frequency) electric field. </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6</a:t>
            </a:fld>
            <a:endParaRPr lang="ru-RU"/>
          </a:p>
        </p:txBody>
      </p:sp>
    </p:spTree>
    <p:extLst>
      <p:ext uri="{BB962C8B-B14F-4D97-AF65-F5344CB8AC3E}">
        <p14:creationId xmlns:p14="http://schemas.microsoft.com/office/powerpoint/2010/main" val="419336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Particles accelerated by </a:t>
            </a:r>
            <a:r>
              <a:rPr lang="en-US" sz="1200" b="0" i="0" kern="1200" dirty="0" smtClean="0">
                <a:solidFill>
                  <a:schemeClr val="tx1"/>
                </a:solidFill>
                <a:effectLst/>
                <a:latin typeface="+mn-lt"/>
                <a:ea typeface="+mn-ea"/>
                <a:cs typeface="+mn-cs"/>
              </a:rPr>
              <a:t>the changing magnetic field from the primary coil, causing them to circle around the torus in the same manner as current is induced in the secondary coil of a transformer</a:t>
            </a:r>
            <a:r>
              <a:rPr lang="en-US" sz="1200" b="0" i="0" kern="1200" baseline="0" dirty="0" smtClean="0">
                <a:solidFill>
                  <a:schemeClr val="tx1"/>
                </a:solidFill>
                <a:effectLst/>
                <a:latin typeface="+mn-lt"/>
                <a:ea typeface="+mn-ea"/>
                <a:cs typeface="+mn-cs"/>
              </a:rPr>
              <a:t> (Faraday’s law)</a:t>
            </a:r>
            <a:r>
              <a:rPr lang="en-US" sz="1200" b="0" i="0" kern="1200" dirty="0" smtClean="0">
                <a:solidFill>
                  <a:schemeClr val="tx1"/>
                </a:solidFill>
                <a:effectLst/>
                <a:latin typeface="+mn-lt"/>
                <a:ea typeface="+mn-ea"/>
                <a:cs typeface="+mn-cs"/>
              </a:rPr>
              <a:t>. The maximum energy that a </a:t>
            </a:r>
            <a:r>
              <a:rPr lang="en-US" sz="1200" b="0" i="0" kern="1200" dirty="0" err="1" smtClean="0">
                <a:solidFill>
                  <a:schemeClr val="tx1"/>
                </a:solidFill>
                <a:effectLst/>
                <a:latin typeface="+mn-lt"/>
                <a:ea typeface="+mn-ea"/>
                <a:cs typeface="+mn-cs"/>
              </a:rPr>
              <a:t>betatron</a:t>
            </a:r>
            <a:r>
              <a:rPr lang="en-US" sz="1200" b="0" i="0" kern="1200" dirty="0" smtClean="0">
                <a:solidFill>
                  <a:schemeClr val="tx1"/>
                </a:solidFill>
                <a:effectLst/>
                <a:latin typeface="+mn-lt"/>
                <a:ea typeface="+mn-ea"/>
                <a:cs typeface="+mn-cs"/>
              </a:rPr>
              <a:t> can impart is limited by the strength of the magnetic field due to the saturation of iron and by practical size of the magnet core,</a:t>
            </a:r>
            <a:r>
              <a:rPr lang="en-US" sz="1200" b="0" i="0" kern="1200" baseline="0" dirty="0" smtClean="0">
                <a:solidFill>
                  <a:schemeClr val="tx1"/>
                </a:solidFill>
                <a:effectLst/>
                <a:latin typeface="+mn-lt"/>
                <a:ea typeface="+mn-ea"/>
                <a:cs typeface="+mn-cs"/>
              </a:rPr>
              <a:t> SR energy loss, maximum e- 300 MeV in 1950.</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7</a:t>
            </a:fld>
            <a:endParaRPr lang="ru-RU"/>
          </a:p>
        </p:txBody>
      </p:sp>
    </p:spTree>
    <p:extLst>
      <p:ext uri="{BB962C8B-B14F-4D97-AF65-F5344CB8AC3E}">
        <p14:creationId xmlns:p14="http://schemas.microsoft.com/office/powerpoint/2010/main" val="1356640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Предложил. </a:t>
            </a:r>
            <a:r>
              <a:rPr lang="en-US" dirty="0" smtClean="0"/>
              <a:t> fixed closed-loop path by variation of the magnetic field strength in time. Synchronize</a:t>
            </a:r>
            <a:r>
              <a:rPr lang="en-US" baseline="0" dirty="0" smtClean="0"/>
              <a:t> particle energy and magnetic field to keep radius constant.</a:t>
            </a:r>
            <a:endParaRPr lang="ru-RU" dirty="0"/>
          </a:p>
        </p:txBody>
      </p:sp>
      <p:sp>
        <p:nvSpPr>
          <p:cNvPr id="4" name="Номер слайда 3"/>
          <p:cNvSpPr>
            <a:spLocks noGrp="1"/>
          </p:cNvSpPr>
          <p:nvPr>
            <p:ph type="sldNum" sz="quarter" idx="10"/>
          </p:nvPr>
        </p:nvSpPr>
        <p:spPr/>
        <p:txBody>
          <a:bodyPr/>
          <a:lstStyle/>
          <a:p>
            <a:fld id="{4E97F75C-612D-43E0-ADFC-EC1E5C0EE4B8}" type="slidenum">
              <a:rPr lang="ru-RU" smtClean="0"/>
              <a:t>8</a:t>
            </a:fld>
            <a:endParaRPr lang="ru-RU"/>
          </a:p>
        </p:txBody>
      </p:sp>
    </p:spTree>
    <p:extLst>
      <p:ext uri="{BB962C8B-B14F-4D97-AF65-F5344CB8AC3E}">
        <p14:creationId xmlns:p14="http://schemas.microsoft.com/office/powerpoint/2010/main" val="287886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INFN –</a:t>
            </a:r>
            <a:r>
              <a:rPr lang="en-US" baseline="0" dirty="0" smtClean="0"/>
              <a:t> </a:t>
            </a:r>
            <a:r>
              <a:rPr lang="en-US" baseline="0" dirty="0" err="1" smtClean="0"/>
              <a:t>Istituto</a:t>
            </a:r>
            <a:r>
              <a:rPr lang="en-US" baseline="0" dirty="0" smtClean="0"/>
              <a:t> </a:t>
            </a:r>
            <a:r>
              <a:rPr lang="en-US" baseline="0" dirty="0" err="1" smtClean="0"/>
              <a:t>Nazoinale</a:t>
            </a:r>
            <a:r>
              <a:rPr lang="en-US" baseline="0" dirty="0" smtClean="0"/>
              <a:t> di </a:t>
            </a:r>
            <a:r>
              <a:rPr lang="en-US" baseline="0" dirty="0" err="1" smtClean="0"/>
              <a:t>Fisica</a:t>
            </a:r>
            <a:r>
              <a:rPr lang="en-US" baseline="0" dirty="0" smtClean="0"/>
              <a:t> </a:t>
            </a:r>
            <a:r>
              <a:rPr lang="en-US" baseline="0" dirty="0" err="1" smtClean="0"/>
              <a:t>Nucleare</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11</a:t>
            </a:fld>
            <a:endParaRPr lang="ru-RU"/>
          </a:p>
        </p:txBody>
      </p:sp>
    </p:spTree>
    <p:extLst>
      <p:ext uri="{BB962C8B-B14F-4D97-AF65-F5344CB8AC3E}">
        <p14:creationId xmlns:p14="http://schemas.microsoft.com/office/powerpoint/2010/main" val="20473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1976 J/</a:t>
            </a:r>
            <a:r>
              <a:rPr lang="en-US" dirty="0" smtClean="0">
                <a:sym typeface="Symbol" panose="05050102010706020507" pitchFamily="18" charset="2"/>
              </a:rPr>
              <a:t>, </a:t>
            </a:r>
            <a:r>
              <a:rPr lang="en-US" dirty="0" smtClean="0"/>
              <a:t>1981 weak focusing, </a:t>
            </a:r>
            <a:r>
              <a:rPr lang="ru-RU" dirty="0" smtClean="0"/>
              <a:t>2015 </a:t>
            </a:r>
            <a:r>
              <a:rPr lang="en-US" dirty="0" smtClean="0"/>
              <a:t>neutrino has mass 2015 </a:t>
            </a:r>
            <a:r>
              <a:rPr lang="en-US" dirty="0" err="1" smtClean="0"/>
              <a:t>Takaaki</a:t>
            </a:r>
            <a:r>
              <a:rPr lang="en-US" dirty="0" smtClean="0"/>
              <a:t> </a:t>
            </a:r>
            <a:r>
              <a:rPr lang="en-US" dirty="0" err="1" smtClean="0"/>
              <a:t>Kajita&amp;Arthur</a:t>
            </a:r>
            <a:r>
              <a:rPr lang="en-US" dirty="0" smtClean="0"/>
              <a:t> B. MacDonald</a:t>
            </a:r>
          </a:p>
        </p:txBody>
      </p:sp>
      <p:sp>
        <p:nvSpPr>
          <p:cNvPr id="4" name="Номер слайда 3"/>
          <p:cNvSpPr>
            <a:spLocks noGrp="1"/>
          </p:cNvSpPr>
          <p:nvPr>
            <p:ph type="sldNum" sz="quarter" idx="10"/>
          </p:nvPr>
        </p:nvSpPr>
        <p:spPr/>
        <p:txBody>
          <a:bodyPr/>
          <a:lstStyle/>
          <a:p>
            <a:fld id="{4E97F75C-612D-43E0-ADFC-EC1E5C0EE4B8}" type="slidenum">
              <a:rPr lang="ru-RU" smtClean="0"/>
              <a:t>12</a:t>
            </a:fld>
            <a:endParaRPr lang="ru-RU"/>
          </a:p>
        </p:txBody>
      </p:sp>
    </p:spTree>
    <p:extLst>
      <p:ext uri="{BB962C8B-B14F-4D97-AF65-F5344CB8AC3E}">
        <p14:creationId xmlns:p14="http://schemas.microsoft.com/office/powerpoint/2010/main" val="1376676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4.71e34 </a:t>
            </a:r>
            <a:r>
              <a:rPr lang="en-US" dirty="0" err="1" smtClean="0"/>
              <a:t>SuperKEKB</a:t>
            </a:r>
            <a:r>
              <a:rPr lang="en-US" dirty="0" smtClean="0"/>
              <a:t>, LEP reached 209</a:t>
            </a:r>
            <a:r>
              <a:rPr lang="en-US" baseline="0" dirty="0" smtClean="0"/>
              <a:t> GeV </a:t>
            </a:r>
            <a:r>
              <a:rPr lang="en-US" dirty="0" smtClean="0"/>
              <a:t> in 2000, dismantled in 2001</a:t>
            </a:r>
            <a:r>
              <a:rPr lang="ru-RU" dirty="0" smtClean="0"/>
              <a:t>, </a:t>
            </a:r>
            <a:r>
              <a:rPr lang="en-US" dirty="0" err="1" smtClean="0"/>
              <a:t>SuperKEKB</a:t>
            </a:r>
            <a:r>
              <a:rPr lang="en-US" dirty="0" smtClean="0"/>
              <a:t> </a:t>
            </a:r>
            <a:r>
              <a:rPr lang="ru-RU" dirty="0" smtClean="0"/>
              <a:t>цель </a:t>
            </a:r>
            <a:r>
              <a:rPr lang="en-US" dirty="0" smtClean="0"/>
              <a:t>8e35, </a:t>
            </a:r>
            <a:r>
              <a:rPr lang="en-US" dirty="0" err="1" smtClean="0"/>
              <a:t>Ctau</a:t>
            </a:r>
            <a:r>
              <a:rPr lang="ru-RU" baseline="0" dirty="0" smtClean="0"/>
              <a:t> 1</a:t>
            </a:r>
            <a:r>
              <a:rPr lang="en-US" baseline="0" dirty="0" smtClean="0"/>
              <a:t>e</a:t>
            </a:r>
            <a:r>
              <a:rPr lang="ru-RU" baseline="0" dirty="0" smtClean="0"/>
              <a:t>35</a:t>
            </a:r>
            <a:endParaRPr lang="en-US" dirty="0"/>
          </a:p>
        </p:txBody>
      </p:sp>
      <p:sp>
        <p:nvSpPr>
          <p:cNvPr id="4" name="Номер слайда 3"/>
          <p:cNvSpPr>
            <a:spLocks noGrp="1"/>
          </p:cNvSpPr>
          <p:nvPr>
            <p:ph type="sldNum" sz="quarter" idx="10"/>
          </p:nvPr>
        </p:nvSpPr>
        <p:spPr/>
        <p:txBody>
          <a:bodyPr/>
          <a:lstStyle/>
          <a:p>
            <a:fld id="{4E97F75C-612D-43E0-ADFC-EC1E5C0EE4B8}" type="slidenum">
              <a:rPr lang="ru-RU" smtClean="0"/>
              <a:t>13</a:t>
            </a:fld>
            <a:endParaRPr lang="ru-RU"/>
          </a:p>
        </p:txBody>
      </p:sp>
    </p:spTree>
    <p:extLst>
      <p:ext uri="{BB962C8B-B14F-4D97-AF65-F5344CB8AC3E}">
        <p14:creationId xmlns:p14="http://schemas.microsoft.com/office/powerpoint/2010/main" val="193315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Date Placeholder 3"/>
          <p:cNvSpPr>
            <a:spLocks noGrp="1"/>
          </p:cNvSpPr>
          <p:nvPr>
            <p:ph type="dt" sz="half" idx="10"/>
          </p:nvPr>
        </p:nvSpPr>
        <p:spPr/>
        <p:txBody>
          <a:bodyPr/>
          <a:lstStyle/>
          <a:p>
            <a:fld id="{685066A0-3395-40E3-8CBC-6D19FC46D972}" type="datetime1">
              <a:rPr lang="ru-RU" smtClean="0"/>
              <a:t>28.07.2022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2401501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9B0676C4-2556-4481-8C41-A00A712CD8BE}" type="datetime1">
              <a:rPr lang="ru-RU" smtClean="0"/>
              <a:t>28.07.2022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34748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3113ED81-F972-499B-8AFB-74E56AB1389A}" type="datetime1">
              <a:rPr lang="ru-RU" smtClean="0"/>
              <a:t>28.07.2022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176412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Слайд/Цвет/Рус">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90" y="267104"/>
            <a:ext cx="8193011" cy="647297"/>
          </a:xfrm>
        </p:spPr>
        <p:txBody>
          <a:bodyPr anchor="t">
            <a:noAutofit/>
          </a:bodyPr>
          <a:lstStyle>
            <a:lvl1pPr algn="l">
              <a:defRPr lang="ru-RU" dirty="0"/>
            </a:lvl1pPr>
          </a:lstStyle>
          <a:p>
            <a:r>
              <a:rPr lang="ru-RU" dirty="0"/>
              <a:t>Образец заголовка</a:t>
            </a:r>
          </a:p>
        </p:txBody>
      </p:sp>
      <p:sp>
        <p:nvSpPr>
          <p:cNvPr id="8" name="Текст 7"/>
          <p:cNvSpPr>
            <a:spLocks noGrp="1"/>
          </p:cNvSpPr>
          <p:nvPr>
            <p:ph type="body" sz="quarter" idx="14"/>
          </p:nvPr>
        </p:nvSpPr>
        <p:spPr>
          <a:xfrm>
            <a:off x="623890" y="1652311"/>
            <a:ext cx="8193011" cy="259294"/>
          </a:xfrm>
          <a:prstGeom prst="rect">
            <a:avLst/>
          </a:prstGeom>
        </p:spPr>
        <p:txBody>
          <a:bodyPr/>
          <a:lstStyle>
            <a:lvl1pPr marL="0" indent="0">
              <a:buNone/>
              <a:defRPr sz="1050" baseline="0">
                <a:solidFill>
                  <a:srgbClr val="000000"/>
                </a:solidFill>
              </a:defRPr>
            </a:lvl1pPr>
            <a:lvl2pPr>
              <a:defRPr sz="1050">
                <a:solidFill>
                  <a:srgbClr val="871038"/>
                </a:solidFill>
              </a:defRPr>
            </a:lvl2pPr>
            <a:lvl3pPr>
              <a:defRPr sz="1050">
                <a:solidFill>
                  <a:srgbClr val="000000"/>
                </a:solidFill>
              </a:defRPr>
            </a:lvl3pPr>
            <a:lvl4pPr>
              <a:defRPr sz="1050">
                <a:solidFill>
                  <a:srgbClr val="000000"/>
                </a:solidFill>
              </a:defRPr>
            </a:lvl4pPr>
            <a:lvl5pPr>
              <a:defRPr sz="1050">
                <a:solidFill>
                  <a:srgbClr val="000000"/>
                </a:solidFill>
              </a:defRPr>
            </a:lvl5pPr>
          </a:lstStyle>
          <a:p>
            <a:pPr lvl="0"/>
            <a:r>
              <a:rPr lang="ru-RU" dirty="0"/>
              <a:t>Образец текста</a:t>
            </a:r>
          </a:p>
        </p:txBody>
      </p:sp>
      <p:sp>
        <p:nvSpPr>
          <p:cNvPr id="9" name="Текст 7"/>
          <p:cNvSpPr>
            <a:spLocks noGrp="1"/>
          </p:cNvSpPr>
          <p:nvPr>
            <p:ph type="body" sz="quarter" idx="15"/>
          </p:nvPr>
        </p:nvSpPr>
        <p:spPr>
          <a:xfrm>
            <a:off x="623890" y="2137740"/>
            <a:ext cx="8193011" cy="259294"/>
          </a:xfrm>
          <a:prstGeom prst="rect">
            <a:avLst/>
          </a:prstGeom>
        </p:spPr>
        <p:txBody>
          <a:bodyPr/>
          <a:lstStyle>
            <a:lvl1pPr marL="0" indent="0">
              <a:buNone/>
              <a:defRPr sz="1050" baseline="0">
                <a:solidFill>
                  <a:srgbClr val="871038"/>
                </a:solidFill>
              </a:defRPr>
            </a:lvl1pPr>
            <a:lvl2pPr>
              <a:defRPr sz="1050">
                <a:solidFill>
                  <a:srgbClr val="871038"/>
                </a:solidFill>
              </a:defRPr>
            </a:lvl2pPr>
            <a:lvl3pPr>
              <a:defRPr sz="1050">
                <a:solidFill>
                  <a:srgbClr val="000000"/>
                </a:solidFill>
              </a:defRPr>
            </a:lvl3pPr>
            <a:lvl4pPr>
              <a:defRPr sz="1050">
                <a:solidFill>
                  <a:srgbClr val="000000"/>
                </a:solidFill>
              </a:defRPr>
            </a:lvl4pPr>
            <a:lvl5pPr>
              <a:defRPr sz="1050">
                <a:solidFill>
                  <a:srgbClr val="000000"/>
                </a:solidFill>
              </a:defRPr>
            </a:lvl5pPr>
          </a:lstStyle>
          <a:p>
            <a:pPr lvl="0"/>
            <a:r>
              <a:rPr lang="ru-RU" dirty="0"/>
              <a:t>Образец текста</a:t>
            </a:r>
          </a:p>
        </p:txBody>
      </p:sp>
      <p:sp>
        <p:nvSpPr>
          <p:cNvPr id="11" name="Текст 10"/>
          <p:cNvSpPr>
            <a:spLocks noGrp="1"/>
          </p:cNvSpPr>
          <p:nvPr>
            <p:ph type="body" sz="quarter" idx="16"/>
          </p:nvPr>
        </p:nvSpPr>
        <p:spPr>
          <a:xfrm>
            <a:off x="623890" y="1089160"/>
            <a:ext cx="8193011" cy="291272"/>
          </a:xfrm>
          <a:prstGeom prst="rect">
            <a:avLst/>
          </a:prstGeom>
        </p:spPr>
        <p:txBody>
          <a:bodyPr/>
          <a:lstStyle>
            <a:lvl1pPr marL="0" indent="0">
              <a:buNone/>
              <a:defRPr sz="1350" b="1" baseline="0">
                <a:solidFill>
                  <a:srgbClr val="0184A0"/>
                </a:solidFill>
                <a:latin typeface="+mj-lt"/>
              </a:defRPr>
            </a:lvl1pPr>
          </a:lstStyle>
          <a:p>
            <a:pPr lvl="0"/>
            <a:r>
              <a:rPr lang="ru-RU" dirty="0"/>
              <a:t>Образец текста</a:t>
            </a:r>
          </a:p>
        </p:txBody>
      </p:sp>
      <p:sp>
        <p:nvSpPr>
          <p:cNvPr id="14" name="Рисунок 13"/>
          <p:cNvSpPr>
            <a:spLocks noGrp="1"/>
          </p:cNvSpPr>
          <p:nvPr>
            <p:ph type="pic" sz="quarter" idx="17"/>
          </p:nvPr>
        </p:nvSpPr>
        <p:spPr>
          <a:xfrm>
            <a:off x="623888" y="2609850"/>
            <a:ext cx="3502025" cy="1671638"/>
          </a:xfrm>
          <a:prstGeom prst="rect">
            <a:avLst/>
          </a:prstGeom>
          <a:effectLst>
            <a:outerShdw blurRad="292100" dist="139700" dir="2700000" algn="ctr" rotWithShape="0">
              <a:srgbClr val="000000">
                <a:alpha val="40000"/>
              </a:srgbClr>
            </a:outerShdw>
          </a:effectLst>
        </p:spPr>
        <p:txBody>
          <a:bodyPr/>
          <a:lstStyle>
            <a:lvl1pPr marL="0" indent="0">
              <a:buNone/>
              <a:defRPr sz="1200">
                <a:solidFill>
                  <a:srgbClr val="0184A0"/>
                </a:solidFill>
              </a:defRPr>
            </a:lvl1pPr>
          </a:lstStyle>
          <a:p>
            <a:pPr lvl="0"/>
            <a:r>
              <a:rPr lang="ru-RU" noProof="0" dirty="0"/>
              <a:t>Вставка рисунка</a:t>
            </a:r>
          </a:p>
        </p:txBody>
      </p:sp>
      <p:sp>
        <p:nvSpPr>
          <p:cNvPr id="16" name="Текст 15"/>
          <p:cNvSpPr>
            <a:spLocks noGrp="1"/>
          </p:cNvSpPr>
          <p:nvPr>
            <p:ph type="body" sz="quarter" idx="18"/>
          </p:nvPr>
        </p:nvSpPr>
        <p:spPr>
          <a:xfrm>
            <a:off x="3836525" y="3704399"/>
            <a:ext cx="1620140" cy="253916"/>
          </a:xfrm>
          <a:prstGeom prst="rect">
            <a:avLst/>
          </a:prstGeom>
          <a:gradFill>
            <a:gsLst>
              <a:gs pos="0">
                <a:schemeClr val="accent1">
                  <a:lumMod val="5000"/>
                  <a:lumOff val="95000"/>
                </a:schemeClr>
              </a:gs>
              <a:gs pos="100000">
                <a:srgbClr val="B9CAD1"/>
              </a:gs>
            </a:gsLst>
            <a:lin ang="5400000" scaled="1"/>
          </a:gradFill>
        </p:spPr>
        <p:txBody>
          <a:bodyPr>
            <a:spAutoFit/>
          </a:bodyPr>
          <a:lstStyle>
            <a:lvl1pPr marL="0" indent="0">
              <a:buNone/>
              <a:defRPr sz="1050" baseline="0">
                <a:solidFill>
                  <a:srgbClr val="0184A0"/>
                </a:solidFill>
              </a:defRPr>
            </a:lvl1pPr>
          </a:lstStyle>
          <a:p>
            <a:pPr lvl="0"/>
            <a:r>
              <a:rPr lang="ru-RU" dirty="0"/>
              <a:t>Образец текста</a:t>
            </a:r>
          </a:p>
        </p:txBody>
      </p:sp>
      <p:sp>
        <p:nvSpPr>
          <p:cNvPr id="10" name="Номер слайда 5"/>
          <p:cNvSpPr>
            <a:spLocks noGrp="1"/>
          </p:cNvSpPr>
          <p:nvPr>
            <p:ph type="sldNum" sz="quarter" idx="19"/>
          </p:nvPr>
        </p:nvSpPr>
        <p:spPr/>
        <p:txBody>
          <a:bodyPr/>
          <a:lstStyle>
            <a:lvl1pPr>
              <a:defRPr smtClean="0"/>
            </a:lvl1pPr>
          </a:lstStyle>
          <a:p>
            <a:pPr>
              <a:defRPr/>
            </a:pPr>
            <a:fld id="{3CD4B14D-A6DD-457B-8167-DC71B2800759}" type="slidenum">
              <a:rPr lang="en-US"/>
              <a:pPr>
                <a:defRPr/>
              </a:pPr>
              <a:t>‹#›</a:t>
            </a:fld>
            <a:endParaRPr lang="ru-RU" dirty="0"/>
          </a:p>
        </p:txBody>
      </p:sp>
    </p:spTree>
    <p:extLst>
      <p:ext uri="{BB962C8B-B14F-4D97-AF65-F5344CB8AC3E}">
        <p14:creationId xmlns:p14="http://schemas.microsoft.com/office/powerpoint/2010/main" val="3884536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10"/>
          </p:nvPr>
        </p:nvSpPr>
        <p:spPr/>
        <p:txBody>
          <a:bodyPr/>
          <a:lstStyle/>
          <a:p>
            <a:fld id="{A7D15C77-5B32-47BC-A535-09085750D8E5}" type="datetime1">
              <a:rPr lang="ru-RU" smtClean="0"/>
              <a:t>28.07.2022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4594798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F43C39D-F253-439D-BF97-44A6C2264EAC}" type="datetime1">
              <a:rPr lang="ru-RU" smtClean="0"/>
              <a:t>28.07.2022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273170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sz="half" idx="1"/>
          </p:nvPr>
        </p:nvSpPr>
        <p:spPr>
          <a:xfrm>
            <a:off x="179512" y="627534"/>
            <a:ext cx="4320480" cy="41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Content Placeholder 3"/>
          <p:cNvSpPr>
            <a:spLocks noGrp="1"/>
          </p:cNvSpPr>
          <p:nvPr>
            <p:ph sz="half" idx="2"/>
          </p:nvPr>
        </p:nvSpPr>
        <p:spPr>
          <a:xfrm>
            <a:off x="4644008" y="627534"/>
            <a:ext cx="4320480" cy="41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Date Placeholder 4"/>
          <p:cNvSpPr>
            <a:spLocks noGrp="1"/>
          </p:cNvSpPr>
          <p:nvPr>
            <p:ph type="dt" sz="half" idx="10"/>
          </p:nvPr>
        </p:nvSpPr>
        <p:spPr/>
        <p:txBody>
          <a:bodyPr/>
          <a:lstStyle/>
          <a:p>
            <a:fld id="{FD003D6E-E8D4-449E-BFCC-A926D7CBE834}" type="datetime1">
              <a:rPr lang="ru-RU" smtClean="0"/>
              <a:t>28.07.2022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266382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ru-R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6"/>
          <p:cNvSpPr>
            <a:spLocks noGrp="1"/>
          </p:cNvSpPr>
          <p:nvPr>
            <p:ph type="dt" sz="half" idx="10"/>
          </p:nvPr>
        </p:nvSpPr>
        <p:spPr/>
        <p:txBody>
          <a:bodyPr/>
          <a:lstStyle/>
          <a:p>
            <a:fld id="{BC87E7FD-429A-46C9-82A3-E5AEB53FC215}" type="datetime1">
              <a:rPr lang="ru-RU" smtClean="0"/>
              <a:t>28.07.2022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174796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p:txBody>
          <a:bodyPr/>
          <a:lstStyle/>
          <a:p>
            <a:fld id="{112D8F35-F480-4C50-9CD5-BA9F3D78547F}" type="datetime1">
              <a:rPr lang="ru-RU" smtClean="0"/>
              <a:t>28.07.2022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1242218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762BA-AB78-4752-82C9-273191CF4C9B}" type="datetime1">
              <a:rPr lang="ru-RU" smtClean="0"/>
              <a:t>28.07.2022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176034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029CEB9-F0CF-4024-99CE-86D8978C28EE}" type="datetime1">
              <a:rPr lang="ru-RU" smtClean="0"/>
              <a:t>28.07.2022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376813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06FD27-44B3-4AB0-B4DB-14C714A425F3}" type="datetime1">
              <a:rPr lang="ru-RU" smtClean="0"/>
              <a:t>28.07.2022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F2E360A-594B-4CEE-9917-3340FAEBC045}" type="slidenum">
              <a:rPr lang="ru-RU" smtClean="0"/>
              <a:t>‹#›</a:t>
            </a:fld>
            <a:endParaRPr lang="ru-RU"/>
          </a:p>
        </p:txBody>
      </p:sp>
    </p:spTree>
    <p:extLst>
      <p:ext uri="{BB962C8B-B14F-4D97-AF65-F5344CB8AC3E}">
        <p14:creationId xmlns:p14="http://schemas.microsoft.com/office/powerpoint/2010/main" val="3479389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0"/>
            <a:ext cx="8784976" cy="432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Text Placeholder 2"/>
          <p:cNvSpPr>
            <a:spLocks noGrp="1"/>
          </p:cNvSpPr>
          <p:nvPr>
            <p:ph type="body" idx="1"/>
          </p:nvPr>
        </p:nvSpPr>
        <p:spPr>
          <a:xfrm>
            <a:off x="179512" y="477079"/>
            <a:ext cx="8784976" cy="43560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Date Placeholder 3"/>
          <p:cNvSpPr>
            <a:spLocks noGrp="1"/>
          </p:cNvSpPr>
          <p:nvPr>
            <p:ph type="dt" sz="half" idx="2"/>
          </p:nvPr>
        </p:nvSpPr>
        <p:spPr>
          <a:xfrm>
            <a:off x="0" y="486965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0C7494D-9912-40B0-8520-C1A7DD87AD7F}" type="datetime1">
              <a:rPr lang="ru-RU" smtClean="0"/>
              <a:t>28.07.2022</a:t>
            </a:fld>
            <a:endParaRPr lang="ru-RU" dirty="0"/>
          </a:p>
        </p:txBody>
      </p:sp>
      <p:sp>
        <p:nvSpPr>
          <p:cNvPr id="5" name="Footer Placeholder 4"/>
          <p:cNvSpPr>
            <a:spLocks noGrp="1"/>
          </p:cNvSpPr>
          <p:nvPr>
            <p:ph type="ftr" sz="quarter" idx="3"/>
          </p:nvPr>
        </p:nvSpPr>
        <p:spPr>
          <a:xfrm>
            <a:off x="3124200" y="486965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7010400" y="486965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F2E360A-594B-4CEE-9917-3340FAEBC045}" type="slidenum">
              <a:rPr lang="ru-RU" smtClean="0"/>
              <a:t>‹#›</a:t>
            </a:fld>
            <a:endParaRPr lang="ru-RU"/>
          </a:p>
        </p:txBody>
      </p:sp>
    </p:spTree>
    <p:extLst>
      <p:ext uri="{BB962C8B-B14F-4D97-AF65-F5344CB8AC3E}">
        <p14:creationId xmlns:p14="http://schemas.microsoft.com/office/powerpoint/2010/main" val="1645413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0.png"/></Relationships>
</file>

<file path=ppt/slides/_rels/slide3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1.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60.png"/><Relationship Id="rId1" Type="http://schemas.openxmlformats.org/officeDocument/2006/relationships/slideLayout" Target="../slideLayouts/slideLayout2.xml"/><Relationship Id="rId5" Type="http://schemas.openxmlformats.org/officeDocument/2006/relationships/image" Target="../media/image590.png"/><Relationship Id="rId4" Type="http://schemas.openxmlformats.org/officeDocument/2006/relationships/image" Target="../media/image580.png"/></Relationships>
</file>

<file path=ppt/slides/_rels/slide38.xml.rels><?xml version="1.0" encoding="UTF-8" standalone="yes"?>
<Relationships xmlns="http://schemas.openxmlformats.org/package/2006/relationships"><Relationship Id="rId8" Type="http://schemas.openxmlformats.org/officeDocument/2006/relationships/image" Target="../media/image680.png"/><Relationship Id="rId3" Type="http://schemas.openxmlformats.org/officeDocument/2006/relationships/image" Target="../media/image84.png"/><Relationship Id="rId7" Type="http://schemas.openxmlformats.org/officeDocument/2006/relationships/image" Target="../media/image6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640.png"/><Relationship Id="rId4" Type="http://schemas.openxmlformats.org/officeDocument/2006/relationships/image" Target="../media/image630.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720.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80.png"/><Relationship Id="rId5" Type="http://schemas.openxmlformats.org/officeDocument/2006/relationships/image" Target="../media/image770.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90.png"/><Relationship Id="rId4" Type="http://schemas.openxmlformats.org/officeDocument/2006/relationships/image" Target="../media/image851.png"/></Relationships>
</file>

<file path=ppt/slides/_rels/slide42.xml.rels><?xml version="1.0" encoding="UTF-8" standalone="yes"?>
<Relationships xmlns="http://schemas.openxmlformats.org/package/2006/relationships"><Relationship Id="rId3" Type="http://schemas.openxmlformats.org/officeDocument/2006/relationships/image" Target="../media/image850.png"/><Relationship Id="rId7" Type="http://schemas.openxmlformats.org/officeDocument/2006/relationships/image" Target="../media/image96.emf"/><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84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emf"/></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841.png"/><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4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10.png"/><Relationship Id="rId4" Type="http://schemas.openxmlformats.org/officeDocument/2006/relationships/image" Target="../media/image10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0.png"/><Relationship Id="rId7" Type="http://schemas.openxmlformats.org/officeDocument/2006/relationships/image" Target="../media/image140.png"/><Relationship Id="rId12" Type="http://schemas.openxmlformats.org/officeDocument/2006/relationships/image" Target="../media/image190.png"/><Relationship Id="rId17" Type="http://schemas.openxmlformats.org/officeDocument/2006/relationships/image" Target="../media/image1040.png"/><Relationship Id="rId2" Type="http://schemas.openxmlformats.org/officeDocument/2006/relationships/image" Target="../media/image111.png"/><Relationship Id="rId16"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80.png"/><Relationship Id="rId15" Type="http://schemas.openxmlformats.org/officeDocument/2006/relationships/image" Target="../media/image220.png"/><Relationship Id="rId10" Type="http://schemas.openxmlformats.org/officeDocument/2006/relationships/image" Target="../media/image17.png"/><Relationship Id="rId9" Type="http://schemas.openxmlformats.org/officeDocument/2006/relationships/image" Target="../media/image160.png"/><Relationship Id="rId14" Type="http://schemas.openxmlformats.org/officeDocument/2006/relationships/image" Target="../media/image2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2.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ctrTitle"/>
              </p:nvPr>
            </p:nvSpPr>
            <p:spPr/>
            <p:txBody>
              <a:bodyPr/>
              <a:lstStyle/>
              <a:p>
                <a:r>
                  <a:rPr lang="ru-RU" dirty="0" smtClean="0"/>
                  <a:t>Введение в циклические</a:t>
                </a:r>
                <a:r>
                  <a:rPr lang="en-US" dirty="0" smtClean="0"/>
                  <a:t/>
                </a:r>
                <a:br>
                  <a:rPr lang="en-US" dirty="0" smtClean="0"/>
                </a:b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en-US" dirty="0" smtClean="0"/>
                  <a:t> </a:t>
                </a:r>
                <a:r>
                  <a:rPr lang="ru-RU" dirty="0" smtClean="0"/>
                  <a:t>коллайдеры</a:t>
                </a:r>
                <a:endParaRPr lang="ru-RU" dirty="0"/>
              </a:p>
            </p:txBody>
          </p:sp>
        </mc:Choice>
        <mc:Fallback xmlns="">
          <p:sp>
            <p:nvSpPr>
              <p:cNvPr id="2" name="Title 1"/>
              <p:cNvSpPr>
                <a:spLocks noGrp="1" noRot="1" noChangeAspect="1" noMove="1" noResize="1" noEditPoints="1" noAdjustHandles="1" noChangeArrowheads="1" noChangeShapeType="1" noTextEdit="1"/>
              </p:cNvSpPr>
              <p:nvPr>
                <p:ph type="ctrTitle"/>
              </p:nvPr>
            </p:nvSpPr>
            <p:spPr>
              <a:blipFill>
                <a:blip r:embed="rId2"/>
                <a:stretch>
                  <a:fillRect t="-5525" b="-17127"/>
                </a:stretch>
              </a:blipFill>
            </p:spPr>
            <p:txBody>
              <a:bodyPr/>
              <a:lstStyle/>
              <a:p>
                <a:r>
                  <a:rPr lang="en-US">
                    <a:noFill/>
                  </a:rPr>
                  <a:t> </a:t>
                </a:r>
              </a:p>
            </p:txBody>
          </p:sp>
        </mc:Fallback>
      </mc:AlternateContent>
      <p:sp>
        <p:nvSpPr>
          <p:cNvPr id="3" name="Subtitle 2"/>
          <p:cNvSpPr>
            <a:spLocks noGrp="1"/>
          </p:cNvSpPr>
          <p:nvPr>
            <p:ph type="subTitle" idx="1"/>
          </p:nvPr>
        </p:nvSpPr>
        <p:spPr/>
        <p:txBody>
          <a:bodyPr/>
          <a:lstStyle/>
          <a:p>
            <a:r>
              <a:rPr lang="ru-RU" dirty="0" smtClean="0"/>
              <a:t>А.В. </a:t>
            </a:r>
            <a:r>
              <a:rPr lang="ru-RU" dirty="0" err="1" smtClean="0"/>
              <a:t>Богомягков</a:t>
            </a:r>
            <a:endParaRPr lang="ru-RU" dirty="0" smtClean="0"/>
          </a:p>
          <a:p>
            <a:r>
              <a:rPr lang="ru-RU" dirty="0" smtClean="0"/>
              <a:t>ИЯФ СОРАН, </a:t>
            </a:r>
            <a:r>
              <a:rPr lang="ru-RU" dirty="0"/>
              <a:t>ЦКП «СКИФ»</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8424" y="6886"/>
            <a:ext cx="1735576" cy="87480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57072" cy="873940"/>
          </a:xfrm>
          <a:prstGeom prst="rect">
            <a:avLst/>
          </a:prstGeom>
        </p:spPr>
      </p:pic>
    </p:spTree>
    <p:extLst>
      <p:ext uri="{BB962C8B-B14F-4D97-AF65-F5344CB8AC3E}">
        <p14:creationId xmlns:p14="http://schemas.microsoft.com/office/powerpoint/2010/main" val="2756275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История: встречные пучки</a:t>
            </a:r>
            <a:endParaRPr lang="en-US" dirty="0"/>
          </a:p>
        </p:txBody>
      </p:sp>
      <p:grpSp>
        <p:nvGrpSpPr>
          <p:cNvPr id="4" name="Группа 3"/>
          <p:cNvGrpSpPr/>
          <p:nvPr/>
        </p:nvGrpSpPr>
        <p:grpSpPr>
          <a:xfrm>
            <a:off x="6517641" y="339502"/>
            <a:ext cx="2626359" cy="1656080"/>
            <a:chOff x="0" y="114302"/>
            <a:chExt cx="2626994" cy="1656227"/>
          </a:xfrm>
        </p:grpSpPr>
        <p:grpSp>
          <p:nvGrpSpPr>
            <p:cNvPr id="5" name="Группа 4"/>
            <p:cNvGrpSpPr/>
            <p:nvPr/>
          </p:nvGrpSpPr>
          <p:grpSpPr>
            <a:xfrm>
              <a:off x="0" y="495936"/>
              <a:ext cx="1597959" cy="584311"/>
              <a:chOff x="0" y="-131593"/>
              <a:chExt cx="1597959" cy="584311"/>
            </a:xfrm>
          </p:grpSpPr>
          <p:sp>
            <p:nvSpPr>
              <p:cNvPr id="9" name="Овал 8"/>
              <p:cNvSpPr/>
              <p:nvPr/>
            </p:nvSpPr>
            <p:spPr>
              <a:xfrm>
                <a:off x="0" y="224118"/>
                <a:ext cx="1257300" cy="228600"/>
              </a:xfrm>
              <a:prstGeom prst="ellipse">
                <a:avLst/>
              </a:prstGeom>
              <a:pattFill prst="sphere">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0" name="Прямая со стрелкой 9"/>
              <p:cNvCxnSpPr/>
              <p:nvPr/>
            </p:nvCxnSpPr>
            <p:spPr>
              <a:xfrm>
                <a:off x="1255059" y="340659"/>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Надпись 2"/>
                  <p:cNvSpPr txBox="1">
                    <a:spLocks noChangeArrowheads="1"/>
                  </p:cNvSpPr>
                  <p:nvPr/>
                </p:nvSpPr>
                <p:spPr bwMode="auto">
                  <a:xfrm>
                    <a:off x="340588" y="-131593"/>
                    <a:ext cx="634364" cy="418464"/>
                  </a:xfrm>
                  <a:prstGeom prst="rect">
                    <a:avLst/>
                  </a:prstGeom>
                  <a:noFill/>
                  <a:ln w="9525">
                    <a:noFill/>
                    <a:miter lim="800000"/>
                    <a:headEnd/>
                    <a:tailEnd/>
                  </a:ln>
                </p:spPr>
                <p:txBody>
                  <a:bodyPr rot="0" vert="horz" wrap="square" lIns="0" tIns="0" rIns="0" bIns="0" anchor="ctr" anchorCtr="0">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800" i="1">
                                  <a:solidFill>
                                    <a:srgbClr val="5B9BD5"/>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1800" i="1">
                                  <a:solidFill>
                                    <a:srgbClr val="5B9BD5"/>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ru-RU" sz="1800" i="1">
                                  <a:solidFill>
                                    <a:srgbClr val="5B9BD5"/>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Надпись 2"/>
                  <p:cNvSpPr txBox="1">
                    <a:spLocks noRot="1" noChangeAspect="1" noMove="1" noResize="1" noEditPoints="1" noAdjustHandles="1" noChangeArrowheads="1" noChangeShapeType="1" noTextEdit="1"/>
                  </p:cNvSpPr>
                  <p:nvPr/>
                </p:nvSpPr>
                <p:spPr bwMode="auto">
                  <a:xfrm>
                    <a:off x="340588" y="-131593"/>
                    <a:ext cx="634364" cy="418464"/>
                  </a:xfrm>
                  <a:prstGeom prst="rect">
                    <a:avLst/>
                  </a:prstGeom>
                  <a:blipFill>
                    <a:blip r:embed="rId2"/>
                    <a:stretch>
                      <a:fillRect r="-17308"/>
                    </a:stretch>
                  </a:blipFill>
                  <a:ln w="9525">
                    <a:noFill/>
                    <a:miter lim="800000"/>
                    <a:headEnd/>
                    <a:tailEnd/>
                  </a:ln>
                </p:spPr>
                <p:txBody>
                  <a:bodyPr/>
                  <a:lstStyle/>
                  <a:p>
                    <a:r>
                      <a:rPr lang="en-US">
                        <a:noFill/>
                      </a:rPr>
                      <a:t> </a:t>
                    </a:r>
                  </a:p>
                </p:txBody>
              </p:sp>
            </mc:Fallback>
          </mc:AlternateContent>
        </p:grpSp>
        <p:grpSp>
          <p:nvGrpSpPr>
            <p:cNvPr id="6" name="Группа 5"/>
            <p:cNvGrpSpPr/>
            <p:nvPr/>
          </p:nvGrpSpPr>
          <p:grpSpPr>
            <a:xfrm>
              <a:off x="1828800" y="114302"/>
              <a:ext cx="798194" cy="1656227"/>
              <a:chOff x="0" y="114302"/>
              <a:chExt cx="798194" cy="1656227"/>
            </a:xfrm>
          </p:grpSpPr>
          <p:sp>
            <p:nvSpPr>
              <p:cNvPr id="7" name="Прямоугольник 6"/>
              <p:cNvSpPr/>
              <p:nvPr/>
            </p:nvSpPr>
            <p:spPr>
              <a:xfrm>
                <a:off x="0" y="170329"/>
                <a:ext cx="457200" cy="1600200"/>
              </a:xfrm>
              <a:prstGeom prst="rect">
                <a:avLst/>
              </a:prstGeom>
              <a:pattFill prst="sphere">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mc:AlternateContent xmlns:mc="http://schemas.openxmlformats.org/markup-compatibility/2006" xmlns:a14="http://schemas.microsoft.com/office/drawing/2010/main">
            <mc:Choice Requires="a14">
              <p:sp>
                <p:nvSpPr>
                  <p:cNvPr id="8" name="Надпись 2"/>
                  <p:cNvSpPr txBox="1">
                    <a:spLocks noChangeArrowheads="1"/>
                  </p:cNvSpPr>
                  <p:nvPr/>
                </p:nvSpPr>
                <p:spPr bwMode="auto">
                  <a:xfrm>
                    <a:off x="457200" y="114302"/>
                    <a:ext cx="340994" cy="400049"/>
                  </a:xfrm>
                  <a:prstGeom prst="rect">
                    <a:avLst/>
                  </a:prstGeom>
                  <a:noFill/>
                  <a:ln w="9525">
                    <a:noFill/>
                    <a:miter lim="800000"/>
                    <a:headEnd/>
                    <a:tailEnd/>
                  </a:ln>
                </p:spPr>
                <p:txBody>
                  <a:bodyPr rot="0" vert="horz" wrap="square" lIns="0" tIns="0" rIns="0" bIns="0" anchor="ctr" anchorCtr="0">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1800" i="1">
                                  <a:effectLst/>
                                  <a:latin typeface="Cambria Math" panose="02040503050406030204" pitchFamily="18" charset="0"/>
                                  <a:ea typeface="Calibri" panose="020F0502020204030204" pitchFamily="34" charset="0"/>
                                  <a:cs typeface="Times New Roman" panose="02020603050405020304" pitchFamily="18" charset="0"/>
                                </a:rPr>
                                <m:t>𝑚</m:t>
                              </m:r>
                            </m:e>
                            <m:sub>
                              <m:r>
                                <a:rPr lang="ru-RU" sz="1800" i="1">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Надпись 2"/>
                  <p:cNvSpPr txBox="1">
                    <a:spLocks noRot="1" noChangeAspect="1" noMove="1" noResize="1" noEditPoints="1" noAdjustHandles="1" noChangeArrowheads="1" noChangeShapeType="1" noTextEdit="1"/>
                  </p:cNvSpPr>
                  <p:nvPr/>
                </p:nvSpPr>
                <p:spPr bwMode="auto">
                  <a:xfrm>
                    <a:off x="457200" y="114302"/>
                    <a:ext cx="340994" cy="400049"/>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3" name="TextBox 12"/>
              <p:cNvSpPr txBox="1"/>
              <p:nvPr/>
            </p:nvSpPr>
            <p:spPr>
              <a:xfrm>
                <a:off x="0" y="609522"/>
                <a:ext cx="6417910" cy="8551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𝑐</m:t>
                          </m:r>
                          <m:r>
                            <a:rPr lang="en-US" sz="2400" i="1">
                              <a:latin typeface="Cambria Math" panose="02040503050406030204" pitchFamily="18" charset="0"/>
                            </a:rPr>
                            <m:t>.</m:t>
                          </m:r>
                          <m:r>
                            <a:rPr lang="en-US" sz="2400" i="1">
                              <a:latin typeface="Cambria Math" panose="02040503050406030204" pitchFamily="18" charset="0"/>
                            </a:rPr>
                            <m:t>𝑚</m:t>
                          </m:r>
                          <m:r>
                            <a:rPr lang="en-US" sz="2400" i="1">
                              <a:latin typeface="Cambria Math" panose="02040503050406030204" pitchFamily="18" charset="0"/>
                            </a:rPr>
                            <m:t>.</m:t>
                          </m:r>
                        </m:sub>
                      </m:sSub>
                      <m:r>
                        <a:rPr lang="en-US" sz="2400" i="1">
                          <a:latin typeface="Cambria Math" panose="02040503050406030204" pitchFamily="18" charset="0"/>
                        </a:rPr>
                        <m:t>=</m:t>
                      </m:r>
                      <m:rad>
                        <m:radPr>
                          <m:degHide m:val="on"/>
                          <m:ctrlPr>
                            <a:rPr lang="en-US" sz="2400" i="1">
                              <a:latin typeface="Cambria Math" panose="02040503050406030204" pitchFamily="18" charset="0"/>
                            </a:rPr>
                          </m:ctrlPr>
                        </m:radPr>
                        <m:deg/>
                        <m:e>
                          <m:sSubSup>
                            <m:sSubSupPr>
                              <m:ctrlPr>
                                <a:rPr lang="en-US" sz="2400" i="1">
                                  <a:latin typeface="Cambria Math" panose="02040503050406030204" pitchFamily="18" charset="0"/>
                                </a:rPr>
                              </m:ctrlPr>
                            </m:sSubSupPr>
                            <m:e>
                              <m:r>
                                <a:rPr lang="en-US" sz="2400" i="1">
                                  <a:latin typeface="Cambria Math" panose="02040503050406030204" pitchFamily="18" charset="0"/>
                                </a:rPr>
                                <m:t>𝑚</m:t>
                              </m:r>
                            </m:e>
                            <m:sub>
                              <m:r>
                                <a:rPr lang="en-US" sz="2400" i="1">
                                  <a:latin typeface="Cambria Math" panose="02040503050406030204" pitchFamily="18" charset="0"/>
                                </a:rPr>
                                <m:t>1</m:t>
                              </m:r>
                            </m:sub>
                            <m:sup>
                              <m:r>
                                <a:rPr lang="en-US" sz="2400" i="1">
                                  <a:latin typeface="Cambria Math" panose="02040503050406030204" pitchFamily="18" charset="0"/>
                                </a:rPr>
                                <m:t>2</m:t>
                              </m:r>
                            </m:sup>
                          </m:sSubSup>
                          <m:r>
                            <a:rPr lang="en-US" sz="2400" i="1">
                              <a:latin typeface="Cambria Math" panose="02040503050406030204" pitchFamily="18" charset="0"/>
                            </a:rPr>
                            <m:t>+</m:t>
                          </m:r>
                          <m:sSubSup>
                            <m:sSubSupPr>
                              <m:ctrlPr>
                                <a:rPr lang="en-US" sz="2400" i="1">
                                  <a:latin typeface="Cambria Math" panose="02040503050406030204" pitchFamily="18" charset="0"/>
                                </a:rPr>
                              </m:ctrlPr>
                            </m:sSubSupPr>
                            <m:e>
                              <m:r>
                                <a:rPr lang="en-US" sz="2400" i="1">
                                  <a:latin typeface="Cambria Math" panose="02040503050406030204" pitchFamily="18" charset="0"/>
                                </a:rPr>
                                <m:t>𝑚</m:t>
                              </m:r>
                            </m:e>
                            <m:sub>
                              <m:r>
                                <a:rPr lang="en-US" sz="2400" i="1">
                                  <a:latin typeface="Cambria Math" panose="02040503050406030204" pitchFamily="18" charset="0"/>
                                </a:rPr>
                                <m:t>2</m:t>
                              </m:r>
                            </m:sub>
                            <m:sup>
                              <m:r>
                                <a:rPr lang="en-US" sz="2400" i="1">
                                  <a:latin typeface="Cambria Math" panose="02040503050406030204" pitchFamily="18" charset="0"/>
                                </a:rPr>
                                <m:t>2</m:t>
                              </m:r>
                            </m:sup>
                          </m:sSubSup>
                          <m:r>
                            <a:rPr lang="en-US" sz="2400" i="1">
                              <a:latin typeface="Cambria Math" panose="02040503050406030204" pitchFamily="18" charset="0"/>
                            </a:rPr>
                            <m:t>+2</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𝑏</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2</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𝑐</m:t>
                              </m:r>
                            </m:e>
                            <m:sup>
                              <m:r>
                                <a:rPr lang="en-US" sz="2400" i="1">
                                  <a:latin typeface="Cambria Math" panose="02040503050406030204" pitchFamily="18" charset="0"/>
                                </a:rPr>
                                <m:t>2</m:t>
                              </m:r>
                            </m:sup>
                          </m:sSup>
                        </m:e>
                      </m:rad>
                      <m:r>
                        <a:rPr lang="en-US" sz="2400" i="1">
                          <a:latin typeface="Cambria Math" panose="02040503050406030204" pitchFamily="18" charset="0"/>
                        </a:rPr>
                        <m:t>≈</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2</m:t>
                          </m:r>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𝑏</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2</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𝑐</m:t>
                              </m:r>
                            </m:e>
                            <m:sup>
                              <m:r>
                                <a:rPr lang="en-US" sz="2400" i="1">
                                  <a:latin typeface="Cambria Math" panose="02040503050406030204" pitchFamily="18" charset="0"/>
                                </a:rPr>
                                <m:t>2</m:t>
                              </m:r>
                            </m:sup>
                          </m:sSup>
                        </m:e>
                      </m:rad>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0" y="609522"/>
                <a:ext cx="6417910" cy="85517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5496" y="2297261"/>
                <a:ext cx="3507951" cy="539571"/>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𝑐</m:t>
                        </m:r>
                        <m:r>
                          <a:rPr lang="en-US" sz="2400" i="1">
                            <a:latin typeface="Cambria Math" panose="02040503050406030204" pitchFamily="18" charset="0"/>
                          </a:rPr>
                          <m:t>.</m:t>
                        </m:r>
                        <m:r>
                          <a:rPr lang="en-US" sz="2400" i="1">
                            <a:latin typeface="Cambria Math" panose="02040503050406030204" pitchFamily="18" charset="0"/>
                          </a:rPr>
                          <m:t>𝑚</m:t>
                        </m:r>
                        <m:r>
                          <a:rPr lang="en-US" sz="2400" i="1">
                            <a:latin typeface="Cambria Math" panose="02040503050406030204" pitchFamily="18" charset="0"/>
                          </a:rPr>
                          <m:t>.</m:t>
                        </m:r>
                      </m:sub>
                    </m:sSub>
                    <m:r>
                      <a:rPr lang="en-US" sz="2400" b="0" i="1" smtClean="0">
                        <a:latin typeface="Cambria Math" panose="02040503050406030204" pitchFamily="18" charset="0"/>
                      </a:rPr>
                      <m:t>≈</m:t>
                    </m:r>
                    <m:r>
                      <a:rPr lang="en-US" sz="2400" i="1">
                        <a:latin typeface="Cambria Math" panose="02040503050406030204" pitchFamily="18" charset="0"/>
                      </a:rPr>
                      <m:t>2</m:t>
                    </m:r>
                    <m:rad>
                      <m:radPr>
                        <m:degHide m:val="on"/>
                        <m:ctrlPr>
                          <a:rPr lang="en-US" sz="2400" b="0" i="1" smtClean="0">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𝑏</m:t>
                            </m:r>
                            <m:r>
                              <a:rPr lang="en-US" sz="2400" i="1">
                                <a:latin typeface="Cambria Math" panose="02040503050406030204" pitchFamily="18" charset="0"/>
                              </a:rPr>
                              <m:t>,1</m:t>
                            </m:r>
                          </m:sub>
                        </m:sSub>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𝑏</m:t>
                            </m:r>
                            <m:r>
                              <a:rPr lang="en-US" sz="2400" i="1">
                                <a:latin typeface="Cambria Math" panose="02040503050406030204" pitchFamily="18" charset="0"/>
                              </a:rPr>
                              <m:t>,2</m:t>
                            </m:r>
                          </m:sub>
                        </m:sSub>
                      </m:e>
                    </m:rad>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𝑏</m:t>
                        </m:r>
                      </m:sub>
                    </m:sSub>
                  </m:oMath>
                </a14:m>
                <a:r>
                  <a:rPr lang="en-US" sz="2400" dirty="0" smtClean="0"/>
                  <a:t> </a:t>
                </a:r>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5496" y="2297261"/>
                <a:ext cx="3507951" cy="539571"/>
              </a:xfrm>
              <a:prstGeom prst="rect">
                <a:avLst/>
              </a:prstGeom>
              <a:blipFill>
                <a:blip r:embed="rId5"/>
                <a:stretch>
                  <a:fillRect/>
                </a:stretch>
              </a:blipFill>
            </p:spPr>
            <p:txBody>
              <a:bodyPr/>
              <a:lstStyle/>
              <a:p>
                <a:r>
                  <a:rPr lang="en-US">
                    <a:noFill/>
                  </a:rPr>
                  <a:t> </a:t>
                </a:r>
              </a:p>
            </p:txBody>
          </p:sp>
        </mc:Fallback>
      </mc:AlternateContent>
      <p:grpSp>
        <p:nvGrpSpPr>
          <p:cNvPr id="15" name="Группа 14"/>
          <p:cNvGrpSpPr/>
          <p:nvPr/>
        </p:nvGrpSpPr>
        <p:grpSpPr>
          <a:xfrm>
            <a:off x="5292080" y="2211710"/>
            <a:ext cx="3553461" cy="586741"/>
            <a:chOff x="0" y="0"/>
            <a:chExt cx="3553968" cy="587249"/>
          </a:xfrm>
        </p:grpSpPr>
        <p:grpSp>
          <p:nvGrpSpPr>
            <p:cNvPr id="16" name="Группа 15"/>
            <p:cNvGrpSpPr/>
            <p:nvPr/>
          </p:nvGrpSpPr>
          <p:grpSpPr>
            <a:xfrm>
              <a:off x="0" y="3048"/>
              <a:ext cx="1597660" cy="584201"/>
              <a:chOff x="0" y="-131593"/>
              <a:chExt cx="1597959" cy="584311"/>
            </a:xfrm>
          </p:grpSpPr>
          <p:sp>
            <p:nvSpPr>
              <p:cNvPr id="21" name="Овал 20"/>
              <p:cNvSpPr/>
              <p:nvPr/>
            </p:nvSpPr>
            <p:spPr>
              <a:xfrm>
                <a:off x="0" y="224118"/>
                <a:ext cx="1257300" cy="228600"/>
              </a:xfrm>
              <a:prstGeom prst="ellipse">
                <a:avLst/>
              </a:prstGeom>
              <a:pattFill prst="sphere">
                <a:fgClr>
                  <a:schemeClr val="accent1"/>
                </a:fgClr>
                <a:bgClr>
                  <a:schemeClr val="bg1"/>
                </a:bgClr>
              </a:patt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Прямая со стрелкой 21"/>
              <p:cNvCxnSpPr/>
              <p:nvPr/>
            </p:nvCxnSpPr>
            <p:spPr>
              <a:xfrm>
                <a:off x="1255059" y="340659"/>
                <a:ext cx="3429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Надпись 2"/>
                  <p:cNvSpPr txBox="1">
                    <a:spLocks noChangeArrowheads="1"/>
                  </p:cNvSpPr>
                  <p:nvPr/>
                </p:nvSpPr>
                <p:spPr bwMode="auto">
                  <a:xfrm>
                    <a:off x="228643" y="-131593"/>
                    <a:ext cx="804214" cy="418464"/>
                  </a:xfrm>
                  <a:prstGeom prst="rect">
                    <a:avLst/>
                  </a:prstGeom>
                  <a:noFill/>
                  <a:ln w="9525">
                    <a:noFill/>
                    <a:miter lim="800000"/>
                    <a:headEnd/>
                    <a:tailEnd/>
                  </a:ln>
                </p:spPr>
                <p:txBody>
                  <a:bodyPr rot="0" vert="horz" wrap="square" lIns="0" tIns="0" rIns="0" bIns="0" anchor="ctr" anchorCtr="0">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800" i="1">
                                  <a:solidFill>
                                    <a:srgbClr val="5B9BD5"/>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1800" i="1">
                                  <a:solidFill>
                                    <a:srgbClr val="5B9BD5"/>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ru-RU" sz="1800" i="1">
                                  <a:solidFill>
                                    <a:srgbClr val="5B9BD5"/>
                                  </a:solidFill>
                                  <a:effectLst/>
                                  <a:latin typeface="Cambria Math" panose="02040503050406030204" pitchFamily="18" charset="0"/>
                                  <a:ea typeface="Calibri" panose="020F0502020204030204" pitchFamily="34" charset="0"/>
                                  <a:cs typeface="Times New Roman" panose="02020603050405020304" pitchFamily="18" charset="0"/>
                                </a:rPr>
                                <m:t>1</m:t>
                              </m:r>
                            </m:sub>
                          </m:sSub>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ru-RU" sz="1800" i="1">
                                  <a:solidFill>
                                    <a:srgbClr val="5B9BD5"/>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Надпись 2"/>
                  <p:cNvSpPr txBox="1">
                    <a:spLocks noRot="1" noChangeAspect="1" noMove="1" noResize="1" noEditPoints="1" noAdjustHandles="1" noChangeArrowheads="1" noChangeShapeType="1" noTextEdit="1"/>
                  </p:cNvSpPr>
                  <p:nvPr/>
                </p:nvSpPr>
                <p:spPr bwMode="auto">
                  <a:xfrm>
                    <a:off x="228643" y="-131593"/>
                    <a:ext cx="804214" cy="418464"/>
                  </a:xfrm>
                  <a:prstGeom prst="rect">
                    <a:avLst/>
                  </a:prstGeom>
                  <a:blipFill>
                    <a:blip r:embed="rId6"/>
                    <a:stretch>
                      <a:fillRect l="-763"/>
                    </a:stretch>
                  </a:blipFill>
                  <a:ln w="9525">
                    <a:noFill/>
                    <a:miter lim="800000"/>
                    <a:headEnd/>
                    <a:tailEnd/>
                  </a:ln>
                </p:spPr>
                <p:txBody>
                  <a:bodyPr/>
                  <a:lstStyle/>
                  <a:p>
                    <a:r>
                      <a:rPr lang="en-US">
                        <a:noFill/>
                      </a:rPr>
                      <a:t> </a:t>
                    </a:r>
                  </a:p>
                </p:txBody>
              </p:sp>
            </mc:Fallback>
          </mc:AlternateContent>
        </p:grpSp>
        <p:grpSp>
          <p:nvGrpSpPr>
            <p:cNvPr id="17" name="Группа 16"/>
            <p:cNvGrpSpPr/>
            <p:nvPr/>
          </p:nvGrpSpPr>
          <p:grpSpPr>
            <a:xfrm>
              <a:off x="1953768" y="0"/>
              <a:ext cx="1600200" cy="584201"/>
              <a:chOff x="-342900" y="-131593"/>
              <a:chExt cx="1600200" cy="584311"/>
            </a:xfrm>
          </p:grpSpPr>
          <p:sp>
            <p:nvSpPr>
              <p:cNvPr id="18" name="Овал 17"/>
              <p:cNvSpPr/>
              <p:nvPr/>
            </p:nvSpPr>
            <p:spPr>
              <a:xfrm>
                <a:off x="0" y="224118"/>
                <a:ext cx="1257300" cy="228600"/>
              </a:xfrm>
              <a:prstGeom prst="ellipse">
                <a:avLst/>
              </a:prstGeom>
              <a:pattFill prst="sphere">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9" name="Прямая со стрелкой 18"/>
              <p:cNvCxnSpPr/>
              <p:nvPr/>
            </p:nvCxnSpPr>
            <p:spPr>
              <a:xfrm flipH="1">
                <a:off x="-342900" y="340659"/>
                <a:ext cx="342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Надпись 2"/>
                  <p:cNvSpPr txBox="1">
                    <a:spLocks noChangeArrowheads="1"/>
                  </p:cNvSpPr>
                  <p:nvPr/>
                </p:nvSpPr>
                <p:spPr bwMode="auto">
                  <a:xfrm>
                    <a:off x="228600" y="-131593"/>
                    <a:ext cx="793268" cy="418464"/>
                  </a:xfrm>
                  <a:prstGeom prst="rect">
                    <a:avLst/>
                  </a:prstGeom>
                  <a:noFill/>
                  <a:ln w="9525">
                    <a:noFill/>
                    <a:miter lim="800000"/>
                    <a:headEnd/>
                    <a:tailEnd/>
                  </a:ln>
                </p:spPr>
                <p:txBody>
                  <a:bodyPr rot="0" vert="horz" wrap="square" lIns="0" tIns="0" rIns="0" bIns="0" anchor="ctr" anchorCtr="0">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US"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ru-RU"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𝑚</m:t>
                              </m:r>
                            </m:e>
                            <m:sub>
                              <m:r>
                                <a:rPr lang="ru-RU" sz="1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ru-RU"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ru-RU" sz="1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m:oMathPara>
                    </a14:m>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0" name="Надпись 2"/>
                  <p:cNvSpPr txBox="1">
                    <a:spLocks noRot="1" noChangeAspect="1" noMove="1" noResize="1" noEditPoints="1" noAdjustHandles="1" noChangeArrowheads="1" noChangeShapeType="1" noTextEdit="1"/>
                  </p:cNvSpPr>
                  <p:nvPr/>
                </p:nvSpPr>
                <p:spPr bwMode="auto">
                  <a:xfrm>
                    <a:off x="228600" y="-131593"/>
                    <a:ext cx="793268" cy="418464"/>
                  </a:xfrm>
                  <a:prstGeom prst="rect">
                    <a:avLst/>
                  </a:prstGeom>
                  <a:blipFill>
                    <a:blip r:embed="rId7"/>
                    <a:stretch>
                      <a:fillRect l="-769"/>
                    </a:stretch>
                  </a:blipFill>
                  <a:ln w="9525">
                    <a:noFill/>
                    <a:miter lim="800000"/>
                    <a:headEnd/>
                    <a:tailEnd/>
                  </a:ln>
                </p:spPr>
                <p:txBody>
                  <a:bodyPr/>
                  <a:lstStyle/>
                  <a:p>
                    <a:r>
                      <a:rPr lang="en-US">
                        <a:noFill/>
                      </a:rPr>
                      <a:t> </a:t>
                    </a:r>
                  </a:p>
                </p:txBody>
              </p:sp>
            </mc:Fallback>
          </mc:AlternateContent>
        </p:grpSp>
      </p:grpSp>
      <p:sp>
        <p:nvSpPr>
          <p:cNvPr id="24" name="TextBox 23"/>
          <p:cNvSpPr txBox="1"/>
          <p:nvPr/>
        </p:nvSpPr>
        <p:spPr>
          <a:xfrm>
            <a:off x="0" y="3296841"/>
            <a:ext cx="9144000" cy="1846659"/>
          </a:xfrm>
          <a:prstGeom prst="rect">
            <a:avLst/>
          </a:prstGeom>
          <a:noFill/>
        </p:spPr>
        <p:txBody>
          <a:bodyPr wrap="square" lIns="0" tIns="0" rIns="0" bIns="0" rtlCol="0">
            <a:spAutoFit/>
          </a:bodyPr>
          <a:lstStyle/>
          <a:p>
            <a:r>
              <a:rPr lang="ru-RU" sz="2000" dirty="0"/>
              <a:t>Патент </a:t>
            </a:r>
            <a:r>
              <a:rPr lang="ru-RU" sz="2000" dirty="0" err="1"/>
              <a:t>Рольф</a:t>
            </a:r>
            <a:r>
              <a:rPr lang="ru-RU" sz="2000" dirty="0"/>
              <a:t> </a:t>
            </a:r>
            <a:r>
              <a:rPr lang="ru-RU" sz="2000" dirty="0" err="1" smtClean="0"/>
              <a:t>Видероэ</a:t>
            </a:r>
            <a:r>
              <a:rPr lang="en-US" sz="2000" dirty="0" smtClean="0"/>
              <a:t> (</a:t>
            </a:r>
            <a:r>
              <a:rPr lang="ru-RU" sz="2000" dirty="0" smtClean="0"/>
              <a:t>подал в </a:t>
            </a:r>
            <a:r>
              <a:rPr lang="en-US" sz="2000" dirty="0" smtClean="0"/>
              <a:t>1943</a:t>
            </a:r>
            <a:r>
              <a:rPr lang="ru-RU" sz="2000" dirty="0" smtClean="0"/>
              <a:t>,</a:t>
            </a:r>
            <a:r>
              <a:rPr lang="ru-RU" sz="2000" dirty="0"/>
              <a:t> </a:t>
            </a:r>
            <a:r>
              <a:rPr lang="ru-RU" sz="2000" dirty="0" smtClean="0"/>
              <a:t>зарегистрирован в </a:t>
            </a:r>
            <a:r>
              <a:rPr lang="en-US" sz="2000" dirty="0" smtClean="0"/>
              <a:t>1953)</a:t>
            </a:r>
          </a:p>
          <a:p>
            <a:endParaRPr lang="en-US" sz="2000" dirty="0" smtClean="0"/>
          </a:p>
          <a:p>
            <a:r>
              <a:rPr lang="en-US" sz="2000" dirty="0" smtClean="0"/>
              <a:t>B. </a:t>
            </a:r>
            <a:r>
              <a:rPr lang="en-US" sz="2000" dirty="0" err="1" smtClean="0"/>
              <a:t>Touschek</a:t>
            </a:r>
            <a:r>
              <a:rPr lang="en-US" sz="2000" dirty="0" smtClean="0"/>
              <a:t>: “The </a:t>
            </a:r>
            <a:r>
              <a:rPr lang="en-US" sz="2000" dirty="0"/>
              <a:t>first suggestion to use crossed beams I have heard during war [was] </a:t>
            </a:r>
            <a:r>
              <a:rPr lang="en-US" sz="2000" dirty="0" smtClean="0"/>
              <a:t>from </a:t>
            </a:r>
            <a:r>
              <a:rPr lang="en-US" sz="2000" dirty="0" err="1"/>
              <a:t>Widerøe</a:t>
            </a:r>
            <a:r>
              <a:rPr lang="en-US" sz="2000" dirty="0"/>
              <a:t>, the obvious reason for thinking about them being </a:t>
            </a:r>
            <a:r>
              <a:rPr lang="en-US" sz="2000" dirty="0" smtClean="0"/>
              <a:t>that </a:t>
            </a:r>
            <a:r>
              <a:rPr lang="en-US" sz="2000" dirty="0"/>
              <a:t>one throws away </a:t>
            </a:r>
            <a:r>
              <a:rPr lang="en-US" sz="2000" dirty="0" smtClean="0"/>
              <a:t>a considerable </a:t>
            </a:r>
            <a:r>
              <a:rPr lang="en-US" sz="2000" dirty="0"/>
              <a:t>amount of energy by using `sitting' </a:t>
            </a:r>
            <a:r>
              <a:rPr lang="en-US" sz="2000" dirty="0" smtClean="0"/>
              <a:t>targets‘  </a:t>
            </a:r>
            <a:r>
              <a:rPr lang="en-US" sz="2000" dirty="0"/>
              <a:t>most of the energy being wasted to pay for the motion of the center of mass.”</a:t>
            </a:r>
            <a:endParaRPr lang="en-US" sz="2000" dirty="0" smtClean="0"/>
          </a:p>
        </p:txBody>
      </p:sp>
      <p:sp>
        <p:nvSpPr>
          <p:cNvPr id="12" name="Номер слайда 11"/>
          <p:cNvSpPr>
            <a:spLocks noGrp="1"/>
          </p:cNvSpPr>
          <p:nvPr>
            <p:ph type="sldNum" sz="quarter" idx="12"/>
          </p:nvPr>
        </p:nvSpPr>
        <p:spPr/>
        <p:txBody>
          <a:bodyPr/>
          <a:lstStyle/>
          <a:p>
            <a:fld id="{BF2E360A-594B-4CEE-9917-3340FAEBC045}" type="slidenum">
              <a:rPr lang="ru-RU" smtClean="0"/>
              <a:t>10</a:t>
            </a:fld>
            <a:endParaRPr lang="ru-RU"/>
          </a:p>
        </p:txBody>
      </p:sp>
    </p:spTree>
    <p:extLst>
      <p:ext uri="{BB962C8B-B14F-4D97-AF65-F5344CB8AC3E}">
        <p14:creationId xmlns:p14="http://schemas.microsoft.com/office/powerpoint/2010/main" val="1413658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well-known drawing “Magnetic Discussion”, where Touschek is expressing with his usual pictorial effectiveness the famous ‘right-hand rule’ used to determine the direction of the magnetic force on a positive moving charge: the right thumb points in the direction of the velocity, the index in the direction of the magnetic field, and the middle finger will point in the direction of the resulting magnetic force. Such ‘magnetic discussions’ were related to electrons and positrons circulating in opposite directions in AdA. Courtesy of Francis Tousche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050" y="2499942"/>
            <a:ext cx="1376950" cy="1800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ru-RU" dirty="0" smtClean="0"/>
              <a:t>История: встречные пучки </a:t>
            </a:r>
            <a:endParaRPr lang="en-US" dirty="0"/>
          </a:p>
        </p:txBody>
      </p:sp>
      <p:pic>
        <p:nvPicPr>
          <p:cNvPr id="4" name="Объект 3"/>
          <p:cNvPicPr>
            <a:picLocks noGrp="1" noChangeAspect="1"/>
          </p:cNvPicPr>
          <p:nvPr>
            <p:ph idx="1"/>
          </p:nvPr>
        </p:nvPicPr>
        <p:blipFill>
          <a:blip r:embed="rId4"/>
          <a:stretch>
            <a:fillRect/>
          </a:stretch>
        </p:blipFill>
        <p:spPr>
          <a:xfrm>
            <a:off x="0" y="2983500"/>
            <a:ext cx="2656826" cy="21600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0" y="483518"/>
                <a:ext cx="9144000" cy="2246769"/>
              </a:xfrm>
              <a:prstGeom prst="rect">
                <a:avLst/>
              </a:prstGeom>
              <a:noFill/>
            </p:spPr>
            <p:txBody>
              <a:bodyPr wrap="square" rtlCol="0">
                <a:spAutoFit/>
              </a:bodyPr>
              <a:lstStyle/>
              <a:p>
                <a:r>
                  <a:rPr lang="ru-RU" sz="2800" dirty="0"/>
                  <a:t>1959 </a:t>
                </a:r>
                <a:r>
                  <a:rPr lang="ru-RU" sz="2800" dirty="0" smtClean="0"/>
                  <a:t>Тушек: электрон-позитронная аннигиляция (состояния </a:t>
                </a:r>
                <a:r>
                  <a:rPr lang="ru-RU" sz="2800" dirty="0"/>
                  <a:t>с известными квантовыми </a:t>
                </a:r>
                <a:r>
                  <a:rPr lang="ru-RU" sz="2800" dirty="0" smtClean="0"/>
                  <a:t>числами</a:t>
                </a:r>
                <a:r>
                  <a:rPr lang="ru-RU" sz="2800" dirty="0"/>
                  <a:t>)</a:t>
                </a:r>
                <a:r>
                  <a:rPr lang="ru-RU" sz="2800" dirty="0" smtClean="0"/>
                  <a:t>  ̶  дорога </a:t>
                </a:r>
                <a:r>
                  <a:rPr lang="ru-RU" sz="2800" dirty="0"/>
                  <a:t>к новой физике.</a:t>
                </a:r>
              </a:p>
              <a:p>
                <a:r>
                  <a:rPr lang="en-US" sz="2800" dirty="0" err="1" smtClean="0"/>
                  <a:t>AdA</a:t>
                </a:r>
                <a:r>
                  <a:rPr lang="en-US" sz="2800" dirty="0" smtClean="0"/>
                  <a:t> </a:t>
                </a:r>
                <a:r>
                  <a:rPr lang="en-US" sz="2800" dirty="0"/>
                  <a:t>(</a:t>
                </a:r>
                <a:r>
                  <a:rPr lang="en-US" sz="2800" dirty="0" err="1"/>
                  <a:t>Anello</a:t>
                </a:r>
                <a:r>
                  <a:rPr lang="en-US" sz="2800" dirty="0"/>
                  <a:t> Di </a:t>
                </a:r>
                <a:r>
                  <a:rPr lang="en-US" sz="2800" dirty="0" err="1"/>
                  <a:t>Accumulazione</a:t>
                </a:r>
                <a:r>
                  <a:rPr lang="en-US" sz="2800" dirty="0"/>
                  <a:t>)</a:t>
                </a:r>
                <a:r>
                  <a:rPr lang="ru-RU" sz="2800" dirty="0" smtClean="0"/>
                  <a:t>  </a:t>
                </a:r>
                <a:r>
                  <a:rPr lang="ru-RU" sz="2800" dirty="0"/>
                  <a:t>̶  первый</a:t>
                </a:r>
                <a:r>
                  <a:rPr lang="en-US" sz="2800" dirty="0"/>
                  <a:t>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m:t>
                        </m:r>
                      </m:sup>
                    </m:sSup>
                    <m:sSup>
                      <m:sSupPr>
                        <m:ctrlPr>
                          <a:rPr lang="en-US" sz="2800" i="1">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m:t>
                        </m:r>
                      </m:sup>
                    </m:sSup>
                  </m:oMath>
                </a14:m>
                <a:r>
                  <a:rPr lang="ru-RU" sz="2800" dirty="0"/>
                  <a:t>коллайдер</a:t>
                </a:r>
                <a:r>
                  <a:rPr lang="en-US" sz="2800" dirty="0"/>
                  <a:t> </a:t>
                </a:r>
                <a:endParaRPr lang="en-US" sz="2800" dirty="0" smtClean="0"/>
              </a:p>
              <a:p>
                <a:r>
                  <a:rPr lang="en-US" sz="2800" dirty="0" smtClean="0"/>
                  <a:t>(1961-1964). </a:t>
                </a:r>
                <a:r>
                  <a:rPr lang="ru-RU" sz="2800" dirty="0" smtClean="0"/>
                  <a:t>Предложен Бруно </a:t>
                </a:r>
                <a:r>
                  <a:rPr lang="ru-RU" sz="2800" dirty="0" err="1" smtClean="0"/>
                  <a:t>Тушеком</a:t>
                </a:r>
                <a:r>
                  <a:rPr lang="ru-RU" sz="2800" dirty="0" smtClean="0"/>
                  <a:t> в 1960</a:t>
                </a:r>
                <a:r>
                  <a:rPr lang="en-US" sz="2800" dirty="0" smtClean="0"/>
                  <a:t>.</a:t>
                </a:r>
                <a:endParaRPr lang="ru-RU" sz="2800"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0" y="483518"/>
                <a:ext cx="9144000" cy="2246769"/>
              </a:xfrm>
              <a:prstGeom prst="rect">
                <a:avLst/>
              </a:prstGeom>
              <a:blipFill>
                <a:blip r:embed="rId5"/>
                <a:stretch>
                  <a:fillRect l="-1333" t="-2439" r="-667" b="-6775"/>
                </a:stretch>
              </a:blipFill>
            </p:spPr>
            <p:txBody>
              <a:bodyPr/>
              <a:lstStyle/>
              <a:p>
                <a:r>
                  <a:rPr lang="en-US">
                    <a:noFill/>
                  </a:rPr>
                  <a:t> </a:t>
                </a:r>
              </a:p>
            </p:txBody>
          </p:sp>
        </mc:Fallback>
      </mc:AlternateContent>
      <p:sp>
        <p:nvSpPr>
          <p:cNvPr id="6" name="TextBox 5"/>
          <p:cNvSpPr txBox="1"/>
          <p:nvPr/>
        </p:nvSpPr>
        <p:spPr>
          <a:xfrm>
            <a:off x="2656827" y="4220170"/>
            <a:ext cx="6487174" cy="923330"/>
          </a:xfrm>
          <a:prstGeom prst="rect">
            <a:avLst/>
          </a:prstGeom>
          <a:noFill/>
        </p:spPr>
        <p:txBody>
          <a:bodyPr wrap="square" rtlCol="0">
            <a:spAutoFit/>
          </a:bodyPr>
          <a:lstStyle/>
          <a:p>
            <a:r>
              <a:rPr lang="en-US" dirty="0" smtClean="0"/>
              <a:t>“</a:t>
            </a:r>
            <a:r>
              <a:rPr lang="en-US" dirty="0"/>
              <a:t>How can you be sure </a:t>
            </a:r>
            <a:r>
              <a:rPr lang="en-US" dirty="0" smtClean="0"/>
              <a:t>that</a:t>
            </a:r>
            <a:r>
              <a:rPr lang="ru-RU" dirty="0" smtClean="0"/>
              <a:t> </a:t>
            </a:r>
            <a:r>
              <a:rPr lang="en-US" dirty="0" smtClean="0"/>
              <a:t>electrons </a:t>
            </a:r>
            <a:r>
              <a:rPr lang="en-US" dirty="0"/>
              <a:t>and positrons will meet?” </a:t>
            </a:r>
            <a:endParaRPr lang="ru-RU" dirty="0"/>
          </a:p>
          <a:p>
            <a:r>
              <a:rPr lang="en-US" dirty="0"/>
              <a:t>Bruno </a:t>
            </a:r>
            <a:r>
              <a:rPr lang="en-US" dirty="0" err="1" smtClean="0"/>
              <a:t>Touschek</a:t>
            </a:r>
            <a:r>
              <a:rPr lang="ru-RU" dirty="0" smtClean="0"/>
              <a:t> </a:t>
            </a:r>
            <a:r>
              <a:rPr lang="en-US" dirty="0" smtClean="0"/>
              <a:t>: </a:t>
            </a:r>
            <a:r>
              <a:rPr lang="en-US" dirty="0"/>
              <a:t>“Obviously, TCP [</a:t>
            </a:r>
            <a:r>
              <a:rPr lang="en-US" dirty="0" smtClean="0"/>
              <a:t>time-charge-parity]</a:t>
            </a:r>
            <a:r>
              <a:rPr lang="ru-RU" dirty="0" smtClean="0"/>
              <a:t> </a:t>
            </a:r>
            <a:r>
              <a:rPr lang="en-US" dirty="0" smtClean="0"/>
              <a:t>theorem</a:t>
            </a:r>
            <a:r>
              <a:rPr lang="en-US" dirty="0"/>
              <a:t>! Actually, CP is enough!”</a:t>
            </a:r>
          </a:p>
        </p:txBody>
      </p:sp>
      <p:graphicFrame>
        <p:nvGraphicFramePr>
          <p:cNvPr id="7" name="Таблица 6"/>
          <p:cNvGraphicFramePr>
            <a:graphicFrameLocks noGrp="1"/>
          </p:cNvGraphicFramePr>
          <p:nvPr>
            <p:extLst>
              <p:ext uri="{D42A27DB-BD31-4B8C-83A1-F6EECF244321}">
                <p14:modId xmlns:p14="http://schemas.microsoft.com/office/powerpoint/2010/main" val="3389059085"/>
              </p:ext>
            </p:extLst>
          </p:nvPr>
        </p:nvGraphicFramePr>
        <p:xfrm>
          <a:off x="2915816" y="2983500"/>
          <a:ext cx="3024336" cy="1036320"/>
        </p:xfrm>
        <a:graphic>
          <a:graphicData uri="http://schemas.openxmlformats.org/drawingml/2006/table">
            <a:tbl>
              <a:tblPr firstRow="1" bandRow="1">
                <a:tableStyleId>{5940675A-B579-460E-94D1-54222C63F5DA}</a:tableStyleId>
              </a:tblPr>
              <a:tblGrid>
                <a:gridCol w="2160240">
                  <a:extLst>
                    <a:ext uri="{9D8B030D-6E8A-4147-A177-3AD203B41FA5}">
                      <a16:colId xmlns:a16="http://schemas.microsoft.com/office/drawing/2014/main" val="2646094590"/>
                    </a:ext>
                  </a:extLst>
                </a:gridCol>
                <a:gridCol w="864096">
                  <a:extLst>
                    <a:ext uri="{9D8B030D-6E8A-4147-A177-3AD203B41FA5}">
                      <a16:colId xmlns:a16="http://schemas.microsoft.com/office/drawing/2014/main" val="2925977356"/>
                    </a:ext>
                  </a:extLst>
                </a:gridCol>
              </a:tblGrid>
              <a:tr h="370840">
                <a:tc>
                  <a:txBody>
                    <a:bodyPr/>
                    <a:lstStyle/>
                    <a:p>
                      <a:r>
                        <a:rPr lang="ru-RU" sz="2800" dirty="0" smtClean="0"/>
                        <a:t>Энергия,</a:t>
                      </a:r>
                      <a:r>
                        <a:rPr lang="ru-RU" sz="2800" baseline="0" dirty="0" smtClean="0"/>
                        <a:t> ГэВ</a:t>
                      </a:r>
                      <a:endParaRPr lang="en-US" sz="2800" dirty="0"/>
                    </a:p>
                  </a:txBody>
                  <a:tcPr/>
                </a:tc>
                <a:tc>
                  <a:txBody>
                    <a:bodyPr/>
                    <a:lstStyle/>
                    <a:p>
                      <a:r>
                        <a:rPr lang="ru-RU" sz="2800" dirty="0" smtClean="0"/>
                        <a:t>0.25</a:t>
                      </a:r>
                      <a:endParaRPr lang="en-US" sz="2800" dirty="0"/>
                    </a:p>
                  </a:txBody>
                  <a:tcPr/>
                </a:tc>
                <a:extLst>
                  <a:ext uri="{0D108BD9-81ED-4DB2-BD59-A6C34878D82A}">
                    <a16:rowId xmlns:a16="http://schemas.microsoft.com/office/drawing/2014/main" val="2917877636"/>
                  </a:ext>
                </a:extLst>
              </a:tr>
              <a:tr h="370840">
                <a:tc>
                  <a:txBody>
                    <a:bodyPr/>
                    <a:lstStyle/>
                    <a:p>
                      <a:r>
                        <a:rPr lang="ru-RU" sz="2800" dirty="0" smtClean="0"/>
                        <a:t>Радиус, см</a:t>
                      </a:r>
                      <a:endParaRPr lang="en-US" sz="2800" dirty="0"/>
                    </a:p>
                  </a:txBody>
                  <a:tcPr/>
                </a:tc>
                <a:tc>
                  <a:txBody>
                    <a:bodyPr/>
                    <a:lstStyle/>
                    <a:p>
                      <a:r>
                        <a:rPr lang="ru-RU" sz="2800" dirty="0" smtClean="0"/>
                        <a:t>65</a:t>
                      </a:r>
                      <a:endParaRPr lang="en-US" sz="2800" dirty="0"/>
                    </a:p>
                  </a:txBody>
                  <a:tcPr/>
                </a:tc>
                <a:extLst>
                  <a:ext uri="{0D108BD9-81ED-4DB2-BD59-A6C34878D82A}">
                    <a16:rowId xmlns:a16="http://schemas.microsoft.com/office/drawing/2014/main" val="1967109184"/>
                  </a:ext>
                </a:extLst>
              </a:tr>
            </a:tbl>
          </a:graphicData>
        </a:graphic>
      </p:graphicFrame>
      <p:sp>
        <p:nvSpPr>
          <p:cNvPr id="8" name="Номер слайда 7"/>
          <p:cNvSpPr>
            <a:spLocks noGrp="1"/>
          </p:cNvSpPr>
          <p:nvPr>
            <p:ph type="sldNum" sz="quarter" idx="12"/>
          </p:nvPr>
        </p:nvSpPr>
        <p:spPr/>
        <p:txBody>
          <a:bodyPr/>
          <a:lstStyle/>
          <a:p>
            <a:fld id="{BF2E360A-594B-4CEE-9917-3340FAEBC045}" type="slidenum">
              <a:rPr lang="ru-RU" smtClean="0"/>
              <a:t>11</a:t>
            </a:fld>
            <a:endParaRPr lang="ru-RU"/>
          </a:p>
        </p:txBody>
      </p:sp>
    </p:spTree>
    <p:extLst>
      <p:ext uri="{BB962C8B-B14F-4D97-AF65-F5344CB8AC3E}">
        <p14:creationId xmlns:p14="http://schemas.microsoft.com/office/powerpoint/2010/main" val="3299391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25 </a:t>
            </a:r>
            <a:r>
              <a:rPr lang="ru-RU" dirty="0" smtClean="0"/>
              <a:t>Нобелевских премий</a:t>
            </a:r>
            <a:r>
              <a:rPr lang="en-US" dirty="0" smtClean="0"/>
              <a:t> </a:t>
            </a:r>
            <a:r>
              <a:rPr lang="ru-RU" dirty="0" smtClean="0"/>
              <a:t>по физике</a:t>
            </a:r>
            <a:r>
              <a:rPr lang="en-US" dirty="0" smtClean="0"/>
              <a:t> </a:t>
            </a:r>
            <a:r>
              <a:rPr lang="ru-RU" dirty="0" smtClean="0"/>
              <a:t>с ускорителями</a:t>
            </a:r>
            <a:endParaRPr lang="ru-RU" dirty="0"/>
          </a:p>
        </p:txBody>
      </p:sp>
      <p:sp>
        <p:nvSpPr>
          <p:cNvPr id="3" name="Объект 2"/>
          <p:cNvSpPr>
            <a:spLocks noGrp="1"/>
          </p:cNvSpPr>
          <p:nvPr>
            <p:ph idx="1"/>
          </p:nvPr>
        </p:nvSpPr>
        <p:spPr/>
        <p:txBody>
          <a:bodyPr numCol="2">
            <a:normAutofit fontScale="62500" lnSpcReduction="20000"/>
          </a:bodyPr>
          <a:lstStyle/>
          <a:p>
            <a:r>
              <a:rPr lang="en-US" dirty="0"/>
              <a:t>1939 Ernest O. </a:t>
            </a:r>
            <a:r>
              <a:rPr lang="en-US" dirty="0" smtClean="0"/>
              <a:t>Lawrence</a:t>
            </a:r>
            <a:endParaRPr lang="en-US" dirty="0"/>
          </a:p>
          <a:p>
            <a:r>
              <a:rPr lang="en-US" dirty="0"/>
              <a:t>1951 John D. Cockcroft &amp; Ernest </a:t>
            </a:r>
            <a:r>
              <a:rPr lang="en-US" dirty="0" smtClean="0"/>
              <a:t>Walton</a:t>
            </a:r>
          </a:p>
          <a:p>
            <a:r>
              <a:rPr lang="en-US" dirty="0" smtClean="0"/>
              <a:t>1952 </a:t>
            </a:r>
            <a:r>
              <a:rPr lang="en-US" dirty="0"/>
              <a:t>Felix </a:t>
            </a:r>
            <a:r>
              <a:rPr lang="en-US" dirty="0" smtClean="0"/>
              <a:t>Bloch</a:t>
            </a:r>
          </a:p>
          <a:p>
            <a:r>
              <a:rPr lang="en-US" dirty="0" smtClean="0"/>
              <a:t>1957 </a:t>
            </a:r>
            <a:r>
              <a:rPr lang="en-US" dirty="0" err="1"/>
              <a:t>Tsung</a:t>
            </a:r>
            <a:r>
              <a:rPr lang="en-US" dirty="0"/>
              <a:t> Dao Lee &amp; Chen Ning </a:t>
            </a:r>
            <a:r>
              <a:rPr lang="en-US" dirty="0" smtClean="0"/>
              <a:t>Yang</a:t>
            </a:r>
          </a:p>
          <a:p>
            <a:r>
              <a:rPr lang="en-US" dirty="0" smtClean="0"/>
              <a:t>1959 </a:t>
            </a:r>
            <a:r>
              <a:rPr lang="en-US" dirty="0"/>
              <a:t>Emilio G. </a:t>
            </a:r>
            <a:r>
              <a:rPr lang="en-US" dirty="0" err="1"/>
              <a:t>Segrè</a:t>
            </a:r>
            <a:r>
              <a:rPr lang="en-US" dirty="0"/>
              <a:t> Owen Chamberlain</a:t>
            </a:r>
          </a:p>
          <a:p>
            <a:r>
              <a:rPr lang="en-US" dirty="0" smtClean="0"/>
              <a:t>1960 </a:t>
            </a:r>
            <a:r>
              <a:rPr lang="en-US" dirty="0"/>
              <a:t>Donald A. Glaser</a:t>
            </a:r>
          </a:p>
          <a:p>
            <a:r>
              <a:rPr lang="en-US" dirty="0" smtClean="0"/>
              <a:t>1961 </a:t>
            </a:r>
            <a:r>
              <a:rPr lang="en-US" dirty="0"/>
              <a:t>Robert Hofstadter</a:t>
            </a:r>
          </a:p>
          <a:p>
            <a:r>
              <a:rPr lang="en-US" dirty="0" smtClean="0"/>
              <a:t>1963 </a:t>
            </a:r>
            <a:r>
              <a:rPr lang="en-US" dirty="0"/>
              <a:t>Maria </a:t>
            </a:r>
            <a:r>
              <a:rPr lang="en-US" dirty="0" err="1"/>
              <a:t>Goeppert</a:t>
            </a:r>
            <a:r>
              <a:rPr lang="en-US" dirty="0"/>
              <a:t> Mayer</a:t>
            </a:r>
          </a:p>
          <a:p>
            <a:r>
              <a:rPr lang="en-US" dirty="0" smtClean="0"/>
              <a:t>1967 </a:t>
            </a:r>
            <a:r>
              <a:rPr lang="en-US" dirty="0"/>
              <a:t>Hans A. Bethe</a:t>
            </a:r>
          </a:p>
          <a:p>
            <a:r>
              <a:rPr lang="en-US" dirty="0" smtClean="0"/>
              <a:t>1968 </a:t>
            </a:r>
            <a:r>
              <a:rPr lang="en-US" dirty="0"/>
              <a:t>Luis W. Alvarez</a:t>
            </a:r>
          </a:p>
          <a:p>
            <a:r>
              <a:rPr lang="en-US" dirty="0" smtClean="0"/>
              <a:t>1976 </a:t>
            </a:r>
            <a:r>
              <a:rPr lang="en-US" dirty="0"/>
              <a:t>Burton Richter &amp; Samuel C.C. Ting</a:t>
            </a:r>
          </a:p>
          <a:p>
            <a:r>
              <a:rPr lang="en-US" dirty="0" smtClean="0"/>
              <a:t>1979 </a:t>
            </a:r>
            <a:r>
              <a:rPr lang="en-US" dirty="0"/>
              <a:t>Sheldon L. Glashow, </a:t>
            </a:r>
            <a:r>
              <a:rPr lang="en-US" dirty="0" err="1"/>
              <a:t>Abdus</a:t>
            </a:r>
            <a:r>
              <a:rPr lang="en-US" dirty="0"/>
              <a:t> Salam </a:t>
            </a:r>
            <a:r>
              <a:rPr lang="en-US" dirty="0" smtClean="0"/>
              <a:t>&amp; Steven </a:t>
            </a:r>
            <a:r>
              <a:rPr lang="en-US" dirty="0"/>
              <a:t>Weinberg</a:t>
            </a:r>
          </a:p>
          <a:p>
            <a:r>
              <a:rPr lang="en-US" dirty="0" smtClean="0"/>
              <a:t>1980 </a:t>
            </a:r>
            <a:r>
              <a:rPr lang="en-US" dirty="0"/>
              <a:t>James W. Cronin &amp; Val L. Fitch</a:t>
            </a:r>
          </a:p>
          <a:p>
            <a:r>
              <a:rPr lang="en-US" dirty="0" smtClean="0"/>
              <a:t>1981 Kai M. Siegbahn</a:t>
            </a:r>
          </a:p>
          <a:p>
            <a:r>
              <a:rPr lang="en-US" dirty="0" smtClean="0"/>
              <a:t>1983 </a:t>
            </a:r>
            <a:r>
              <a:rPr lang="en-US" dirty="0"/>
              <a:t>William A. Fowler </a:t>
            </a:r>
          </a:p>
          <a:p>
            <a:r>
              <a:rPr lang="it-IT" dirty="0" smtClean="0"/>
              <a:t>1984 </a:t>
            </a:r>
            <a:r>
              <a:rPr lang="it-IT" dirty="0"/>
              <a:t>Carlo Rubbia &amp;Simon van der Meer </a:t>
            </a:r>
          </a:p>
          <a:p>
            <a:r>
              <a:rPr lang="en-US" dirty="0" smtClean="0"/>
              <a:t>1986 </a:t>
            </a:r>
            <a:r>
              <a:rPr lang="en-US" dirty="0"/>
              <a:t>Ernst Ruska </a:t>
            </a:r>
          </a:p>
          <a:p>
            <a:r>
              <a:rPr lang="de-DE" dirty="0" smtClean="0"/>
              <a:t>1988 </a:t>
            </a:r>
            <a:r>
              <a:rPr lang="de-DE" dirty="0"/>
              <a:t>Leon M. Lederman, Melvin Schwartz&amp; Jack Steinberger </a:t>
            </a:r>
          </a:p>
          <a:p>
            <a:r>
              <a:rPr lang="en-US" dirty="0" smtClean="0"/>
              <a:t>1989 </a:t>
            </a:r>
            <a:r>
              <a:rPr lang="en-US" dirty="0"/>
              <a:t>Wolfgang Paul </a:t>
            </a:r>
          </a:p>
          <a:p>
            <a:r>
              <a:rPr lang="en-US" dirty="0" smtClean="0"/>
              <a:t>1990 </a:t>
            </a:r>
            <a:r>
              <a:rPr lang="en-US" dirty="0"/>
              <a:t>Jerome I. Friedman, Henry W. Kendall&amp; Richard E. Taylor </a:t>
            </a:r>
          </a:p>
          <a:p>
            <a:r>
              <a:rPr lang="en-US" dirty="0" smtClean="0"/>
              <a:t>1992 </a:t>
            </a:r>
            <a:r>
              <a:rPr lang="en-US" dirty="0"/>
              <a:t>Georges </a:t>
            </a:r>
            <a:r>
              <a:rPr lang="en-US" dirty="0" err="1"/>
              <a:t>Charpak</a:t>
            </a:r>
            <a:endParaRPr lang="en-US" dirty="0"/>
          </a:p>
          <a:p>
            <a:r>
              <a:rPr lang="en-US" dirty="0" smtClean="0"/>
              <a:t>1995 </a:t>
            </a:r>
            <a:r>
              <a:rPr lang="en-US" dirty="0"/>
              <a:t>Martin L. Perl </a:t>
            </a:r>
          </a:p>
          <a:p>
            <a:r>
              <a:rPr lang="en-US" dirty="0" smtClean="0"/>
              <a:t>2004 </a:t>
            </a:r>
            <a:r>
              <a:rPr lang="en-US" dirty="0"/>
              <a:t>David J. Gross, Frank </a:t>
            </a:r>
            <a:r>
              <a:rPr lang="en-US" dirty="0" err="1"/>
              <a:t>Wilczek</a:t>
            </a:r>
            <a:r>
              <a:rPr lang="en-US" dirty="0"/>
              <a:t>&amp; H. David </a:t>
            </a:r>
            <a:r>
              <a:rPr lang="en-US" dirty="0" err="1"/>
              <a:t>Politzer</a:t>
            </a:r>
            <a:endParaRPr lang="en-US" dirty="0"/>
          </a:p>
          <a:p>
            <a:r>
              <a:rPr lang="en-US" dirty="0" smtClean="0"/>
              <a:t>2008 </a:t>
            </a:r>
            <a:r>
              <a:rPr lang="en-US" dirty="0"/>
              <a:t>Makoto Kobayashi &amp; </a:t>
            </a:r>
            <a:r>
              <a:rPr lang="en-US" dirty="0" err="1"/>
              <a:t>ToshihideMaskawa</a:t>
            </a:r>
            <a:endParaRPr lang="en-US" dirty="0"/>
          </a:p>
          <a:p>
            <a:r>
              <a:rPr lang="en-US" dirty="0" smtClean="0"/>
              <a:t>2013 </a:t>
            </a:r>
            <a:r>
              <a:rPr lang="en-US" dirty="0"/>
              <a:t>François </a:t>
            </a:r>
            <a:r>
              <a:rPr lang="en-US" dirty="0" err="1"/>
              <a:t>Englert&amp;Peter</a:t>
            </a:r>
            <a:r>
              <a:rPr lang="en-US" dirty="0"/>
              <a:t> </a:t>
            </a:r>
            <a:r>
              <a:rPr lang="en-US" dirty="0" smtClean="0"/>
              <a:t>Higgs</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12</a:t>
            </a:fld>
            <a:endParaRPr lang="ru-RU"/>
          </a:p>
        </p:txBody>
      </p:sp>
    </p:spTree>
    <p:extLst>
      <p:ext uri="{BB962C8B-B14F-4D97-AF65-F5344CB8AC3E}">
        <p14:creationId xmlns:p14="http://schemas.microsoft.com/office/powerpoint/2010/main" val="2092925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0357"/>
            <a:ext cx="4620000" cy="3960000"/>
          </a:xfrm>
          <a:prstGeom prst="rect">
            <a:avLst/>
          </a:prstGeom>
        </p:spPr>
      </p:pic>
      <p:sp>
        <p:nvSpPr>
          <p:cNvPr id="2" name="Заголовок 1"/>
          <p:cNvSpPr>
            <a:spLocks noGrp="1"/>
          </p:cNvSpPr>
          <p:nvPr>
            <p:ph type="title"/>
          </p:nvPr>
        </p:nvSpPr>
        <p:spPr/>
        <p:txBody>
          <a:bodyPr>
            <a:normAutofit fontScale="90000"/>
          </a:bodyPr>
          <a:lstStyle/>
          <a:p>
            <a:r>
              <a:rPr lang="ru-RU" dirty="0" smtClean="0"/>
              <a:t>История: </a:t>
            </a:r>
            <a:r>
              <a:rPr lang="ru-RU" dirty="0" err="1" smtClean="0"/>
              <a:t>коллайдеры</a:t>
            </a:r>
            <a:endParaRPr lang="en-US" dirty="0"/>
          </a:p>
        </p:txBody>
      </p:sp>
      <p:sp>
        <p:nvSpPr>
          <p:cNvPr id="3" name="TextBox 2"/>
          <p:cNvSpPr txBox="1"/>
          <p:nvPr/>
        </p:nvSpPr>
        <p:spPr>
          <a:xfrm>
            <a:off x="0" y="4578682"/>
            <a:ext cx="9144000" cy="369332"/>
          </a:xfrm>
          <a:prstGeom prst="rect">
            <a:avLst/>
          </a:prstGeom>
          <a:noFill/>
        </p:spPr>
        <p:txBody>
          <a:bodyPr wrap="square" rtlCol="0">
            <a:spAutoFit/>
          </a:bodyPr>
          <a:lstStyle/>
          <a:p>
            <a:pPr algn="ctr"/>
            <a:r>
              <a:rPr lang="ru-RU" dirty="0" smtClean="0"/>
              <a:t>За 60 лет увеличились: светимость  ̶  9 </a:t>
            </a:r>
            <a:r>
              <a:rPr lang="ru-RU" dirty="0"/>
              <a:t>порядков, энергия  ̶</a:t>
            </a:r>
            <a:r>
              <a:rPr lang="ru-RU" dirty="0" smtClean="0"/>
              <a:t>  на </a:t>
            </a:r>
            <a:r>
              <a:rPr lang="ru-RU" dirty="0"/>
              <a:t>3 порядка</a:t>
            </a:r>
            <a:endParaRPr lang="en-US" dirty="0"/>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4000" y="510357"/>
            <a:ext cx="4620000" cy="3960000"/>
          </a:xfrm>
          <a:prstGeom prst="rect">
            <a:avLst/>
          </a:prstGeom>
        </p:spPr>
      </p:pic>
      <p:sp>
        <p:nvSpPr>
          <p:cNvPr id="5" name="Номер слайда 4"/>
          <p:cNvSpPr>
            <a:spLocks noGrp="1"/>
          </p:cNvSpPr>
          <p:nvPr>
            <p:ph type="sldNum" sz="quarter" idx="12"/>
          </p:nvPr>
        </p:nvSpPr>
        <p:spPr/>
        <p:txBody>
          <a:bodyPr/>
          <a:lstStyle/>
          <a:p>
            <a:fld id="{BF2E360A-594B-4CEE-9917-3340FAEBC045}" type="slidenum">
              <a:rPr lang="ru-RU" smtClean="0"/>
              <a:t>13</a:t>
            </a:fld>
            <a:endParaRPr lang="ru-RU"/>
          </a:p>
        </p:txBody>
      </p:sp>
    </p:spTree>
    <p:extLst>
      <p:ext uri="{BB962C8B-B14F-4D97-AF65-F5344CB8AC3E}">
        <p14:creationId xmlns:p14="http://schemas.microsoft.com/office/powerpoint/2010/main" val="2567469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a:t>
            </a:r>
            <a:r>
              <a:rPr lang="en-US" dirty="0" smtClean="0"/>
              <a:t>: </a:t>
            </a:r>
            <a:r>
              <a:rPr lang="ru-RU" dirty="0" smtClean="0"/>
              <a:t>диполь</a:t>
            </a:r>
            <a:endParaRPr lang="ru-RU"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11"/>
            <a:ext cx="2880000" cy="1818948"/>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3059512" y="621941"/>
                <a:ext cx="6084488" cy="3653116"/>
              </a:xfrm>
              <a:prstGeom prst="rect">
                <a:avLst/>
              </a:prstGeom>
              <a:solidFill>
                <a:schemeClr val="bg1"/>
              </a:solidFill>
            </p:spPr>
            <p:txBody>
              <a:bodyPr wrap="square" rtlCol="0">
                <a:spAutoFit/>
              </a:bodyPr>
              <a:lstStyle/>
              <a:p>
                <a:r>
                  <a:rPr lang="ru-RU" sz="2800" dirty="0" smtClean="0"/>
                  <a:t>Магнитное поле</a:t>
                </a:r>
                <a:r>
                  <a:rPr lang="en-US" sz="2800" dirty="0" smtClean="0"/>
                  <a:t>:</a:t>
                </a:r>
                <a:r>
                  <a:rPr lang="ru-RU" sz="2800" dirty="0" smtClean="0"/>
                  <a:t>    </a:t>
                </a:r>
                <a:r>
                  <a:rPr lang="en-US" sz="2800" dirty="0" smtClean="0"/>
                  <a:t> </a:t>
                </a:r>
                <a14:m>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𝐵</m:t>
                        </m:r>
                      </m:e>
                    </m:acc>
                    <m:r>
                      <a:rPr lang="en-US" sz="2800" b="0" i="1" dirty="0" smtClean="0">
                        <a:latin typeface="Cambria Math" panose="02040503050406030204" pitchFamily="18" charset="0"/>
                      </a:rPr>
                      <m:t>=</m:t>
                    </m:r>
                    <m:sSub>
                      <m:sSubPr>
                        <m:ctrlPr>
                          <a:rPr lang="en-US" sz="2800" b="0" i="1" dirty="0" smtClean="0">
                            <a:latin typeface="Cambria Math" panose="02040503050406030204" pitchFamily="18" charset="0"/>
                          </a:rPr>
                        </m:ctrlPr>
                      </m:sSubPr>
                      <m:e>
                        <m:r>
                          <a:rPr lang="en-US" sz="2800" b="0" i="1" dirty="0" smtClean="0">
                            <a:latin typeface="Cambria Math" panose="02040503050406030204" pitchFamily="18" charset="0"/>
                          </a:rPr>
                          <m:t>𝐵</m:t>
                        </m:r>
                      </m:e>
                      <m:sub>
                        <m:r>
                          <a:rPr lang="en-US" sz="2800" b="0" i="1" dirty="0" smtClean="0">
                            <a:latin typeface="Cambria Math" panose="02040503050406030204" pitchFamily="18" charset="0"/>
                          </a:rPr>
                          <m:t>𝑦</m:t>
                        </m:r>
                      </m:sub>
                    </m:sSub>
                    <m:r>
                      <a:rPr lang="en-US" sz="2800" b="0" i="1" dirty="0" smtClean="0">
                        <a:latin typeface="Cambria Math" panose="02040503050406030204" pitchFamily="18" charset="0"/>
                      </a:rPr>
                      <m:t> </m:t>
                    </m:r>
                    <m:sSub>
                      <m:sSubPr>
                        <m:ctrlPr>
                          <a:rPr lang="en-US" sz="2800" b="0" i="1" dirty="0" smtClean="0">
                            <a:latin typeface="Cambria Math" panose="02040503050406030204" pitchFamily="18" charset="0"/>
                          </a:rPr>
                        </m:ctrlPr>
                      </m:sSubPr>
                      <m:e>
                        <m:acc>
                          <m:accPr>
                            <m:chr m:val="⃗"/>
                            <m:ctrlPr>
                              <a:rPr lang="en-US" sz="2800" b="0" i="1" dirty="0" smtClean="0">
                                <a:latin typeface="Cambria Math" panose="02040503050406030204" pitchFamily="18" charset="0"/>
                              </a:rPr>
                            </m:ctrlPr>
                          </m:accPr>
                          <m:e>
                            <m:r>
                              <a:rPr lang="en-US" sz="2800" b="0" i="1" dirty="0" smtClean="0">
                                <a:latin typeface="Cambria Math" panose="02040503050406030204" pitchFamily="18" charset="0"/>
                              </a:rPr>
                              <m:t>𝑒</m:t>
                            </m:r>
                          </m:e>
                        </m:acc>
                      </m:e>
                      <m:sub>
                        <m:r>
                          <a:rPr lang="en-US" sz="2800" b="0" i="1" dirty="0" smtClean="0">
                            <a:latin typeface="Cambria Math" panose="02040503050406030204" pitchFamily="18" charset="0"/>
                          </a:rPr>
                          <m:t>𝑦</m:t>
                        </m:r>
                      </m:sub>
                    </m:sSub>
                    <m:r>
                      <a:rPr lang="en-US" sz="2800" b="0" i="1" dirty="0" smtClean="0">
                        <a:latin typeface="Cambria Math" panose="02040503050406030204" pitchFamily="18" charset="0"/>
                      </a:rPr>
                      <m:t>=</m:t>
                    </m:r>
                    <m:r>
                      <a:rPr lang="en-US" sz="2800" b="0" i="1" dirty="0" smtClean="0">
                        <a:latin typeface="Cambria Math" panose="02040503050406030204" pitchFamily="18" charset="0"/>
                      </a:rPr>
                      <m:t>𝑐𝑜𝑛𝑠𝑡</m:t>
                    </m:r>
                  </m:oMath>
                </a14:m>
                <a:endParaRPr lang="en-US" sz="2800" dirty="0" smtClean="0"/>
              </a:p>
              <a:p>
                <a:r>
                  <a:rPr lang="ru-RU" sz="2800" dirty="0" smtClean="0"/>
                  <a:t>Сила Лоренца</a:t>
                </a:r>
                <a:r>
                  <a:rPr lang="en-US" sz="2800" dirty="0" smtClean="0"/>
                  <a:t>:                    </a:t>
                </a:r>
                <a14:m>
                  <m:oMath xmlns:m="http://schemas.openxmlformats.org/officeDocument/2006/math">
                    <m:r>
                      <a:rPr lang="en-US" sz="2800" b="0" i="1" smtClean="0">
                        <a:latin typeface="Cambria Math" panose="02040503050406030204" pitchFamily="18" charset="0"/>
                      </a:rPr>
                      <m:t>𝐹</m:t>
                    </m:r>
                    <m:r>
                      <a:rPr lang="en-US" sz="2800" b="0" i="1" smtClean="0">
                        <a:latin typeface="Cambria Math" panose="02040503050406030204" pitchFamily="18" charset="0"/>
                      </a:rPr>
                      <m:t>=</m:t>
                    </m:r>
                    <m:r>
                      <a:rPr lang="en-US" sz="2800" b="0" i="1" smtClean="0">
                        <a:latin typeface="Cambria Math" panose="02040503050406030204" pitchFamily="18" charset="0"/>
                      </a:rPr>
                      <m:t>𝑞𝑣</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𝑦</m:t>
                        </m:r>
                      </m:sub>
                    </m:sSub>
                  </m:oMath>
                </a14:m>
                <a:endParaRPr lang="en-US" sz="2800" dirty="0" smtClean="0"/>
              </a:p>
              <a:p>
                <a:r>
                  <a:rPr lang="ru-RU" sz="2800" dirty="0" smtClean="0"/>
                  <a:t>Центробежная сила</a:t>
                </a:r>
                <a:r>
                  <a:rPr lang="en-US" sz="2800" dirty="0" smtClean="0"/>
                  <a:t>:         </a:t>
                </a:r>
                <a14:m>
                  <m:oMath xmlns:m="http://schemas.openxmlformats.org/officeDocument/2006/math">
                    <m:r>
                      <a:rPr lang="en-US" sz="2800" i="1">
                        <a:latin typeface="Cambria Math" panose="02040503050406030204" pitchFamily="18" charset="0"/>
                      </a:rPr>
                      <m:t>𝐹</m:t>
                    </m:r>
                    <m:r>
                      <a:rPr lang="en-US" sz="2800" b="0" i="0" smtClean="0">
                        <a:latin typeface="Cambria Math" panose="02040503050406030204" pitchFamily="18" charset="0"/>
                      </a:rPr>
                      <m:t>=</m:t>
                    </m:r>
                    <m:f>
                      <m:fPr>
                        <m:ctrlPr>
                          <a:rPr lang="en-US" sz="2800" i="1">
                            <a:latin typeface="Cambria Math" panose="02040503050406030204" pitchFamily="18" charset="0"/>
                          </a:rPr>
                        </m:ctrlPr>
                      </m:fPr>
                      <m:num>
                        <m:r>
                          <a:rPr lang="en-US" sz="2800" i="1" smtClean="0">
                            <a:solidFill>
                              <a:schemeClr val="tx1"/>
                            </a:solidFill>
                            <a:latin typeface="Cambria Math" panose="02040503050406030204" pitchFamily="18" charset="0"/>
                          </a:rPr>
                          <m:t>𝛾</m:t>
                        </m:r>
                        <m:r>
                          <a:rPr lang="en-US" sz="2800" i="1">
                            <a:latin typeface="Cambria Math" panose="02040503050406030204" pitchFamily="18" charset="0"/>
                          </a:rPr>
                          <m:t>𝑚</m:t>
                        </m:r>
                        <m:r>
                          <a:rPr lang="en-US" sz="2800" i="1">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𝑣</m:t>
                            </m:r>
                          </m:e>
                          <m:sup>
                            <m:r>
                              <a:rPr lang="en-US" sz="2800" b="0" i="1" smtClean="0">
                                <a:latin typeface="Cambria Math" panose="02040503050406030204" pitchFamily="18" charset="0"/>
                              </a:rPr>
                              <m:t>2</m:t>
                            </m:r>
                          </m:sup>
                        </m:sSup>
                      </m:num>
                      <m:den>
                        <m:r>
                          <a:rPr lang="en-US" sz="2800" b="0" i="1" smtClean="0">
                            <a:latin typeface="Cambria Math" panose="02040503050406030204" pitchFamily="18" charset="0"/>
                          </a:rPr>
                          <m:t>𝜌</m:t>
                        </m:r>
                      </m:den>
                    </m:f>
                  </m:oMath>
                </a14:m>
                <a:endParaRPr lang="en-US" sz="2800" dirty="0"/>
              </a:p>
              <a:p>
                <a:r>
                  <a:rPr lang="ru-RU" sz="2800" dirty="0" smtClean="0"/>
                  <a:t>Магнитная жёсткость</a:t>
                </a:r>
                <a:r>
                  <a:rPr lang="en-US" sz="2800" dirty="0" smtClean="0"/>
                  <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𝑦</m:t>
                        </m:r>
                      </m:sub>
                    </m:sSub>
                    <m:r>
                      <a:rPr lang="en-US" sz="2800" b="0" i="1" smtClean="0">
                        <a:latin typeface="Cambria Math" panose="02040503050406030204" pitchFamily="18" charset="0"/>
                      </a:rPr>
                      <m:t>𝜌</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𝛾</m:t>
                        </m:r>
                        <m:r>
                          <a:rPr lang="en-US" sz="2800" b="0" i="1" smtClean="0">
                            <a:latin typeface="Cambria Math" panose="02040503050406030204" pitchFamily="18" charset="0"/>
                          </a:rPr>
                          <m:t>𝑚𝑣</m:t>
                        </m:r>
                      </m:num>
                      <m:den>
                        <m:r>
                          <a:rPr lang="en-US" sz="2800" b="0" i="1" smtClean="0">
                            <a:latin typeface="Cambria Math" panose="02040503050406030204" pitchFamily="18" charset="0"/>
                          </a:rPr>
                          <m:t>𝑞</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𝑝</m:t>
                        </m:r>
                      </m:num>
                      <m:den>
                        <m:r>
                          <a:rPr lang="en-US" sz="2800" b="0" i="1" smtClean="0">
                            <a:latin typeface="Cambria Math" panose="02040503050406030204" pitchFamily="18" charset="0"/>
                          </a:rPr>
                          <m:t>𝑞</m:t>
                        </m:r>
                      </m:den>
                    </m:f>
                  </m:oMath>
                </a14:m>
                <a:endParaRPr lang="en-US" sz="2800" dirty="0" smtClean="0"/>
              </a:p>
              <a:p>
                <a:r>
                  <a:rPr lang="ru-RU" sz="2800" dirty="0" err="1" smtClean="0"/>
                  <a:t>Ультрарелятивизм</a:t>
                </a:r>
                <a:r>
                  <a:rPr lang="en-US" sz="2800" dirty="0" smtClean="0"/>
                  <a:t>:</a:t>
                </a:r>
                <a:r>
                  <a:rPr lang="ru-RU" sz="2800" dirty="0" smtClean="0"/>
                  <a:t> </a:t>
                </a:r>
                <a:r>
                  <a:rPr lang="en-US" sz="2800" dirty="0" smtClean="0"/>
                  <a:t> </a:t>
                </a:r>
                <a14:m>
                  <m:oMath xmlns:m="http://schemas.openxmlformats.org/officeDocument/2006/math">
                    <m:r>
                      <a:rPr lang="en-US" sz="2800" i="1">
                        <a:latin typeface="Cambria Math" panose="02040503050406030204" pitchFamily="18" charset="0"/>
                      </a:rPr>
                      <m:t>𝐵</m:t>
                    </m:r>
                    <m:r>
                      <a:rPr lang="en-US" sz="2800" b="0" i="1" smtClean="0">
                        <a:latin typeface="Cambria Math" panose="02040503050406030204" pitchFamily="18" charset="0"/>
                      </a:rPr>
                      <m:t>𝜌</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𝑇</m:t>
                        </m:r>
                        <m:r>
                          <a:rPr lang="en-US" sz="2800" b="0" i="1" smtClean="0">
                            <a:latin typeface="Cambria Math" panose="02040503050406030204" pitchFamily="18" charset="0"/>
                          </a:rPr>
                          <m:t>⋅</m:t>
                        </m:r>
                        <m:r>
                          <a:rPr lang="en-US" sz="2800" b="0" i="1" smtClean="0">
                            <a:latin typeface="Cambria Math" panose="02040503050406030204" pitchFamily="18" charset="0"/>
                          </a:rPr>
                          <m:t>𝑚</m:t>
                        </m:r>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0</m:t>
                            </m:r>
                          </m:sub>
                        </m:sSub>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𝑒𝑉</m:t>
                            </m:r>
                          </m:e>
                        </m:d>
                      </m:num>
                      <m:den>
                        <m:r>
                          <a:rPr lang="en-US" sz="2800" b="0" i="1" smtClean="0">
                            <a:latin typeface="Cambria Math" panose="02040503050406030204" pitchFamily="18" charset="0"/>
                          </a:rPr>
                          <m:t>𝑐</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𝑚</m:t>
                            </m:r>
                          </m:num>
                          <m:den>
                            <m:r>
                              <a:rPr lang="en-US" sz="2800" b="0" i="1" smtClean="0">
                                <a:latin typeface="Cambria Math" panose="02040503050406030204" pitchFamily="18" charset="0"/>
                              </a:rPr>
                              <m:t>𝑐</m:t>
                            </m:r>
                          </m:den>
                        </m:f>
                        <m:r>
                          <a:rPr lang="en-US" sz="2800" b="0" i="1" smtClean="0">
                            <a:latin typeface="Cambria Math" panose="02040503050406030204" pitchFamily="18" charset="0"/>
                          </a:rPr>
                          <m:t>]</m:t>
                        </m:r>
                      </m:den>
                    </m:f>
                  </m:oMath>
                </a14:m>
                <a:endParaRPr lang="ru-RU" sz="2800" dirty="0" smtClean="0"/>
              </a:p>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=3</m:t>
                      </m:r>
                      <m:r>
                        <m:rPr>
                          <m:nor/>
                        </m:rPr>
                        <a:rPr lang="ru-RU" sz="2800" dirty="0"/>
                        <m:t>ГэВ</m:t>
                      </m:r>
                      <m:r>
                        <m:rPr>
                          <m:nor/>
                        </m:rPr>
                        <a:rPr lang="ru-RU" sz="2800" b="0" i="0" dirty="0" smtClean="0"/>
                        <m:t> </m:t>
                      </m:r>
                      <m:r>
                        <a:rPr lang="ru-RU"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𝐵</m:t>
                      </m:r>
                      <m:r>
                        <a:rPr lang="en-US" sz="2800" b="0" i="1" dirty="0" smtClean="0">
                          <a:latin typeface="Cambria Math" panose="02040503050406030204" pitchFamily="18" charset="0"/>
                          <a:ea typeface="Cambria Math" panose="02040503050406030204" pitchFamily="18" charset="0"/>
                        </a:rPr>
                        <m:t>𝜌</m:t>
                      </m:r>
                      <m:r>
                        <a:rPr lang="en-US" sz="2800" b="0" i="1" dirty="0" smtClean="0">
                          <a:latin typeface="Cambria Math" panose="02040503050406030204" pitchFamily="18" charset="0"/>
                          <a:ea typeface="Cambria Math" panose="02040503050406030204" pitchFamily="18" charset="0"/>
                        </a:rPr>
                        <m:t>=10 Т⋅м</m:t>
                      </m:r>
                    </m:oMath>
                  </m:oMathPara>
                </a14:m>
                <a:endParaRPr lang="ru-RU" sz="2800" dirty="0" smtClean="0"/>
              </a:p>
            </p:txBody>
          </p:sp>
        </mc:Choice>
        <mc:Fallback xmlns="">
          <p:sp>
            <p:nvSpPr>
              <p:cNvPr id="8" name="TextBox 7"/>
              <p:cNvSpPr txBox="1">
                <a:spLocks noRot="1" noChangeAspect="1" noMove="1" noResize="1" noEditPoints="1" noAdjustHandles="1" noChangeArrowheads="1" noChangeShapeType="1" noTextEdit="1"/>
              </p:cNvSpPr>
              <p:nvPr/>
            </p:nvSpPr>
            <p:spPr>
              <a:xfrm>
                <a:off x="3059512" y="621941"/>
                <a:ext cx="6084488" cy="3653116"/>
              </a:xfrm>
              <a:prstGeom prst="rect">
                <a:avLst/>
              </a:prstGeom>
              <a:blipFill>
                <a:blip r:embed="rId4"/>
                <a:stretch>
                  <a:fillRect l="-2104"/>
                </a:stretch>
              </a:blipFill>
            </p:spPr>
            <p:txBody>
              <a:bodyPr/>
              <a:lstStyle/>
              <a:p>
                <a:r>
                  <a:rPr lang="en-US">
                    <a:noFill/>
                  </a:rPr>
                  <a:t> </a:t>
                </a:r>
              </a:p>
            </p:txBody>
          </p:sp>
        </mc:Fallback>
      </mc:AlternateContent>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t="146" r="2703"/>
          <a:stretch/>
        </p:blipFill>
        <p:spPr>
          <a:xfrm>
            <a:off x="0" y="3480924"/>
            <a:ext cx="2880000" cy="1662576"/>
          </a:xfrm>
          <a:prstGeom prst="rect">
            <a:avLst/>
          </a:prstGeom>
        </p:spPr>
      </p:pic>
      <p:sp>
        <p:nvSpPr>
          <p:cNvPr id="4" name="Номер слайда 3"/>
          <p:cNvSpPr>
            <a:spLocks noGrp="1"/>
          </p:cNvSpPr>
          <p:nvPr>
            <p:ph type="sldNum" sz="quarter" idx="12"/>
          </p:nvPr>
        </p:nvSpPr>
        <p:spPr/>
        <p:txBody>
          <a:bodyPr/>
          <a:lstStyle/>
          <a:p>
            <a:fld id="{BF2E360A-594B-4CEE-9917-3340FAEBC045}" type="slidenum">
              <a:rPr lang="ru-RU" smtClean="0"/>
              <a:t>14</a:t>
            </a:fld>
            <a:endParaRPr lang="ru-RU"/>
          </a:p>
        </p:txBody>
      </p:sp>
    </p:spTree>
    <p:extLst>
      <p:ext uri="{BB962C8B-B14F-4D97-AF65-F5344CB8AC3E}">
        <p14:creationId xmlns:p14="http://schemas.microsoft.com/office/powerpoint/2010/main" val="2015931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Поперечная динамика</a:t>
            </a:r>
            <a:r>
              <a:rPr lang="en-US" dirty="0"/>
              <a:t>: </a:t>
            </a:r>
            <a:r>
              <a:rPr lang="ru-RU" dirty="0"/>
              <a:t>диполь</a:t>
            </a:r>
          </a:p>
        </p:txBody>
      </p:sp>
      <mc:AlternateContent xmlns:mc="http://schemas.openxmlformats.org/markup-compatibility/2006" xmlns:a14="http://schemas.microsoft.com/office/drawing/2010/main">
        <mc:Choice Requires="a14">
          <p:sp>
            <p:nvSpPr>
              <p:cNvPr id="8" name="TextBox 7"/>
              <p:cNvSpPr txBox="1"/>
              <p:nvPr/>
            </p:nvSpPr>
            <p:spPr>
              <a:xfrm>
                <a:off x="2555776" y="555526"/>
                <a:ext cx="6588224" cy="2848857"/>
              </a:xfrm>
              <a:prstGeom prst="rect">
                <a:avLst/>
              </a:prstGeom>
              <a:solidFill>
                <a:schemeClr val="bg1"/>
              </a:solidFill>
            </p:spPr>
            <p:txBody>
              <a:bodyPr wrap="square" rtlCol="0">
                <a:spAutoFit/>
              </a:bodyPr>
              <a:lstStyle/>
              <a:p>
                <a:r>
                  <a:rPr lang="ru-RU" sz="2800" dirty="0" smtClean="0"/>
                  <a:t>                Угол поворота</a:t>
                </a:r>
                <a:r>
                  <a:rPr lang="en-US" sz="2800" dirty="0" smtClean="0"/>
                  <a:t>:           </a:t>
                </a:r>
                <a14:m>
                  <m:oMath xmlns:m="http://schemas.openxmlformats.org/officeDocument/2006/math">
                    <m:r>
                      <a:rPr lang="en-US" sz="2800" b="0" i="1" smtClean="0">
                        <a:latin typeface="Cambria Math" panose="02040503050406030204" pitchFamily="18" charset="0"/>
                      </a:rPr>
                      <m:t>𝜑</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𝑦</m:t>
                            </m:r>
                          </m:sub>
                        </m:sSub>
                        <m:r>
                          <a:rPr lang="en-US" sz="2800" b="0" i="1" smtClean="0">
                            <a:latin typeface="Cambria Math" panose="02040503050406030204" pitchFamily="18" charset="0"/>
                          </a:rPr>
                          <m:t>𝐿</m:t>
                        </m:r>
                      </m:num>
                      <m:den>
                        <m:r>
                          <a:rPr lang="en-US" sz="2800" b="0" i="1" smtClean="0">
                            <a:latin typeface="Cambria Math" panose="02040503050406030204" pitchFamily="18" charset="0"/>
                          </a:rPr>
                          <m:t>𝐵</m:t>
                        </m:r>
                        <m:r>
                          <a:rPr lang="en-US" sz="2800" b="0" i="1" smtClean="0">
                            <a:latin typeface="Cambria Math" panose="02040503050406030204" pitchFamily="18" charset="0"/>
                          </a:rPr>
                          <m:t>𝜌</m:t>
                        </m:r>
                      </m:den>
                    </m:f>
                  </m:oMath>
                </a14:m>
                <a:endParaRPr lang="ru-RU" sz="2800" dirty="0" smtClean="0"/>
              </a:p>
              <a:p>
                <a:r>
                  <a:rPr lang="ru-RU" sz="2800" dirty="0" smtClean="0"/>
                  <a:t>                Кривизна</a:t>
                </a:r>
                <a:r>
                  <a:rPr lang="en-US" sz="2800" dirty="0" smtClean="0"/>
                  <a:t> [1/</a:t>
                </a:r>
                <a:r>
                  <a:rPr lang="ru-RU" sz="2800" dirty="0" smtClean="0"/>
                  <a:t>м</a:t>
                </a:r>
                <a:r>
                  <a:rPr lang="en-US" sz="2800" dirty="0" smtClean="0"/>
                  <a:t>]:    </a:t>
                </a:r>
                <a:r>
                  <a:rPr lang="ru-RU" sz="2800" dirty="0" smtClean="0"/>
                  <a:t>   </a:t>
                </a:r>
                <a:r>
                  <a:rPr lang="en-US" sz="2800" dirty="0" smtClean="0"/>
                  <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0</m:t>
                        </m:r>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𝑦</m:t>
                            </m:r>
                          </m:sub>
                        </m:sSub>
                      </m:num>
                      <m:den>
                        <m:r>
                          <a:rPr lang="en-US" sz="2800" i="1">
                            <a:latin typeface="Cambria Math" panose="02040503050406030204" pitchFamily="18" charset="0"/>
                          </a:rPr>
                          <m:t>𝐵</m:t>
                        </m:r>
                        <m:r>
                          <a:rPr lang="en-US" sz="2800" i="1">
                            <a:latin typeface="Cambria Math" panose="02040503050406030204" pitchFamily="18" charset="0"/>
                          </a:rPr>
                          <m:t>𝜌</m:t>
                        </m:r>
                      </m:den>
                    </m:f>
                  </m:oMath>
                </a14:m>
                <a:endParaRPr lang="en-US" sz="2800" dirty="0" smtClean="0"/>
              </a:p>
              <a:p>
                <a:r>
                  <a:rPr lang="ru-RU" sz="2800" dirty="0" smtClean="0"/>
                  <a:t>Уравнение движения</a:t>
                </a:r>
                <a:r>
                  <a:rPr lang="en-US" sz="2800" dirty="0" smtClean="0"/>
                  <a:t>: </a:t>
                </a:r>
                <a14:m>
                  <m:oMath xmlns:m="http://schemas.openxmlformats.org/officeDocument/2006/math">
                    <m:d>
                      <m:dPr>
                        <m:begChr m:val="{"/>
                        <m:endChr m:val=""/>
                        <m:ctrlPr>
                          <a:rPr lang="en-US" sz="2800" b="0" i="1" smtClean="0">
                            <a:latin typeface="Cambria Math" panose="02040503050406030204" pitchFamily="18" charset="0"/>
                          </a:rPr>
                        </m:ctrlPr>
                      </m:dPr>
                      <m:e>
                        <m:eqArr>
                          <m:eqArrPr>
                            <m:ctrlPr>
                              <a:rPr lang="en-US" sz="2800" b="0" i="1" smtClean="0">
                                <a:latin typeface="Cambria Math" panose="02040503050406030204" pitchFamily="18" charset="0"/>
                              </a:rPr>
                            </m:ctrlPr>
                          </m:eqArrPr>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𝐾</m:t>
                                </m:r>
                              </m:e>
                              <m:sub>
                                <m:r>
                                  <a:rPr lang="en-US" sz="2800" b="0" i="1" smtClean="0">
                                    <a:latin typeface="Cambria Math" panose="02040503050406030204" pitchFamily="18" charset="0"/>
                                  </a:rPr>
                                  <m:t>0</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𝑥</m:t>
                            </m:r>
                            <m:r>
                              <a:rPr lang="en-US" sz="2800" b="0" i="1" smtClean="0">
                                <a:latin typeface="Cambria Math" panose="02040503050406030204" pitchFamily="18" charset="0"/>
                              </a:rPr>
                              <m:t>&amp;=</m:t>
                            </m:r>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i="1">
                                    <a:latin typeface="Cambria Math" panose="02040503050406030204" pitchFamily="18" charset="0"/>
                                  </a:rPr>
                                  <m:t>0</m:t>
                                </m:r>
                              </m:sub>
                            </m:sSub>
                            <m:f>
                              <m:fPr>
                                <m:ctrlPr>
                                  <a:rPr lang="en-US" sz="2800" b="0" i="1" smtClean="0">
                                    <a:latin typeface="Cambria Math" panose="02040503050406030204" pitchFamily="18" charset="0"/>
                                  </a:rPr>
                                </m:ctrlPr>
                              </m:fPr>
                              <m:num>
                                <m:r>
                                  <m:rPr>
                                    <m:sty m:val="p"/>
                                  </m:rPr>
                                  <a:rPr lang="en-US" sz="2800" b="0" i="0" smtClean="0">
                                    <a:latin typeface="Cambria Math" panose="02040503050406030204" pitchFamily="18" charset="0"/>
                                  </a:rPr>
                                  <m:t>Δ</m:t>
                                </m:r>
                                <m:r>
                                  <a:rPr lang="en-US" sz="2800" b="0" i="1" smtClean="0">
                                    <a:latin typeface="Cambria Math" panose="02040503050406030204" pitchFamily="18" charset="0"/>
                                  </a:rPr>
                                  <m:t>𝑝</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0</m:t>
                                    </m:r>
                                  </m:sub>
                                </m:sSub>
                              </m:den>
                            </m:f>
                          </m:e>
                          <m:e>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&amp;=0</m:t>
                            </m:r>
                          </m:e>
                        </m:eqArr>
                      </m:e>
                    </m:d>
                  </m:oMath>
                </a14:m>
                <a:endParaRPr lang="ru-RU"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2555776" y="555526"/>
                <a:ext cx="6588224" cy="2848857"/>
              </a:xfrm>
              <a:prstGeom prst="rect">
                <a:avLst/>
              </a:prstGeom>
              <a:blipFill>
                <a:blip r:embed="rId3"/>
                <a:stretch>
                  <a:fillRect l="-1850"/>
                </a:stretch>
              </a:blipFill>
            </p:spPr>
            <p:txBody>
              <a:bodyPr/>
              <a:lstStyle/>
              <a:p>
                <a:r>
                  <a:rPr lang="en-US">
                    <a:noFill/>
                  </a:rPr>
                  <a:t> </a:t>
                </a:r>
              </a:p>
            </p:txBody>
          </p:sp>
        </mc:Fallback>
      </mc:AlternateContent>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146" r="2703"/>
          <a:stretch/>
        </p:blipFill>
        <p:spPr>
          <a:xfrm>
            <a:off x="0" y="3480924"/>
            <a:ext cx="2880000" cy="166257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1510"/>
            <a:ext cx="2880000" cy="1818947"/>
          </a:xfrm>
          <a:prstGeom prst="rect">
            <a:avLst/>
          </a:prstGeom>
        </p:spPr>
      </p:pic>
      <p:pic>
        <p:nvPicPr>
          <p:cNvPr id="3" name="Рисунок 2"/>
          <p:cNvPicPr>
            <a:picLocks noChangeAspect="1"/>
          </p:cNvPicPr>
          <p:nvPr/>
        </p:nvPicPr>
        <p:blipFill rotWithShape="1">
          <a:blip r:embed="rId6" cstate="print">
            <a:extLst>
              <a:ext uri="{28A0092B-C50C-407E-A947-70E740481C1C}">
                <a14:useLocalDpi xmlns:a14="http://schemas.microsoft.com/office/drawing/2010/main" val="0"/>
              </a:ext>
            </a:extLst>
          </a:blip>
          <a:srcRect b="5028"/>
          <a:stretch/>
        </p:blipFill>
        <p:spPr>
          <a:xfrm>
            <a:off x="4976051" y="3343500"/>
            <a:ext cx="4167949" cy="1800000"/>
          </a:xfrm>
          <a:prstGeom prst="rect">
            <a:avLst/>
          </a:prstGeom>
        </p:spPr>
      </p:pic>
      <p:sp>
        <p:nvSpPr>
          <p:cNvPr id="5" name="Номер слайда 4"/>
          <p:cNvSpPr>
            <a:spLocks noGrp="1"/>
          </p:cNvSpPr>
          <p:nvPr>
            <p:ph type="sldNum" sz="quarter" idx="12"/>
          </p:nvPr>
        </p:nvSpPr>
        <p:spPr/>
        <p:txBody>
          <a:bodyPr/>
          <a:lstStyle/>
          <a:p>
            <a:fld id="{BF2E360A-594B-4CEE-9917-3340FAEBC045}" type="slidenum">
              <a:rPr lang="ru-RU" smtClean="0"/>
              <a:t>15</a:t>
            </a:fld>
            <a:endParaRPr lang="ru-RU"/>
          </a:p>
        </p:txBody>
      </p:sp>
    </p:spTree>
    <p:extLst>
      <p:ext uri="{BB962C8B-B14F-4D97-AF65-F5344CB8AC3E}">
        <p14:creationId xmlns:p14="http://schemas.microsoft.com/office/powerpoint/2010/main" val="1061861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918"/>
            <a:ext cx="2520000" cy="2520000"/>
          </a:xfrm>
          <a:prstGeom prst="rect">
            <a:avLst/>
          </a:prstGeom>
        </p:spPr>
      </p:pic>
      <p:sp>
        <p:nvSpPr>
          <p:cNvPr id="2" name="Заголовок 1"/>
          <p:cNvSpPr>
            <a:spLocks noGrp="1"/>
          </p:cNvSpPr>
          <p:nvPr>
            <p:ph type="title"/>
          </p:nvPr>
        </p:nvSpPr>
        <p:spPr/>
        <p:txBody>
          <a:bodyPr>
            <a:normAutofit fontScale="90000"/>
          </a:bodyPr>
          <a:lstStyle/>
          <a:p>
            <a:r>
              <a:rPr lang="ru-RU" dirty="0"/>
              <a:t>Поперечная </a:t>
            </a:r>
            <a:r>
              <a:rPr lang="ru-RU" dirty="0" smtClean="0"/>
              <a:t>динамика</a:t>
            </a:r>
            <a:r>
              <a:rPr lang="en-US" dirty="0" smtClean="0"/>
              <a:t>: </a:t>
            </a:r>
            <a:r>
              <a:rPr lang="ru-RU" dirty="0" smtClean="0"/>
              <a:t>квадруполь</a:t>
            </a:r>
            <a:endParaRPr lang="ru-RU" dirty="0"/>
          </a:p>
        </p:txBody>
      </p:sp>
      <mc:AlternateContent xmlns:mc="http://schemas.openxmlformats.org/markup-compatibility/2006" xmlns:a14="http://schemas.microsoft.com/office/drawing/2010/main">
        <mc:Choice Requires="a14">
          <p:sp>
            <p:nvSpPr>
              <p:cNvPr id="7" name="TextBox 6"/>
              <p:cNvSpPr txBox="1"/>
              <p:nvPr/>
            </p:nvSpPr>
            <p:spPr>
              <a:xfrm>
                <a:off x="2843808" y="555526"/>
                <a:ext cx="6300192" cy="3087127"/>
              </a:xfrm>
              <a:prstGeom prst="rect">
                <a:avLst/>
              </a:prstGeom>
              <a:solidFill>
                <a:schemeClr val="bg1"/>
              </a:solidFill>
            </p:spPr>
            <p:txBody>
              <a:bodyPr wrap="square" rtlCol="0">
                <a:spAutoFit/>
              </a:bodyPr>
              <a:lstStyle/>
              <a:p>
                <a:r>
                  <a:rPr lang="ru-RU" sz="2800" dirty="0"/>
                  <a:t>Магнитное поле</a:t>
                </a:r>
                <a:r>
                  <a:rPr lang="en-US" sz="2800" dirty="0"/>
                  <a:t>:                </a:t>
                </a:r>
                <a14:m>
                  <m:oMath xmlns:m="http://schemas.openxmlformats.org/officeDocument/2006/math">
                    <m:d>
                      <m:dPr>
                        <m:begChr m:val="{"/>
                        <m:endChr m:val=""/>
                        <m:ctrlPr>
                          <a:rPr lang="en-US" sz="2800" i="1" dirty="0">
                            <a:latin typeface="Cambria Math" panose="02040503050406030204" pitchFamily="18" charset="0"/>
                          </a:rPr>
                        </m:ctrlPr>
                      </m:dPr>
                      <m:e>
                        <m:r>
                          <a:rPr lang="en-US" sz="2800" i="1">
                            <a:latin typeface="Cambria Math" panose="02040503050406030204" pitchFamily="18" charset="0"/>
                          </a:rPr>
                          <m:t> </m:t>
                        </m:r>
                        <m:eqArr>
                          <m:eqArrPr>
                            <m:ctrlPr>
                              <a:rPr lang="en-US" sz="2800" i="1">
                                <a:latin typeface="Cambria Math" panose="02040503050406030204" pitchFamily="18" charset="0"/>
                              </a:rPr>
                            </m:ctrlPr>
                          </m:eqArrPr>
                          <m:e>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𝑥</m:t>
                                </m:r>
                              </m:sub>
                            </m:sSub>
                            <m:r>
                              <a:rPr lang="en-US" sz="2800" i="1">
                                <a:latin typeface="Cambria Math" panose="02040503050406030204" pitchFamily="18" charset="0"/>
                              </a:rPr>
                              <m:t>&amp;=</m:t>
                            </m:r>
                            <m:r>
                              <a:rPr lang="en-US" sz="2800" i="1">
                                <a:latin typeface="Cambria Math" panose="02040503050406030204" pitchFamily="18" charset="0"/>
                              </a:rPr>
                              <m:t>𝐺</m:t>
                            </m:r>
                            <m:r>
                              <a:rPr lang="en-US" sz="2800" i="1">
                                <a:latin typeface="Cambria Math" panose="02040503050406030204" pitchFamily="18" charset="0"/>
                              </a:rPr>
                              <m:t> </m:t>
                            </m:r>
                            <m:r>
                              <a:rPr lang="en-US" sz="2800" i="1">
                                <a:latin typeface="Cambria Math" panose="02040503050406030204" pitchFamily="18" charset="0"/>
                              </a:rPr>
                              <m:t>𝑦</m:t>
                            </m:r>
                          </m:e>
                          <m:e>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𝑦</m:t>
                                </m:r>
                              </m:sub>
                            </m:sSub>
                            <m:r>
                              <a:rPr lang="en-US" sz="2800" i="1">
                                <a:latin typeface="Cambria Math" panose="02040503050406030204" pitchFamily="18" charset="0"/>
                              </a:rPr>
                              <m:t>&amp;=</m:t>
                            </m:r>
                            <m:r>
                              <a:rPr lang="en-US" sz="2800" i="1">
                                <a:latin typeface="Cambria Math" panose="02040503050406030204" pitchFamily="18" charset="0"/>
                              </a:rPr>
                              <m:t>𝐺</m:t>
                            </m:r>
                            <m:r>
                              <a:rPr lang="en-US" sz="2800" i="1">
                                <a:latin typeface="Cambria Math" panose="02040503050406030204" pitchFamily="18" charset="0"/>
                              </a:rPr>
                              <m:t> </m:t>
                            </m:r>
                            <m:r>
                              <a:rPr lang="en-US" sz="2800" i="1">
                                <a:latin typeface="Cambria Math" panose="02040503050406030204" pitchFamily="18" charset="0"/>
                              </a:rPr>
                              <m:t>𝑥</m:t>
                            </m:r>
                            <m:r>
                              <a:rPr lang="en-US" sz="2800" i="1">
                                <a:latin typeface="Cambria Math" panose="02040503050406030204" pitchFamily="18" charset="0"/>
                              </a:rPr>
                              <m:t> </m:t>
                            </m:r>
                          </m:e>
                        </m:eqArr>
                      </m:e>
                    </m:d>
                    <m:r>
                      <a:rPr lang="en-US" sz="2800" i="1">
                        <a:latin typeface="Cambria Math" panose="02040503050406030204" pitchFamily="18" charset="0"/>
                      </a:rPr>
                      <m:t> </m:t>
                    </m:r>
                  </m:oMath>
                </a14:m>
                <a:endParaRPr lang="en-US" sz="2800" dirty="0"/>
              </a:p>
              <a:p>
                <a:r>
                  <a:rPr lang="ru-RU" sz="2800" dirty="0"/>
                  <a:t>Градиент</a:t>
                </a:r>
                <a:r>
                  <a:rPr lang="en-US" sz="2800" dirty="0"/>
                  <a:t> [</a:t>
                </a:r>
                <a:r>
                  <a:rPr lang="ru-RU" sz="2800" dirty="0"/>
                  <a:t>Т</a:t>
                </a:r>
                <a:r>
                  <a:rPr lang="en-US" sz="2800" dirty="0"/>
                  <a:t>/</a:t>
                </a:r>
                <a:r>
                  <a:rPr lang="ru-RU" sz="2800" dirty="0"/>
                  <a:t>м</a:t>
                </a:r>
                <a:r>
                  <a:rPr lang="en-US" sz="2800" dirty="0"/>
                  <a:t>]:          </a:t>
                </a:r>
                <a14:m>
                  <m:oMath xmlns:m="http://schemas.openxmlformats.org/officeDocument/2006/math">
                    <m:r>
                      <a:rPr lang="en-US" sz="2800" i="1">
                        <a:latin typeface="Cambria Math" panose="02040503050406030204" pitchFamily="18" charset="0"/>
                      </a:rPr>
                      <m:t>𝐺</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𝑦</m:t>
                            </m:r>
                          </m:sub>
                        </m:sSub>
                      </m:num>
                      <m:den>
                        <m:r>
                          <a:rPr lang="en-US" sz="2800" i="1">
                            <a:latin typeface="Cambria Math" panose="02040503050406030204" pitchFamily="18" charset="0"/>
                          </a:rPr>
                          <m:t>𝜕</m:t>
                        </m:r>
                        <m:r>
                          <a:rPr lang="en-US" sz="2800" i="1">
                            <a:latin typeface="Cambria Math" panose="02040503050406030204" pitchFamily="18" charset="0"/>
                          </a:rPr>
                          <m:t>𝑥</m:t>
                        </m:r>
                      </m:den>
                    </m:f>
                    <m:sSub>
                      <m:sSubPr>
                        <m:ctrlPr>
                          <a:rPr lang="en-US" sz="2800" i="1">
                            <a:latin typeface="Cambria Math" panose="02040503050406030204" pitchFamily="18" charset="0"/>
                          </a:rPr>
                        </m:ctrlPr>
                      </m:sSubPr>
                      <m:e>
                        <m:r>
                          <a:rPr lang="en-US" sz="2800" i="1">
                            <a:latin typeface="Cambria Math" panose="02040503050406030204" pitchFamily="18" charset="0"/>
                          </a:rPr>
                          <m:t>│</m:t>
                        </m:r>
                      </m:e>
                      <m:sub>
                        <m:r>
                          <a:rPr lang="en-US" sz="2800" i="1">
                            <a:latin typeface="Cambria Math" panose="02040503050406030204" pitchFamily="18" charset="0"/>
                          </a:rPr>
                          <m:t>𝑥</m:t>
                        </m:r>
                        <m:r>
                          <a:rPr lang="en-US" sz="2800" i="1">
                            <a:latin typeface="Cambria Math" panose="02040503050406030204" pitchFamily="18" charset="0"/>
                          </a:rPr>
                          <m:t>=0,</m:t>
                        </m:r>
                        <m:r>
                          <a:rPr lang="en-US" sz="2800" i="1">
                            <a:latin typeface="Cambria Math" panose="02040503050406030204" pitchFamily="18" charset="0"/>
                          </a:rPr>
                          <m:t>𝑦</m:t>
                        </m:r>
                        <m:r>
                          <a:rPr lang="en-US" sz="2800" i="1">
                            <a:latin typeface="Cambria Math" panose="02040503050406030204" pitchFamily="18" charset="0"/>
                          </a:rPr>
                          <m:t>=0</m:t>
                        </m:r>
                      </m:sub>
                    </m:sSub>
                    <m:r>
                      <a:rPr lang="en-US" sz="2800" i="1">
                        <a:latin typeface="Cambria Math" panose="02040503050406030204" pitchFamily="18" charset="0"/>
                      </a:rPr>
                      <m:t> </m:t>
                    </m:r>
                  </m:oMath>
                </a14:m>
                <a:endParaRPr lang="en-US" sz="2800" dirty="0"/>
              </a:p>
              <a:p>
                <a:r>
                  <a:rPr lang="ru-RU" sz="2800" dirty="0"/>
                  <a:t>Сила квадруполя </a:t>
                </a:r>
                <a:r>
                  <a:rPr lang="en-US" sz="2800" dirty="0"/>
                  <a:t>[1/</a:t>
                </a:r>
                <a:r>
                  <a:rPr lang="ru-RU" sz="2800" dirty="0"/>
                  <a:t>м</a:t>
                </a:r>
                <a:r>
                  <a:rPr lang="en-US" sz="2800" baseline="30000" dirty="0"/>
                  <a:t>2</a:t>
                </a:r>
                <a:r>
                  <a:rPr lang="en-US" sz="2800" dirty="0"/>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K</m:t>
                        </m:r>
                      </m:e>
                      <m:sub>
                        <m:r>
                          <a:rPr lang="en-US" sz="2800">
                            <a:latin typeface="Cambria Math" panose="02040503050406030204" pitchFamily="18" charset="0"/>
                          </a:rPr>
                          <m:t>1</m:t>
                        </m:r>
                      </m:sub>
                    </m:sSub>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𝐺</m:t>
                        </m:r>
                      </m:num>
                      <m:den>
                        <m:r>
                          <a:rPr lang="en-US" sz="2800" i="1">
                            <a:latin typeface="Cambria Math" panose="02040503050406030204" pitchFamily="18" charset="0"/>
                          </a:rPr>
                          <m:t>𝐵</m:t>
                        </m:r>
                        <m:r>
                          <a:rPr lang="en-US" sz="2800" i="1">
                            <a:latin typeface="Cambria Math" panose="02040503050406030204" pitchFamily="18" charset="0"/>
                          </a:rPr>
                          <m:t>𝜌</m:t>
                        </m:r>
                      </m:den>
                    </m:f>
                  </m:oMath>
                </a14:m>
                <a:endParaRPr lang="ru-RU" sz="2800" dirty="0"/>
              </a:p>
              <a:p>
                <a:r>
                  <a:rPr lang="ru-RU" sz="2800" dirty="0" smtClean="0"/>
                  <a:t>Фокусное расстояние</a:t>
                </a:r>
                <a:r>
                  <a:rPr lang="en-US" sz="2800" dirty="0" smtClean="0"/>
                  <a:t>:   </a:t>
                </a:r>
                <a14:m>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𝑥</m:t>
                            </m:r>
                          </m:sub>
                        </m:sSub>
                      </m:den>
                    </m:f>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𝐿</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𝑦</m:t>
                            </m:r>
                          </m:sub>
                        </m:sSub>
                      </m:den>
                    </m:f>
                  </m:oMath>
                </a14:m>
                <a:endParaRPr lang="ru-RU" sz="2800"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2843808" y="555526"/>
                <a:ext cx="6300192" cy="3087127"/>
              </a:xfrm>
              <a:prstGeom prst="rect">
                <a:avLst/>
              </a:prstGeom>
              <a:blipFill>
                <a:blip r:embed="rId4"/>
                <a:stretch>
                  <a:fillRect l="-2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007096" y="4159833"/>
                <a:ext cx="8136904" cy="98366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a:rPr lang="en-US" sz="2800" b="0" i="1" smtClean="0">
                              <a:latin typeface="Cambria Math" panose="02040503050406030204" pitchFamily="18" charset="0"/>
                            </a:rPr>
                            <m:t>𝛼</m:t>
                          </m:r>
                          <m:r>
                            <a:rPr lang="en-US" sz="2800" b="0" i="1" smtClean="0">
                              <a:latin typeface="Cambria Math" panose="02040503050406030204" pitchFamily="18" charset="0"/>
                            </a:rPr>
                            <m:t>≈</m:t>
                          </m:r>
                          <m:r>
                            <m:rPr>
                              <m:sty m:val="p"/>
                            </m:rPr>
                            <a:rPr lang="en-US" sz="2800" b="0" i="0" smtClean="0">
                              <a:latin typeface="Cambria Math" panose="02040503050406030204" pitchFamily="18" charset="0"/>
                            </a:rPr>
                            <m:t>tan</m:t>
                          </m:r>
                        </m:fName>
                        <m:e>
                          <m:r>
                            <a:rPr lang="en-US" sz="2800" b="0" i="1" smtClean="0">
                              <a:latin typeface="Cambria Math" panose="02040503050406030204" pitchFamily="18" charset="0"/>
                            </a:rPr>
                            <m:t>𝛼</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𝐿</m:t>
                              </m:r>
                            </m:num>
                            <m:den>
                              <m:r>
                                <a:rPr lang="en-US" sz="2800" b="0" i="1" smtClean="0">
                                  <a:latin typeface="Cambria Math" panose="02040503050406030204" pitchFamily="18" charset="0"/>
                                </a:rPr>
                                <m:t>𝑅</m:t>
                              </m:r>
                            </m:den>
                          </m:f>
                        </m:e>
                      </m:func>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𝑞</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𝐵</m:t>
                              </m:r>
                            </m:e>
                            <m:sub>
                              <m:r>
                                <a:rPr lang="en-US" sz="2800" b="0" i="1" smtClean="0">
                                  <a:latin typeface="Cambria Math" panose="02040503050406030204" pitchFamily="18" charset="0"/>
                                </a:rPr>
                                <m:t>𝑦</m:t>
                              </m:r>
                            </m:sub>
                          </m:sSub>
                        </m:num>
                        <m:den>
                          <m:r>
                            <a:rPr lang="en-US" sz="2800" b="0" i="1" smtClean="0">
                              <a:latin typeface="Cambria Math" panose="02040503050406030204" pitchFamily="18" charset="0"/>
                            </a:rPr>
                            <m:t>𝑝</m:t>
                          </m:r>
                        </m:den>
                      </m:f>
                      <m:r>
                        <a:rPr lang="en-US" sz="2800" b="0" i="1" smtClean="0">
                          <a:latin typeface="Cambria Math" panose="02040503050406030204" pitchFamily="18" charset="0"/>
                        </a:rPr>
                        <m:t>𝐿</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𝐺𝐿</m:t>
                          </m:r>
                        </m:num>
                        <m:den>
                          <m:r>
                            <a:rPr lang="en-US" sz="2800" b="0" i="1" smtClean="0">
                              <a:latin typeface="Cambria Math" panose="02040503050406030204" pitchFamily="18" charset="0"/>
                            </a:rPr>
                            <m:t>𝐵</m:t>
                          </m:r>
                          <m:r>
                            <a:rPr lang="en-US" sz="2800" b="0" i="1" smtClean="0">
                              <a:latin typeface="Cambria Math" panose="02040503050406030204" pitchFamily="18" charset="0"/>
                            </a:rPr>
                            <m:t>𝜌</m:t>
                          </m:r>
                        </m:den>
                      </m:f>
                      <m:r>
                        <a:rPr lang="en-US" sz="2800" b="0" i="1" smtClean="0">
                          <a:latin typeface="Cambria Math" panose="02040503050406030204" pitchFamily="18" charset="0"/>
                        </a:rPr>
                        <m:t>𝑥</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𝐿</m:t>
                      </m:r>
                      <m:r>
                        <a:rPr lang="en-US" sz="2800" b="0" i="1" smtClean="0">
                          <a:latin typeface="Cambria Math" panose="02040503050406030204" pitchFamily="18" charset="0"/>
                        </a:rPr>
                        <m:t> </m:t>
                      </m:r>
                      <m:r>
                        <a:rPr lang="en-US" sz="2800" b="0" i="1" smtClean="0">
                          <a:latin typeface="Cambria Math" panose="02040503050406030204" pitchFamily="18" charset="0"/>
                        </a:rPr>
                        <m:t>𝑥</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𝑥</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𝐹</m:t>
                              </m:r>
                            </m:e>
                            <m:sub>
                              <m:r>
                                <a:rPr lang="en-US" sz="2800" b="0" i="1" smtClean="0">
                                  <a:latin typeface="Cambria Math" panose="02040503050406030204" pitchFamily="18" charset="0"/>
                                </a:rPr>
                                <m:t>𝑥</m:t>
                              </m:r>
                            </m:sub>
                          </m:sSub>
                        </m:den>
                      </m:f>
                    </m:oMath>
                  </m:oMathPara>
                </a14:m>
                <a:endParaRPr lang="ru-RU" sz="2800" dirty="0" smtClean="0"/>
              </a:p>
            </p:txBody>
          </p:sp>
        </mc:Choice>
        <mc:Fallback xmlns="">
          <p:sp>
            <p:nvSpPr>
              <p:cNvPr id="11" name="TextBox 10"/>
              <p:cNvSpPr txBox="1">
                <a:spLocks noRot="1" noChangeAspect="1" noMove="1" noResize="1" noEditPoints="1" noAdjustHandles="1" noChangeArrowheads="1" noChangeShapeType="1" noTextEdit="1"/>
              </p:cNvSpPr>
              <p:nvPr/>
            </p:nvSpPr>
            <p:spPr>
              <a:xfrm>
                <a:off x="1007096" y="4159833"/>
                <a:ext cx="8136904" cy="983667"/>
              </a:xfrm>
              <a:prstGeom prst="rect">
                <a:avLst/>
              </a:prstGeom>
              <a:blipFill>
                <a:blip r:embed="rId5"/>
                <a:stretch>
                  <a:fillRect/>
                </a:stretch>
              </a:blipFill>
            </p:spPr>
            <p:txBody>
              <a:bodyPr/>
              <a:lstStyle/>
              <a:p>
                <a:r>
                  <a:rPr lang="en-US">
                    <a:noFill/>
                  </a:rPr>
                  <a:t> </a:t>
                </a:r>
              </a:p>
            </p:txBody>
          </p:sp>
        </mc:Fallback>
      </mc:AlternateContent>
      <p:pic>
        <p:nvPicPr>
          <p:cNvPr id="10" name="Рисунок 9"/>
          <p:cNvPicPr>
            <a:picLocks noChangeAspect="1"/>
          </p:cNvPicPr>
          <p:nvPr/>
        </p:nvPicPr>
        <p:blipFill>
          <a:blip r:embed="rId6"/>
          <a:stretch>
            <a:fillRect/>
          </a:stretch>
        </p:blipFill>
        <p:spPr>
          <a:xfrm>
            <a:off x="0" y="2605653"/>
            <a:ext cx="2160000" cy="1903385"/>
          </a:xfrm>
          <a:prstGeom prst="rect">
            <a:avLst/>
          </a:prstGeom>
        </p:spPr>
      </p:pic>
      <p:sp>
        <p:nvSpPr>
          <p:cNvPr id="4" name="Номер слайда 3"/>
          <p:cNvSpPr>
            <a:spLocks noGrp="1"/>
          </p:cNvSpPr>
          <p:nvPr>
            <p:ph type="sldNum" sz="quarter" idx="12"/>
          </p:nvPr>
        </p:nvSpPr>
        <p:spPr/>
        <p:txBody>
          <a:bodyPr/>
          <a:lstStyle/>
          <a:p>
            <a:fld id="{BF2E360A-594B-4CEE-9917-3340FAEBC045}" type="slidenum">
              <a:rPr lang="ru-RU" smtClean="0"/>
              <a:t>16</a:t>
            </a:fld>
            <a:endParaRPr lang="ru-RU"/>
          </a:p>
        </p:txBody>
      </p:sp>
    </p:spTree>
    <p:extLst>
      <p:ext uri="{BB962C8B-B14F-4D97-AF65-F5344CB8AC3E}">
        <p14:creationId xmlns:p14="http://schemas.microsoft.com/office/powerpoint/2010/main" val="515557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918"/>
            <a:ext cx="2520000" cy="2520000"/>
          </a:xfrm>
          <a:prstGeom prst="rect">
            <a:avLst/>
          </a:prstGeom>
        </p:spPr>
      </p:pic>
      <p:sp>
        <p:nvSpPr>
          <p:cNvPr id="2" name="Заголовок 1"/>
          <p:cNvSpPr>
            <a:spLocks noGrp="1"/>
          </p:cNvSpPr>
          <p:nvPr>
            <p:ph type="title"/>
          </p:nvPr>
        </p:nvSpPr>
        <p:spPr/>
        <p:txBody>
          <a:bodyPr>
            <a:normAutofit fontScale="90000"/>
          </a:bodyPr>
          <a:lstStyle/>
          <a:p>
            <a:r>
              <a:rPr lang="ru-RU" dirty="0"/>
              <a:t>Поперечная динамика</a:t>
            </a:r>
            <a:r>
              <a:rPr lang="en-US" dirty="0"/>
              <a:t>: </a:t>
            </a:r>
            <a:r>
              <a:rPr lang="ru-RU" dirty="0" smtClean="0"/>
              <a:t>квадруполь</a:t>
            </a:r>
            <a:endParaRPr lang="ru-RU" dirty="0"/>
          </a:p>
        </p:txBody>
      </p:sp>
      <mc:AlternateContent xmlns:mc="http://schemas.openxmlformats.org/markup-compatibility/2006" xmlns:a14="http://schemas.microsoft.com/office/drawing/2010/main">
        <mc:Choice Requires="a14">
          <p:sp>
            <p:nvSpPr>
              <p:cNvPr id="7" name="TextBox 6"/>
              <p:cNvSpPr txBox="1"/>
              <p:nvPr/>
            </p:nvSpPr>
            <p:spPr>
              <a:xfrm>
                <a:off x="2771800" y="411510"/>
                <a:ext cx="6372200" cy="1053494"/>
              </a:xfrm>
              <a:prstGeom prst="rect">
                <a:avLst/>
              </a:prstGeom>
              <a:solidFill>
                <a:schemeClr val="bg1"/>
              </a:solidFill>
            </p:spPr>
            <p:txBody>
              <a:bodyPr wrap="square" rtlCol="0">
                <a:spAutoFit/>
              </a:bodyPr>
              <a:lstStyle/>
              <a:p>
                <a:r>
                  <a:rPr lang="ru-RU" sz="2800" dirty="0" smtClean="0"/>
                  <a:t>Уравнение движения:</a:t>
                </a:r>
                <a:r>
                  <a:rPr lang="en-US" sz="2800" dirty="0" smtClean="0"/>
                  <a:t> </a:t>
                </a:r>
                <a:r>
                  <a:rPr lang="ru-RU" sz="2800" dirty="0"/>
                  <a:t> </a:t>
                </a:r>
                <a14:m>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m:t>
                                </m:r>
                              </m:sup>
                            </m:sSup>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1</m:t>
                                </m:r>
                              </m:sub>
                            </m:sSub>
                            <m:r>
                              <a:rPr lang="en-US" sz="2800" i="1">
                                <a:latin typeface="Cambria Math" panose="02040503050406030204" pitchFamily="18" charset="0"/>
                              </a:rPr>
                              <m:t>𝑥</m:t>
                            </m:r>
                            <m:r>
                              <a:rPr lang="en-US" sz="2800" i="1">
                                <a:latin typeface="Cambria Math" panose="02040503050406030204" pitchFamily="18" charset="0"/>
                              </a:rPr>
                              <m:t>&amp;=0</m:t>
                            </m:r>
                          </m:e>
                          <m:e>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m:t>
                                </m:r>
                              </m:sup>
                            </m:s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𝑦</m:t>
                            </m:r>
                            <m:r>
                              <a:rPr lang="en-US" sz="2800" i="1">
                                <a:latin typeface="Cambria Math" panose="02040503050406030204" pitchFamily="18" charset="0"/>
                              </a:rPr>
                              <m:t>&amp;=0</m:t>
                            </m:r>
                          </m:e>
                        </m:eqArr>
                      </m:e>
                    </m:d>
                  </m:oMath>
                </a14:m>
                <a:endParaRPr lang="en-US" sz="2800"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2771800" y="411510"/>
                <a:ext cx="6372200" cy="1053494"/>
              </a:xfrm>
              <a:prstGeom prst="rect">
                <a:avLst/>
              </a:prstGeom>
              <a:blipFill>
                <a:blip r:embed="rId4"/>
                <a:stretch>
                  <a:fillRect l="-2010"/>
                </a:stretch>
              </a:blipFill>
            </p:spPr>
            <p:txBody>
              <a:bodyPr/>
              <a:lstStyle/>
              <a:p>
                <a:r>
                  <a:rPr lang="en-US">
                    <a:noFill/>
                  </a:rPr>
                  <a:t> </a:t>
                </a:r>
              </a:p>
            </p:txBody>
          </p:sp>
        </mc:Fallback>
      </mc:AlternateContent>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22768" t="3958" r="15516"/>
          <a:stretch/>
        </p:blipFill>
        <p:spPr>
          <a:xfrm>
            <a:off x="0" y="3095134"/>
            <a:ext cx="2340000" cy="2048366"/>
          </a:xfrm>
          <a:prstGeom prst="rect">
            <a:avLst/>
          </a:prstGeom>
        </p:spPr>
      </p:pic>
      <p:pic>
        <p:nvPicPr>
          <p:cNvPr id="10" name="Объект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t="18205" b="13080"/>
          <a:stretch/>
        </p:blipFill>
        <p:spPr>
          <a:xfrm>
            <a:off x="3744000" y="2139702"/>
            <a:ext cx="5400000" cy="1018004"/>
          </a:xfr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4000" y="3869783"/>
            <a:ext cx="4680000" cy="1273717"/>
          </a:xfrm>
          <a:prstGeom prst="rect">
            <a:avLst/>
          </a:prstGeom>
        </p:spPr>
      </p:pic>
      <p:sp>
        <p:nvSpPr>
          <p:cNvPr id="12" name="TextBox 11"/>
          <p:cNvSpPr txBox="1"/>
          <p:nvPr/>
        </p:nvSpPr>
        <p:spPr>
          <a:xfrm>
            <a:off x="4024137" y="1770370"/>
            <a:ext cx="5119863" cy="369332"/>
          </a:xfrm>
          <a:prstGeom prst="rect">
            <a:avLst/>
          </a:prstGeom>
          <a:noFill/>
        </p:spPr>
        <p:txBody>
          <a:bodyPr wrap="none" rtlCol="0">
            <a:spAutoFit/>
          </a:bodyPr>
          <a:lstStyle/>
          <a:p>
            <a:r>
              <a:rPr lang="ru-RU" dirty="0" smtClean="0"/>
              <a:t>Световая оптика</a:t>
            </a:r>
            <a:r>
              <a:rPr lang="en-US" dirty="0" smtClean="0"/>
              <a:t>: </a:t>
            </a:r>
            <a:r>
              <a:rPr lang="ru-RU" dirty="0" smtClean="0"/>
              <a:t>фокусировка в обеих плоскостях</a:t>
            </a:r>
            <a:endParaRPr lang="ru-RU" dirty="0"/>
          </a:p>
        </p:txBody>
      </p:sp>
      <p:sp>
        <p:nvSpPr>
          <p:cNvPr id="13" name="TextBox 12"/>
          <p:cNvSpPr txBox="1"/>
          <p:nvPr/>
        </p:nvSpPr>
        <p:spPr>
          <a:xfrm>
            <a:off x="4227013" y="3293571"/>
            <a:ext cx="4916987" cy="646331"/>
          </a:xfrm>
          <a:prstGeom prst="rect">
            <a:avLst/>
          </a:prstGeom>
          <a:noFill/>
        </p:spPr>
        <p:txBody>
          <a:bodyPr wrap="none" rtlCol="0">
            <a:spAutoFit/>
          </a:bodyPr>
          <a:lstStyle/>
          <a:p>
            <a:r>
              <a:rPr lang="ru-RU" dirty="0" smtClean="0"/>
              <a:t>Оптика частиц</a:t>
            </a:r>
            <a:r>
              <a:rPr lang="en-US" dirty="0" smtClean="0"/>
              <a:t>: </a:t>
            </a:r>
            <a:r>
              <a:rPr lang="ru-RU" dirty="0" smtClean="0"/>
              <a:t>фокусировка в одной плоскости,</a:t>
            </a:r>
          </a:p>
          <a:p>
            <a:r>
              <a:rPr lang="ru-RU" dirty="0" smtClean="0"/>
              <a:t> </a:t>
            </a:r>
            <a:r>
              <a:rPr lang="ru-RU" dirty="0" err="1" smtClean="0"/>
              <a:t>дефокусировка</a:t>
            </a:r>
            <a:r>
              <a:rPr lang="ru-RU" dirty="0" smtClean="0"/>
              <a:t> в другой</a:t>
            </a:r>
            <a:endParaRPr lang="ru-RU" dirty="0"/>
          </a:p>
        </p:txBody>
      </p:sp>
      <p:sp>
        <p:nvSpPr>
          <p:cNvPr id="4" name="Номер слайда 3"/>
          <p:cNvSpPr>
            <a:spLocks noGrp="1"/>
          </p:cNvSpPr>
          <p:nvPr>
            <p:ph type="sldNum" sz="quarter" idx="12"/>
          </p:nvPr>
        </p:nvSpPr>
        <p:spPr/>
        <p:txBody>
          <a:bodyPr/>
          <a:lstStyle/>
          <a:p>
            <a:fld id="{BF2E360A-594B-4CEE-9917-3340FAEBC045}" type="slidenum">
              <a:rPr lang="ru-RU" smtClean="0"/>
              <a:t>17</a:t>
            </a:fld>
            <a:endParaRPr lang="ru-RU"/>
          </a:p>
        </p:txBody>
      </p:sp>
    </p:spTree>
    <p:extLst>
      <p:ext uri="{BB962C8B-B14F-4D97-AF65-F5344CB8AC3E}">
        <p14:creationId xmlns:p14="http://schemas.microsoft.com/office/powerpoint/2010/main" val="1003033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История</a:t>
            </a:r>
            <a:r>
              <a:rPr lang="en-US" dirty="0" smtClean="0"/>
              <a:t>: </a:t>
            </a:r>
            <a:r>
              <a:rPr lang="ru-RU" dirty="0" smtClean="0"/>
              <a:t>сильная фокусировка</a:t>
            </a:r>
            <a:endParaRPr lang="ru-RU"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518"/>
            <a:ext cx="2880000" cy="28800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1091" y="483518"/>
            <a:ext cx="2880000" cy="2880000"/>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182" y="483518"/>
            <a:ext cx="3141818" cy="2880000"/>
          </a:xfrm>
          <a:prstGeom prst="rect">
            <a:avLst/>
          </a:prstGeom>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t="5130" b="2860"/>
          <a:stretch/>
        </p:blipFill>
        <p:spPr>
          <a:xfrm>
            <a:off x="4464000" y="3971550"/>
            <a:ext cx="4680000" cy="1171950"/>
          </a:xfrm>
          <a:prstGeom prst="rect">
            <a:avLst/>
          </a:prstGeom>
        </p:spPr>
      </p:pic>
      <p:sp>
        <p:nvSpPr>
          <p:cNvPr id="7" name="TextBox 6"/>
          <p:cNvSpPr txBox="1"/>
          <p:nvPr/>
        </p:nvSpPr>
        <p:spPr>
          <a:xfrm>
            <a:off x="-91393" y="3282538"/>
            <a:ext cx="7463133" cy="369332"/>
          </a:xfrm>
          <a:prstGeom prst="rect">
            <a:avLst/>
          </a:prstGeom>
          <a:noFill/>
        </p:spPr>
        <p:txBody>
          <a:bodyPr wrap="none" rtlCol="0">
            <a:spAutoFit/>
          </a:bodyPr>
          <a:lstStyle/>
          <a:p>
            <a:r>
              <a:rPr lang="ru-RU" dirty="0"/>
              <a:t>Оптика частиц</a:t>
            </a:r>
            <a:r>
              <a:rPr lang="en-US" dirty="0"/>
              <a:t>: </a:t>
            </a:r>
            <a:r>
              <a:rPr lang="ru-RU" dirty="0"/>
              <a:t>фокусировка в одной плоскости</a:t>
            </a:r>
            <a:r>
              <a:rPr lang="ru-RU" dirty="0" smtClean="0"/>
              <a:t>, </a:t>
            </a:r>
            <a:r>
              <a:rPr lang="ru-RU" dirty="0" err="1"/>
              <a:t>дефокусировка</a:t>
            </a:r>
            <a:r>
              <a:rPr lang="ru-RU" dirty="0"/>
              <a:t> в </a:t>
            </a:r>
            <a:r>
              <a:rPr lang="ru-RU" dirty="0" smtClean="0"/>
              <a:t>другой</a:t>
            </a:r>
            <a:r>
              <a:rPr lang="en-US" dirty="0"/>
              <a:t>.</a:t>
            </a:r>
            <a:endParaRPr lang="ru-RU" dirty="0"/>
          </a:p>
        </p:txBody>
      </p:sp>
      <p:sp>
        <p:nvSpPr>
          <p:cNvPr id="12" name="TextBox 11"/>
          <p:cNvSpPr txBox="1"/>
          <p:nvPr/>
        </p:nvSpPr>
        <p:spPr>
          <a:xfrm>
            <a:off x="0" y="3758505"/>
            <a:ext cx="4464496" cy="1384995"/>
          </a:xfrm>
          <a:prstGeom prst="rect">
            <a:avLst/>
          </a:prstGeom>
          <a:noFill/>
        </p:spPr>
        <p:txBody>
          <a:bodyPr wrap="square" rtlCol="0">
            <a:spAutoFit/>
          </a:bodyPr>
          <a:lstStyle/>
          <a:p>
            <a:r>
              <a:rPr lang="ru-RU" sz="2800" dirty="0" smtClean="0"/>
              <a:t>Н</a:t>
            </a:r>
            <a:r>
              <a:rPr lang="en-US" sz="2800" dirty="0" smtClean="0"/>
              <a:t>. </a:t>
            </a:r>
            <a:r>
              <a:rPr lang="ru-RU" sz="2800" dirty="0" err="1" smtClean="0"/>
              <a:t>Христофилос</a:t>
            </a:r>
            <a:r>
              <a:rPr lang="en-US" sz="2800" dirty="0" smtClean="0"/>
              <a:t> 1950,</a:t>
            </a:r>
            <a:endParaRPr lang="en-US" sz="2800" dirty="0"/>
          </a:p>
          <a:p>
            <a:r>
              <a:rPr lang="ru-RU" sz="2800" dirty="0" smtClean="0"/>
              <a:t>Э</a:t>
            </a:r>
            <a:r>
              <a:rPr lang="en-US" sz="2800" dirty="0" smtClean="0"/>
              <a:t>.</a:t>
            </a:r>
            <a:r>
              <a:rPr lang="ru-RU" sz="2800" dirty="0" smtClean="0"/>
              <a:t>Курант</a:t>
            </a:r>
            <a:r>
              <a:rPr lang="en-US" sz="2800" dirty="0" smtClean="0"/>
              <a:t> </a:t>
            </a:r>
            <a:r>
              <a:rPr lang="ru-RU" sz="2800" dirty="0" smtClean="0"/>
              <a:t>и</a:t>
            </a:r>
            <a:r>
              <a:rPr lang="en-US" sz="2800" dirty="0" smtClean="0"/>
              <a:t> </a:t>
            </a:r>
            <a:r>
              <a:rPr lang="ru-RU" sz="2800" dirty="0" smtClean="0"/>
              <a:t>Х</a:t>
            </a:r>
            <a:r>
              <a:rPr lang="en-US" sz="2800" dirty="0" smtClean="0"/>
              <a:t>.</a:t>
            </a:r>
            <a:r>
              <a:rPr lang="ru-RU" sz="2800" dirty="0" err="1" smtClean="0"/>
              <a:t>Снайдер</a:t>
            </a:r>
            <a:r>
              <a:rPr lang="en-US" sz="2800" dirty="0" smtClean="0"/>
              <a:t>, 1952 </a:t>
            </a:r>
            <a:r>
              <a:rPr lang="ru-RU" sz="2800" dirty="0" smtClean="0"/>
              <a:t>сильная фокусировка</a:t>
            </a:r>
            <a:endParaRPr lang="en-US" sz="2800" dirty="0"/>
          </a:p>
        </p:txBody>
      </p:sp>
      <p:sp>
        <p:nvSpPr>
          <p:cNvPr id="13" name="TextBox 12"/>
          <p:cNvSpPr txBox="1"/>
          <p:nvPr/>
        </p:nvSpPr>
        <p:spPr>
          <a:xfrm>
            <a:off x="1187624" y="2931790"/>
            <a:ext cx="489236" cy="369332"/>
          </a:xfrm>
          <a:prstGeom prst="rect">
            <a:avLst/>
          </a:prstGeom>
          <a:noFill/>
        </p:spPr>
        <p:txBody>
          <a:bodyPr wrap="none" rtlCol="0">
            <a:spAutoFit/>
          </a:bodyPr>
          <a:lstStyle/>
          <a:p>
            <a:r>
              <a:rPr lang="en-US" b="1" dirty="0" smtClean="0"/>
              <a:t>QD</a:t>
            </a:r>
            <a:endParaRPr lang="ru-RU" b="1" dirty="0"/>
          </a:p>
        </p:txBody>
      </p:sp>
      <p:sp>
        <p:nvSpPr>
          <p:cNvPr id="14" name="TextBox 13"/>
          <p:cNvSpPr txBox="1"/>
          <p:nvPr/>
        </p:nvSpPr>
        <p:spPr>
          <a:xfrm>
            <a:off x="4198052" y="2931790"/>
            <a:ext cx="449162" cy="369332"/>
          </a:xfrm>
          <a:prstGeom prst="rect">
            <a:avLst/>
          </a:prstGeom>
          <a:noFill/>
        </p:spPr>
        <p:txBody>
          <a:bodyPr wrap="none" rtlCol="0">
            <a:spAutoFit/>
          </a:bodyPr>
          <a:lstStyle/>
          <a:p>
            <a:r>
              <a:rPr lang="en-US" b="1" dirty="0" smtClean="0"/>
              <a:t>QF</a:t>
            </a:r>
            <a:endParaRPr lang="ru-RU" b="1" dirty="0"/>
          </a:p>
        </p:txBody>
      </p:sp>
      <p:sp>
        <p:nvSpPr>
          <p:cNvPr id="4" name="Номер слайда 3"/>
          <p:cNvSpPr>
            <a:spLocks noGrp="1"/>
          </p:cNvSpPr>
          <p:nvPr>
            <p:ph type="sldNum" sz="quarter" idx="12"/>
          </p:nvPr>
        </p:nvSpPr>
        <p:spPr/>
        <p:txBody>
          <a:bodyPr/>
          <a:lstStyle/>
          <a:p>
            <a:fld id="{BF2E360A-594B-4CEE-9917-3340FAEBC045}" type="slidenum">
              <a:rPr lang="ru-RU" smtClean="0"/>
              <a:t>18</a:t>
            </a:fld>
            <a:endParaRPr lang="ru-RU"/>
          </a:p>
        </p:txBody>
      </p:sp>
    </p:spTree>
    <p:extLst>
      <p:ext uri="{BB962C8B-B14F-4D97-AF65-F5344CB8AC3E}">
        <p14:creationId xmlns:p14="http://schemas.microsoft.com/office/powerpoint/2010/main" val="3467313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a:t>
            </a:r>
            <a:r>
              <a:rPr lang="en-US" dirty="0" smtClean="0"/>
              <a:t>: </a:t>
            </a:r>
            <a:r>
              <a:rPr lang="ru-RU" dirty="0" smtClean="0"/>
              <a:t>система координат</a:t>
            </a:r>
            <a:endParaRPr lang="ru-RU" dirty="0"/>
          </a:p>
        </p:txBody>
      </p:sp>
      <p:pic>
        <p:nvPicPr>
          <p:cNvPr id="4" name="Объект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028"/>
          <a:stretch/>
        </p:blipFill>
        <p:spPr>
          <a:xfrm>
            <a:off x="0" y="2187059"/>
            <a:ext cx="6840000" cy="2956441"/>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79512" y="483518"/>
                <a:ext cx="8784976" cy="2155590"/>
              </a:xfrm>
              <a:prstGeom prst="rect">
                <a:avLst/>
              </a:prstGeom>
              <a:noFill/>
            </p:spPr>
            <p:txBody>
              <a:bodyPr wrap="square" lIns="0" tIns="0" rIns="0" bIns="0" rtlCol="0">
                <a:spAutoFit/>
              </a:bodyPr>
              <a:lstStyle/>
              <a:p>
                <a:r>
                  <a:rPr lang="ru-RU" dirty="0" smtClean="0"/>
                  <a:t>Сопутствующая система координат</a:t>
                </a:r>
                <a:r>
                  <a:rPr lang="en-US" dirty="0" smtClean="0"/>
                  <a:t> (</a:t>
                </a:r>
                <a:r>
                  <a:rPr lang="ru-RU" dirty="0" err="1" smtClean="0"/>
                  <a:t>Френе</a:t>
                </a:r>
                <a:r>
                  <a:rPr lang="en-US" dirty="0"/>
                  <a:t> – </a:t>
                </a:r>
                <a:r>
                  <a:rPr lang="ru-RU" dirty="0" err="1" smtClean="0"/>
                  <a:t>Серре</a:t>
                </a:r>
                <a:r>
                  <a:rPr lang="en-US" dirty="0" smtClean="0"/>
                  <a:t>):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𝑠</m:t>
                        </m:r>
                      </m:e>
                    </m:d>
                  </m:oMath>
                </a14:m>
                <a:endParaRPr lang="en-US" dirty="0" smtClean="0"/>
              </a:p>
              <a:p>
                <a:r>
                  <a:rPr lang="ru-RU" dirty="0" smtClean="0"/>
                  <a:t>Продольный</a:t>
                </a:r>
                <a:r>
                  <a:rPr lang="en-US" dirty="0" smtClean="0"/>
                  <a:t> – </a:t>
                </a:r>
                <a:r>
                  <a:rPr lang="ru-RU" dirty="0" smtClean="0"/>
                  <a:t>касательный к базисной траектории</a:t>
                </a:r>
                <a:r>
                  <a:rPr lang="en-US" dirty="0" smtClean="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𝑒</m:t>
                            </m:r>
                          </m:e>
                        </m:acc>
                      </m:e>
                      <m:sub>
                        <m:r>
                          <a:rPr lang="en-US" b="0" i="1" dirty="0" smtClean="0">
                            <a:latin typeface="Cambria Math" panose="02040503050406030204" pitchFamily="18" charset="0"/>
                          </a:rPr>
                          <m:t>𝑠</m:t>
                        </m:r>
                      </m:sub>
                    </m:sSub>
                  </m:oMath>
                </a14:m>
                <a:endParaRPr lang="en-US" dirty="0" smtClean="0"/>
              </a:p>
              <a:p>
                <a:r>
                  <a:rPr lang="ru-RU" dirty="0" smtClean="0"/>
                  <a:t>Горизонтальный</a:t>
                </a:r>
                <a:r>
                  <a:rPr lang="en-US" dirty="0" smtClean="0"/>
                  <a:t> </a:t>
                </a:r>
                <a:r>
                  <a:rPr lang="en-US" dirty="0"/>
                  <a:t>– </a:t>
                </a:r>
                <a:r>
                  <a:rPr lang="ru-RU" dirty="0" smtClean="0"/>
                  <a:t>перпендикулярен и в плоскости траектории</a:t>
                </a:r>
                <a:r>
                  <a:rPr lang="en-US" dirty="0" smtClean="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𝑒</m:t>
                            </m:r>
                          </m:e>
                        </m:acc>
                      </m:e>
                      <m:sub>
                        <m:r>
                          <a:rPr lang="en-US" b="0" i="1" dirty="0" smtClean="0">
                            <a:latin typeface="Cambria Math" panose="02040503050406030204" pitchFamily="18" charset="0"/>
                          </a:rPr>
                          <m:t>𝑥</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𝑒</m:t>
                            </m:r>
                          </m:e>
                        </m:acc>
                      </m:e>
                      <m:sub>
                        <m:r>
                          <a:rPr lang="en-US" b="0" i="1" dirty="0" smtClean="0">
                            <a:latin typeface="Cambria Math" panose="02040503050406030204" pitchFamily="18" charset="0"/>
                          </a:rPr>
                          <m:t>𝑠</m:t>
                        </m:r>
                      </m:sub>
                    </m:sSub>
                    <m:r>
                      <a:rPr lang="en-US" b="0" i="1" dirty="0" smtClean="0">
                        <a:latin typeface="Cambria Math" panose="02040503050406030204" pitchFamily="18" charset="0"/>
                      </a:rPr>
                      <m:t>=</m:t>
                    </m:r>
                    <m:r>
                      <a:rPr lang="en-US" b="0" i="1" dirty="0" smtClean="0">
                        <a:latin typeface="Cambria Math" panose="02040503050406030204" pitchFamily="18" charset="0"/>
                      </a:rPr>
                      <m:t>0</m:t>
                    </m:r>
                  </m:oMath>
                </a14:m>
                <a:endParaRPr lang="en-US" b="0" dirty="0" smtClean="0"/>
              </a:p>
              <a:p>
                <a:r>
                  <a:rPr lang="ru-RU" dirty="0" smtClean="0"/>
                  <a:t>Вертикальный</a:t>
                </a:r>
                <a:r>
                  <a:rPr lang="en-US" dirty="0" smtClean="0"/>
                  <a:t> </a:t>
                </a:r>
                <a:r>
                  <a:rPr lang="en-US" dirty="0"/>
                  <a:t>– </a:t>
                </a:r>
                <a:r>
                  <a:rPr lang="ru-RU" dirty="0" smtClean="0"/>
                  <a:t>перпендикулярен</a:t>
                </a:r>
                <a:r>
                  <a:rPr lang="en-US" dirty="0" smtClean="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𝑒</m:t>
                            </m:r>
                          </m:e>
                        </m:acc>
                      </m:e>
                      <m:sub>
                        <m:r>
                          <a:rPr lang="en-US" b="0" i="1" dirty="0" smtClean="0">
                            <a:latin typeface="Cambria Math" panose="02040503050406030204" pitchFamily="18" charset="0"/>
                          </a:rPr>
                          <m:t>𝑦</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𝑒</m:t>
                            </m:r>
                          </m:e>
                        </m:acc>
                      </m:e>
                      <m:sub>
                        <m:r>
                          <a:rPr lang="en-US" b="0" i="1" dirty="0" smtClean="0">
                            <a:latin typeface="Cambria Math" panose="02040503050406030204" pitchFamily="18" charset="0"/>
                          </a:rPr>
                          <m:t>𝑠</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𝑒</m:t>
                            </m:r>
                          </m:e>
                        </m:acc>
                      </m:e>
                      <m:sub>
                        <m:r>
                          <a:rPr lang="en-US" b="0" i="1" dirty="0" smtClean="0">
                            <a:latin typeface="Cambria Math" panose="02040503050406030204" pitchFamily="18" charset="0"/>
                          </a:rPr>
                          <m:t>𝑥</m:t>
                        </m:r>
                      </m:sub>
                    </m:sSub>
                  </m:oMath>
                </a14:m>
                <a:endParaRPr lang="en-US" dirty="0" smtClean="0"/>
              </a:p>
              <a:p>
                <a:r>
                  <a:rPr lang="ru-RU" dirty="0" smtClean="0"/>
                  <a:t>Параксиальная оптика</a:t>
                </a:r>
                <a:r>
                  <a:rPr lang="en-US" dirty="0" smtClean="0"/>
                  <a:t> (</a:t>
                </a:r>
                <a:r>
                  <a:rPr lang="ru-RU" dirty="0"/>
                  <a:t>маленькие </a:t>
                </a:r>
                <a:r>
                  <a:rPr lang="ru-RU" dirty="0" smtClean="0"/>
                  <a:t>углы</a:t>
                </a:r>
                <a:r>
                  <a:rPr lang="en-US" dirty="0" smtClean="0"/>
                  <a:t>):                                           </a:t>
                </a:r>
                <a14:m>
                  <m:oMath xmlns:m="http://schemas.openxmlformats.org/officeDocument/2006/math">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𝑥</m:t>
                                    </m:r>
                                  </m:sub>
                                </m:sSub>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tan</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𝑥</m:t>
                                        </m:r>
                                      </m:sub>
                                    </m:sSub>
                                  </m:e>
                                </m:func>
                                <m:r>
                                  <a:rPr lang="en-US" i="1">
                                    <a:latin typeface="Cambria Math" panose="02040503050406030204" pitchFamily="18" charset="0"/>
                                  </a:rPr>
                                  <m:t>=</m:t>
                                </m:r>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𝑑𝑠</m:t>
                                </m:r>
                              </m:den>
                            </m:f>
                          </m:e>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𝑦</m:t>
                                    </m:r>
                                  </m:sub>
                                </m:sSub>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tan</m:t>
                                    </m:r>
                                  </m:fName>
                                  <m:e>
                                    <m:sSub>
                                      <m:sSubPr>
                                        <m:ctrlPr>
                                          <a:rPr lang="en-US" i="1">
                                            <a:latin typeface="Cambria Math" panose="02040503050406030204" pitchFamily="18" charset="0"/>
                                          </a:rPr>
                                        </m:ctrlPr>
                                      </m:sSubPr>
                                      <m:e>
                                        <m:r>
                                          <a:rPr lang="en-US" i="1">
                                            <a:latin typeface="Cambria Math" panose="02040503050406030204" pitchFamily="18" charset="0"/>
                                          </a:rPr>
                                          <m:t>𝛼</m:t>
                                        </m:r>
                                      </m:e>
                                      <m:sub>
                                        <m:r>
                                          <a:rPr lang="en-US" b="0" i="1" smtClean="0">
                                            <a:latin typeface="Cambria Math" panose="02040503050406030204" pitchFamily="18" charset="0"/>
                                          </a:rPr>
                                          <m:t>𝑦</m:t>
                                        </m:r>
                                      </m:sub>
                                    </m:sSub>
                                  </m:e>
                                </m:func>
                                <m:r>
                                  <a:rPr lang="en-US" i="1">
                                    <a:latin typeface="Cambria Math" panose="02040503050406030204" pitchFamily="18" charset="0"/>
                                  </a:rPr>
                                  <m:t>=</m:t>
                                </m:r>
                                <m:r>
                                  <a:rPr lang="en-US" b="0" i="1" smtClean="0">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m:t>
                                </m:r>
                                <m:r>
                                  <a:rPr lang="en-US" b="0" i="1" smtClean="0">
                                    <a:latin typeface="Cambria Math" panose="02040503050406030204" pitchFamily="18" charset="0"/>
                                  </a:rPr>
                                  <m:t>𝑦</m:t>
                                </m:r>
                              </m:num>
                              <m:den>
                                <m:r>
                                  <a:rPr lang="en-US" i="1">
                                    <a:latin typeface="Cambria Math" panose="02040503050406030204" pitchFamily="18" charset="0"/>
                                  </a:rPr>
                                  <m:t>𝑑𝑠</m:t>
                                </m:r>
                              </m:den>
                            </m:f>
                          </m:e>
                        </m:eqArr>
                      </m:e>
                    </m:d>
                  </m:oMath>
                </a14:m>
                <a:endParaRPr lang="en-US" dirty="0" smtClean="0"/>
              </a:p>
            </p:txBody>
          </p:sp>
        </mc:Choice>
        <mc:Fallback xmlns="">
          <p:sp>
            <p:nvSpPr>
              <p:cNvPr id="5" name="TextBox 4"/>
              <p:cNvSpPr txBox="1">
                <a:spLocks noRot="1" noChangeAspect="1" noMove="1" noResize="1" noEditPoints="1" noAdjustHandles="1" noChangeArrowheads="1" noChangeShapeType="1" noTextEdit="1"/>
              </p:cNvSpPr>
              <p:nvPr/>
            </p:nvSpPr>
            <p:spPr>
              <a:xfrm>
                <a:off x="179512" y="483518"/>
                <a:ext cx="8784976" cy="2155590"/>
              </a:xfrm>
              <a:prstGeom prst="rect">
                <a:avLst/>
              </a:prstGeom>
              <a:blipFill>
                <a:blip r:embed="rId4"/>
                <a:stretch>
                  <a:fillRect l="-1595" t="-3672"/>
                </a:stretch>
              </a:blipFill>
            </p:spPr>
            <p:txBody>
              <a:bodyPr/>
              <a:lstStyle/>
              <a:p>
                <a:r>
                  <a:rPr lang="en-US">
                    <a:noFill/>
                  </a:rPr>
                  <a:t> </a:t>
                </a:r>
              </a:p>
            </p:txBody>
          </p:sp>
        </mc:Fallback>
      </mc:AlternateContent>
      <p:grpSp>
        <p:nvGrpSpPr>
          <p:cNvPr id="7" name="Группа 6"/>
          <p:cNvGrpSpPr/>
          <p:nvPr/>
        </p:nvGrpSpPr>
        <p:grpSpPr>
          <a:xfrm>
            <a:off x="3851920" y="2634466"/>
            <a:ext cx="814460" cy="729372"/>
            <a:chOff x="3851920" y="2634466"/>
            <a:chExt cx="814460" cy="729372"/>
          </a:xfrm>
        </p:grpSpPr>
        <p:sp>
          <p:nvSpPr>
            <p:cNvPr id="3" name="Дуга 2"/>
            <p:cNvSpPr/>
            <p:nvPr/>
          </p:nvSpPr>
          <p:spPr>
            <a:xfrm>
              <a:off x="3851920" y="2787774"/>
              <a:ext cx="576064" cy="576064"/>
            </a:xfrm>
            <a:prstGeom prst="arc">
              <a:avLst>
                <a:gd name="adj1" fmla="val 18132964"/>
                <a:gd name="adj2" fmla="val 20435679"/>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6" name="TextBox 5"/>
                <p:cNvSpPr txBox="1"/>
                <p:nvPr/>
              </p:nvSpPr>
              <p:spPr>
                <a:xfrm>
                  <a:off x="4283968" y="2634466"/>
                  <a:ext cx="3824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𝛼</m:t>
                        </m:r>
                      </m:oMath>
                    </m:oMathPara>
                  </a14:m>
                  <a:endParaRPr lang="ru-RU" dirty="0"/>
                </a:p>
              </p:txBody>
            </p:sp>
          </mc:Choice>
          <mc:Fallback xmlns="">
            <p:sp>
              <p:nvSpPr>
                <p:cNvPr id="6" name="TextBox 5"/>
                <p:cNvSpPr txBox="1">
                  <a:spLocks noRot="1" noChangeAspect="1" noMove="1" noResize="1" noEditPoints="1" noAdjustHandles="1" noChangeArrowheads="1" noChangeShapeType="1" noTextEdit="1"/>
                </p:cNvSpPr>
                <p:nvPr/>
              </p:nvSpPr>
              <p:spPr>
                <a:xfrm>
                  <a:off x="4283968" y="2634466"/>
                  <a:ext cx="382412" cy="369332"/>
                </a:xfrm>
                <a:prstGeom prst="rect">
                  <a:avLst/>
                </a:prstGeom>
                <a:blipFill rotWithShape="0">
                  <a:blip r:embed="rId5"/>
                  <a:stretch>
                    <a:fillRect/>
                  </a:stretch>
                </a:blipFill>
              </p:spPr>
              <p:txBody>
                <a:bodyPr/>
                <a:lstStyle/>
                <a:p>
                  <a:r>
                    <a:rPr lang="ru-RU">
                      <a:noFill/>
                    </a:rPr>
                    <a:t> </a:t>
                  </a:r>
                </a:p>
              </p:txBody>
            </p:sp>
          </mc:Fallback>
        </mc:AlternateContent>
      </p:grpSp>
      <p:sp>
        <p:nvSpPr>
          <p:cNvPr id="9" name="Номер слайда 8"/>
          <p:cNvSpPr>
            <a:spLocks noGrp="1"/>
          </p:cNvSpPr>
          <p:nvPr>
            <p:ph type="sldNum" sz="quarter" idx="12"/>
          </p:nvPr>
        </p:nvSpPr>
        <p:spPr/>
        <p:txBody>
          <a:bodyPr/>
          <a:lstStyle/>
          <a:p>
            <a:fld id="{BF2E360A-594B-4CEE-9917-3340FAEBC045}" type="slidenum">
              <a:rPr lang="ru-RU" smtClean="0"/>
              <a:t>19</a:t>
            </a:fld>
            <a:endParaRPr lang="ru-RU"/>
          </a:p>
        </p:txBody>
      </p:sp>
    </p:spTree>
    <p:extLst>
      <p:ext uri="{BB962C8B-B14F-4D97-AF65-F5344CB8AC3E}">
        <p14:creationId xmlns:p14="http://schemas.microsoft.com/office/powerpoint/2010/main" val="1803478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en-US" dirty="0"/>
          </a:p>
        </p:txBody>
      </p:sp>
      <p:sp>
        <p:nvSpPr>
          <p:cNvPr id="3" name="Объект 2"/>
          <p:cNvSpPr>
            <a:spLocks noGrp="1"/>
          </p:cNvSpPr>
          <p:nvPr>
            <p:ph idx="1"/>
          </p:nvPr>
        </p:nvSpPr>
        <p:spPr/>
        <p:txBody>
          <a:bodyPr>
            <a:normAutofit/>
          </a:bodyPr>
          <a:lstStyle/>
          <a:p>
            <a:pPr marL="0" indent="0" algn="ctr">
              <a:buNone/>
            </a:pPr>
            <a:r>
              <a:rPr lang="ru-RU" dirty="0" smtClean="0"/>
              <a:t>Задавайте вопросы по слайдам!</a:t>
            </a:r>
          </a:p>
          <a:p>
            <a:endParaRPr lang="ru-RU" dirty="0" smtClean="0"/>
          </a:p>
          <a:p>
            <a:r>
              <a:rPr lang="ru-RU" dirty="0" smtClean="0"/>
              <a:t>я отвечу сразу</a:t>
            </a:r>
          </a:p>
          <a:p>
            <a:r>
              <a:rPr lang="ru-RU" dirty="0" smtClean="0"/>
              <a:t>или после лекции, если вопрос сложный</a:t>
            </a:r>
          </a:p>
          <a:p>
            <a:r>
              <a:rPr lang="ru-RU" dirty="0" smtClean="0"/>
              <a:t>или в </a:t>
            </a:r>
            <a:r>
              <a:rPr lang="ru-RU" dirty="0" err="1" smtClean="0"/>
              <a:t>в</a:t>
            </a:r>
            <a:r>
              <a:rPr lang="ru-RU" dirty="0" smtClean="0"/>
              <a:t> коридоре, если вопрос сложнее</a:t>
            </a:r>
          </a:p>
          <a:p>
            <a:r>
              <a:rPr lang="ru-RU" dirty="0" smtClean="0"/>
              <a:t>или не отвечу, поздравляю вы нашли интересную проблему</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2</a:t>
            </a:fld>
            <a:endParaRPr lang="ru-RU"/>
          </a:p>
        </p:txBody>
      </p:sp>
    </p:spTree>
    <p:extLst>
      <p:ext uri="{BB962C8B-B14F-4D97-AF65-F5344CB8AC3E}">
        <p14:creationId xmlns:p14="http://schemas.microsoft.com/office/powerpoint/2010/main" val="385056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a:t>
            </a:r>
            <a:r>
              <a:rPr lang="en-US" dirty="0" smtClean="0"/>
              <a:t>: </a:t>
            </a:r>
            <a:r>
              <a:rPr lang="ru-RU" dirty="0" smtClean="0"/>
              <a:t>уравнения движения</a:t>
            </a:r>
            <a:endParaRPr lang="ru-RU" dirty="0"/>
          </a:p>
        </p:txBody>
      </p:sp>
      <mc:AlternateContent xmlns:mc="http://schemas.openxmlformats.org/markup-compatibility/2006" xmlns:a14="http://schemas.microsoft.com/office/drawing/2010/main">
        <mc:Choice Requires="a14">
          <p:sp>
            <p:nvSpPr>
              <p:cNvPr id="3" name="Объект 2"/>
              <p:cNvSpPr>
                <a:spLocks noGrp="1"/>
              </p:cNvSpPr>
              <p:nvPr>
                <p:ph idx="1"/>
              </p:nvPr>
            </p:nvSpPr>
            <p:spPr/>
            <p:txBody>
              <a:bodyPr>
                <a:normAutofit/>
              </a:bodyPr>
              <a:lstStyle/>
              <a:p>
                <a:pPr marL="0" indent="0">
                  <a:buNone/>
                </a:pPr>
                <a:r>
                  <a:rPr lang="ru-RU" dirty="0" smtClean="0"/>
                  <a:t>Маятник</a:t>
                </a:r>
                <a:r>
                  <a:rPr lang="en-US" dirty="0" smtClean="0"/>
                  <a:t>:                </a:t>
                </a:r>
                <a14:m>
                  <m:oMath xmlns:m="http://schemas.openxmlformats.org/officeDocument/2006/math">
                    <m:acc>
                      <m:accPr>
                        <m:chr m:val="̈"/>
                        <m:ctrlPr>
                          <a:rPr lang="en-US" i="1" smtClean="0">
                            <a:latin typeface="Cambria Math" panose="02040503050406030204" pitchFamily="18" charset="0"/>
                          </a:rPr>
                        </m:ctrlPr>
                      </m:accPr>
                      <m:e>
                        <m:r>
                          <a:rPr lang="en-US" i="1">
                            <a:latin typeface="Cambria Math" panose="02040503050406030204" pitchFamily="18" charset="0"/>
                          </a:rPr>
                          <m:t>𝑥</m:t>
                        </m:r>
                      </m:e>
                    </m:acc>
                    <m:r>
                      <a:rPr lang="en-US" i="1" dirty="0">
                        <a:latin typeface="Cambria Math" panose="02040503050406030204" pitchFamily="18" charset="0"/>
                      </a:rPr>
                      <m:t>+</m:t>
                    </m:r>
                    <m:sSup>
                      <m:sSupPr>
                        <m:ctrlPr>
                          <a:rPr lang="en-US" b="0" i="1" dirty="0" smtClean="0">
                            <a:latin typeface="Cambria Math" panose="02040503050406030204" pitchFamily="18" charset="0"/>
                          </a:rPr>
                        </m:ctrlPr>
                      </m:sSupPr>
                      <m:e>
                        <m:r>
                          <a:rPr lang="en-US" i="1" dirty="0">
                            <a:latin typeface="Cambria Math" panose="02040503050406030204" pitchFamily="18" charset="0"/>
                          </a:rPr>
                          <m:t>𝜔</m:t>
                        </m:r>
                      </m:e>
                      <m:sup>
                        <m:r>
                          <a:rPr lang="en-US" i="1" dirty="0">
                            <a:latin typeface="Cambria Math" panose="02040503050406030204" pitchFamily="18" charset="0"/>
                          </a:rPr>
                          <m:t>2</m:t>
                        </m:r>
                      </m:sup>
                    </m:sSup>
                    <m:r>
                      <a:rPr lang="en-US" i="1" dirty="0">
                        <a:latin typeface="Cambria Math" panose="02040503050406030204" pitchFamily="18" charset="0"/>
                      </a:rPr>
                      <m:t>𝑥</m:t>
                    </m:r>
                    <m:r>
                      <a:rPr lang="en-US" i="1" dirty="0">
                        <a:latin typeface="Cambria Math" panose="02040503050406030204" pitchFamily="18" charset="0"/>
                      </a:rPr>
                      <m:t>=0,  </m:t>
                    </m:r>
                    <m:r>
                      <a:rPr lang="en-US" b="0" i="1" dirty="0" smtClean="0">
                        <a:latin typeface="Cambria Math" panose="02040503050406030204" pitchFamily="18" charset="0"/>
                      </a:rPr>
                      <m:t>𝜔</m:t>
                    </m:r>
                    <m:r>
                      <a:rPr lang="en-US" b="0" i="1" dirty="0" smtClean="0">
                        <a:latin typeface="Cambria Math" panose="02040503050406030204" pitchFamily="18" charset="0"/>
                      </a:rPr>
                      <m:t>=</m:t>
                    </m:r>
                    <m:r>
                      <a:rPr lang="en-US" b="0" i="1" dirty="0" smtClean="0">
                        <a:latin typeface="Cambria Math" panose="02040503050406030204" pitchFamily="18" charset="0"/>
                      </a:rPr>
                      <m:t>𝑐𝑜𝑛𝑠𝑡</m:t>
                    </m:r>
                  </m:oMath>
                </a14:m>
                <a:endParaRPr lang="en-US" dirty="0" smtClean="0"/>
              </a:p>
              <a:p>
                <a:pPr marL="0" indent="0">
                  <a:buNone/>
                </a:pPr>
                <a:r>
                  <a:rPr lang="ru-RU" dirty="0" smtClean="0"/>
                  <a:t>Решение</a:t>
                </a:r>
                <a:r>
                  <a:rPr lang="en-US" dirty="0" smtClean="0"/>
                  <a:t>:</a:t>
                </a:r>
                <a:r>
                  <a:rPr lang="ru-RU" dirty="0" smtClean="0"/>
                  <a:t>               </a:t>
                </a:r>
                <a:r>
                  <a:rPr lang="en-US" dirty="0" smtClean="0"/>
                  <a:t>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𝐴</m:t>
                    </m:r>
                    <m:r>
                      <a:rPr lang="ru-RU"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cos</m:t>
                        </m:r>
                      </m:fName>
                      <m:e>
                        <m:d>
                          <m:dPr>
                            <m:ctrlPr>
                              <a:rPr lang="en-US" i="1" dirty="0">
                                <a:latin typeface="Cambria Math" panose="02040503050406030204" pitchFamily="18" charset="0"/>
                              </a:rPr>
                            </m:ctrlPr>
                          </m:dPr>
                          <m:e>
                            <m:r>
                              <a:rPr lang="en-US" i="1" dirty="0">
                                <a:latin typeface="Cambria Math" panose="02040503050406030204" pitchFamily="18" charset="0"/>
                              </a:rPr>
                              <m:t>𝜔</m:t>
                            </m:r>
                            <m:r>
                              <a:rPr lang="en-US" i="1" dirty="0">
                                <a:latin typeface="Cambria Math" panose="02040503050406030204" pitchFamily="18" charset="0"/>
                              </a:rPr>
                              <m:t>𝑡</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𝜑</m:t>
                                </m:r>
                              </m:e>
                              <m:sub>
                                <m:r>
                                  <a:rPr lang="en-US" i="1" dirty="0">
                                    <a:latin typeface="Cambria Math" panose="02040503050406030204" pitchFamily="18" charset="0"/>
                                  </a:rPr>
                                  <m:t>0</m:t>
                                </m:r>
                              </m:sub>
                            </m:sSub>
                          </m:e>
                        </m:d>
                      </m:e>
                    </m:func>
                  </m:oMath>
                </a14:m>
                <a:endParaRPr lang="en-US" dirty="0" smtClean="0"/>
              </a:p>
              <a:p>
                <a:pPr marL="0" indent="0">
                  <a:buNone/>
                </a:pPr>
                <a:r>
                  <a:rPr lang="ru-RU" dirty="0" smtClean="0"/>
                  <a:t>Ускоритель</a:t>
                </a:r>
                <a:r>
                  <a:rPr lang="en-US" dirty="0" smtClean="0"/>
                  <a:t>:     </a:t>
                </a:r>
                <a:r>
                  <a:rPr lang="ru-RU" dirty="0" smtClean="0"/>
                  <a:t>    </a:t>
                </a:r>
                <a:r>
                  <a:rPr lang="en-US" dirty="0" smtClean="0"/>
                  <a:t>  </a:t>
                </a:r>
                <a:r>
                  <a:rPr lang="ru-RU" dirty="0" smtClean="0"/>
                  <a:t>     </a:t>
                </a:r>
                <a:r>
                  <a:rPr lang="en-US" dirty="0" smtClean="0"/>
                  <a:t>    </a:t>
                </a:r>
                <a14:m>
                  <m:oMath xmlns:m="http://schemas.openxmlformats.org/officeDocument/2006/math">
                    <m:d>
                      <m:dPr>
                        <m:begChr m:val="{"/>
                        <m:endChr m:val=""/>
                        <m:ctrlPr>
                          <a:rPr lang="en-US" i="1" smtClean="0">
                            <a:latin typeface="Cambria Math" panose="02040503050406030204" pitchFamily="18" charset="0"/>
                          </a:rPr>
                        </m:ctrlPr>
                      </m:dPr>
                      <m:e>
                        <m:eqArr>
                          <m:eqArrPr>
                            <m:ctrlPr>
                              <a:rPr lang="en-US" i="1">
                                <a:latin typeface="Cambria Math" panose="02040503050406030204" pitchFamily="18" charset="0"/>
                              </a:rPr>
                            </m:ctrlPr>
                          </m:eqArr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0</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𝑠</m:t>
                                    </m:r>
                                  </m:e>
                                </m:d>
                              </m:e>
                            </m:d>
                            <m:r>
                              <a:rPr lang="en-US" b="0" i="1" smtClean="0">
                                <a:latin typeface="Cambria Math" panose="02040503050406030204" pitchFamily="18" charset="0"/>
                              </a:rPr>
                              <m:t>𝑥</m:t>
                            </m:r>
                            <m:r>
                              <a:rPr lang="en-US" i="1">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0</m:t>
                                </m:r>
                              </m:sub>
                            </m:sSub>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𝑝</m:t>
                                </m:r>
                              </m:num>
                              <m:den>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smtClean="0">
                                        <a:latin typeface="Cambria Math" panose="02040503050406030204" pitchFamily="18" charset="0"/>
                                      </a:rPr>
                                      <m:t>0</m:t>
                                    </m:r>
                                  </m:sub>
                                </m:sSub>
                              </m:den>
                            </m:f>
                          </m:e>
                          <m:e>
                            <m:sSup>
                              <m:sSupPr>
                                <m:ctrlPr>
                                  <a:rPr lang="en-US" b="0"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𝑦</m:t>
                            </m:r>
                            <m:r>
                              <a:rPr lang="en-US" i="1">
                                <a:latin typeface="Cambria Math" panose="02040503050406030204" pitchFamily="18" charset="0"/>
                              </a:rPr>
                              <m:t>&amp;=0</m:t>
                            </m:r>
                          </m:e>
                        </m:eqArr>
                      </m:e>
                    </m:d>
                    <m:r>
                      <a:rPr lang="en-US" b="0" i="1" smtClean="0">
                        <a:latin typeface="Cambria Math" panose="02040503050406030204" pitchFamily="18" charset="0"/>
                      </a:rPr>
                      <m:t> </m:t>
                    </m:r>
                  </m:oMath>
                </a14:m>
                <a:endParaRPr lang="en-US" dirty="0" smtClean="0"/>
              </a:p>
              <a:p>
                <a:pPr marL="0" indent="0">
                  <a:buNone/>
                </a:pPr>
                <a:r>
                  <a:rPr lang="ru-RU" dirty="0" smtClean="0"/>
                  <a:t>Решение</a:t>
                </a:r>
                <a:r>
                  <a:rPr lang="en-US" dirty="0" smtClean="0"/>
                  <a:t>: </a:t>
                </a:r>
                <a:r>
                  <a:rPr lang="ru-RU" dirty="0" smtClean="0"/>
                  <a:t>        </a:t>
                </a:r>
                <a14:m>
                  <m:oMath xmlns:m="http://schemas.openxmlformats.org/officeDocument/2006/math">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𝑥</m:t>
                            </m:r>
                            <m:r>
                              <a:rPr lang="en-US" b="0" i="1" smtClean="0">
                                <a:latin typeface="Cambria Math" panose="02040503050406030204" pitchFamily="18" charset="0"/>
                              </a:rPr>
                              <m:t>&amp;=</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𝑥</m:t>
                                </m:r>
                              </m:sub>
                            </m:sSub>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e>
                            </m:rad>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𝑥</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𝜑</m:t>
                                        </m:r>
                                      </m:e>
                                      <m:sub>
                                        <m:r>
                                          <a:rPr lang="en-US" b="0" i="1" smtClean="0">
                                            <a:latin typeface="Cambria Math" panose="02040503050406030204" pitchFamily="18" charset="0"/>
                                          </a:rPr>
                                          <m:t>𝑥</m:t>
                                        </m:r>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𝑥</m:t>
                                    </m:r>
                                  </m:sub>
                                </m:sSub>
                                <m:f>
                                  <m:fPr>
                                    <m:ctrlPr>
                                      <a:rPr lang="en-US" i="1">
                                        <a:latin typeface="Cambria Math" panose="02040503050406030204" pitchFamily="18" charset="0"/>
                                      </a:rPr>
                                    </m:ctrlPr>
                                  </m:fPr>
                                  <m:num>
                                    <m:r>
                                      <m:rPr>
                                        <m:sty m:val="p"/>
                                      </m:rPr>
                                      <a:rPr lang="en-US">
                                        <a:latin typeface="Cambria Math" panose="02040503050406030204" pitchFamily="18" charset="0"/>
                                      </a:rPr>
                                      <m:t>Δ</m:t>
                                    </m:r>
                                    <m:r>
                                      <a:rPr lang="en-US" i="1">
                                        <a:latin typeface="Cambria Math" panose="02040503050406030204" pitchFamily="18" charset="0"/>
                                      </a:rPr>
                                      <m:t>𝑝</m:t>
                                    </m:r>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den>
                                </m:f>
                              </m:e>
                            </m:func>
                          </m:e>
                          <m:e>
                            <m:r>
                              <a:rPr lang="en-US" i="1">
                                <a:latin typeface="Cambria Math" panose="02040503050406030204" pitchFamily="18" charset="0"/>
                              </a:rPr>
                              <m:t>𝑦</m:t>
                            </m:r>
                            <m:r>
                              <a:rPr lang="en-US" i="1">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𝑦</m:t>
                                </m:r>
                              </m:sub>
                            </m:sSub>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b="0" i="1" smtClean="0">
                                        <a:latin typeface="Cambria Math" panose="02040503050406030204" pitchFamily="18" charset="0"/>
                                      </a:rPr>
                                      <m:t>𝑦</m:t>
                                    </m:r>
                                  </m:sub>
                                </m:sSub>
                                <m:d>
                                  <m:dPr>
                                    <m:ctrlPr>
                                      <a:rPr lang="en-US" i="1">
                                        <a:latin typeface="Cambria Math" panose="02040503050406030204" pitchFamily="18" charset="0"/>
                                      </a:rPr>
                                    </m:ctrlPr>
                                  </m:dPr>
                                  <m:e>
                                    <m:r>
                                      <a:rPr lang="en-US" i="1">
                                        <a:latin typeface="Cambria Math" panose="02040503050406030204" pitchFamily="18" charset="0"/>
                                      </a:rPr>
                                      <m:t>𝑠</m:t>
                                    </m:r>
                                  </m:e>
                                </m:d>
                              </m:e>
                            </m:rad>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b="0" i="1" smtClean="0">
                                            <a:latin typeface="Cambria Math" panose="02040503050406030204" pitchFamily="18" charset="0"/>
                                          </a:rPr>
                                          <m:t>𝑦</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b="0" i="1" smtClean="0">
                                            <a:latin typeface="Cambria Math" panose="02040503050406030204" pitchFamily="18" charset="0"/>
                                          </a:rPr>
                                          <m:t>𝑦</m:t>
                                        </m:r>
                                        <m:r>
                                          <a:rPr lang="en-US" i="1">
                                            <a:latin typeface="Cambria Math" panose="02040503050406030204" pitchFamily="18" charset="0"/>
                                          </a:rPr>
                                          <m:t>,0</m:t>
                                        </m:r>
                                      </m:sub>
                                    </m:sSub>
                                  </m:e>
                                </m:d>
                              </m:e>
                            </m:func>
                          </m:e>
                        </m:eqArr>
                      </m:e>
                    </m:d>
                  </m:oMath>
                </a14:m>
                <a:endParaRPr lang="ru-RU"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blipFill>
                <a:blip r:embed="rId2"/>
                <a:stretch>
                  <a:fillRect l="-1387" t="-1259"/>
                </a:stretch>
              </a:blipFill>
            </p:spPr>
            <p:txBody>
              <a:bodyPr/>
              <a:lstStyle/>
              <a:p>
                <a:r>
                  <a:rPr lang="en-US">
                    <a:noFill/>
                  </a:rPr>
                  <a:t> </a:t>
                </a:r>
              </a:p>
            </p:txBody>
          </p:sp>
        </mc:Fallback>
      </mc:AlternateContent>
      <p:sp>
        <p:nvSpPr>
          <p:cNvPr id="5" name="Номер слайда 4"/>
          <p:cNvSpPr>
            <a:spLocks noGrp="1"/>
          </p:cNvSpPr>
          <p:nvPr>
            <p:ph type="sldNum" sz="quarter" idx="12"/>
          </p:nvPr>
        </p:nvSpPr>
        <p:spPr/>
        <p:txBody>
          <a:bodyPr/>
          <a:lstStyle/>
          <a:p>
            <a:fld id="{BF2E360A-594B-4CEE-9917-3340FAEBC045}" type="slidenum">
              <a:rPr lang="ru-RU" smtClean="0"/>
              <a:t>20</a:t>
            </a:fld>
            <a:endParaRPr lang="ru-RU"/>
          </a:p>
        </p:txBody>
      </p:sp>
    </p:spTree>
    <p:extLst>
      <p:ext uri="{BB962C8B-B14F-4D97-AF65-F5344CB8AC3E}">
        <p14:creationId xmlns:p14="http://schemas.microsoft.com/office/powerpoint/2010/main" val="209415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a:t>
            </a:r>
            <a:r>
              <a:rPr lang="en-US" dirty="0" smtClean="0"/>
              <a:t>: </a:t>
            </a:r>
            <a:r>
              <a:rPr lang="ru-RU" dirty="0" smtClean="0"/>
              <a:t>траектории</a:t>
            </a:r>
            <a:endParaRPr lang="ru-RU" dirty="0"/>
          </a:p>
        </p:txBody>
      </p:sp>
      <p:pic>
        <p:nvPicPr>
          <p:cNvPr id="4" name="Объект 3"/>
          <p:cNvPicPr>
            <a:picLocks noGrp="1" noChangeAspect="1"/>
          </p:cNvPicPr>
          <p:nvPr>
            <p:ph idx="1"/>
          </p:nvPr>
        </p:nvPicPr>
        <p:blipFill>
          <a:blip r:embed="rId2"/>
          <a:stretch>
            <a:fillRect/>
          </a:stretch>
        </p:blipFill>
        <p:spPr>
          <a:xfrm>
            <a:off x="253912" y="483518"/>
            <a:ext cx="8636176" cy="2445300"/>
          </a:xfrm>
          <a:prstGeom prst="rect">
            <a:avLst/>
          </a:prstGeom>
        </p:spPr>
      </p:pic>
      <p:pic>
        <p:nvPicPr>
          <p:cNvPr id="3" name="Рисунок 2"/>
          <p:cNvPicPr>
            <a:picLocks noChangeAspect="1"/>
          </p:cNvPicPr>
          <p:nvPr/>
        </p:nvPicPr>
        <p:blipFill>
          <a:blip r:embed="rId3"/>
          <a:stretch>
            <a:fillRect/>
          </a:stretch>
        </p:blipFill>
        <p:spPr>
          <a:xfrm>
            <a:off x="6758101" y="2928818"/>
            <a:ext cx="2385899" cy="216000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0" y="3075806"/>
                <a:ext cx="6987875" cy="1917769"/>
              </a:xfrm>
              <a:prstGeom prst="rect">
                <a:avLst/>
              </a:prstGeom>
              <a:noFill/>
            </p:spPr>
            <p:txBody>
              <a:bodyPr wrap="none" rtlCol="0">
                <a:spAutoFit/>
              </a:bodyPr>
              <a:lstStyle/>
              <a:p>
                <a:r>
                  <a:rPr lang="ru-RU" sz="2800" dirty="0" smtClean="0"/>
                  <a:t>Решение</a:t>
                </a:r>
                <a:r>
                  <a:rPr lang="en-US" sz="2800" dirty="0" smtClean="0"/>
                  <a:t>: </a:t>
                </a:r>
                <a14:m>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r>
                              <a:rPr lang="en-US" sz="2800" i="1">
                                <a:latin typeface="Cambria Math" panose="02040503050406030204" pitchFamily="18" charset="0"/>
                              </a:rPr>
                              <m:t>𝑥</m:t>
                            </m:r>
                            <m:r>
                              <a:rPr lang="en-US" sz="2800" i="1">
                                <a:latin typeface="Cambria Math" panose="02040503050406030204" pitchFamily="18" charset="0"/>
                              </a:rPr>
                              <m:t>&amp;=</m:t>
                            </m:r>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𝑥</m:t>
                                </m:r>
                              </m:sub>
                            </m:sSub>
                            <m:rad>
                              <m:radPr>
                                <m:degHide m:val="on"/>
                                <m:ctrlPr>
                                  <a:rPr lang="en-US" sz="2800" i="1">
                                    <a:latin typeface="Cambria Math" panose="02040503050406030204" pitchFamily="18" charset="0"/>
                                  </a:rPr>
                                </m:ctrlPr>
                              </m:radPr>
                              <m:deg/>
                              <m:e>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𝑥</m:t>
                                    </m:r>
                                  </m:sub>
                                </m:sSub>
                                <m:d>
                                  <m:dPr>
                                    <m:ctrlPr>
                                      <a:rPr lang="en-US" sz="2800" i="1">
                                        <a:latin typeface="Cambria Math" panose="02040503050406030204" pitchFamily="18" charset="0"/>
                                      </a:rPr>
                                    </m:ctrlPr>
                                  </m:dPr>
                                  <m:e>
                                    <m:r>
                                      <a:rPr lang="en-US" sz="2800" i="1">
                                        <a:latin typeface="Cambria Math" panose="02040503050406030204" pitchFamily="18" charset="0"/>
                                      </a:rPr>
                                      <m:t>𝑠</m:t>
                                    </m:r>
                                  </m:e>
                                </m:d>
                              </m:e>
                            </m:rad>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cos</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𝜑</m:t>
                                        </m:r>
                                      </m:e>
                                      <m:sub>
                                        <m:r>
                                          <a:rPr lang="en-US" sz="2800" i="1">
                                            <a:latin typeface="Cambria Math" panose="02040503050406030204" pitchFamily="18" charset="0"/>
                                          </a:rPr>
                                          <m:t>𝑥</m:t>
                                        </m:r>
                                      </m:sub>
                                    </m:sSub>
                                    <m:d>
                                      <m:dPr>
                                        <m:ctrlPr>
                                          <a:rPr lang="en-US" sz="2800" i="1">
                                            <a:latin typeface="Cambria Math" panose="02040503050406030204" pitchFamily="18" charset="0"/>
                                          </a:rPr>
                                        </m:ctrlPr>
                                      </m:dPr>
                                      <m:e>
                                        <m:r>
                                          <a:rPr lang="en-US" sz="2800" i="1">
                                            <a:latin typeface="Cambria Math" panose="02040503050406030204" pitchFamily="18" charset="0"/>
                                          </a:rPr>
                                          <m:t>𝑠</m:t>
                                        </m:r>
                                      </m:e>
                                    </m:d>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𝜑</m:t>
                                        </m:r>
                                      </m:e>
                                      <m:sub>
                                        <m:r>
                                          <a:rPr lang="en-US" sz="2800" i="1">
                                            <a:latin typeface="Cambria Math" panose="02040503050406030204" pitchFamily="18" charset="0"/>
                                          </a:rPr>
                                          <m:t>𝑥</m:t>
                                        </m:r>
                                        <m:r>
                                          <a:rPr lang="en-US" sz="2800" i="1">
                                            <a:latin typeface="Cambria Math" panose="02040503050406030204" pitchFamily="18" charset="0"/>
                                          </a:rPr>
                                          <m:t>,0</m:t>
                                        </m:r>
                                      </m:sub>
                                    </m:sSub>
                                  </m:e>
                                </m:d>
                              </m:e>
                            </m:func>
                          </m:e>
                          <m:e>
                            <m:r>
                              <a:rPr lang="en-US" sz="2800" i="1">
                                <a:latin typeface="Cambria Math" panose="02040503050406030204" pitchFamily="18" charset="0"/>
                              </a:rPr>
                              <m:t>𝑦</m:t>
                            </m:r>
                            <m:r>
                              <a:rPr lang="en-US" sz="2800" i="1">
                                <a:latin typeface="Cambria Math" panose="02040503050406030204" pitchFamily="18" charset="0"/>
                              </a:rPr>
                              <m:t>&amp;=</m:t>
                            </m:r>
                            <m:sSub>
                              <m:sSubPr>
                                <m:ctrlPr>
                                  <a:rPr lang="en-US" sz="2800" i="1">
                                    <a:latin typeface="Cambria Math" panose="02040503050406030204" pitchFamily="18" charset="0"/>
                                  </a:rPr>
                                </m:ctrlPr>
                              </m:sSubPr>
                              <m:e>
                                <m:r>
                                  <a:rPr lang="en-US" sz="2800" i="1">
                                    <a:latin typeface="Cambria Math" panose="02040503050406030204" pitchFamily="18" charset="0"/>
                                  </a:rPr>
                                  <m:t>𝐴</m:t>
                                </m:r>
                              </m:e>
                              <m:sub>
                                <m:r>
                                  <a:rPr lang="en-US" sz="2800" i="1">
                                    <a:latin typeface="Cambria Math" panose="02040503050406030204" pitchFamily="18" charset="0"/>
                                  </a:rPr>
                                  <m:t>𝑦</m:t>
                                </m:r>
                              </m:sub>
                            </m:sSub>
                            <m:rad>
                              <m:radPr>
                                <m:degHide m:val="on"/>
                                <m:ctrlPr>
                                  <a:rPr lang="en-US" sz="2800" i="1">
                                    <a:latin typeface="Cambria Math" panose="02040503050406030204" pitchFamily="18" charset="0"/>
                                  </a:rPr>
                                </m:ctrlPr>
                              </m:radPr>
                              <m:deg/>
                              <m:e>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𝑦</m:t>
                                    </m:r>
                                  </m:sub>
                                </m:sSub>
                                <m:d>
                                  <m:dPr>
                                    <m:ctrlPr>
                                      <a:rPr lang="en-US" sz="2800" i="1">
                                        <a:latin typeface="Cambria Math" panose="02040503050406030204" pitchFamily="18" charset="0"/>
                                      </a:rPr>
                                    </m:ctrlPr>
                                  </m:dPr>
                                  <m:e>
                                    <m:r>
                                      <a:rPr lang="en-US" sz="2800" i="1">
                                        <a:latin typeface="Cambria Math" panose="02040503050406030204" pitchFamily="18" charset="0"/>
                                      </a:rPr>
                                      <m:t>𝑠</m:t>
                                    </m:r>
                                  </m:e>
                                </m:d>
                              </m:e>
                            </m:rad>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cos</m:t>
                                </m:r>
                              </m:fName>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𝜑</m:t>
                                        </m:r>
                                      </m:e>
                                      <m:sub>
                                        <m:r>
                                          <a:rPr lang="en-US" sz="2800" i="1">
                                            <a:latin typeface="Cambria Math" panose="02040503050406030204" pitchFamily="18" charset="0"/>
                                          </a:rPr>
                                          <m:t>𝑦</m:t>
                                        </m:r>
                                      </m:sub>
                                    </m:sSub>
                                    <m:d>
                                      <m:dPr>
                                        <m:ctrlPr>
                                          <a:rPr lang="en-US" sz="2800" i="1">
                                            <a:latin typeface="Cambria Math" panose="02040503050406030204" pitchFamily="18" charset="0"/>
                                          </a:rPr>
                                        </m:ctrlPr>
                                      </m:dPr>
                                      <m:e>
                                        <m:r>
                                          <a:rPr lang="en-US" sz="2800" i="1">
                                            <a:latin typeface="Cambria Math" panose="02040503050406030204" pitchFamily="18" charset="0"/>
                                          </a:rPr>
                                          <m:t>𝑠</m:t>
                                        </m:r>
                                      </m:e>
                                    </m:d>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𝜑</m:t>
                                        </m:r>
                                      </m:e>
                                      <m:sub>
                                        <m:r>
                                          <a:rPr lang="en-US" sz="2800" i="1">
                                            <a:latin typeface="Cambria Math" panose="02040503050406030204" pitchFamily="18" charset="0"/>
                                          </a:rPr>
                                          <m:t>𝑦</m:t>
                                        </m:r>
                                        <m:r>
                                          <a:rPr lang="en-US" sz="2800" i="1">
                                            <a:latin typeface="Cambria Math" panose="02040503050406030204" pitchFamily="18" charset="0"/>
                                          </a:rPr>
                                          <m:t>,0</m:t>
                                        </m:r>
                                      </m:sub>
                                    </m:sSub>
                                  </m:e>
                                </m:d>
                              </m:e>
                            </m:func>
                          </m:e>
                        </m:eqArr>
                      </m:e>
                    </m:d>
                  </m:oMath>
                </a14:m>
                <a:endParaRPr lang="ru-RU" sz="2800" dirty="0" smtClean="0"/>
              </a:p>
              <a:p>
                <a:r>
                  <a:rPr lang="ru-RU" sz="2800" dirty="0" smtClean="0"/>
                  <a:t>Частота: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𝜑</m:t>
                        </m:r>
                      </m:e>
                      <m:sub>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sub>
                    </m:sSub>
                    <m:d>
                      <m:dPr>
                        <m:ctrlPr>
                          <a:rPr lang="en-US" sz="2800" b="0" i="1" smtClean="0">
                            <a:latin typeface="Cambria Math" panose="02040503050406030204" pitchFamily="18" charset="0"/>
                          </a:rPr>
                        </m:ctrlPr>
                      </m:dPr>
                      <m:e>
                        <m:r>
                          <m:rPr>
                            <m:sty m:val="p"/>
                          </m:rPr>
                          <a:rPr lang="en-US" sz="2800" b="0" i="0" smtClean="0">
                            <a:latin typeface="Cambria Math" panose="02040503050406030204" pitchFamily="18" charset="0"/>
                          </a:rPr>
                          <m:t>Π</m:t>
                        </m:r>
                      </m:e>
                    </m:d>
                    <m:r>
                      <a:rPr lang="en-US" sz="2800" b="0" i="1" smtClean="0">
                        <a:latin typeface="Cambria Math" panose="02040503050406030204" pitchFamily="18" charset="0"/>
                      </a:rPr>
                      <m:t>=2 </m:t>
                    </m:r>
                    <m:r>
                      <a:rPr lang="en-US" sz="2800" b="0" i="1" smtClean="0">
                        <a:latin typeface="Cambria Math" panose="02040503050406030204" pitchFamily="18" charset="0"/>
                      </a:rPr>
                      <m:t>𝜋</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rPr>
                          <m:t>𝑦</m:t>
                        </m:r>
                      </m:sub>
                    </m:sSub>
                  </m:oMath>
                </a14:m>
                <a:endParaRPr lang="ru-RU"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0" y="3075806"/>
                <a:ext cx="6987875" cy="1917769"/>
              </a:xfrm>
              <a:prstGeom prst="rect">
                <a:avLst/>
              </a:prstGeom>
              <a:blipFill>
                <a:blip r:embed="rId4"/>
                <a:stretch>
                  <a:fillRect l="-1745" b="-7643"/>
                </a:stretch>
              </a:blipFill>
            </p:spPr>
            <p:txBody>
              <a:bodyPr/>
              <a:lstStyle/>
              <a:p>
                <a:r>
                  <a:rPr lang="en-US">
                    <a:noFill/>
                  </a:rPr>
                  <a:t> </a:t>
                </a:r>
              </a:p>
            </p:txBody>
          </p:sp>
        </mc:Fallback>
      </mc:AlternateContent>
      <p:sp>
        <p:nvSpPr>
          <p:cNvPr id="7" name="Номер слайда 6"/>
          <p:cNvSpPr>
            <a:spLocks noGrp="1"/>
          </p:cNvSpPr>
          <p:nvPr>
            <p:ph type="sldNum" sz="quarter" idx="12"/>
          </p:nvPr>
        </p:nvSpPr>
        <p:spPr/>
        <p:txBody>
          <a:bodyPr/>
          <a:lstStyle/>
          <a:p>
            <a:fld id="{BF2E360A-594B-4CEE-9917-3340FAEBC045}" type="slidenum">
              <a:rPr lang="ru-RU" smtClean="0"/>
              <a:t>21</a:t>
            </a:fld>
            <a:endParaRPr lang="ru-RU"/>
          </a:p>
        </p:txBody>
      </p:sp>
    </p:spTree>
    <p:extLst>
      <p:ext uri="{BB962C8B-B14F-4D97-AF65-F5344CB8AC3E}">
        <p14:creationId xmlns:p14="http://schemas.microsoft.com/office/powerpoint/2010/main" val="873289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2267744" y="427337"/>
                <a:ext cx="6876256" cy="4669996"/>
              </a:xfrm>
              <a:prstGeom prst="rect">
                <a:avLst/>
              </a:prstGeom>
              <a:solidFill>
                <a:schemeClr val="bg1"/>
              </a:solidFill>
            </p:spPr>
            <p:txBody>
              <a:bodyPr wrap="square" lIns="0" tIns="0" rIns="0" bIns="0" rtlCol="0">
                <a:spAutoFit/>
              </a:bodyPr>
              <a:lstStyle/>
              <a:p>
                <a:r>
                  <a:rPr lang="ru-RU" sz="2800" dirty="0" smtClean="0"/>
                  <a:t>Магнитное поле</a:t>
                </a:r>
                <a:r>
                  <a:rPr lang="en-US" sz="2800" dirty="0"/>
                  <a:t>:   </a:t>
                </a:r>
                <a:r>
                  <a:rPr lang="en-US" sz="2800" dirty="0" smtClean="0"/>
                  <a:t>         </a:t>
                </a:r>
                <a14:m>
                  <m:oMath xmlns:m="http://schemas.openxmlformats.org/officeDocument/2006/math">
                    <m:d>
                      <m:dPr>
                        <m:begChr m:val="{"/>
                        <m:endChr m:val=""/>
                        <m:ctrlPr>
                          <a:rPr lang="en-US" sz="2800" i="1" dirty="0">
                            <a:latin typeface="Cambria Math" panose="02040503050406030204" pitchFamily="18" charset="0"/>
                          </a:rPr>
                        </m:ctrlPr>
                      </m:dPr>
                      <m:e>
                        <m:r>
                          <a:rPr lang="en-US" sz="2800" i="1">
                            <a:latin typeface="Cambria Math" panose="02040503050406030204" pitchFamily="18" charset="0"/>
                          </a:rPr>
                          <m:t> </m:t>
                        </m:r>
                        <m:eqArr>
                          <m:eqArrPr>
                            <m:ctrlPr>
                              <a:rPr lang="en-US" sz="2800" i="1">
                                <a:latin typeface="Cambria Math" panose="02040503050406030204" pitchFamily="18" charset="0"/>
                              </a:rPr>
                            </m:ctrlPr>
                          </m:eqArrPr>
                          <m:e>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𝑥</m:t>
                                </m:r>
                              </m:sub>
                            </m:sSub>
                            <m:r>
                              <a:rPr lang="en-US" sz="2800" i="1">
                                <a:latin typeface="Cambria Math" panose="02040503050406030204" pitchFamily="18" charset="0"/>
                              </a:rPr>
                              <m:t>&amp;=</m:t>
                            </m:r>
                            <m:r>
                              <a:rPr lang="en-US" sz="2800" b="0" i="1" smtClean="0">
                                <a:latin typeface="Cambria Math" panose="02040503050406030204" pitchFamily="18" charset="0"/>
                              </a:rPr>
                              <m:t>𝑆</m:t>
                            </m:r>
                            <m:r>
                              <a:rPr lang="en-US" sz="2800" i="1">
                                <a:latin typeface="Cambria Math" panose="02040503050406030204" pitchFamily="18" charset="0"/>
                              </a:rPr>
                              <m:t> </m:t>
                            </m:r>
                            <m:r>
                              <a:rPr lang="en-US" sz="2800" b="0" i="1" smtClean="0">
                                <a:latin typeface="Cambria Math" panose="02040503050406030204" pitchFamily="18" charset="0"/>
                              </a:rPr>
                              <m:t>𝑥</m:t>
                            </m:r>
                            <m:r>
                              <a:rPr lang="en-US" sz="2800" i="1">
                                <a:latin typeface="Cambria Math" panose="02040503050406030204" pitchFamily="18" charset="0"/>
                              </a:rPr>
                              <m:t>𝑦</m:t>
                            </m:r>
                          </m:e>
                          <m:e>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𝑦</m:t>
                                </m:r>
                              </m:sub>
                            </m:sSub>
                            <m:r>
                              <a:rPr lang="en-US" sz="2800" i="1">
                                <a:latin typeface="Cambria Math" panose="02040503050406030204" pitchFamily="18" charset="0"/>
                              </a:rPr>
                              <m:t>&amp;=</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𝑆</m:t>
                                </m:r>
                              </m:num>
                              <m:den>
                                <m:r>
                                  <a:rPr lang="en-US" sz="2800" b="0" i="1" smtClean="0">
                                    <a:latin typeface="Cambria Math" panose="02040503050406030204" pitchFamily="18" charset="0"/>
                                  </a:rPr>
                                  <m:t>2</m:t>
                                </m:r>
                              </m:den>
                            </m:f>
                            <m:r>
                              <a:rPr lang="en-US" sz="2800" i="1">
                                <a:latin typeface="Cambria Math" panose="02040503050406030204" pitchFamily="18" charset="0"/>
                              </a:rPr>
                              <m:t> </m:t>
                            </m:r>
                            <m:d>
                              <m:dPr>
                                <m:ctrlPr>
                                  <a:rPr lang="en-US" sz="2800" b="0" i="1" smtClean="0">
                                    <a:latin typeface="Cambria Math" panose="02040503050406030204" pitchFamily="18" charset="0"/>
                                  </a:rPr>
                                </m:ctrlPr>
                              </m:dPr>
                              <m:e>
                                <m:sSup>
                                  <m:sSupPr>
                                    <m:ctrlPr>
                                      <a:rPr lang="en-US" sz="2800" b="0" i="1" smtClean="0">
                                        <a:latin typeface="Cambria Math" panose="02040503050406030204" pitchFamily="18" charset="0"/>
                                      </a:rPr>
                                    </m:ctrlPr>
                                  </m:sSupPr>
                                  <m:e>
                                    <m:r>
                                      <a:rPr lang="en-US" sz="2800" i="1">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e>
                            </m:d>
                            <m:r>
                              <a:rPr lang="en-US" sz="2800" i="1">
                                <a:latin typeface="Cambria Math" panose="02040503050406030204" pitchFamily="18" charset="0"/>
                              </a:rPr>
                              <m:t> </m:t>
                            </m:r>
                          </m:e>
                        </m:eqArr>
                      </m:e>
                    </m:d>
                    <m:r>
                      <a:rPr lang="en-US" sz="2800" i="1">
                        <a:latin typeface="Cambria Math" panose="02040503050406030204" pitchFamily="18" charset="0"/>
                      </a:rPr>
                      <m:t> </m:t>
                    </m:r>
                  </m:oMath>
                </a14:m>
                <a:endParaRPr lang="en-US" sz="2800" dirty="0"/>
              </a:p>
              <a:p>
                <a:r>
                  <a:rPr lang="ru-RU" sz="2800" dirty="0"/>
                  <a:t>Градиент</a:t>
                </a:r>
                <a:r>
                  <a:rPr lang="en-US" sz="2800" dirty="0"/>
                  <a:t> [</a:t>
                </a:r>
                <a:r>
                  <a:rPr lang="ru-RU" sz="2800" dirty="0"/>
                  <a:t>Т</a:t>
                </a:r>
                <a:r>
                  <a:rPr lang="en-US" sz="2800" dirty="0"/>
                  <a:t>/</a:t>
                </a:r>
                <a:r>
                  <a:rPr lang="ru-RU" sz="2800" dirty="0" smtClean="0"/>
                  <a:t>м</a:t>
                </a:r>
                <a:r>
                  <a:rPr lang="en-US" sz="2800" baseline="30000" dirty="0" smtClean="0"/>
                  <a:t>2</a:t>
                </a:r>
                <a:r>
                  <a:rPr lang="en-US" sz="2800" dirty="0" smtClean="0"/>
                  <a:t>]:                    </a:t>
                </a:r>
                <a14:m>
                  <m:oMath xmlns:m="http://schemas.openxmlformats.org/officeDocument/2006/math">
                    <m:r>
                      <a:rPr lang="en-US" sz="2800" b="0" i="1" smtClean="0">
                        <a:latin typeface="Cambria Math" panose="02040503050406030204" pitchFamily="18" charset="0"/>
                      </a:rPr>
                      <m:t>𝑆</m:t>
                    </m:r>
                    <m:r>
                      <a:rPr lang="en-US" sz="2800" i="1">
                        <a:latin typeface="Cambria Math" panose="02040503050406030204" pitchFamily="18" charset="0"/>
                      </a:rPr>
                      <m:t>=</m:t>
                    </m:r>
                    <m:f>
                      <m:fPr>
                        <m:ctrlPr>
                          <a:rPr lang="en-US" sz="2800" i="1">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i="1">
                                <a:latin typeface="Cambria Math" panose="02040503050406030204" pitchFamily="18" charset="0"/>
                              </a:rPr>
                              <m:t>𝜕</m:t>
                            </m:r>
                          </m:e>
                          <m:sup>
                            <m:r>
                              <a:rPr lang="en-US" sz="2800" b="0" i="1" smtClean="0">
                                <a:latin typeface="Cambria Math" panose="02040503050406030204" pitchFamily="18" charset="0"/>
                              </a:rPr>
                              <m:t>2</m:t>
                            </m:r>
                          </m:sup>
                        </m:sSup>
                        <m:sSub>
                          <m:sSubPr>
                            <m:ctrlPr>
                              <a:rPr lang="en-US" sz="2800" i="1">
                                <a:latin typeface="Cambria Math" panose="02040503050406030204" pitchFamily="18" charset="0"/>
                              </a:rPr>
                            </m:ctrlPr>
                          </m:sSubPr>
                          <m:e>
                            <m:r>
                              <a:rPr lang="en-US" sz="2800" i="1">
                                <a:latin typeface="Cambria Math" panose="02040503050406030204" pitchFamily="18" charset="0"/>
                              </a:rPr>
                              <m:t>𝐵</m:t>
                            </m:r>
                          </m:e>
                          <m:sub>
                            <m:r>
                              <a:rPr lang="en-US" sz="2800" i="1">
                                <a:latin typeface="Cambria Math" panose="02040503050406030204" pitchFamily="18" charset="0"/>
                              </a:rPr>
                              <m:t>𝑦</m:t>
                            </m:r>
                          </m:sub>
                        </m:sSub>
                      </m:num>
                      <m:den>
                        <m:r>
                          <a:rPr lang="en-US" sz="2800" i="1">
                            <a:latin typeface="Cambria Math" panose="02040503050406030204" pitchFamily="18" charset="0"/>
                          </a:rPr>
                          <m:t>𝜕</m:t>
                        </m:r>
                        <m:sSup>
                          <m:sSupPr>
                            <m:ctrlPr>
                              <a:rPr lang="en-US" sz="2800" b="0" i="1" smtClean="0">
                                <a:latin typeface="Cambria Math" panose="02040503050406030204" pitchFamily="18" charset="0"/>
                              </a:rPr>
                            </m:ctrlPr>
                          </m:sSupPr>
                          <m:e>
                            <m:r>
                              <a:rPr lang="en-US" sz="2800" i="1">
                                <a:latin typeface="Cambria Math" panose="02040503050406030204" pitchFamily="18" charset="0"/>
                              </a:rPr>
                              <m:t>𝑥</m:t>
                            </m:r>
                          </m:e>
                          <m:sup>
                            <m:r>
                              <a:rPr lang="en-US" sz="2800" b="0" i="1" smtClean="0">
                                <a:latin typeface="Cambria Math" panose="02040503050406030204" pitchFamily="18" charset="0"/>
                              </a:rPr>
                              <m:t>2</m:t>
                            </m:r>
                          </m:sup>
                        </m:sSup>
                      </m:den>
                    </m:f>
                    <m:sSub>
                      <m:sSubPr>
                        <m:ctrlPr>
                          <a:rPr lang="en-US" sz="2800" i="1">
                            <a:latin typeface="Cambria Math" panose="02040503050406030204" pitchFamily="18" charset="0"/>
                          </a:rPr>
                        </m:ctrlPr>
                      </m:sSubPr>
                      <m:e>
                        <m:r>
                          <a:rPr lang="en-US" sz="2800" i="1">
                            <a:latin typeface="Cambria Math" panose="02040503050406030204" pitchFamily="18" charset="0"/>
                          </a:rPr>
                          <m:t>│</m:t>
                        </m:r>
                      </m:e>
                      <m:sub>
                        <m:r>
                          <a:rPr lang="en-US" sz="2800" i="1">
                            <a:latin typeface="Cambria Math" panose="02040503050406030204" pitchFamily="18" charset="0"/>
                          </a:rPr>
                          <m:t>𝑥</m:t>
                        </m:r>
                        <m:r>
                          <a:rPr lang="en-US" sz="2800" i="1">
                            <a:latin typeface="Cambria Math" panose="02040503050406030204" pitchFamily="18" charset="0"/>
                          </a:rPr>
                          <m:t>=0,</m:t>
                        </m:r>
                        <m:r>
                          <a:rPr lang="en-US" sz="2800" i="1">
                            <a:latin typeface="Cambria Math" panose="02040503050406030204" pitchFamily="18" charset="0"/>
                          </a:rPr>
                          <m:t>𝑦</m:t>
                        </m:r>
                        <m:r>
                          <a:rPr lang="en-US" sz="2800" i="1">
                            <a:latin typeface="Cambria Math" panose="02040503050406030204" pitchFamily="18" charset="0"/>
                          </a:rPr>
                          <m:t>=0</m:t>
                        </m:r>
                      </m:sub>
                    </m:sSub>
                    <m:r>
                      <a:rPr lang="en-US" sz="2800" i="1">
                        <a:latin typeface="Cambria Math" panose="02040503050406030204" pitchFamily="18" charset="0"/>
                      </a:rPr>
                      <m:t> </m:t>
                    </m:r>
                  </m:oMath>
                </a14:m>
                <a:endParaRPr lang="en-US" sz="2800" dirty="0"/>
              </a:p>
              <a:p>
                <a:endParaRPr lang="en-US" dirty="0" smtClean="0"/>
              </a:p>
              <a:p>
                <a:r>
                  <a:rPr lang="ru-RU" sz="2800" dirty="0" smtClean="0"/>
                  <a:t>Сила </a:t>
                </a:r>
                <a:r>
                  <a:rPr lang="ru-RU" sz="2800" dirty="0" err="1" smtClean="0"/>
                  <a:t>секступоля</a:t>
                </a:r>
                <a:r>
                  <a:rPr lang="ru-RU" sz="2800" dirty="0" smtClean="0"/>
                  <a:t> </a:t>
                </a:r>
                <a:r>
                  <a:rPr lang="en-US" sz="2800" dirty="0"/>
                  <a:t>[1/</a:t>
                </a:r>
                <a:r>
                  <a:rPr lang="ru-RU" sz="2800" dirty="0" smtClean="0"/>
                  <a:t>м</a:t>
                </a:r>
                <a:r>
                  <a:rPr lang="ru-RU" sz="2800" baseline="30000" dirty="0" smtClean="0"/>
                  <a:t>3</a:t>
                </a:r>
                <a:r>
                  <a:rPr lang="en-US" sz="2800" dirty="0" smtClean="0"/>
                  <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2</m:t>
                        </m:r>
                      </m:sub>
                    </m:sSub>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𝑆</m:t>
                        </m:r>
                      </m:num>
                      <m:den>
                        <m:r>
                          <a:rPr lang="en-US" sz="2800" i="1">
                            <a:latin typeface="Cambria Math" panose="02040503050406030204" pitchFamily="18" charset="0"/>
                          </a:rPr>
                          <m:t>𝐵</m:t>
                        </m:r>
                        <m:r>
                          <a:rPr lang="en-US" sz="2800" i="1">
                            <a:latin typeface="Cambria Math" panose="02040503050406030204" pitchFamily="18" charset="0"/>
                          </a:rPr>
                          <m:t>𝜌</m:t>
                        </m:r>
                      </m:den>
                    </m:f>
                  </m:oMath>
                </a14:m>
                <a:endParaRPr lang="en-US" sz="2800" dirty="0" smtClean="0"/>
              </a:p>
              <a:p>
                <a:endParaRPr lang="en-US" dirty="0"/>
              </a:p>
              <a:p>
                <a:r>
                  <a:rPr lang="ru-RU" sz="2800" dirty="0"/>
                  <a:t>Уравнение движения</a:t>
                </a:r>
                <a:r>
                  <a:rPr lang="en-US" sz="2800" dirty="0" smtClean="0"/>
                  <a:t>:    </a:t>
                </a:r>
                <a14:m>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m:t>
                                </m:r>
                              </m:sup>
                            </m:sSup>
                            <m:r>
                              <a:rPr lang="en-US" sz="2800" i="1">
                                <a:latin typeface="Cambria Math" panose="02040503050406030204" pitchFamily="18" charset="0"/>
                              </a:rPr>
                              <m:t>&amp;=</m:t>
                            </m:r>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b="0" i="1" smtClean="0">
                                    <a:latin typeface="Cambria Math" panose="02040503050406030204" pitchFamily="18" charset="0"/>
                                  </a:rPr>
                                  <m:t>2</m:t>
                                </m:r>
                              </m:sub>
                            </m:sSub>
                            <m:f>
                              <m:fPr>
                                <m:ctrlPr>
                                  <a:rPr lang="en-US" sz="2800" i="1">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𝑦</m:t>
                                    </m:r>
                                  </m:e>
                                  <m:sup>
                                    <m:r>
                                      <a:rPr lang="en-US" sz="2800" b="0" i="1" smtClean="0">
                                        <a:latin typeface="Cambria Math" panose="02040503050406030204" pitchFamily="18" charset="0"/>
                                      </a:rPr>
                                      <m:t>2</m:t>
                                    </m:r>
                                  </m:sup>
                                </m:sSup>
                              </m:num>
                              <m:den>
                                <m:r>
                                  <a:rPr lang="en-US" sz="2800" b="0" i="1" smtClean="0">
                                    <a:latin typeface="Cambria Math" panose="02040503050406030204" pitchFamily="18" charset="0"/>
                                  </a:rPr>
                                  <m:t>2</m:t>
                                </m:r>
                              </m:den>
                            </m:f>
                          </m:e>
                          <m:e>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m:t>
                                </m:r>
                              </m:sup>
                            </m:sSup>
                            <m:r>
                              <a:rPr lang="en-US" sz="2800" i="1">
                                <a:latin typeface="Cambria Math" panose="02040503050406030204" pitchFamily="18" charset="0"/>
                              </a:rPr>
                              <m:t>&amp;=</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𝐾</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𝑥𝑦</m:t>
                            </m:r>
                          </m:e>
                        </m:eqArr>
                      </m:e>
                    </m:d>
                  </m:oMath>
                </a14:m>
                <a:endParaRPr lang="ru-RU"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2267744" y="427337"/>
                <a:ext cx="6876256" cy="4669996"/>
              </a:xfrm>
              <a:prstGeom prst="rect">
                <a:avLst/>
              </a:prstGeom>
              <a:blipFill>
                <a:blip r:embed="rId3"/>
                <a:stretch>
                  <a:fillRect l="-3103"/>
                </a:stretch>
              </a:blipFill>
            </p:spPr>
            <p:txBody>
              <a:bodyPr/>
              <a:lstStyle/>
              <a:p>
                <a:r>
                  <a:rPr lang="en-US">
                    <a:noFill/>
                  </a:rPr>
                  <a:t> </a:t>
                </a:r>
              </a:p>
            </p:txBody>
          </p:sp>
        </mc:Fallback>
      </mc:AlternateContent>
      <p:sp>
        <p:nvSpPr>
          <p:cNvPr id="2" name="Заголовок 1"/>
          <p:cNvSpPr>
            <a:spLocks noGrp="1"/>
          </p:cNvSpPr>
          <p:nvPr>
            <p:ph type="title"/>
          </p:nvPr>
        </p:nvSpPr>
        <p:spPr/>
        <p:txBody>
          <a:bodyPr>
            <a:normAutofit fontScale="90000"/>
          </a:bodyPr>
          <a:lstStyle/>
          <a:p>
            <a:r>
              <a:rPr lang="ru-RU" dirty="0" smtClean="0"/>
              <a:t>Поперечная динамика</a:t>
            </a:r>
            <a:r>
              <a:rPr lang="en-US" dirty="0" smtClean="0"/>
              <a:t>: </a:t>
            </a:r>
            <a:r>
              <a:rPr lang="ru-RU" dirty="0" err="1" smtClean="0"/>
              <a:t>секступоль</a:t>
            </a:r>
            <a:endParaRPr lang="ru-RU" dirty="0"/>
          </a:p>
        </p:txBody>
      </p:sp>
      <p:sp>
        <p:nvSpPr>
          <p:cNvPr id="4" name="Номер слайда 3"/>
          <p:cNvSpPr>
            <a:spLocks noGrp="1"/>
          </p:cNvSpPr>
          <p:nvPr>
            <p:ph type="sldNum" sz="quarter" idx="12"/>
          </p:nvPr>
        </p:nvSpPr>
        <p:spPr/>
        <p:txBody>
          <a:bodyPr/>
          <a:lstStyle/>
          <a:p>
            <a:fld id="{BF2E360A-594B-4CEE-9917-3340FAEBC045}" type="slidenum">
              <a:rPr lang="ru-RU" smtClean="0"/>
              <a:t>22</a:t>
            </a:fld>
            <a:endParaRPr lang="ru-RU"/>
          </a:p>
        </p:txBody>
      </p:sp>
      <p:pic>
        <p:nvPicPr>
          <p:cNvPr id="6" name="Рисунок 5"/>
          <p:cNvPicPr>
            <a:picLocks noChangeAspect="1"/>
          </p:cNvPicPr>
          <p:nvPr/>
        </p:nvPicPr>
        <p:blipFill>
          <a:blip r:embed="rId4"/>
          <a:stretch>
            <a:fillRect/>
          </a:stretch>
        </p:blipFill>
        <p:spPr>
          <a:xfrm>
            <a:off x="0" y="2743500"/>
            <a:ext cx="1800000" cy="240000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3518"/>
            <a:ext cx="2160000" cy="2160000"/>
          </a:xfrm>
          <a:prstGeom prst="rect">
            <a:avLst/>
          </a:prstGeom>
        </p:spPr>
      </p:pic>
    </p:spTree>
    <p:extLst>
      <p:ext uri="{BB962C8B-B14F-4D97-AF65-F5344CB8AC3E}">
        <p14:creationId xmlns:p14="http://schemas.microsoft.com/office/powerpoint/2010/main" val="3215380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 хроматизм</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23</a:t>
            </a:fld>
            <a:endParaRPr lang="ru-RU"/>
          </a:p>
        </p:txBody>
      </p:sp>
      <p:pic>
        <p:nvPicPr>
          <p:cNvPr id="5" name="Рисунок 4"/>
          <p:cNvPicPr>
            <a:picLocks noChangeAspect="1"/>
          </p:cNvPicPr>
          <p:nvPr/>
        </p:nvPicPr>
        <p:blipFill>
          <a:blip r:embed="rId3"/>
          <a:stretch>
            <a:fillRect/>
          </a:stretch>
        </p:blipFill>
        <p:spPr>
          <a:xfrm>
            <a:off x="213150" y="611584"/>
            <a:ext cx="4680000" cy="1662470"/>
          </a:xfrm>
          <a:prstGeom prst="rect">
            <a:avLst/>
          </a:prstGeom>
        </p:spPr>
      </p:pic>
      <p:pic>
        <p:nvPicPr>
          <p:cNvPr id="6" name="Рисунок 5"/>
          <p:cNvPicPr>
            <a:picLocks noChangeAspect="1"/>
          </p:cNvPicPr>
          <p:nvPr/>
        </p:nvPicPr>
        <p:blipFill>
          <a:blip r:embed="rId4"/>
          <a:stretch>
            <a:fillRect/>
          </a:stretch>
        </p:blipFill>
        <p:spPr>
          <a:xfrm>
            <a:off x="5937278" y="483513"/>
            <a:ext cx="2880000" cy="1918613"/>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57683" y="2324395"/>
                <a:ext cx="8828635" cy="2819105"/>
              </a:xfrm>
              <a:prstGeom prst="rect">
                <a:avLst/>
              </a:prstGeom>
              <a:noFill/>
            </p:spPr>
            <p:txBody>
              <a:bodyPr wrap="none" rtlCol="0">
                <a:spAutoFit/>
              </a:bodyPr>
              <a:lstStyle/>
              <a:p>
                <a:r>
                  <a:rPr lang="ru-RU" sz="2800" dirty="0" smtClean="0">
                    <a:latin typeface="Cambria Math" panose="02040503050406030204" pitchFamily="18" charset="0"/>
                  </a:rPr>
                  <a:t>Уравнения движения</a:t>
                </a:r>
                <a:r>
                  <a:rPr lang="en-US" sz="2800" dirty="0" smtClean="0">
                    <a:latin typeface="Cambria Math" panose="02040503050406030204" pitchFamily="18" charset="0"/>
                  </a:rPr>
                  <a:t> </a:t>
                </a:r>
                <a14:m>
                  <m:oMath xmlns:m="http://schemas.openxmlformats.org/officeDocument/2006/math">
                    <m:d>
                      <m:dPr>
                        <m:ctrlPr>
                          <a:rPr lang="en-US" sz="2800" b="0" i="1" smtClean="0">
                            <a:latin typeface="Cambria Math" panose="02040503050406030204" pitchFamily="18" charset="0"/>
                          </a:rPr>
                        </m:ctrlPr>
                      </m:dPr>
                      <m:e>
                        <m:r>
                          <a:rPr lang="en-US" sz="2800" i="1">
                            <a:latin typeface="Cambria Math" panose="02040503050406030204" pitchFamily="18" charset="0"/>
                          </a:rPr>
                          <m:t>𝛿</m:t>
                        </m:r>
                        <m:r>
                          <a:rPr lang="en-US" sz="2800" i="1">
                            <a:latin typeface="Cambria Math" panose="02040503050406030204" pitchFamily="18" charset="0"/>
                          </a:rPr>
                          <m:t>=</m:t>
                        </m:r>
                        <m:f>
                          <m:fPr>
                            <m:ctrlPr>
                              <a:rPr lang="en-US" sz="2800" i="1">
                                <a:latin typeface="Cambria Math" panose="02040503050406030204" pitchFamily="18" charset="0"/>
                              </a:rPr>
                            </m:ctrlPr>
                          </m:fPr>
                          <m:num>
                            <m:r>
                              <m:rPr>
                                <m:sty m:val="p"/>
                              </m:rPr>
                              <a:rPr lang="en-US" sz="2800">
                                <a:latin typeface="Cambria Math" panose="02040503050406030204" pitchFamily="18" charset="0"/>
                              </a:rPr>
                              <m:t>Δ</m:t>
                            </m:r>
                            <m:r>
                              <a:rPr lang="en-US" sz="2800" i="1">
                                <a:latin typeface="Cambria Math" panose="02040503050406030204" pitchFamily="18" charset="0"/>
                              </a:rPr>
                              <m:t>𝑝</m:t>
                            </m:r>
                          </m:num>
                          <m:den>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0</m:t>
                                </m:r>
                              </m:sub>
                            </m:sSub>
                          </m:den>
                        </m:f>
                      </m:e>
                    </m:d>
                  </m:oMath>
                </a14:m>
                <a:r>
                  <a:rPr lang="en-US" sz="2800" dirty="0" smtClean="0">
                    <a:latin typeface="Cambria Math" panose="02040503050406030204" pitchFamily="18" charset="0"/>
                  </a:rPr>
                  <a:t>:</a:t>
                </a:r>
                <a:endParaRPr lang="en-US" sz="280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2800" i="1">
                              <a:latin typeface="Cambria Math" panose="02040503050406030204" pitchFamily="18" charset="0"/>
                            </a:rPr>
                          </m:ctrlPr>
                        </m:dPr>
                        <m:e>
                          <m:eqArr>
                            <m:eqArrPr>
                              <m:ctrlPr>
                                <a:rPr lang="en-US" sz="2800" i="1">
                                  <a:latin typeface="Cambria Math" panose="02040503050406030204" pitchFamily="18" charset="0"/>
                                </a:rPr>
                              </m:ctrlPr>
                            </m:eqArr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m:t>
                                  </m:r>
                                </m:sup>
                              </m:sSup>
                              <m:r>
                                <a:rPr lang="en-US" sz="2800" i="1">
                                  <a:latin typeface="Cambria Math" panose="02040503050406030204" pitchFamily="18" charset="0"/>
                                </a:rPr>
                                <m:t>+</m:t>
                              </m:r>
                              <m:f>
                                <m:fPr>
                                  <m:ctrlPr>
                                    <a:rPr lang="en-US" sz="2800" i="1">
                                      <a:latin typeface="Cambria Math" panose="02040503050406030204" pitchFamily="18" charset="0"/>
                                    </a:rPr>
                                  </m:ctrlPr>
                                </m:fPr>
                                <m:num>
                                  <m:d>
                                    <m:dPr>
                                      <m:ctrlPr>
                                        <a:rPr lang="en-US" sz="2800" i="1">
                                          <a:latin typeface="Cambria Math" panose="02040503050406030204" pitchFamily="18" charset="0"/>
                                        </a:rPr>
                                      </m:ctrlPr>
                                    </m:dPr>
                                    <m:e>
                                      <m:sSubSup>
                                        <m:sSubSupPr>
                                          <m:ctrlPr>
                                            <a:rPr lang="en-US" sz="2800" i="1">
                                              <a:latin typeface="Cambria Math" panose="02040503050406030204" pitchFamily="18" charset="0"/>
                                            </a:rPr>
                                          </m:ctrlPr>
                                        </m:sSubSupPr>
                                        <m:e>
                                          <m:r>
                                            <a:rPr lang="en-US" sz="2800" i="1">
                                              <a:latin typeface="Cambria Math" panose="02040503050406030204" pitchFamily="18" charset="0"/>
                                            </a:rPr>
                                            <m:t>𝐾</m:t>
                                          </m:r>
                                        </m:e>
                                        <m:sub>
                                          <m:r>
                                            <a:rPr lang="en-US" sz="2800" i="1">
                                              <a:latin typeface="Cambria Math" panose="02040503050406030204" pitchFamily="18" charset="0"/>
                                            </a:rPr>
                                            <m:t>0</m:t>
                                          </m:r>
                                        </m:sub>
                                        <m:sup>
                                          <m:r>
                                            <a:rPr lang="en-US" sz="2800" i="1">
                                              <a:latin typeface="Cambria Math" panose="02040503050406030204" pitchFamily="18" charset="0"/>
                                            </a:rPr>
                                            <m:t>2</m:t>
                                          </m:r>
                                        </m:sup>
                                      </m:sSubSup>
                                      <m:d>
                                        <m:dPr>
                                          <m:ctrlPr>
                                            <a:rPr lang="en-US" sz="2800" i="1">
                                              <a:latin typeface="Cambria Math" panose="02040503050406030204" pitchFamily="18" charset="0"/>
                                            </a:rPr>
                                          </m:ctrlPr>
                                        </m:dPr>
                                        <m:e>
                                          <m:r>
                                            <a:rPr lang="en-US" sz="2800" i="1">
                                              <a:latin typeface="Cambria Math" panose="02040503050406030204" pitchFamily="18" charset="0"/>
                                            </a:rPr>
                                            <m:t>𝑠</m:t>
                                          </m:r>
                                        </m:e>
                                      </m:d>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𝑠</m:t>
                                          </m:r>
                                        </m:e>
                                      </m:d>
                                    </m:e>
                                  </m:d>
                                </m:num>
                                <m:den>
                                  <m:r>
                                    <a:rPr lang="en-US" sz="2800" i="1">
                                      <a:latin typeface="Cambria Math" panose="02040503050406030204" pitchFamily="18" charset="0"/>
                                    </a:rPr>
                                    <m:t>1+</m:t>
                                  </m:r>
                                  <m:r>
                                    <a:rPr lang="en-US" sz="2800" i="1">
                                      <a:latin typeface="Cambria Math" panose="02040503050406030204" pitchFamily="18" charset="0"/>
                                    </a:rPr>
                                    <m:t>𝛿</m:t>
                                  </m:r>
                                </m:den>
                              </m:f>
                              <m:r>
                                <a:rPr lang="en-US" sz="2800" i="1">
                                  <a:latin typeface="Cambria Math" panose="02040503050406030204" pitchFamily="18" charset="0"/>
                                </a:rPr>
                                <m:t>𝑥</m:t>
                              </m:r>
                              <m:r>
                                <a:rPr lang="en-US" sz="2800" i="1">
                                  <a:latin typeface="Cambria Math" panose="02040503050406030204" pitchFamily="18" charset="0"/>
                                </a:rPr>
                                <m:t>&amp;=</m:t>
                              </m:r>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i="1">
                                      <a:latin typeface="Cambria Math" panose="02040503050406030204" pitchFamily="18" charset="0"/>
                                    </a:rPr>
                                    <m:t>0</m:t>
                                  </m:r>
                                </m:sub>
                              </m:sSub>
                              <m:f>
                                <m:fPr>
                                  <m:ctrlPr>
                                    <a:rPr lang="en-US" sz="2800" i="1">
                                      <a:latin typeface="Cambria Math" panose="02040503050406030204" pitchFamily="18" charset="0"/>
                                    </a:rPr>
                                  </m:ctrlPr>
                                </m:fPr>
                                <m:num>
                                  <m:r>
                                    <a:rPr lang="en-US" sz="2800" i="1">
                                      <a:latin typeface="Cambria Math" panose="02040503050406030204" pitchFamily="18" charset="0"/>
                                    </a:rPr>
                                    <m:t>𝛿</m:t>
                                  </m:r>
                                </m:num>
                                <m:den>
                                  <m:r>
                                    <a:rPr lang="en-US" sz="2800" i="1">
                                      <a:latin typeface="Cambria Math" panose="02040503050406030204" pitchFamily="18" charset="0"/>
                                    </a:rPr>
                                    <m:t>1+</m:t>
                                  </m:r>
                                  <m:r>
                                    <a:rPr lang="en-US" sz="2800" i="1">
                                      <a:latin typeface="Cambria Math" panose="02040503050406030204" pitchFamily="18" charset="0"/>
                                    </a:rPr>
                                    <m:t>𝛿</m:t>
                                  </m:r>
                                </m:den>
                              </m:f>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i="1">
                                          <a:latin typeface="Cambria Math" panose="02040503050406030204" pitchFamily="18" charset="0"/>
                                        </a:rPr>
                                        <m:t>2</m:t>
                                      </m:r>
                                    </m:sub>
                                  </m:sSub>
                                </m:num>
                                <m:den>
                                  <m:r>
                                    <a:rPr lang="en-US" sz="2800" i="1">
                                      <a:latin typeface="Cambria Math" panose="02040503050406030204" pitchFamily="18" charset="0"/>
                                    </a:rPr>
                                    <m:t>1+</m:t>
                                  </m:r>
                                  <m:r>
                                    <a:rPr lang="en-US" sz="2800" i="1">
                                      <a:latin typeface="Cambria Math" panose="02040503050406030204" pitchFamily="18" charset="0"/>
                                    </a:rPr>
                                    <m:t>𝛿</m:t>
                                  </m:r>
                                </m:den>
                              </m:f>
                              <m:f>
                                <m:fPr>
                                  <m:ctrlPr>
                                    <a:rPr lang="en-US" sz="2800" i="1">
                                      <a:latin typeface="Cambria Math" panose="02040503050406030204" pitchFamily="18" charset="0"/>
                                    </a:rPr>
                                  </m:ctrlPr>
                                </m:fPr>
                                <m:num>
                                  <m:d>
                                    <m:dPr>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2</m:t>
                                          </m:r>
                                        </m:sup>
                                      </m:sSup>
                                    </m:e>
                                  </m:d>
                                </m:num>
                                <m:den>
                                  <m:r>
                                    <a:rPr lang="en-US" sz="2800" i="1">
                                      <a:latin typeface="Cambria Math" panose="02040503050406030204" pitchFamily="18" charset="0"/>
                                    </a:rPr>
                                    <m:t>2</m:t>
                                  </m:r>
                                </m:den>
                              </m:f>
                            </m:e>
                            <m:e>
                              <m:sSup>
                                <m:sSupPr>
                                  <m:ctrlPr>
                                    <a:rPr lang="en-US" sz="2800" i="1">
                                      <a:latin typeface="Cambria Math" panose="02040503050406030204" pitchFamily="18" charset="0"/>
                                    </a:rPr>
                                  </m:ctrlPr>
                                </m:sSupPr>
                                <m:e>
                                  <m:r>
                                    <a:rPr lang="en-US" sz="2800" i="1">
                                      <a:latin typeface="Cambria Math" panose="02040503050406030204" pitchFamily="18" charset="0"/>
                                    </a:rPr>
                                    <m:t>𝑦</m:t>
                                  </m:r>
                                </m:e>
                                <m:sup>
                                  <m:r>
                                    <a:rPr lang="en-US" sz="2800" i="1">
                                      <a:latin typeface="Cambria Math" panose="02040503050406030204" pitchFamily="18" charset="0"/>
                                    </a:rPr>
                                    <m:t>′′</m:t>
                                  </m:r>
                                </m:sup>
                              </m:sSup>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i="1">
                                          <a:latin typeface="Cambria Math" panose="02040503050406030204" pitchFamily="18" charset="0"/>
                                        </a:rPr>
                                        <m:t>1</m:t>
                                      </m:r>
                                    </m:sub>
                                  </m:sSub>
                                  <m:d>
                                    <m:dPr>
                                      <m:ctrlPr>
                                        <a:rPr lang="en-US" sz="2800" i="1">
                                          <a:latin typeface="Cambria Math" panose="02040503050406030204" pitchFamily="18" charset="0"/>
                                        </a:rPr>
                                      </m:ctrlPr>
                                    </m:dPr>
                                    <m:e>
                                      <m:r>
                                        <a:rPr lang="en-US" sz="2800" i="1">
                                          <a:latin typeface="Cambria Math" panose="02040503050406030204" pitchFamily="18" charset="0"/>
                                        </a:rPr>
                                        <m:t>𝑠</m:t>
                                      </m:r>
                                    </m:e>
                                  </m:d>
                                </m:num>
                                <m:den>
                                  <m:r>
                                    <a:rPr lang="en-US" sz="2800" i="1">
                                      <a:latin typeface="Cambria Math" panose="02040503050406030204" pitchFamily="18" charset="0"/>
                                    </a:rPr>
                                    <m:t>1+</m:t>
                                  </m:r>
                                  <m:r>
                                    <a:rPr lang="en-US" sz="2800" i="1">
                                      <a:latin typeface="Cambria Math" panose="02040503050406030204" pitchFamily="18" charset="0"/>
                                    </a:rPr>
                                    <m:t>𝛿</m:t>
                                  </m:r>
                                </m:den>
                              </m:f>
                              <m:r>
                                <a:rPr lang="en-US" sz="2800" i="1">
                                  <a:latin typeface="Cambria Math" panose="02040503050406030204" pitchFamily="18" charset="0"/>
                                </a:rPr>
                                <m:t>𝑦</m:t>
                              </m:r>
                              <m:r>
                                <a:rPr lang="en-US" sz="2800" i="1">
                                  <a:latin typeface="Cambria Math" panose="02040503050406030204" pitchFamily="18" charset="0"/>
                                </a:rPr>
                                <m:t>&amp;=</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𝐾</m:t>
                                      </m:r>
                                    </m:e>
                                    <m:sub>
                                      <m:r>
                                        <a:rPr lang="en-US" sz="2800" i="1">
                                          <a:latin typeface="Cambria Math" panose="02040503050406030204" pitchFamily="18" charset="0"/>
                                        </a:rPr>
                                        <m:t>2</m:t>
                                      </m:r>
                                    </m:sub>
                                  </m:sSub>
                                </m:num>
                                <m:den>
                                  <m:r>
                                    <a:rPr lang="en-US" sz="2800" i="1">
                                      <a:latin typeface="Cambria Math" panose="02040503050406030204" pitchFamily="18" charset="0"/>
                                    </a:rPr>
                                    <m:t>1+</m:t>
                                  </m:r>
                                  <m:r>
                                    <a:rPr lang="en-US" sz="2800" i="1">
                                      <a:latin typeface="Cambria Math" panose="02040503050406030204" pitchFamily="18" charset="0"/>
                                    </a:rPr>
                                    <m:t>𝛿</m:t>
                                  </m:r>
                                </m:den>
                              </m:f>
                              <m:r>
                                <a:rPr lang="en-US" sz="2800" i="1">
                                  <a:latin typeface="Cambria Math" panose="02040503050406030204" pitchFamily="18" charset="0"/>
                                </a:rPr>
                                <m:t>𝑥𝑦</m:t>
                              </m:r>
                            </m:e>
                          </m:eqArr>
                        </m:e>
                      </m:d>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157683" y="2324395"/>
                <a:ext cx="8828635" cy="2819105"/>
              </a:xfrm>
              <a:prstGeom prst="rect">
                <a:avLst/>
              </a:prstGeom>
              <a:blipFill>
                <a:blip r:embed="rId5"/>
                <a:stretch>
                  <a:fillRect l="-1450"/>
                </a:stretch>
              </a:blipFill>
            </p:spPr>
            <p:txBody>
              <a:bodyPr/>
              <a:lstStyle/>
              <a:p>
                <a:r>
                  <a:rPr lang="en-US">
                    <a:noFill/>
                  </a:rPr>
                  <a:t> </a:t>
                </a:r>
              </a:p>
            </p:txBody>
          </p:sp>
        </mc:Fallback>
      </mc:AlternateContent>
    </p:spTree>
    <p:extLst>
      <p:ext uri="{BB962C8B-B14F-4D97-AF65-F5344CB8AC3E}">
        <p14:creationId xmlns:p14="http://schemas.microsoft.com/office/powerpoint/2010/main" val="1162296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4907" t="5702" r="15999" b="8256"/>
          <a:stretch/>
        </p:blipFill>
        <p:spPr>
          <a:xfrm>
            <a:off x="2996787" y="2371500"/>
            <a:ext cx="3150426" cy="2772000"/>
          </a:xfrm>
          <a:prstGeom prst="rect">
            <a:avLst/>
          </a:prstGeom>
        </p:spPr>
      </p:pic>
      <p:pic>
        <p:nvPicPr>
          <p:cNvPr id="13" name="Рисунок 12"/>
          <p:cNvPicPr>
            <a:picLocks noChangeAspect="1"/>
          </p:cNvPicPr>
          <p:nvPr/>
        </p:nvPicPr>
        <p:blipFill rotWithShape="1">
          <a:blip r:embed="rId4" cstate="print">
            <a:extLst>
              <a:ext uri="{28A0092B-C50C-407E-A947-70E740481C1C}">
                <a14:useLocalDpi xmlns:a14="http://schemas.microsoft.com/office/drawing/2010/main" val="0"/>
              </a:ext>
            </a:extLst>
          </a:blip>
          <a:srcRect l="15006" t="5702" r="15762" b="8256"/>
          <a:stretch/>
        </p:blipFill>
        <p:spPr>
          <a:xfrm>
            <a:off x="5987232" y="2371500"/>
            <a:ext cx="3156768" cy="2772000"/>
          </a:xfrm>
          <a:prstGeom prst="rect">
            <a:avLst/>
          </a:prstGeom>
        </p:spPr>
      </p:pic>
      <p:sp>
        <p:nvSpPr>
          <p:cNvPr id="2" name="Заголовок 1"/>
          <p:cNvSpPr>
            <a:spLocks noGrp="1"/>
          </p:cNvSpPr>
          <p:nvPr>
            <p:ph type="title"/>
          </p:nvPr>
        </p:nvSpPr>
        <p:spPr/>
        <p:txBody>
          <a:bodyPr>
            <a:normAutofit fontScale="90000"/>
          </a:bodyPr>
          <a:lstStyle/>
          <a:p>
            <a:r>
              <a:rPr lang="ru-RU" dirty="0" smtClean="0"/>
              <a:t>Поперечная динамика: хроматизм</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24</a:t>
            </a:fld>
            <a:endParaRPr lang="ru-RU"/>
          </a:p>
        </p:txBody>
      </p:sp>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15378" t="6122" r="16368" b="9400"/>
          <a:stretch/>
        </p:blipFill>
        <p:spPr>
          <a:xfrm>
            <a:off x="0" y="2371500"/>
            <a:ext cx="3169763" cy="27720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807569" y="4155926"/>
                <a:ext cx="1853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𝜎</m:t>
                          </m:r>
                        </m:e>
                        <m:sub>
                          <m:r>
                            <a:rPr lang="en-US" sz="2800" b="0" i="1" smtClean="0">
                              <a:latin typeface="Cambria Math" panose="02040503050406030204" pitchFamily="18" charset="0"/>
                            </a:rPr>
                            <m:t>𝛿</m:t>
                          </m:r>
                        </m:sub>
                      </m:sSub>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10</m:t>
                          </m:r>
                        </m:e>
                        <m:sup>
                          <m:r>
                            <a:rPr lang="en-US" sz="2800" b="0" i="1" smtClean="0">
                              <a:latin typeface="Cambria Math" panose="02040503050406030204" pitchFamily="18" charset="0"/>
                            </a:rPr>
                            <m:t>−3</m:t>
                          </m:r>
                        </m:sup>
                      </m:sSup>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807569" y="4155926"/>
                <a:ext cx="185352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043054" y="411510"/>
                <a:ext cx="7057893" cy="21591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eqArr>
                            <m:eqArrPr>
                              <m:ctrlPr>
                                <a:rPr lang="en-US" sz="2400" i="1">
                                  <a:latin typeface="Cambria Math" panose="02040503050406030204" pitchFamily="18" charset="0"/>
                                </a:rPr>
                              </m:ctrlPr>
                            </m:eqArrPr>
                            <m:e>
                              <m:f>
                                <m:fPr>
                                  <m:ctrlPr>
                                    <a:rPr lang="en-US" sz="2400" i="1">
                                      <a:latin typeface="Cambria Math" panose="02040503050406030204" pitchFamily="18" charset="0"/>
                                    </a:rPr>
                                  </m:ctrlPr>
                                </m:fPr>
                                <m:num>
                                  <m:r>
                                    <m:rPr>
                                      <m:sty m:val="p"/>
                                    </m:rPr>
                                    <a:rPr lang="en-US" sz="2400" i="1">
                                      <a:latin typeface="Cambria Math" panose="02040503050406030204" pitchFamily="18" charset="0"/>
                                    </a:rPr>
                                    <m:t>d</m:t>
                                  </m:r>
                                  <m:sSub>
                                    <m:sSubPr>
                                      <m:ctrlPr>
                                        <a:rPr lang="en-US" sz="2400" i="1">
                                          <a:latin typeface="Cambria Math" panose="02040503050406030204" pitchFamily="18" charset="0"/>
                                        </a:rPr>
                                      </m:ctrlPr>
                                    </m:sSubPr>
                                    <m:e>
                                      <m:r>
                                        <a:rPr lang="en-US" sz="2400" i="1">
                                          <a:latin typeface="Cambria Math" panose="02040503050406030204" pitchFamily="18" charset="0"/>
                                        </a:rPr>
                                        <m:t>𝜈</m:t>
                                      </m:r>
                                    </m:e>
                                    <m:sub>
                                      <m:r>
                                        <a:rPr lang="en-US" sz="2400" i="1">
                                          <a:latin typeface="Cambria Math" panose="02040503050406030204" pitchFamily="18" charset="0"/>
                                        </a:rPr>
                                        <m:t>𝑥</m:t>
                                      </m:r>
                                    </m:sub>
                                  </m:sSub>
                                </m:num>
                                <m:den>
                                  <m:r>
                                    <a:rPr lang="en-US" sz="2400" i="1">
                                      <a:latin typeface="Cambria Math" panose="02040503050406030204" pitchFamily="18" charset="0"/>
                                    </a:rPr>
                                    <m:t>𝑑</m:t>
                                  </m:r>
                                  <m:r>
                                    <a:rPr lang="en-US" sz="2400" i="1">
                                      <a:latin typeface="Cambria Math" panose="02040503050406030204" pitchFamily="18" charset="0"/>
                                    </a:rPr>
                                    <m:t>𝛿</m:t>
                                  </m:r>
                                </m:den>
                              </m:f>
                              <m:r>
                                <a:rPr lang="en-US" sz="2400" b="0" i="1" smtClean="0">
                                  <a:latin typeface="Cambria Math" panose="02040503050406030204" pitchFamily="18" charset="0"/>
                                </a:rPr>
                                <m:t>&amp;</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4</m:t>
                                  </m:r>
                                  <m:r>
                                    <a:rPr lang="en-US" sz="2400" i="1">
                                      <a:latin typeface="Cambria Math" panose="02040503050406030204" pitchFamily="18" charset="0"/>
                                    </a:rPr>
                                    <m:t>𝜋</m:t>
                                  </m:r>
                                </m:den>
                              </m:f>
                              <m:nary>
                                <m:naryPr>
                                  <m:chr m:val="∮"/>
                                  <m:limLoc m:val="undOvr"/>
                                  <m:subHide m:val="on"/>
                                  <m:supHide m:val="on"/>
                                  <m:ctrlPr>
                                    <a:rPr lang="en-US" sz="2400" i="1" smtClean="0">
                                      <a:latin typeface="Cambria Math" panose="02040503050406030204" pitchFamily="18" charset="0"/>
                                    </a:rPr>
                                  </m:ctrlPr>
                                </m:naryPr>
                                <m:sub/>
                                <m:sup/>
                                <m:e>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𝑥</m:t>
                                      </m:r>
                                    </m:sub>
                                  </m:sSub>
                                  <m:d>
                                    <m:dPr>
                                      <m:ctrlPr>
                                        <a:rPr lang="en-US" sz="2400" i="1">
                                          <a:latin typeface="Cambria Math" panose="02040503050406030204" pitchFamily="18" charset="0"/>
                                        </a:rPr>
                                      </m:ctrlPr>
                                    </m:dPr>
                                    <m:e>
                                      <m:r>
                                        <a:rPr lang="en-US" sz="2400" i="1">
                                          <a:latin typeface="Cambria Math" panose="02040503050406030204" pitchFamily="18" charset="0"/>
                                        </a:rPr>
                                        <m:t>𝑠</m:t>
                                      </m:r>
                                    </m:e>
                                  </m:d>
                                  <m:d>
                                    <m:dPr>
                                      <m:ctrlPr>
                                        <a:rPr lang="en-US" sz="2400" i="1">
                                          <a:latin typeface="Cambria Math" panose="02040503050406030204" pitchFamily="18" charset="0"/>
                                        </a:rPr>
                                      </m:ctrlPr>
                                    </m:dPr>
                                    <m:e>
                                      <m:sSubSup>
                                        <m:sSubSupPr>
                                          <m:ctrlPr>
                                            <a:rPr lang="en-US" sz="2400" i="1">
                                              <a:latin typeface="Cambria Math" panose="02040503050406030204" pitchFamily="18" charset="0"/>
                                            </a:rPr>
                                          </m:ctrlPr>
                                        </m:sSubSupPr>
                                        <m:e>
                                          <m:r>
                                            <a:rPr lang="en-US" sz="2400" i="1">
                                              <a:latin typeface="Cambria Math" panose="02040503050406030204" pitchFamily="18" charset="0"/>
                                            </a:rPr>
                                            <m:t>𝐾</m:t>
                                          </m:r>
                                        </m:e>
                                        <m:sub>
                                          <m:r>
                                            <a:rPr lang="en-US" sz="2400" i="1">
                                              <a:latin typeface="Cambria Math" panose="02040503050406030204" pitchFamily="18" charset="0"/>
                                            </a:rPr>
                                            <m:t>0</m:t>
                                          </m:r>
                                        </m:sub>
                                        <m:sup>
                                          <m:r>
                                            <a:rPr lang="en-US" sz="2400" i="1">
                                              <a:latin typeface="Cambria Math" panose="02040503050406030204" pitchFamily="18" charset="0"/>
                                            </a:rPr>
                                            <m:t>2</m:t>
                                          </m:r>
                                        </m:sup>
                                      </m:sSubSup>
                                      <m:d>
                                        <m:dPr>
                                          <m:ctrlPr>
                                            <a:rPr lang="en-US" sz="2400" i="1">
                                              <a:latin typeface="Cambria Math" panose="02040503050406030204" pitchFamily="18" charset="0"/>
                                            </a:rPr>
                                          </m:ctrlPr>
                                        </m:dPr>
                                        <m:e>
                                          <m:r>
                                            <a:rPr lang="en-US" sz="2400" i="1">
                                              <a:latin typeface="Cambria Math" panose="02040503050406030204" pitchFamily="18" charset="0"/>
                                            </a:rPr>
                                            <m:t>𝑠</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1</m:t>
                                          </m:r>
                                        </m:sub>
                                      </m:sSub>
                                      <m:d>
                                        <m:dPr>
                                          <m:ctrlPr>
                                            <a:rPr lang="en-US" sz="2400" i="1">
                                              <a:latin typeface="Cambria Math" panose="02040503050406030204" pitchFamily="18" charset="0"/>
                                            </a:rPr>
                                          </m:ctrlPr>
                                        </m:dPr>
                                        <m:e>
                                          <m:r>
                                            <a:rPr lang="en-US" sz="2400" i="1">
                                              <a:latin typeface="Cambria Math" panose="02040503050406030204" pitchFamily="18" charset="0"/>
                                            </a:rPr>
                                            <m:t>𝑠</m:t>
                                          </m:r>
                                        </m:e>
                                      </m:d>
                                      <m:r>
                                        <a:rPr lang="ru-RU"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2</m:t>
                                          </m:r>
                                        </m:sub>
                                      </m:sSub>
                                      <m:d>
                                        <m:dPr>
                                          <m:ctrlPr>
                                            <a:rPr lang="en-US" sz="2400" i="1">
                                              <a:latin typeface="Cambria Math" panose="02040503050406030204" pitchFamily="18" charset="0"/>
                                            </a:rPr>
                                          </m:ctrlPr>
                                        </m:dPr>
                                        <m:e>
                                          <m:r>
                                            <a:rPr lang="en-US" sz="2400" i="1">
                                              <a:latin typeface="Cambria Math" panose="02040503050406030204" pitchFamily="18" charset="0"/>
                                            </a:rPr>
                                            <m:t>𝑠</m:t>
                                          </m:r>
                                        </m:e>
                                      </m:d>
                                      <m:r>
                                        <a:rPr lang="en-US" sz="2400" i="1">
                                          <a:latin typeface="Cambria Math" panose="02040503050406030204" pitchFamily="18" charset="0"/>
                                        </a:rPr>
                                        <m:t>𝜂</m:t>
                                      </m:r>
                                      <m:d>
                                        <m:dPr>
                                          <m:ctrlPr>
                                            <a:rPr lang="en-US" sz="2400" i="1">
                                              <a:latin typeface="Cambria Math" panose="02040503050406030204" pitchFamily="18" charset="0"/>
                                            </a:rPr>
                                          </m:ctrlPr>
                                        </m:dPr>
                                        <m:e>
                                          <m:r>
                                            <a:rPr lang="en-US" sz="2400" i="1">
                                              <a:latin typeface="Cambria Math" panose="02040503050406030204" pitchFamily="18" charset="0"/>
                                            </a:rPr>
                                            <m:t>𝑠</m:t>
                                          </m:r>
                                        </m:e>
                                      </m:d>
                                    </m:e>
                                  </m:d>
                                  <m:r>
                                    <a:rPr lang="en-US" sz="2400" i="1">
                                      <a:latin typeface="Cambria Math" panose="02040503050406030204" pitchFamily="18" charset="0"/>
                                    </a:rPr>
                                    <m:t>𝑑𝑠</m:t>
                                  </m:r>
                                </m:e>
                              </m:nary>
                            </m:e>
                            <m:e>
                              <m:f>
                                <m:fPr>
                                  <m:ctrlPr>
                                    <a:rPr lang="en-US" sz="2400" i="1">
                                      <a:latin typeface="Cambria Math" panose="02040503050406030204" pitchFamily="18" charset="0"/>
                                    </a:rPr>
                                  </m:ctrlPr>
                                </m:fPr>
                                <m:num>
                                  <m:r>
                                    <m:rPr>
                                      <m:sty m:val="p"/>
                                    </m:rPr>
                                    <a:rPr lang="en-US" sz="2400" i="1">
                                      <a:latin typeface="Cambria Math" panose="02040503050406030204" pitchFamily="18" charset="0"/>
                                    </a:rPr>
                                    <m:t>d</m:t>
                                  </m:r>
                                  <m:sSub>
                                    <m:sSubPr>
                                      <m:ctrlPr>
                                        <a:rPr lang="en-US" sz="2400" i="1">
                                          <a:latin typeface="Cambria Math" panose="02040503050406030204" pitchFamily="18" charset="0"/>
                                        </a:rPr>
                                      </m:ctrlPr>
                                    </m:sSubPr>
                                    <m:e>
                                      <m:r>
                                        <a:rPr lang="en-US" sz="2400" i="1">
                                          <a:latin typeface="Cambria Math" panose="02040503050406030204" pitchFamily="18" charset="0"/>
                                        </a:rPr>
                                        <m:t>𝜈</m:t>
                                      </m:r>
                                    </m:e>
                                    <m:sub>
                                      <m:r>
                                        <a:rPr lang="en-US" sz="2400" i="1">
                                          <a:latin typeface="Cambria Math" panose="02040503050406030204" pitchFamily="18" charset="0"/>
                                        </a:rPr>
                                        <m:t>𝑦</m:t>
                                      </m:r>
                                    </m:sub>
                                  </m:sSub>
                                </m:num>
                                <m:den>
                                  <m:r>
                                    <a:rPr lang="en-US" sz="2400" i="1">
                                      <a:latin typeface="Cambria Math" panose="02040503050406030204" pitchFamily="18" charset="0"/>
                                    </a:rPr>
                                    <m:t>𝑑</m:t>
                                  </m:r>
                                  <m:r>
                                    <a:rPr lang="en-US" sz="2400" i="1">
                                      <a:latin typeface="Cambria Math" panose="02040503050406030204" pitchFamily="18" charset="0"/>
                                    </a:rPr>
                                    <m:t>𝛿</m:t>
                                  </m:r>
                                </m:den>
                              </m:f>
                              <m:r>
                                <a:rPr lang="en-US" sz="2400" b="0" i="1" smtClean="0">
                                  <a:latin typeface="Cambria Math" panose="02040503050406030204" pitchFamily="18" charset="0"/>
                                </a:rPr>
                                <m:t>&amp;</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4</m:t>
                                  </m:r>
                                  <m:r>
                                    <a:rPr lang="en-US" sz="2400" i="1">
                                      <a:latin typeface="Cambria Math" panose="02040503050406030204" pitchFamily="18" charset="0"/>
                                    </a:rPr>
                                    <m:t>𝜋</m:t>
                                  </m:r>
                                </m:den>
                              </m:f>
                              <m:nary>
                                <m:naryPr>
                                  <m:chr m:val="∮"/>
                                  <m:limLoc m:val="undOvr"/>
                                  <m:subHide m:val="on"/>
                                  <m:supHide m:val="on"/>
                                  <m:ctrlPr>
                                    <a:rPr lang="en-US" sz="2400" i="1" smtClean="0">
                                      <a:latin typeface="Cambria Math" panose="02040503050406030204" pitchFamily="18" charset="0"/>
                                    </a:rPr>
                                  </m:ctrlPr>
                                </m:naryPr>
                                <m:sub/>
                                <m:sup/>
                                <m:e>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i="1">
                                          <a:latin typeface="Cambria Math" panose="02040503050406030204" pitchFamily="18" charset="0"/>
                                        </a:rPr>
                                        <m:t>𝑦</m:t>
                                      </m:r>
                                    </m:sub>
                                  </m:sSub>
                                  <m:d>
                                    <m:dPr>
                                      <m:ctrlPr>
                                        <a:rPr lang="en-US" sz="2400" i="1">
                                          <a:latin typeface="Cambria Math" panose="02040503050406030204" pitchFamily="18" charset="0"/>
                                        </a:rPr>
                                      </m:ctrlPr>
                                    </m:dPr>
                                    <m:e>
                                      <m:r>
                                        <a:rPr lang="en-US" sz="2400" i="1">
                                          <a:latin typeface="Cambria Math" panose="02040503050406030204" pitchFamily="18" charset="0"/>
                                        </a:rPr>
                                        <m:t>𝑠</m:t>
                                      </m:r>
                                    </m:e>
                                  </m:d>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1</m:t>
                                          </m:r>
                                        </m:sub>
                                      </m:sSub>
                                      <m:d>
                                        <m:dPr>
                                          <m:ctrlPr>
                                            <a:rPr lang="en-US" sz="2400" i="1">
                                              <a:latin typeface="Cambria Math" panose="02040503050406030204" pitchFamily="18" charset="0"/>
                                            </a:rPr>
                                          </m:ctrlPr>
                                        </m:dPr>
                                        <m:e>
                                          <m:r>
                                            <a:rPr lang="en-US" sz="2400" i="1">
                                              <a:latin typeface="Cambria Math" panose="02040503050406030204" pitchFamily="18" charset="0"/>
                                            </a:rPr>
                                            <m:t>𝑠</m:t>
                                          </m:r>
                                        </m:e>
                                      </m:d>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𝐾</m:t>
                                          </m:r>
                                        </m:e>
                                        <m:sub>
                                          <m:r>
                                            <a:rPr lang="en-US" sz="2400" i="1">
                                              <a:latin typeface="Cambria Math" panose="02040503050406030204" pitchFamily="18" charset="0"/>
                                            </a:rPr>
                                            <m:t>2</m:t>
                                          </m:r>
                                        </m:sub>
                                      </m:sSub>
                                      <m:d>
                                        <m:dPr>
                                          <m:ctrlPr>
                                            <a:rPr lang="en-US" sz="2400" i="1">
                                              <a:latin typeface="Cambria Math" panose="02040503050406030204" pitchFamily="18" charset="0"/>
                                            </a:rPr>
                                          </m:ctrlPr>
                                        </m:dPr>
                                        <m:e>
                                          <m:r>
                                            <a:rPr lang="en-US" sz="2400" i="1">
                                              <a:latin typeface="Cambria Math" panose="02040503050406030204" pitchFamily="18" charset="0"/>
                                            </a:rPr>
                                            <m:t>𝑠</m:t>
                                          </m:r>
                                        </m:e>
                                      </m:d>
                                      <m:r>
                                        <a:rPr lang="en-US" sz="2400" i="1">
                                          <a:latin typeface="Cambria Math" panose="02040503050406030204" pitchFamily="18" charset="0"/>
                                        </a:rPr>
                                        <m:t>𝜂</m:t>
                                      </m:r>
                                      <m:d>
                                        <m:dPr>
                                          <m:ctrlPr>
                                            <a:rPr lang="en-US" sz="2400" i="1">
                                              <a:latin typeface="Cambria Math" panose="02040503050406030204" pitchFamily="18" charset="0"/>
                                            </a:rPr>
                                          </m:ctrlPr>
                                        </m:dPr>
                                        <m:e>
                                          <m:r>
                                            <a:rPr lang="en-US" sz="2400" i="1">
                                              <a:latin typeface="Cambria Math" panose="02040503050406030204" pitchFamily="18" charset="0"/>
                                            </a:rPr>
                                            <m:t>𝑠</m:t>
                                          </m:r>
                                        </m:e>
                                      </m:d>
                                    </m:e>
                                  </m:d>
                                  <m:r>
                                    <a:rPr lang="en-US" sz="2400" i="1">
                                      <a:latin typeface="Cambria Math" panose="02040503050406030204" pitchFamily="18" charset="0"/>
                                    </a:rPr>
                                    <m:t>𝑑𝑠</m:t>
                                  </m:r>
                                </m:e>
                              </m:nary>
                            </m:e>
                          </m:eqArr>
                        </m:e>
                      </m:d>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1043054" y="411510"/>
                <a:ext cx="7057893" cy="215918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561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Поперечная динамика: хроматизм</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25</a:t>
            </a:fld>
            <a:endParaRPr lang="ru-RU"/>
          </a:p>
        </p:txBody>
      </p:sp>
      <p:pic>
        <p:nvPicPr>
          <p:cNvPr id="5" name="Объект 5"/>
          <p:cNvPicPr>
            <a:picLocks noGrp="1" noChangeAspect="1"/>
          </p:cNvPicPr>
          <p:nvPr>
            <p:ph idx="1"/>
          </p:nvPr>
        </p:nvPicPr>
        <p:blipFill rotWithShape="1">
          <a:blip r:embed="rId2">
            <a:extLst>
              <a:ext uri="{28A0092B-C50C-407E-A947-70E740481C1C}">
                <a14:useLocalDpi xmlns:a14="http://schemas.microsoft.com/office/drawing/2010/main" val="0"/>
              </a:ext>
            </a:extLst>
          </a:blip>
          <a:srcRect t="9535" r="8263"/>
          <a:stretch/>
        </p:blipFill>
        <p:spPr>
          <a:xfrm>
            <a:off x="0" y="534735"/>
            <a:ext cx="9144000" cy="4608765"/>
          </a:xfrm>
        </p:spPr>
      </p:pic>
    </p:spTree>
    <p:extLst>
      <p:ext uri="{BB962C8B-B14F-4D97-AF65-F5344CB8AC3E}">
        <p14:creationId xmlns:p14="http://schemas.microsoft.com/office/powerpoint/2010/main" val="1074903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 динамическая апертура</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26</a:t>
            </a:fld>
            <a:endParaRPr lang="ru-RU"/>
          </a:p>
        </p:txBody>
      </p:sp>
      <mc:AlternateContent xmlns:mc="http://schemas.openxmlformats.org/markup-compatibility/2006" xmlns:a14="http://schemas.microsoft.com/office/drawing/2010/main">
        <mc:Choice Requires="a14">
          <p:sp>
            <p:nvSpPr>
              <p:cNvPr id="6" name="TextBox 5"/>
              <p:cNvSpPr txBox="1"/>
              <p:nvPr/>
            </p:nvSpPr>
            <p:spPr>
              <a:xfrm>
                <a:off x="5580112" y="547891"/>
                <a:ext cx="2749151" cy="557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r>
                        <a:rPr lang="en-US" sz="2800" b="0" i="1" smtClean="0">
                          <a:latin typeface="Cambria Math" panose="02040503050406030204" pitchFamily="18" charset="0"/>
                        </a:rPr>
                        <m:t>𝑚</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𝑦</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5580112" y="547891"/>
                <a:ext cx="2749151" cy="557204"/>
              </a:xfrm>
              <a:prstGeom prst="rect">
                <a:avLst/>
              </a:prstGeom>
              <a:blipFill>
                <a:blip r:embed="rId2"/>
                <a:stretch>
                  <a:fillRect/>
                </a:stretch>
              </a:blipFill>
            </p:spPr>
            <p:txBody>
              <a:bodyPr/>
              <a:lstStyle/>
              <a:p>
                <a:r>
                  <a:rPr lang="en-US">
                    <a:noFill/>
                  </a:rPr>
                  <a:t> </a:t>
                </a:r>
              </a:p>
            </p:txBody>
          </p:sp>
        </mc:Fallback>
      </mc:AlternateContent>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388" y="1331882"/>
            <a:ext cx="8785225" cy="3811618"/>
          </a:xfrm>
        </p:spPr>
      </p:pic>
      <mc:AlternateContent xmlns:mc="http://schemas.openxmlformats.org/markup-compatibility/2006" xmlns:a14="http://schemas.microsoft.com/office/drawing/2010/main">
        <mc:Choice Requires="a14">
          <p:sp>
            <p:nvSpPr>
              <p:cNvPr id="3" name="TextBox 2"/>
              <p:cNvSpPr txBox="1"/>
              <p:nvPr/>
            </p:nvSpPr>
            <p:spPr>
              <a:xfrm>
                <a:off x="45375" y="267494"/>
                <a:ext cx="4454617" cy="1117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0</m:t>
                                      </m:r>
                                    </m:sub>
                                    <m:sup>
                                      <m:r>
                                        <a:rPr lang="en-US" i="1">
                                          <a:latin typeface="Cambria Math" panose="02040503050406030204" pitchFamily="18" charset="0"/>
                                        </a:rPr>
                                        <m:t>2</m:t>
                                      </m:r>
                                    </m:sup>
                                  </m:sSubSup>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𝑠</m:t>
                                      </m:r>
                                    </m:e>
                                  </m:d>
                                </m:e>
                              </m:d>
                              <m:r>
                                <a:rPr lang="en-US" i="1">
                                  <a:latin typeface="Cambria Math" panose="02040503050406030204" pitchFamily="18" charset="0"/>
                                </a:rPr>
                                <m:t>𝑥</m:t>
                              </m:r>
                              <m:r>
                                <a:rPr lang="en-US" i="1">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2</m:t>
                                  </m:r>
                                </m:sub>
                              </m:sSub>
                              <m:f>
                                <m:fPr>
                                  <m:ctrlPr>
                                    <a:rPr lang="en-US" i="1">
                                      <a:latin typeface="Cambria Math" panose="02040503050406030204" pitchFamily="18" charset="0"/>
                                    </a:rPr>
                                  </m:ctrlPr>
                                </m:fPr>
                                <m:num>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2</m:t>
                                          </m:r>
                                        </m:sup>
                                      </m:sSup>
                                    </m:e>
                                  </m:d>
                                </m:num>
                                <m:den>
                                  <m:r>
                                    <a:rPr lang="en-US" i="1">
                                      <a:latin typeface="Cambria Math" panose="02040503050406030204" pitchFamily="18" charset="0"/>
                                    </a:rPr>
                                    <m:t>2</m:t>
                                  </m:r>
                                </m:den>
                              </m:f>
                            </m:e>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𝑦</m:t>
                              </m:r>
                              <m:r>
                                <a:rPr lang="en-US" i="1">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2</m:t>
                                  </m:r>
                                </m:sub>
                              </m:sSub>
                              <m:r>
                                <a:rPr lang="en-US" i="1">
                                  <a:latin typeface="Cambria Math" panose="02040503050406030204" pitchFamily="18" charset="0"/>
                                </a:rPr>
                                <m:t>𝑥𝑦</m:t>
                              </m:r>
                            </m:e>
                          </m:eqAr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375" y="267494"/>
                <a:ext cx="4454617" cy="11179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47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 динамическая апертура</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27</a:t>
            </a:fld>
            <a:endParaRPr lang="ru-RU"/>
          </a:p>
        </p:txBody>
      </p:sp>
      <mc:AlternateContent xmlns:mc="http://schemas.openxmlformats.org/markup-compatibility/2006" xmlns:a14="http://schemas.microsoft.com/office/drawing/2010/main">
        <mc:Choice Requires="a14">
          <p:sp>
            <p:nvSpPr>
              <p:cNvPr id="6" name="TextBox 5"/>
              <p:cNvSpPr txBox="1"/>
              <p:nvPr/>
            </p:nvSpPr>
            <p:spPr>
              <a:xfrm>
                <a:off x="5580112" y="547891"/>
                <a:ext cx="2749151" cy="557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𝑛</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r>
                        <a:rPr lang="en-US" sz="2800" b="0" i="1" smtClean="0">
                          <a:latin typeface="Cambria Math" panose="02040503050406030204" pitchFamily="18" charset="0"/>
                        </a:rPr>
                        <m:t>𝑚</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𝑦</m:t>
                          </m:r>
                        </m:sub>
                      </m:sSub>
                      <m:r>
                        <a:rPr lang="en-US" sz="2800" b="0" i="1" smtClean="0">
                          <a:latin typeface="Cambria Math" panose="02040503050406030204" pitchFamily="18" charset="0"/>
                        </a:rPr>
                        <m:t>=</m:t>
                      </m:r>
                      <m:r>
                        <a:rPr lang="en-US" sz="2800" b="0" i="1" smtClean="0">
                          <a:latin typeface="Cambria Math" panose="02040503050406030204" pitchFamily="18" charset="0"/>
                        </a:rPr>
                        <m:t>𝑘</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5580112" y="547891"/>
                <a:ext cx="2749151" cy="55720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5375" y="267494"/>
                <a:ext cx="4454617" cy="1117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eqArr>
                            <m:eqArrPr>
                              <m:ctrlPr>
                                <a:rPr lang="en-US" i="1">
                                  <a:latin typeface="Cambria Math" panose="02040503050406030204" pitchFamily="18" charset="0"/>
                                </a:rPr>
                              </m:ctrlPr>
                            </m:eqArr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0</m:t>
                                      </m:r>
                                    </m:sub>
                                    <m:sup>
                                      <m:r>
                                        <a:rPr lang="en-US" i="1">
                                          <a:latin typeface="Cambria Math" panose="02040503050406030204" pitchFamily="18" charset="0"/>
                                        </a:rPr>
                                        <m:t>2</m:t>
                                      </m:r>
                                    </m:sup>
                                  </m:sSubSup>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𝑠</m:t>
                                      </m:r>
                                    </m:e>
                                  </m:d>
                                </m:e>
                              </m:d>
                              <m:r>
                                <a:rPr lang="en-US" i="1">
                                  <a:latin typeface="Cambria Math" panose="02040503050406030204" pitchFamily="18" charset="0"/>
                                </a:rPr>
                                <m:t>𝑥</m:t>
                              </m:r>
                              <m:r>
                                <a:rPr lang="en-US" i="1">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2</m:t>
                                  </m:r>
                                </m:sub>
                              </m:sSub>
                              <m:f>
                                <m:fPr>
                                  <m:ctrlPr>
                                    <a:rPr lang="en-US" i="1">
                                      <a:latin typeface="Cambria Math" panose="02040503050406030204" pitchFamily="18" charset="0"/>
                                    </a:rPr>
                                  </m:ctrlPr>
                                </m:fPr>
                                <m:num>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2</m:t>
                                          </m:r>
                                        </m:sup>
                                      </m:sSup>
                                    </m:e>
                                  </m:d>
                                </m:num>
                                <m:den>
                                  <m:r>
                                    <a:rPr lang="en-US" i="1">
                                      <a:latin typeface="Cambria Math" panose="02040503050406030204" pitchFamily="18" charset="0"/>
                                    </a:rPr>
                                    <m:t>2</m:t>
                                  </m:r>
                                </m:den>
                              </m:f>
                            </m:e>
                            <m:e>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𝑦</m:t>
                              </m:r>
                              <m:r>
                                <a:rPr lang="en-US" i="1">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2</m:t>
                                  </m:r>
                                </m:sub>
                              </m:sSub>
                              <m:r>
                                <a:rPr lang="en-US" i="1">
                                  <a:latin typeface="Cambria Math" panose="02040503050406030204" pitchFamily="18" charset="0"/>
                                </a:rPr>
                                <m:t>𝑥𝑦</m:t>
                              </m:r>
                            </m:e>
                          </m:eqArr>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45375" y="267494"/>
                <a:ext cx="4454617" cy="1117998"/>
              </a:xfrm>
              <a:prstGeom prst="rect">
                <a:avLst/>
              </a:prstGeom>
              <a:blipFill>
                <a:blip r:embed="rId3"/>
                <a:stretch>
                  <a:fillRect/>
                </a:stretch>
              </a:blipFill>
            </p:spPr>
            <p:txBody>
              <a:bodyPr/>
              <a:lstStyle/>
              <a:p>
                <a:r>
                  <a:rPr lang="en-US">
                    <a:noFill/>
                  </a:rPr>
                  <a:t> </a:t>
                </a:r>
              </a:p>
            </p:txBody>
          </p:sp>
        </mc:Fallback>
      </mc:AlternateContent>
      <p:pic>
        <p:nvPicPr>
          <p:cNvPr id="9" name="Объект 10"/>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388" y="1331882"/>
            <a:ext cx="8785225" cy="3811618"/>
          </a:xfrm>
        </p:spPr>
      </p:pic>
    </p:spTree>
    <p:extLst>
      <p:ext uri="{BB962C8B-B14F-4D97-AF65-F5344CB8AC3E}">
        <p14:creationId xmlns:p14="http://schemas.microsoft.com/office/powerpoint/2010/main" val="711677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Поперечная динамика</a:t>
            </a:r>
            <a:r>
              <a:rPr lang="en-US" dirty="0" smtClean="0"/>
              <a:t>: </a:t>
            </a:r>
            <a:r>
              <a:rPr lang="ru-RU" dirty="0" smtClean="0"/>
              <a:t>эмиттанс</a:t>
            </a:r>
            <a:r>
              <a:rPr lang="en-US" dirty="0" smtClean="0"/>
              <a:t> (</a:t>
            </a:r>
            <a:r>
              <a:rPr lang="ru-RU" dirty="0" smtClean="0"/>
              <a:t>понятие)</a:t>
            </a:r>
            <a:endParaRPr lang="ru-RU" dirty="0"/>
          </a:p>
        </p:txBody>
      </p:sp>
      <mc:AlternateContent xmlns:mc="http://schemas.openxmlformats.org/markup-compatibility/2006" xmlns:a14="http://schemas.microsoft.com/office/drawing/2010/main">
        <mc:Choice Requires="a14">
          <p:sp>
            <p:nvSpPr>
              <p:cNvPr id="7" name="TextBox 6"/>
              <p:cNvSpPr txBox="1"/>
              <p:nvPr/>
            </p:nvSpPr>
            <p:spPr>
              <a:xfrm>
                <a:off x="1907704" y="383543"/>
                <a:ext cx="7236296" cy="4759957"/>
              </a:xfrm>
              <a:prstGeom prst="rect">
                <a:avLst/>
              </a:prstGeom>
              <a:noFill/>
            </p:spPr>
            <p:txBody>
              <a:bodyPr wrap="square" lIns="0" tIns="0" rIns="0" bIns="0" rtlCol="0">
                <a:spAutoFit/>
              </a:bodyPr>
              <a:lstStyle/>
              <a:p>
                <a:r>
                  <a:rPr lang="ru-RU" sz="2800" dirty="0" smtClean="0"/>
                  <a:t>Распределение</a:t>
                </a:r>
                <a:r>
                  <a:rPr lang="en-US" sz="2800" dirty="0" smtClean="0"/>
                  <a:t>:  </a:t>
                </a:r>
                <a:r>
                  <a:rPr lang="ru-RU" sz="2800" dirty="0" smtClean="0"/>
                  <a:t> </a:t>
                </a:r>
                <a14:m>
                  <m:oMath xmlns:m="http://schemas.openxmlformats.org/officeDocument/2006/math">
                    <m:f>
                      <m:fPr>
                        <m:ctrlPr>
                          <a:rPr lang="en-US" sz="2800" i="1">
                            <a:latin typeface="Cambria Math" panose="02040503050406030204" pitchFamily="18" charset="0"/>
                          </a:rPr>
                        </m:ctrlPr>
                      </m:fPr>
                      <m:num>
                        <m:r>
                          <a:rPr lang="ru-RU" sz="2800" i="1">
                            <a:latin typeface="Cambria Math" panose="02040503050406030204" pitchFamily="18" charset="0"/>
                          </a:rPr>
                          <m:t>1</m:t>
                        </m:r>
                      </m:num>
                      <m:den>
                        <m:r>
                          <a:rPr lang="en-US" sz="2800" i="1">
                            <a:latin typeface="Cambria Math" panose="02040503050406030204" pitchFamily="18" charset="0"/>
                          </a:rPr>
                          <m:t>2</m:t>
                        </m:r>
                        <m:r>
                          <a:rPr lang="en-US" sz="2800" i="1">
                            <a:latin typeface="Cambria Math" panose="02040503050406030204" pitchFamily="18" charset="0"/>
                          </a:rPr>
                          <m:t>𝜋</m:t>
                        </m:r>
                        <m:sSub>
                          <m:sSubPr>
                            <m:ctrlPr>
                              <a:rPr lang="en-US" sz="2800" b="0" i="1" smtClean="0">
                                <a:latin typeface="Cambria Math" panose="02040503050406030204" pitchFamily="18" charset="0"/>
                              </a:rPr>
                            </m:ctrlPr>
                          </m:sSubPr>
                          <m:e>
                            <m:r>
                              <a:rPr lang="en-US" sz="2800" i="1">
                                <a:latin typeface="Cambria Math" panose="02040503050406030204" pitchFamily="18" charset="0"/>
                              </a:rPr>
                              <m:t>𝜀</m:t>
                            </m:r>
                          </m:e>
                          <m:sub>
                            <m:r>
                              <a:rPr lang="en-US" sz="2800" b="0" i="1" smtClean="0">
                                <a:latin typeface="Cambria Math" panose="02040503050406030204" pitchFamily="18" charset="0"/>
                              </a:rPr>
                              <m:t>𝑥</m:t>
                            </m:r>
                          </m:sub>
                        </m:sSub>
                      </m:den>
                    </m:f>
                    <m:r>
                      <m:rPr>
                        <m:lit/>
                      </m:rPr>
                      <a:rPr lang="en-US" sz="2800" i="1">
                        <a:latin typeface="Cambria Math" panose="02040503050406030204" pitchFamily="18" charset="0"/>
                      </a:rPr>
                      <m:t> </m:t>
                    </m:r>
                    <m:r>
                      <m:rPr>
                        <m:nor/>
                      </m:rPr>
                      <a:rPr lang="en-US" sz="2800">
                        <a:latin typeface="Cambria Math" panose="02040503050406030204" pitchFamily="18" charset="0"/>
                      </a:rPr>
                      <m:t>Exp</m:t>
                    </m:r>
                    <m:d>
                      <m:dPr>
                        <m:ctrlPr>
                          <a:rPr lang="en-US" sz="2800" i="1">
                            <a:latin typeface="Cambria Math" panose="02040503050406030204" pitchFamily="18" charset="0"/>
                          </a:rPr>
                        </m:ctrlPr>
                      </m:dPr>
                      <m:e>
                        <m:r>
                          <a:rPr lang="en-US" sz="2800" i="1">
                            <a:latin typeface="Cambria Math" panose="02040503050406030204" pitchFamily="18" charset="0"/>
                          </a:rPr>
                          <m:t>−</m:t>
                        </m:r>
                        <m:f>
                          <m:fPr>
                            <m:ctrlPr>
                              <a:rPr lang="en-US" sz="2800" i="1">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i="1">
                                            <a:latin typeface="Cambria Math" panose="02040503050406030204" pitchFamily="18" charset="0"/>
                                          </a:rPr>
                                          <m:t>𝛼</m:t>
                                        </m:r>
                                      </m:e>
                                      <m:sub>
                                        <m:r>
                                          <a:rPr lang="en-US" sz="2800" b="0" i="1" smtClean="0">
                                            <a:latin typeface="Cambria Math" panose="02040503050406030204" pitchFamily="18" charset="0"/>
                                          </a:rPr>
                                          <m:t>𝑥</m:t>
                                        </m:r>
                                      </m:sub>
                                    </m:sSub>
                                    <m:r>
                                      <a:rPr lang="en-US" sz="2800" i="1">
                                        <a:latin typeface="Cambria Math" panose="02040503050406030204" pitchFamily="18" charset="0"/>
                                      </a:rPr>
                                      <m:t> </m:t>
                                    </m:r>
                                    <m:r>
                                      <a:rPr lang="en-US" sz="2800" i="1">
                                        <a:latin typeface="Cambria Math" panose="02040503050406030204" pitchFamily="18" charset="0"/>
                                      </a:rPr>
                                      <m:t>𝑥</m:t>
                                    </m:r>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i="1">
                                            <a:latin typeface="Cambria Math" panose="02040503050406030204" pitchFamily="18" charset="0"/>
                                          </a:rPr>
                                          <m:t>𝛽</m:t>
                                        </m:r>
                                      </m:e>
                                      <m:sub>
                                        <m:r>
                                          <a:rPr lang="en-US" sz="2800" b="0" i="1" smtClean="0">
                                            <a:latin typeface="Cambria Math" panose="02040503050406030204" pitchFamily="18" charset="0"/>
                                          </a:rPr>
                                          <m:t>𝑥</m:t>
                                        </m:r>
                                      </m:sub>
                                    </m:sSub>
                                    <m:r>
                                      <a:rPr lang="en-US" sz="2800" i="1">
                                        <a:latin typeface="Cambria Math" panose="02040503050406030204" pitchFamily="18" charset="0"/>
                                      </a:rPr>
                                      <m:t> </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m:t>
                                        </m:r>
                                      </m:sup>
                                    </m:sSup>
                                  </m:e>
                                </m:d>
                              </m:e>
                              <m:sup>
                                <m:r>
                                  <a:rPr lang="en-US" sz="2800" i="1">
                                    <a:latin typeface="Cambria Math" panose="02040503050406030204" pitchFamily="18" charset="0"/>
                                  </a:rPr>
                                  <m:t>2</m:t>
                                </m:r>
                              </m:sup>
                            </m:sSup>
                          </m:num>
                          <m:den>
                            <m:r>
                              <a:rPr lang="en-US" sz="2800" i="1">
                                <a:latin typeface="Cambria Math" panose="02040503050406030204" pitchFamily="18" charset="0"/>
                              </a:rPr>
                              <m:t>2</m:t>
                            </m:r>
                            <m:sSub>
                              <m:sSubPr>
                                <m:ctrlPr>
                                  <a:rPr lang="en-US" sz="2800" b="0" i="1" smtClean="0">
                                    <a:latin typeface="Cambria Math" panose="02040503050406030204" pitchFamily="18" charset="0"/>
                                  </a:rPr>
                                </m:ctrlPr>
                              </m:sSubPr>
                              <m:e>
                                <m:r>
                                  <a:rPr lang="en-US" sz="2800" i="1">
                                    <a:latin typeface="Cambria Math" panose="02040503050406030204" pitchFamily="18" charset="0"/>
                                  </a:rPr>
                                  <m:t>𝜀</m:t>
                                </m:r>
                              </m:e>
                              <m:sub>
                                <m:r>
                                  <a:rPr lang="en-US" sz="2800" b="0" i="1" smtClean="0">
                                    <a:latin typeface="Cambria Math" panose="02040503050406030204" pitchFamily="18" charset="0"/>
                                  </a:rPr>
                                  <m:t>𝑥</m:t>
                                </m:r>
                              </m:sub>
                            </m:sSub>
                          </m:den>
                        </m:f>
                      </m:e>
                    </m:d>
                  </m:oMath>
                </a14:m>
                <a:endParaRPr lang="en-US" sz="2800" dirty="0" smtClean="0"/>
              </a:p>
              <a:p>
                <a:endParaRPr lang="en-US" sz="1400" dirty="0" smtClean="0"/>
              </a:p>
              <a:p>
                <a:r>
                  <a:rPr lang="ru-RU" sz="2800" dirty="0" smtClean="0"/>
                  <a:t>Параметры </a:t>
                </a:r>
                <a:r>
                  <a:rPr lang="ru-RU" sz="2800" dirty="0" err="1" smtClean="0"/>
                  <a:t>Твисса</a:t>
                </a:r>
                <a:r>
                  <a:rPr lang="en-US" sz="2800" dirty="0" smtClean="0"/>
                  <a:t>: </a:t>
                </a:r>
                <a:r>
                  <a:rPr lang="en-US" sz="2800" dirty="0"/>
                  <a:t> </a:t>
                </a:r>
                <a:r>
                  <a:rPr lang="ru-RU" sz="2800" dirty="0" smtClean="0"/>
                  <a:t>            </a:t>
                </a:r>
                <a14:m>
                  <m:oMath xmlns:m="http://schemas.openxmlformats.org/officeDocument/2006/math">
                    <m:d>
                      <m:dPr>
                        <m:begChr m:val="{"/>
                        <m:endChr m:val=""/>
                        <m:ctrlPr>
                          <a:rPr lang="en-US" sz="2800" b="0" i="1" smtClean="0">
                            <a:latin typeface="Cambria Math" panose="02040503050406030204" pitchFamily="18" charset="0"/>
                          </a:rPr>
                        </m:ctrlPr>
                      </m:dPr>
                      <m:e>
                        <m:eqArr>
                          <m:eqArrPr>
                            <m:ctrlPr>
                              <a:rPr lang="en-US" sz="2800" b="0" i="1" smtClean="0">
                                <a:latin typeface="Cambria Math" panose="02040503050406030204" pitchFamily="18" charset="0"/>
                              </a:rPr>
                            </m:ctrlPr>
                          </m:eqArrPr>
                          <m:e>
                            <m:r>
                              <a:rPr lang="en-US" sz="2800" i="1">
                                <a:latin typeface="Cambria Math" panose="02040503050406030204" pitchFamily="18" charset="0"/>
                              </a:rPr>
                              <m:t>𝛼</m:t>
                            </m:r>
                            <m:r>
                              <a:rPr lang="en-US" sz="2800" i="1">
                                <a:latin typeface="Cambria Math" panose="02040503050406030204" pitchFamily="18" charset="0"/>
                              </a:rPr>
                              <m:t>&amp;=−</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f>
                              <m:fPr>
                                <m:ctrlPr>
                                  <a:rPr lang="en-US" sz="2800" i="1">
                                    <a:latin typeface="Cambria Math" panose="02040503050406030204" pitchFamily="18" charset="0"/>
                                  </a:rPr>
                                </m:ctrlPr>
                              </m:fPr>
                              <m:num>
                                <m:r>
                                  <a:rPr lang="en-US" sz="2800" i="1">
                                    <a:latin typeface="Cambria Math" panose="02040503050406030204" pitchFamily="18" charset="0"/>
                                  </a:rPr>
                                  <m:t>𝑑</m:t>
                                </m:r>
                                <m:r>
                                  <a:rPr lang="en-US" sz="2800" i="1">
                                    <a:latin typeface="Cambria Math" panose="02040503050406030204" pitchFamily="18" charset="0"/>
                                  </a:rPr>
                                  <m:t>𝛽</m:t>
                                </m:r>
                              </m:num>
                              <m:den>
                                <m:r>
                                  <a:rPr lang="en-US" sz="2800" i="1">
                                    <a:latin typeface="Cambria Math" panose="02040503050406030204" pitchFamily="18" charset="0"/>
                                  </a:rPr>
                                  <m:t>𝑑𝑠</m:t>
                                </m:r>
                              </m:den>
                            </m:f>
                          </m:e>
                          <m:e>
                            <m:r>
                              <a:rPr lang="en-US" sz="2800" i="1">
                                <a:latin typeface="Cambria Math" panose="02040503050406030204" pitchFamily="18" charset="0"/>
                              </a:rPr>
                              <m:t>𝛾</m:t>
                            </m:r>
                            <m:r>
                              <a:rPr lang="en-US" sz="2800" i="1">
                                <a:latin typeface="Cambria Math" panose="02040503050406030204" pitchFamily="18" charset="0"/>
                              </a:rPr>
                              <m:t>&amp;=</m:t>
                            </m:r>
                            <m:f>
                              <m:fPr>
                                <m:ctrlPr>
                                  <a:rPr lang="en-US" sz="2800" i="1">
                                    <a:latin typeface="Cambria Math" panose="02040503050406030204" pitchFamily="18" charset="0"/>
                                  </a:rPr>
                                </m:ctrlPr>
                              </m:fPr>
                              <m:num>
                                <m:r>
                                  <a:rPr lang="en-US" sz="2800" i="1">
                                    <a:latin typeface="Cambria Math" panose="02040503050406030204" pitchFamily="18" charset="0"/>
                                  </a:rPr>
                                  <m:t>1+</m:t>
                                </m:r>
                                <m:sSup>
                                  <m:sSupPr>
                                    <m:ctrlPr>
                                      <a:rPr lang="en-US" sz="2800" i="1">
                                        <a:latin typeface="Cambria Math" panose="02040503050406030204" pitchFamily="18" charset="0"/>
                                      </a:rPr>
                                    </m:ctrlPr>
                                  </m:sSupPr>
                                  <m:e>
                                    <m:r>
                                      <a:rPr lang="en-US" sz="2800" i="1">
                                        <a:latin typeface="Cambria Math" panose="02040503050406030204" pitchFamily="18" charset="0"/>
                                      </a:rPr>
                                      <m:t>𝛼</m:t>
                                    </m:r>
                                  </m:e>
                                  <m:sup>
                                    <m:r>
                                      <a:rPr lang="en-US" sz="2800" i="1">
                                        <a:latin typeface="Cambria Math" panose="02040503050406030204" pitchFamily="18" charset="0"/>
                                      </a:rPr>
                                      <m:t>2</m:t>
                                    </m:r>
                                  </m:sup>
                                </m:sSup>
                              </m:num>
                              <m:den>
                                <m:r>
                                  <a:rPr lang="en-US" sz="2800" i="1">
                                    <a:latin typeface="Cambria Math" panose="02040503050406030204" pitchFamily="18" charset="0"/>
                                  </a:rPr>
                                  <m:t>𝛽</m:t>
                                </m:r>
                              </m:den>
                            </m:f>
                          </m:e>
                        </m:eqArr>
                      </m:e>
                    </m:d>
                    <m:r>
                      <a:rPr lang="en-US" sz="2800" b="0" i="1" smtClean="0">
                        <a:latin typeface="Cambria Math" panose="02040503050406030204" pitchFamily="18" charset="0"/>
                      </a:rPr>
                      <m:t>  </m:t>
                    </m:r>
                  </m:oMath>
                </a14:m>
                <a:endParaRPr lang="ru-RU" sz="2800" dirty="0"/>
              </a:p>
              <a:p>
                <a:endParaRPr lang="en-US" sz="1400" dirty="0" smtClean="0"/>
              </a:p>
              <a:p>
                <a:r>
                  <a:rPr lang="ru-RU" sz="2800" dirty="0" smtClean="0"/>
                  <a:t>Средние значения</a:t>
                </a:r>
                <a:r>
                  <a:rPr lang="en-US" sz="2800" dirty="0" smtClean="0"/>
                  <a:t>:</a:t>
                </a:r>
                <a:r>
                  <a:rPr lang="ru-RU" sz="2800" dirty="0" smtClean="0"/>
                  <a:t>              </a:t>
                </a:r>
                <a:r>
                  <a:rPr lang="en-US" sz="2800" dirty="0" smtClean="0"/>
                  <a:t> </a:t>
                </a:r>
                <a14:m>
                  <m:oMath xmlns:m="http://schemas.openxmlformats.org/officeDocument/2006/math">
                    <m:d>
                      <m:dPr>
                        <m:begChr m:val="{"/>
                        <m:endChr m:val=""/>
                        <m:ctrlPr>
                          <a:rPr lang="en-US" sz="2800" b="0" i="1" smtClean="0">
                            <a:latin typeface="Cambria Math" panose="02040503050406030204" pitchFamily="18" charset="0"/>
                          </a:rPr>
                        </m:ctrlPr>
                      </m:dPr>
                      <m:e>
                        <m:eqArr>
                          <m:eqArrPr>
                            <m:ctrlPr>
                              <a:rPr lang="en-US" sz="2800" b="0" i="1" smtClean="0">
                                <a:latin typeface="Cambria Math" panose="02040503050406030204" pitchFamily="18" charset="0"/>
                              </a:rPr>
                            </m:ctrlPr>
                          </m:eqArrPr>
                          <m:e>
                            <m:d>
                              <m:dPr>
                                <m:begChr m:val="⟨"/>
                                <m:endChr m:val="⟩"/>
                                <m:ctrlPr>
                                  <a:rPr lang="en-US" sz="2800" b="0" i="1">
                                    <a:latin typeface="Cambria Math" panose="02040503050406030204" pitchFamily="18" charset="0"/>
                                  </a:rPr>
                                </m:ctrlPr>
                              </m:d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e>
                            </m:d>
                            <m:r>
                              <a:rPr lang="en-US" sz="2800" i="1">
                                <a:latin typeface="Cambria Math" panose="02040503050406030204" pitchFamily="18" charset="0"/>
                              </a:rPr>
                              <m:t>&amp;=</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𝜎</m:t>
                                </m:r>
                              </m:e>
                              <m:sub>
                                <m:r>
                                  <a:rPr lang="en-US" sz="2800" b="0" i="1" smtClean="0">
                                    <a:latin typeface="Cambria Math" panose="02040503050406030204" pitchFamily="18" charset="0"/>
                                  </a:rPr>
                                  <m:t>𝑥</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m:t>
                            </m:r>
                            <m:sSub>
                              <m:sSubPr>
                                <m:ctrlPr>
                                  <a:rPr lang="en-US" sz="2800" b="0" i="1">
                                    <a:latin typeface="Cambria Math" panose="02040503050406030204" pitchFamily="18" charset="0"/>
                                  </a:rPr>
                                </m:ctrlPr>
                              </m:sSubPr>
                              <m:e>
                                <m:r>
                                  <a:rPr lang="en-US" sz="2800" i="1">
                                    <a:latin typeface="Cambria Math" panose="02040503050406030204" pitchFamily="18" charset="0"/>
                                  </a:rPr>
                                  <m:t>𝜀</m:t>
                                </m:r>
                              </m:e>
                              <m:sub>
                                <m:r>
                                  <a:rPr lang="en-US" sz="2800" i="1">
                                    <a:latin typeface="Cambria Math" panose="02040503050406030204" pitchFamily="18" charset="0"/>
                                  </a:rPr>
                                  <m:t>𝑥</m:t>
                                </m:r>
                              </m:sub>
                            </m:sSub>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𝑥</m:t>
                                </m:r>
                              </m:sub>
                            </m:sSub>
                          </m:e>
                          <m:e>
                            <m:d>
                              <m:dPr>
                                <m:begChr m:val="⟨"/>
                                <m:endChr m:val="⟩"/>
                                <m:ctrlPr>
                                  <a:rPr lang="en-US" sz="2800" i="1">
                                    <a:latin typeface="Cambria Math" panose="02040503050406030204" pitchFamily="18" charset="0"/>
                                  </a:rPr>
                                </m:ctrlPr>
                              </m:dPr>
                              <m:e>
                                <m:sSup>
                                  <m:sSupPr>
                                    <m:ctrlPr>
                                      <a:rPr lang="en-US" sz="2800" i="1">
                                        <a:latin typeface="Cambria Math" panose="02040503050406030204" pitchFamily="18" charset="0"/>
                                      </a:rPr>
                                    </m:ctrlPr>
                                  </m:sSupPr>
                                  <m:e>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m:t>
                                        </m:r>
                                      </m:sup>
                                    </m:sSup>
                                  </m:e>
                                  <m:sup>
                                    <m:r>
                                      <a:rPr lang="en-US" sz="2800" i="1">
                                        <a:latin typeface="Cambria Math" panose="02040503050406030204" pitchFamily="18" charset="0"/>
                                      </a:rPr>
                                      <m:t>2</m:t>
                                    </m:r>
                                  </m:sup>
                                </m:sSup>
                              </m:e>
                            </m:d>
                            <m:r>
                              <a:rPr lang="en-US" sz="2800" i="1">
                                <a:latin typeface="Cambria Math" panose="02040503050406030204" pitchFamily="18" charset="0"/>
                              </a:rPr>
                              <m:t>&amp;=</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𝜎</m:t>
                                </m:r>
                              </m:e>
                              <m:sub>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𝑥</m:t>
                                    </m:r>
                                  </m:e>
                                  <m:sup>
                                    <m:r>
                                      <a:rPr lang="en-US" sz="2800" b="0" i="1" smtClean="0">
                                        <a:latin typeface="Cambria Math" panose="02040503050406030204" pitchFamily="18" charset="0"/>
                                      </a:rPr>
                                      <m:t>′</m:t>
                                    </m:r>
                                  </m:sup>
                                </m:sSup>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m:t>
                            </m:r>
                            <m:sSub>
                              <m:sSubPr>
                                <m:ctrlPr>
                                  <a:rPr lang="en-US" sz="2800" b="0" i="1">
                                    <a:latin typeface="Cambria Math" panose="02040503050406030204" pitchFamily="18" charset="0"/>
                                  </a:rPr>
                                </m:ctrlPr>
                              </m:sSubPr>
                              <m:e>
                                <m:r>
                                  <a:rPr lang="en-US" sz="2800" i="1">
                                    <a:latin typeface="Cambria Math" panose="02040503050406030204" pitchFamily="18" charset="0"/>
                                  </a:rPr>
                                  <m:t>𝜀</m:t>
                                </m:r>
                              </m:e>
                              <m:sub>
                                <m:r>
                                  <a:rPr lang="en-US" sz="2800" i="1">
                                    <a:latin typeface="Cambria Math" panose="02040503050406030204" pitchFamily="18" charset="0"/>
                                  </a:rPr>
                                  <m:t>𝑥</m:t>
                                </m:r>
                              </m:sub>
                            </m:sSub>
                            <m:sSub>
                              <m:sSubPr>
                                <m:ctrlPr>
                                  <a:rPr lang="en-US" sz="2800" i="1">
                                    <a:latin typeface="Cambria Math" panose="02040503050406030204" pitchFamily="18" charset="0"/>
                                  </a:rPr>
                                </m:ctrlPr>
                              </m:sSubPr>
                              <m:e>
                                <m:r>
                                  <a:rPr lang="en-US" sz="2800" i="1">
                                    <a:latin typeface="Cambria Math" panose="02040503050406030204" pitchFamily="18" charset="0"/>
                                  </a:rPr>
                                  <m:t>𝛾</m:t>
                                </m:r>
                              </m:e>
                              <m:sub>
                                <m:r>
                                  <a:rPr lang="en-US" sz="2800" i="1">
                                    <a:latin typeface="Cambria Math" panose="02040503050406030204" pitchFamily="18" charset="0"/>
                                  </a:rPr>
                                  <m:t>𝑥</m:t>
                                </m:r>
                              </m:sub>
                            </m:sSub>
                          </m:e>
                        </m:eqArr>
                      </m:e>
                    </m:d>
                    <m:r>
                      <a:rPr lang="en-US" sz="2800" b="0" i="1" smtClean="0">
                        <a:latin typeface="Cambria Math" panose="02040503050406030204" pitchFamily="18" charset="0"/>
                      </a:rPr>
                      <m:t>  </m:t>
                    </m:r>
                  </m:oMath>
                </a14:m>
                <a:endParaRPr lang="en-US" sz="2800" dirty="0" smtClean="0"/>
              </a:p>
              <a:p>
                <a:endParaRPr lang="en-US" sz="1400" dirty="0" smtClean="0"/>
              </a:p>
              <a:p>
                <a:r>
                  <a:rPr lang="ru-RU" sz="2800" dirty="0" smtClean="0"/>
                  <a:t>Фазовый эллипс</a:t>
                </a:r>
                <a:r>
                  <a:rPr lang="en-US" sz="2800" dirty="0" smtClean="0"/>
                  <a:t>: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𝛼</m:t>
                            </m:r>
                            <m:r>
                              <a:rPr lang="en-US" sz="2800" i="1">
                                <a:latin typeface="Cambria Math" panose="02040503050406030204" pitchFamily="18" charset="0"/>
                              </a:rPr>
                              <m:t> </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𝛽</m:t>
                            </m:r>
                            <m:r>
                              <a:rPr lang="en-US" sz="2800" i="1">
                                <a:latin typeface="Cambria Math" panose="02040503050406030204" pitchFamily="18" charset="0"/>
                              </a:rPr>
                              <m:t> </m:t>
                            </m:r>
                            <m:sSup>
                              <m:sSupPr>
                                <m:ctrlPr>
                                  <a:rPr lang="en-US" sz="2800" i="1">
                                    <a:latin typeface="Cambria Math" panose="02040503050406030204" pitchFamily="18" charset="0"/>
                                  </a:rPr>
                                </m:ctrlPr>
                              </m:sSupPr>
                              <m:e>
                                <m:r>
                                  <a:rPr lang="en-US" sz="2800" i="1">
                                    <a:latin typeface="Cambria Math" panose="02040503050406030204" pitchFamily="18" charset="0"/>
                                  </a:rPr>
                                  <m:t>𝑥</m:t>
                                </m:r>
                              </m:e>
                              <m:sup>
                                <m:r>
                                  <a:rPr lang="en-US" sz="2800" i="1">
                                    <a:latin typeface="Cambria Math" panose="02040503050406030204" pitchFamily="18" charset="0"/>
                                  </a:rPr>
                                  <m:t>′</m:t>
                                </m:r>
                              </m:sup>
                            </m:sSup>
                          </m:e>
                        </m:d>
                      </m:e>
                      <m:sup>
                        <m:r>
                          <a:rPr lang="en-US" sz="2800" i="1">
                            <a:latin typeface="Cambria Math" panose="02040503050406030204" pitchFamily="18" charset="0"/>
                          </a:rPr>
                          <m:t>2</m:t>
                        </m:r>
                      </m:sup>
                    </m:sSup>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𝜀</m:t>
                        </m:r>
                      </m:e>
                      <m:sub>
                        <m:r>
                          <a:rPr lang="en-US" sz="2800" b="0" i="1" smtClean="0">
                            <a:latin typeface="Cambria Math" panose="02040503050406030204" pitchFamily="18" charset="0"/>
                          </a:rPr>
                          <m:t>𝑥</m:t>
                        </m:r>
                      </m:sub>
                    </m:sSub>
                  </m:oMath>
                </a14:m>
                <a:endParaRPr lang="ru-RU"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907704" y="383543"/>
                <a:ext cx="7236296" cy="4759957"/>
              </a:xfrm>
              <a:prstGeom prst="rect">
                <a:avLst/>
              </a:prstGeom>
              <a:blipFill>
                <a:blip r:embed="rId2"/>
                <a:stretch>
                  <a:fillRect l="-3033" b="-3585"/>
                </a:stretch>
              </a:blipFill>
            </p:spPr>
            <p:txBody>
              <a:bodyPr/>
              <a:lstStyle/>
              <a:p>
                <a:r>
                  <a:rPr lang="en-US">
                    <a:noFill/>
                  </a:rPr>
                  <a:t> </a:t>
                </a:r>
              </a:p>
            </p:txBody>
          </p:sp>
        </mc:Fallback>
      </mc:AlternateContent>
      <p:pic>
        <p:nvPicPr>
          <p:cNvPr id="40" name="Рисунок 39"/>
          <p:cNvPicPr>
            <a:picLocks noChangeAspect="1"/>
          </p:cNvPicPr>
          <p:nvPr/>
        </p:nvPicPr>
        <p:blipFill rotWithShape="1">
          <a:blip r:embed="rId3"/>
          <a:srcRect l="18837"/>
          <a:stretch/>
        </p:blipFill>
        <p:spPr>
          <a:xfrm>
            <a:off x="0" y="483518"/>
            <a:ext cx="2880000" cy="2757622"/>
          </a:xfrm>
          <a:prstGeom prst="rect">
            <a:avLst/>
          </a:prstGeom>
        </p:spPr>
      </p:pic>
      <p:sp>
        <p:nvSpPr>
          <p:cNvPr id="4" name="Номер слайда 3"/>
          <p:cNvSpPr>
            <a:spLocks noGrp="1"/>
          </p:cNvSpPr>
          <p:nvPr>
            <p:ph type="sldNum" sz="quarter" idx="12"/>
          </p:nvPr>
        </p:nvSpPr>
        <p:spPr/>
        <p:txBody>
          <a:bodyPr/>
          <a:lstStyle/>
          <a:p>
            <a:fld id="{BF2E360A-594B-4CEE-9917-3340FAEBC045}" type="slidenum">
              <a:rPr lang="ru-RU" smtClean="0"/>
              <a:t>28</a:t>
            </a:fld>
            <a:endParaRPr lang="ru-RU"/>
          </a:p>
        </p:txBody>
      </p:sp>
    </p:spTree>
    <p:extLst>
      <p:ext uri="{BB962C8B-B14F-4D97-AF65-F5344CB8AC3E}">
        <p14:creationId xmlns:p14="http://schemas.microsoft.com/office/powerpoint/2010/main" val="1938559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Поперечная динамика</a:t>
            </a:r>
            <a:r>
              <a:rPr lang="en-US" dirty="0"/>
              <a:t>: </a:t>
            </a:r>
            <a:r>
              <a:rPr lang="ru-RU" dirty="0" smtClean="0"/>
              <a:t>эмиттанс (радиационный)</a:t>
            </a:r>
            <a:endParaRPr lang="en-US" dirty="0"/>
          </a:p>
        </p:txBody>
      </p:sp>
      <mc:AlternateContent xmlns:mc="http://schemas.openxmlformats.org/markup-compatibility/2006">
        <mc:Choice xmlns:a14="http://schemas.microsoft.com/office/drawing/2010/main" Requires="a14">
          <p:sp>
            <p:nvSpPr>
              <p:cNvPr id="3" name="Объект 2"/>
              <p:cNvSpPr>
                <a:spLocks noGrp="1"/>
              </p:cNvSpPr>
              <p:nvPr>
                <p:ph idx="1"/>
              </p:nvPr>
            </p:nvSpPr>
            <p:spPr/>
            <p:txBody>
              <a:bodyPr>
                <a:normAutofit fontScale="85000" lnSpcReduction="10000"/>
              </a:bodyPr>
              <a:lstStyle/>
              <a:p>
                <a:pPr marL="0" indent="0">
                  <a:buNone/>
                </a:pPr>
                <a:r>
                  <a:rPr lang="ru-RU" sz="3300" dirty="0" smtClean="0"/>
                  <a:t>Потери на СИ</a:t>
                </a:r>
                <a:r>
                  <a:rPr lang="en-US" sz="3300" dirty="0" smtClean="0"/>
                  <a:t> </a:t>
                </a:r>
                <a:r>
                  <a:rPr lang="ru-RU" sz="3300" dirty="0" smtClean="0"/>
                  <a:t>за оборот: </a:t>
                </a:r>
                <a:r>
                  <a:rPr lang="en-US" sz="3300" dirty="0" smtClean="0"/>
                  <a:t>     </a:t>
                </a:r>
                <a:r>
                  <a:rPr lang="ru-RU" sz="3300" dirty="0" smtClean="0"/>
                  <a:t>           </a:t>
                </a:r>
                <a:r>
                  <a:rPr lang="en-US" sz="3300" dirty="0" smtClean="0"/>
                  <a:t>    </a:t>
                </a:r>
                <a14:m>
                  <m:oMath xmlns:m="http://schemas.openxmlformats.org/officeDocument/2006/math">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𝑈</m:t>
                        </m:r>
                      </m:e>
                      <m:sub>
                        <m:r>
                          <a:rPr lang="en-US" sz="3300" b="0" i="1" smtClean="0">
                            <a:latin typeface="Cambria Math" panose="02040503050406030204" pitchFamily="18" charset="0"/>
                          </a:rPr>
                          <m:t>0</m:t>
                        </m:r>
                      </m:sub>
                    </m:sSub>
                    <m:r>
                      <a:rPr lang="en-US" sz="3300" b="0" i="1" smtClean="0">
                        <a:latin typeface="Cambria Math" panose="02040503050406030204" pitchFamily="18" charset="0"/>
                      </a:rPr>
                      <m:t>=</m:t>
                    </m:r>
                    <m:f>
                      <m:fPr>
                        <m:ctrlPr>
                          <a:rPr lang="en-US" sz="3300" b="0" i="1" smtClean="0">
                            <a:latin typeface="Cambria Math" panose="02040503050406030204" pitchFamily="18" charset="0"/>
                          </a:rPr>
                        </m:ctrlPr>
                      </m:fPr>
                      <m:num>
                        <m:r>
                          <a:rPr lang="en-US" sz="3300" b="0" i="1" smtClean="0">
                            <a:latin typeface="Cambria Math" panose="02040503050406030204" pitchFamily="18" charset="0"/>
                          </a:rPr>
                          <m:t>2</m:t>
                        </m:r>
                      </m:num>
                      <m:den>
                        <m:r>
                          <a:rPr lang="en-US" sz="3300" b="0" i="1" smtClean="0">
                            <a:latin typeface="Cambria Math" panose="02040503050406030204" pitchFamily="18" charset="0"/>
                          </a:rPr>
                          <m:t>3</m:t>
                        </m:r>
                      </m:den>
                    </m:f>
                    <m:f>
                      <m:fPr>
                        <m:ctrlPr>
                          <a:rPr lang="en-US" sz="3300" b="0" i="1" smtClean="0">
                            <a:latin typeface="Cambria Math" panose="02040503050406030204" pitchFamily="18" charset="0"/>
                          </a:rPr>
                        </m:ctrlPr>
                      </m:fPr>
                      <m:num>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𝑟</m:t>
                            </m:r>
                          </m:e>
                          <m:sub>
                            <m:r>
                              <a:rPr lang="en-US" sz="3300" b="0" i="1" smtClean="0">
                                <a:latin typeface="Cambria Math" panose="02040503050406030204" pitchFamily="18" charset="0"/>
                              </a:rPr>
                              <m:t>𝑒</m:t>
                            </m:r>
                          </m:sub>
                        </m:sSub>
                      </m:num>
                      <m:den>
                        <m:sSup>
                          <m:sSupPr>
                            <m:ctrlPr>
                              <a:rPr lang="en-US" sz="3300" b="0" i="1" smtClean="0">
                                <a:latin typeface="Cambria Math" panose="02040503050406030204" pitchFamily="18" charset="0"/>
                              </a:rPr>
                            </m:ctrlPr>
                          </m:sSupPr>
                          <m:e>
                            <m:d>
                              <m:dPr>
                                <m:ctrlPr>
                                  <a:rPr lang="en-US" sz="3300" b="0" i="1" smtClean="0">
                                    <a:latin typeface="Cambria Math" panose="02040503050406030204" pitchFamily="18" charset="0"/>
                                  </a:rPr>
                                </m:ctrlPr>
                              </m:dPr>
                              <m:e>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𝑚</m:t>
                                    </m:r>
                                  </m:e>
                                  <m:sub>
                                    <m:r>
                                      <a:rPr lang="en-US" sz="3300" b="0" i="1" smtClean="0">
                                        <a:latin typeface="Cambria Math" panose="02040503050406030204" pitchFamily="18" charset="0"/>
                                      </a:rPr>
                                      <m:t>𝑒</m:t>
                                    </m:r>
                                  </m:sub>
                                </m:sSub>
                                <m:sSup>
                                  <m:sSupPr>
                                    <m:ctrlPr>
                                      <a:rPr lang="en-US" sz="3300" b="0" i="1" smtClean="0">
                                        <a:latin typeface="Cambria Math" panose="02040503050406030204" pitchFamily="18" charset="0"/>
                                      </a:rPr>
                                    </m:ctrlPr>
                                  </m:sSupPr>
                                  <m:e>
                                    <m:r>
                                      <a:rPr lang="en-US" sz="3300" b="0" i="1" smtClean="0">
                                        <a:latin typeface="Cambria Math" panose="02040503050406030204" pitchFamily="18" charset="0"/>
                                      </a:rPr>
                                      <m:t>𝑐</m:t>
                                    </m:r>
                                  </m:e>
                                  <m:sup>
                                    <m:r>
                                      <a:rPr lang="en-US" sz="3300" b="0" i="1" smtClean="0">
                                        <a:latin typeface="Cambria Math" panose="02040503050406030204" pitchFamily="18" charset="0"/>
                                      </a:rPr>
                                      <m:t>2</m:t>
                                    </m:r>
                                  </m:sup>
                                </m:sSup>
                              </m:e>
                            </m:d>
                          </m:e>
                          <m:sup>
                            <m:r>
                              <a:rPr lang="en-US" sz="3300" b="0" i="1" smtClean="0">
                                <a:latin typeface="Cambria Math" panose="02040503050406030204" pitchFamily="18" charset="0"/>
                              </a:rPr>
                              <m:t>3</m:t>
                            </m:r>
                          </m:sup>
                        </m:sSup>
                      </m:den>
                    </m:f>
                    <m:sSup>
                      <m:sSupPr>
                        <m:ctrlPr>
                          <a:rPr lang="en-US" sz="3300" b="0" i="1" smtClean="0">
                            <a:latin typeface="Cambria Math" panose="02040503050406030204" pitchFamily="18" charset="0"/>
                          </a:rPr>
                        </m:ctrlPr>
                      </m:sSupPr>
                      <m:e>
                        <m:r>
                          <a:rPr lang="en-US" sz="3300" b="0" i="1" smtClean="0">
                            <a:latin typeface="Cambria Math" panose="02040503050406030204" pitchFamily="18" charset="0"/>
                          </a:rPr>
                          <m:t>𝛽</m:t>
                        </m:r>
                      </m:e>
                      <m:sup>
                        <m:r>
                          <a:rPr lang="en-US" sz="3300" b="0" i="1" smtClean="0">
                            <a:latin typeface="Cambria Math" panose="02040503050406030204" pitchFamily="18" charset="0"/>
                          </a:rPr>
                          <m:t>3</m:t>
                        </m:r>
                      </m:sup>
                    </m:sSup>
                    <m:sSubSup>
                      <m:sSubSupPr>
                        <m:ctrlPr>
                          <a:rPr lang="en-US" sz="3300" b="0" i="1" smtClean="0">
                            <a:latin typeface="Cambria Math" panose="02040503050406030204" pitchFamily="18" charset="0"/>
                          </a:rPr>
                        </m:ctrlPr>
                      </m:sSubSupPr>
                      <m:e>
                        <m:r>
                          <a:rPr lang="en-US" sz="3300" b="0" i="1" smtClean="0">
                            <a:latin typeface="Cambria Math" panose="02040503050406030204" pitchFamily="18" charset="0"/>
                          </a:rPr>
                          <m:t>𝐸</m:t>
                        </m:r>
                      </m:e>
                      <m:sub>
                        <m:r>
                          <a:rPr lang="en-US" sz="3300" b="0" i="1" smtClean="0">
                            <a:latin typeface="Cambria Math" panose="02040503050406030204" pitchFamily="18" charset="0"/>
                          </a:rPr>
                          <m:t>0</m:t>
                        </m:r>
                      </m:sub>
                      <m:sup>
                        <m:r>
                          <a:rPr lang="en-US" sz="3300" b="0" i="1" smtClean="0">
                            <a:latin typeface="Cambria Math" panose="02040503050406030204" pitchFamily="18" charset="0"/>
                          </a:rPr>
                          <m:t>4</m:t>
                        </m:r>
                      </m:sup>
                    </m:sSubSup>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𝐼</m:t>
                        </m:r>
                      </m:e>
                      <m:sub>
                        <m:r>
                          <a:rPr lang="en-US" sz="3300" b="0" i="1" smtClean="0">
                            <a:latin typeface="Cambria Math" panose="02040503050406030204" pitchFamily="18" charset="0"/>
                          </a:rPr>
                          <m:t>2</m:t>
                        </m:r>
                      </m:sub>
                    </m:sSub>
                  </m:oMath>
                </a14:m>
                <a:endParaRPr lang="en-US" sz="3300" dirty="0"/>
              </a:p>
              <a:p>
                <a:pPr marL="0" indent="0">
                  <a:buNone/>
                </a:pPr>
                <a:r>
                  <a:rPr lang="ru-RU" sz="3300" dirty="0" smtClean="0"/>
                  <a:t>Затухание:                                            </a:t>
                </a:r>
                <a14:m>
                  <m:oMath xmlns:m="http://schemas.openxmlformats.org/officeDocument/2006/math">
                    <m:f>
                      <m:fPr>
                        <m:ctrlPr>
                          <a:rPr lang="en-US" sz="3300" i="1">
                            <a:latin typeface="Cambria Math" panose="02040503050406030204" pitchFamily="18" charset="0"/>
                          </a:rPr>
                        </m:ctrlPr>
                      </m:fPr>
                      <m:num>
                        <m:r>
                          <a:rPr lang="ru-RU" sz="3300" i="1">
                            <a:latin typeface="Cambria Math" panose="02040503050406030204" pitchFamily="18" charset="0"/>
                          </a:rPr>
                          <m:t>1</m:t>
                        </m:r>
                      </m:num>
                      <m:den>
                        <m:sSub>
                          <m:sSubPr>
                            <m:ctrlPr>
                              <a:rPr lang="en-US" sz="3300" i="1">
                                <a:latin typeface="Cambria Math" panose="02040503050406030204" pitchFamily="18" charset="0"/>
                              </a:rPr>
                            </m:ctrlPr>
                          </m:sSubPr>
                          <m:e>
                            <m:r>
                              <a:rPr lang="en-US" sz="3300" i="1">
                                <a:latin typeface="Cambria Math" panose="02040503050406030204" pitchFamily="18" charset="0"/>
                              </a:rPr>
                              <m:t>𝜏</m:t>
                            </m:r>
                          </m:e>
                          <m:sub>
                            <m:r>
                              <a:rPr lang="en-US" sz="3300" i="1">
                                <a:latin typeface="Cambria Math" panose="02040503050406030204" pitchFamily="18" charset="0"/>
                              </a:rPr>
                              <m:t>𝜖</m:t>
                            </m:r>
                            <m:r>
                              <a:rPr lang="en-US" sz="3300" i="1">
                                <a:latin typeface="Cambria Math" panose="02040503050406030204" pitchFamily="18" charset="0"/>
                              </a:rPr>
                              <m:t>,</m:t>
                            </m:r>
                            <m:r>
                              <a:rPr lang="en-US" sz="3300" i="1">
                                <a:latin typeface="Cambria Math" panose="02040503050406030204" pitchFamily="18" charset="0"/>
                              </a:rPr>
                              <m:t>𝑥</m:t>
                            </m:r>
                            <m:r>
                              <a:rPr lang="en-US" sz="3300" i="1">
                                <a:latin typeface="Cambria Math" panose="02040503050406030204" pitchFamily="18" charset="0"/>
                              </a:rPr>
                              <m:t>,</m:t>
                            </m:r>
                            <m:r>
                              <a:rPr lang="en-US" sz="3300" i="1">
                                <a:latin typeface="Cambria Math" panose="02040503050406030204" pitchFamily="18" charset="0"/>
                              </a:rPr>
                              <m:t>𝑦</m:t>
                            </m:r>
                          </m:sub>
                        </m:sSub>
                      </m:den>
                    </m:f>
                    <m:r>
                      <a:rPr lang="en-US" sz="3300" i="1">
                        <a:latin typeface="Cambria Math" panose="02040503050406030204" pitchFamily="18" charset="0"/>
                      </a:rPr>
                      <m:t>=</m:t>
                    </m:r>
                    <m:f>
                      <m:fPr>
                        <m:ctrlPr>
                          <a:rPr lang="en-US" sz="3300" i="1">
                            <a:latin typeface="Cambria Math" panose="02040503050406030204" pitchFamily="18" charset="0"/>
                          </a:rPr>
                        </m:ctrlPr>
                      </m:fPr>
                      <m:num>
                        <m:sSub>
                          <m:sSubPr>
                            <m:ctrlPr>
                              <a:rPr lang="en-US" sz="3300" i="1">
                                <a:latin typeface="Cambria Math" panose="02040503050406030204" pitchFamily="18" charset="0"/>
                              </a:rPr>
                            </m:ctrlPr>
                          </m:sSubPr>
                          <m:e>
                            <m:r>
                              <a:rPr lang="en-US" sz="3300" i="1">
                                <a:latin typeface="Cambria Math" panose="02040503050406030204" pitchFamily="18" charset="0"/>
                              </a:rPr>
                              <m:t>𝑈</m:t>
                            </m:r>
                          </m:e>
                          <m:sub>
                            <m:r>
                              <a:rPr lang="en-US" sz="3300" i="1">
                                <a:latin typeface="Cambria Math" panose="02040503050406030204" pitchFamily="18" charset="0"/>
                              </a:rPr>
                              <m:t>0</m:t>
                            </m:r>
                          </m:sub>
                        </m:sSub>
                      </m:num>
                      <m:den>
                        <m:r>
                          <a:rPr lang="en-US" sz="3300" i="1">
                            <a:latin typeface="Cambria Math" panose="02040503050406030204" pitchFamily="18" charset="0"/>
                          </a:rPr>
                          <m:t>2</m:t>
                        </m:r>
                        <m:sSub>
                          <m:sSubPr>
                            <m:ctrlPr>
                              <a:rPr lang="en-US" sz="3300" i="1">
                                <a:latin typeface="Cambria Math" panose="02040503050406030204" pitchFamily="18" charset="0"/>
                              </a:rPr>
                            </m:ctrlPr>
                          </m:sSubPr>
                          <m:e>
                            <m:r>
                              <a:rPr lang="en-US" sz="3300" i="1">
                                <a:latin typeface="Cambria Math" panose="02040503050406030204" pitchFamily="18" charset="0"/>
                              </a:rPr>
                              <m:t>𝐸</m:t>
                            </m:r>
                          </m:e>
                          <m:sub>
                            <m:r>
                              <a:rPr lang="en-US" sz="3300" i="1">
                                <a:latin typeface="Cambria Math" panose="02040503050406030204" pitchFamily="18" charset="0"/>
                              </a:rPr>
                              <m:t>0</m:t>
                            </m:r>
                          </m:sub>
                        </m:sSub>
                      </m:den>
                    </m:f>
                    <m:f>
                      <m:fPr>
                        <m:ctrlPr>
                          <a:rPr lang="en-US" sz="3300" i="1">
                            <a:latin typeface="Cambria Math" panose="02040503050406030204" pitchFamily="18" charset="0"/>
                          </a:rPr>
                        </m:ctrlPr>
                      </m:fPr>
                      <m:num>
                        <m:sSub>
                          <m:sSubPr>
                            <m:ctrlPr>
                              <a:rPr lang="en-US" sz="3300" i="1">
                                <a:latin typeface="Cambria Math" panose="02040503050406030204" pitchFamily="18" charset="0"/>
                              </a:rPr>
                            </m:ctrlPr>
                          </m:sSubPr>
                          <m:e>
                            <m:r>
                              <a:rPr lang="en-US" sz="3300" i="1">
                                <a:latin typeface="Cambria Math" panose="02040503050406030204" pitchFamily="18" charset="0"/>
                              </a:rPr>
                              <m:t>𝐽</m:t>
                            </m:r>
                          </m:e>
                          <m:sub>
                            <m:r>
                              <a:rPr lang="en-US" sz="3300" i="1">
                                <a:latin typeface="Cambria Math" panose="02040503050406030204" pitchFamily="18" charset="0"/>
                              </a:rPr>
                              <m:t>𝜖</m:t>
                            </m:r>
                            <m:r>
                              <a:rPr lang="en-US" sz="3300" i="1">
                                <a:latin typeface="Cambria Math" panose="02040503050406030204" pitchFamily="18" charset="0"/>
                              </a:rPr>
                              <m:t>,</m:t>
                            </m:r>
                            <m:r>
                              <a:rPr lang="en-US" sz="3300" i="1">
                                <a:latin typeface="Cambria Math" panose="02040503050406030204" pitchFamily="18" charset="0"/>
                              </a:rPr>
                              <m:t>𝑥</m:t>
                            </m:r>
                            <m:r>
                              <a:rPr lang="en-US" sz="3300" i="1">
                                <a:latin typeface="Cambria Math" panose="02040503050406030204" pitchFamily="18" charset="0"/>
                              </a:rPr>
                              <m:t>,</m:t>
                            </m:r>
                            <m:r>
                              <a:rPr lang="en-US" sz="3300" i="1">
                                <a:latin typeface="Cambria Math" panose="02040503050406030204" pitchFamily="18" charset="0"/>
                              </a:rPr>
                              <m:t>𝑦</m:t>
                            </m:r>
                          </m:sub>
                        </m:sSub>
                      </m:num>
                      <m:den>
                        <m:sSub>
                          <m:sSubPr>
                            <m:ctrlPr>
                              <a:rPr lang="en-US" sz="3300" i="1">
                                <a:latin typeface="Cambria Math" panose="02040503050406030204" pitchFamily="18" charset="0"/>
                              </a:rPr>
                            </m:ctrlPr>
                          </m:sSubPr>
                          <m:e>
                            <m:r>
                              <a:rPr lang="en-US" sz="3300" i="1">
                                <a:latin typeface="Cambria Math" panose="02040503050406030204" pitchFamily="18" charset="0"/>
                              </a:rPr>
                              <m:t>𝑇</m:t>
                            </m:r>
                          </m:e>
                          <m:sub>
                            <m:r>
                              <a:rPr lang="en-US" sz="3300" i="1">
                                <a:latin typeface="Cambria Math" panose="02040503050406030204" pitchFamily="18" charset="0"/>
                              </a:rPr>
                              <m:t>0</m:t>
                            </m:r>
                          </m:sub>
                        </m:sSub>
                      </m:den>
                    </m:f>
                    <m:r>
                      <a:rPr lang="en-US" sz="3300" i="1">
                        <a:latin typeface="Cambria Math" panose="02040503050406030204" pitchFamily="18" charset="0"/>
                      </a:rPr>
                      <m:t> </m:t>
                    </m:r>
                  </m:oMath>
                </a14:m>
                <a:r>
                  <a:rPr lang="en-US" sz="3300" dirty="0" smtClean="0"/>
                  <a:t> </a:t>
                </a:r>
                <a:endParaRPr lang="ru-RU" sz="3300" dirty="0" smtClean="0"/>
              </a:p>
              <a:p>
                <a:pPr marL="0" indent="0">
                  <a:buNone/>
                </a:pPr>
                <a:r>
                  <a:rPr lang="en-US" sz="3300" dirty="0" smtClean="0"/>
                  <a:t>(</a:t>
                </a:r>
                <a:r>
                  <a:rPr lang="ru-RU" sz="3300" dirty="0" smtClean="0"/>
                  <a:t>потери на СИ и восстановление в резонаторе</a:t>
                </a:r>
                <a:r>
                  <a:rPr lang="en-US" sz="3300" dirty="0" smtClean="0"/>
                  <a:t>)</a:t>
                </a:r>
                <a:r>
                  <a:rPr lang="ru-RU" sz="3300" dirty="0" smtClean="0"/>
                  <a:t>:</a:t>
                </a:r>
                <a:endParaRPr lang="en-US" sz="3300" dirty="0" smtClean="0"/>
              </a:p>
              <a:p>
                <a:pPr marL="0" indent="0">
                  <a:buNone/>
                </a:pPr>
                <a:r>
                  <a:rPr lang="ru-RU" sz="3300" dirty="0" smtClean="0"/>
                  <a:t>Равновесие:</a:t>
                </a:r>
                <a:r>
                  <a:rPr lang="en-US" sz="3300" dirty="0" smtClean="0"/>
                  <a:t>                    </a:t>
                </a:r>
                <a:r>
                  <a:rPr lang="ru-RU" sz="3300" dirty="0" smtClean="0"/>
                  <a:t>         </a:t>
                </a:r>
                <a:r>
                  <a:rPr lang="en-US" sz="3300" dirty="0" smtClean="0"/>
                  <a:t> </a:t>
                </a:r>
                <a:r>
                  <a:rPr lang="ru-RU" sz="3300" dirty="0" smtClean="0"/>
                  <a:t>  </a:t>
                </a:r>
                <a:r>
                  <a:rPr lang="en-US" sz="3300" dirty="0" smtClean="0"/>
                  <a:t>         </a:t>
                </a:r>
                <a:r>
                  <a:rPr lang="ru-RU" sz="3300" dirty="0" smtClean="0"/>
                  <a:t> </a:t>
                </a:r>
                <a14:m>
                  <m:oMath xmlns:m="http://schemas.openxmlformats.org/officeDocument/2006/math">
                    <m:d>
                      <m:dPr>
                        <m:begChr m:val="{"/>
                        <m:endChr m:val=""/>
                        <m:ctrlPr>
                          <a:rPr lang="en-US" sz="3300" b="0" i="1" smtClean="0">
                            <a:latin typeface="Cambria Math" panose="02040503050406030204" pitchFamily="18" charset="0"/>
                          </a:rPr>
                        </m:ctrlPr>
                      </m:dPr>
                      <m:e>
                        <m:eqArr>
                          <m:eqArrPr>
                            <m:ctrlPr>
                              <a:rPr lang="ru-RU" sz="3300" b="0" i="1" smtClean="0">
                                <a:latin typeface="Cambria Math" panose="02040503050406030204" pitchFamily="18" charset="0"/>
                              </a:rPr>
                            </m:ctrlPr>
                          </m:eqArrPr>
                          <m:e>
                            <m:sSubSup>
                              <m:sSubSupPr>
                                <m:ctrlPr>
                                  <a:rPr lang="en-US" sz="3300" b="0" i="1" smtClean="0">
                                    <a:latin typeface="Cambria Math" panose="02040503050406030204" pitchFamily="18" charset="0"/>
                                  </a:rPr>
                                </m:ctrlPr>
                              </m:sSubSupPr>
                              <m:e>
                                <m:r>
                                  <a:rPr lang="en-US" sz="3300" b="0" i="1" smtClean="0">
                                    <a:latin typeface="Cambria Math" panose="02040503050406030204" pitchFamily="18" charset="0"/>
                                  </a:rPr>
                                  <m:t>𝜎</m:t>
                                </m:r>
                              </m:e>
                              <m:sub>
                                <m:r>
                                  <a:rPr lang="en-US" sz="3300" b="0" i="1" smtClean="0">
                                    <a:latin typeface="Cambria Math" panose="02040503050406030204" pitchFamily="18" charset="0"/>
                                  </a:rPr>
                                  <m:t>𝛿</m:t>
                                </m:r>
                              </m:sub>
                              <m:sup>
                                <m:r>
                                  <a:rPr lang="en-US" sz="3300" b="0" i="1" smtClean="0">
                                    <a:latin typeface="Cambria Math" panose="02040503050406030204" pitchFamily="18" charset="0"/>
                                  </a:rPr>
                                  <m:t>2</m:t>
                                </m:r>
                              </m:sup>
                            </m:sSubSup>
                            <m:r>
                              <a:rPr lang="en-US" sz="3300" b="0" i="1" smtClean="0">
                                <a:latin typeface="Cambria Math" panose="02040503050406030204" pitchFamily="18" charset="0"/>
                              </a:rPr>
                              <m:t>&amp;=</m:t>
                            </m:r>
                            <m:f>
                              <m:fPr>
                                <m:ctrlPr>
                                  <a:rPr lang="en-US" sz="3300" b="0" i="1" smtClean="0">
                                    <a:latin typeface="Cambria Math" panose="02040503050406030204" pitchFamily="18" charset="0"/>
                                  </a:rPr>
                                </m:ctrlPr>
                              </m:fPr>
                              <m:num>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𝐶</m:t>
                                    </m:r>
                                  </m:e>
                                  <m:sub>
                                    <m:r>
                                      <a:rPr lang="en-US" sz="3300" b="0" i="1" smtClean="0">
                                        <a:latin typeface="Cambria Math" panose="02040503050406030204" pitchFamily="18" charset="0"/>
                                      </a:rPr>
                                      <m:t>𝑞</m:t>
                                    </m:r>
                                  </m:sub>
                                </m:sSub>
                                <m:sSubSup>
                                  <m:sSubSupPr>
                                    <m:ctrlPr>
                                      <a:rPr lang="ru-RU" sz="3300" b="0" i="1" smtClean="0">
                                        <a:latin typeface="Cambria Math" panose="02040503050406030204" pitchFamily="18" charset="0"/>
                                      </a:rPr>
                                    </m:ctrlPr>
                                  </m:sSubSupPr>
                                  <m:e>
                                    <m:r>
                                      <a:rPr lang="en-US" sz="3300" b="0" i="1" smtClean="0">
                                        <a:latin typeface="Cambria Math" panose="02040503050406030204" pitchFamily="18" charset="0"/>
                                      </a:rPr>
                                      <m:t>𝛾</m:t>
                                    </m:r>
                                  </m:e>
                                  <m:sub>
                                    <m:r>
                                      <a:rPr lang="ru-RU" sz="3300" b="0" i="1" smtClean="0">
                                        <a:latin typeface="Cambria Math" panose="02040503050406030204" pitchFamily="18" charset="0"/>
                                      </a:rPr>
                                      <m:t>0</m:t>
                                    </m:r>
                                  </m:sub>
                                  <m:sup>
                                    <m:r>
                                      <a:rPr lang="en-US" sz="3300" b="0" i="1" smtClean="0">
                                        <a:latin typeface="Cambria Math" panose="02040503050406030204" pitchFamily="18" charset="0"/>
                                      </a:rPr>
                                      <m:t>2</m:t>
                                    </m:r>
                                  </m:sup>
                                </m:sSubSup>
                              </m:num>
                              <m:den>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𝐽</m:t>
                                    </m:r>
                                  </m:e>
                                  <m:sub>
                                    <m:r>
                                      <a:rPr lang="en-US" sz="3300" i="1">
                                        <a:latin typeface="Cambria Math" panose="02040503050406030204" pitchFamily="18" charset="0"/>
                                      </a:rPr>
                                      <m:t>𝜖</m:t>
                                    </m:r>
                                  </m:sub>
                                </m:sSub>
                              </m:den>
                            </m:f>
                            <m:f>
                              <m:fPr>
                                <m:ctrlPr>
                                  <a:rPr lang="en-US" sz="3300" b="0" i="1" smtClean="0">
                                    <a:latin typeface="Cambria Math" panose="02040503050406030204" pitchFamily="18" charset="0"/>
                                  </a:rPr>
                                </m:ctrlPr>
                              </m:fPr>
                              <m:num>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𝐼</m:t>
                                    </m:r>
                                  </m:e>
                                  <m:sub>
                                    <m:r>
                                      <a:rPr lang="en-US" sz="3300" b="0" i="1" smtClean="0">
                                        <a:latin typeface="Cambria Math" panose="02040503050406030204" pitchFamily="18" charset="0"/>
                                      </a:rPr>
                                      <m:t>3</m:t>
                                    </m:r>
                                  </m:sub>
                                </m:sSub>
                              </m:num>
                              <m:den>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𝐼</m:t>
                                    </m:r>
                                  </m:e>
                                  <m:sub>
                                    <m:r>
                                      <a:rPr lang="en-US" sz="3300" b="0" i="1" smtClean="0">
                                        <a:latin typeface="Cambria Math" panose="02040503050406030204" pitchFamily="18" charset="0"/>
                                      </a:rPr>
                                      <m:t>2</m:t>
                                    </m:r>
                                  </m:sub>
                                </m:sSub>
                              </m:den>
                            </m:f>
                            <m:r>
                              <a:rPr lang="en-US" sz="3300" i="1">
                                <a:latin typeface="Cambria Math" panose="02040503050406030204" pitchFamily="18" charset="0"/>
                              </a:rPr>
                              <m:t>∝</m:t>
                            </m:r>
                            <m:f>
                              <m:fPr>
                                <m:ctrlPr>
                                  <a:rPr lang="en-US" sz="3300" i="1">
                                    <a:latin typeface="Cambria Math" panose="02040503050406030204" pitchFamily="18" charset="0"/>
                                  </a:rPr>
                                </m:ctrlPr>
                              </m:fPr>
                              <m:num>
                                <m:r>
                                  <a:rPr lang="en-US" sz="3300" i="1">
                                    <a:latin typeface="Cambria Math" panose="02040503050406030204" pitchFamily="18" charset="0"/>
                                  </a:rPr>
                                  <m:t>1</m:t>
                                </m:r>
                              </m:num>
                              <m:den>
                                <m:r>
                                  <a:rPr lang="en-US" sz="3300" i="1">
                                    <a:latin typeface="Cambria Math" panose="02040503050406030204" pitchFamily="18" charset="0"/>
                                  </a:rPr>
                                  <m:t>𝜌</m:t>
                                </m:r>
                              </m:den>
                            </m:f>
                          </m:e>
                          <m:e>
                            <m:sSub>
                              <m:sSubPr>
                                <m:ctrlPr>
                                  <a:rPr lang="en-US" sz="3300" b="0" i="1" smtClean="0">
                                    <a:latin typeface="Cambria Math" panose="02040503050406030204" pitchFamily="18" charset="0"/>
                                  </a:rPr>
                                </m:ctrlPr>
                              </m:sSubPr>
                              <m:e>
                                <m:r>
                                  <a:rPr lang="en-US" sz="3300" b="0" i="1" smtClean="0">
                                    <a:latin typeface="Cambria Math" panose="02040503050406030204" pitchFamily="18" charset="0"/>
                                  </a:rPr>
                                  <m:t>𝜀</m:t>
                                </m:r>
                              </m:e>
                              <m:sub>
                                <m:r>
                                  <a:rPr lang="en-US" sz="3300" b="0" i="1" smtClean="0">
                                    <a:latin typeface="Cambria Math" panose="02040503050406030204" pitchFamily="18" charset="0"/>
                                  </a:rPr>
                                  <m:t>𝑥</m:t>
                                </m:r>
                              </m:sub>
                            </m:sSub>
                            <m:r>
                              <a:rPr lang="en-US" sz="3300" b="0" i="1" smtClean="0">
                                <a:latin typeface="Cambria Math" panose="02040503050406030204" pitchFamily="18" charset="0"/>
                              </a:rPr>
                              <m:t>&amp;=</m:t>
                            </m:r>
                            <m:f>
                              <m:fPr>
                                <m:ctrlPr>
                                  <a:rPr lang="en-US" sz="3300" b="0" i="1" smtClean="0">
                                    <a:latin typeface="Cambria Math" panose="02040503050406030204" pitchFamily="18" charset="0"/>
                                  </a:rPr>
                                </m:ctrlPr>
                              </m:fPr>
                              <m:num>
                                <m:sSub>
                                  <m:sSubPr>
                                    <m:ctrlPr>
                                      <a:rPr lang="en-US" sz="3300" b="0" i="1" smtClean="0">
                                        <a:latin typeface="Cambria Math" panose="02040503050406030204" pitchFamily="18" charset="0"/>
                                      </a:rPr>
                                    </m:ctrlPr>
                                  </m:sSubPr>
                                  <m:e>
                                    <m:r>
                                      <a:rPr lang="en-US" sz="3300" i="1">
                                        <a:latin typeface="Cambria Math" panose="02040503050406030204" pitchFamily="18" charset="0"/>
                                      </a:rPr>
                                      <m:t>𝐶</m:t>
                                    </m:r>
                                  </m:e>
                                  <m:sub>
                                    <m:r>
                                      <a:rPr lang="en-US" sz="3300" i="1">
                                        <a:latin typeface="Cambria Math" panose="02040503050406030204" pitchFamily="18" charset="0"/>
                                      </a:rPr>
                                      <m:t>𝑞</m:t>
                                    </m:r>
                                  </m:sub>
                                </m:sSub>
                                <m:sSubSup>
                                  <m:sSubSupPr>
                                    <m:ctrlPr>
                                      <a:rPr lang="ru-RU" sz="3300" b="0" i="1" smtClean="0">
                                        <a:latin typeface="Cambria Math" panose="02040503050406030204" pitchFamily="18" charset="0"/>
                                      </a:rPr>
                                    </m:ctrlPr>
                                  </m:sSubSupPr>
                                  <m:e>
                                    <m:r>
                                      <a:rPr lang="en-US" sz="3300" i="1">
                                        <a:latin typeface="Cambria Math" panose="02040503050406030204" pitchFamily="18" charset="0"/>
                                      </a:rPr>
                                      <m:t>𝛾</m:t>
                                    </m:r>
                                  </m:e>
                                  <m:sub>
                                    <m:r>
                                      <a:rPr lang="ru-RU" sz="3300" b="0" i="1" smtClean="0">
                                        <a:latin typeface="Cambria Math" panose="02040503050406030204" pitchFamily="18" charset="0"/>
                                      </a:rPr>
                                      <m:t>0</m:t>
                                    </m:r>
                                  </m:sub>
                                  <m:sup>
                                    <m:r>
                                      <a:rPr lang="en-US" sz="3300" i="1">
                                        <a:latin typeface="Cambria Math" panose="02040503050406030204" pitchFamily="18" charset="0"/>
                                      </a:rPr>
                                      <m:t>2</m:t>
                                    </m:r>
                                  </m:sup>
                                </m:sSubSup>
                              </m:num>
                              <m:den>
                                <m:sSub>
                                  <m:sSubPr>
                                    <m:ctrlPr>
                                      <a:rPr lang="en-US" sz="3300" i="1">
                                        <a:latin typeface="Cambria Math" panose="02040503050406030204" pitchFamily="18" charset="0"/>
                                      </a:rPr>
                                    </m:ctrlPr>
                                  </m:sSubPr>
                                  <m:e>
                                    <m:r>
                                      <a:rPr lang="en-US" sz="3300" i="1">
                                        <a:latin typeface="Cambria Math" panose="02040503050406030204" pitchFamily="18" charset="0"/>
                                      </a:rPr>
                                      <m:t>𝐽</m:t>
                                    </m:r>
                                  </m:e>
                                  <m:sub>
                                    <m:r>
                                      <a:rPr lang="en-US" sz="3300" b="0" i="1" smtClean="0">
                                        <a:latin typeface="Cambria Math" panose="02040503050406030204" pitchFamily="18" charset="0"/>
                                      </a:rPr>
                                      <m:t>𝑥</m:t>
                                    </m:r>
                                  </m:sub>
                                </m:sSub>
                              </m:den>
                            </m:f>
                            <m:f>
                              <m:fPr>
                                <m:ctrlPr>
                                  <a:rPr lang="en-US" sz="3300" b="0" i="1" smtClean="0">
                                    <a:latin typeface="Cambria Math" panose="02040503050406030204" pitchFamily="18" charset="0"/>
                                  </a:rPr>
                                </m:ctrlPr>
                              </m:fPr>
                              <m:num>
                                <m:sSub>
                                  <m:sSubPr>
                                    <m:ctrlPr>
                                      <a:rPr lang="en-US" sz="3300" b="0" i="1" smtClean="0">
                                        <a:latin typeface="Cambria Math" panose="02040503050406030204" pitchFamily="18" charset="0"/>
                                      </a:rPr>
                                    </m:ctrlPr>
                                  </m:sSubPr>
                                  <m:e>
                                    <m:r>
                                      <a:rPr lang="en-US" sz="3300" i="1">
                                        <a:latin typeface="Cambria Math" panose="02040503050406030204" pitchFamily="18" charset="0"/>
                                      </a:rPr>
                                      <m:t>𝐼</m:t>
                                    </m:r>
                                  </m:e>
                                  <m:sub>
                                    <m:r>
                                      <a:rPr lang="en-US" sz="3300" b="0" i="1" smtClean="0">
                                        <a:latin typeface="Cambria Math" panose="02040503050406030204" pitchFamily="18" charset="0"/>
                                      </a:rPr>
                                      <m:t>5</m:t>
                                    </m:r>
                                  </m:sub>
                                </m:sSub>
                              </m:num>
                              <m:den>
                                <m:sSub>
                                  <m:sSubPr>
                                    <m:ctrlPr>
                                      <a:rPr lang="en-US" sz="3300" b="0" i="1" smtClean="0">
                                        <a:latin typeface="Cambria Math" panose="02040503050406030204" pitchFamily="18" charset="0"/>
                                      </a:rPr>
                                    </m:ctrlPr>
                                  </m:sSubPr>
                                  <m:e>
                                    <m:r>
                                      <a:rPr lang="en-US" sz="3300" i="1">
                                        <a:latin typeface="Cambria Math" panose="02040503050406030204" pitchFamily="18" charset="0"/>
                                      </a:rPr>
                                      <m:t>𝐼</m:t>
                                    </m:r>
                                  </m:e>
                                  <m:sub>
                                    <m:r>
                                      <a:rPr lang="en-US" sz="3300" i="1">
                                        <a:latin typeface="Cambria Math" panose="02040503050406030204" pitchFamily="18" charset="0"/>
                                      </a:rPr>
                                      <m:t>2</m:t>
                                    </m:r>
                                  </m:sub>
                                </m:sSub>
                              </m:den>
                            </m:f>
                            <m:r>
                              <a:rPr lang="en-US" sz="3300" b="0" i="1" smtClean="0">
                                <a:latin typeface="Cambria Math" panose="02040503050406030204" pitchFamily="18" charset="0"/>
                              </a:rPr>
                              <m:t>∝</m:t>
                            </m:r>
                            <m:f>
                              <m:fPr>
                                <m:ctrlPr>
                                  <a:rPr lang="en-US" sz="3300" b="0" i="1" smtClean="0">
                                    <a:latin typeface="Cambria Math" panose="02040503050406030204" pitchFamily="18" charset="0"/>
                                  </a:rPr>
                                </m:ctrlPr>
                              </m:fPr>
                              <m:num>
                                <m:r>
                                  <a:rPr lang="en-US" sz="3300" b="0" i="1" smtClean="0">
                                    <a:latin typeface="Cambria Math" panose="02040503050406030204" pitchFamily="18" charset="0"/>
                                  </a:rPr>
                                  <m:t>1</m:t>
                                </m:r>
                              </m:num>
                              <m:den>
                                <m:r>
                                  <a:rPr lang="en-US" sz="3300" b="0" i="1" smtClean="0">
                                    <a:latin typeface="Cambria Math" panose="02040503050406030204" pitchFamily="18" charset="0"/>
                                  </a:rPr>
                                  <m:t>𝜌</m:t>
                                </m:r>
                              </m:den>
                            </m:f>
                          </m:e>
                        </m:eqArr>
                      </m:e>
                    </m:d>
                  </m:oMath>
                </a14:m>
                <a:r>
                  <a:rPr lang="en-US" dirty="0" smtClean="0"/>
                  <a:t>  </a:t>
                </a:r>
              </a:p>
              <a:p>
                <a:pPr marL="0" indent="0">
                  <a:buNone/>
                </a:pPr>
                <a14:m>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𝐼</m:t>
                        </m:r>
                      </m:e>
                      <m:sub>
                        <m:r>
                          <a:rPr lang="en-US" sz="2400" b="0" i="1" dirty="0" smtClean="0">
                            <a:latin typeface="Cambria Math" panose="02040503050406030204" pitchFamily="18" charset="0"/>
                          </a:rPr>
                          <m:t>2</m:t>
                        </m:r>
                      </m:sub>
                    </m:sSub>
                    <m:r>
                      <a:rPr lang="en-US" sz="2400" b="0" i="1" dirty="0" smtClean="0">
                        <a:latin typeface="Cambria Math" panose="02040503050406030204" pitchFamily="18" charset="0"/>
                      </a:rPr>
                      <m:t>=</m:t>
                    </m:r>
                    <m:nary>
                      <m:naryPr>
                        <m:chr m:val="∮"/>
                        <m:limLoc m:val="undOvr"/>
                        <m:subHide m:val="on"/>
                        <m:supHide m:val="on"/>
                        <m:ctrlPr>
                          <a:rPr lang="en-US" sz="2400" i="1">
                            <a:latin typeface="Cambria Math" panose="02040503050406030204" pitchFamily="18" charset="0"/>
                          </a:rPr>
                        </m:ctrlPr>
                      </m:naryPr>
                      <m:sub/>
                      <m:sup/>
                      <m:e>
                        <m:f>
                          <m:fPr>
                            <m:ctrlPr>
                              <a:rPr lang="en-US" sz="2400" i="1" smtClean="0">
                                <a:latin typeface="Cambria Math" panose="02040503050406030204" pitchFamily="18" charset="0"/>
                              </a:rPr>
                            </m:ctrlPr>
                          </m:fPr>
                          <m:num>
                            <m:r>
                              <a:rPr lang="en-US" sz="2400" i="1">
                                <a:latin typeface="Cambria Math" panose="02040503050406030204" pitchFamily="18" charset="0"/>
                              </a:rPr>
                              <m:t>𝑑𝑠</m:t>
                            </m:r>
                          </m:num>
                          <m:den>
                            <m:sSup>
                              <m:sSupPr>
                                <m:ctrlPr>
                                  <a:rPr lang="en-US" sz="2400" i="1">
                                    <a:latin typeface="Cambria Math" panose="02040503050406030204" pitchFamily="18" charset="0"/>
                                  </a:rPr>
                                </m:ctrlPr>
                              </m:sSupPr>
                              <m:e>
                                <m:r>
                                  <a:rPr lang="en-US" sz="2400" i="1">
                                    <a:latin typeface="Cambria Math" panose="02040503050406030204" pitchFamily="18" charset="0"/>
                                  </a:rPr>
                                  <m:t>𝜌</m:t>
                                </m:r>
                              </m:e>
                              <m:sup>
                                <m:r>
                                  <a:rPr lang="en-US" sz="2400" i="1">
                                    <a:latin typeface="Cambria Math" panose="02040503050406030204" pitchFamily="18" charset="0"/>
                                  </a:rPr>
                                  <m:t>2</m:t>
                                </m:r>
                              </m:sup>
                            </m:sSup>
                          </m:den>
                        </m:f>
                      </m:e>
                    </m:nary>
                  </m:oMath>
                </a14:m>
                <a:r>
                  <a:rPr lang="en-US" sz="2400" dirty="0" smtClean="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b="0" i="1" dirty="0" smtClean="0">
                            <a:latin typeface="Cambria Math" panose="02040503050406030204" pitchFamily="18" charset="0"/>
                          </a:rPr>
                          <m:t>3</m:t>
                        </m:r>
                      </m:sub>
                    </m:sSub>
                    <m:r>
                      <a:rPr lang="en-US" sz="2400" i="1" dirty="0">
                        <a:latin typeface="Cambria Math" panose="02040503050406030204" pitchFamily="18" charset="0"/>
                      </a:rPr>
                      <m:t>=</m:t>
                    </m:r>
                    <m:nary>
                      <m:naryPr>
                        <m:chr m:val="∮"/>
                        <m:limLoc m:val="undOvr"/>
                        <m:subHide m:val="on"/>
                        <m:supHide m:val="on"/>
                        <m:ctrlPr>
                          <a:rPr lang="en-US" sz="2400" i="1">
                            <a:latin typeface="Cambria Math" panose="02040503050406030204" pitchFamily="18" charset="0"/>
                          </a:rPr>
                        </m:ctrlPr>
                      </m:naryPr>
                      <m:sub/>
                      <m:sup/>
                      <m:e>
                        <m:f>
                          <m:fPr>
                            <m:ctrlPr>
                              <a:rPr lang="en-US" sz="2400" i="1">
                                <a:latin typeface="Cambria Math" panose="02040503050406030204" pitchFamily="18" charset="0"/>
                              </a:rPr>
                            </m:ctrlPr>
                          </m:fPr>
                          <m:num>
                            <m:r>
                              <a:rPr lang="en-US" sz="2400" i="1">
                                <a:latin typeface="Cambria Math" panose="02040503050406030204" pitchFamily="18" charset="0"/>
                              </a:rPr>
                              <m:t>𝑑𝑠</m:t>
                            </m:r>
                          </m:num>
                          <m:den>
                            <m:sSup>
                              <m:sSupPr>
                                <m:ctrlPr>
                                  <a:rPr lang="en-US" sz="2400" i="1">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𝜌</m:t>
                                </m:r>
                                <m:r>
                                  <a:rPr lang="en-US" sz="2400" b="0" i="1" smtClean="0">
                                    <a:latin typeface="Cambria Math" panose="02040503050406030204" pitchFamily="18" charset="0"/>
                                  </a:rPr>
                                  <m:t>|</m:t>
                                </m:r>
                              </m:e>
                              <m:sup>
                                <m:r>
                                  <a:rPr lang="en-US" sz="2400" b="0" i="1" smtClean="0">
                                    <a:latin typeface="Cambria Math" panose="02040503050406030204" pitchFamily="18" charset="0"/>
                                  </a:rPr>
                                  <m:t>3</m:t>
                                </m:r>
                              </m:sup>
                            </m:sSup>
                          </m:den>
                        </m:f>
                      </m:e>
                    </m:nary>
                  </m:oMath>
                </a14:m>
                <a:r>
                  <a:rPr lang="en-US" sz="2400" dirty="0" smtClean="0"/>
                  <a:t>,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𝐼</m:t>
                        </m:r>
                      </m:e>
                      <m:sub>
                        <m:r>
                          <a:rPr lang="en-US" sz="2400" b="0" i="1" dirty="0" smtClean="0">
                            <a:latin typeface="Cambria Math" panose="02040503050406030204" pitchFamily="18" charset="0"/>
                          </a:rPr>
                          <m:t>5</m:t>
                        </m:r>
                      </m:sub>
                    </m:sSub>
                    <m:r>
                      <a:rPr lang="en-US" sz="2400" i="1" dirty="0">
                        <a:latin typeface="Cambria Math" panose="02040503050406030204" pitchFamily="18" charset="0"/>
                      </a:rPr>
                      <m:t>=</m:t>
                    </m:r>
                    <m:nary>
                      <m:naryPr>
                        <m:chr m:val="∮"/>
                        <m:limLoc m:val="undOvr"/>
                        <m:subHide m:val="on"/>
                        <m:supHide m:val="on"/>
                        <m:ctrlPr>
                          <a:rPr lang="en-US" sz="2400" i="1">
                            <a:latin typeface="Cambria Math" panose="02040503050406030204" pitchFamily="18" charset="0"/>
                          </a:rPr>
                        </m:ctrlPr>
                      </m:naryPr>
                      <m:sub/>
                      <m:sup/>
                      <m:e>
                        <m:f>
                          <m:fPr>
                            <m:ctrlPr>
                              <a:rPr lang="en-US"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𝛾</m:t>
                                </m:r>
                              </m:e>
                              <m:sub>
                                <m:r>
                                  <a:rPr lang="en-US" sz="2400" b="0" i="1" smtClean="0">
                                    <a:latin typeface="Cambria Math" panose="02040503050406030204" pitchFamily="18" charset="0"/>
                                  </a:rPr>
                                  <m:t>𝑥</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𝜂</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+2</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𝛼</m:t>
                                </m:r>
                              </m:e>
                              <m:sub>
                                <m:r>
                                  <a:rPr lang="en-US" sz="2400" b="0" i="1" smtClean="0">
                                    <a:latin typeface="Cambria Math" panose="02040503050406030204" pitchFamily="18" charset="0"/>
                                  </a:rPr>
                                  <m:t>𝑥</m:t>
                                </m:r>
                              </m:sub>
                            </m:s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𝛽</m:t>
                                </m:r>
                              </m:e>
                              <m:sub>
                                <m:r>
                                  <a:rPr lang="en-US" sz="2400" b="0" i="1" smtClean="0">
                                    <a:latin typeface="Cambria Math" panose="02040503050406030204" pitchFamily="18" charset="0"/>
                                  </a:rPr>
                                  <m:t>𝑥</m:t>
                                </m:r>
                              </m:sub>
                            </m:sSub>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𝜂</m:t>
                                </m:r>
                              </m:e>
                              <m:sub>
                                <m:r>
                                  <a:rPr lang="en-US" sz="2400" b="0" i="1" smtClean="0">
                                    <a:latin typeface="Cambria Math" panose="02040503050406030204" pitchFamily="18" charset="0"/>
                                  </a:rPr>
                                  <m:t>𝑥</m:t>
                                </m:r>
                              </m:sub>
                              <m:sup>
                                <m:r>
                                  <a:rPr lang="en-US" sz="2400" b="0" i="1" smtClean="0">
                                    <a:latin typeface="Cambria Math" panose="02040503050406030204" pitchFamily="18" charset="0"/>
                                  </a:rPr>
                                  <m:t>′</m:t>
                                </m:r>
                              </m:sup>
                            </m:sSubSup>
                            <m:r>
                              <a:rPr lang="en-US" sz="2400" b="0" i="1" smtClean="0">
                                <a:latin typeface="Cambria Math" panose="02040503050406030204" pitchFamily="18" charset="0"/>
                              </a:rPr>
                              <m:t>)</m:t>
                            </m:r>
                            <m:r>
                              <a:rPr lang="en-US" sz="2400" i="1">
                                <a:latin typeface="Cambria Math" panose="02040503050406030204" pitchFamily="18" charset="0"/>
                              </a:rPr>
                              <m:t>𝑑𝑠</m:t>
                            </m:r>
                          </m:num>
                          <m:den>
                            <m:sSup>
                              <m:sSupPr>
                                <m:ctrlPr>
                                  <a:rPr lang="en-US" sz="2400" i="1">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𝜌</m:t>
                                </m:r>
                                <m:r>
                                  <a:rPr lang="en-US" sz="2400" b="0" i="1" smtClean="0">
                                    <a:latin typeface="Cambria Math" panose="02040503050406030204" pitchFamily="18" charset="0"/>
                                  </a:rPr>
                                  <m:t>|</m:t>
                                </m:r>
                              </m:e>
                              <m:sup>
                                <m:r>
                                  <a:rPr lang="en-US" sz="2400" b="0" i="1" smtClean="0">
                                    <a:latin typeface="Cambria Math" panose="02040503050406030204" pitchFamily="18" charset="0"/>
                                  </a:rPr>
                                  <m:t>3</m:t>
                                </m:r>
                              </m:sup>
                            </m:sSup>
                          </m:den>
                        </m:f>
                      </m:e>
                    </m:nary>
                  </m:oMath>
                </a14:m>
                <a:r>
                  <a:rPr lang="en-US" sz="2400" dirty="0" smtClean="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𝐽</m:t>
                        </m:r>
                      </m:e>
                      <m:sub>
                        <m:r>
                          <a:rPr lang="en-US" sz="2400" i="1">
                            <a:latin typeface="Cambria Math" panose="02040503050406030204" pitchFamily="18" charset="0"/>
                          </a:rPr>
                          <m:t>𝜖</m:t>
                        </m:r>
                      </m:sub>
                    </m:sSub>
                    <m:r>
                      <a:rPr lang="en-US" sz="2400" i="1">
                        <a:latin typeface="Cambria Math" panose="02040503050406030204" pitchFamily="18" charset="0"/>
                      </a:rPr>
                      <m:t>=2</m:t>
                    </m:r>
                  </m:oMath>
                </a14:m>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𝐽</m:t>
                        </m:r>
                      </m:e>
                      <m: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sub>
                    </m:sSub>
                    <m:r>
                      <a:rPr lang="en-US" sz="2400" i="1">
                        <a:latin typeface="Cambria Math" panose="02040503050406030204" pitchFamily="18" charset="0"/>
                      </a:rPr>
                      <m:t>=1</m:t>
                    </m:r>
                  </m:oMath>
                </a14:m>
                <a:endParaRPr lang="en-US" sz="2400" dirty="0"/>
              </a:p>
            </p:txBody>
          </p:sp>
        </mc:Choice>
        <mc:Fallback>
          <p:sp>
            <p:nvSpPr>
              <p:cNvPr id="3" name="Объект 2"/>
              <p:cNvSpPr>
                <a:spLocks noGrp="1" noRot="1" noChangeAspect="1" noMove="1" noResize="1" noEditPoints="1" noAdjustHandles="1" noChangeArrowheads="1" noChangeShapeType="1" noTextEdit="1"/>
              </p:cNvSpPr>
              <p:nvPr>
                <p:ph idx="1"/>
              </p:nvPr>
            </p:nvSpPr>
            <p:spPr>
              <a:blipFill>
                <a:blip r:embed="rId2"/>
                <a:stretch>
                  <a:fillRect l="-1387" t="-280"/>
                </a:stretch>
              </a:blipFill>
            </p:spPr>
            <p:txBody>
              <a:bodyPr/>
              <a:lstStyle/>
              <a:p>
                <a:r>
                  <a:rPr lang="en-US">
                    <a:noFill/>
                  </a:rPr>
                  <a:t> </a:t>
                </a:r>
              </a:p>
            </p:txBody>
          </p:sp>
        </mc:Fallback>
      </mc:AlternateContent>
      <p:sp>
        <p:nvSpPr>
          <p:cNvPr id="5" name="Номер слайда 4"/>
          <p:cNvSpPr>
            <a:spLocks noGrp="1"/>
          </p:cNvSpPr>
          <p:nvPr>
            <p:ph type="sldNum" sz="quarter" idx="12"/>
          </p:nvPr>
        </p:nvSpPr>
        <p:spPr/>
        <p:txBody>
          <a:bodyPr/>
          <a:lstStyle/>
          <a:p>
            <a:fld id="{BF2E360A-594B-4CEE-9917-3340FAEBC045}" type="slidenum">
              <a:rPr lang="ru-RU" smtClean="0"/>
              <a:t>29</a:t>
            </a:fld>
            <a:endParaRPr lang="ru-RU"/>
          </a:p>
        </p:txBody>
      </p:sp>
    </p:spTree>
    <p:extLst>
      <p:ext uri="{BB962C8B-B14F-4D97-AF65-F5344CB8AC3E}">
        <p14:creationId xmlns:p14="http://schemas.microsoft.com/office/powerpoint/2010/main" val="3820860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Что можно увидеть в микроскоп?</a:t>
            </a:r>
            <a:endParaRPr lang="ru-RU" dirty="0"/>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000" y="808462"/>
            <a:ext cx="9000000" cy="4335038"/>
          </a:xfrm>
        </p:spPr>
      </p:pic>
      <mc:AlternateContent xmlns:mc="http://schemas.openxmlformats.org/markup-compatibility/2006" xmlns:a14="http://schemas.microsoft.com/office/drawing/2010/main">
        <mc:Choice Requires="a14">
          <p:sp>
            <p:nvSpPr>
              <p:cNvPr id="7" name="TextBox 6"/>
              <p:cNvSpPr txBox="1"/>
              <p:nvPr/>
            </p:nvSpPr>
            <p:spPr>
              <a:xfrm>
                <a:off x="364406" y="555526"/>
                <a:ext cx="8615885" cy="369332"/>
              </a:xfrm>
              <a:prstGeom prst="rect">
                <a:avLst/>
              </a:prstGeom>
              <a:noFill/>
            </p:spPr>
            <p:txBody>
              <a:bodyPr wrap="none" rtlCol="0">
                <a:spAutoFit/>
              </a:bodyPr>
              <a:lstStyle/>
              <a:p>
                <a:r>
                  <a:rPr lang="ru-RU" dirty="0" smtClean="0"/>
                  <a:t>Зелёный цвет</a:t>
                </a:r>
                <a:r>
                  <a:rPr lang="en-US" dirty="0" smtClean="0"/>
                  <a:t>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=532</m:t>
                    </m:r>
                  </m:oMath>
                </a14:m>
                <a:r>
                  <a:rPr lang="en-US" dirty="0" smtClean="0"/>
                  <a:t> nm</a:t>
                </a:r>
                <a:r>
                  <a:rPr lang="ru-RU" dirty="0"/>
                  <a:t> </a:t>
                </a:r>
                <a:r>
                  <a:rPr lang="ru-RU" dirty="0" smtClean="0"/>
                  <a:t>– это размер наименьшего объекта видимого в микроскоп.</a:t>
                </a:r>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a:off x="364406" y="555526"/>
                <a:ext cx="8615885" cy="369332"/>
              </a:xfrm>
              <a:prstGeom prst="rect">
                <a:avLst/>
              </a:prstGeom>
              <a:blipFill>
                <a:blip r:embed="rId4"/>
                <a:stretch>
                  <a:fillRect l="-637" t="-8197" r="-495" b="-24590"/>
                </a:stretch>
              </a:blipFill>
            </p:spPr>
            <p:txBody>
              <a:bodyPr/>
              <a:lstStyle/>
              <a:p>
                <a:r>
                  <a:rPr lang="en-US">
                    <a:noFill/>
                  </a:rPr>
                  <a:t> </a:t>
                </a:r>
              </a:p>
            </p:txBody>
          </p:sp>
        </mc:Fallback>
      </mc:AlternateContent>
      <p:sp>
        <p:nvSpPr>
          <p:cNvPr id="9" name="TextBox 8"/>
          <p:cNvSpPr txBox="1"/>
          <p:nvPr/>
        </p:nvSpPr>
        <p:spPr>
          <a:xfrm>
            <a:off x="0" y="4774168"/>
            <a:ext cx="2843808" cy="369332"/>
          </a:xfrm>
          <a:prstGeom prst="rect">
            <a:avLst/>
          </a:prstGeom>
          <a:solidFill>
            <a:srgbClr val="FFC000"/>
          </a:solidFill>
        </p:spPr>
        <p:txBody>
          <a:bodyPr wrap="square" rtlCol="0">
            <a:spAutoFit/>
          </a:bodyPr>
          <a:lstStyle/>
          <a:p>
            <a:r>
              <a:rPr lang="ru-RU" dirty="0" smtClean="0"/>
              <a:t>Ускорители</a:t>
            </a:r>
            <a:r>
              <a:rPr lang="en-US" dirty="0" smtClean="0"/>
              <a:t>: </a:t>
            </a:r>
            <a:r>
              <a:rPr lang="ru-RU" dirty="0" smtClean="0"/>
              <a:t>источники СИ</a:t>
            </a:r>
            <a:endParaRPr lang="ru-RU" dirty="0"/>
          </a:p>
        </p:txBody>
      </p:sp>
      <p:sp>
        <p:nvSpPr>
          <p:cNvPr id="4" name="Номер слайда 3"/>
          <p:cNvSpPr>
            <a:spLocks noGrp="1"/>
          </p:cNvSpPr>
          <p:nvPr>
            <p:ph type="sldNum" sz="quarter" idx="12"/>
          </p:nvPr>
        </p:nvSpPr>
        <p:spPr/>
        <p:txBody>
          <a:bodyPr/>
          <a:lstStyle/>
          <a:p>
            <a:fld id="{BF2E360A-594B-4CEE-9917-3340FAEBC045}" type="slidenum">
              <a:rPr lang="ru-RU" smtClean="0"/>
              <a:t>3</a:t>
            </a:fld>
            <a:endParaRPr lang="ru-RU"/>
          </a:p>
        </p:txBody>
      </p:sp>
    </p:spTree>
    <p:extLst>
      <p:ext uri="{BB962C8B-B14F-4D97-AF65-F5344CB8AC3E}">
        <p14:creationId xmlns:p14="http://schemas.microsoft.com/office/powerpoint/2010/main" val="1311483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Поперечная динамика</a:t>
            </a:r>
            <a:r>
              <a:rPr lang="en-US" dirty="0"/>
              <a:t>: </a:t>
            </a:r>
            <a:r>
              <a:rPr lang="ru-RU" dirty="0"/>
              <a:t>эмиттанс </a:t>
            </a:r>
            <a:r>
              <a:rPr lang="ru-RU" dirty="0" smtClean="0"/>
              <a:t>(Супер с-тау)</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30</a:t>
            </a:fld>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534"/>
            <a:ext cx="3524685" cy="2340000"/>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999" y="627534"/>
            <a:ext cx="3600001" cy="2340000"/>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7254" y="2803500"/>
            <a:ext cx="3569492" cy="2340000"/>
          </a:xfrm>
          <a:prstGeom prst="rect">
            <a:avLst/>
          </a:prstGeom>
        </p:spPr>
      </p:pic>
    </p:spTree>
    <p:extLst>
      <p:ext uri="{BB962C8B-B14F-4D97-AF65-F5344CB8AC3E}">
        <p14:creationId xmlns:p14="http://schemas.microsoft.com/office/powerpoint/2010/main" val="3513997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Тушек (</a:t>
            </a:r>
            <a:r>
              <a:rPr lang="en-US" dirty="0" err="1" smtClean="0"/>
              <a:t>AdA</a:t>
            </a:r>
            <a:r>
              <a:rPr lang="ru-RU" dirty="0" smtClean="0"/>
              <a:t>) эффект (</a:t>
            </a:r>
            <a:r>
              <a:rPr lang="ru-RU" dirty="0" err="1" smtClean="0"/>
              <a:t>Б.Тушек</a:t>
            </a:r>
            <a:r>
              <a:rPr lang="ru-RU" dirty="0" smtClean="0"/>
              <a:t> 1963)</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31</a:t>
            </a:fld>
            <a:endParaRPr lang="ru-RU"/>
          </a:p>
        </p:txBody>
      </p:sp>
      <p:pic>
        <p:nvPicPr>
          <p:cNvPr id="42" name="Рисунок 41"/>
          <p:cNvPicPr>
            <a:picLocks noChangeAspect="1"/>
          </p:cNvPicPr>
          <p:nvPr/>
        </p:nvPicPr>
        <p:blipFill>
          <a:blip r:embed="rId3"/>
          <a:stretch>
            <a:fillRect/>
          </a:stretch>
        </p:blipFill>
        <p:spPr>
          <a:xfrm>
            <a:off x="1643605" y="694318"/>
            <a:ext cx="5856790" cy="4253696"/>
          </a:xfrm>
          <a:prstGeom prst="rect">
            <a:avLst/>
          </a:prstGeom>
        </p:spPr>
      </p:pic>
    </p:spTree>
    <p:extLst>
      <p:ext uri="{BB962C8B-B14F-4D97-AF65-F5344CB8AC3E}">
        <p14:creationId xmlns:p14="http://schemas.microsoft.com/office/powerpoint/2010/main" val="3795892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Тушек (</a:t>
            </a:r>
            <a:r>
              <a:rPr lang="en-US" dirty="0" err="1" smtClean="0"/>
              <a:t>AdA</a:t>
            </a:r>
            <a:r>
              <a:rPr lang="ru-RU" dirty="0" smtClean="0"/>
              <a:t>) эффект (</a:t>
            </a:r>
            <a:r>
              <a:rPr lang="ru-RU" dirty="0" err="1" smtClean="0"/>
              <a:t>Б.Тушек</a:t>
            </a:r>
            <a:r>
              <a:rPr lang="ru-RU" dirty="0" smtClean="0"/>
              <a:t> 1963)</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32</a:t>
            </a:fld>
            <a:endParaRPr lang="ru-RU"/>
          </a:p>
        </p:txBody>
      </p:sp>
      <p:pic>
        <p:nvPicPr>
          <p:cNvPr id="38" name="Рисунок 37"/>
          <p:cNvPicPr>
            <a:picLocks noChangeAspect="1"/>
          </p:cNvPicPr>
          <p:nvPr/>
        </p:nvPicPr>
        <p:blipFill rotWithShape="1">
          <a:blip r:embed="rId3"/>
          <a:srcRect r="7361"/>
          <a:stretch/>
        </p:blipFill>
        <p:spPr>
          <a:xfrm>
            <a:off x="1910103" y="1504786"/>
            <a:ext cx="5323795" cy="2088232"/>
          </a:xfrm>
          <a:prstGeom prst="rect">
            <a:avLst/>
          </a:prstGeom>
          <a:ln w="12700">
            <a:solidFill>
              <a:schemeClr val="tx1"/>
            </a:solidFill>
          </a:ln>
        </p:spPr>
      </p:pic>
      <p:sp>
        <p:nvSpPr>
          <p:cNvPr id="39" name="TextBox 38"/>
          <p:cNvSpPr txBox="1"/>
          <p:nvPr/>
        </p:nvSpPr>
        <p:spPr>
          <a:xfrm>
            <a:off x="0" y="483518"/>
            <a:ext cx="9144000" cy="954107"/>
          </a:xfrm>
          <a:prstGeom prst="rect">
            <a:avLst/>
          </a:prstGeom>
          <a:noFill/>
        </p:spPr>
        <p:txBody>
          <a:bodyPr wrap="square" rtlCol="0">
            <a:spAutoFit/>
          </a:bodyPr>
          <a:lstStyle/>
          <a:p>
            <a:r>
              <a:rPr lang="ru-RU" sz="2800" dirty="0"/>
              <a:t>Однократное рассеяние на большие углы (</a:t>
            </a:r>
            <a:r>
              <a:rPr lang="en-US" sz="2800" dirty="0" err="1"/>
              <a:t>Møller</a:t>
            </a:r>
            <a:r>
              <a:rPr lang="ru-RU" sz="2800" dirty="0" smtClean="0"/>
              <a:t>)</a:t>
            </a:r>
          </a:p>
          <a:p>
            <a:r>
              <a:rPr lang="ru-RU" sz="2800" dirty="0" smtClean="0"/>
              <a:t>передача энергии из поперечной плоскости в продольную</a:t>
            </a:r>
            <a:endParaRPr lang="en-US" sz="2800" dirty="0"/>
          </a:p>
        </p:txBody>
      </p:sp>
      <mc:AlternateContent xmlns:mc="http://schemas.openxmlformats.org/markup-compatibility/2006" xmlns:a14="http://schemas.microsoft.com/office/drawing/2010/main">
        <mc:Choice Requires="a14">
          <p:sp>
            <p:nvSpPr>
              <p:cNvPr id="40" name="TextBox 39"/>
              <p:cNvSpPr txBox="1"/>
              <p:nvPr/>
            </p:nvSpPr>
            <p:spPr>
              <a:xfrm>
                <a:off x="0" y="3535944"/>
                <a:ext cx="7367145" cy="1607556"/>
              </a:xfrm>
              <a:prstGeom prst="rect">
                <a:avLst/>
              </a:prstGeom>
              <a:noFill/>
            </p:spPr>
            <p:txBody>
              <a:bodyPr wrap="none" rtlCol="0">
                <a:spAutoFit/>
              </a:bodyPr>
              <a:lstStyle/>
              <a:p>
                <a:r>
                  <a:rPr lang="ru-RU" sz="2800" dirty="0"/>
                  <a:t>Время жизни:</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𝑇</m:t>
                            </m:r>
                          </m:sub>
                        </m:sSub>
                      </m:den>
                    </m:f>
                    <m:r>
                      <a:rPr lang="en-US" sz="2800" i="1">
                        <a:latin typeface="Cambria Math" panose="02040503050406030204" pitchFamily="18" charset="0"/>
                      </a:rPr>
                      <m:t>=</m:t>
                    </m:r>
                    <m:sSub>
                      <m:sSubPr>
                        <m:ctrlPr>
                          <a:rPr lang="en-US" sz="2800" i="1">
                            <a:latin typeface="Cambria Math" panose="02040503050406030204" pitchFamily="18" charset="0"/>
                          </a:rPr>
                        </m:ctrlPr>
                      </m:sSubPr>
                      <m:e>
                        <m:d>
                          <m:dPr>
                            <m:begChr m:val="⟨"/>
                            <m:endChr m:val="⟩"/>
                            <m:ctrlPr>
                              <a:rPr lang="en-US" sz="2800" i="1">
                                <a:latin typeface="Cambria Math" panose="02040503050406030204" pitchFamily="18" charset="0"/>
                              </a:rPr>
                            </m:ctrlPr>
                          </m:dPr>
                          <m:e>
                            <m:f>
                              <m:fPr>
                                <m:ctrlPr>
                                  <a:rPr lang="en-US" sz="2800" i="1">
                                    <a:latin typeface="Cambria Math" panose="02040503050406030204" pitchFamily="18" charset="0"/>
                                  </a:rPr>
                                </m:ctrlPr>
                              </m:fPr>
                              <m:num>
                                <m:sSubSup>
                                  <m:sSubSupPr>
                                    <m:ctrlPr>
                                      <a:rPr lang="en-US" sz="2800" i="1">
                                        <a:latin typeface="Cambria Math" panose="02040503050406030204" pitchFamily="18" charset="0"/>
                                      </a:rPr>
                                    </m:ctrlPr>
                                  </m:sSubSupPr>
                                  <m:e>
                                    <m:r>
                                      <a:rPr lang="en-US" sz="2800" i="1">
                                        <a:latin typeface="Cambria Math" panose="02040503050406030204" pitchFamily="18" charset="0"/>
                                      </a:rPr>
                                      <m:t>𝑟</m:t>
                                    </m:r>
                                  </m:e>
                                  <m:sub>
                                    <m:r>
                                      <a:rPr lang="en-US" sz="2800" i="1">
                                        <a:latin typeface="Cambria Math" panose="02040503050406030204" pitchFamily="18" charset="0"/>
                                      </a:rPr>
                                      <m:t>𝑒</m:t>
                                    </m:r>
                                  </m:sub>
                                  <m:sup>
                                    <m:r>
                                      <a:rPr lang="en-US" sz="2800" i="1">
                                        <a:latin typeface="Cambria Math" panose="02040503050406030204" pitchFamily="18" charset="0"/>
                                      </a:rPr>
                                      <m:t>2</m:t>
                                    </m:r>
                                  </m:sup>
                                </m:sSubSup>
                                <m:r>
                                  <a:rPr lang="en-US" sz="2800" i="1">
                                    <a:latin typeface="Cambria Math" panose="02040503050406030204" pitchFamily="18" charset="0"/>
                                  </a:rPr>
                                  <m:t>𝑐</m:t>
                                </m:r>
                                <m:sSub>
                                  <m:sSubPr>
                                    <m:ctrlPr>
                                      <a:rPr lang="en-US" sz="2800" i="1">
                                        <a:latin typeface="Cambria Math" panose="02040503050406030204" pitchFamily="18" charset="0"/>
                                      </a:rPr>
                                    </m:ctrlPr>
                                  </m:sSubPr>
                                  <m:e>
                                    <m:r>
                                      <a:rPr lang="en-US" sz="2800" i="1">
                                        <a:latin typeface="Cambria Math" panose="02040503050406030204" pitchFamily="18" charset="0"/>
                                      </a:rPr>
                                      <m:t>𝑁</m:t>
                                    </m:r>
                                  </m:e>
                                  <m:sub>
                                    <m:r>
                                      <a:rPr lang="en-US" sz="2800" i="1">
                                        <a:latin typeface="Cambria Math" panose="02040503050406030204" pitchFamily="18" charset="0"/>
                                      </a:rPr>
                                      <m:t>𝑒</m:t>
                                    </m:r>
                                  </m:sub>
                                </m:sSub>
                              </m:num>
                              <m:den>
                                <m:r>
                                  <a:rPr lang="en-US" sz="2800" i="1">
                                    <a:latin typeface="Cambria Math" panose="02040503050406030204" pitchFamily="18" charset="0"/>
                                  </a:rPr>
                                  <m:t>8</m:t>
                                </m:r>
                                <m:r>
                                  <a:rPr lang="en-US" sz="2800" i="1">
                                    <a:latin typeface="Cambria Math" panose="02040503050406030204" pitchFamily="18" charset="0"/>
                                  </a:rPr>
                                  <m:t>𝜋</m:t>
                                </m:r>
                                <m:sSup>
                                  <m:sSupPr>
                                    <m:ctrlPr>
                                      <a:rPr lang="en-US" sz="2800" i="1">
                                        <a:latin typeface="Cambria Math" panose="02040503050406030204" pitchFamily="18" charset="0"/>
                                      </a:rPr>
                                    </m:ctrlPr>
                                  </m:sSupPr>
                                  <m:e>
                                    <m:r>
                                      <a:rPr lang="en-US" sz="2800" i="1">
                                        <a:latin typeface="Cambria Math" panose="02040503050406030204" pitchFamily="18" charset="0"/>
                                      </a:rPr>
                                      <m:t>𝛾</m:t>
                                    </m:r>
                                  </m:e>
                                  <m:sup>
                                    <m:r>
                                      <a:rPr lang="en-US" sz="2800" i="1">
                                        <a:latin typeface="Cambria Math" panose="02040503050406030204" pitchFamily="18" charset="0"/>
                                      </a:rPr>
                                      <m:t>2</m:t>
                                    </m:r>
                                  </m:sup>
                                </m:sSup>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𝑥</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𝑦</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𝑠</m:t>
                                    </m:r>
                                  </m:sub>
                                </m:sSub>
                              </m:den>
                            </m:f>
                            <m:nary>
                              <m:naryPr>
                                <m:ctrlPr>
                                  <a:rPr lang="en-US" sz="2800" i="1">
                                    <a:latin typeface="Cambria Math" panose="02040503050406030204" pitchFamily="18" charset="0"/>
                                  </a:rPr>
                                </m:ctrlPr>
                              </m:naryPr>
                              <m:sub>
                                <m:sSub>
                                  <m:sSubPr>
                                    <m:ctrlPr>
                                      <a:rPr lang="en-US" sz="2800" i="1">
                                        <a:latin typeface="Cambria Math" panose="02040503050406030204" pitchFamily="18" charset="0"/>
                                      </a:rPr>
                                    </m:ctrlPr>
                                  </m:sSubPr>
                                  <m:e>
                                    <m:r>
                                      <a:rPr lang="en-US" sz="2800" i="1">
                                        <a:latin typeface="Cambria Math" panose="02040503050406030204" pitchFamily="18" charset="0"/>
                                      </a:rPr>
                                      <m:t>𝛿</m:t>
                                    </m:r>
                                  </m:e>
                                  <m:sub>
                                    <m:r>
                                      <a:rPr lang="en-US" sz="2800" i="1">
                                        <a:latin typeface="Cambria Math" panose="02040503050406030204" pitchFamily="18" charset="0"/>
                                      </a:rPr>
                                      <m:t>𝑚</m:t>
                                    </m:r>
                                  </m:sub>
                                </m:sSub>
                              </m:sub>
                              <m:sup>
                                <m:r>
                                  <a:rPr lang="en-US" sz="2800" i="1">
                                    <a:latin typeface="Cambria Math" panose="02040503050406030204" pitchFamily="18" charset="0"/>
                                  </a:rPr>
                                  <m:t>∞</m:t>
                                </m:r>
                              </m:sup>
                              <m:e>
                                <m:r>
                                  <a:rPr lang="en-US" sz="2800" i="1">
                                    <a:latin typeface="Cambria Math" panose="02040503050406030204" pitchFamily="18" charset="0"/>
                                  </a:rPr>
                                  <m:t>𝐹</m:t>
                                </m:r>
                              </m:e>
                            </m:nary>
                            <m:d>
                              <m:dPr>
                                <m:ctrlPr>
                                  <a:rPr lang="en-US" sz="2800" i="1">
                                    <a:latin typeface="Cambria Math" panose="02040503050406030204" pitchFamily="18" charset="0"/>
                                  </a:rPr>
                                </m:ctrlPr>
                              </m:dPr>
                              <m:e>
                                <m:r>
                                  <a:rPr lang="en-US" sz="2800" i="1">
                                    <a:latin typeface="Cambria Math" panose="02040503050406030204" pitchFamily="18" charset="0"/>
                                  </a:rPr>
                                  <m:t>𝜏</m:t>
                                </m:r>
                              </m:e>
                            </m:d>
                            <m:r>
                              <a:rPr lang="en-US" sz="2800" i="1">
                                <a:latin typeface="Cambria Math" panose="02040503050406030204" pitchFamily="18" charset="0"/>
                              </a:rPr>
                              <m:t>𝑑</m:t>
                            </m:r>
                            <m:r>
                              <a:rPr lang="en-US" sz="2800" i="1">
                                <a:latin typeface="Cambria Math" panose="02040503050406030204" pitchFamily="18" charset="0"/>
                              </a:rPr>
                              <m:t>𝜏</m:t>
                            </m:r>
                          </m:e>
                        </m:d>
                      </m:e>
                      <m:sub>
                        <m:r>
                          <m:rPr>
                            <m:sty m:val="p"/>
                          </m:rPr>
                          <a:rPr lang="en-US" sz="2800">
                            <a:latin typeface="Cambria Math" panose="02040503050406030204" pitchFamily="18" charset="0"/>
                          </a:rPr>
                          <m:t>Π</m:t>
                        </m:r>
                      </m:sub>
                    </m:sSub>
                  </m:oMath>
                </a14:m>
                <a:endParaRPr lang="en-US" sz="2800" dirty="0"/>
              </a:p>
              <a:p>
                <a:r>
                  <a:rPr lang="ru-RU" sz="2800" dirty="0"/>
                  <a:t>Энергетическая апертура:</a:t>
                </a:r>
                <a:r>
                  <a:rPr lang="en-US" sz="2800" dirty="0"/>
                  <a:t> </a:t>
                </a:r>
                <a:r>
                  <a:rPr lang="ru-RU" sz="2800" dirty="0"/>
                  <a:t> </a:t>
                </a:r>
                <a14:m>
                  <m:oMath xmlns:m="http://schemas.openxmlformats.org/officeDocument/2006/math">
                    <m:r>
                      <a:rPr lang="en-US" sz="2800" i="1">
                        <a:latin typeface="Cambria Math" panose="02040503050406030204" pitchFamily="18" charset="0"/>
                      </a:rPr>
                      <m:t>𝛿</m:t>
                    </m:r>
                    <m:r>
                      <a:rPr lang="en-US" sz="2800" i="1">
                        <a:latin typeface="Cambria Math" panose="02040503050406030204" pitchFamily="18" charset="0"/>
                      </a:rPr>
                      <m:t>=</m:t>
                    </m:r>
                    <m:f>
                      <m:fPr>
                        <m:ctrlPr>
                          <a:rPr lang="en-US" sz="2800" i="1">
                            <a:latin typeface="Cambria Math" panose="02040503050406030204" pitchFamily="18" charset="0"/>
                          </a:rPr>
                        </m:ctrlPr>
                      </m:fPr>
                      <m:num>
                        <m:r>
                          <m:rPr>
                            <m:sty m:val="p"/>
                          </m:rPr>
                          <a:rPr lang="en-US" sz="2800">
                            <a:latin typeface="Cambria Math" panose="02040503050406030204" pitchFamily="18" charset="0"/>
                          </a:rPr>
                          <m:t>Δ</m:t>
                        </m:r>
                        <m:r>
                          <a:rPr lang="en-US" sz="2800" i="1">
                            <a:latin typeface="Cambria Math" panose="02040503050406030204" pitchFamily="18" charset="0"/>
                          </a:rPr>
                          <m:t>𝑝</m:t>
                        </m:r>
                      </m:num>
                      <m:den>
                        <m:sSub>
                          <m:sSubPr>
                            <m:ctrlPr>
                              <a:rPr lang="en-US" sz="2800" i="1">
                                <a:latin typeface="Cambria Math" panose="02040503050406030204" pitchFamily="18" charset="0"/>
                              </a:rPr>
                            </m:ctrlPr>
                          </m:sSubPr>
                          <m:e>
                            <m:r>
                              <a:rPr lang="en-US" sz="2800" i="1">
                                <a:latin typeface="Cambria Math" panose="02040503050406030204" pitchFamily="18" charset="0"/>
                              </a:rPr>
                              <m:t>𝑝</m:t>
                            </m:r>
                          </m:e>
                          <m:sub>
                            <m:r>
                              <a:rPr lang="en-US" sz="2800" i="1">
                                <a:latin typeface="Cambria Math" panose="02040503050406030204" pitchFamily="18" charset="0"/>
                              </a:rPr>
                              <m:t>0</m:t>
                            </m:r>
                          </m:sub>
                        </m:sSub>
                      </m:den>
                    </m:f>
                    <m:r>
                      <a:rPr lang="en-US" sz="2800" i="1">
                        <a:latin typeface="Cambria Math" panose="02040503050406030204" pitchFamily="18" charset="0"/>
                      </a:rPr>
                      <m:t>∈ [−</m:t>
                    </m:r>
                    <m:sSub>
                      <m:sSubPr>
                        <m:ctrlPr>
                          <a:rPr lang="en-US" sz="2800" i="1">
                            <a:latin typeface="Cambria Math" panose="02040503050406030204" pitchFamily="18" charset="0"/>
                          </a:rPr>
                        </m:ctrlPr>
                      </m:sSubPr>
                      <m:e>
                        <m:r>
                          <a:rPr lang="en-US" sz="2800" i="1">
                            <a:latin typeface="Cambria Math" panose="02040503050406030204" pitchFamily="18" charset="0"/>
                          </a:rPr>
                          <m:t>𝛿</m:t>
                        </m:r>
                      </m:e>
                      <m:sub>
                        <m:r>
                          <a:rPr lang="en-US" sz="2800" i="1">
                            <a:latin typeface="Cambria Math" panose="02040503050406030204" pitchFamily="18" charset="0"/>
                          </a:rPr>
                          <m:t>𝑚</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𝛿</m:t>
                        </m:r>
                      </m:e>
                      <m:sub>
                        <m:r>
                          <a:rPr lang="en-US" sz="2800" i="1">
                            <a:latin typeface="Cambria Math" panose="02040503050406030204" pitchFamily="18" charset="0"/>
                          </a:rPr>
                          <m:t>𝑚</m:t>
                        </m:r>
                      </m:sub>
                    </m:sSub>
                    <m:r>
                      <a:rPr lang="en-US" sz="2800" i="1">
                        <a:latin typeface="Cambria Math" panose="02040503050406030204" pitchFamily="18" charset="0"/>
                      </a:rPr>
                      <m:t>]</m:t>
                    </m:r>
                  </m:oMath>
                </a14:m>
                <a:endParaRPr lang="en-US" sz="2800" dirty="0"/>
              </a:p>
            </p:txBody>
          </p:sp>
        </mc:Choice>
        <mc:Fallback xmlns="">
          <p:sp>
            <p:nvSpPr>
              <p:cNvPr id="40" name="TextBox 39"/>
              <p:cNvSpPr txBox="1">
                <a:spLocks noRot="1" noChangeAspect="1" noMove="1" noResize="1" noEditPoints="1" noAdjustHandles="1" noChangeArrowheads="1" noChangeShapeType="1" noTextEdit="1"/>
              </p:cNvSpPr>
              <p:nvPr/>
            </p:nvSpPr>
            <p:spPr>
              <a:xfrm>
                <a:off x="0" y="3535944"/>
                <a:ext cx="7367145" cy="1607556"/>
              </a:xfrm>
              <a:prstGeom prst="rect">
                <a:avLst/>
              </a:prstGeom>
              <a:blipFill>
                <a:blip r:embed="rId4"/>
                <a:stretch>
                  <a:fillRect l="-1654" b="-1136"/>
                </a:stretch>
              </a:blipFill>
            </p:spPr>
            <p:txBody>
              <a:bodyPr/>
              <a:lstStyle/>
              <a:p>
                <a:r>
                  <a:rPr lang="en-US">
                    <a:noFill/>
                  </a:rPr>
                  <a:t> </a:t>
                </a:r>
              </a:p>
            </p:txBody>
          </p:sp>
        </mc:Fallback>
      </mc:AlternateContent>
    </p:spTree>
    <p:extLst>
      <p:ext uri="{BB962C8B-B14F-4D97-AF65-F5344CB8AC3E}">
        <p14:creationId xmlns:p14="http://schemas.microsoft.com/office/powerpoint/2010/main" val="391807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Внутри сгустковое рассеяние (</a:t>
            </a:r>
            <a:r>
              <a:rPr lang="en-US" dirty="0" smtClean="0"/>
              <a:t>IBS</a:t>
            </a:r>
            <a:r>
              <a:rPr lang="ru-RU" dirty="0" smtClean="0"/>
              <a:t>)</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33</a:t>
            </a:fld>
            <a:endParaRPr lang="ru-RU"/>
          </a:p>
        </p:txBody>
      </p:sp>
      <p:pic>
        <p:nvPicPr>
          <p:cNvPr id="38" name="Рисунок 37"/>
          <p:cNvPicPr>
            <a:picLocks noChangeAspect="1"/>
          </p:cNvPicPr>
          <p:nvPr/>
        </p:nvPicPr>
        <p:blipFill rotWithShape="1">
          <a:blip r:embed="rId3"/>
          <a:srcRect r="7361"/>
          <a:stretch/>
        </p:blipFill>
        <p:spPr>
          <a:xfrm>
            <a:off x="2586115" y="941834"/>
            <a:ext cx="3971771" cy="1557908"/>
          </a:xfrm>
          <a:prstGeom prst="rect">
            <a:avLst/>
          </a:prstGeom>
          <a:ln w="12700">
            <a:solidFill>
              <a:schemeClr val="tx1"/>
            </a:solidFill>
          </a:ln>
        </p:spPr>
      </p:pic>
      <p:sp>
        <p:nvSpPr>
          <p:cNvPr id="39" name="TextBox 38"/>
          <p:cNvSpPr txBox="1"/>
          <p:nvPr/>
        </p:nvSpPr>
        <p:spPr>
          <a:xfrm>
            <a:off x="0" y="411510"/>
            <a:ext cx="9144000" cy="523220"/>
          </a:xfrm>
          <a:prstGeom prst="rect">
            <a:avLst/>
          </a:prstGeom>
          <a:noFill/>
        </p:spPr>
        <p:txBody>
          <a:bodyPr wrap="square" rtlCol="0">
            <a:spAutoFit/>
          </a:bodyPr>
          <a:lstStyle/>
          <a:p>
            <a:r>
              <a:rPr lang="ru-RU" sz="2800" dirty="0" smtClean="0"/>
              <a:t>Многократное </a:t>
            </a:r>
            <a:r>
              <a:rPr lang="ru-RU" sz="2800" dirty="0"/>
              <a:t>рассеяние на </a:t>
            </a:r>
            <a:r>
              <a:rPr lang="ru-RU" sz="2800" dirty="0" smtClean="0"/>
              <a:t>маленькие </a:t>
            </a:r>
            <a:r>
              <a:rPr lang="ru-RU" sz="2800" dirty="0"/>
              <a:t>углы (</a:t>
            </a:r>
            <a:r>
              <a:rPr lang="en-US" sz="2800" dirty="0" err="1"/>
              <a:t>Møller</a:t>
            </a:r>
            <a:r>
              <a:rPr lang="ru-RU" sz="2800" dirty="0" smtClean="0"/>
              <a:t>)</a:t>
            </a:r>
            <a:endParaRPr lang="en-US" sz="2800" dirty="0" smtClean="0"/>
          </a:p>
        </p:txBody>
      </p:sp>
      <mc:AlternateContent xmlns:mc="http://schemas.openxmlformats.org/markup-compatibility/2006" xmlns:a14="http://schemas.microsoft.com/office/drawing/2010/main">
        <mc:Choice Requires="a14">
          <p:graphicFrame>
            <p:nvGraphicFramePr>
              <p:cNvPr id="4" name="Таблица 3"/>
              <p:cNvGraphicFramePr>
                <a:graphicFrameLocks noGrp="1"/>
              </p:cNvGraphicFramePr>
              <p:nvPr>
                <p:extLst>
                  <p:ext uri="{D42A27DB-BD31-4B8C-83A1-F6EECF244321}">
                    <p14:modId xmlns:p14="http://schemas.microsoft.com/office/powerpoint/2010/main" val="3983332042"/>
                  </p:ext>
                </p:extLst>
              </p:nvPr>
            </p:nvGraphicFramePr>
            <p:xfrm>
              <a:off x="173182" y="2547747"/>
              <a:ext cx="8797636" cy="2595753"/>
            </p:xfrm>
            <a:graphic>
              <a:graphicData uri="http://schemas.openxmlformats.org/drawingml/2006/table">
                <a:tbl>
                  <a:tblPr firstRow="1" bandRow="1">
                    <a:tableStyleId>{5940675A-B579-460E-94D1-54222C63F5DA}</a:tableStyleId>
                  </a:tblPr>
                  <a:tblGrid>
                    <a:gridCol w="864096">
                      <a:extLst>
                        <a:ext uri="{9D8B030D-6E8A-4147-A177-3AD203B41FA5}">
                          <a16:colId xmlns:a16="http://schemas.microsoft.com/office/drawing/2014/main" val="82190834"/>
                        </a:ext>
                      </a:extLst>
                    </a:gridCol>
                    <a:gridCol w="1512168">
                      <a:extLst>
                        <a:ext uri="{9D8B030D-6E8A-4147-A177-3AD203B41FA5}">
                          <a16:colId xmlns:a16="http://schemas.microsoft.com/office/drawing/2014/main" val="369445121"/>
                        </a:ext>
                      </a:extLst>
                    </a:gridCol>
                    <a:gridCol w="1512000">
                      <a:extLst>
                        <a:ext uri="{9D8B030D-6E8A-4147-A177-3AD203B41FA5}">
                          <a16:colId xmlns:a16="http://schemas.microsoft.com/office/drawing/2014/main" val="388810369"/>
                        </a:ext>
                      </a:extLst>
                    </a:gridCol>
                    <a:gridCol w="1512000">
                      <a:extLst>
                        <a:ext uri="{9D8B030D-6E8A-4147-A177-3AD203B41FA5}">
                          <a16:colId xmlns:a16="http://schemas.microsoft.com/office/drawing/2014/main" val="179420429"/>
                        </a:ext>
                      </a:extLst>
                    </a:gridCol>
                    <a:gridCol w="3397372">
                      <a:extLst>
                        <a:ext uri="{9D8B030D-6E8A-4147-A177-3AD203B41FA5}">
                          <a16:colId xmlns:a16="http://schemas.microsoft.com/office/drawing/2014/main" val="1691290064"/>
                        </a:ext>
                      </a:extLst>
                    </a:gridCol>
                  </a:tblGrid>
                  <a:tr h="370840">
                    <a:tc>
                      <a:txBody>
                        <a:bodyPr/>
                        <a:lstStyle/>
                        <a:p>
                          <a:endParaRPr lang="en-US" dirty="0"/>
                        </a:p>
                      </a:txBody>
                      <a:tcPr anchor="ctr"/>
                    </a:tc>
                    <a:tc>
                      <a:txBody>
                        <a:bodyPr/>
                        <a:lstStyle/>
                        <a:p>
                          <a:pPr algn="ctr"/>
                          <a:r>
                            <a:rPr lang="ru-RU" dirty="0" smtClean="0"/>
                            <a:t>Координата</a:t>
                          </a:r>
                          <a:endParaRPr lang="en-US" dirty="0"/>
                        </a:p>
                      </a:txBody>
                      <a:tcPr anchor="ctr"/>
                    </a:tc>
                    <a:tc>
                      <a:txBody>
                        <a:bodyPr/>
                        <a:lstStyle/>
                        <a:p>
                          <a:pPr algn="ctr"/>
                          <a:r>
                            <a:rPr lang="ru-RU" dirty="0" smtClean="0"/>
                            <a:t>Угол</a:t>
                          </a:r>
                          <a:endParaRPr lang="en-US" dirty="0"/>
                        </a:p>
                      </a:txBody>
                      <a:tcPr anchor="ctr"/>
                    </a:tc>
                    <a:tc>
                      <a:txBody>
                        <a:bodyPr/>
                        <a:lstStyle/>
                        <a:p>
                          <a:pPr algn="ctr"/>
                          <a:r>
                            <a:rPr lang="ru-RU" dirty="0" smtClean="0"/>
                            <a:t>Энергия</a:t>
                          </a:r>
                          <a:endParaRPr lang="en-US" dirty="0"/>
                        </a:p>
                      </a:txBody>
                      <a:tcPr anchor="ctr"/>
                    </a:tc>
                    <a:tc>
                      <a:txBody>
                        <a:bodyPr/>
                        <a:lstStyle/>
                        <a:p>
                          <a:pPr algn="ctr"/>
                          <a:r>
                            <a:rPr lang="ru-RU" dirty="0" smtClean="0"/>
                            <a:t>Фазовый объём</a:t>
                          </a:r>
                          <a:endParaRPr lang="en-US" dirty="0"/>
                        </a:p>
                      </a:txBody>
                      <a:tcPr anchor="ctr"/>
                    </a:tc>
                    <a:extLst>
                      <a:ext uri="{0D108BD9-81ED-4DB2-BD59-A6C34878D82A}">
                        <a16:rowId xmlns:a16="http://schemas.microsoft.com/office/drawing/2014/main" val="2804681286"/>
                      </a:ext>
                    </a:extLst>
                  </a:tr>
                  <a:tr h="370840">
                    <a:tc>
                      <a:txBody>
                        <a:bodyPr/>
                        <a:lstStyle/>
                        <a:p>
                          <a:r>
                            <a:rPr lang="ru-RU" dirty="0" smtClean="0"/>
                            <a:t>До</a:t>
                          </a:r>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𝛽</m:t>
                                    </m:r>
                                  </m:sub>
                                </m:sSub>
                                <m:r>
                                  <a:rPr lang="en-US" b="0" i="1" smtClean="0">
                                    <a:latin typeface="Cambria Math" panose="02040503050406030204" pitchFamily="18" charset="0"/>
                                  </a:rPr>
                                  <m:t>=</m:t>
                                </m:r>
                                <m:r>
                                  <a:rPr lang="en-US" b="0" i="1" smtClean="0">
                                    <a:latin typeface="Cambria Math" panose="02040503050406030204" pitchFamily="18" charset="0"/>
                                  </a:rPr>
                                  <m:t>𝑥</m:t>
                                </m:r>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𝛽</m:t>
                                    </m:r>
                                  </m:sub>
                                  <m:sup>
                                    <m:r>
                                      <a:rPr lang="en-US" b="0" i="1" smtClean="0">
                                        <a:latin typeface="Cambria Math" panose="02040503050406030204" pitchFamily="18" charset="0"/>
                                      </a:rPr>
                                      <m:t>′</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oMath>
                            </m:oMathPara>
                          </a14:m>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𝑝</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r>
                                  <a:rPr lang="en-US" b="0" i="1" smtClean="0">
                                    <a:latin typeface="Cambria Math" panose="02040503050406030204" pitchFamily="18" charset="0"/>
                                  </a:rPr>
                                  <m:t>=0</m:t>
                                </m:r>
                              </m:oMath>
                            </m:oMathPara>
                          </a14:m>
                          <a:endParaRPr lang="ru-RU" dirty="0" smtClean="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a:rPr lang="ru-RU" b="0" i="1" smtClean="0">
                                    <a:latin typeface="Cambria Math" panose="02040503050406030204" pitchFamily="18" charset="0"/>
                                  </a:rPr>
                                  <m:t>2</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i="1">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𝛽</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𝛽</m:t>
                                            </m:r>
                                          </m:sub>
                                          <m:sup>
                                            <m:r>
                                              <a:rPr lang="en-US" b="0" i="1" smtClean="0">
                                                <a:latin typeface="Cambria Math" panose="02040503050406030204" pitchFamily="18" charset="0"/>
                                              </a:rPr>
                                              <m:t>′</m:t>
                                            </m:r>
                                          </m:sup>
                                        </m:sSubSup>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𝑥</m:t>
                                        </m:r>
                                      </m:sub>
                                    </m:sSub>
                                  </m:den>
                                </m:f>
                              </m:oMath>
                            </m:oMathPara>
                          </a14:m>
                          <a:endParaRPr lang="en-US" dirty="0"/>
                        </a:p>
                      </a:txBody>
                      <a:tcPr anchor="ctr"/>
                    </a:tc>
                    <a:extLst>
                      <a:ext uri="{0D108BD9-81ED-4DB2-BD59-A6C34878D82A}">
                        <a16:rowId xmlns:a16="http://schemas.microsoft.com/office/drawing/2014/main" val="3101545250"/>
                      </a:ext>
                    </a:extLst>
                  </a:tr>
                  <a:tr h="370840">
                    <a:tc>
                      <a:txBody>
                        <a:bodyPr/>
                        <a:lstStyle/>
                        <a:p>
                          <a:r>
                            <a:rPr lang="ru-RU" dirty="0" smtClean="0"/>
                            <a:t>После</a:t>
                          </a:r>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𝛽</m:t>
                                    </m:r>
                                  </m:sub>
                                </m:sSub>
                                <m:r>
                                  <a:rPr lang="en-US" i="1">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𝑥</m:t>
                                    </m:r>
                                  </m:sub>
                                </m:sSub>
                                <m:r>
                                  <a:rPr lang="en-US" b="0" i="1" smtClean="0">
                                    <a:latin typeface="Cambria Math" panose="02040503050406030204" pitchFamily="18" charset="0"/>
                                  </a:rPr>
                                  <m:t>𝛿</m:t>
                                </m:r>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𝛽</m:t>
                                    </m:r>
                                  </m:sub>
                                  <m:sup>
                                    <m:r>
                                      <a:rPr lang="en-US" b="0" i="1" smtClean="0">
                                        <a:latin typeface="Cambria Math" panose="02040503050406030204" pitchFamily="18" charset="0"/>
                                      </a:rPr>
                                      <m:t>′</m:t>
                                    </m:r>
                                  </m:sup>
                                </m:sSubSup>
                                <m:r>
                                  <a:rPr lang="en-US" b="0" i="1" smtClean="0">
                                    <a:latin typeface="Cambria Math" panose="02040503050406030204" pitchFamily="18" charset="0"/>
                                  </a:rPr>
                                  <m:t>=0</m:t>
                                </m:r>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𝛿</m:t>
                                </m:r>
                                <m:r>
                                  <a:rPr lang="en-US" b="0" i="1" smtClean="0">
                                    <a:latin typeface="Cambria Math" panose="02040503050406030204" pitchFamily="18" charset="0"/>
                                  </a:rPr>
                                  <m:t>=</m:t>
                                </m:r>
                                <m:r>
                                  <a:rPr lang="en-US" b="0" i="1" smtClean="0">
                                    <a:latin typeface="Cambria Math" panose="02040503050406030204" pitchFamily="18" charset="0"/>
                                  </a:rPr>
                                  <m:t>𝛾</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oMath>
                            </m:oMathPara>
                          </a14:m>
                          <a:endParaRPr lang="en-US" dirty="0"/>
                        </a:p>
                      </a:txBody>
                      <a:tcPr anchor="ctr"/>
                    </a:tc>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smtClean="0">
                                                <a:latin typeface="Cambria Math" panose="02040503050406030204" pitchFamily="18" charset="0"/>
                                              </a:rPr>
                                              <m:t>𝑥</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𝑥</m:t>
                                                </m:r>
                                              </m:sub>
                                            </m:sSub>
                                            <m:r>
                                              <a:rPr lang="en-US" b="0" i="1" smtClean="0">
                                                <a:latin typeface="Cambria Math" panose="02040503050406030204" pitchFamily="18" charset="0"/>
                                              </a:rPr>
                                              <m:t>𝛿</m:t>
                                            </m:r>
                                            <m:r>
                                              <m:rPr>
                                                <m:nor/>
                                              </m:rPr>
                                              <a:rPr lang="en-US" dirty="0"/>
                                              <m:t> </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i="1" smtClean="0">
                                                <a:latin typeface="Cambria Math" panose="02040503050406030204" pitchFamily="18" charset="0"/>
                                              </a:rPr>
                                              <m:t>𝑥</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𝑥</m:t>
                                                </m:r>
                                              </m:sub>
                                            </m:sSub>
                                            <m:r>
                                              <a:rPr lang="en-US" b="0" i="1" smtClean="0">
                                                <a:latin typeface="Cambria Math" panose="02040503050406030204" pitchFamily="18" charset="0"/>
                                              </a:rPr>
                                              <m:t>𝛿</m:t>
                                            </m:r>
                                            <m:r>
                                              <m:rPr>
                                                <m:nor/>
                                              </m:rPr>
                                              <a:rPr lang="en-US" dirty="0"/>
                                              <m:t> </m:t>
                                            </m:r>
                                          </m:e>
                                        </m:d>
                                      </m:e>
                                      <m:sup>
                                        <m:r>
                                          <a:rPr lang="en-US" b="0" i="1" smtClean="0">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𝑥</m:t>
                                        </m:r>
                                      </m:sub>
                                    </m:sSub>
                                  </m:den>
                                </m:f>
                              </m:oMath>
                            </m:oMathPara>
                          </a14:m>
                          <a:endParaRPr lang="en-US" dirty="0"/>
                        </a:p>
                      </a:txBody>
                      <a:tcPr anchor="ctr"/>
                    </a:tc>
                    <a:extLst>
                      <a:ext uri="{0D108BD9-81ED-4DB2-BD59-A6C34878D82A}">
                        <a16:rowId xmlns:a16="http://schemas.microsoft.com/office/drawing/2014/main" val="3726881216"/>
                      </a:ext>
                    </a:extLst>
                  </a:tr>
                  <a:tr h="370840">
                    <a:tc>
                      <a:txBody>
                        <a:bodyPr/>
                        <a:lstStyle/>
                        <a:p>
                          <a:endParaRPr lang="en-US" dirty="0"/>
                        </a:p>
                      </a:txBody>
                      <a:tcPr anchor="ctr"/>
                    </a:tc>
                    <a:tc gridSpan="4">
                      <a:txBody>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𝜀</m:t>
                                    </m:r>
                                  </m:e>
                                  <m:sub>
                                    <m:r>
                                      <a:rPr lang="en-US" b="0" i="1" smtClean="0">
                                        <a:latin typeface="Cambria Math" panose="02040503050406030204" pitchFamily="18" charset="0"/>
                                      </a:rPr>
                                      <m:t>𝑥</m:t>
                                    </m:r>
                                  </m:sub>
                                </m:sSub>
                                <m:r>
                                  <a:rPr lang="en-US" b="0" i="1" smtClean="0">
                                    <a:latin typeface="Cambria Math" panose="02040503050406030204" pitchFamily="18" charset="0"/>
                                  </a:rPr>
                                  <m:t>=2</m:t>
                                </m:r>
                                <m:f>
                                  <m:fPr>
                                    <m:ctrlPr>
                                      <a:rPr lang="en-US" b="0" i="1" smtClean="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𝐷</m:t>
                                        </m:r>
                                      </m:e>
                                      <m:sub>
                                        <m:r>
                                          <a:rPr lang="en-US" i="1">
                                            <a:latin typeface="Cambria Math" panose="02040503050406030204" pitchFamily="18" charset="0"/>
                                          </a:rPr>
                                          <m:t>𝑥</m:t>
                                        </m:r>
                                      </m:sub>
                                      <m:sup>
                                        <m:r>
                                          <a:rPr lang="en-US" i="1">
                                            <a:latin typeface="Cambria Math" panose="02040503050406030204" pitchFamily="18" charset="0"/>
                                          </a:rPr>
                                          <m:t>2</m:t>
                                        </m:r>
                                      </m:sup>
                                    </m:sSubSup>
                                    <m:sSup>
                                      <m:sSupPr>
                                        <m:ctrlPr>
                                          <a:rPr lang="en-US" i="1">
                                            <a:latin typeface="Cambria Math" panose="02040503050406030204" pitchFamily="18" charset="0"/>
                                          </a:rPr>
                                        </m:ctrlPr>
                                      </m:sSupPr>
                                      <m:e>
                                        <m:r>
                                          <a:rPr lang="en-US" i="1">
                                            <a:latin typeface="Cambria Math" panose="02040503050406030204" pitchFamily="18" charset="0"/>
                                          </a:rPr>
                                          <m:t>𝛿</m:t>
                                        </m:r>
                                      </m:e>
                                      <m:sup>
                                        <m:r>
                                          <a:rPr lang="en-US" i="1">
                                            <a:latin typeface="Cambria Math" panose="02040503050406030204" pitchFamily="18" charset="0"/>
                                          </a:rPr>
                                          <m:t>2</m:t>
                                        </m:r>
                                      </m:sup>
                                    </m:s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𝑥</m:t>
                                        </m:r>
                                      </m:sub>
                                      <m:sup>
                                        <m:r>
                                          <a:rPr lang="en-US" i="1">
                                            <a:latin typeface="Cambria Math" panose="02040503050406030204" pitchFamily="18" charset="0"/>
                                          </a:rPr>
                                          <m:t>2</m:t>
                                        </m:r>
                                      </m:sup>
                                    </m:sSubSup>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𝛽</m:t>
                                            </m:r>
                                          </m:sub>
                                          <m:sup>
                                            <m:r>
                                              <a:rPr lang="en-US" i="1">
                                                <a:latin typeface="Cambria Math" panose="02040503050406030204" pitchFamily="18" charset="0"/>
                                              </a:rPr>
                                              <m:t>′</m:t>
                                            </m:r>
                                          </m:sup>
                                        </m:sSubSup>
                                      </m:e>
                                      <m:sup>
                                        <m:r>
                                          <a:rPr lang="en-US" i="1">
                                            <a:latin typeface="Cambria Math" panose="02040503050406030204" pitchFamily="18" charset="0"/>
                                          </a:rPr>
                                          <m:t>2</m:t>
                                        </m:r>
                                      </m:sup>
                                    </m:s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𝑥</m:t>
                                        </m:r>
                                      </m:sub>
                                    </m:sSub>
                                  </m:den>
                                </m:f>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𝑥</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den>
                                        </m:f>
                                      </m:e>
                                    </m:d>
                                  </m:e>
                                  <m:sup>
                                    <m:r>
                                      <a:rPr lang="en-US" b="0" i="1" smtClean="0">
                                        <a:latin typeface="Cambria Math" panose="02040503050406030204" pitchFamily="18" charset="0"/>
                                      </a:rPr>
                                      <m:t>2</m:t>
                                    </m:r>
                                  </m:sup>
                                </m:sSup>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𝐷</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𝛽</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𝛽</m:t>
                                        </m:r>
                                      </m:e>
                                      <m:sub>
                                        <m:r>
                                          <a:rPr lang="en-US" b="0" i="1" smtClean="0">
                                            <a:latin typeface="Cambria Math" panose="02040503050406030204" pitchFamily="18" charset="0"/>
                                          </a:rPr>
                                          <m:t>𝑥</m:t>
                                        </m:r>
                                      </m:sub>
                                    </m:sSub>
                                  </m:den>
                                </m:f>
                              </m:oMath>
                            </m:oMathPara>
                          </a14:m>
                          <a:endParaRPr lang="en-US"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86181426"/>
                      </a:ext>
                    </a:extLst>
                  </a:tr>
                </a:tbl>
              </a:graphicData>
            </a:graphic>
          </p:graphicFrame>
        </mc:Choice>
        <mc:Fallback xmlns="">
          <p:graphicFrame>
            <p:nvGraphicFramePr>
              <p:cNvPr id="4" name="Таблица 3"/>
              <p:cNvGraphicFramePr>
                <a:graphicFrameLocks noGrp="1"/>
              </p:cNvGraphicFramePr>
              <p:nvPr>
                <p:extLst>
                  <p:ext uri="{D42A27DB-BD31-4B8C-83A1-F6EECF244321}">
                    <p14:modId xmlns:p14="http://schemas.microsoft.com/office/powerpoint/2010/main" val="3983332042"/>
                  </p:ext>
                </p:extLst>
              </p:nvPr>
            </p:nvGraphicFramePr>
            <p:xfrm>
              <a:off x="173182" y="2547747"/>
              <a:ext cx="8797636" cy="2595753"/>
            </p:xfrm>
            <a:graphic>
              <a:graphicData uri="http://schemas.openxmlformats.org/drawingml/2006/table">
                <a:tbl>
                  <a:tblPr firstRow="1" bandRow="1">
                    <a:tableStyleId>{5940675A-B579-460E-94D1-54222C63F5DA}</a:tableStyleId>
                  </a:tblPr>
                  <a:tblGrid>
                    <a:gridCol w="864096">
                      <a:extLst>
                        <a:ext uri="{9D8B030D-6E8A-4147-A177-3AD203B41FA5}">
                          <a16:colId xmlns:a16="http://schemas.microsoft.com/office/drawing/2014/main" val="82190834"/>
                        </a:ext>
                      </a:extLst>
                    </a:gridCol>
                    <a:gridCol w="1512168">
                      <a:extLst>
                        <a:ext uri="{9D8B030D-6E8A-4147-A177-3AD203B41FA5}">
                          <a16:colId xmlns:a16="http://schemas.microsoft.com/office/drawing/2014/main" val="369445121"/>
                        </a:ext>
                      </a:extLst>
                    </a:gridCol>
                    <a:gridCol w="1512000">
                      <a:extLst>
                        <a:ext uri="{9D8B030D-6E8A-4147-A177-3AD203B41FA5}">
                          <a16:colId xmlns:a16="http://schemas.microsoft.com/office/drawing/2014/main" val="388810369"/>
                        </a:ext>
                      </a:extLst>
                    </a:gridCol>
                    <a:gridCol w="1512000">
                      <a:extLst>
                        <a:ext uri="{9D8B030D-6E8A-4147-A177-3AD203B41FA5}">
                          <a16:colId xmlns:a16="http://schemas.microsoft.com/office/drawing/2014/main" val="179420429"/>
                        </a:ext>
                      </a:extLst>
                    </a:gridCol>
                    <a:gridCol w="3397372">
                      <a:extLst>
                        <a:ext uri="{9D8B030D-6E8A-4147-A177-3AD203B41FA5}">
                          <a16:colId xmlns:a16="http://schemas.microsoft.com/office/drawing/2014/main" val="1691290064"/>
                        </a:ext>
                      </a:extLst>
                    </a:gridCol>
                  </a:tblGrid>
                  <a:tr h="370840">
                    <a:tc>
                      <a:txBody>
                        <a:bodyPr/>
                        <a:lstStyle/>
                        <a:p>
                          <a:endParaRPr lang="en-US" dirty="0"/>
                        </a:p>
                      </a:txBody>
                      <a:tcPr anchor="ctr"/>
                    </a:tc>
                    <a:tc>
                      <a:txBody>
                        <a:bodyPr/>
                        <a:lstStyle/>
                        <a:p>
                          <a:pPr algn="ctr"/>
                          <a:r>
                            <a:rPr lang="ru-RU" dirty="0" smtClean="0"/>
                            <a:t>Координата</a:t>
                          </a:r>
                          <a:endParaRPr lang="en-US" dirty="0"/>
                        </a:p>
                      </a:txBody>
                      <a:tcPr anchor="ctr"/>
                    </a:tc>
                    <a:tc>
                      <a:txBody>
                        <a:bodyPr/>
                        <a:lstStyle/>
                        <a:p>
                          <a:pPr algn="ctr"/>
                          <a:r>
                            <a:rPr lang="ru-RU" dirty="0" smtClean="0"/>
                            <a:t>Угол</a:t>
                          </a:r>
                          <a:endParaRPr lang="en-US" dirty="0"/>
                        </a:p>
                      </a:txBody>
                      <a:tcPr anchor="ctr"/>
                    </a:tc>
                    <a:tc>
                      <a:txBody>
                        <a:bodyPr/>
                        <a:lstStyle/>
                        <a:p>
                          <a:pPr algn="ctr"/>
                          <a:r>
                            <a:rPr lang="ru-RU" dirty="0" smtClean="0"/>
                            <a:t>Энергия</a:t>
                          </a:r>
                          <a:endParaRPr lang="en-US" dirty="0"/>
                        </a:p>
                      </a:txBody>
                      <a:tcPr anchor="ctr"/>
                    </a:tc>
                    <a:tc>
                      <a:txBody>
                        <a:bodyPr/>
                        <a:lstStyle/>
                        <a:p>
                          <a:pPr algn="ctr"/>
                          <a:r>
                            <a:rPr lang="ru-RU" dirty="0" smtClean="0"/>
                            <a:t>Фазовый объём</a:t>
                          </a:r>
                          <a:endParaRPr lang="en-US" dirty="0"/>
                        </a:p>
                      </a:txBody>
                      <a:tcPr anchor="ctr"/>
                    </a:tc>
                    <a:extLst>
                      <a:ext uri="{0D108BD9-81ED-4DB2-BD59-A6C34878D82A}">
                        <a16:rowId xmlns:a16="http://schemas.microsoft.com/office/drawing/2014/main" val="2804681286"/>
                      </a:ext>
                    </a:extLst>
                  </a:tr>
                  <a:tr h="755777">
                    <a:tc>
                      <a:txBody>
                        <a:bodyPr/>
                        <a:lstStyle/>
                        <a:p>
                          <a:r>
                            <a:rPr lang="ru-RU" dirty="0" smtClean="0"/>
                            <a:t>До</a:t>
                          </a:r>
                          <a:endParaRPr lang="en-US" dirty="0"/>
                        </a:p>
                      </a:txBody>
                      <a:tcPr anchor="ctr"/>
                    </a:tc>
                    <a:tc>
                      <a:txBody>
                        <a:bodyPr/>
                        <a:lstStyle/>
                        <a:p>
                          <a:endParaRPr lang="en-US"/>
                        </a:p>
                      </a:txBody>
                      <a:tcPr anchor="ctr">
                        <a:blipFill>
                          <a:blip r:embed="rId4"/>
                          <a:stretch>
                            <a:fillRect l="-57661" t="-52419" r="-425806" b="-196774"/>
                          </a:stretch>
                        </a:blipFill>
                      </a:tcPr>
                    </a:tc>
                    <a:tc>
                      <a:txBody>
                        <a:bodyPr/>
                        <a:lstStyle/>
                        <a:p>
                          <a:endParaRPr lang="en-US"/>
                        </a:p>
                      </a:txBody>
                      <a:tcPr anchor="ctr">
                        <a:blipFill>
                          <a:blip r:embed="rId4"/>
                          <a:stretch>
                            <a:fillRect l="-157661" t="-52419" r="-325806" b="-196774"/>
                          </a:stretch>
                        </a:blipFill>
                      </a:tcPr>
                    </a:tc>
                    <a:tc>
                      <a:txBody>
                        <a:bodyPr/>
                        <a:lstStyle/>
                        <a:p>
                          <a:endParaRPr lang="en-US"/>
                        </a:p>
                      </a:txBody>
                      <a:tcPr anchor="ctr">
                        <a:blipFill>
                          <a:blip r:embed="rId4"/>
                          <a:stretch>
                            <a:fillRect l="-257661" t="-52419" r="-225806" b="-196774"/>
                          </a:stretch>
                        </a:blipFill>
                      </a:tcPr>
                    </a:tc>
                    <a:tc>
                      <a:txBody>
                        <a:bodyPr/>
                        <a:lstStyle/>
                        <a:p>
                          <a:endParaRPr lang="en-US"/>
                        </a:p>
                      </a:txBody>
                      <a:tcPr anchor="ctr">
                        <a:blipFill>
                          <a:blip r:embed="rId4"/>
                          <a:stretch>
                            <a:fillRect l="-158961" t="-52419" r="-358" b="-196774"/>
                          </a:stretch>
                        </a:blipFill>
                      </a:tcPr>
                    </a:tc>
                    <a:extLst>
                      <a:ext uri="{0D108BD9-81ED-4DB2-BD59-A6C34878D82A}">
                        <a16:rowId xmlns:a16="http://schemas.microsoft.com/office/drawing/2014/main" val="3101545250"/>
                      </a:ext>
                    </a:extLst>
                  </a:tr>
                  <a:tr h="688213">
                    <a:tc>
                      <a:txBody>
                        <a:bodyPr/>
                        <a:lstStyle/>
                        <a:p>
                          <a:r>
                            <a:rPr lang="ru-RU" dirty="0" smtClean="0"/>
                            <a:t>После</a:t>
                          </a:r>
                          <a:endParaRPr lang="en-US" dirty="0"/>
                        </a:p>
                      </a:txBody>
                      <a:tcPr anchor="ctr"/>
                    </a:tc>
                    <a:tc>
                      <a:txBody>
                        <a:bodyPr/>
                        <a:lstStyle/>
                        <a:p>
                          <a:endParaRPr lang="en-US"/>
                        </a:p>
                      </a:txBody>
                      <a:tcPr anchor="ctr">
                        <a:blipFill>
                          <a:blip r:embed="rId4"/>
                          <a:stretch>
                            <a:fillRect l="-57661" t="-165789" r="-425806" b="-114035"/>
                          </a:stretch>
                        </a:blipFill>
                      </a:tcPr>
                    </a:tc>
                    <a:tc>
                      <a:txBody>
                        <a:bodyPr/>
                        <a:lstStyle/>
                        <a:p>
                          <a:endParaRPr lang="en-US"/>
                        </a:p>
                      </a:txBody>
                      <a:tcPr anchor="ctr">
                        <a:blipFill>
                          <a:blip r:embed="rId4"/>
                          <a:stretch>
                            <a:fillRect l="-157661" t="-165789" r="-325806" b="-114035"/>
                          </a:stretch>
                        </a:blipFill>
                      </a:tcPr>
                    </a:tc>
                    <a:tc>
                      <a:txBody>
                        <a:bodyPr/>
                        <a:lstStyle/>
                        <a:p>
                          <a:endParaRPr lang="en-US"/>
                        </a:p>
                      </a:txBody>
                      <a:tcPr anchor="ctr">
                        <a:blipFill>
                          <a:blip r:embed="rId4"/>
                          <a:stretch>
                            <a:fillRect l="-257661" t="-165789" r="-225806" b="-114035"/>
                          </a:stretch>
                        </a:blipFill>
                      </a:tcPr>
                    </a:tc>
                    <a:tc>
                      <a:txBody>
                        <a:bodyPr/>
                        <a:lstStyle/>
                        <a:p>
                          <a:endParaRPr lang="en-US"/>
                        </a:p>
                      </a:txBody>
                      <a:tcPr anchor="ctr">
                        <a:blipFill>
                          <a:blip r:embed="rId4"/>
                          <a:stretch>
                            <a:fillRect l="-158961" t="-165789" r="-358" b="-114035"/>
                          </a:stretch>
                        </a:blipFill>
                      </a:tcPr>
                    </a:tc>
                    <a:extLst>
                      <a:ext uri="{0D108BD9-81ED-4DB2-BD59-A6C34878D82A}">
                        <a16:rowId xmlns:a16="http://schemas.microsoft.com/office/drawing/2014/main" val="3726881216"/>
                      </a:ext>
                    </a:extLst>
                  </a:tr>
                  <a:tr h="780923">
                    <a:tc>
                      <a:txBody>
                        <a:bodyPr/>
                        <a:lstStyle/>
                        <a:p>
                          <a:endParaRPr lang="en-US" dirty="0"/>
                        </a:p>
                      </a:txBody>
                      <a:tcPr anchor="ctr"/>
                    </a:tc>
                    <a:tc gridSpan="4">
                      <a:txBody>
                        <a:bodyPr/>
                        <a:lstStyle/>
                        <a:p>
                          <a:endParaRPr lang="en-US"/>
                        </a:p>
                      </a:txBody>
                      <a:tcPr anchor="ctr">
                        <a:blipFill>
                          <a:blip r:embed="rId4"/>
                          <a:stretch>
                            <a:fillRect l="-10983" t="-236719" r="-154" b="-1563"/>
                          </a:stretch>
                        </a:blip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86181426"/>
                      </a:ext>
                    </a:extLst>
                  </a:tr>
                </a:tbl>
              </a:graphicData>
            </a:graphic>
          </p:graphicFrame>
        </mc:Fallback>
      </mc:AlternateContent>
    </p:spTree>
    <p:extLst>
      <p:ext uri="{BB962C8B-B14F-4D97-AF65-F5344CB8AC3E}">
        <p14:creationId xmlns:p14="http://schemas.microsoft.com/office/powerpoint/2010/main" val="7177767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Внутри сгустковое рассеяние (Супер с-тау)</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34</a:t>
            </a:fld>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3518"/>
            <a:ext cx="4107137" cy="23400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495" y="483518"/>
            <a:ext cx="4141505" cy="2340000"/>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7254" y="2803500"/>
            <a:ext cx="3569492" cy="2340000"/>
          </a:xfrm>
          <a:prstGeom prst="rect">
            <a:avLst/>
          </a:prstGeom>
        </p:spPr>
      </p:pic>
    </p:spTree>
    <p:extLst>
      <p:ext uri="{BB962C8B-B14F-4D97-AF65-F5344CB8AC3E}">
        <p14:creationId xmlns:p14="http://schemas.microsoft.com/office/powerpoint/2010/main" val="1425180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Внутри сгустковое рассеяние (Супер с-тау)</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35</a:t>
            </a:fld>
            <a:endParaRPr lang="ru-RU"/>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3518"/>
            <a:ext cx="4427552" cy="23400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722" y="483518"/>
            <a:ext cx="4502278" cy="2340000"/>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7294" y="2803500"/>
            <a:ext cx="4168740" cy="2340000"/>
          </a:xfrm>
          <a:prstGeom prst="rect">
            <a:avLst/>
          </a:prstGeom>
        </p:spPr>
      </p:pic>
    </p:spTree>
    <p:extLst>
      <p:ext uri="{BB962C8B-B14F-4D97-AF65-F5344CB8AC3E}">
        <p14:creationId xmlns:p14="http://schemas.microsoft.com/office/powerpoint/2010/main" val="29792053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3819"/>
            <a:ext cx="3144240" cy="1980000"/>
          </a:xfrm>
          <a:prstGeom prst="rect">
            <a:avLst/>
          </a:prstGeom>
        </p:spPr>
      </p:pic>
      <p:sp>
        <p:nvSpPr>
          <p:cNvPr id="2" name="Заголовок 1"/>
          <p:cNvSpPr>
            <a:spLocks noGrp="1"/>
          </p:cNvSpPr>
          <p:nvPr>
            <p:ph type="title"/>
          </p:nvPr>
        </p:nvSpPr>
        <p:spPr/>
        <p:txBody>
          <a:bodyPr>
            <a:normAutofit fontScale="90000"/>
          </a:bodyPr>
          <a:lstStyle/>
          <a:p>
            <a:r>
              <a:rPr lang="en-US" dirty="0" smtClean="0"/>
              <a:t>Wiggler (</a:t>
            </a:r>
            <a:r>
              <a:rPr lang="ru-RU" dirty="0" smtClean="0"/>
              <a:t>змейка</a:t>
            </a:r>
            <a:r>
              <a:rPr lang="en-US" dirty="0" smtClean="0"/>
              <a:t>)</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36</a:t>
            </a:fld>
            <a:endParaRPr lang="ru-RU"/>
          </a:p>
        </p:txBody>
      </p:sp>
      <mc:AlternateContent xmlns:mc="http://schemas.openxmlformats.org/markup-compatibility/2006" xmlns:a14="http://schemas.microsoft.com/office/drawing/2010/main">
        <mc:Choice Requires="a14">
          <p:sp>
            <p:nvSpPr>
              <p:cNvPr id="5" name="TextBox 4"/>
              <p:cNvSpPr txBox="1"/>
              <p:nvPr/>
            </p:nvSpPr>
            <p:spPr>
              <a:xfrm>
                <a:off x="1241884" y="2926931"/>
                <a:ext cx="6660232" cy="2216569"/>
              </a:xfrm>
              <a:prstGeom prst="rect">
                <a:avLst/>
              </a:prstGeom>
              <a:noFill/>
            </p:spPr>
            <p:txBody>
              <a:bodyPr wrap="square" rtlCol="0">
                <a:spAutoFit/>
              </a:bodyPr>
              <a:lstStyle/>
              <a:p>
                <a:endParaRPr lang="en-US" sz="2400" dirty="0" smtClean="0"/>
              </a:p>
              <a:p>
                <a:pPr algn="ctr"/>
                <a:r>
                  <a:rPr lang="ru-RU" sz="2400" dirty="0" smtClean="0"/>
                  <a:t>Потери </a:t>
                </a:r>
                <a:r>
                  <a:rPr lang="ru-RU" sz="2400" dirty="0"/>
                  <a:t>на СИ</a:t>
                </a:r>
                <a:r>
                  <a:rPr lang="en-US" sz="2400" dirty="0"/>
                  <a:t> </a:t>
                </a:r>
                <a:r>
                  <a:rPr lang="ru-RU" sz="2400" dirty="0"/>
                  <a:t>за оборот: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𝑈</m:t>
                        </m:r>
                      </m:e>
                      <m:sub>
                        <m:r>
                          <a:rPr lang="en-US" sz="2400" i="1">
                            <a:latin typeface="Cambria Math" panose="02040503050406030204" pitchFamily="18" charset="0"/>
                          </a:rPr>
                          <m:t>0</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2</m:t>
                        </m:r>
                      </m:num>
                      <m:den>
                        <m:r>
                          <a:rPr lang="en-US" sz="2400" i="1">
                            <a:latin typeface="Cambria Math" panose="02040503050406030204" pitchFamily="18" charset="0"/>
                          </a:rPr>
                          <m:t>3</m:t>
                        </m:r>
                      </m:den>
                    </m:f>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1">
                                <a:latin typeface="Cambria Math" panose="02040503050406030204" pitchFamily="18" charset="0"/>
                              </a:rPr>
                              <m:t>𝑒</m:t>
                            </m:r>
                          </m:sub>
                        </m:sSub>
                      </m:num>
                      <m:den>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𝑒</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𝑐</m:t>
                                    </m:r>
                                  </m:e>
                                  <m:sup>
                                    <m:r>
                                      <a:rPr lang="en-US" sz="2400" i="1">
                                        <a:latin typeface="Cambria Math" panose="02040503050406030204" pitchFamily="18" charset="0"/>
                                      </a:rPr>
                                      <m:t>2</m:t>
                                    </m:r>
                                  </m:sup>
                                </m:sSup>
                              </m:e>
                            </m:d>
                          </m:e>
                          <m:sup>
                            <m:r>
                              <a:rPr lang="en-US" sz="2400" i="1">
                                <a:latin typeface="Cambria Math" panose="02040503050406030204" pitchFamily="18" charset="0"/>
                              </a:rPr>
                              <m:t>3</m:t>
                            </m:r>
                          </m:sup>
                        </m:sSup>
                      </m:den>
                    </m:f>
                    <m:sSup>
                      <m:sSupPr>
                        <m:ctrlPr>
                          <a:rPr lang="en-US" sz="2400" i="1">
                            <a:latin typeface="Cambria Math" panose="02040503050406030204" pitchFamily="18" charset="0"/>
                          </a:rPr>
                        </m:ctrlPr>
                      </m:sSupPr>
                      <m:e>
                        <m:r>
                          <a:rPr lang="en-US" sz="2400" i="1">
                            <a:latin typeface="Cambria Math" panose="02040503050406030204" pitchFamily="18" charset="0"/>
                          </a:rPr>
                          <m:t>𝛽</m:t>
                        </m:r>
                      </m:e>
                      <m:sup>
                        <m:r>
                          <a:rPr lang="en-US" sz="2400" i="1">
                            <a:latin typeface="Cambria Math" panose="02040503050406030204" pitchFamily="18" charset="0"/>
                          </a:rPr>
                          <m:t>3</m:t>
                        </m:r>
                      </m:sup>
                    </m:sSup>
                    <m:sSubSup>
                      <m:sSubSupPr>
                        <m:ctrlPr>
                          <a:rPr lang="en-US" sz="2400" i="1">
                            <a:latin typeface="Cambria Math" panose="02040503050406030204" pitchFamily="18" charset="0"/>
                          </a:rPr>
                        </m:ctrlPr>
                      </m:sSubSupPr>
                      <m:e>
                        <m:r>
                          <a:rPr lang="en-US" sz="2400" i="1">
                            <a:latin typeface="Cambria Math" panose="02040503050406030204" pitchFamily="18" charset="0"/>
                          </a:rPr>
                          <m:t>𝐸</m:t>
                        </m:r>
                      </m:e>
                      <m:sub>
                        <m:r>
                          <a:rPr lang="en-US" sz="2400" i="1">
                            <a:latin typeface="Cambria Math" panose="02040503050406030204" pitchFamily="18" charset="0"/>
                          </a:rPr>
                          <m:t>0</m:t>
                        </m:r>
                      </m:sub>
                      <m:sup>
                        <m:r>
                          <a:rPr lang="en-US" sz="2400" i="1">
                            <a:latin typeface="Cambria Math" panose="02040503050406030204" pitchFamily="18" charset="0"/>
                          </a:rPr>
                          <m:t>4</m:t>
                        </m:r>
                      </m:sup>
                    </m:sSubSup>
                    <m:nary>
                      <m:naryPr>
                        <m:chr m:val="∮"/>
                        <m:limLoc m:val="undOvr"/>
                        <m:subHide m:val="on"/>
                        <m:supHide m:val="on"/>
                        <m:ctrlPr>
                          <a:rPr lang="en-US" sz="2400" i="1">
                            <a:latin typeface="Cambria Math" panose="02040503050406030204" pitchFamily="18" charset="0"/>
                          </a:rPr>
                        </m:ctrlPr>
                      </m:naryPr>
                      <m:sub/>
                      <m:sup/>
                      <m:e>
                        <m:f>
                          <m:fPr>
                            <m:ctrlPr>
                              <a:rPr lang="en-US" sz="2400" i="1">
                                <a:latin typeface="Cambria Math" panose="02040503050406030204" pitchFamily="18" charset="0"/>
                              </a:rPr>
                            </m:ctrlPr>
                          </m:fPr>
                          <m:num>
                            <m:r>
                              <a:rPr lang="en-US" sz="2400" i="1">
                                <a:latin typeface="Cambria Math" panose="02040503050406030204" pitchFamily="18" charset="0"/>
                              </a:rPr>
                              <m:t>𝑑𝑠</m:t>
                            </m:r>
                          </m:num>
                          <m:den>
                            <m:sSup>
                              <m:sSupPr>
                                <m:ctrlPr>
                                  <a:rPr lang="en-US" sz="2400" i="1">
                                    <a:latin typeface="Cambria Math" panose="02040503050406030204" pitchFamily="18" charset="0"/>
                                  </a:rPr>
                                </m:ctrlPr>
                              </m:sSupPr>
                              <m:e>
                                <m:r>
                                  <a:rPr lang="en-US" sz="2400" i="1">
                                    <a:latin typeface="Cambria Math" panose="02040503050406030204" pitchFamily="18" charset="0"/>
                                  </a:rPr>
                                  <m:t>𝜌</m:t>
                                </m:r>
                              </m:e>
                              <m:sup>
                                <m:r>
                                  <a:rPr lang="en-US" sz="2400" i="1">
                                    <a:latin typeface="Cambria Math" panose="02040503050406030204" pitchFamily="18" charset="0"/>
                                  </a:rPr>
                                  <m:t>2</m:t>
                                </m:r>
                              </m:sup>
                            </m:sSup>
                          </m:den>
                        </m:f>
                      </m:e>
                    </m:nary>
                  </m:oMath>
                </a14:m>
                <a:endParaRPr lang="en-US" sz="2400" dirty="0"/>
              </a:p>
              <a:p>
                <a:endParaRPr lang="en-US" sz="2400" i="1" dirty="0" smtClean="0">
                  <a:latin typeface="Cambria Math" panose="02040503050406030204" pitchFamily="18" charset="0"/>
                </a:endParaRPr>
              </a:p>
              <a:p>
                <a:pPr/>
                <a14:m>
                  <m:oMathPara xmlns:m="http://schemas.openxmlformats.org/officeDocument/2006/math">
                    <m:oMathParaPr>
                      <m:jc m:val="center"/>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𝑈</m:t>
                          </m:r>
                        </m:e>
                        <m:sub>
                          <m:r>
                            <a:rPr lang="en-US" sz="2400" i="1">
                              <a:latin typeface="Cambria Math" panose="02040503050406030204" pitchFamily="18" charset="0"/>
                            </a:rPr>
                            <m:t>0</m:t>
                          </m:r>
                        </m:sub>
                      </m:sSub>
                      <m:d>
                        <m:dPr>
                          <m:begChr m:val="["/>
                          <m:endChr m:val="]"/>
                          <m:ctrlPr>
                            <a:rPr lang="en-US" sz="2400" i="1">
                              <a:latin typeface="Cambria Math" panose="02040503050406030204" pitchFamily="18" charset="0"/>
                            </a:rPr>
                          </m:ctrlPr>
                        </m:dPr>
                        <m:e>
                          <m:r>
                            <a:rPr lang="ru-RU" sz="2400" i="1">
                              <a:latin typeface="Cambria Math" panose="02040503050406030204" pitchFamily="18" charset="0"/>
                            </a:rPr>
                            <m:t>кэВ</m:t>
                          </m:r>
                        </m:e>
                      </m:d>
                      <m:r>
                        <a:rPr lang="en-US" sz="2400" i="1">
                          <a:latin typeface="Cambria Math" panose="02040503050406030204" pitchFamily="18" charset="0"/>
                        </a:rPr>
                        <m:t>=88.46</m:t>
                      </m:r>
                      <m:f>
                        <m:fPr>
                          <m:ctrlPr>
                            <a:rPr lang="en-US" sz="2400" i="1">
                              <a:latin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𝐸</m:t>
                              </m:r>
                            </m:e>
                            <m:sub>
                              <m:r>
                                <a:rPr lang="en-US" sz="2400" i="1">
                                  <a:latin typeface="Cambria Math" panose="02040503050406030204" pitchFamily="18" charset="0"/>
                                </a:rPr>
                                <m:t>0</m:t>
                              </m:r>
                            </m:sub>
                            <m:sup>
                              <m:r>
                                <a:rPr lang="en-US" sz="2400" i="1">
                                  <a:latin typeface="Cambria Math" panose="02040503050406030204" pitchFamily="18" charset="0"/>
                                </a:rPr>
                                <m:t>4</m:t>
                              </m:r>
                            </m:sup>
                          </m:sSubSup>
                          <m:d>
                            <m:dPr>
                              <m:begChr m:val="["/>
                              <m:endChr m:val="]"/>
                              <m:ctrlPr>
                                <a:rPr lang="en-US" sz="2400" i="1">
                                  <a:latin typeface="Cambria Math" panose="02040503050406030204" pitchFamily="18" charset="0"/>
                                </a:rPr>
                              </m:ctrlPr>
                            </m:dPr>
                            <m:e>
                              <m:r>
                                <a:rPr lang="ru-RU" sz="2400" i="1">
                                  <a:latin typeface="Cambria Math" panose="02040503050406030204" pitchFamily="18" charset="0"/>
                                </a:rPr>
                                <m:t>ГэВ</m:t>
                              </m:r>
                            </m:e>
                          </m:d>
                        </m:num>
                        <m:den>
                          <m:r>
                            <a:rPr lang="en-US" sz="2400" i="1">
                              <a:latin typeface="Cambria Math" panose="02040503050406030204" pitchFamily="18" charset="0"/>
                            </a:rPr>
                            <m:t>𝜌</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м</m:t>
                              </m:r>
                            </m:e>
                          </m:d>
                        </m:den>
                      </m:f>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1241884" y="2926931"/>
                <a:ext cx="6660232" cy="2216569"/>
              </a:xfrm>
              <a:prstGeom prst="rect">
                <a:avLst/>
              </a:prstGeom>
              <a:blipFill>
                <a:blip r:embed="rId3"/>
                <a:stretch>
                  <a:fillRect/>
                </a:stretch>
              </a:blipFill>
            </p:spPr>
            <p:txBody>
              <a:bodyPr/>
              <a:lstStyle/>
              <a:p>
                <a:r>
                  <a:rPr lang="en-US">
                    <a:noFill/>
                  </a:rPr>
                  <a:t> </a:t>
                </a:r>
              </a:p>
            </p:txBody>
          </p:sp>
        </mc:Fallback>
      </mc:AlternateContent>
      <p:pic>
        <p:nvPicPr>
          <p:cNvPr id="7" name="Picture 2" descr="C:\Мои документы\Projects\CAMD 11pole SCW\FDR\Figures\Вид криостата LSU-MPW\IMG3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5164" y="553819"/>
            <a:ext cx="2638836"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hu256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4025" y="553819"/>
            <a:ext cx="2921354"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72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Светимость</a:t>
            </a:r>
            <a:endParaRPr lang="en-US" dirty="0"/>
          </a:p>
        </p:txBody>
      </p:sp>
      <mc:AlternateContent xmlns:mc="http://schemas.openxmlformats.org/markup-compatibility/2006" xmlns:a14="http://schemas.microsoft.com/office/drawing/2010/main">
        <mc:Choice Requires="a14">
          <p:sp>
            <p:nvSpPr>
              <p:cNvPr id="3" name="Объект 2"/>
              <p:cNvSpPr>
                <a:spLocks noGrp="1"/>
              </p:cNvSpPr>
              <p:nvPr>
                <p:ph idx="1"/>
              </p:nvPr>
            </p:nvSpPr>
            <p:spPr/>
            <p:txBody>
              <a:bodyPr>
                <a:normAutofit/>
              </a:bodyPr>
              <a:lstStyle/>
              <a:p>
                <a:pPr marL="0" indent="0">
                  <a:buNone/>
                </a:pPr>
                <a:r>
                  <a:rPr lang="ru-RU" dirty="0" smtClean="0"/>
                  <a:t>Число событий: </a:t>
                </a:r>
                <a:r>
                  <a:rPr lang="en-US" dirty="0" smtClean="0"/>
                  <a:t>                           </a:t>
                </a:r>
                <a14:m>
                  <m:oMath xmlns:m="http://schemas.openxmlformats.org/officeDocument/2006/math">
                    <m:r>
                      <a:rPr lang="en-US" b="0" i="1" smtClean="0">
                        <a:latin typeface="Cambria Math" panose="02040503050406030204" pitchFamily="18" charset="0"/>
                      </a:rPr>
                      <m:t>𝑑𝑁</m:t>
                    </m:r>
                    <m:r>
                      <a:rPr lang="en-US" b="0" i="1" smtClean="0">
                        <a:latin typeface="Cambria Math" panose="02040503050406030204" pitchFamily="18" charset="0"/>
                      </a:rPr>
                      <m:t>=</m:t>
                    </m:r>
                    <m:r>
                      <a:rPr lang="en-US" b="0" i="1" smtClean="0">
                        <a:latin typeface="Cambria Math" panose="02040503050406030204" pitchFamily="18" charset="0"/>
                      </a:rPr>
                      <m:t>𝜎</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𝑟𝑒𝑙</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en-US" b="0" i="1" smtClean="0">
                        <a:latin typeface="Cambria Math" panose="02040503050406030204" pitchFamily="18" charset="0"/>
                      </a:rPr>
                      <m:t> </m:t>
                    </m:r>
                    <m:r>
                      <a:rPr lang="en-US" b="0" i="1" smtClean="0">
                        <a:latin typeface="Cambria Math" panose="02040503050406030204" pitchFamily="18" charset="0"/>
                      </a:rPr>
                      <m:t>𝑑𝑉</m:t>
                    </m:r>
                    <m:r>
                      <a:rPr lang="en-US" b="0" i="1" smtClean="0">
                        <a:latin typeface="Cambria Math" panose="02040503050406030204" pitchFamily="18" charset="0"/>
                      </a:rPr>
                      <m:t> </m:t>
                    </m:r>
                    <m:r>
                      <a:rPr lang="en-US" b="0" i="1" smtClean="0">
                        <a:latin typeface="Cambria Math" panose="02040503050406030204" pitchFamily="18" charset="0"/>
                      </a:rPr>
                      <m:t>𝑑𝑡</m:t>
                    </m:r>
                  </m:oMath>
                </a14:m>
                <a:endParaRPr lang="ru-RU" b="0" dirty="0" smtClean="0"/>
              </a:p>
              <a:p>
                <a:pPr marL="0" indent="0">
                  <a:buNone/>
                </a:pPr>
                <a:endParaRPr lang="en-US" dirty="0" smtClean="0">
                  <a:ea typeface="Cambria Math" panose="02040503050406030204" pitchFamily="18" charset="0"/>
                </a:endParaRPr>
              </a:p>
              <a:p>
                <a:pPr marL="0" indent="0">
                  <a:buNone/>
                </a:pPr>
                <a:r>
                  <a:rPr lang="ru-RU" dirty="0" smtClean="0">
                    <a:ea typeface="Cambria Math" panose="02040503050406030204" pitchFamily="18" charset="0"/>
                  </a:rPr>
                  <a:t>Светимость:</a:t>
                </a:r>
                <a:r>
                  <a:rPr lang="en-US" dirty="0" smtClean="0">
                    <a:ea typeface="Cambria Math" panose="02040503050406030204" pitchFamily="18" charset="0"/>
                  </a:rPr>
                  <a:t>    </a:t>
                </a:r>
                <a:r>
                  <a:rPr lang="ru-RU" dirty="0" smtClean="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ℒ</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𝑁</m:t>
                            </m:r>
                          </m:e>
                        </m:acc>
                      </m:num>
                      <m:den>
                        <m:r>
                          <a:rPr lang="en-US" b="0" i="1" smtClean="0">
                            <a:latin typeface="Cambria Math" panose="02040503050406030204" pitchFamily="18" charset="0"/>
                            <a:ea typeface="Cambria Math" panose="02040503050406030204" pitchFamily="18" charset="0"/>
                          </a:rPr>
                          <m:t>𝜎</m:t>
                        </m:r>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𝑁</m:t>
                            </m:r>
                          </m:e>
                          <m:sub>
                            <m:r>
                              <a:rPr lang="en-US" i="1">
                                <a:latin typeface="Cambria Math" panose="02040503050406030204" pitchFamily="18" charset="0"/>
                                <a:ea typeface="Cambria Math" panose="02040503050406030204" pitchFamily="18" charset="0"/>
                              </a:rPr>
                              <m:t>1</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𝑁</m:t>
                            </m:r>
                          </m:e>
                          <m:sub>
                            <m:r>
                              <a:rPr lang="en-US" i="1">
                                <a:latin typeface="Cambria Math" panose="02040503050406030204" pitchFamily="18" charset="0"/>
                                <a:ea typeface="Cambria Math" panose="02040503050406030204" pitchFamily="18" charset="0"/>
                              </a:rPr>
                              <m:t>2</m:t>
                            </m:r>
                          </m:sub>
                        </m:sSub>
                      </m:num>
                      <m:den>
                        <m:r>
                          <a:rPr lang="en-US" i="1">
                            <a:latin typeface="Cambria Math" panose="02040503050406030204" pitchFamily="18" charset="0"/>
                            <a:ea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𝑥</m:t>
                            </m:r>
                          </m:sub>
                          <m:sup>
                            <m:r>
                              <a:rPr lang="en-US" i="1">
                                <a:latin typeface="Cambria Math" panose="02040503050406030204" pitchFamily="18" charset="0"/>
                                <a:ea typeface="Cambria Math" panose="02040503050406030204" pitchFamily="18" charset="0"/>
                              </a:rPr>
                              <m:t>∗</m:t>
                            </m:r>
                          </m:sup>
                        </m:sSubSup>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𝑦</m:t>
                            </m:r>
                          </m:sub>
                          <m:sup>
                            <m:r>
                              <a:rPr lang="en-US" i="1">
                                <a:latin typeface="Cambria Math" panose="02040503050406030204" pitchFamily="18" charset="0"/>
                                <a:ea typeface="Cambria Math" panose="02040503050406030204" pitchFamily="18" charset="0"/>
                              </a:rPr>
                              <m:t>∗</m:t>
                            </m:r>
                          </m:sup>
                        </m:sSubSup>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𝜑</m:t>
                                </m:r>
                              </m:e>
                              <m:sup>
                                <m:r>
                                  <a:rPr lang="en-US" i="1">
                                    <a:latin typeface="Cambria Math" panose="02040503050406030204" pitchFamily="18" charset="0"/>
                                    <a:ea typeface="Cambria Math" panose="02040503050406030204" pitchFamily="18" charset="0"/>
                                  </a:rPr>
                                  <m:t>2</m:t>
                                </m:r>
                              </m:sup>
                            </m:sSup>
                          </m:e>
                        </m:rad>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𝑓</m:t>
                        </m:r>
                      </m:e>
                      <m:sub>
                        <m:r>
                          <a:rPr lang="en-US" i="1">
                            <a:latin typeface="Cambria Math" panose="02040503050406030204" pitchFamily="18" charset="0"/>
                            <a:ea typeface="Cambria Math" panose="02040503050406030204" pitchFamily="18" charset="0"/>
                          </a:rPr>
                          <m:t>0</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𝑁</m:t>
                        </m:r>
                      </m:e>
                      <m:sub>
                        <m:r>
                          <a:rPr lang="en-US" i="1">
                            <a:latin typeface="Cambria Math" panose="02040503050406030204" pitchFamily="18" charset="0"/>
                            <a:ea typeface="Cambria Math" panose="02040503050406030204" pitchFamily="18" charset="0"/>
                          </a:rPr>
                          <m:t>𝑏𝑢𝑛𝑐h</m:t>
                        </m:r>
                      </m:sub>
                    </m:sSub>
                    <m:r>
                      <a:rPr lang="en-US" i="1">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𝐹</m:t>
                    </m:r>
                  </m:oMath>
                </a14:m>
                <a:endParaRPr lang="en-US" dirty="0"/>
              </a:p>
              <a:p>
                <a:pPr marL="0" indent="0">
                  <a:buNone/>
                </a:pPr>
                <a:endParaRPr lang="en-US" dirty="0" smtClean="0"/>
              </a:p>
              <a:p>
                <a:pPr marL="0" indent="0">
                  <a:buNone/>
                </a:pPr>
                <a:endParaRPr lang="ru-RU" sz="1400" dirty="0" smtClean="0"/>
              </a:p>
              <a:p>
                <a:pPr marL="0" indent="0">
                  <a:buNone/>
                </a:pPr>
                <a:r>
                  <a:rPr lang="ru-RU" dirty="0" smtClean="0"/>
                  <a:t>Угол </a:t>
                </a:r>
                <a:r>
                  <a:rPr lang="ru-RU" dirty="0" err="1" smtClean="0"/>
                  <a:t>Пивинского</a:t>
                </a:r>
                <a:r>
                  <a:rPr lang="ru-RU" dirty="0" smtClean="0"/>
                  <a:t> (19</a:t>
                </a:r>
                <a:r>
                  <a:rPr lang="en-US" dirty="0" smtClean="0"/>
                  <a:t>6</a:t>
                </a:r>
                <a:r>
                  <a:rPr lang="ru-RU" dirty="0" smtClean="0"/>
                  <a:t>7):  </a:t>
                </a:r>
                <a14:m>
                  <m:oMath xmlns:m="http://schemas.openxmlformats.org/officeDocument/2006/math">
                    <m:r>
                      <a:rPr lang="en-US" b="0" i="1" smtClean="0">
                        <a:latin typeface="Cambria Math" panose="02040503050406030204" pitchFamily="18" charset="0"/>
                      </a:rPr>
                      <m:t>𝜑</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𝑥</m:t>
                            </m:r>
                          </m:sub>
                          <m:sup>
                            <m:r>
                              <a:rPr lang="en-US" b="0" i="1" smtClean="0">
                                <a:latin typeface="Cambria Math" panose="02040503050406030204" pitchFamily="18" charset="0"/>
                              </a:rPr>
                              <m:t>∗</m:t>
                            </m:r>
                          </m:sup>
                        </m:sSubSup>
                      </m:den>
                    </m:f>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r>
                          <a:rPr lang="en-US" b="0" i="1" smtClean="0">
                            <a:latin typeface="Cambria Math" panose="02040503050406030204" pitchFamily="18" charset="0"/>
                          </a:rPr>
                          <m:t>𝜃</m:t>
                        </m:r>
                      </m:e>
                    </m:func>
                    <m:r>
                      <a:rPr lang="en-US" b="0" i="1" smtClean="0">
                        <a:latin typeface="Cambria Math" panose="02040503050406030204" pitchFamily="18" charset="0"/>
                      </a:rPr>
                      <m:t> </m:t>
                    </m:r>
                  </m:oMath>
                </a14:m>
                <a:endParaRPr lang="ru-RU" dirty="0" smtClean="0"/>
              </a:p>
              <a:p>
                <a:pPr marL="0" indent="0">
                  <a:buNone/>
                </a:pPr>
                <a:endParaRPr lang="en-US" dirty="0" smtClean="0"/>
              </a:p>
            </p:txBody>
          </p:sp>
        </mc:Choice>
        <mc:Fallback xmlns="">
          <p:sp>
            <p:nvSpPr>
              <p:cNvPr id="3" name="Объект 2"/>
              <p:cNvSpPr>
                <a:spLocks noGrp="1" noRot="1" noChangeAspect="1" noMove="1" noResize="1" noEditPoints="1" noAdjustHandles="1" noChangeArrowheads="1" noChangeShapeType="1" noTextEdit="1"/>
              </p:cNvSpPr>
              <p:nvPr>
                <p:ph idx="1"/>
              </p:nvPr>
            </p:nvSpPr>
            <p:spPr>
              <a:blipFill>
                <a:blip r:embed="rId2"/>
                <a:stretch>
                  <a:fillRect l="-1387" t="-1291"/>
                </a:stretch>
              </a:blipFill>
            </p:spPr>
            <p:txBody>
              <a:bodyPr/>
              <a:lstStyle/>
              <a:p>
                <a:r>
                  <a:rPr lang="en-US">
                    <a:noFill/>
                  </a:rPr>
                  <a:t> </a:t>
                </a:r>
              </a:p>
            </p:txBody>
          </p:sp>
        </mc:Fallback>
      </mc:AlternateContent>
      <p:pic>
        <p:nvPicPr>
          <p:cNvPr id="4" name="Рисунок 3"/>
          <p:cNvPicPr>
            <a:picLocks noChangeAspect="1"/>
          </p:cNvPicPr>
          <p:nvPr/>
        </p:nvPicPr>
        <p:blipFill>
          <a:blip r:embed="rId3"/>
          <a:stretch>
            <a:fillRect/>
          </a:stretch>
        </p:blipFill>
        <p:spPr>
          <a:xfrm>
            <a:off x="4967878" y="3788494"/>
            <a:ext cx="4176122" cy="1325995"/>
          </a:xfrm>
          <a:prstGeom prst="rect">
            <a:avLst/>
          </a:prstGeom>
        </p:spPr>
      </p:pic>
      <p:grpSp>
        <p:nvGrpSpPr>
          <p:cNvPr id="35" name="Группа 34"/>
          <p:cNvGrpSpPr/>
          <p:nvPr/>
        </p:nvGrpSpPr>
        <p:grpSpPr>
          <a:xfrm>
            <a:off x="3347864" y="2355726"/>
            <a:ext cx="936104" cy="509311"/>
            <a:chOff x="3347864" y="2355726"/>
            <a:chExt cx="936104" cy="509311"/>
          </a:xfrm>
        </p:grpSpPr>
        <mc:AlternateContent xmlns:mc="http://schemas.openxmlformats.org/markup-compatibility/2006" xmlns:a14="http://schemas.microsoft.com/office/drawing/2010/main">
          <mc:Choice Requires="a14">
            <p:sp>
              <p:nvSpPr>
                <p:cNvPr id="5" name="TextBox 4"/>
                <p:cNvSpPr txBox="1"/>
                <p:nvPr/>
              </p:nvSpPr>
              <p:spPr>
                <a:xfrm>
                  <a:off x="3347864" y="2529624"/>
                  <a:ext cx="677750" cy="335413"/>
                </a:xfrm>
                <a:prstGeom prst="rect">
                  <a:avLst/>
                </a:prstGeom>
                <a:noFill/>
                <a:ln w="12700">
                  <a:solidFill>
                    <a:schemeClr val="accent1">
                      <a:shade val="95000"/>
                      <a:satMod val="10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b="0" i="1" smtClean="0">
                                <a:solidFill>
                                  <a:schemeClr val="accent1"/>
                                </a:solidFill>
                                <a:latin typeface="Cambria Math" panose="02040503050406030204" pitchFamily="18" charset="0"/>
                              </a:rPr>
                            </m:ctrlPr>
                          </m:radPr>
                          <m:deg/>
                          <m:e>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𝜀</m:t>
                                </m:r>
                              </m:e>
                              <m:sub>
                                <m:r>
                                  <a:rPr lang="en-US" b="0" i="1" smtClean="0">
                                    <a:solidFill>
                                      <a:schemeClr val="accent1"/>
                                    </a:solidFill>
                                    <a:latin typeface="Cambria Math" panose="02040503050406030204" pitchFamily="18" charset="0"/>
                                  </a:rPr>
                                  <m:t>𝑥</m:t>
                                </m:r>
                              </m:sub>
                            </m:sSub>
                            <m:sSubSup>
                              <m:sSubSupPr>
                                <m:ctrlPr>
                                  <a:rPr lang="en-US" b="0" i="1" smtClean="0">
                                    <a:solidFill>
                                      <a:schemeClr val="accent1"/>
                                    </a:solidFill>
                                    <a:latin typeface="Cambria Math" panose="02040503050406030204" pitchFamily="18" charset="0"/>
                                  </a:rPr>
                                </m:ctrlPr>
                              </m:sSubSupPr>
                              <m:e>
                                <m:r>
                                  <a:rPr lang="en-US" b="0" i="1" smtClean="0">
                                    <a:solidFill>
                                      <a:schemeClr val="accent1"/>
                                    </a:solidFill>
                                    <a:latin typeface="Cambria Math" panose="02040503050406030204" pitchFamily="18" charset="0"/>
                                  </a:rPr>
                                  <m:t>𝛽</m:t>
                                </m:r>
                              </m:e>
                              <m:sub>
                                <m:r>
                                  <a:rPr lang="en-US" b="0" i="1" smtClean="0">
                                    <a:solidFill>
                                      <a:schemeClr val="accent1"/>
                                    </a:solidFill>
                                    <a:latin typeface="Cambria Math" panose="02040503050406030204" pitchFamily="18" charset="0"/>
                                  </a:rPr>
                                  <m:t>𝑥</m:t>
                                </m:r>
                              </m:sub>
                              <m:sup>
                                <m:r>
                                  <a:rPr lang="en-US" b="0" i="1" smtClean="0">
                                    <a:solidFill>
                                      <a:schemeClr val="accent1"/>
                                    </a:solidFill>
                                    <a:latin typeface="Cambria Math" panose="02040503050406030204" pitchFamily="18" charset="0"/>
                                  </a:rPr>
                                  <m:t>∗</m:t>
                                </m:r>
                              </m:sup>
                            </m:sSubSup>
                          </m:e>
                        </m:rad>
                      </m:oMath>
                    </m:oMathPara>
                  </a14:m>
                  <a:endParaRPr lang="en-US" dirty="0">
                    <a:solidFill>
                      <a:schemeClr val="accent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347864" y="2529624"/>
                  <a:ext cx="677750" cy="335413"/>
                </a:xfrm>
                <a:prstGeom prst="rect">
                  <a:avLst/>
                </a:prstGeom>
                <a:blipFill>
                  <a:blip r:embed="rId4"/>
                  <a:stretch>
                    <a:fillRect r="-885" b="-24561"/>
                  </a:stretch>
                </a:blipFill>
                <a:ln w="12700">
                  <a:solidFill>
                    <a:schemeClr val="accent1">
                      <a:shade val="95000"/>
                      <a:satMod val="105000"/>
                    </a:schemeClr>
                  </a:solidFill>
                </a:ln>
              </p:spPr>
              <p:txBody>
                <a:bodyPr/>
                <a:lstStyle/>
                <a:p>
                  <a:r>
                    <a:rPr lang="en-US">
                      <a:noFill/>
                    </a:rPr>
                    <a:t> </a:t>
                  </a:r>
                </a:p>
              </p:txBody>
            </p:sp>
          </mc:Fallback>
        </mc:AlternateContent>
        <p:cxnSp>
          <p:nvCxnSpPr>
            <p:cNvPr id="32" name="Прямая со стрелкой 31"/>
            <p:cNvCxnSpPr>
              <a:stCxn id="5" idx="3"/>
            </p:cNvCxnSpPr>
            <p:nvPr/>
          </p:nvCxnSpPr>
          <p:spPr>
            <a:xfrm flipV="1">
              <a:off x="4025614" y="2355726"/>
              <a:ext cx="258354" cy="3416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36" name="Группа 35"/>
          <p:cNvGrpSpPr/>
          <p:nvPr/>
        </p:nvGrpSpPr>
        <p:grpSpPr>
          <a:xfrm>
            <a:off x="4572000" y="2355726"/>
            <a:ext cx="982838" cy="623444"/>
            <a:chOff x="4572000" y="2355726"/>
            <a:chExt cx="982838" cy="623444"/>
          </a:xfrm>
        </p:grpSpPr>
        <mc:AlternateContent xmlns:mc="http://schemas.openxmlformats.org/markup-compatibility/2006" xmlns:a14="http://schemas.microsoft.com/office/drawing/2010/main">
          <mc:Choice Requires="a14">
            <p:sp>
              <p:nvSpPr>
                <p:cNvPr id="31" name="TextBox 30"/>
                <p:cNvSpPr txBox="1"/>
                <p:nvPr/>
              </p:nvSpPr>
              <p:spPr>
                <a:xfrm>
                  <a:off x="4860032" y="2415490"/>
                  <a:ext cx="694806" cy="563680"/>
                </a:xfrm>
                <a:prstGeom prst="rect">
                  <a:avLst/>
                </a:prstGeom>
                <a:noFill/>
                <a:ln w="12700">
                  <a:solidFill>
                    <a:schemeClr val="accent1">
                      <a:shade val="95000"/>
                      <a:satMod val="10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b="0" i="1" smtClean="0">
                                <a:solidFill>
                                  <a:schemeClr val="accent1"/>
                                </a:solidFill>
                                <a:latin typeface="Cambria Math" panose="02040503050406030204" pitchFamily="18" charset="0"/>
                              </a:rPr>
                            </m:ctrlPr>
                          </m:radPr>
                          <m:deg/>
                          <m:e>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𝜀</m:t>
                                </m:r>
                              </m:e>
                              <m:sub>
                                <m:r>
                                  <a:rPr lang="en-US" b="0" i="1" smtClean="0">
                                    <a:solidFill>
                                      <a:schemeClr val="accent1"/>
                                    </a:solidFill>
                                    <a:latin typeface="Cambria Math" panose="02040503050406030204" pitchFamily="18" charset="0"/>
                                  </a:rPr>
                                  <m:t>𝑦</m:t>
                                </m:r>
                              </m:sub>
                            </m:sSub>
                            <m:sSubSup>
                              <m:sSubSupPr>
                                <m:ctrlPr>
                                  <a:rPr lang="en-US" b="0" i="1" smtClean="0">
                                    <a:solidFill>
                                      <a:schemeClr val="accent1"/>
                                    </a:solidFill>
                                    <a:latin typeface="Cambria Math" panose="02040503050406030204" pitchFamily="18" charset="0"/>
                                  </a:rPr>
                                </m:ctrlPr>
                              </m:sSubSupPr>
                              <m:e>
                                <m:r>
                                  <a:rPr lang="en-US" b="0" i="1" smtClean="0">
                                    <a:solidFill>
                                      <a:schemeClr val="accent1"/>
                                    </a:solidFill>
                                    <a:latin typeface="Cambria Math" panose="02040503050406030204" pitchFamily="18" charset="0"/>
                                  </a:rPr>
                                  <m:t>𝛽</m:t>
                                </m:r>
                              </m:e>
                              <m:sub>
                                <m:r>
                                  <a:rPr lang="en-US" b="0" i="1" smtClean="0">
                                    <a:solidFill>
                                      <a:schemeClr val="accent1"/>
                                    </a:solidFill>
                                    <a:latin typeface="Cambria Math" panose="02040503050406030204" pitchFamily="18" charset="0"/>
                                  </a:rPr>
                                  <m:t>𝑦</m:t>
                                </m:r>
                              </m:sub>
                              <m:sup>
                                <m:r>
                                  <a:rPr lang="en-US" b="0" i="1" smtClean="0">
                                    <a:solidFill>
                                      <a:schemeClr val="accent1"/>
                                    </a:solidFill>
                                    <a:latin typeface="Cambria Math" panose="02040503050406030204" pitchFamily="18" charset="0"/>
                                  </a:rPr>
                                  <m:t>∗</m:t>
                                </m:r>
                              </m:sup>
                            </m:sSubSup>
                          </m:e>
                        </m:rad>
                      </m:oMath>
                    </m:oMathPara>
                  </a14:m>
                  <a:endParaRPr lang="en-US" dirty="0">
                    <a:solidFill>
                      <a:schemeClr val="accent1"/>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4860032" y="2415490"/>
                  <a:ext cx="694806" cy="563680"/>
                </a:xfrm>
                <a:prstGeom prst="rect">
                  <a:avLst/>
                </a:prstGeom>
                <a:blipFill>
                  <a:blip r:embed="rId5"/>
                  <a:stretch>
                    <a:fillRect/>
                  </a:stretch>
                </a:blipFill>
                <a:ln w="12700">
                  <a:solidFill>
                    <a:schemeClr val="accent1">
                      <a:shade val="95000"/>
                      <a:satMod val="105000"/>
                    </a:schemeClr>
                  </a:solidFill>
                </a:ln>
              </p:spPr>
              <p:txBody>
                <a:bodyPr/>
                <a:lstStyle/>
                <a:p>
                  <a:r>
                    <a:rPr lang="en-US">
                      <a:noFill/>
                    </a:rPr>
                    <a:t> </a:t>
                  </a:r>
                </a:p>
              </p:txBody>
            </p:sp>
          </mc:Fallback>
        </mc:AlternateContent>
        <p:cxnSp>
          <p:nvCxnSpPr>
            <p:cNvPr id="34" name="Прямая со стрелкой 33"/>
            <p:cNvCxnSpPr>
              <a:stCxn id="31" idx="1"/>
            </p:cNvCxnSpPr>
            <p:nvPr/>
          </p:nvCxnSpPr>
          <p:spPr>
            <a:xfrm flipH="1" flipV="1">
              <a:off x="4572000" y="2355726"/>
              <a:ext cx="288032" cy="34160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38" name="Группа 37"/>
          <p:cNvGrpSpPr/>
          <p:nvPr/>
        </p:nvGrpSpPr>
        <p:grpSpPr>
          <a:xfrm>
            <a:off x="3059832" y="1184871"/>
            <a:ext cx="2205347" cy="487422"/>
            <a:chOff x="3383868" y="2727037"/>
            <a:chExt cx="2205347" cy="487422"/>
          </a:xfrm>
        </p:grpSpPr>
        <p:sp>
          <p:nvSpPr>
            <p:cNvPr id="39" name="TextBox 38"/>
            <p:cNvSpPr txBox="1"/>
            <p:nvPr/>
          </p:nvSpPr>
          <p:spPr>
            <a:xfrm>
              <a:off x="3383868" y="2727037"/>
              <a:ext cx="2205347" cy="276999"/>
            </a:xfrm>
            <a:prstGeom prst="rect">
              <a:avLst/>
            </a:prstGeom>
            <a:noFill/>
            <a:ln w="12700">
              <a:solidFill>
                <a:schemeClr val="accent1">
                  <a:shade val="95000"/>
                  <a:satMod val="105000"/>
                </a:schemeClr>
              </a:solidFill>
            </a:ln>
          </p:spPr>
          <p:txBody>
            <a:bodyPr wrap="none" lIns="0" tIns="0" rIns="0" bIns="0" rtlCol="0">
              <a:spAutoFit/>
            </a:bodyPr>
            <a:lstStyle/>
            <a:p>
              <a:r>
                <a:rPr lang="ru-RU" dirty="0" smtClean="0">
                  <a:solidFill>
                    <a:schemeClr val="accent1"/>
                  </a:solidFill>
                </a:rPr>
                <a:t>Число частиц в сгустке</a:t>
              </a:r>
              <a:endParaRPr lang="en-US" dirty="0">
                <a:solidFill>
                  <a:schemeClr val="accent1"/>
                </a:solidFill>
              </a:endParaRPr>
            </a:p>
          </p:txBody>
        </p:sp>
        <p:cxnSp>
          <p:nvCxnSpPr>
            <p:cNvPr id="40" name="Прямая со стрелкой 39"/>
            <p:cNvCxnSpPr>
              <a:stCxn id="39" idx="2"/>
            </p:cNvCxnSpPr>
            <p:nvPr/>
          </p:nvCxnSpPr>
          <p:spPr>
            <a:xfrm>
              <a:off x="4486542" y="3004036"/>
              <a:ext cx="553510" cy="21042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45" name="Группа 44"/>
          <p:cNvGrpSpPr/>
          <p:nvPr/>
        </p:nvGrpSpPr>
        <p:grpSpPr>
          <a:xfrm>
            <a:off x="5364088" y="1184871"/>
            <a:ext cx="1918859" cy="648597"/>
            <a:chOff x="3383868" y="2727037"/>
            <a:chExt cx="1918859" cy="648597"/>
          </a:xfrm>
        </p:grpSpPr>
        <p:sp>
          <p:nvSpPr>
            <p:cNvPr id="46" name="TextBox 45"/>
            <p:cNvSpPr txBox="1"/>
            <p:nvPr/>
          </p:nvSpPr>
          <p:spPr>
            <a:xfrm>
              <a:off x="3383868" y="2727037"/>
              <a:ext cx="1918859" cy="276999"/>
            </a:xfrm>
            <a:prstGeom prst="rect">
              <a:avLst/>
            </a:prstGeom>
            <a:noFill/>
            <a:ln w="12700">
              <a:solidFill>
                <a:schemeClr val="accent1">
                  <a:shade val="95000"/>
                  <a:satMod val="105000"/>
                </a:schemeClr>
              </a:solidFill>
            </a:ln>
          </p:spPr>
          <p:txBody>
            <a:bodyPr wrap="none" lIns="0" tIns="0" rIns="0" bIns="0" rtlCol="0">
              <a:spAutoFit/>
            </a:bodyPr>
            <a:lstStyle/>
            <a:p>
              <a:r>
                <a:rPr lang="ru-RU" dirty="0" smtClean="0">
                  <a:solidFill>
                    <a:schemeClr val="accent1"/>
                  </a:solidFill>
                </a:rPr>
                <a:t>Частота обращения</a:t>
              </a:r>
              <a:endParaRPr lang="en-US" dirty="0">
                <a:solidFill>
                  <a:schemeClr val="accent1"/>
                </a:solidFill>
              </a:endParaRPr>
            </a:p>
          </p:txBody>
        </p:sp>
        <p:cxnSp>
          <p:nvCxnSpPr>
            <p:cNvPr id="47" name="Прямая со стрелкой 46"/>
            <p:cNvCxnSpPr>
              <a:stCxn id="46" idx="2"/>
            </p:cNvCxnSpPr>
            <p:nvPr/>
          </p:nvCxnSpPr>
          <p:spPr>
            <a:xfrm flipH="1">
              <a:off x="3887929" y="3004036"/>
              <a:ext cx="455369" cy="37159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49" name="Группа 48"/>
          <p:cNvGrpSpPr/>
          <p:nvPr/>
        </p:nvGrpSpPr>
        <p:grpSpPr>
          <a:xfrm>
            <a:off x="6228184" y="1514626"/>
            <a:ext cx="1736190" cy="318842"/>
            <a:chOff x="3095831" y="2727037"/>
            <a:chExt cx="1736190" cy="318842"/>
          </a:xfrm>
        </p:grpSpPr>
        <p:sp>
          <p:nvSpPr>
            <p:cNvPr id="50" name="TextBox 49"/>
            <p:cNvSpPr txBox="1"/>
            <p:nvPr/>
          </p:nvSpPr>
          <p:spPr>
            <a:xfrm>
              <a:off x="3383868" y="2727037"/>
              <a:ext cx="1448153" cy="276999"/>
            </a:xfrm>
            <a:prstGeom prst="rect">
              <a:avLst/>
            </a:prstGeom>
            <a:noFill/>
            <a:ln w="12700">
              <a:solidFill>
                <a:schemeClr val="accent1">
                  <a:shade val="95000"/>
                  <a:satMod val="105000"/>
                </a:schemeClr>
              </a:solidFill>
            </a:ln>
          </p:spPr>
          <p:txBody>
            <a:bodyPr wrap="none" lIns="0" tIns="0" rIns="0" bIns="0" rtlCol="0">
              <a:spAutoFit/>
            </a:bodyPr>
            <a:lstStyle/>
            <a:p>
              <a:r>
                <a:rPr lang="ru-RU" dirty="0" smtClean="0">
                  <a:solidFill>
                    <a:schemeClr val="accent1"/>
                  </a:solidFill>
                </a:rPr>
                <a:t>Число сгустков</a:t>
              </a:r>
              <a:endParaRPr lang="en-US" dirty="0">
                <a:solidFill>
                  <a:schemeClr val="accent1"/>
                </a:solidFill>
              </a:endParaRPr>
            </a:p>
          </p:txBody>
        </p:sp>
        <p:cxnSp>
          <p:nvCxnSpPr>
            <p:cNvPr id="51" name="Прямая со стрелкой 50"/>
            <p:cNvCxnSpPr/>
            <p:nvPr/>
          </p:nvCxnSpPr>
          <p:spPr>
            <a:xfrm flipH="1">
              <a:off x="3095831" y="2884704"/>
              <a:ext cx="288037" cy="1611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7" name="Номер слайда 6"/>
          <p:cNvSpPr>
            <a:spLocks noGrp="1"/>
          </p:cNvSpPr>
          <p:nvPr>
            <p:ph type="sldNum" sz="quarter" idx="12"/>
          </p:nvPr>
        </p:nvSpPr>
        <p:spPr/>
        <p:txBody>
          <a:bodyPr/>
          <a:lstStyle/>
          <a:p>
            <a:fld id="{BF2E360A-594B-4CEE-9917-3340FAEBC045}" type="slidenum">
              <a:rPr lang="ru-RU" smtClean="0"/>
              <a:t>37</a:t>
            </a:fld>
            <a:endParaRPr lang="ru-RU"/>
          </a:p>
        </p:txBody>
      </p:sp>
      <p:grpSp>
        <p:nvGrpSpPr>
          <p:cNvPr id="21" name="Группа 20"/>
          <p:cNvGrpSpPr/>
          <p:nvPr/>
        </p:nvGrpSpPr>
        <p:grpSpPr>
          <a:xfrm>
            <a:off x="7164288" y="2164330"/>
            <a:ext cx="1182572" cy="336763"/>
            <a:chOff x="4572000" y="2355726"/>
            <a:chExt cx="1182572" cy="336763"/>
          </a:xfrm>
        </p:grpSpPr>
        <p:sp>
          <p:nvSpPr>
            <p:cNvPr id="22" name="TextBox 21"/>
            <p:cNvSpPr txBox="1"/>
            <p:nvPr/>
          </p:nvSpPr>
          <p:spPr>
            <a:xfrm>
              <a:off x="4860032" y="2415490"/>
              <a:ext cx="894540" cy="276999"/>
            </a:xfrm>
            <a:prstGeom prst="rect">
              <a:avLst/>
            </a:prstGeom>
            <a:noFill/>
            <a:ln w="12700">
              <a:solidFill>
                <a:schemeClr val="accent1">
                  <a:shade val="95000"/>
                  <a:satMod val="105000"/>
                </a:schemeClr>
              </a:solidFill>
            </a:ln>
          </p:spPr>
          <p:txBody>
            <a:bodyPr wrap="none" lIns="0" tIns="0" rIns="0" bIns="0" rtlCol="0">
              <a:spAutoFit/>
            </a:bodyPr>
            <a:lstStyle/>
            <a:p>
              <a:r>
                <a:rPr lang="en-US" dirty="0" smtClean="0">
                  <a:solidFill>
                    <a:schemeClr val="accent1"/>
                  </a:solidFill>
                </a:rPr>
                <a:t>hourglass</a:t>
              </a:r>
              <a:endParaRPr lang="en-US" dirty="0">
                <a:solidFill>
                  <a:schemeClr val="accent1"/>
                </a:solidFill>
              </a:endParaRPr>
            </a:p>
          </p:txBody>
        </p:sp>
        <p:cxnSp>
          <p:nvCxnSpPr>
            <p:cNvPr id="23" name="Прямая со стрелкой 22"/>
            <p:cNvCxnSpPr>
              <a:stCxn id="22" idx="1"/>
            </p:cNvCxnSpPr>
            <p:nvPr/>
          </p:nvCxnSpPr>
          <p:spPr>
            <a:xfrm flipH="1" flipV="1">
              <a:off x="4572000" y="2355726"/>
              <a:ext cx="288032" cy="19826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6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6600"/>
            <a:ext cx="3240000" cy="2016900"/>
          </a:xfrm>
          <a:prstGeom prst="rect">
            <a:avLst/>
          </a:prstGeom>
        </p:spPr>
      </p:pic>
      <p:sp>
        <p:nvSpPr>
          <p:cNvPr id="2" name="Заголовок 1"/>
          <p:cNvSpPr>
            <a:spLocks noGrp="1"/>
          </p:cNvSpPr>
          <p:nvPr>
            <p:ph type="title"/>
          </p:nvPr>
        </p:nvSpPr>
        <p:spPr/>
        <p:txBody>
          <a:bodyPr>
            <a:normAutofit fontScale="90000"/>
          </a:bodyPr>
          <a:lstStyle/>
          <a:p>
            <a:r>
              <a:rPr lang="ru-RU" dirty="0" smtClean="0"/>
              <a:t>Светимость</a:t>
            </a:r>
            <a:r>
              <a:rPr lang="en-US" dirty="0" smtClean="0"/>
              <a:t>: </a:t>
            </a:r>
            <a:r>
              <a:rPr lang="ru-RU" dirty="0" smtClean="0"/>
              <a:t>минимальная бета</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107733" y="599520"/>
                <a:ext cx="8928534" cy="742576"/>
              </a:xfrm>
              <a:prstGeom prst="rect">
                <a:avLst/>
              </a:prstGeom>
              <a:noFill/>
            </p:spPr>
            <p:txBody>
              <a:bodyPr wrap="none" lIns="0" tIns="0" rIns="0" bIns="0" rtlCol="0">
                <a:spAutoFit/>
              </a:bodyPr>
              <a:lstStyle/>
              <a:p>
                <a:r>
                  <a:rPr lang="ru-RU" sz="2800" dirty="0" smtClean="0">
                    <a:ea typeface="Cambria Math" panose="02040503050406030204" pitchFamily="18" charset="0"/>
                  </a:rPr>
                  <a:t>Светимость: </a:t>
                </a:r>
                <a14:m>
                  <m:oMath xmlns:m="http://schemas.openxmlformats.org/officeDocument/2006/math">
                    <m:sSub>
                      <m:sSubPr>
                        <m:ctrlPr>
                          <a:rPr lang="ru-RU" sz="2800" b="0" i="1" smtClean="0">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a:rPr lang="ru-RU" sz="2800" b="0" i="1" smtClean="0">
                            <a:latin typeface="Cambria Math" panose="02040503050406030204" pitchFamily="18" charset="0"/>
                            <a:ea typeface="Cambria Math" panose="02040503050406030204" pitchFamily="18" charset="0"/>
                          </a:rPr>
                          <m:t>1</m:t>
                        </m:r>
                      </m:sub>
                    </m:sSub>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acc>
                          <m:accPr>
                            <m:chr m:val="̇"/>
                            <m:ctrlPr>
                              <a:rPr lang="en-US" sz="2800" i="1">
                                <a:latin typeface="Cambria Math" panose="02040503050406030204" pitchFamily="18" charset="0"/>
                                <a:ea typeface="Cambria Math" panose="02040503050406030204" pitchFamily="18" charset="0"/>
                              </a:rPr>
                            </m:ctrlPr>
                          </m:accPr>
                          <m:e>
                            <m:r>
                              <a:rPr lang="en-US" sz="2800" i="1">
                                <a:latin typeface="Cambria Math" panose="02040503050406030204" pitchFamily="18" charset="0"/>
                                <a:ea typeface="Cambria Math" panose="02040503050406030204" pitchFamily="18" charset="0"/>
                              </a:rPr>
                              <m:t>𝑁</m:t>
                            </m:r>
                          </m:e>
                        </m:acc>
                      </m:num>
                      <m:den>
                        <m:r>
                          <a:rPr lang="en-US" sz="2800" i="1">
                            <a:latin typeface="Cambria Math" panose="02040503050406030204" pitchFamily="18" charset="0"/>
                            <a:ea typeface="Cambria Math" panose="02040503050406030204" pitchFamily="18" charset="0"/>
                          </a:rPr>
                          <m:t>𝜎</m:t>
                        </m:r>
                      </m:den>
                    </m:f>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a:rPr lang="en-US" sz="2800" i="1">
                            <a:latin typeface="Cambria Math" panose="02040503050406030204" pitchFamily="18" charset="0"/>
                            <a:ea typeface="Cambria Math" panose="02040503050406030204" pitchFamily="18" charset="0"/>
                          </a:rPr>
                          <m:t>0</m:t>
                        </m:r>
                      </m:sub>
                    </m:sSub>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𝐹</m:t>
                    </m:r>
                  </m:oMath>
                </a14:m>
                <a:r>
                  <a:rPr lang="en-US" sz="2800" dirty="0" smtClean="0"/>
                  <a:t>,</a:t>
                </a:r>
                <a:r>
                  <a:rPr lang="ru-RU" sz="2800" dirty="0" smtClean="0"/>
                  <a:t>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ℒ</m:t>
                        </m:r>
                      </m:e>
                      <m:sub>
                        <m:r>
                          <a:rPr lang="en-US" sz="2800" i="1">
                            <a:latin typeface="Cambria Math" panose="02040503050406030204" pitchFamily="18" charset="0"/>
                            <a:ea typeface="Cambria Math" panose="02040503050406030204" pitchFamily="18" charset="0"/>
                          </a:rPr>
                          <m:t>0</m:t>
                        </m:r>
                      </m:sub>
                    </m:sSub>
                    <m:r>
                      <a:rPr lang="ru-RU" sz="2800" b="0" i="1" smtClean="0">
                        <a:latin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1</m:t>
                            </m:r>
                          </m:sub>
                        </m:sSub>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2</m:t>
                            </m:r>
                          </m:sub>
                        </m:sSub>
                      </m:num>
                      <m:den>
                        <m:r>
                          <a:rPr lang="en-US" sz="2800" i="1">
                            <a:latin typeface="Cambria Math" panose="02040503050406030204" pitchFamily="18" charset="0"/>
                            <a:ea typeface="Cambria Math" panose="02040503050406030204" pitchFamily="18" charset="0"/>
                          </a:rPr>
                          <m:t>4</m:t>
                        </m:r>
                        <m:r>
                          <a:rPr lang="en-US" sz="2800" i="1">
                            <a:latin typeface="Cambria Math" panose="02040503050406030204" pitchFamily="18" charset="0"/>
                            <a:ea typeface="Cambria Math" panose="02040503050406030204" pitchFamily="18" charset="0"/>
                          </a:rPr>
                          <m:t>𝜋</m:t>
                        </m:r>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𝜎</m:t>
                            </m:r>
                          </m:e>
                          <m:sub>
                            <m:r>
                              <a:rPr lang="en-US" sz="2800" i="1">
                                <a:latin typeface="Cambria Math" panose="02040503050406030204" pitchFamily="18" charset="0"/>
                                <a:ea typeface="Cambria Math" panose="02040503050406030204" pitchFamily="18" charset="0"/>
                              </a:rPr>
                              <m:t>𝑥</m:t>
                            </m:r>
                          </m:sub>
                          <m:sup>
                            <m:r>
                              <a:rPr lang="en-US" sz="2800" i="1">
                                <a:latin typeface="Cambria Math" panose="02040503050406030204" pitchFamily="18" charset="0"/>
                                <a:ea typeface="Cambria Math" panose="02040503050406030204" pitchFamily="18" charset="0"/>
                              </a:rPr>
                              <m:t>∗</m:t>
                            </m:r>
                          </m:sup>
                        </m:sSubSup>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𝜎</m:t>
                            </m:r>
                          </m:e>
                          <m:sub>
                            <m:r>
                              <a:rPr lang="en-US" sz="2800" i="1">
                                <a:latin typeface="Cambria Math" panose="02040503050406030204" pitchFamily="18" charset="0"/>
                                <a:ea typeface="Cambria Math" panose="02040503050406030204" pitchFamily="18" charset="0"/>
                              </a:rPr>
                              <m:t>𝑦</m:t>
                            </m:r>
                          </m:sub>
                          <m:sup>
                            <m:r>
                              <a:rPr lang="en-US" sz="2800" i="1">
                                <a:latin typeface="Cambria Math" panose="02040503050406030204" pitchFamily="18" charset="0"/>
                                <a:ea typeface="Cambria Math" panose="02040503050406030204" pitchFamily="18" charset="0"/>
                              </a:rPr>
                              <m:t>∗</m:t>
                            </m:r>
                          </m:sup>
                        </m:sSubSup>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𝜑</m:t>
                                </m:r>
                              </m:e>
                              <m:sup>
                                <m:r>
                                  <a:rPr lang="en-US" sz="2800" i="1">
                                    <a:latin typeface="Cambria Math" panose="02040503050406030204" pitchFamily="18" charset="0"/>
                                    <a:ea typeface="Cambria Math" panose="02040503050406030204" pitchFamily="18" charset="0"/>
                                  </a:rPr>
                                  <m:t>2</m:t>
                                </m:r>
                              </m:sup>
                            </m:sSup>
                          </m:e>
                        </m:rad>
                      </m:den>
                    </m:f>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𝑓</m:t>
                        </m:r>
                      </m:e>
                      <m:sub>
                        <m:r>
                          <a:rPr lang="en-US" sz="2800" i="1">
                            <a:latin typeface="Cambria Math" panose="02040503050406030204" pitchFamily="18" charset="0"/>
                            <a:ea typeface="Cambria Math" panose="02040503050406030204" pitchFamily="18" charset="0"/>
                          </a:rPr>
                          <m:t>0</m:t>
                        </m:r>
                      </m:sub>
                    </m:sSub>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𝑁</m:t>
                        </m:r>
                      </m:e>
                      <m:sub>
                        <m:r>
                          <a:rPr lang="en-US" sz="2800" i="1">
                            <a:latin typeface="Cambria Math" panose="02040503050406030204" pitchFamily="18" charset="0"/>
                            <a:ea typeface="Cambria Math" panose="02040503050406030204" pitchFamily="18" charset="0"/>
                          </a:rPr>
                          <m:t>𝑏𝑢𝑛𝑐h</m:t>
                        </m:r>
                      </m:sub>
                    </m:sSub>
                  </m:oMath>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107733" y="599520"/>
                <a:ext cx="8928534" cy="742576"/>
              </a:xfrm>
              <a:prstGeom prst="rect">
                <a:avLst/>
              </a:prstGeom>
              <a:blipFill>
                <a:blip r:embed="rId4"/>
                <a:stretch>
                  <a:fillRect l="-2459" b="-24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79512" y="1347614"/>
                <a:ext cx="7793993" cy="1056379"/>
              </a:xfrm>
              <a:prstGeom prst="rect">
                <a:avLst/>
              </a:prstGeom>
              <a:noFill/>
            </p:spPr>
            <p:txBody>
              <a:bodyPr wrap="none" rtlCol="0">
                <a:spAutoFit/>
              </a:bodyPr>
              <a:lstStyle/>
              <a:p>
                <a:r>
                  <a:rPr lang="en-US" sz="2800" dirty="0" smtClean="0">
                    <a:ea typeface="Cambria Math" panose="02040503050406030204" pitchFamily="18" charset="0"/>
                  </a:rPr>
                  <a:t>Hourglass:</a:t>
                </a:r>
                <a:r>
                  <a:rPr lang="ru-RU" sz="2800" dirty="0" smtClean="0">
                    <a:ea typeface="Cambria Math" panose="02040503050406030204" pitchFamily="18" charset="0"/>
                  </a:rPr>
                  <a:t> </a:t>
                </a:r>
                <a:r>
                  <a:rPr lang="en-US" sz="2800" dirty="0" smtClean="0">
                    <a:ea typeface="Cambria Math" panose="020405030504060302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rPr>
                      <m:t>𝐹</m:t>
                    </m:r>
                    <m:r>
                      <a:rPr lang="ru-RU"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𝑟</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𝑒</m:t>
                            </m:r>
                          </m:e>
                          <m:sup>
                            <m:f>
                              <m:fPr>
                                <m:ctrlPr>
                                  <a:rPr lang="en-US" sz="2800" i="1">
                                    <a:latin typeface="Cambria Math" panose="02040503050406030204" pitchFamily="18" charset="0"/>
                                    <a:ea typeface="Cambria Math" panose="02040503050406030204" pitchFamily="18" charset="0"/>
                                  </a:rPr>
                                </m:ctrlPr>
                              </m:fPr>
                              <m:num>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𝑟</m:t>
                                    </m:r>
                                  </m:e>
                                  <m:sup>
                                    <m:r>
                                      <a:rPr lang="en-US" sz="2800" i="1">
                                        <a:latin typeface="Cambria Math" panose="02040503050406030204" pitchFamily="18" charset="0"/>
                                        <a:ea typeface="Cambria Math" panose="02040503050406030204" pitchFamily="18" charset="0"/>
                                      </a:rPr>
                                      <m:t>2</m:t>
                                    </m:r>
                                  </m:sup>
                                </m:sSup>
                              </m:num>
                              <m:den>
                                <m:r>
                                  <a:rPr lang="en-US" sz="2800" i="1">
                                    <a:latin typeface="Cambria Math" panose="02040503050406030204" pitchFamily="18" charset="0"/>
                                    <a:ea typeface="Cambria Math" panose="02040503050406030204" pitchFamily="18" charset="0"/>
                                  </a:rPr>
                                  <m:t>2</m:t>
                                </m:r>
                              </m:den>
                            </m:f>
                          </m:sup>
                        </m:sSup>
                      </m:num>
                      <m:den>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𝜋</m:t>
                            </m:r>
                          </m:e>
                        </m:rad>
                      </m:den>
                    </m:f>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𝐾</m:t>
                        </m:r>
                      </m:e>
                      <m:sub>
                        <m:r>
                          <a:rPr lang="en-US" sz="2800" i="1">
                            <a:latin typeface="Cambria Math" panose="02040503050406030204" pitchFamily="18" charset="0"/>
                            <a:ea typeface="Cambria Math" panose="02040503050406030204" pitchFamily="18" charset="0"/>
                          </a:rPr>
                          <m:t>0</m:t>
                        </m:r>
                      </m:sub>
                    </m:sSub>
                    <m:d>
                      <m:dPr>
                        <m:ctrlPr>
                          <a:rPr lang="en-US" sz="2800" i="1">
                            <a:latin typeface="Cambria Math" panose="02040503050406030204" pitchFamily="18" charset="0"/>
                            <a:ea typeface="Cambria Math" panose="02040503050406030204" pitchFamily="18" charset="0"/>
                          </a:rPr>
                        </m:ctrlPr>
                      </m:dPr>
                      <m:e>
                        <m:f>
                          <m:fPr>
                            <m:ctrlPr>
                              <a:rPr lang="en-US" sz="2800" i="1">
                                <a:latin typeface="Cambria Math" panose="02040503050406030204" pitchFamily="18" charset="0"/>
                                <a:ea typeface="Cambria Math" panose="02040503050406030204" pitchFamily="18" charset="0"/>
                              </a:rPr>
                            </m:ctrlPr>
                          </m:fPr>
                          <m:num>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𝑟</m:t>
                                </m:r>
                              </m:e>
                              <m:sup>
                                <m:r>
                                  <a:rPr lang="en-US" sz="2800" i="1">
                                    <a:latin typeface="Cambria Math" panose="02040503050406030204" pitchFamily="18" charset="0"/>
                                    <a:ea typeface="Cambria Math" panose="02040503050406030204" pitchFamily="18" charset="0"/>
                                  </a:rPr>
                                  <m:t>2</m:t>
                                </m:r>
                              </m:sup>
                            </m:sSup>
                          </m:num>
                          <m:den>
                            <m:r>
                              <a:rPr lang="en-US" sz="2800" i="1">
                                <a:latin typeface="Cambria Math" panose="02040503050406030204" pitchFamily="18" charset="0"/>
                                <a:ea typeface="Cambria Math" panose="02040503050406030204" pitchFamily="18" charset="0"/>
                              </a:rPr>
                              <m:t>2</m:t>
                            </m:r>
                          </m:den>
                        </m:f>
                      </m:e>
                    </m:d>
                  </m:oMath>
                </a14:m>
                <a:r>
                  <a:rPr lang="en-US" sz="2800" dirty="0" smtClean="0"/>
                  <a:t>,              </a:t>
                </a:r>
                <a14:m>
                  <m:oMath xmlns:m="http://schemas.openxmlformats.org/officeDocument/2006/math">
                    <m:r>
                      <a:rPr lang="en-US" sz="2800" i="1">
                        <a:latin typeface="Cambria Math" panose="02040503050406030204" pitchFamily="18" charset="0"/>
                      </a:rPr>
                      <m:t>𝑟</m:t>
                    </m:r>
                    <m:r>
                      <a:rPr lang="en-US" sz="2800" i="1">
                        <a:latin typeface="Cambria Math" panose="02040503050406030204" pitchFamily="18" charset="0"/>
                      </a:rPr>
                      <m:t>=</m:t>
                    </m:r>
                    <m:f>
                      <m:fPr>
                        <m:ctrlPr>
                          <a:rPr lang="en-US" sz="2800" i="1">
                            <a:latin typeface="Cambria Math" panose="02040503050406030204" pitchFamily="18" charset="0"/>
                          </a:rPr>
                        </m:ctrlPr>
                      </m:fPr>
                      <m:num>
                        <m:sSubSup>
                          <m:sSubSupPr>
                            <m:ctrlPr>
                              <a:rPr lang="en-US" sz="2800" i="1">
                                <a:latin typeface="Cambria Math" panose="02040503050406030204" pitchFamily="18" charset="0"/>
                              </a:rPr>
                            </m:ctrlPr>
                          </m:sSubSupPr>
                          <m:e>
                            <m:r>
                              <a:rPr lang="en-US" sz="2800" i="1">
                                <a:latin typeface="Cambria Math" panose="02040503050406030204" pitchFamily="18" charset="0"/>
                              </a:rPr>
                              <m:t>𝛽</m:t>
                            </m:r>
                          </m:e>
                          <m:sub>
                            <m:r>
                              <a:rPr lang="en-US" sz="2800" i="1">
                                <a:latin typeface="Cambria Math" panose="02040503050406030204" pitchFamily="18" charset="0"/>
                              </a:rPr>
                              <m:t>𝑦</m:t>
                            </m:r>
                          </m:sub>
                          <m:sup>
                            <m:r>
                              <a:rPr lang="en-US" sz="2800" i="1">
                                <a:latin typeface="Cambria Math" panose="02040503050406030204" pitchFamily="18" charset="0"/>
                              </a:rPr>
                              <m:t>∗</m:t>
                            </m:r>
                          </m:sup>
                        </m:sSubSup>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𝜑</m:t>
                                </m:r>
                              </m:e>
                              <m:sup>
                                <m:r>
                                  <a:rPr lang="en-US" sz="2800" i="1">
                                    <a:latin typeface="Cambria Math" panose="02040503050406030204" pitchFamily="18" charset="0"/>
                                    <a:ea typeface="Cambria Math" panose="02040503050406030204" pitchFamily="18" charset="0"/>
                                  </a:rPr>
                                  <m:t>2</m:t>
                                </m:r>
                              </m:sup>
                            </m:sSup>
                          </m:e>
                        </m:rad>
                      </m:num>
                      <m:den>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𝑠</m:t>
                            </m:r>
                          </m:sub>
                        </m:sSub>
                      </m:den>
                    </m:f>
                  </m:oMath>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179512" y="1347614"/>
                <a:ext cx="7793993" cy="1056379"/>
              </a:xfrm>
              <a:prstGeom prst="rect">
                <a:avLst/>
              </a:prstGeom>
              <a:blipFill>
                <a:blip r:embed="rId5"/>
                <a:stretch>
                  <a:fillRect l="-1564" b="-2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3285962" y="3201304"/>
                <a:ext cx="2510174" cy="10081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𝛽</m:t>
                          </m:r>
                        </m:e>
                        <m:sub>
                          <m:r>
                            <a:rPr lang="en-US" sz="2800" i="1">
                              <a:latin typeface="Cambria Math" panose="02040503050406030204" pitchFamily="18" charset="0"/>
                            </a:rPr>
                            <m:t>𝑦</m:t>
                          </m:r>
                        </m:sub>
                        <m:sup>
                          <m:r>
                            <a:rPr lang="en-US" sz="2800" i="1">
                              <a:latin typeface="Cambria Math" panose="02040503050406030204" pitchFamily="18" charset="0"/>
                            </a:rPr>
                            <m:t>∗</m:t>
                          </m:r>
                        </m:sup>
                      </m:sSubSup>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𝜎</m:t>
                              </m:r>
                            </m:e>
                            <m:sub>
                              <m:r>
                                <a:rPr lang="en-US" sz="2800" i="1">
                                  <a:latin typeface="Cambria Math" panose="02040503050406030204" pitchFamily="18" charset="0"/>
                                  <a:ea typeface="Cambria Math" panose="02040503050406030204" pitchFamily="18" charset="0"/>
                                </a:rPr>
                                <m:t>𝑠</m:t>
                              </m:r>
                            </m:sub>
                          </m:sSub>
                        </m:num>
                        <m:den>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1+</m:t>
                              </m:r>
                              <m:sSup>
                                <m:sSupPr>
                                  <m:ctrlPr>
                                    <a:rPr lang="en-US" sz="2800" i="1">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𝜑</m:t>
                                  </m:r>
                                </m:e>
                                <m:sup>
                                  <m:r>
                                    <a:rPr lang="en-US" sz="2800" i="1">
                                      <a:latin typeface="Cambria Math" panose="02040503050406030204" pitchFamily="18" charset="0"/>
                                      <a:ea typeface="Cambria Math" panose="02040503050406030204" pitchFamily="18" charset="0"/>
                                    </a:rPr>
                                    <m:t>2</m:t>
                                  </m:r>
                                </m:sup>
                              </m:sSup>
                            </m:e>
                          </m:rad>
                        </m:den>
                      </m:f>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3285962" y="3201304"/>
                <a:ext cx="2510174" cy="10081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707904" y="4394294"/>
                <a:ext cx="1524263" cy="612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𝜑</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𝑠</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𝜎</m:t>
                              </m:r>
                            </m:e>
                            <m:sub>
                              <m:r>
                                <a:rPr lang="en-US" i="1">
                                  <a:latin typeface="Cambria Math" panose="02040503050406030204" pitchFamily="18" charset="0"/>
                                </a:rPr>
                                <m:t>𝑥</m:t>
                              </m:r>
                            </m:sub>
                            <m:sup>
                              <m:r>
                                <a:rPr lang="en-US" i="1">
                                  <a:latin typeface="Cambria Math" panose="02040503050406030204" pitchFamily="18" charset="0"/>
                                </a:rPr>
                                <m:t>∗</m:t>
                              </m:r>
                            </m:sup>
                          </m:sSubSup>
                        </m:den>
                      </m:f>
                      <m:func>
                        <m:funcPr>
                          <m:ctrlPr>
                            <a:rPr lang="en-US" i="1">
                              <a:latin typeface="Cambria Math" panose="02040503050406030204" pitchFamily="18" charset="0"/>
                            </a:rPr>
                          </m:ctrlPr>
                        </m:funcPr>
                        <m:fName>
                          <m:r>
                            <m:rPr>
                              <m:sty m:val="p"/>
                            </m:rPr>
                            <a:rPr lang="en-US">
                              <a:latin typeface="Cambria Math" panose="02040503050406030204" pitchFamily="18" charset="0"/>
                            </a:rPr>
                            <m:t>tan</m:t>
                          </m:r>
                        </m:fName>
                        <m:e>
                          <m:r>
                            <a:rPr lang="en-US" i="1">
                              <a:latin typeface="Cambria Math" panose="02040503050406030204" pitchFamily="18" charset="0"/>
                            </a:rPr>
                            <m:t>𝜃</m:t>
                          </m:r>
                        </m:e>
                      </m:func>
                      <m:r>
                        <a:rPr lang="en-US" i="1">
                          <a:latin typeface="Cambria Math" panose="02040503050406030204" pitchFamily="18" charset="0"/>
                        </a:rPr>
                        <m:t> </m:t>
                      </m:r>
                    </m:oMath>
                  </m:oMathPara>
                </a14:m>
                <a:endParaRPr lang="ru-RU" dirty="0"/>
              </a:p>
            </p:txBody>
          </p:sp>
        </mc:Choice>
        <mc:Fallback xmlns="">
          <p:sp>
            <p:nvSpPr>
              <p:cNvPr id="11" name="TextBox 10"/>
              <p:cNvSpPr txBox="1">
                <a:spLocks noRot="1" noChangeAspect="1" noMove="1" noResize="1" noEditPoints="1" noAdjustHandles="1" noChangeArrowheads="1" noChangeShapeType="1" noTextEdit="1"/>
              </p:cNvSpPr>
              <p:nvPr/>
            </p:nvSpPr>
            <p:spPr>
              <a:xfrm>
                <a:off x="3707904" y="4394294"/>
                <a:ext cx="1524263" cy="612284"/>
              </a:xfrm>
              <a:prstGeom prst="rect">
                <a:avLst/>
              </a:prstGeom>
              <a:blipFill>
                <a:blip r:embed="rId7"/>
                <a:stretch>
                  <a:fillRect/>
                </a:stretch>
              </a:blipFill>
            </p:spPr>
            <p:txBody>
              <a:bodyPr/>
              <a:lstStyle/>
              <a:p>
                <a:r>
                  <a:rPr lang="en-US">
                    <a:noFill/>
                  </a:rPr>
                  <a:t> </a:t>
                </a:r>
              </a:p>
            </p:txBody>
          </p:sp>
        </mc:Fallback>
      </mc:AlternateContent>
      <p:sp>
        <p:nvSpPr>
          <p:cNvPr id="4" name="Номер слайда 3"/>
          <p:cNvSpPr>
            <a:spLocks noGrp="1"/>
          </p:cNvSpPr>
          <p:nvPr>
            <p:ph type="sldNum" sz="quarter" idx="12"/>
          </p:nvPr>
        </p:nvSpPr>
        <p:spPr/>
        <p:txBody>
          <a:bodyPr/>
          <a:lstStyle/>
          <a:p>
            <a:fld id="{BF2E360A-594B-4CEE-9917-3340FAEBC045}" type="slidenum">
              <a:rPr lang="ru-RU" smtClean="0"/>
              <a:t>38</a:t>
            </a:fld>
            <a:endParaRPr lang="ru-RU"/>
          </a:p>
        </p:txBody>
      </p:sp>
      <mc:AlternateContent xmlns:mc="http://schemas.openxmlformats.org/markup-compatibility/2006" xmlns:a14="http://schemas.microsoft.com/office/drawing/2010/main">
        <mc:Choice Requires="a14">
          <p:sp>
            <p:nvSpPr>
              <p:cNvPr id="15" name="TextBox 14"/>
              <p:cNvSpPr txBox="1"/>
              <p:nvPr/>
            </p:nvSpPr>
            <p:spPr>
              <a:xfrm>
                <a:off x="337667" y="2568049"/>
                <a:ext cx="2902333" cy="558551"/>
              </a:xfrm>
              <a:prstGeom prst="rect">
                <a:avLst/>
              </a:prstGeom>
              <a:noFill/>
            </p:spPr>
            <p:txBody>
              <a:bodyPr wrap="none" rtlCol="0">
                <a:spAutoFit/>
              </a:bodyPr>
              <a:lstStyle/>
              <a:p>
                <a14:m>
                  <m:oMath xmlns:m="http://schemas.openxmlformats.org/officeDocument/2006/math">
                    <m:r>
                      <a:rPr lang="ru-RU" i="1">
                        <a:latin typeface="Cambria Math" panose="02040503050406030204" pitchFamily="18" charset="0"/>
                      </a:rPr>
                      <m:t>𝛽</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2</m:t>
                            </m:r>
                          </m:sup>
                        </m:sSup>
                      </m:num>
                      <m:den>
                        <m:sSub>
                          <m:sSubPr>
                            <m:ctrlPr>
                              <a:rPr lang="en-US"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0</m:t>
                            </m:r>
                          </m:sub>
                        </m:sSub>
                      </m:den>
                    </m:f>
                  </m:oMath>
                </a14:m>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𝑠</m:t>
                        </m:r>
                      </m:sub>
                    </m:sSub>
                    <m:r>
                      <a:rPr lang="en-US" b="0" i="1" smtClean="0">
                        <a:latin typeface="Cambria Math" panose="02040503050406030204" pitchFamily="18" charset="0"/>
                      </a:rPr>
                      <m:t>≈</m:t>
                    </m:r>
                    <m:r>
                      <a:rPr lang="ru-RU" b="0" i="1" smtClean="0">
                        <a:latin typeface="Cambria Math" panose="02040503050406030204" pitchFamily="18" charset="0"/>
                      </a:rPr>
                      <m:t>0.01 м</m:t>
                    </m:r>
                  </m:oMath>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337667" y="2568049"/>
                <a:ext cx="2902333" cy="558551"/>
              </a:xfrm>
              <a:prstGeom prst="rect">
                <a:avLst/>
              </a:prstGeom>
              <a:blipFill>
                <a:blip r:embed="rId8"/>
                <a:stretch>
                  <a:fillRect/>
                </a:stretch>
              </a:blipFill>
            </p:spPr>
            <p:txBody>
              <a:bodyPr/>
              <a:lstStyle/>
              <a:p>
                <a:r>
                  <a:rPr lang="en-US">
                    <a:noFill/>
                  </a:rPr>
                  <a:t> </a:t>
                </a:r>
              </a:p>
            </p:txBody>
          </p:sp>
        </mc:Fallback>
      </mc:AlternateContent>
      <p:pic>
        <p:nvPicPr>
          <p:cNvPr id="10" name="Рисунок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04000" y="2940300"/>
            <a:ext cx="3240000" cy="2203200"/>
          </a:xfrm>
          <a:prstGeom prst="rect">
            <a:avLst/>
          </a:prstGeom>
        </p:spPr>
      </p:pic>
    </p:spTree>
    <p:extLst>
      <p:ext uri="{BB962C8B-B14F-4D97-AF65-F5344CB8AC3E}">
        <p14:creationId xmlns:p14="http://schemas.microsoft.com/office/powerpoint/2010/main" val="15024316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Эффекты встречи</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39</a:t>
            </a:fld>
            <a:endParaRPr lang="ru-RU"/>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72" y="2859300"/>
            <a:ext cx="3240000" cy="22842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72" y="367658"/>
            <a:ext cx="3240000" cy="227610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370787" y="915566"/>
                <a:ext cx="2121093" cy="9035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eqArr>
                        <m:eqArrPr>
                          <m:ctrlPr>
                            <a:rPr lang="en-US" b="0" i="1" smtClean="0">
                              <a:latin typeface="Cambria Math" panose="02040503050406030204" pitchFamily="18" charset="0"/>
                            </a:rPr>
                          </m:ctrlPr>
                        </m:eqArrPr>
                        <m:e>
                          <m:r>
                            <a:rPr lang="en-US" i="1" smtClean="0">
                              <a:latin typeface="Cambria Math" panose="02040503050406030204" pitchFamily="18" charset="0"/>
                            </a:rPr>
                            <m:t>𝑦</m:t>
                          </m:r>
                          <m:r>
                            <a:rPr lang="en-US" i="1" smtClean="0">
                              <a:latin typeface="Cambria Math" panose="02040503050406030204" pitchFamily="18" charset="0"/>
                            </a:rPr>
                            <m:t>&amp;=</m:t>
                          </m:r>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𝑦</m:t>
                              </m:r>
                            </m:sub>
                          </m:sSub>
                          <m:r>
                            <a:rPr lang="en-US" b="0" i="1" smtClean="0">
                              <a:latin typeface="Cambria Math" panose="02040503050406030204" pitchFamily="18" charset="0"/>
                            </a:rPr>
                            <m:t>, </m:t>
                          </m:r>
                          <m:r>
                            <a:rPr lang="en-US" b="0" i="1" smtClean="0">
                              <a:latin typeface="Cambria Math" panose="02040503050406030204" pitchFamily="18" charset="0"/>
                            </a:rPr>
                            <m:t>𝐺</m:t>
                          </m:r>
                          <m:r>
                            <a:rPr lang="en-US" b="0" i="1" smtClean="0">
                              <a:latin typeface="Cambria Math" panose="02040503050406030204" pitchFamily="18" charset="0"/>
                            </a:rPr>
                            <m:t>=41</m:t>
                          </m:r>
                          <m:f>
                            <m:fPr>
                              <m:ctrlPr>
                                <a:rPr lang="ru-RU" b="0" i="1" smtClean="0">
                                  <a:latin typeface="Cambria Math" panose="02040503050406030204" pitchFamily="18" charset="0"/>
                                </a:rPr>
                              </m:ctrlPr>
                            </m:fPr>
                            <m:num>
                              <m:r>
                                <a:rPr lang="ru-RU" i="1">
                                  <a:latin typeface="Cambria Math" panose="02040503050406030204" pitchFamily="18" charset="0"/>
                                </a:rPr>
                                <m:t>Т</m:t>
                              </m:r>
                            </m:num>
                            <m:den>
                              <m:r>
                                <a:rPr lang="ru-RU" i="1">
                                  <a:latin typeface="Cambria Math" panose="02040503050406030204" pitchFamily="18" charset="0"/>
                                </a:rPr>
                                <m:t>м</m:t>
                              </m:r>
                            </m:den>
                          </m:f>
                        </m:e>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&amp;≈0.3 мрад</m:t>
                          </m:r>
                        </m:e>
                      </m:eqAr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370787" y="915566"/>
                <a:ext cx="2121093" cy="903517"/>
              </a:xfrm>
              <a:prstGeom prst="rect">
                <a:avLst/>
              </a:prstGeom>
              <a:blipFill>
                <a:blip r:embed="rId5"/>
                <a:stretch>
                  <a:fillRect/>
                </a:stretch>
              </a:blipFill>
            </p:spPr>
            <p:txBody>
              <a:bodyPr/>
              <a:lstStyle/>
              <a:p>
                <a:r>
                  <a:rPr lang="en-US">
                    <a:noFill/>
                  </a:rPr>
                  <a:t> </a:t>
                </a:r>
              </a:p>
            </p:txBody>
          </p:sp>
        </mc:Fallback>
      </mc:AlternateContent>
      <p:cxnSp>
        <p:nvCxnSpPr>
          <p:cNvPr id="13" name="Прямая соединительная линия 12"/>
          <p:cNvCxnSpPr/>
          <p:nvPr/>
        </p:nvCxnSpPr>
        <p:spPr>
          <a:xfrm>
            <a:off x="719424" y="1829513"/>
            <a:ext cx="262373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Рисунок 14"/>
          <p:cNvPicPr>
            <a:picLocks noChangeAspect="1"/>
          </p:cNvPicPr>
          <p:nvPr/>
        </p:nvPicPr>
        <p:blipFill>
          <a:blip r:embed="rId6"/>
          <a:stretch>
            <a:fillRect/>
          </a:stretch>
        </p:blipFill>
        <p:spPr>
          <a:xfrm>
            <a:off x="4716016" y="411510"/>
            <a:ext cx="4320000" cy="4481495"/>
          </a:xfrm>
          <a:prstGeom prst="rect">
            <a:avLst/>
          </a:prstGeom>
        </p:spPr>
      </p:pic>
    </p:spTree>
    <p:extLst>
      <p:ext uri="{BB962C8B-B14F-4D97-AF65-F5344CB8AC3E}">
        <p14:creationId xmlns:p14="http://schemas.microsoft.com/office/powerpoint/2010/main" val="788003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Энергия и неопределённость</a:t>
            </a:r>
            <a:endParaRPr lang="ru-RU"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27534"/>
            <a:ext cx="4105275" cy="4105275"/>
          </a:xfrm>
        </p:spPr>
      </p:pic>
      <mc:AlternateContent xmlns:mc="http://schemas.openxmlformats.org/markup-compatibility/2006" xmlns:a14="http://schemas.microsoft.com/office/drawing/2010/main">
        <mc:Choice Requires="a14">
          <p:sp>
            <p:nvSpPr>
              <p:cNvPr id="7" name="TextBox 6"/>
              <p:cNvSpPr txBox="1"/>
              <p:nvPr/>
            </p:nvSpPr>
            <p:spPr>
              <a:xfrm>
                <a:off x="4355976" y="483518"/>
                <a:ext cx="4464496" cy="2319994"/>
              </a:xfrm>
              <a:prstGeom prst="rect">
                <a:avLst/>
              </a:prstGeom>
              <a:noFill/>
            </p:spPr>
            <p:txBody>
              <a:bodyPr wrap="square" rtlCol="0">
                <a:spAutoFit/>
              </a:bodyPr>
              <a:lstStyle/>
              <a:p>
                <a:r>
                  <a:rPr lang="ru-RU" dirty="0" smtClean="0"/>
                  <a:t>Принцип неопределённости</a:t>
                </a:r>
                <a:r>
                  <a:rPr lang="en-US" dirty="0" smtClean="0"/>
                  <a:t>: </a:t>
                </a:r>
              </a:p>
              <a:p>
                <a:r>
                  <a:rPr lang="ru-RU" dirty="0" smtClean="0"/>
                  <a:t>измерить размер с разрешением</a:t>
                </a:r>
                <a:r>
                  <a:rPr lang="en-US" dirty="0" smtClean="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oMath>
                </a14:m>
                <a:r>
                  <a:rPr lang="en-US" dirty="0" smtClean="0"/>
                  <a:t> </a:t>
                </a:r>
              </a:p>
              <a:p>
                <a:r>
                  <a:rPr lang="ru-RU" dirty="0" smtClean="0"/>
                  <a:t>нужны частицы с импульсом</a:t>
                </a:r>
                <a:r>
                  <a:rPr lang="en-US" dirty="0" smtClean="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𝑐</m:t>
                    </m:r>
                  </m:oMath>
                </a14:m>
                <a:endParaRPr lang="en-US" dirty="0" smtClean="0"/>
              </a:p>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𝑥</m:t>
                      </m:r>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ℏ</m:t>
                          </m:r>
                          <m:r>
                            <a:rPr lang="en-US" b="0" i="1" smtClean="0">
                              <a:latin typeface="Cambria Math" panose="02040503050406030204" pitchFamily="18" charset="0"/>
                            </a:rPr>
                            <m:t>𝑐</m:t>
                          </m:r>
                        </m:num>
                        <m:den>
                          <m:r>
                            <a:rPr lang="en-US" b="0" i="1" smtClean="0">
                              <a:latin typeface="Cambria Math" panose="02040503050406030204" pitchFamily="18" charset="0"/>
                            </a:rPr>
                            <m:t>𝐸</m:t>
                          </m:r>
                        </m:den>
                      </m:f>
                    </m:oMath>
                  </m:oMathPara>
                </a14:m>
                <a:endParaRPr lang="en-US" b="0" dirty="0" smtClean="0"/>
              </a:p>
              <a:p>
                <a:endParaRPr lang="en-US" dirty="0" smtClean="0"/>
              </a:p>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ru-RU" b="0" i="1" smtClean="0">
                              <a:latin typeface="Cambria Math" panose="02040503050406030204" pitchFamily="18" charset="0"/>
                            </a:rPr>
                            <m:t>м</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−16</m:t>
                              </m:r>
                            </m:sup>
                          </m:sSup>
                        </m:num>
                        <m:den>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r>
                                <a:rPr lang="ru-RU" b="0" i="1" smtClean="0">
                                  <a:latin typeface="Cambria Math" panose="02040503050406030204" pitchFamily="18" charset="0"/>
                                </a:rPr>
                                <m:t>ГэВ</m:t>
                              </m:r>
                            </m:e>
                          </m:d>
                        </m:den>
                      </m:f>
                    </m:oMath>
                  </m:oMathPara>
                </a14:m>
                <a:endParaRPr lang="en-US" b="0"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4355976" y="483518"/>
                <a:ext cx="4464496" cy="2319994"/>
              </a:xfrm>
              <a:prstGeom prst="rect">
                <a:avLst/>
              </a:prstGeom>
              <a:blipFill>
                <a:blip r:embed="rId4"/>
                <a:stretch>
                  <a:fillRect l="-1230" t="-13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Таблица 7"/>
              <p:cNvGraphicFramePr>
                <a:graphicFrameLocks noGrp="1"/>
              </p:cNvGraphicFramePr>
              <p:nvPr>
                <p:extLst>
                  <p:ext uri="{D42A27DB-BD31-4B8C-83A1-F6EECF244321}">
                    <p14:modId xmlns:p14="http://schemas.microsoft.com/office/powerpoint/2010/main" val="3827287464"/>
                  </p:ext>
                </p:extLst>
              </p:nvPr>
            </p:nvGraphicFramePr>
            <p:xfrm>
              <a:off x="5220072" y="2864201"/>
              <a:ext cx="2711624" cy="1849120"/>
            </p:xfrm>
            <a:graphic>
              <a:graphicData uri="http://schemas.openxmlformats.org/drawingml/2006/table">
                <a:tbl>
                  <a:tblPr firstRow="1" bandRow="1">
                    <a:tableStyleId>{5940675A-B579-460E-94D1-54222C63F5DA}</a:tableStyleId>
                  </a:tblPr>
                  <a:tblGrid>
                    <a:gridCol w="1355812">
                      <a:extLst>
                        <a:ext uri="{9D8B030D-6E8A-4147-A177-3AD203B41FA5}">
                          <a16:colId xmlns:a16="http://schemas.microsoft.com/office/drawing/2014/main" val="20000"/>
                        </a:ext>
                      </a:extLst>
                    </a:gridCol>
                    <a:gridCol w="1355812">
                      <a:extLst>
                        <a:ext uri="{9D8B030D-6E8A-4147-A177-3AD203B41FA5}">
                          <a16:colId xmlns:a16="http://schemas.microsoft.com/office/drawing/2014/main" val="20001"/>
                        </a:ext>
                      </a:extLst>
                    </a:gridCol>
                  </a:tblGrid>
                  <a:tr h="0">
                    <a:tc>
                      <a:txBody>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oMath>
                            </m:oMathPara>
                          </a14:m>
                          <a:endParaRPr lang="ru-RU" dirty="0"/>
                        </a:p>
                      </a:txBody>
                      <a:tcPr/>
                    </a:tc>
                    <a:tc>
                      <a:txBody>
                        <a:bodyPr/>
                        <a:lstStyle/>
                        <a:p>
                          <a:pPr algn="ct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oMath>
                            </m:oMathPara>
                          </a14:m>
                          <a:endParaRPr lang="ru-RU" dirty="0"/>
                        </a:p>
                      </a:txBody>
                      <a:tcPr/>
                    </a:tc>
                    <a:extLst>
                      <a:ext uri="{0D108BD9-81ED-4DB2-BD59-A6C34878D82A}">
                        <a16:rowId xmlns:a16="http://schemas.microsoft.com/office/drawing/2014/main" val="10000"/>
                      </a:ext>
                    </a:extLst>
                  </a:tr>
                  <a:tr h="370840">
                    <a:tc>
                      <a:txBody>
                        <a:bodyPr/>
                        <a:lstStyle/>
                        <a:p>
                          <a:pPr algn="l"/>
                          <a:r>
                            <a:rPr lang="en-US" dirty="0" smtClean="0"/>
                            <a:t>1 </a:t>
                          </a:r>
                          <a:r>
                            <a:rPr lang="ru-RU" dirty="0" smtClean="0"/>
                            <a:t>кэВ</a:t>
                          </a:r>
                          <a:endParaRPr lang="ru-RU" dirty="0"/>
                        </a:p>
                      </a:txBody>
                      <a:tcPr/>
                    </a:tc>
                    <a:tc>
                      <a:txBody>
                        <a:bodyPr/>
                        <a:lstStyle/>
                        <a:p>
                          <a:pPr algn="ct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oMath>
                          </a14:m>
                          <a:r>
                            <a:rPr lang="en-US" dirty="0" smtClean="0"/>
                            <a:t> </a:t>
                          </a:r>
                          <a:r>
                            <a:rPr lang="ru-RU" dirty="0" smtClean="0"/>
                            <a:t>м</a:t>
                          </a:r>
                          <a:endParaRPr lang="ru-RU" dirty="0"/>
                        </a:p>
                      </a:txBody>
                      <a:tcPr/>
                    </a:tc>
                    <a:extLst>
                      <a:ext uri="{0D108BD9-81ED-4DB2-BD59-A6C34878D82A}">
                        <a16:rowId xmlns:a16="http://schemas.microsoft.com/office/drawing/2014/main" val="10001"/>
                      </a:ext>
                    </a:extLst>
                  </a:tr>
                  <a:tr h="370840">
                    <a:tc>
                      <a:txBody>
                        <a:bodyPr/>
                        <a:lstStyle/>
                        <a:p>
                          <a:pPr algn="l"/>
                          <a:r>
                            <a:rPr lang="en-US" dirty="0" smtClean="0"/>
                            <a:t>1 </a:t>
                          </a:r>
                          <a:r>
                            <a:rPr lang="ru-RU" dirty="0" smtClean="0"/>
                            <a:t>МэВ</a:t>
                          </a:r>
                          <a:endParaRPr lang="ru-RU" dirty="0"/>
                        </a:p>
                      </a:txBody>
                      <a:tcPr/>
                    </a:tc>
                    <a:tc>
                      <a:txBody>
                        <a:bodyPr/>
                        <a:lstStyle/>
                        <a:p>
                          <a:pPr algn="ct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−13</m:t>
                                  </m:r>
                                </m:sup>
                              </m:sSup>
                            </m:oMath>
                          </a14:m>
                          <a:r>
                            <a:rPr lang="en-US" dirty="0" smtClean="0"/>
                            <a:t> </a:t>
                          </a:r>
                          <a:r>
                            <a:rPr lang="ru-RU" dirty="0" smtClean="0"/>
                            <a:t>м</a:t>
                          </a:r>
                          <a:endParaRPr lang="ru-RU" dirty="0"/>
                        </a:p>
                      </a:txBody>
                      <a:tcPr/>
                    </a:tc>
                    <a:extLst>
                      <a:ext uri="{0D108BD9-81ED-4DB2-BD59-A6C34878D82A}">
                        <a16:rowId xmlns:a16="http://schemas.microsoft.com/office/drawing/2014/main" val="10002"/>
                      </a:ext>
                    </a:extLst>
                  </a:tr>
                  <a:tr h="370840">
                    <a:tc>
                      <a:txBody>
                        <a:bodyPr/>
                        <a:lstStyle/>
                        <a:p>
                          <a:pPr algn="l"/>
                          <a:r>
                            <a:rPr lang="en-US" dirty="0" smtClean="0"/>
                            <a:t>1 </a:t>
                          </a:r>
                          <a:r>
                            <a:rPr lang="ru-RU" dirty="0" smtClean="0"/>
                            <a:t>ГэВ</a:t>
                          </a:r>
                          <a:endParaRPr lang="ru-RU" dirty="0"/>
                        </a:p>
                      </a:txBody>
                      <a:tcPr/>
                    </a:tc>
                    <a:tc>
                      <a:txBody>
                        <a:bodyPr/>
                        <a:lstStyle/>
                        <a:p>
                          <a:pPr algn="ct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−16</m:t>
                                  </m:r>
                                </m:sup>
                              </m:sSup>
                            </m:oMath>
                          </a14:m>
                          <a:r>
                            <a:rPr lang="en-US" dirty="0" smtClean="0"/>
                            <a:t> </a:t>
                          </a:r>
                          <a:r>
                            <a:rPr lang="ru-RU" dirty="0" smtClean="0"/>
                            <a:t>м</a:t>
                          </a:r>
                          <a:endParaRPr lang="ru-RU" dirty="0"/>
                        </a:p>
                      </a:txBody>
                      <a:tcPr/>
                    </a:tc>
                    <a:extLst>
                      <a:ext uri="{0D108BD9-81ED-4DB2-BD59-A6C34878D82A}">
                        <a16:rowId xmlns:a16="http://schemas.microsoft.com/office/drawing/2014/main" val="10003"/>
                      </a:ext>
                    </a:extLst>
                  </a:tr>
                  <a:tr h="370840">
                    <a:tc>
                      <a:txBody>
                        <a:bodyPr/>
                        <a:lstStyle/>
                        <a:p>
                          <a:pPr algn="l"/>
                          <a:r>
                            <a:rPr lang="en-US" dirty="0" smtClean="0"/>
                            <a:t>1 </a:t>
                          </a:r>
                          <a:r>
                            <a:rPr lang="ru-RU" dirty="0" smtClean="0"/>
                            <a:t>ТэВ</a:t>
                          </a:r>
                          <a:endParaRPr lang="ru-RU" dirty="0"/>
                        </a:p>
                      </a:txBody>
                      <a:tcPr/>
                    </a:tc>
                    <a:tc>
                      <a:txBody>
                        <a:bodyPr/>
                        <a:lstStyle/>
                        <a:p>
                          <a:pPr algn="ct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−19</m:t>
                                  </m:r>
                                </m:sup>
                              </m:sSup>
                            </m:oMath>
                          </a14:m>
                          <a:r>
                            <a:rPr lang="en-US" dirty="0" smtClean="0"/>
                            <a:t> </a:t>
                          </a:r>
                          <a:r>
                            <a:rPr lang="ru-RU" dirty="0" smtClean="0"/>
                            <a:t>м</a:t>
                          </a:r>
                          <a:endParaRPr lang="ru-RU" dirty="0"/>
                        </a:p>
                      </a:txBody>
                      <a:tcPr/>
                    </a:tc>
                    <a:extLst>
                      <a:ext uri="{0D108BD9-81ED-4DB2-BD59-A6C34878D82A}">
                        <a16:rowId xmlns:a16="http://schemas.microsoft.com/office/drawing/2014/main" val="10004"/>
                      </a:ext>
                    </a:extLst>
                  </a:tr>
                </a:tbl>
              </a:graphicData>
            </a:graphic>
          </p:graphicFrame>
        </mc:Choice>
        <mc:Fallback xmlns="">
          <p:graphicFrame>
            <p:nvGraphicFramePr>
              <p:cNvPr id="8" name="Таблица 7"/>
              <p:cNvGraphicFramePr>
                <a:graphicFrameLocks noGrp="1"/>
              </p:cNvGraphicFramePr>
              <p:nvPr>
                <p:extLst>
                  <p:ext uri="{D42A27DB-BD31-4B8C-83A1-F6EECF244321}">
                    <p14:modId xmlns:p14="http://schemas.microsoft.com/office/powerpoint/2010/main" val="3827287464"/>
                  </p:ext>
                </p:extLst>
              </p:nvPr>
            </p:nvGraphicFramePr>
            <p:xfrm>
              <a:off x="5220072" y="2864201"/>
              <a:ext cx="2711624" cy="1849120"/>
            </p:xfrm>
            <a:graphic>
              <a:graphicData uri="http://schemas.openxmlformats.org/drawingml/2006/table">
                <a:tbl>
                  <a:tblPr firstRow="1" bandRow="1">
                    <a:tableStyleId>{5940675A-B579-460E-94D1-54222C63F5DA}</a:tableStyleId>
                  </a:tblPr>
                  <a:tblGrid>
                    <a:gridCol w="1355812">
                      <a:extLst>
                        <a:ext uri="{9D8B030D-6E8A-4147-A177-3AD203B41FA5}">
                          <a16:colId xmlns:a16="http://schemas.microsoft.com/office/drawing/2014/main" val="20000"/>
                        </a:ext>
                      </a:extLst>
                    </a:gridCol>
                    <a:gridCol w="1355812">
                      <a:extLst>
                        <a:ext uri="{9D8B030D-6E8A-4147-A177-3AD203B41FA5}">
                          <a16:colId xmlns:a16="http://schemas.microsoft.com/office/drawing/2014/main" val="20001"/>
                        </a:ext>
                      </a:extLst>
                    </a:gridCol>
                  </a:tblGrid>
                  <a:tr h="365760">
                    <a:tc>
                      <a:txBody>
                        <a:bodyPr/>
                        <a:lstStyle/>
                        <a:p>
                          <a:endParaRPr lang="en-US"/>
                        </a:p>
                      </a:txBody>
                      <a:tcPr>
                        <a:blipFill>
                          <a:blip r:embed="rId5"/>
                          <a:stretch>
                            <a:fillRect l="-448" t="-1667" r="-100897" b="-431667"/>
                          </a:stretch>
                        </a:blipFill>
                      </a:tcPr>
                    </a:tc>
                    <a:tc>
                      <a:txBody>
                        <a:bodyPr/>
                        <a:lstStyle/>
                        <a:p>
                          <a:endParaRPr lang="en-US"/>
                        </a:p>
                      </a:txBody>
                      <a:tcPr>
                        <a:blipFill>
                          <a:blip r:embed="rId5"/>
                          <a:stretch>
                            <a:fillRect l="-100448" t="-1667" r="-897" b="-431667"/>
                          </a:stretch>
                        </a:blipFill>
                      </a:tcPr>
                    </a:tc>
                    <a:extLst>
                      <a:ext uri="{0D108BD9-81ED-4DB2-BD59-A6C34878D82A}">
                        <a16:rowId xmlns:a16="http://schemas.microsoft.com/office/drawing/2014/main" val="10000"/>
                      </a:ext>
                    </a:extLst>
                  </a:tr>
                  <a:tr h="370840">
                    <a:tc>
                      <a:txBody>
                        <a:bodyPr/>
                        <a:lstStyle/>
                        <a:p>
                          <a:pPr algn="l"/>
                          <a:r>
                            <a:rPr lang="en-US" dirty="0" smtClean="0"/>
                            <a:t>1 </a:t>
                          </a:r>
                          <a:r>
                            <a:rPr lang="ru-RU" dirty="0" smtClean="0"/>
                            <a:t>кэВ</a:t>
                          </a:r>
                          <a:endParaRPr lang="ru-RU" dirty="0"/>
                        </a:p>
                      </a:txBody>
                      <a:tcPr/>
                    </a:tc>
                    <a:tc>
                      <a:txBody>
                        <a:bodyPr/>
                        <a:lstStyle/>
                        <a:p>
                          <a:endParaRPr lang="en-US"/>
                        </a:p>
                      </a:txBody>
                      <a:tcPr>
                        <a:blipFill>
                          <a:blip r:embed="rId5"/>
                          <a:stretch>
                            <a:fillRect l="-100448" t="-100000" r="-897" b="-324590"/>
                          </a:stretch>
                        </a:blipFill>
                      </a:tcPr>
                    </a:tc>
                    <a:extLst>
                      <a:ext uri="{0D108BD9-81ED-4DB2-BD59-A6C34878D82A}">
                        <a16:rowId xmlns:a16="http://schemas.microsoft.com/office/drawing/2014/main" val="10001"/>
                      </a:ext>
                    </a:extLst>
                  </a:tr>
                  <a:tr h="370840">
                    <a:tc>
                      <a:txBody>
                        <a:bodyPr/>
                        <a:lstStyle/>
                        <a:p>
                          <a:pPr algn="l"/>
                          <a:r>
                            <a:rPr lang="en-US" dirty="0" smtClean="0"/>
                            <a:t>1 </a:t>
                          </a:r>
                          <a:r>
                            <a:rPr lang="ru-RU" dirty="0" smtClean="0"/>
                            <a:t>МэВ</a:t>
                          </a:r>
                          <a:endParaRPr lang="ru-RU" dirty="0"/>
                        </a:p>
                      </a:txBody>
                      <a:tcPr/>
                    </a:tc>
                    <a:tc>
                      <a:txBody>
                        <a:bodyPr/>
                        <a:lstStyle/>
                        <a:p>
                          <a:endParaRPr lang="en-US"/>
                        </a:p>
                      </a:txBody>
                      <a:tcPr>
                        <a:blipFill>
                          <a:blip r:embed="rId5"/>
                          <a:stretch>
                            <a:fillRect l="-100448" t="-196774" r="-897" b="-219355"/>
                          </a:stretch>
                        </a:blipFill>
                      </a:tcPr>
                    </a:tc>
                    <a:extLst>
                      <a:ext uri="{0D108BD9-81ED-4DB2-BD59-A6C34878D82A}">
                        <a16:rowId xmlns:a16="http://schemas.microsoft.com/office/drawing/2014/main" val="10002"/>
                      </a:ext>
                    </a:extLst>
                  </a:tr>
                  <a:tr h="370840">
                    <a:tc>
                      <a:txBody>
                        <a:bodyPr/>
                        <a:lstStyle/>
                        <a:p>
                          <a:pPr algn="l"/>
                          <a:r>
                            <a:rPr lang="en-US" dirty="0" smtClean="0"/>
                            <a:t>1 </a:t>
                          </a:r>
                          <a:r>
                            <a:rPr lang="ru-RU" dirty="0" smtClean="0"/>
                            <a:t>ГэВ</a:t>
                          </a:r>
                          <a:endParaRPr lang="ru-RU" dirty="0"/>
                        </a:p>
                      </a:txBody>
                      <a:tcPr/>
                    </a:tc>
                    <a:tc>
                      <a:txBody>
                        <a:bodyPr/>
                        <a:lstStyle/>
                        <a:p>
                          <a:endParaRPr lang="en-US"/>
                        </a:p>
                      </a:txBody>
                      <a:tcPr>
                        <a:blipFill>
                          <a:blip r:embed="rId5"/>
                          <a:stretch>
                            <a:fillRect l="-100448" t="-301639" r="-897" b="-122951"/>
                          </a:stretch>
                        </a:blipFill>
                      </a:tcPr>
                    </a:tc>
                    <a:extLst>
                      <a:ext uri="{0D108BD9-81ED-4DB2-BD59-A6C34878D82A}">
                        <a16:rowId xmlns:a16="http://schemas.microsoft.com/office/drawing/2014/main" val="10003"/>
                      </a:ext>
                    </a:extLst>
                  </a:tr>
                  <a:tr h="370840">
                    <a:tc>
                      <a:txBody>
                        <a:bodyPr/>
                        <a:lstStyle/>
                        <a:p>
                          <a:pPr algn="l"/>
                          <a:r>
                            <a:rPr lang="en-US" dirty="0" smtClean="0"/>
                            <a:t>1 </a:t>
                          </a:r>
                          <a:r>
                            <a:rPr lang="ru-RU" dirty="0" smtClean="0"/>
                            <a:t>ТэВ</a:t>
                          </a:r>
                          <a:endParaRPr lang="ru-RU" dirty="0"/>
                        </a:p>
                      </a:txBody>
                      <a:tcPr/>
                    </a:tc>
                    <a:tc>
                      <a:txBody>
                        <a:bodyPr/>
                        <a:lstStyle/>
                        <a:p>
                          <a:endParaRPr lang="en-US"/>
                        </a:p>
                      </a:txBody>
                      <a:tcPr>
                        <a:blipFill>
                          <a:blip r:embed="rId5"/>
                          <a:stretch>
                            <a:fillRect l="-100448" t="-401639" r="-897" b="-22951"/>
                          </a:stretch>
                        </a:blip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3" name="TextBox 2"/>
              <p:cNvSpPr txBox="1"/>
              <p:nvPr/>
            </p:nvSpPr>
            <p:spPr>
              <a:xfrm>
                <a:off x="4498552" y="4774010"/>
                <a:ext cx="45203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m:rPr>
                          <m:nor/>
                        </m:rPr>
                        <a:rPr lang="ru-RU" b="0" i="0" smtClean="0">
                          <a:latin typeface="Cambria Math" panose="02040503050406030204" pitchFamily="18" charset="0"/>
                        </a:rPr>
                        <m:t>эВ</m:t>
                      </m:r>
                      <m:r>
                        <a:rPr lang="en-US" b="0" i="1" smtClean="0">
                          <a:latin typeface="Cambria Math" panose="02040503050406030204" pitchFamily="18" charset="0"/>
                        </a:rPr>
                        <m:t>=1.6×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−19</m:t>
                          </m:r>
                        </m:sup>
                      </m:sSup>
                      <m:r>
                        <m:rPr>
                          <m:nor/>
                        </m:rPr>
                        <a:rPr lang="ru-RU" b="0" i="0" smtClean="0">
                          <a:latin typeface="Cambria Math" panose="02040503050406030204" pitchFamily="18" charset="0"/>
                        </a:rPr>
                        <m:t>Кл</m:t>
                      </m:r>
                      <m:r>
                        <a:rPr lang="en-US" b="0" i="1" smtClean="0">
                          <a:latin typeface="Cambria Math" panose="02040503050406030204" pitchFamily="18" charset="0"/>
                        </a:rPr>
                        <m:t>×1</m:t>
                      </m:r>
                      <m:r>
                        <a:rPr lang="ru-RU" b="0" i="1" smtClean="0">
                          <a:latin typeface="Cambria Math" panose="02040503050406030204" pitchFamily="18" charset="0"/>
                        </a:rPr>
                        <m:t>В</m:t>
                      </m:r>
                      <m:r>
                        <a:rPr lang="en-US" b="0" i="1" smtClean="0">
                          <a:latin typeface="Cambria Math" panose="02040503050406030204" pitchFamily="18" charset="0"/>
                        </a:rPr>
                        <m:t>=1.6×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−19</m:t>
                          </m:r>
                        </m:sup>
                      </m:sSup>
                      <m:r>
                        <m:rPr>
                          <m:nor/>
                        </m:rPr>
                        <a:rPr lang="ru-RU" b="0" i="0" smtClean="0">
                          <a:latin typeface="Cambria Math" panose="02040503050406030204" pitchFamily="18" charset="0"/>
                        </a:rPr>
                        <m:t>Дж</m:t>
                      </m:r>
                    </m:oMath>
                  </m:oMathPara>
                </a14:m>
                <a:endParaRPr lang="ru-RU" dirty="0"/>
              </a:p>
            </p:txBody>
          </p:sp>
        </mc:Choice>
        <mc:Fallback xmlns="">
          <p:sp>
            <p:nvSpPr>
              <p:cNvPr id="3" name="TextBox 2"/>
              <p:cNvSpPr txBox="1">
                <a:spLocks noRot="1" noChangeAspect="1" noMove="1" noResize="1" noEditPoints="1" noAdjustHandles="1" noChangeArrowheads="1" noChangeShapeType="1" noTextEdit="1"/>
              </p:cNvSpPr>
              <p:nvPr/>
            </p:nvSpPr>
            <p:spPr>
              <a:xfrm>
                <a:off x="4498552" y="4774010"/>
                <a:ext cx="4520340" cy="276999"/>
              </a:xfrm>
              <a:prstGeom prst="rect">
                <a:avLst/>
              </a:prstGeom>
              <a:blipFill>
                <a:blip r:embed="rId6"/>
                <a:stretch>
                  <a:fillRect l="-810" t="-4348" r="-1484" b="-28261"/>
                </a:stretch>
              </a:blipFill>
            </p:spPr>
            <p:txBody>
              <a:bodyPr/>
              <a:lstStyle/>
              <a:p>
                <a:r>
                  <a:rPr lang="en-US">
                    <a:noFill/>
                  </a:rPr>
                  <a:t> </a:t>
                </a:r>
              </a:p>
            </p:txBody>
          </p:sp>
        </mc:Fallback>
      </mc:AlternateContent>
      <p:sp>
        <p:nvSpPr>
          <p:cNvPr id="6" name="Номер слайда 5"/>
          <p:cNvSpPr>
            <a:spLocks noGrp="1"/>
          </p:cNvSpPr>
          <p:nvPr>
            <p:ph type="sldNum" sz="quarter" idx="12"/>
          </p:nvPr>
        </p:nvSpPr>
        <p:spPr/>
        <p:txBody>
          <a:bodyPr/>
          <a:lstStyle/>
          <a:p>
            <a:fld id="{BF2E360A-594B-4CEE-9917-3340FAEBC045}" type="slidenum">
              <a:rPr lang="ru-RU" smtClean="0"/>
              <a:t>4</a:t>
            </a:fld>
            <a:endParaRPr lang="ru-RU"/>
          </a:p>
        </p:txBody>
      </p:sp>
    </p:spTree>
    <p:extLst>
      <p:ext uri="{BB962C8B-B14F-4D97-AF65-F5344CB8AC3E}">
        <p14:creationId xmlns:p14="http://schemas.microsoft.com/office/powerpoint/2010/main" val="1631937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Эффекты встречи</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40</a:t>
            </a:fld>
            <a:endParaRPr lang="ru-RU"/>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3900"/>
            <a:ext cx="4320000" cy="2829600"/>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00" y="2346300"/>
            <a:ext cx="4320000" cy="279720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6156176" y="558760"/>
                <a:ext cx="2569421" cy="13846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eqArr>
                        <m:eqArrPr>
                          <m:ctrlPr>
                            <a:rPr lang="en-US" b="0" i="1" smtClean="0">
                              <a:latin typeface="Cambria Math" panose="02040503050406030204" pitchFamily="18" charset="0"/>
                            </a:rPr>
                          </m:ctrlPr>
                        </m:eqArrPr>
                        <m:e>
                          <m:sSub>
                            <m:sSubPr>
                              <m:ctrlPr>
                                <a:rPr lang="en-US" i="1">
                                  <a:latin typeface="Cambria Math" panose="02040503050406030204" pitchFamily="18" charset="0"/>
                                </a:rPr>
                              </m:ctrlPr>
                            </m:sSubPr>
                            <m:e>
                              <m:r>
                                <a:rPr lang="en-US" i="1">
                                  <a:latin typeface="Cambria Math" panose="02040503050406030204" pitchFamily="18" charset="0"/>
                                </a:rPr>
                                <m:t>𝜉</m:t>
                              </m:r>
                            </m:e>
                            <m:sub>
                              <m:r>
                                <a:rPr lang="en-US" i="1">
                                  <a:latin typeface="Cambria Math" panose="02040503050406030204" pitchFamily="18" charset="0"/>
                                </a:rPr>
                                <m:t>𝑥</m:t>
                              </m:r>
                            </m:sub>
                          </m:sSub>
                          <m:r>
                            <a:rPr lang="en-US" i="1">
                              <a:latin typeface="Cambria Math" panose="02040503050406030204" pitchFamily="18" charset="0"/>
                            </a:rPr>
                            <m:t>&amp;</m:t>
                          </m:r>
                          <m:r>
                            <a:rPr lang="ru-RU"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𝑒</m:t>
                                  </m:r>
                                </m:sub>
                              </m:sSub>
                            </m:num>
                            <m:den>
                              <m:r>
                                <a:rPr lang="ru-RU" i="1">
                                  <a:latin typeface="Cambria Math" panose="02040503050406030204" pitchFamily="18" charset="0"/>
                                </a:rPr>
                                <m:t>2</m:t>
                              </m:r>
                              <m:r>
                                <a:rPr lang="ru-RU" i="1">
                                  <a:latin typeface="Cambria Math" panose="02040503050406030204" pitchFamily="18" charset="0"/>
                                </a:rPr>
                                <m:t>𝜋</m:t>
                              </m:r>
                              <m:r>
                                <a:rPr lang="ru-RU" i="1">
                                  <a:latin typeface="Cambria Math" panose="02040503050406030204" pitchFamily="18" charset="0"/>
                                </a:rPr>
                                <m:t> </m:t>
                              </m:r>
                              <m:r>
                                <a:rPr lang="en-US" i="1">
                                  <a:latin typeface="Cambria Math" panose="02040503050406030204" pitchFamily="18" charset="0"/>
                                </a:rPr>
                                <m:t>𝛾</m:t>
                              </m:r>
                            </m:den>
                          </m:f>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𝛽</m:t>
                                  </m:r>
                                </m:e>
                                <m:sub>
                                  <m:r>
                                    <a:rPr lang="en-US" b="0" i="1" smtClean="0">
                                      <a:latin typeface="Cambria Math" panose="02040503050406030204" pitchFamily="18" charset="0"/>
                                    </a:rPr>
                                    <m:t>𝑥</m:t>
                                  </m:r>
                                </m:sub>
                                <m:sup>
                                  <m:r>
                                    <a:rPr lang="en-US" b="0" i="1" smtClean="0">
                                      <a:latin typeface="Cambria Math" panose="02040503050406030204" pitchFamily="18" charset="0"/>
                                    </a:rPr>
                                    <m:t>∗</m:t>
                                  </m:r>
                                </m:sup>
                              </m:sSubSup>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𝜑</m:t>
                                      </m:r>
                                    </m:e>
                                    <m:sup>
                                      <m:r>
                                        <a:rPr lang="en-US" b="0" i="1" smtClean="0">
                                          <a:latin typeface="Cambria Math" panose="02040503050406030204" pitchFamily="18" charset="0"/>
                                        </a:rPr>
                                        <m:t>2</m:t>
                                      </m:r>
                                    </m:sup>
                                  </m:sSup>
                                </m:e>
                              </m:d>
                            </m:den>
                          </m:f>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𝑦</m:t>
                              </m:r>
                            </m:sub>
                          </m:sSub>
                          <m:r>
                            <a:rPr lang="en-US" i="1">
                              <a:latin typeface="Cambria Math" panose="02040503050406030204" pitchFamily="18" charset="0"/>
                            </a:rPr>
                            <m:t>&amp;</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num>
                            <m:den>
                              <m:r>
                                <a:rPr lang="ru-RU" i="1">
                                  <a:latin typeface="Cambria Math" panose="02040503050406030204" pitchFamily="18" charset="0"/>
                                </a:rPr>
                                <m:t>2</m:t>
                              </m:r>
                              <m:r>
                                <a:rPr lang="ru-RU" i="1">
                                  <a:latin typeface="Cambria Math" panose="02040503050406030204" pitchFamily="18" charset="0"/>
                                </a:rPr>
                                <m:t>𝜋</m:t>
                              </m:r>
                              <m:r>
                                <a:rPr lang="ru-RU" i="1">
                                  <a:latin typeface="Cambria Math" panose="02040503050406030204" pitchFamily="18" charset="0"/>
                                </a:rPr>
                                <m:t> </m:t>
                              </m:r>
                              <m:r>
                                <a:rPr lang="en-US" i="1">
                                  <a:latin typeface="Cambria Math" panose="02040503050406030204" pitchFamily="18" charset="0"/>
                                </a:rPr>
                                <m:t>𝛾</m:t>
                              </m:r>
                            </m:den>
                          </m:f>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b="0" i="1" smtClean="0">
                                      <a:latin typeface="Cambria Math" panose="02040503050406030204" pitchFamily="18" charset="0"/>
                                    </a:rPr>
                                    <m:t>𝑦</m:t>
                                  </m:r>
                                </m:sub>
                                <m:sup>
                                  <m:r>
                                    <a:rPr lang="en-US" i="1">
                                      <a:latin typeface="Cambria Math" panose="02040503050406030204" pitchFamily="18" charset="0"/>
                                    </a:rPr>
                                    <m:t>∗</m:t>
                                  </m:r>
                                </m:sup>
                              </m:sSubSup>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𝑦</m:t>
                                  </m:r>
                                </m:sub>
                              </m:sSub>
                              <m:sSub>
                                <m:sSubPr>
                                  <m:ctrlPr>
                                    <a:rPr lang="en-US" b="0" i="1" smtClean="0">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𝑥</m:t>
                                  </m:r>
                                </m:sub>
                              </m:sSub>
                              <m:rad>
                                <m:radPr>
                                  <m:degHide m:val="on"/>
                                  <m:ctrlPr>
                                    <a:rPr lang="en-US" b="0" i="1" smtClean="0">
                                      <a:latin typeface="Cambria Math" panose="02040503050406030204" pitchFamily="18" charset="0"/>
                                    </a:rPr>
                                  </m:ctrlPr>
                                </m:radPr>
                                <m:deg/>
                                <m:e>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𝜑</m:t>
                                      </m:r>
                                    </m:e>
                                    <m:sup>
                                      <m:r>
                                        <a:rPr lang="en-US" i="1">
                                          <a:latin typeface="Cambria Math" panose="02040503050406030204" pitchFamily="18" charset="0"/>
                                        </a:rPr>
                                        <m:t>2</m:t>
                                      </m:r>
                                    </m:sup>
                                  </m:sSup>
                                </m:e>
                              </m:rad>
                            </m:den>
                          </m:f>
                        </m:e>
                      </m:eqAr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156176" y="558760"/>
                <a:ext cx="2569421" cy="138467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9512" y="558760"/>
                <a:ext cx="3944734" cy="13609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eqArr>
                        <m:eqArrPr>
                          <m:ctrlPr>
                            <a:rPr lang="en-US" b="0" i="1" smtClean="0">
                              <a:latin typeface="Cambria Math" panose="02040503050406030204" pitchFamily="18" charset="0"/>
                            </a:rPr>
                          </m:ctrlPr>
                        </m:eqArrPr>
                        <m:e>
                          <m:eqArr>
                            <m:eqArrPr>
                              <m:ctrlPr>
                                <a:rPr lang="en-US" i="1">
                                  <a:latin typeface="Cambria Math" panose="02040503050406030204" pitchFamily="18" charset="0"/>
                                </a:rPr>
                              </m:ctrlPr>
                            </m:eqArrPr>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eqArr>
                          <m:r>
                            <a:rPr lang="en-US" i="1">
                              <a:latin typeface="Cambria Math" panose="02040503050406030204" pitchFamily="18" charset="0"/>
                            </a:rPr>
                            <m:t>&amp;</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𝑁</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𝑒</m:t>
                                  </m:r>
                                </m:sub>
                              </m:sSub>
                            </m:num>
                            <m:den>
                              <m:r>
                                <a:rPr lang="en-US" b="0" i="1" smtClean="0">
                                  <a:latin typeface="Cambria Math" panose="02040503050406030204" pitchFamily="18" charset="0"/>
                                </a:rPr>
                                <m:t>𝛾</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𝜎</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𝜑</m:t>
                                      </m:r>
                                    </m:e>
                                    <m:sup>
                                      <m:r>
                                        <a:rPr lang="en-US" b="0" i="1" smtClean="0">
                                          <a:latin typeface="Cambria Math" panose="02040503050406030204" pitchFamily="18" charset="0"/>
                                        </a:rPr>
                                        <m:t>2</m:t>
                                      </m:r>
                                    </m:sup>
                                  </m:sSup>
                                </m:e>
                              </m:d>
                            </m:den>
                          </m:f>
                          <m:r>
                            <a:rPr lang="en-US" b="0" i="1" smtClean="0">
                              <a:latin typeface="Cambria Math" panose="02040503050406030204" pitchFamily="18" charset="0"/>
                            </a:rPr>
                            <m:t>𝑥</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𝜋</m:t>
                              </m:r>
                            </m:num>
                            <m:den>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b="0" i="1" smtClean="0">
                                      <a:latin typeface="Cambria Math" panose="02040503050406030204" pitchFamily="18" charset="0"/>
                                    </a:rPr>
                                    <m:t>𝑥</m:t>
                                  </m:r>
                                </m:sub>
                                <m:sup>
                                  <m:r>
                                    <a:rPr lang="en-US" i="1">
                                      <a:latin typeface="Cambria Math" panose="02040503050406030204" pitchFamily="18" charset="0"/>
                                    </a:rPr>
                                    <m:t>∗</m:t>
                                  </m:r>
                                </m:sup>
                              </m:sSubSup>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𝑥</m:t>
                              </m:r>
                            </m:sub>
                          </m:sSub>
                          <m:r>
                            <a:rPr lang="en-US" b="0" i="1" smtClean="0">
                              <a:latin typeface="Cambria Math" panose="02040503050406030204" pitchFamily="18" charset="0"/>
                            </a:rPr>
                            <m:t> </m:t>
                          </m:r>
                          <m:r>
                            <a:rPr lang="en-US" b="0" i="1" smtClean="0">
                              <a:latin typeface="Cambria Math" panose="02040503050406030204" pitchFamily="18" charset="0"/>
                            </a:rPr>
                            <m:t>𝑥</m:t>
                          </m:r>
                        </m:e>
                        <m:e>
                          <m:r>
                            <m:rPr>
                              <m:sty m:val="p"/>
                            </m:rPr>
                            <a:rPr lang="en-US">
                              <a:latin typeface="Cambria Math" panose="02040503050406030204" pitchFamily="18" charset="0"/>
                            </a:rPr>
                            <m:t>Δ</m:t>
                          </m:r>
                          <m:sSup>
                            <m:sSupPr>
                              <m:ctrlPr>
                                <a:rPr lang="en-US" i="1">
                                  <a:latin typeface="Cambria Math" panose="02040503050406030204" pitchFamily="18" charset="0"/>
                                </a:rPr>
                              </m:ctrlPr>
                            </m:sSupPr>
                            <m:e>
                              <m:r>
                                <a:rPr lang="en-US" i="1">
                                  <a:latin typeface="Cambria Math" panose="02040503050406030204" pitchFamily="18" charset="0"/>
                                </a:rPr>
                                <m:t>𝑦</m:t>
                              </m:r>
                            </m:e>
                            <m:sup>
                              <m:r>
                                <a:rPr lang="en-US" i="1">
                                  <a:latin typeface="Cambria Math" panose="02040503050406030204" pitchFamily="18" charset="0"/>
                                </a:rPr>
                                <m:t>′</m:t>
                              </m:r>
                            </m:sup>
                          </m:sSup>
                          <m:r>
                            <a:rPr lang="en-US" i="1">
                              <a:latin typeface="Cambria Math" panose="02040503050406030204" pitchFamily="18" charset="0"/>
                            </a:rPr>
                            <m:t>&amp;≈−</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𝑁</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num>
                            <m:den>
                              <m:r>
                                <a:rPr lang="en-US" i="1">
                                  <a:latin typeface="Cambria Math" panose="02040503050406030204" pitchFamily="18" charset="0"/>
                                </a:rPr>
                                <m:t>𝛾</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𝑦</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𝑥</m:t>
                                  </m:r>
                                </m:sub>
                              </m:sSub>
                              <m:rad>
                                <m:radPr>
                                  <m:degHide m:val="on"/>
                                  <m:ctrlPr>
                                    <a:rPr lang="en-US" b="0" i="1" smtClean="0">
                                      <a:latin typeface="Cambria Math" panose="02040503050406030204" pitchFamily="18" charset="0"/>
                                    </a:rPr>
                                  </m:ctrlPr>
                                </m:radPr>
                                <m:deg/>
                                <m:e>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𝜑</m:t>
                                      </m:r>
                                    </m:e>
                                    <m:sup>
                                      <m:r>
                                        <a:rPr lang="en-US" i="1">
                                          <a:latin typeface="Cambria Math" panose="02040503050406030204" pitchFamily="18" charset="0"/>
                                        </a:rPr>
                                        <m:t>2</m:t>
                                      </m:r>
                                    </m:sup>
                                  </m:sSup>
                                </m:e>
                              </m:rad>
                            </m:den>
                          </m:f>
                          <m:r>
                            <a:rPr lang="en-US" b="0" i="1" smtClean="0">
                              <a:latin typeface="Cambria Math" panose="02040503050406030204" pitchFamily="18" charset="0"/>
                            </a:rPr>
                            <m:t>𝑦</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r>
                                <a:rPr lang="en-US" i="1">
                                  <a:latin typeface="Cambria Math" panose="02040503050406030204" pitchFamily="18" charset="0"/>
                                </a:rPr>
                                <m:t>𝜋</m:t>
                              </m:r>
                            </m:num>
                            <m:den>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b="0" i="1" smtClean="0">
                                      <a:latin typeface="Cambria Math" panose="02040503050406030204" pitchFamily="18" charset="0"/>
                                    </a:rPr>
                                    <m:t>𝑦</m:t>
                                  </m:r>
                                </m:sub>
                                <m:sup>
                                  <m:r>
                                    <a:rPr lang="en-US" i="1">
                                      <a:latin typeface="Cambria Math" panose="02040503050406030204" pitchFamily="18" charset="0"/>
                                    </a:rPr>
                                    <m:t>∗</m:t>
                                  </m:r>
                                </m:sup>
                              </m:sSubSup>
                            </m:den>
                          </m:f>
                          <m:sSub>
                            <m:sSubPr>
                              <m:ctrlPr>
                                <a:rPr lang="en-US" i="1">
                                  <a:latin typeface="Cambria Math" panose="02040503050406030204" pitchFamily="18" charset="0"/>
                                </a:rPr>
                              </m:ctrlPr>
                            </m:sSubPr>
                            <m:e>
                              <m:r>
                                <a:rPr lang="en-US" i="1">
                                  <a:latin typeface="Cambria Math" panose="02040503050406030204" pitchFamily="18" charset="0"/>
                                </a:rPr>
                                <m:t>𝜉</m:t>
                              </m:r>
                            </m:e>
                            <m:sub>
                              <m:r>
                                <a:rPr lang="en-US" b="0" i="1" smtClean="0">
                                  <a:latin typeface="Cambria Math" panose="02040503050406030204" pitchFamily="18" charset="0"/>
                                </a:rPr>
                                <m:t>𝑦</m:t>
                              </m:r>
                            </m:sub>
                          </m:sSub>
                          <m:r>
                            <a:rPr lang="en-US" b="0" i="1" smtClean="0">
                              <a:latin typeface="Cambria Math" panose="02040503050406030204" pitchFamily="18" charset="0"/>
                            </a:rPr>
                            <m:t> </m:t>
                          </m:r>
                          <m:r>
                            <a:rPr lang="en-US" b="0" i="1" smtClean="0">
                              <a:latin typeface="Cambria Math" panose="02040503050406030204" pitchFamily="18" charset="0"/>
                            </a:rPr>
                            <m:t>𝑦</m:t>
                          </m:r>
                        </m:e>
                      </m:eqAr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179512" y="558760"/>
                <a:ext cx="3944734" cy="136095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54758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307800" y="1312479"/>
            <a:ext cx="8528400" cy="3707543"/>
          </a:xfrm>
          <a:prstGeom prst="rect">
            <a:avLst/>
          </a:prstGeom>
        </p:spPr>
      </p:pic>
      <p:sp>
        <p:nvSpPr>
          <p:cNvPr id="2" name="Заголовок 1"/>
          <p:cNvSpPr>
            <a:spLocks noGrp="1"/>
          </p:cNvSpPr>
          <p:nvPr>
            <p:ph type="title"/>
          </p:nvPr>
        </p:nvSpPr>
        <p:spPr/>
        <p:txBody>
          <a:bodyPr>
            <a:normAutofit fontScale="90000"/>
          </a:bodyPr>
          <a:lstStyle/>
          <a:p>
            <a:r>
              <a:rPr lang="ru-RU" dirty="0" smtClean="0"/>
              <a:t>Эффекты встречи: максимальная кси</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41</a:t>
            </a:fld>
            <a:endParaRPr lang="ru-RU"/>
          </a:p>
        </p:txBody>
      </p:sp>
      <mc:AlternateContent xmlns:mc="http://schemas.openxmlformats.org/markup-compatibility/2006" xmlns:a14="http://schemas.microsoft.com/office/drawing/2010/main">
        <mc:Choice Requires="a14">
          <p:sp>
            <p:nvSpPr>
              <p:cNvPr id="5" name="TextBox 4"/>
              <p:cNvSpPr txBox="1"/>
              <p:nvPr/>
            </p:nvSpPr>
            <p:spPr>
              <a:xfrm>
                <a:off x="66823" y="556307"/>
                <a:ext cx="9010354" cy="791307"/>
              </a:xfrm>
              <a:prstGeom prst="rect">
                <a:avLst/>
              </a:prstGeom>
              <a:noFill/>
            </p:spPr>
            <p:txBody>
              <a:bodyPr wrap="square" lIns="0" tIns="0" rIns="0" bIns="0" rtlCol="0">
                <a:spAutoFit/>
              </a:bodyPr>
              <a:lstStyle/>
              <a:p>
                <a:pPr algn="ctr"/>
                <a14:m>
                  <m:oMath xmlns:m="http://schemas.openxmlformats.org/officeDocument/2006/math">
                    <m:r>
                      <a:rPr lang="en-US" sz="2800" i="1" smtClean="0">
                        <a:latin typeface="Cambria Math" panose="02040503050406030204" pitchFamily="18" charset="0"/>
                        <a:ea typeface="Cambria Math" panose="02040503050406030204" pitchFamily="18" charset="0"/>
                      </a:rPr>
                      <m:t>ℒ</m:t>
                    </m:r>
                    <m:r>
                      <a:rPr lang="en-US" sz="280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ru-RU" sz="2800" b="0" i="1" smtClean="0">
                            <a:latin typeface="Cambria Math" panose="02040503050406030204" pitchFamily="18" charset="0"/>
                            <a:ea typeface="Cambria Math" panose="02040503050406030204" pitchFamily="18" charset="0"/>
                          </a:rPr>
                          <m:t>𝛾</m:t>
                        </m:r>
                      </m:num>
                      <m:den>
                        <m:r>
                          <a:rPr lang="en-US" sz="2800" b="0" i="1" smtClean="0">
                            <a:latin typeface="Cambria Math" panose="02040503050406030204" pitchFamily="18" charset="0"/>
                            <a:ea typeface="Cambria Math" panose="02040503050406030204" pitchFamily="18" charset="0"/>
                          </a:rPr>
                          <m:t>2</m:t>
                        </m:r>
                        <m:r>
                          <a:rPr lang="en-US" sz="2800" b="0" i="1" smtClean="0">
                            <a:latin typeface="Cambria Math" panose="02040503050406030204" pitchFamily="18" charset="0"/>
                            <a:ea typeface="Cambria Math" panose="02040503050406030204" pitchFamily="18" charset="0"/>
                          </a:rPr>
                          <m:t>𝑒</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𝑟</m:t>
                            </m:r>
                          </m:e>
                          <m:sub>
                            <m:r>
                              <a:rPr lang="en-US" sz="2800" b="0" i="1" smtClean="0">
                                <a:latin typeface="Cambria Math" panose="02040503050406030204" pitchFamily="18" charset="0"/>
                                <a:ea typeface="Cambria Math" panose="02040503050406030204" pitchFamily="18" charset="0"/>
                              </a:rPr>
                              <m:t>𝑒</m:t>
                            </m:r>
                          </m:sub>
                        </m:sSub>
                      </m:den>
                    </m:f>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𝐼</m:t>
                            </m:r>
                          </m:e>
                          <m:sub>
                            <m:r>
                              <a:rPr lang="en-US" sz="2800" b="0" i="1" smtClean="0">
                                <a:latin typeface="Cambria Math" panose="02040503050406030204" pitchFamily="18" charset="0"/>
                                <a:ea typeface="Cambria Math" panose="02040503050406030204" pitchFamily="18" charset="0"/>
                              </a:rPr>
                              <m:t>𝑡𝑜𝑡</m:t>
                            </m:r>
                          </m:sub>
                        </m:sSub>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𝜉</m:t>
                            </m:r>
                          </m:e>
                          <m:sub>
                            <m:r>
                              <a:rPr lang="en-US" sz="2800" b="0" i="1" smtClean="0">
                                <a:latin typeface="Cambria Math" panose="02040503050406030204" pitchFamily="18" charset="0"/>
                                <a:ea typeface="Cambria Math" panose="02040503050406030204" pitchFamily="18" charset="0"/>
                              </a:rPr>
                              <m:t>𝑦</m:t>
                            </m:r>
                          </m:sub>
                        </m:sSub>
                      </m:num>
                      <m:den>
                        <m:sSubSup>
                          <m:sSubSupPr>
                            <m:ctrlPr>
                              <a:rPr lang="en-US" sz="2800" b="0" i="1" smtClean="0">
                                <a:latin typeface="Cambria Math" panose="02040503050406030204" pitchFamily="18" charset="0"/>
                                <a:ea typeface="Cambria Math" panose="02040503050406030204" pitchFamily="18" charset="0"/>
                              </a:rPr>
                            </m:ctrlPr>
                          </m:sSubSupPr>
                          <m:e>
                            <m:r>
                              <a:rPr lang="en-US" sz="2800" b="0" i="1" smtClean="0">
                                <a:latin typeface="Cambria Math" panose="02040503050406030204" pitchFamily="18" charset="0"/>
                                <a:ea typeface="Cambria Math" panose="02040503050406030204" pitchFamily="18" charset="0"/>
                              </a:rPr>
                              <m:t>𝛽</m:t>
                            </m:r>
                          </m:e>
                          <m:sub>
                            <m:r>
                              <a:rPr lang="en-US" sz="2800" b="0" i="1" smtClean="0">
                                <a:latin typeface="Cambria Math" panose="02040503050406030204" pitchFamily="18" charset="0"/>
                                <a:ea typeface="Cambria Math" panose="02040503050406030204" pitchFamily="18" charset="0"/>
                              </a:rPr>
                              <m:t>𝑦</m:t>
                            </m:r>
                          </m:sub>
                          <m:sup>
                            <m:r>
                              <a:rPr lang="en-US" sz="2800" b="0" i="1" smtClean="0">
                                <a:latin typeface="Cambria Math" panose="02040503050406030204" pitchFamily="18" charset="0"/>
                                <a:ea typeface="Cambria Math" panose="02040503050406030204" pitchFamily="18" charset="0"/>
                              </a:rPr>
                              <m:t>∗</m:t>
                            </m:r>
                          </m:sup>
                        </m:sSubSup>
                      </m:den>
                    </m:f>
                  </m:oMath>
                </a14:m>
                <a:r>
                  <a:rPr lang="en-US" sz="2800" dirty="0" smtClean="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𝜉</m:t>
                        </m:r>
                      </m:e>
                      <m:sub>
                        <m:r>
                          <a:rPr lang="en-US" sz="2400" i="1">
                            <a:latin typeface="Cambria Math" panose="02040503050406030204" pitchFamily="18" charset="0"/>
                          </a:rPr>
                          <m:t>𝑦</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𝑁</m:t>
                        </m:r>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1">
                                <a:latin typeface="Cambria Math" panose="02040503050406030204" pitchFamily="18" charset="0"/>
                              </a:rPr>
                              <m:t>𝑒</m:t>
                            </m:r>
                          </m:sub>
                        </m:sSub>
                      </m:num>
                      <m:den>
                        <m:r>
                          <a:rPr lang="ru-RU" sz="2400" i="1">
                            <a:latin typeface="Cambria Math" panose="02040503050406030204" pitchFamily="18" charset="0"/>
                          </a:rPr>
                          <m:t>2</m:t>
                        </m:r>
                        <m:r>
                          <a:rPr lang="ru-RU" sz="2400" i="1">
                            <a:latin typeface="Cambria Math" panose="02040503050406030204" pitchFamily="18" charset="0"/>
                          </a:rPr>
                          <m:t>𝜋</m:t>
                        </m:r>
                        <m:r>
                          <a:rPr lang="ru-RU" sz="2400" i="1">
                            <a:latin typeface="Cambria Math" panose="02040503050406030204" pitchFamily="18" charset="0"/>
                          </a:rPr>
                          <m:t> </m:t>
                        </m:r>
                        <m:r>
                          <a:rPr lang="en-US" sz="2400" i="1">
                            <a:latin typeface="Cambria Math" panose="02040503050406030204" pitchFamily="18" charset="0"/>
                          </a:rPr>
                          <m:t>𝛾</m:t>
                        </m:r>
                      </m:den>
                    </m:f>
                    <m:f>
                      <m:fPr>
                        <m:ctrlPr>
                          <a:rPr lang="en-US" sz="2400" i="1">
                            <a:latin typeface="Cambria Math" panose="02040503050406030204" pitchFamily="18" charset="0"/>
                          </a:rPr>
                        </m:ctrlPr>
                      </m:fPr>
                      <m:num>
                        <m:sSubSup>
                          <m:sSubSupPr>
                            <m:ctrlPr>
                              <a:rPr lang="en-US" sz="2400" i="1">
                                <a:latin typeface="Cambria Math" panose="02040503050406030204" pitchFamily="18" charset="0"/>
                              </a:rPr>
                            </m:ctrlPr>
                          </m:sSubSupPr>
                          <m:e>
                            <m:r>
                              <a:rPr lang="en-US" sz="2400" i="1">
                                <a:latin typeface="Cambria Math" panose="02040503050406030204" pitchFamily="18" charset="0"/>
                              </a:rPr>
                              <m:t>𝛽</m:t>
                            </m:r>
                          </m:e>
                          <m:sub>
                            <m:r>
                              <a:rPr lang="en-US" sz="2400" i="1">
                                <a:latin typeface="Cambria Math" panose="02040503050406030204" pitchFamily="18" charset="0"/>
                              </a:rPr>
                              <m:t>𝑦</m:t>
                            </m:r>
                          </m:sub>
                          <m:sup>
                            <m:r>
                              <a:rPr lang="en-US" sz="2400" i="1">
                                <a:latin typeface="Cambria Math" panose="02040503050406030204" pitchFamily="18" charset="0"/>
                              </a:rPr>
                              <m:t>∗</m:t>
                            </m:r>
                          </m:sup>
                        </m:sSubSup>
                      </m:num>
                      <m:den>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𝑦</m:t>
                            </m:r>
                          </m:sub>
                        </m:sSub>
                        <m:sSub>
                          <m:sSubPr>
                            <m:ctrlPr>
                              <a:rPr lang="en-US" sz="2400" i="1">
                                <a:latin typeface="Cambria Math" panose="02040503050406030204" pitchFamily="18" charset="0"/>
                              </a:rPr>
                            </m:ctrlPr>
                          </m:sSubPr>
                          <m:e>
                            <m:r>
                              <a:rPr lang="en-US" sz="2400" i="1">
                                <a:latin typeface="Cambria Math" panose="02040503050406030204" pitchFamily="18" charset="0"/>
                              </a:rPr>
                              <m:t>𝜎</m:t>
                            </m:r>
                          </m:e>
                          <m:sub>
                            <m:r>
                              <a:rPr lang="en-US" sz="2400" i="1">
                                <a:latin typeface="Cambria Math" panose="02040503050406030204" pitchFamily="18" charset="0"/>
                              </a:rPr>
                              <m:t>𝑥</m:t>
                            </m:r>
                          </m:sub>
                        </m:sSub>
                        <m:rad>
                          <m:radPr>
                            <m:degHide m:val="on"/>
                            <m:ctrlPr>
                              <a:rPr lang="en-US" sz="2400" i="1">
                                <a:latin typeface="Cambria Math" panose="02040503050406030204" pitchFamily="18" charset="0"/>
                              </a:rPr>
                            </m:ctrlPr>
                          </m:radPr>
                          <m:deg/>
                          <m:e>
                            <m:r>
                              <a:rPr lang="en-US" sz="2400" i="1">
                                <a:latin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𝜑</m:t>
                                </m:r>
                              </m:e>
                              <m:sup>
                                <m:r>
                                  <a:rPr lang="en-US" sz="2400" i="1">
                                    <a:latin typeface="Cambria Math" panose="02040503050406030204" pitchFamily="18" charset="0"/>
                                  </a:rPr>
                                  <m:t>2</m:t>
                                </m:r>
                              </m:sup>
                            </m:sSup>
                          </m:e>
                        </m:rad>
                      </m:den>
                    </m:f>
                  </m:oMath>
                </a14:m>
                <a:r>
                  <a:rPr lang="en-US" sz="2400" dirty="0" smtClean="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𝑡𝑜𝑡</m:t>
                        </m:r>
                      </m:sub>
                    </m:sSub>
                    <m:r>
                      <a:rPr lang="en-US" sz="2400" b="0" i="1" smtClean="0">
                        <a:latin typeface="Cambria Math" panose="02040503050406030204" pitchFamily="18" charset="0"/>
                      </a:rPr>
                      <m:t>=</m:t>
                    </m:r>
                    <m:r>
                      <a:rPr lang="en-US" sz="2400" b="0" i="1" smtClean="0">
                        <a:latin typeface="Cambria Math" panose="02040503050406030204" pitchFamily="18" charset="0"/>
                      </a:rPr>
                      <m:t>𝑒</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𝑝</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𝑓</m:t>
                        </m:r>
                      </m:e>
                      <m:sub>
                        <m:r>
                          <a:rPr lang="en-US" sz="2400" i="1">
                            <a:latin typeface="Cambria Math" panose="02040503050406030204" pitchFamily="18" charset="0"/>
                            <a:ea typeface="Cambria Math" panose="02040503050406030204" pitchFamily="18" charset="0"/>
                          </a:rPr>
                          <m:t>0</m:t>
                        </m:r>
                      </m:sub>
                    </m:sSub>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𝑁</m:t>
                        </m:r>
                      </m:e>
                      <m:sub>
                        <m:r>
                          <a:rPr lang="en-US" sz="2400" i="1">
                            <a:latin typeface="Cambria Math" panose="02040503050406030204" pitchFamily="18" charset="0"/>
                            <a:ea typeface="Cambria Math" panose="02040503050406030204" pitchFamily="18" charset="0"/>
                          </a:rPr>
                          <m:t>𝑏𝑢𝑛𝑐h</m:t>
                        </m:r>
                      </m:sub>
                    </m:sSub>
                  </m:oMath>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66823" y="556307"/>
                <a:ext cx="9010354" cy="791307"/>
              </a:xfrm>
              <a:prstGeom prst="rect">
                <a:avLst/>
              </a:prstGeom>
              <a:blipFill>
                <a:blip r:embed="rId4"/>
                <a:stretch>
                  <a:fillRect/>
                </a:stretch>
              </a:blipFill>
            </p:spPr>
            <p:txBody>
              <a:bodyPr/>
              <a:lstStyle/>
              <a:p>
                <a:r>
                  <a:rPr lang="en-US">
                    <a:noFill/>
                  </a:rPr>
                  <a:t> </a:t>
                </a:r>
              </a:p>
            </p:txBody>
          </p:sp>
        </mc:Fallback>
      </mc:AlternateContent>
      <p:sp>
        <p:nvSpPr>
          <p:cNvPr id="7" name="TextBox 6"/>
          <p:cNvSpPr txBox="1"/>
          <p:nvPr/>
        </p:nvSpPr>
        <p:spPr>
          <a:xfrm>
            <a:off x="0" y="4804946"/>
            <a:ext cx="3398687" cy="338554"/>
          </a:xfrm>
          <a:prstGeom prst="rect">
            <a:avLst/>
          </a:prstGeom>
          <a:solidFill>
            <a:srgbClr val="FFFF00"/>
          </a:solidFill>
        </p:spPr>
        <p:txBody>
          <a:bodyPr wrap="none" rtlCol="0">
            <a:spAutoFit/>
          </a:bodyPr>
          <a:lstStyle/>
          <a:p>
            <a:r>
              <a:rPr lang="en-GB" altLang="en-US" sz="1600" dirty="0">
                <a:latin typeface="Arial" panose="020B0604020202020204" pitchFamily="34" charset="0"/>
              </a:rPr>
              <a:t>J. </a:t>
            </a:r>
            <a:r>
              <a:rPr lang="en-GB" altLang="en-US" sz="1600" dirty="0" err="1">
                <a:latin typeface="Arial" panose="020B0604020202020204" pitchFamily="34" charset="0"/>
              </a:rPr>
              <a:t>Seeman</a:t>
            </a:r>
            <a:r>
              <a:rPr lang="en-GB" altLang="en-US" sz="1600" dirty="0">
                <a:latin typeface="Arial" panose="020B0604020202020204" pitchFamily="34" charset="0"/>
              </a:rPr>
              <a:t>, SLAC-PUB-3825, 1985</a:t>
            </a:r>
            <a:endParaRPr lang="en-US" sz="1600" dirty="0"/>
          </a:p>
        </p:txBody>
      </p:sp>
      <mc:AlternateContent xmlns:mc="http://schemas.openxmlformats.org/markup-compatibility/2006" xmlns:a14="http://schemas.microsoft.com/office/drawing/2010/main">
        <mc:Choice Requires="a14">
          <p:sp>
            <p:nvSpPr>
              <p:cNvPr id="8" name="TextBox 7"/>
              <p:cNvSpPr txBox="1"/>
              <p:nvPr/>
            </p:nvSpPr>
            <p:spPr>
              <a:xfrm>
                <a:off x="44959" y="2715766"/>
                <a:ext cx="9054082" cy="562718"/>
              </a:xfrm>
              <a:prstGeom prst="rect">
                <a:avLst/>
              </a:prstGeom>
              <a:solidFill>
                <a:schemeClr val="bg1"/>
              </a:solidFill>
            </p:spPr>
            <p:txBody>
              <a:bodyPr wrap="none" rtlCol="0">
                <a:spAutoFit/>
              </a:bodyPr>
              <a:lstStyle/>
              <a:p>
                <a14:m>
                  <m:oMath xmlns:m="http://schemas.openxmlformats.org/officeDocument/2006/math">
                    <m:func>
                      <m:funcPr>
                        <m:ctrlPr>
                          <a:rPr lang="en-US" sz="2800" b="1" i="1" smtClean="0">
                            <a:solidFill>
                              <a:srgbClr val="FF0000"/>
                            </a:solidFill>
                            <a:latin typeface="Cambria Math" panose="02040503050406030204" pitchFamily="18" charset="0"/>
                          </a:rPr>
                        </m:ctrlPr>
                      </m:funcPr>
                      <m:fName>
                        <m:r>
                          <a:rPr lang="en-US" sz="2800" b="1" i="0" smtClean="0">
                            <a:solidFill>
                              <a:srgbClr val="FF0000"/>
                            </a:solidFill>
                            <a:latin typeface="Cambria Math" panose="02040503050406030204" pitchFamily="18" charset="0"/>
                          </a:rPr>
                          <m:t>𝐦𝐚𝐱</m:t>
                        </m:r>
                      </m:fName>
                      <m:e>
                        <m:sSub>
                          <m:sSubPr>
                            <m:ctrlPr>
                              <a:rPr lang="en-US" sz="2800" b="1" i="1" smtClean="0">
                                <a:solidFill>
                                  <a:srgbClr val="FF0000"/>
                                </a:solidFill>
                                <a:latin typeface="Cambria Math" panose="02040503050406030204" pitchFamily="18" charset="0"/>
                              </a:rPr>
                            </m:ctrlPr>
                          </m:sSubPr>
                          <m:e>
                            <m:r>
                              <a:rPr lang="en-US" sz="2800" b="1" i="1" smtClean="0">
                                <a:solidFill>
                                  <a:srgbClr val="FF0000"/>
                                </a:solidFill>
                                <a:latin typeface="Cambria Math" panose="02040503050406030204" pitchFamily="18" charset="0"/>
                              </a:rPr>
                              <m:t>𝝃</m:t>
                            </m:r>
                          </m:e>
                          <m:sub>
                            <m:r>
                              <a:rPr lang="en-US" sz="2800" b="1" i="1" smtClean="0">
                                <a:solidFill>
                                  <a:srgbClr val="FF0000"/>
                                </a:solidFill>
                                <a:latin typeface="Cambria Math" panose="02040503050406030204" pitchFamily="18" charset="0"/>
                              </a:rPr>
                              <m:t>𝒚</m:t>
                            </m:r>
                          </m:sub>
                        </m:sSub>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𝟎</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𝟎𝟗</m:t>
                        </m:r>
                      </m:e>
                    </m:func>
                  </m:oMath>
                </a14:m>
                <a:r>
                  <a:rPr lang="en-US" sz="2800" b="1" dirty="0">
                    <a:solidFill>
                      <a:srgbClr val="FF0000"/>
                    </a:solidFill>
                  </a:rPr>
                  <a:t> (Mobius </a:t>
                </a:r>
                <a:r>
                  <a:rPr lang="en-US" sz="2800" b="1" dirty="0" smtClean="0">
                    <a:solidFill>
                      <a:srgbClr val="FF0000"/>
                    </a:solidFill>
                  </a:rPr>
                  <a:t>accelerator</a:t>
                </a:r>
                <a:r>
                  <a:rPr lang="ru-RU" sz="2800" b="1" dirty="0" err="1" smtClean="0">
                    <a:solidFill>
                      <a:srgbClr val="FF0000"/>
                    </a:solidFill>
                  </a:rPr>
                  <a:t>-</a:t>
                </a:r>
                <a:r>
                  <a:rPr lang="en-US" sz="2800" b="1" dirty="0" smtClean="0">
                    <a:solidFill>
                      <a:srgbClr val="FF0000"/>
                    </a:solidFill>
                  </a:rPr>
                  <a:t>CESR</a:t>
                </a:r>
                <a:r>
                  <a:rPr lang="en-US" sz="2800" b="1" dirty="0">
                    <a:solidFill>
                      <a:srgbClr val="FF0000"/>
                    </a:solidFill>
                  </a:rPr>
                  <a:t>, VEPP-2000, LEP)</a:t>
                </a:r>
              </a:p>
            </p:txBody>
          </p:sp>
        </mc:Choice>
        <mc:Fallback xmlns="">
          <p:sp>
            <p:nvSpPr>
              <p:cNvPr id="8" name="TextBox 7"/>
              <p:cNvSpPr txBox="1">
                <a:spLocks noRot="1" noChangeAspect="1" noMove="1" noResize="1" noEditPoints="1" noAdjustHandles="1" noChangeArrowheads="1" noChangeShapeType="1" noTextEdit="1"/>
              </p:cNvSpPr>
              <p:nvPr/>
            </p:nvSpPr>
            <p:spPr>
              <a:xfrm>
                <a:off x="44959" y="2715766"/>
                <a:ext cx="9054082" cy="562718"/>
              </a:xfrm>
              <a:prstGeom prst="rect">
                <a:avLst/>
              </a:prstGeom>
              <a:blipFill>
                <a:blip r:embed="rId5"/>
                <a:stretch>
                  <a:fillRect t="-9677" r="-336" b="-22581"/>
                </a:stretch>
              </a:blipFill>
            </p:spPr>
            <p:txBody>
              <a:bodyPr/>
              <a:lstStyle/>
              <a:p>
                <a:r>
                  <a:rPr lang="en-US">
                    <a:noFill/>
                  </a:rPr>
                  <a:t> </a:t>
                </a:r>
              </a:p>
            </p:txBody>
          </p:sp>
        </mc:Fallback>
      </mc:AlternateContent>
    </p:spTree>
    <p:extLst>
      <p:ext uri="{BB962C8B-B14F-4D97-AF65-F5344CB8AC3E}">
        <p14:creationId xmlns:p14="http://schemas.microsoft.com/office/powerpoint/2010/main" val="121281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Максимальные токи</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42</a:t>
            </a:fld>
            <a:endParaRPr lang="ru-RU"/>
          </a:p>
        </p:txBody>
      </p:sp>
      <mc:AlternateContent xmlns:mc="http://schemas.openxmlformats.org/markup-compatibility/2006">
        <mc:Choice xmlns:a14="http://schemas.microsoft.com/office/drawing/2010/main" Requires="a14">
          <p:graphicFrame>
            <p:nvGraphicFramePr>
              <p:cNvPr id="7" name="Объект 6"/>
              <p:cNvGraphicFramePr>
                <a:graphicFrameLocks noGrp="1"/>
              </p:cNvGraphicFramePr>
              <p:nvPr>
                <p:ph idx="1"/>
                <p:extLst>
                  <p:ext uri="{D42A27DB-BD31-4B8C-83A1-F6EECF244321}">
                    <p14:modId xmlns:p14="http://schemas.microsoft.com/office/powerpoint/2010/main" val="4005808001"/>
                  </p:ext>
                </p:extLst>
              </p:nvPr>
            </p:nvGraphicFramePr>
            <p:xfrm>
              <a:off x="179388" y="1229598"/>
              <a:ext cx="8785224" cy="2494280"/>
            </p:xfrm>
            <a:graphic>
              <a:graphicData uri="http://schemas.openxmlformats.org/drawingml/2006/table">
                <a:tbl>
                  <a:tblPr firstRow="1" bandRow="1">
                    <a:tableStyleId>{5C22544A-7EE6-4342-B048-85BDC9FD1C3A}</a:tableStyleId>
                  </a:tblPr>
                  <a:tblGrid>
                    <a:gridCol w="2016348">
                      <a:extLst>
                        <a:ext uri="{9D8B030D-6E8A-4147-A177-3AD203B41FA5}">
                          <a16:colId xmlns:a16="http://schemas.microsoft.com/office/drawing/2014/main" val="3593753757"/>
                        </a:ext>
                      </a:extLst>
                    </a:gridCol>
                    <a:gridCol w="1128146">
                      <a:extLst>
                        <a:ext uri="{9D8B030D-6E8A-4147-A177-3AD203B41FA5}">
                          <a16:colId xmlns:a16="http://schemas.microsoft.com/office/drawing/2014/main" val="3342709077"/>
                        </a:ext>
                      </a:extLst>
                    </a:gridCol>
                    <a:gridCol w="1128146">
                      <a:extLst>
                        <a:ext uri="{9D8B030D-6E8A-4147-A177-3AD203B41FA5}">
                          <a16:colId xmlns:a16="http://schemas.microsoft.com/office/drawing/2014/main" val="3622248626"/>
                        </a:ext>
                      </a:extLst>
                    </a:gridCol>
                    <a:gridCol w="1128146">
                      <a:extLst>
                        <a:ext uri="{9D8B030D-6E8A-4147-A177-3AD203B41FA5}">
                          <a16:colId xmlns:a16="http://schemas.microsoft.com/office/drawing/2014/main" val="2761087797"/>
                        </a:ext>
                      </a:extLst>
                    </a:gridCol>
                    <a:gridCol w="1128146">
                      <a:extLst>
                        <a:ext uri="{9D8B030D-6E8A-4147-A177-3AD203B41FA5}">
                          <a16:colId xmlns:a16="http://schemas.microsoft.com/office/drawing/2014/main" val="925796810"/>
                        </a:ext>
                      </a:extLst>
                    </a:gridCol>
                    <a:gridCol w="1128146">
                      <a:extLst>
                        <a:ext uri="{9D8B030D-6E8A-4147-A177-3AD203B41FA5}">
                          <a16:colId xmlns:a16="http://schemas.microsoft.com/office/drawing/2014/main" val="597589239"/>
                        </a:ext>
                      </a:extLst>
                    </a:gridCol>
                    <a:gridCol w="1128146">
                      <a:extLst>
                        <a:ext uri="{9D8B030D-6E8A-4147-A177-3AD203B41FA5}">
                          <a16:colId xmlns:a16="http://schemas.microsoft.com/office/drawing/2014/main" val="2865634346"/>
                        </a:ext>
                      </a:extLst>
                    </a:gridCol>
                  </a:tblGrid>
                  <a:tr h="370840">
                    <a:tc>
                      <a:txBody>
                        <a:bodyPr/>
                        <a:lstStyle/>
                        <a:p>
                          <a:endParaRPr lang="en-US" dirty="0"/>
                        </a:p>
                      </a:txBody>
                      <a:tcPr/>
                    </a:tc>
                    <a:tc gridSpan="2">
                      <a:txBody>
                        <a:bodyPr/>
                        <a:lstStyle/>
                        <a:p>
                          <a:pPr algn="ctr"/>
                          <a:r>
                            <a:rPr lang="en-US" dirty="0" smtClean="0"/>
                            <a:t>PEP-II</a:t>
                          </a:r>
                          <a:endParaRPr lang="en-US" dirty="0"/>
                        </a:p>
                      </a:txBody>
                      <a:tcPr/>
                    </a:tc>
                    <a:tc hMerge="1">
                      <a:txBody>
                        <a:bodyPr/>
                        <a:lstStyle/>
                        <a:p>
                          <a:endParaRPr lang="en-US" dirty="0"/>
                        </a:p>
                      </a:txBody>
                      <a:tcPr/>
                    </a:tc>
                    <a:tc gridSpan="2">
                      <a:txBody>
                        <a:bodyPr/>
                        <a:lstStyle/>
                        <a:p>
                          <a:pPr algn="ctr"/>
                          <a:r>
                            <a:rPr lang="en-US" dirty="0" smtClean="0"/>
                            <a:t>KEKB</a:t>
                          </a:r>
                          <a:endParaRPr lang="en-US" dirty="0"/>
                        </a:p>
                      </a:txBody>
                      <a:tcPr/>
                    </a:tc>
                    <a:tc hMerge="1">
                      <a:txBody>
                        <a:bodyPr/>
                        <a:lstStyle/>
                        <a:p>
                          <a:endParaRPr lang="en-US" dirty="0"/>
                        </a:p>
                      </a:txBody>
                      <a:tcPr/>
                    </a:tc>
                    <a:tc gridSpan="2">
                      <a:txBody>
                        <a:bodyPr/>
                        <a:lstStyle/>
                        <a:p>
                          <a:pPr algn="ctr"/>
                          <a:r>
                            <a:rPr lang="en-US" dirty="0" smtClean="0"/>
                            <a:t>DA</a:t>
                          </a:r>
                          <a:r>
                            <a:rPr lang="en-US" dirty="0" smtClean="0">
                              <a:sym typeface="Symbol" panose="05050102010706020507" pitchFamily="18" charset="2"/>
                            </a:rPr>
                            <a:t>NE</a:t>
                          </a:r>
                          <a:endParaRPr lang="en-US" dirty="0"/>
                        </a:p>
                      </a:txBody>
                      <a:tcPr/>
                    </a:tc>
                    <a:tc hMerge="1">
                      <a:txBody>
                        <a:bodyPr/>
                        <a:lstStyle/>
                        <a:p>
                          <a:endParaRPr lang="en-US" dirty="0"/>
                        </a:p>
                      </a:txBody>
                      <a:tcPr/>
                    </a:tc>
                    <a:extLst>
                      <a:ext uri="{0D108BD9-81ED-4DB2-BD59-A6C34878D82A}">
                        <a16:rowId xmlns:a16="http://schemas.microsoft.com/office/drawing/2014/main" val="478533337"/>
                      </a:ext>
                    </a:extLst>
                  </a:tr>
                  <a:tr h="370840">
                    <a:tc>
                      <a:txBody>
                        <a:bodyPr/>
                        <a:lstStyle/>
                        <a:p>
                          <a:endParaRPr lang="en-US"/>
                        </a:p>
                      </a:txBody>
                      <a:tcPr/>
                    </a:tc>
                    <a:tc>
                      <a:txBody>
                        <a:bodyPr/>
                        <a:lstStyle/>
                        <a:p>
                          <a:pPr algn="ctr"/>
                          <a:r>
                            <a:rPr lang="en-US" dirty="0" smtClean="0"/>
                            <a:t>LER </a:t>
                          </a: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𝑒</m:t>
                                  </m:r>
                                </m:e>
                                <m:sup>
                                  <m:r>
                                    <a:rPr lang="en-US" smtClean="0">
                                      <a:latin typeface="Cambria Math" panose="02040503050406030204" pitchFamily="18" charset="0"/>
                                    </a:rPr>
                                    <m:t>+</m:t>
                                  </m:r>
                                </m:sup>
                              </m:sSup>
                            </m:oMath>
                          </a14:m>
                          <a:endParaRPr lang="en-US" dirty="0"/>
                        </a:p>
                      </a:txBody>
                      <a:tcPr/>
                    </a:tc>
                    <a:tc>
                      <a:txBody>
                        <a:bodyPr/>
                        <a:lstStyle/>
                        <a:p>
                          <a:pPr algn="ctr"/>
                          <a:r>
                            <a:rPr lang="en-US" dirty="0" smtClean="0"/>
                            <a:t>HER </a:t>
                          </a: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𝑒</m:t>
                                  </m:r>
                                </m:e>
                                <m:sup>
                                  <m:r>
                                    <a:rPr lang="en-US" smtClean="0">
                                      <a:latin typeface="Cambria Math" panose="02040503050406030204" pitchFamily="18" charset="0"/>
                                    </a:rPr>
                                    <m:t>−</m:t>
                                  </m:r>
                                </m:sup>
                              </m:sSup>
                            </m:oMath>
                          </a14:m>
                          <a:endParaRPr lang="en-US" dirty="0"/>
                        </a:p>
                      </a:txBody>
                      <a:tcPr/>
                    </a:tc>
                    <a:tc>
                      <a:txBody>
                        <a:bodyPr/>
                        <a:lstStyle/>
                        <a:p>
                          <a:pPr algn="ctr"/>
                          <a:r>
                            <a:rPr lang="en-US" dirty="0" smtClean="0"/>
                            <a:t>LER </a:t>
                          </a: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𝑒</m:t>
                                  </m:r>
                                </m:e>
                                <m:sup>
                                  <m:r>
                                    <a:rPr lang="en-US" smtClean="0">
                                      <a:latin typeface="Cambria Math" panose="02040503050406030204" pitchFamily="18" charset="0"/>
                                    </a:rPr>
                                    <m:t>+</m:t>
                                  </m:r>
                                </m:sup>
                              </m:sSup>
                            </m:oMath>
                          </a14:m>
                          <a:endParaRPr lang="en-US" dirty="0"/>
                        </a:p>
                      </a:txBody>
                      <a:tcPr/>
                    </a:tc>
                    <a:tc>
                      <a:txBody>
                        <a:bodyPr/>
                        <a:lstStyle/>
                        <a:p>
                          <a:pPr algn="ctr"/>
                          <a:r>
                            <a:rPr lang="en-US" dirty="0" smtClean="0"/>
                            <a:t>HER </a:t>
                          </a:r>
                          <a14:m>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𝑒</m:t>
                                  </m:r>
                                </m:e>
                                <m:sup>
                                  <m:r>
                                    <a:rPr lang="en-US" smtClean="0">
                                      <a:latin typeface="Cambria Math" panose="02040503050406030204" pitchFamily="18" charset="0"/>
                                    </a:rPr>
                                    <m:t>−</m:t>
                                  </m:r>
                                </m:sup>
                              </m:sSup>
                            </m:oMath>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𝑒</m:t>
                                    </m:r>
                                  </m:e>
                                  <m:sup>
                                    <m:r>
                                      <a:rPr lang="en-US" smtClean="0">
                                        <a:latin typeface="Cambria Math" panose="02040503050406030204" pitchFamily="18" charset="0"/>
                                      </a:rPr>
                                      <m:t>+</m:t>
                                    </m:r>
                                  </m:sup>
                                </m:sSup>
                              </m:oMath>
                            </m:oMathPara>
                          </a14:m>
                          <a:endParaRPr lang="en-US" dirty="0"/>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smtClean="0">
                                        <a:latin typeface="Cambria Math" panose="02040503050406030204" pitchFamily="18" charset="0"/>
                                      </a:rPr>
                                      <m:t>𝑒</m:t>
                                    </m:r>
                                  </m:e>
                                  <m:sup>
                                    <m:r>
                                      <a:rPr lang="en-US" smtClean="0">
                                        <a:latin typeface="Cambria Math" panose="02040503050406030204" pitchFamily="18" charset="0"/>
                                      </a:rPr>
                                      <m:t>−</m:t>
                                    </m:r>
                                  </m:sup>
                                </m:sSup>
                              </m:oMath>
                            </m:oMathPara>
                          </a14:m>
                          <a:endParaRPr lang="en-US" dirty="0"/>
                        </a:p>
                      </a:txBody>
                      <a:tcPr/>
                    </a:tc>
                    <a:extLst>
                      <a:ext uri="{0D108BD9-81ED-4DB2-BD59-A6C34878D82A}">
                        <a16:rowId xmlns:a16="http://schemas.microsoft.com/office/drawing/2014/main" val="583315108"/>
                      </a:ext>
                    </a:extLst>
                  </a:tr>
                  <a:tr h="370840">
                    <a:tc>
                      <a:txBody>
                        <a:bodyPr/>
                        <a:lstStyle/>
                        <a:p>
                          <a:r>
                            <a:rPr lang="ru-RU" dirty="0" smtClean="0"/>
                            <a:t>Период, м</a:t>
                          </a:r>
                          <a:endParaRPr lang="en-US" dirty="0"/>
                        </a:p>
                      </a:txBody>
                      <a:tcPr/>
                    </a:tc>
                    <a:tc>
                      <a:txBody>
                        <a:bodyPr/>
                        <a:lstStyle/>
                        <a:p>
                          <a:pPr algn="ctr"/>
                          <a:r>
                            <a:rPr lang="ru-RU" dirty="0" smtClean="0"/>
                            <a:t>2200</a:t>
                          </a:r>
                          <a:endParaRPr lang="en-US" dirty="0"/>
                        </a:p>
                      </a:txBody>
                      <a:tcPr/>
                    </a:tc>
                    <a:tc>
                      <a:txBody>
                        <a:bodyPr/>
                        <a:lstStyle/>
                        <a:p>
                          <a:pPr algn="ctr"/>
                          <a:r>
                            <a:rPr lang="ru-RU" dirty="0" smtClean="0"/>
                            <a:t>2200</a:t>
                          </a:r>
                          <a:endParaRPr lang="en-US" dirty="0"/>
                        </a:p>
                      </a:txBody>
                      <a:tcPr/>
                    </a:tc>
                    <a:tc>
                      <a:txBody>
                        <a:bodyPr/>
                        <a:lstStyle/>
                        <a:p>
                          <a:pPr algn="ctr"/>
                          <a:r>
                            <a:rPr lang="ru-RU" dirty="0" smtClean="0"/>
                            <a:t>3016</a:t>
                          </a:r>
                          <a:endParaRPr lang="en-US" dirty="0"/>
                        </a:p>
                      </a:txBody>
                      <a:tcPr/>
                    </a:tc>
                    <a:tc>
                      <a:txBody>
                        <a:bodyPr/>
                        <a:lstStyle/>
                        <a:p>
                          <a:pPr algn="ctr"/>
                          <a:r>
                            <a:rPr lang="ru-RU" dirty="0" smtClean="0"/>
                            <a:t>3016</a:t>
                          </a:r>
                          <a:endParaRPr lang="en-US" dirty="0"/>
                        </a:p>
                      </a:txBody>
                      <a:tcPr/>
                    </a:tc>
                    <a:tc>
                      <a:txBody>
                        <a:bodyPr/>
                        <a:lstStyle/>
                        <a:p>
                          <a:pPr algn="ctr"/>
                          <a:r>
                            <a:rPr lang="ru-RU" dirty="0" smtClean="0"/>
                            <a:t>97.69</a:t>
                          </a:r>
                          <a:endParaRPr lang="en-US" dirty="0"/>
                        </a:p>
                      </a:txBody>
                      <a:tcPr/>
                    </a:tc>
                    <a:tc>
                      <a:txBody>
                        <a:bodyPr/>
                        <a:lstStyle/>
                        <a:p>
                          <a:pPr algn="ctr"/>
                          <a:r>
                            <a:rPr lang="ru-RU" dirty="0" smtClean="0"/>
                            <a:t>97.69</a:t>
                          </a:r>
                          <a:endParaRPr lang="en-US" dirty="0"/>
                        </a:p>
                      </a:txBody>
                      <a:tcPr/>
                    </a:tc>
                    <a:extLst>
                      <a:ext uri="{0D108BD9-81ED-4DB2-BD59-A6C34878D82A}">
                        <a16:rowId xmlns:a16="http://schemas.microsoft.com/office/drawing/2014/main" val="4265619889"/>
                      </a:ext>
                    </a:extLst>
                  </a:tr>
                  <a:tr h="370840">
                    <a:tc>
                      <a:txBody>
                        <a:bodyPr/>
                        <a:lstStyle/>
                        <a:p>
                          <a:r>
                            <a:rPr lang="ru-RU" dirty="0" smtClean="0"/>
                            <a:t>Энергия, ГэВ</a:t>
                          </a:r>
                          <a:endParaRPr lang="en-US" dirty="0"/>
                        </a:p>
                      </a:txBody>
                      <a:tcPr/>
                    </a:tc>
                    <a:tc>
                      <a:txBody>
                        <a:bodyPr/>
                        <a:lstStyle/>
                        <a:p>
                          <a:pPr algn="ctr"/>
                          <a:r>
                            <a:rPr lang="ru-RU" dirty="0" smtClean="0"/>
                            <a:t>3.1</a:t>
                          </a:r>
                          <a:endParaRPr lang="en-US" dirty="0"/>
                        </a:p>
                      </a:txBody>
                      <a:tcPr/>
                    </a:tc>
                    <a:tc>
                      <a:txBody>
                        <a:bodyPr/>
                        <a:lstStyle/>
                        <a:p>
                          <a:pPr algn="ctr"/>
                          <a:r>
                            <a:rPr lang="ru-RU" dirty="0" smtClean="0"/>
                            <a:t>9.0</a:t>
                          </a:r>
                          <a:endParaRPr lang="en-US" dirty="0"/>
                        </a:p>
                      </a:txBody>
                      <a:tcPr/>
                    </a:tc>
                    <a:tc>
                      <a:txBody>
                        <a:bodyPr/>
                        <a:lstStyle/>
                        <a:p>
                          <a:pPr algn="ctr"/>
                          <a:r>
                            <a:rPr lang="ru-RU" dirty="0" smtClean="0"/>
                            <a:t>3.5</a:t>
                          </a:r>
                          <a:endParaRPr lang="en-US" dirty="0"/>
                        </a:p>
                      </a:txBody>
                      <a:tcPr/>
                    </a:tc>
                    <a:tc>
                      <a:txBody>
                        <a:bodyPr/>
                        <a:lstStyle/>
                        <a:p>
                          <a:pPr algn="ctr"/>
                          <a:r>
                            <a:rPr lang="ru-RU" dirty="0" smtClean="0"/>
                            <a:t>8.0</a:t>
                          </a:r>
                          <a:endParaRPr lang="en-US" dirty="0"/>
                        </a:p>
                      </a:txBody>
                      <a:tcPr/>
                    </a:tc>
                    <a:tc>
                      <a:txBody>
                        <a:bodyPr/>
                        <a:lstStyle/>
                        <a:p>
                          <a:pPr algn="ctr"/>
                          <a:r>
                            <a:rPr lang="ru-RU" dirty="0" smtClean="0"/>
                            <a:t>0.51</a:t>
                          </a:r>
                          <a:endParaRPr lang="en-US" dirty="0"/>
                        </a:p>
                      </a:txBody>
                      <a:tcPr/>
                    </a:tc>
                    <a:tc>
                      <a:txBody>
                        <a:bodyPr/>
                        <a:lstStyle/>
                        <a:p>
                          <a:pPr algn="ctr"/>
                          <a:r>
                            <a:rPr lang="ru-RU" dirty="0" smtClean="0"/>
                            <a:t>0.51</a:t>
                          </a:r>
                          <a:endParaRPr lang="en-US" dirty="0"/>
                        </a:p>
                      </a:txBody>
                      <a:tcPr/>
                    </a:tc>
                    <a:extLst>
                      <a:ext uri="{0D108BD9-81ED-4DB2-BD59-A6C34878D82A}">
                        <a16:rowId xmlns:a16="http://schemas.microsoft.com/office/drawing/2014/main" val="3325055388"/>
                      </a:ext>
                    </a:extLst>
                  </a:tr>
                  <a:tr h="370840">
                    <a:tc>
                      <a:txBody>
                        <a:bodyPr/>
                        <a:lstStyle/>
                        <a:p>
                          <a:r>
                            <a:rPr lang="ru-RU" dirty="0" smtClean="0"/>
                            <a:t>Время затухания, оборотов</a:t>
                          </a:r>
                          <a:endParaRPr lang="en-US" dirty="0"/>
                        </a:p>
                      </a:txBody>
                      <a:tcPr/>
                    </a:tc>
                    <a:tc>
                      <a:txBody>
                        <a:bodyPr/>
                        <a:lstStyle/>
                        <a:p>
                          <a:pPr algn="ctr"/>
                          <a:r>
                            <a:rPr lang="ru-RU" dirty="0" smtClean="0"/>
                            <a:t>8000</a:t>
                          </a:r>
                          <a:endParaRPr lang="en-US" dirty="0"/>
                        </a:p>
                      </a:txBody>
                      <a:tcPr/>
                    </a:tc>
                    <a:tc>
                      <a:txBody>
                        <a:bodyPr/>
                        <a:lstStyle/>
                        <a:p>
                          <a:pPr algn="ctr"/>
                          <a:r>
                            <a:rPr lang="ru-RU" dirty="0" smtClean="0"/>
                            <a:t>5000</a:t>
                          </a:r>
                          <a:endParaRPr lang="en-US" dirty="0"/>
                        </a:p>
                      </a:txBody>
                      <a:tcPr/>
                    </a:tc>
                    <a:tc>
                      <a:txBody>
                        <a:bodyPr/>
                        <a:lstStyle/>
                        <a:p>
                          <a:pPr algn="ctr"/>
                          <a:r>
                            <a:rPr lang="ru-RU" dirty="0" smtClean="0"/>
                            <a:t>4000</a:t>
                          </a:r>
                          <a:endParaRPr lang="en-US" dirty="0"/>
                        </a:p>
                      </a:txBody>
                      <a:tcPr/>
                    </a:tc>
                    <a:tc>
                      <a:txBody>
                        <a:bodyPr/>
                        <a:lstStyle/>
                        <a:p>
                          <a:pPr algn="ctr"/>
                          <a:r>
                            <a:rPr lang="ru-RU" dirty="0" smtClean="0"/>
                            <a:t>4000</a:t>
                          </a:r>
                          <a:endParaRPr lang="en-US" dirty="0"/>
                        </a:p>
                      </a:txBody>
                      <a:tcPr/>
                    </a:tc>
                    <a:tc>
                      <a:txBody>
                        <a:bodyPr/>
                        <a:lstStyle/>
                        <a:p>
                          <a:pPr algn="ctr"/>
                          <a:r>
                            <a:rPr lang="ru-RU" dirty="0" smtClean="0"/>
                            <a:t>110000</a:t>
                          </a:r>
                          <a:endParaRPr lang="en-US" dirty="0"/>
                        </a:p>
                      </a:txBody>
                      <a:tcPr/>
                    </a:tc>
                    <a:tc>
                      <a:txBody>
                        <a:bodyPr/>
                        <a:lstStyle/>
                        <a:p>
                          <a:pPr algn="ctr"/>
                          <a:r>
                            <a:rPr lang="ru-RU" dirty="0" smtClean="0"/>
                            <a:t>110000</a:t>
                          </a:r>
                          <a:endParaRPr lang="en-US" dirty="0"/>
                        </a:p>
                      </a:txBody>
                      <a:tcPr/>
                    </a:tc>
                    <a:extLst>
                      <a:ext uri="{0D108BD9-81ED-4DB2-BD59-A6C34878D82A}">
                        <a16:rowId xmlns:a16="http://schemas.microsoft.com/office/drawing/2014/main" val="745209903"/>
                      </a:ext>
                    </a:extLst>
                  </a:tr>
                  <a:tr h="370840">
                    <a:tc>
                      <a:txBody>
                        <a:bodyPr/>
                        <a:lstStyle/>
                        <a:p>
                          <a:r>
                            <a:rPr lang="ru-RU" dirty="0" smtClean="0"/>
                            <a:t>Ток, А</a:t>
                          </a:r>
                          <a:endParaRPr lang="en-US" dirty="0"/>
                        </a:p>
                      </a:txBody>
                      <a:tcPr/>
                    </a:tc>
                    <a:tc>
                      <a:txBody>
                        <a:bodyPr/>
                        <a:lstStyle/>
                        <a:p>
                          <a:pPr algn="ctr"/>
                          <a:r>
                            <a:rPr lang="ru-RU" dirty="0" smtClean="0"/>
                            <a:t>3.21</a:t>
                          </a:r>
                          <a:endParaRPr lang="en-US" dirty="0"/>
                        </a:p>
                      </a:txBody>
                      <a:tcPr/>
                    </a:tc>
                    <a:tc>
                      <a:txBody>
                        <a:bodyPr/>
                        <a:lstStyle/>
                        <a:p>
                          <a:pPr algn="ctr"/>
                          <a:r>
                            <a:rPr lang="ru-RU" dirty="0" smtClean="0"/>
                            <a:t>2.07</a:t>
                          </a:r>
                          <a:endParaRPr lang="en-US" dirty="0"/>
                        </a:p>
                      </a:txBody>
                      <a:tcPr/>
                    </a:tc>
                    <a:tc>
                      <a:txBody>
                        <a:bodyPr/>
                        <a:lstStyle/>
                        <a:p>
                          <a:pPr algn="ctr"/>
                          <a:r>
                            <a:rPr lang="ru-RU" dirty="0" smtClean="0"/>
                            <a:t>2.0</a:t>
                          </a:r>
                          <a:endParaRPr lang="en-US" dirty="0"/>
                        </a:p>
                      </a:txBody>
                      <a:tcPr/>
                    </a:tc>
                    <a:tc>
                      <a:txBody>
                        <a:bodyPr/>
                        <a:lstStyle/>
                        <a:p>
                          <a:pPr algn="ctr"/>
                          <a:r>
                            <a:rPr lang="ru-RU" dirty="0" smtClean="0"/>
                            <a:t>1.4</a:t>
                          </a:r>
                          <a:endParaRPr lang="en-US" dirty="0"/>
                        </a:p>
                      </a:txBody>
                      <a:tcPr/>
                    </a:tc>
                    <a:tc>
                      <a:txBody>
                        <a:bodyPr/>
                        <a:lstStyle/>
                        <a:p>
                          <a:pPr algn="ctr"/>
                          <a:r>
                            <a:rPr lang="ru-RU" dirty="0" smtClean="0"/>
                            <a:t>1.4</a:t>
                          </a:r>
                          <a:endParaRPr lang="en-US" dirty="0"/>
                        </a:p>
                      </a:txBody>
                      <a:tcPr/>
                    </a:tc>
                    <a:tc>
                      <a:txBody>
                        <a:bodyPr/>
                        <a:lstStyle/>
                        <a:p>
                          <a:pPr algn="ctr"/>
                          <a:r>
                            <a:rPr lang="ru-RU" dirty="0" smtClean="0"/>
                            <a:t>2.45</a:t>
                          </a:r>
                          <a:endParaRPr lang="en-US" dirty="0"/>
                        </a:p>
                      </a:txBody>
                      <a:tcPr/>
                    </a:tc>
                    <a:extLst>
                      <a:ext uri="{0D108BD9-81ED-4DB2-BD59-A6C34878D82A}">
                        <a16:rowId xmlns:a16="http://schemas.microsoft.com/office/drawing/2014/main" val="2727626271"/>
                      </a:ext>
                    </a:extLst>
                  </a:tr>
                </a:tbl>
              </a:graphicData>
            </a:graphic>
          </p:graphicFrame>
        </mc:Choice>
        <mc:Fallback>
          <p:graphicFrame>
            <p:nvGraphicFramePr>
              <p:cNvPr id="7" name="Объект 6"/>
              <p:cNvGraphicFramePr>
                <a:graphicFrameLocks noGrp="1"/>
              </p:cNvGraphicFramePr>
              <p:nvPr>
                <p:ph idx="1"/>
                <p:extLst>
                  <p:ext uri="{D42A27DB-BD31-4B8C-83A1-F6EECF244321}">
                    <p14:modId xmlns:p14="http://schemas.microsoft.com/office/powerpoint/2010/main" val="4005808001"/>
                  </p:ext>
                </p:extLst>
              </p:nvPr>
            </p:nvGraphicFramePr>
            <p:xfrm>
              <a:off x="179388" y="1229598"/>
              <a:ext cx="8785224" cy="2494280"/>
            </p:xfrm>
            <a:graphic>
              <a:graphicData uri="http://schemas.openxmlformats.org/drawingml/2006/table">
                <a:tbl>
                  <a:tblPr firstRow="1" bandRow="1">
                    <a:tableStyleId>{5C22544A-7EE6-4342-B048-85BDC9FD1C3A}</a:tableStyleId>
                  </a:tblPr>
                  <a:tblGrid>
                    <a:gridCol w="2016348">
                      <a:extLst>
                        <a:ext uri="{9D8B030D-6E8A-4147-A177-3AD203B41FA5}">
                          <a16:colId xmlns:a16="http://schemas.microsoft.com/office/drawing/2014/main" val="3593753757"/>
                        </a:ext>
                      </a:extLst>
                    </a:gridCol>
                    <a:gridCol w="1128146">
                      <a:extLst>
                        <a:ext uri="{9D8B030D-6E8A-4147-A177-3AD203B41FA5}">
                          <a16:colId xmlns:a16="http://schemas.microsoft.com/office/drawing/2014/main" val="3342709077"/>
                        </a:ext>
                      </a:extLst>
                    </a:gridCol>
                    <a:gridCol w="1128146">
                      <a:extLst>
                        <a:ext uri="{9D8B030D-6E8A-4147-A177-3AD203B41FA5}">
                          <a16:colId xmlns:a16="http://schemas.microsoft.com/office/drawing/2014/main" val="3622248626"/>
                        </a:ext>
                      </a:extLst>
                    </a:gridCol>
                    <a:gridCol w="1128146">
                      <a:extLst>
                        <a:ext uri="{9D8B030D-6E8A-4147-A177-3AD203B41FA5}">
                          <a16:colId xmlns:a16="http://schemas.microsoft.com/office/drawing/2014/main" val="2761087797"/>
                        </a:ext>
                      </a:extLst>
                    </a:gridCol>
                    <a:gridCol w="1128146">
                      <a:extLst>
                        <a:ext uri="{9D8B030D-6E8A-4147-A177-3AD203B41FA5}">
                          <a16:colId xmlns:a16="http://schemas.microsoft.com/office/drawing/2014/main" val="925796810"/>
                        </a:ext>
                      </a:extLst>
                    </a:gridCol>
                    <a:gridCol w="1128146">
                      <a:extLst>
                        <a:ext uri="{9D8B030D-6E8A-4147-A177-3AD203B41FA5}">
                          <a16:colId xmlns:a16="http://schemas.microsoft.com/office/drawing/2014/main" val="597589239"/>
                        </a:ext>
                      </a:extLst>
                    </a:gridCol>
                    <a:gridCol w="1128146">
                      <a:extLst>
                        <a:ext uri="{9D8B030D-6E8A-4147-A177-3AD203B41FA5}">
                          <a16:colId xmlns:a16="http://schemas.microsoft.com/office/drawing/2014/main" val="2865634346"/>
                        </a:ext>
                      </a:extLst>
                    </a:gridCol>
                  </a:tblGrid>
                  <a:tr h="370840">
                    <a:tc>
                      <a:txBody>
                        <a:bodyPr/>
                        <a:lstStyle/>
                        <a:p>
                          <a:endParaRPr lang="en-US" dirty="0"/>
                        </a:p>
                      </a:txBody>
                      <a:tcPr/>
                    </a:tc>
                    <a:tc gridSpan="2">
                      <a:txBody>
                        <a:bodyPr/>
                        <a:lstStyle/>
                        <a:p>
                          <a:pPr algn="ctr"/>
                          <a:r>
                            <a:rPr lang="en-US" dirty="0" smtClean="0"/>
                            <a:t>PEP-II</a:t>
                          </a:r>
                          <a:endParaRPr lang="en-US" dirty="0"/>
                        </a:p>
                      </a:txBody>
                      <a:tcPr/>
                    </a:tc>
                    <a:tc hMerge="1">
                      <a:txBody>
                        <a:bodyPr/>
                        <a:lstStyle/>
                        <a:p>
                          <a:endParaRPr lang="en-US" dirty="0"/>
                        </a:p>
                      </a:txBody>
                      <a:tcPr/>
                    </a:tc>
                    <a:tc gridSpan="2">
                      <a:txBody>
                        <a:bodyPr/>
                        <a:lstStyle/>
                        <a:p>
                          <a:pPr algn="ctr"/>
                          <a:r>
                            <a:rPr lang="en-US" dirty="0" smtClean="0"/>
                            <a:t>KEKB</a:t>
                          </a:r>
                          <a:endParaRPr lang="en-US" dirty="0"/>
                        </a:p>
                      </a:txBody>
                      <a:tcPr/>
                    </a:tc>
                    <a:tc hMerge="1">
                      <a:txBody>
                        <a:bodyPr/>
                        <a:lstStyle/>
                        <a:p>
                          <a:endParaRPr lang="en-US" dirty="0"/>
                        </a:p>
                      </a:txBody>
                      <a:tcPr/>
                    </a:tc>
                    <a:tc gridSpan="2">
                      <a:txBody>
                        <a:bodyPr/>
                        <a:lstStyle/>
                        <a:p>
                          <a:pPr algn="ctr"/>
                          <a:r>
                            <a:rPr lang="en-US" dirty="0" smtClean="0"/>
                            <a:t>DA</a:t>
                          </a:r>
                          <a:r>
                            <a:rPr lang="en-US" dirty="0" smtClean="0">
                              <a:sym typeface="Symbol" panose="05050102010706020507" pitchFamily="18" charset="2"/>
                            </a:rPr>
                            <a:t>NE</a:t>
                          </a:r>
                          <a:endParaRPr lang="en-US" dirty="0"/>
                        </a:p>
                      </a:txBody>
                      <a:tcPr/>
                    </a:tc>
                    <a:tc hMerge="1">
                      <a:txBody>
                        <a:bodyPr/>
                        <a:lstStyle/>
                        <a:p>
                          <a:endParaRPr lang="en-US" dirty="0"/>
                        </a:p>
                      </a:txBody>
                      <a:tcPr/>
                    </a:tc>
                    <a:extLst>
                      <a:ext uri="{0D108BD9-81ED-4DB2-BD59-A6C34878D82A}">
                        <a16:rowId xmlns:a16="http://schemas.microsoft.com/office/drawing/2014/main" val="478533337"/>
                      </a:ext>
                    </a:extLst>
                  </a:tr>
                  <a:tr h="370840">
                    <a:tc>
                      <a:txBody>
                        <a:bodyPr/>
                        <a:lstStyle/>
                        <a:p>
                          <a:endParaRPr lang="en-US"/>
                        </a:p>
                      </a:txBody>
                      <a:tcPr/>
                    </a:tc>
                    <a:tc>
                      <a:txBody>
                        <a:bodyPr/>
                        <a:lstStyle/>
                        <a:p>
                          <a:endParaRPr lang="en-US"/>
                        </a:p>
                      </a:txBody>
                      <a:tcPr>
                        <a:blipFill>
                          <a:blip r:embed="rId2"/>
                          <a:stretch>
                            <a:fillRect l="-179459" t="-111475" r="-502703" b="-496721"/>
                          </a:stretch>
                        </a:blipFill>
                      </a:tcPr>
                    </a:tc>
                    <a:tc>
                      <a:txBody>
                        <a:bodyPr/>
                        <a:lstStyle/>
                        <a:p>
                          <a:endParaRPr lang="en-US"/>
                        </a:p>
                      </a:txBody>
                      <a:tcPr>
                        <a:blipFill>
                          <a:blip r:embed="rId2"/>
                          <a:stretch>
                            <a:fillRect l="-279459" t="-111475" r="-402703" b="-496721"/>
                          </a:stretch>
                        </a:blipFill>
                      </a:tcPr>
                    </a:tc>
                    <a:tc>
                      <a:txBody>
                        <a:bodyPr/>
                        <a:lstStyle/>
                        <a:p>
                          <a:endParaRPr lang="en-US"/>
                        </a:p>
                      </a:txBody>
                      <a:tcPr>
                        <a:blipFill>
                          <a:blip r:embed="rId2"/>
                          <a:stretch>
                            <a:fillRect l="-379459" t="-111475" r="-302703" b="-496721"/>
                          </a:stretch>
                        </a:blipFill>
                      </a:tcPr>
                    </a:tc>
                    <a:tc>
                      <a:txBody>
                        <a:bodyPr/>
                        <a:lstStyle/>
                        <a:p>
                          <a:endParaRPr lang="en-US"/>
                        </a:p>
                      </a:txBody>
                      <a:tcPr>
                        <a:blipFill>
                          <a:blip r:embed="rId2"/>
                          <a:stretch>
                            <a:fillRect l="-476882" t="-111475" r="-201075" b="-496721"/>
                          </a:stretch>
                        </a:blipFill>
                      </a:tcPr>
                    </a:tc>
                    <a:tc>
                      <a:txBody>
                        <a:bodyPr/>
                        <a:lstStyle/>
                        <a:p>
                          <a:endParaRPr lang="en-US"/>
                        </a:p>
                      </a:txBody>
                      <a:tcPr>
                        <a:blipFill>
                          <a:blip r:embed="rId2"/>
                          <a:stretch>
                            <a:fillRect l="-580000" t="-111475" r="-102162" b="-496721"/>
                          </a:stretch>
                        </a:blipFill>
                      </a:tcPr>
                    </a:tc>
                    <a:tc>
                      <a:txBody>
                        <a:bodyPr/>
                        <a:lstStyle/>
                        <a:p>
                          <a:endParaRPr lang="en-US"/>
                        </a:p>
                      </a:txBody>
                      <a:tcPr>
                        <a:blipFill>
                          <a:blip r:embed="rId2"/>
                          <a:stretch>
                            <a:fillRect l="-680000" t="-111475" r="-2162" b="-496721"/>
                          </a:stretch>
                        </a:blipFill>
                      </a:tcPr>
                    </a:tc>
                    <a:extLst>
                      <a:ext uri="{0D108BD9-81ED-4DB2-BD59-A6C34878D82A}">
                        <a16:rowId xmlns:a16="http://schemas.microsoft.com/office/drawing/2014/main" val="583315108"/>
                      </a:ext>
                    </a:extLst>
                  </a:tr>
                  <a:tr h="370840">
                    <a:tc>
                      <a:txBody>
                        <a:bodyPr/>
                        <a:lstStyle/>
                        <a:p>
                          <a:r>
                            <a:rPr lang="ru-RU" dirty="0" smtClean="0"/>
                            <a:t>Период, м</a:t>
                          </a:r>
                          <a:endParaRPr lang="en-US" dirty="0"/>
                        </a:p>
                      </a:txBody>
                      <a:tcPr/>
                    </a:tc>
                    <a:tc>
                      <a:txBody>
                        <a:bodyPr/>
                        <a:lstStyle/>
                        <a:p>
                          <a:pPr algn="ctr"/>
                          <a:r>
                            <a:rPr lang="ru-RU" dirty="0" smtClean="0"/>
                            <a:t>2200</a:t>
                          </a:r>
                          <a:endParaRPr lang="en-US" dirty="0"/>
                        </a:p>
                      </a:txBody>
                      <a:tcPr/>
                    </a:tc>
                    <a:tc>
                      <a:txBody>
                        <a:bodyPr/>
                        <a:lstStyle/>
                        <a:p>
                          <a:pPr algn="ctr"/>
                          <a:r>
                            <a:rPr lang="ru-RU" dirty="0" smtClean="0"/>
                            <a:t>2200</a:t>
                          </a:r>
                          <a:endParaRPr lang="en-US" dirty="0"/>
                        </a:p>
                      </a:txBody>
                      <a:tcPr/>
                    </a:tc>
                    <a:tc>
                      <a:txBody>
                        <a:bodyPr/>
                        <a:lstStyle/>
                        <a:p>
                          <a:pPr algn="ctr"/>
                          <a:r>
                            <a:rPr lang="ru-RU" dirty="0" smtClean="0"/>
                            <a:t>3016</a:t>
                          </a:r>
                          <a:endParaRPr lang="en-US" dirty="0"/>
                        </a:p>
                      </a:txBody>
                      <a:tcPr/>
                    </a:tc>
                    <a:tc>
                      <a:txBody>
                        <a:bodyPr/>
                        <a:lstStyle/>
                        <a:p>
                          <a:pPr algn="ctr"/>
                          <a:r>
                            <a:rPr lang="ru-RU" dirty="0" smtClean="0"/>
                            <a:t>3016</a:t>
                          </a:r>
                          <a:endParaRPr lang="en-US" dirty="0"/>
                        </a:p>
                      </a:txBody>
                      <a:tcPr/>
                    </a:tc>
                    <a:tc>
                      <a:txBody>
                        <a:bodyPr/>
                        <a:lstStyle/>
                        <a:p>
                          <a:pPr algn="ctr"/>
                          <a:r>
                            <a:rPr lang="ru-RU" dirty="0" smtClean="0"/>
                            <a:t>97.69</a:t>
                          </a:r>
                          <a:endParaRPr lang="en-US" dirty="0"/>
                        </a:p>
                      </a:txBody>
                      <a:tcPr/>
                    </a:tc>
                    <a:tc>
                      <a:txBody>
                        <a:bodyPr/>
                        <a:lstStyle/>
                        <a:p>
                          <a:pPr algn="ctr"/>
                          <a:r>
                            <a:rPr lang="ru-RU" dirty="0" smtClean="0"/>
                            <a:t>97.69</a:t>
                          </a:r>
                          <a:endParaRPr lang="en-US" dirty="0"/>
                        </a:p>
                      </a:txBody>
                      <a:tcPr/>
                    </a:tc>
                    <a:extLst>
                      <a:ext uri="{0D108BD9-81ED-4DB2-BD59-A6C34878D82A}">
                        <a16:rowId xmlns:a16="http://schemas.microsoft.com/office/drawing/2014/main" val="4265619889"/>
                      </a:ext>
                    </a:extLst>
                  </a:tr>
                  <a:tr h="370840">
                    <a:tc>
                      <a:txBody>
                        <a:bodyPr/>
                        <a:lstStyle/>
                        <a:p>
                          <a:r>
                            <a:rPr lang="ru-RU" dirty="0" smtClean="0"/>
                            <a:t>Энергия, ГэВ</a:t>
                          </a:r>
                          <a:endParaRPr lang="en-US" dirty="0"/>
                        </a:p>
                      </a:txBody>
                      <a:tcPr/>
                    </a:tc>
                    <a:tc>
                      <a:txBody>
                        <a:bodyPr/>
                        <a:lstStyle/>
                        <a:p>
                          <a:pPr algn="ctr"/>
                          <a:r>
                            <a:rPr lang="ru-RU" dirty="0" smtClean="0"/>
                            <a:t>3.1</a:t>
                          </a:r>
                          <a:endParaRPr lang="en-US" dirty="0"/>
                        </a:p>
                      </a:txBody>
                      <a:tcPr/>
                    </a:tc>
                    <a:tc>
                      <a:txBody>
                        <a:bodyPr/>
                        <a:lstStyle/>
                        <a:p>
                          <a:pPr algn="ctr"/>
                          <a:r>
                            <a:rPr lang="ru-RU" dirty="0" smtClean="0"/>
                            <a:t>9.0</a:t>
                          </a:r>
                          <a:endParaRPr lang="en-US" dirty="0"/>
                        </a:p>
                      </a:txBody>
                      <a:tcPr/>
                    </a:tc>
                    <a:tc>
                      <a:txBody>
                        <a:bodyPr/>
                        <a:lstStyle/>
                        <a:p>
                          <a:pPr algn="ctr"/>
                          <a:r>
                            <a:rPr lang="ru-RU" dirty="0" smtClean="0"/>
                            <a:t>3.5</a:t>
                          </a:r>
                          <a:endParaRPr lang="en-US" dirty="0"/>
                        </a:p>
                      </a:txBody>
                      <a:tcPr/>
                    </a:tc>
                    <a:tc>
                      <a:txBody>
                        <a:bodyPr/>
                        <a:lstStyle/>
                        <a:p>
                          <a:pPr algn="ctr"/>
                          <a:r>
                            <a:rPr lang="ru-RU" dirty="0" smtClean="0"/>
                            <a:t>8.0</a:t>
                          </a:r>
                          <a:endParaRPr lang="en-US" dirty="0"/>
                        </a:p>
                      </a:txBody>
                      <a:tcPr/>
                    </a:tc>
                    <a:tc>
                      <a:txBody>
                        <a:bodyPr/>
                        <a:lstStyle/>
                        <a:p>
                          <a:pPr algn="ctr"/>
                          <a:r>
                            <a:rPr lang="ru-RU" dirty="0" smtClean="0"/>
                            <a:t>0.51</a:t>
                          </a:r>
                          <a:endParaRPr lang="en-US" dirty="0"/>
                        </a:p>
                      </a:txBody>
                      <a:tcPr/>
                    </a:tc>
                    <a:tc>
                      <a:txBody>
                        <a:bodyPr/>
                        <a:lstStyle/>
                        <a:p>
                          <a:pPr algn="ctr"/>
                          <a:r>
                            <a:rPr lang="ru-RU" dirty="0" smtClean="0"/>
                            <a:t>0.51</a:t>
                          </a:r>
                          <a:endParaRPr lang="en-US" dirty="0"/>
                        </a:p>
                      </a:txBody>
                      <a:tcPr/>
                    </a:tc>
                    <a:extLst>
                      <a:ext uri="{0D108BD9-81ED-4DB2-BD59-A6C34878D82A}">
                        <a16:rowId xmlns:a16="http://schemas.microsoft.com/office/drawing/2014/main" val="3325055388"/>
                      </a:ext>
                    </a:extLst>
                  </a:tr>
                  <a:tr h="640080">
                    <a:tc>
                      <a:txBody>
                        <a:bodyPr/>
                        <a:lstStyle/>
                        <a:p>
                          <a:r>
                            <a:rPr lang="ru-RU" dirty="0" smtClean="0"/>
                            <a:t>Время затухания, оборотов</a:t>
                          </a:r>
                          <a:endParaRPr lang="en-US" dirty="0"/>
                        </a:p>
                      </a:txBody>
                      <a:tcPr/>
                    </a:tc>
                    <a:tc>
                      <a:txBody>
                        <a:bodyPr/>
                        <a:lstStyle/>
                        <a:p>
                          <a:pPr algn="ctr"/>
                          <a:r>
                            <a:rPr lang="ru-RU" dirty="0" smtClean="0"/>
                            <a:t>8000</a:t>
                          </a:r>
                          <a:endParaRPr lang="en-US" dirty="0"/>
                        </a:p>
                      </a:txBody>
                      <a:tcPr/>
                    </a:tc>
                    <a:tc>
                      <a:txBody>
                        <a:bodyPr/>
                        <a:lstStyle/>
                        <a:p>
                          <a:pPr algn="ctr"/>
                          <a:r>
                            <a:rPr lang="ru-RU" dirty="0" smtClean="0"/>
                            <a:t>5000</a:t>
                          </a:r>
                          <a:endParaRPr lang="en-US" dirty="0"/>
                        </a:p>
                      </a:txBody>
                      <a:tcPr/>
                    </a:tc>
                    <a:tc>
                      <a:txBody>
                        <a:bodyPr/>
                        <a:lstStyle/>
                        <a:p>
                          <a:pPr algn="ctr"/>
                          <a:r>
                            <a:rPr lang="ru-RU" dirty="0" smtClean="0"/>
                            <a:t>4000</a:t>
                          </a:r>
                          <a:endParaRPr lang="en-US" dirty="0"/>
                        </a:p>
                      </a:txBody>
                      <a:tcPr/>
                    </a:tc>
                    <a:tc>
                      <a:txBody>
                        <a:bodyPr/>
                        <a:lstStyle/>
                        <a:p>
                          <a:pPr algn="ctr"/>
                          <a:r>
                            <a:rPr lang="ru-RU" dirty="0" smtClean="0"/>
                            <a:t>4000</a:t>
                          </a:r>
                          <a:endParaRPr lang="en-US" dirty="0"/>
                        </a:p>
                      </a:txBody>
                      <a:tcPr/>
                    </a:tc>
                    <a:tc>
                      <a:txBody>
                        <a:bodyPr/>
                        <a:lstStyle/>
                        <a:p>
                          <a:pPr algn="ctr"/>
                          <a:r>
                            <a:rPr lang="ru-RU" dirty="0" smtClean="0"/>
                            <a:t>110000</a:t>
                          </a:r>
                          <a:endParaRPr lang="en-US" dirty="0"/>
                        </a:p>
                      </a:txBody>
                      <a:tcPr/>
                    </a:tc>
                    <a:tc>
                      <a:txBody>
                        <a:bodyPr/>
                        <a:lstStyle/>
                        <a:p>
                          <a:pPr algn="ctr"/>
                          <a:r>
                            <a:rPr lang="ru-RU" dirty="0" smtClean="0"/>
                            <a:t>110000</a:t>
                          </a:r>
                          <a:endParaRPr lang="en-US" dirty="0"/>
                        </a:p>
                      </a:txBody>
                      <a:tcPr/>
                    </a:tc>
                    <a:extLst>
                      <a:ext uri="{0D108BD9-81ED-4DB2-BD59-A6C34878D82A}">
                        <a16:rowId xmlns:a16="http://schemas.microsoft.com/office/drawing/2014/main" val="745209903"/>
                      </a:ext>
                    </a:extLst>
                  </a:tr>
                  <a:tr h="370840">
                    <a:tc>
                      <a:txBody>
                        <a:bodyPr/>
                        <a:lstStyle/>
                        <a:p>
                          <a:r>
                            <a:rPr lang="ru-RU" dirty="0" smtClean="0"/>
                            <a:t>Ток, А</a:t>
                          </a:r>
                          <a:endParaRPr lang="en-US" dirty="0"/>
                        </a:p>
                      </a:txBody>
                      <a:tcPr/>
                    </a:tc>
                    <a:tc>
                      <a:txBody>
                        <a:bodyPr/>
                        <a:lstStyle/>
                        <a:p>
                          <a:pPr algn="ctr"/>
                          <a:r>
                            <a:rPr lang="ru-RU" dirty="0" smtClean="0"/>
                            <a:t>3.21</a:t>
                          </a:r>
                          <a:endParaRPr lang="en-US" dirty="0"/>
                        </a:p>
                      </a:txBody>
                      <a:tcPr/>
                    </a:tc>
                    <a:tc>
                      <a:txBody>
                        <a:bodyPr/>
                        <a:lstStyle/>
                        <a:p>
                          <a:pPr algn="ctr"/>
                          <a:r>
                            <a:rPr lang="ru-RU" dirty="0" smtClean="0"/>
                            <a:t>2.07</a:t>
                          </a:r>
                          <a:endParaRPr lang="en-US" dirty="0"/>
                        </a:p>
                      </a:txBody>
                      <a:tcPr/>
                    </a:tc>
                    <a:tc>
                      <a:txBody>
                        <a:bodyPr/>
                        <a:lstStyle/>
                        <a:p>
                          <a:pPr algn="ctr"/>
                          <a:r>
                            <a:rPr lang="ru-RU" dirty="0" smtClean="0"/>
                            <a:t>2.0</a:t>
                          </a:r>
                          <a:endParaRPr lang="en-US" dirty="0"/>
                        </a:p>
                      </a:txBody>
                      <a:tcPr/>
                    </a:tc>
                    <a:tc>
                      <a:txBody>
                        <a:bodyPr/>
                        <a:lstStyle/>
                        <a:p>
                          <a:pPr algn="ctr"/>
                          <a:r>
                            <a:rPr lang="ru-RU" dirty="0" smtClean="0"/>
                            <a:t>1.4</a:t>
                          </a:r>
                          <a:endParaRPr lang="en-US" dirty="0"/>
                        </a:p>
                      </a:txBody>
                      <a:tcPr/>
                    </a:tc>
                    <a:tc>
                      <a:txBody>
                        <a:bodyPr/>
                        <a:lstStyle/>
                        <a:p>
                          <a:pPr algn="ctr"/>
                          <a:r>
                            <a:rPr lang="ru-RU" dirty="0" smtClean="0"/>
                            <a:t>1.4</a:t>
                          </a:r>
                          <a:endParaRPr lang="en-US" dirty="0"/>
                        </a:p>
                      </a:txBody>
                      <a:tcPr/>
                    </a:tc>
                    <a:tc>
                      <a:txBody>
                        <a:bodyPr/>
                        <a:lstStyle/>
                        <a:p>
                          <a:pPr algn="ctr"/>
                          <a:r>
                            <a:rPr lang="ru-RU" dirty="0" smtClean="0"/>
                            <a:t>2.45</a:t>
                          </a:r>
                          <a:endParaRPr lang="en-US" dirty="0"/>
                        </a:p>
                      </a:txBody>
                      <a:tcPr/>
                    </a:tc>
                    <a:extLst>
                      <a:ext uri="{0D108BD9-81ED-4DB2-BD59-A6C34878D82A}">
                        <a16:rowId xmlns:a16="http://schemas.microsoft.com/office/drawing/2014/main" val="2727626271"/>
                      </a:ext>
                    </a:extLst>
                  </a:tr>
                </a:tbl>
              </a:graphicData>
            </a:graphic>
          </p:graphicFrame>
        </mc:Fallback>
      </mc:AlternateContent>
      <mc:AlternateContent xmlns:mc="http://schemas.openxmlformats.org/markup-compatibility/2006" xmlns:a14="http://schemas.microsoft.com/office/drawing/2010/main">
        <mc:Choice Requires="a14">
          <p:sp>
            <p:nvSpPr>
              <p:cNvPr id="8" name="Прямоугольник 7"/>
              <p:cNvSpPr/>
              <p:nvPr/>
            </p:nvSpPr>
            <p:spPr>
              <a:xfrm>
                <a:off x="2400188" y="411510"/>
                <a:ext cx="4343625" cy="860557"/>
              </a:xfrm>
              <a:prstGeom prst="rect">
                <a:avLst/>
              </a:prstGeom>
            </p:spPr>
            <p:txBody>
              <a:bodyPr wrap="none">
                <a:spAutoFit/>
              </a:bodyPr>
              <a:lstStyle/>
              <a:p>
                <a:r>
                  <a:rPr lang="ru-RU" sz="2800" dirty="0"/>
                  <a:t>Светимость </a:t>
                </a:r>
                <a14:m>
                  <m:oMath xmlns:m="http://schemas.openxmlformats.org/officeDocument/2006/math">
                    <m:r>
                      <a:rPr lang="en-US" sz="2800" i="1">
                        <a:latin typeface="Cambria Math" panose="02040503050406030204" pitchFamily="18" charset="0"/>
                        <a:ea typeface="Cambria Math" panose="02040503050406030204" pitchFamily="18" charset="0"/>
                      </a:rPr>
                      <m:t>ℒ</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ru-RU" sz="2800" i="1">
                            <a:latin typeface="Cambria Math" panose="02040503050406030204" pitchFamily="18" charset="0"/>
                            <a:ea typeface="Cambria Math" panose="02040503050406030204" pitchFamily="18" charset="0"/>
                          </a:rPr>
                          <m:t>𝛾</m:t>
                        </m:r>
                      </m:num>
                      <m:den>
                        <m:r>
                          <a:rPr lang="en-US" sz="2800" i="1">
                            <a:latin typeface="Cambria Math" panose="02040503050406030204" pitchFamily="18" charset="0"/>
                            <a:ea typeface="Cambria Math" panose="02040503050406030204" pitchFamily="18" charset="0"/>
                          </a:rPr>
                          <m:t>2</m:t>
                        </m:r>
                        <m:r>
                          <a:rPr lang="en-US" sz="2800" i="1">
                            <a:latin typeface="Cambria Math" panose="02040503050406030204" pitchFamily="18" charset="0"/>
                            <a:ea typeface="Cambria Math" panose="02040503050406030204" pitchFamily="18" charset="0"/>
                          </a:rPr>
                          <m:t>𝑒</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𝑟</m:t>
                            </m:r>
                          </m:e>
                          <m:sub>
                            <m:r>
                              <a:rPr lang="en-US" sz="2800" i="1">
                                <a:latin typeface="Cambria Math" panose="02040503050406030204" pitchFamily="18" charset="0"/>
                                <a:ea typeface="Cambria Math" panose="02040503050406030204" pitchFamily="18" charset="0"/>
                              </a:rPr>
                              <m:t>𝑒</m:t>
                            </m:r>
                          </m:sub>
                        </m:sSub>
                      </m:den>
                    </m:f>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𝐼</m:t>
                            </m:r>
                          </m:e>
                          <m:sub>
                            <m:r>
                              <a:rPr lang="en-US" sz="2800" i="1">
                                <a:latin typeface="Cambria Math" panose="02040503050406030204" pitchFamily="18" charset="0"/>
                                <a:ea typeface="Cambria Math" panose="02040503050406030204" pitchFamily="18" charset="0"/>
                              </a:rPr>
                              <m:t>𝑡𝑜𝑡</m:t>
                            </m:r>
                          </m:sub>
                        </m:sSub>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𝜉</m:t>
                            </m:r>
                          </m:e>
                          <m:sub>
                            <m:r>
                              <a:rPr lang="en-US" sz="2800" i="1">
                                <a:latin typeface="Cambria Math" panose="02040503050406030204" pitchFamily="18" charset="0"/>
                                <a:ea typeface="Cambria Math" panose="02040503050406030204" pitchFamily="18" charset="0"/>
                              </a:rPr>
                              <m:t>𝑦</m:t>
                            </m:r>
                          </m:sub>
                        </m:sSub>
                      </m:num>
                      <m:den>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𝛽</m:t>
                            </m:r>
                          </m:e>
                          <m:sub>
                            <m:r>
                              <a:rPr lang="en-US" sz="2800" i="1">
                                <a:latin typeface="Cambria Math" panose="02040503050406030204" pitchFamily="18" charset="0"/>
                                <a:ea typeface="Cambria Math" panose="02040503050406030204" pitchFamily="18" charset="0"/>
                              </a:rPr>
                              <m:t>𝑦</m:t>
                            </m:r>
                          </m:sub>
                          <m:sup>
                            <m:r>
                              <a:rPr lang="en-US" sz="2800" i="1">
                                <a:latin typeface="Cambria Math" panose="02040503050406030204" pitchFamily="18" charset="0"/>
                                <a:ea typeface="Cambria Math" panose="02040503050406030204" pitchFamily="18" charset="0"/>
                              </a:rPr>
                              <m:t>∗</m:t>
                            </m:r>
                          </m:sup>
                        </m:sSubSup>
                      </m:den>
                    </m:f>
                  </m:oMath>
                </a14:m>
                <a:r>
                  <a:rPr lang="ru-RU" sz="2800" dirty="0"/>
                  <a:t> </a:t>
                </a:r>
                <a:endParaRPr lang="en-US" sz="2800" dirty="0"/>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2400188" y="411510"/>
                <a:ext cx="4343625" cy="860557"/>
              </a:xfrm>
              <a:prstGeom prst="rect">
                <a:avLst/>
              </a:prstGeom>
              <a:blipFill>
                <a:blip r:embed="rId3"/>
                <a:stretch>
                  <a:fillRect l="-2949"/>
                </a:stretch>
              </a:blipFill>
            </p:spPr>
            <p:txBody>
              <a:bodyPr/>
              <a:lstStyle/>
              <a:p>
                <a:r>
                  <a:rPr lang="en-US">
                    <a:noFill/>
                  </a:rPr>
                  <a:t> </a:t>
                </a:r>
              </a:p>
            </p:txBody>
          </p:sp>
        </mc:Fallback>
      </mc:AlternateContent>
      <p:pic>
        <p:nvPicPr>
          <p:cNvPr id="6" name="Picture 2"/>
          <p:cNvPicPr>
            <a:picLocks noChangeAspect="1" noChangeArrowheads="1"/>
          </p:cNvPicPr>
          <p:nvPr/>
        </p:nvPicPr>
        <p:blipFill>
          <a:blip r:embed="rId4" cstate="print"/>
          <a:srcRect r="19105"/>
          <a:stretch>
            <a:fillRect/>
          </a:stretch>
        </p:blipFill>
        <p:spPr bwMode="auto">
          <a:xfrm>
            <a:off x="6073994" y="2999536"/>
            <a:ext cx="3071033" cy="2152650"/>
          </a:xfrm>
          <a:prstGeom prst="rect">
            <a:avLst/>
          </a:prstGeom>
          <a:noFill/>
          <a:ln w="9525">
            <a:noFill/>
            <a:miter lim="800000"/>
            <a:headEnd/>
            <a:tailEnd/>
          </a:ln>
        </p:spPr>
      </p:pic>
      <p:pic>
        <p:nvPicPr>
          <p:cNvPr id="9" name="Picture 6"/>
          <p:cNvPicPr>
            <a:picLocks noChangeAspect="1" noChangeArrowheads="1"/>
          </p:cNvPicPr>
          <p:nvPr/>
        </p:nvPicPr>
        <p:blipFill>
          <a:blip r:embed="rId5" cstate="print"/>
          <a:srcRect/>
          <a:stretch>
            <a:fillRect/>
          </a:stretch>
        </p:blipFill>
        <p:spPr bwMode="auto">
          <a:xfrm>
            <a:off x="0" y="2900709"/>
            <a:ext cx="3629025" cy="2251477"/>
          </a:xfrm>
          <a:prstGeom prst="rect">
            <a:avLst/>
          </a:prstGeom>
          <a:noFill/>
          <a:ln w="9525">
            <a:noFill/>
            <a:miter lim="800000"/>
            <a:headEnd/>
            <a:tailEnd/>
          </a:ln>
        </p:spPr>
      </p:pic>
      <p:pic>
        <p:nvPicPr>
          <p:cNvPr id="10" name="Picture 7"/>
          <p:cNvPicPr>
            <a:picLocks noChangeAspect="1" noChangeArrowheads="1"/>
          </p:cNvPicPr>
          <p:nvPr/>
        </p:nvPicPr>
        <p:blipFill>
          <a:blip r:embed="rId6" cstate="print"/>
          <a:srcRect/>
          <a:stretch>
            <a:fillRect/>
          </a:stretch>
        </p:blipFill>
        <p:spPr bwMode="auto">
          <a:xfrm>
            <a:off x="3359369" y="3797268"/>
            <a:ext cx="2714625" cy="1346232"/>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0" y="0"/>
            <a:ext cx="2291787" cy="3055716"/>
          </a:xfrm>
          <a:prstGeom prst="rect">
            <a:avLst/>
          </a:prstGeom>
        </p:spPr>
      </p:pic>
    </p:spTree>
    <p:extLst>
      <p:ext uri="{BB962C8B-B14F-4D97-AF65-F5344CB8AC3E}">
        <p14:creationId xmlns:p14="http://schemas.microsoft.com/office/powerpoint/2010/main" val="18527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Крабовая перетяжка (</a:t>
            </a:r>
            <a:r>
              <a:rPr lang="en-US" dirty="0" err="1" smtClean="0"/>
              <a:t>P.Raimondi</a:t>
            </a:r>
            <a:r>
              <a:rPr lang="en-US" dirty="0" smtClean="0"/>
              <a:t> 2006</a:t>
            </a:r>
            <a:r>
              <a:rPr lang="ru-RU" dirty="0" smtClean="0"/>
              <a:t>)</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43</a:t>
            </a:fld>
            <a:endParaRPr lang="ru-RU" dirty="0"/>
          </a:p>
        </p:txBody>
      </p:sp>
      <mc:AlternateContent xmlns:mc="http://schemas.openxmlformats.org/markup-compatibility/2006" xmlns:a14="http://schemas.microsoft.com/office/drawing/2010/main">
        <mc:Choice Requires="a14">
          <p:sp>
            <p:nvSpPr>
              <p:cNvPr id="32" name="TextBox 31"/>
              <p:cNvSpPr txBox="1"/>
              <p:nvPr/>
            </p:nvSpPr>
            <p:spPr>
              <a:xfrm>
                <a:off x="0" y="2608639"/>
                <a:ext cx="9144000" cy="2442528"/>
              </a:xfrm>
              <a:prstGeom prst="rect">
                <a:avLst/>
              </a:prstGeom>
              <a:noFill/>
            </p:spPr>
            <p:txBody>
              <a:bodyPr wrap="square" lIns="0" tIns="0" rIns="0" bIns="0" rtlCol="0">
                <a:spAutoFit/>
              </a:bodyPr>
              <a:lstStyle/>
              <a:p>
                <a:r>
                  <a:rPr lang="ru-RU" sz="2800" dirty="0" smtClean="0"/>
                  <a:t>Светимость </a:t>
                </a:r>
                <a14:m>
                  <m:oMath xmlns:m="http://schemas.openxmlformats.org/officeDocument/2006/math">
                    <m:r>
                      <a:rPr lang="en-US" sz="2800" i="1">
                        <a:latin typeface="Cambria Math" panose="02040503050406030204" pitchFamily="18" charset="0"/>
                        <a:ea typeface="Cambria Math" panose="02040503050406030204" pitchFamily="18" charset="0"/>
                      </a:rPr>
                      <m:t>ℒ</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ru-RU" sz="2800" i="1">
                            <a:latin typeface="Cambria Math" panose="02040503050406030204" pitchFamily="18" charset="0"/>
                            <a:ea typeface="Cambria Math" panose="02040503050406030204" pitchFamily="18" charset="0"/>
                          </a:rPr>
                          <m:t>𝛾</m:t>
                        </m:r>
                      </m:num>
                      <m:den>
                        <m:r>
                          <a:rPr lang="en-US" sz="2800" i="1">
                            <a:latin typeface="Cambria Math" panose="02040503050406030204" pitchFamily="18" charset="0"/>
                            <a:ea typeface="Cambria Math" panose="02040503050406030204" pitchFamily="18" charset="0"/>
                          </a:rPr>
                          <m:t>2</m:t>
                        </m:r>
                        <m:r>
                          <a:rPr lang="en-US" sz="2800" i="1">
                            <a:latin typeface="Cambria Math" panose="02040503050406030204" pitchFamily="18" charset="0"/>
                            <a:ea typeface="Cambria Math" panose="02040503050406030204" pitchFamily="18" charset="0"/>
                          </a:rPr>
                          <m:t>𝑒</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𝑟</m:t>
                            </m:r>
                          </m:e>
                          <m:sub>
                            <m:r>
                              <a:rPr lang="en-US" sz="2800" i="1">
                                <a:latin typeface="Cambria Math" panose="02040503050406030204" pitchFamily="18" charset="0"/>
                                <a:ea typeface="Cambria Math" panose="02040503050406030204" pitchFamily="18" charset="0"/>
                              </a:rPr>
                              <m:t>𝑒</m:t>
                            </m:r>
                          </m:sub>
                        </m:sSub>
                      </m:den>
                    </m:f>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𝐼</m:t>
                            </m:r>
                          </m:e>
                          <m:sub>
                            <m:r>
                              <a:rPr lang="en-US" sz="2800" i="1">
                                <a:latin typeface="Cambria Math" panose="02040503050406030204" pitchFamily="18" charset="0"/>
                                <a:ea typeface="Cambria Math" panose="02040503050406030204" pitchFamily="18" charset="0"/>
                              </a:rPr>
                              <m:t>𝑡𝑜𝑡</m:t>
                            </m:r>
                          </m:sub>
                        </m:sSub>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𝜉</m:t>
                            </m:r>
                          </m:e>
                          <m:sub>
                            <m:r>
                              <a:rPr lang="en-US" sz="2800" i="1">
                                <a:latin typeface="Cambria Math" panose="02040503050406030204" pitchFamily="18" charset="0"/>
                                <a:ea typeface="Cambria Math" panose="02040503050406030204" pitchFamily="18" charset="0"/>
                              </a:rPr>
                              <m:t>𝑦</m:t>
                            </m:r>
                          </m:sub>
                        </m:sSub>
                      </m:num>
                      <m:den>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𝛽</m:t>
                            </m:r>
                          </m:e>
                          <m:sub>
                            <m:r>
                              <a:rPr lang="en-US" sz="2800" i="1">
                                <a:latin typeface="Cambria Math" panose="02040503050406030204" pitchFamily="18" charset="0"/>
                                <a:ea typeface="Cambria Math" panose="02040503050406030204" pitchFamily="18" charset="0"/>
                              </a:rPr>
                              <m:t>𝑦</m:t>
                            </m:r>
                          </m:sub>
                          <m:sup>
                            <m:r>
                              <a:rPr lang="en-US" sz="2800" i="1">
                                <a:latin typeface="Cambria Math" panose="02040503050406030204" pitchFamily="18" charset="0"/>
                                <a:ea typeface="Cambria Math" panose="02040503050406030204" pitchFamily="18" charset="0"/>
                              </a:rPr>
                              <m:t>∗</m:t>
                            </m:r>
                          </m:sup>
                        </m:sSubSup>
                      </m:den>
                    </m:f>
                  </m:oMath>
                </a14:m>
                <a:r>
                  <a:rPr lang="ru-RU" sz="2800" dirty="0" smtClean="0"/>
                  <a:t> </a:t>
                </a:r>
                <a:endParaRPr lang="en-US" sz="2800" dirty="0" smtClean="0"/>
              </a:p>
              <a:p>
                <a:pPr marL="514350" indent="-514350">
                  <a:buFont typeface="+mj-lt"/>
                  <a:buAutoNum type="arabicPeriod"/>
                </a:pPr>
                <a:r>
                  <a:rPr lang="ru-RU" sz="2800" dirty="0" smtClean="0"/>
                  <a:t>Угол </a:t>
                </a:r>
                <a:r>
                  <a:rPr lang="ru-RU" sz="2800" dirty="0" err="1" smtClean="0"/>
                  <a:t>Пивинского</a:t>
                </a:r>
                <a:r>
                  <a:rPr lang="en-US" sz="2800" dirty="0" smtClean="0"/>
                  <a:t> </a:t>
                </a:r>
                <a14:m>
                  <m:oMath xmlns:m="http://schemas.openxmlformats.org/officeDocument/2006/math">
                    <m:r>
                      <a:rPr lang="en-US" sz="2800" i="1">
                        <a:latin typeface="Cambria Math" panose="02040503050406030204" pitchFamily="18" charset="0"/>
                      </a:rPr>
                      <m:t>𝜑</m:t>
                    </m:r>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𝑠</m:t>
                            </m:r>
                          </m:sub>
                        </m:sSub>
                      </m:num>
                      <m:den>
                        <m:sSubSup>
                          <m:sSubSupPr>
                            <m:ctrlPr>
                              <a:rPr lang="en-US" sz="2800" i="1">
                                <a:latin typeface="Cambria Math" panose="02040503050406030204" pitchFamily="18" charset="0"/>
                              </a:rPr>
                            </m:ctrlPr>
                          </m:sSubSupPr>
                          <m:e>
                            <m:r>
                              <a:rPr lang="en-US" sz="2800" i="1">
                                <a:latin typeface="Cambria Math" panose="02040503050406030204" pitchFamily="18" charset="0"/>
                              </a:rPr>
                              <m:t>𝜎</m:t>
                            </m:r>
                          </m:e>
                          <m:sub>
                            <m:r>
                              <a:rPr lang="en-US" sz="2800" i="1">
                                <a:latin typeface="Cambria Math" panose="02040503050406030204" pitchFamily="18" charset="0"/>
                              </a:rPr>
                              <m:t>𝑥</m:t>
                            </m:r>
                          </m:sub>
                          <m:sup>
                            <m:r>
                              <a:rPr lang="en-US" sz="2800" i="1">
                                <a:latin typeface="Cambria Math" panose="02040503050406030204" pitchFamily="18" charset="0"/>
                              </a:rPr>
                              <m:t>∗</m:t>
                            </m:r>
                          </m:sup>
                        </m:sSubSup>
                      </m:den>
                    </m:f>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r>
                          <a:rPr lang="en-US" sz="2800" i="1">
                            <a:latin typeface="Cambria Math" panose="02040503050406030204" pitchFamily="18" charset="0"/>
                          </a:rPr>
                          <m:t>𝜃</m:t>
                        </m:r>
                        <m:r>
                          <a:rPr lang="en-US" sz="2800" i="1" smtClean="0">
                            <a:latin typeface="Cambria Math" panose="02040503050406030204" pitchFamily="18" charset="0"/>
                            <a:ea typeface="Cambria Math" panose="02040503050406030204" pitchFamily="18" charset="0"/>
                          </a:rPr>
                          <m:t>≫</m:t>
                        </m:r>
                        <m:r>
                          <a:rPr lang="ru-RU" sz="2800" b="0" i="1" smtClean="0">
                            <a:latin typeface="Cambria Math" panose="02040503050406030204" pitchFamily="18" charset="0"/>
                            <a:ea typeface="Cambria Math" panose="02040503050406030204" pitchFamily="18" charset="0"/>
                          </a:rPr>
                          <m:t>1</m:t>
                        </m:r>
                      </m:e>
                    </m:func>
                  </m:oMath>
                </a14:m>
                <a:r>
                  <a:rPr lang="ru-RU" sz="2800" dirty="0" smtClean="0"/>
                  <a:t> </a:t>
                </a:r>
                <a:endParaRPr lang="en-US" sz="2800" dirty="0" smtClean="0"/>
              </a:p>
              <a:p>
                <a:pPr marL="514350" indent="-514350">
                  <a:buFont typeface="+mj-lt"/>
                  <a:buAutoNum type="arabicPeriod"/>
                </a:pPr>
                <a:r>
                  <a:rPr lang="en-US" sz="2800" dirty="0">
                    <a:latin typeface="Cambria Math" panose="02040503050406030204" pitchFamily="18" charset="0"/>
                  </a:rPr>
                  <a:t> </a:t>
                </a:r>
                <a14:m>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𝛽</m:t>
                        </m:r>
                      </m:e>
                      <m:sub>
                        <m:r>
                          <a:rPr lang="en-US" sz="2800" i="1">
                            <a:latin typeface="Cambria Math" panose="02040503050406030204" pitchFamily="18" charset="0"/>
                          </a:rPr>
                          <m:t>𝑦</m:t>
                        </m:r>
                      </m:sub>
                      <m:sup>
                        <m:r>
                          <a:rPr lang="en-US" sz="2800" i="1">
                            <a:latin typeface="Cambria Math" panose="02040503050406030204" pitchFamily="18" charset="0"/>
                          </a:rPr>
                          <m:t>∗</m:t>
                        </m:r>
                      </m:sup>
                    </m:sSubSup>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𝑥</m:t>
                            </m:r>
                          </m:sub>
                        </m:sSub>
                      </m:num>
                      <m:den>
                        <m:r>
                          <a:rPr lang="en-US" sz="2800" i="1">
                            <a:latin typeface="Cambria Math" panose="02040503050406030204" pitchFamily="18" charset="0"/>
                          </a:rPr>
                          <m:t>𝜃</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𝑧</m:t>
                        </m:r>
                      </m:sub>
                    </m:sSub>
                  </m:oMath>
                </a14:m>
                <a:r>
                  <a:rPr lang="ru-RU" sz="2800" dirty="0" smtClean="0"/>
                  <a:t> (нет </a:t>
                </a:r>
                <a:r>
                  <a:rPr lang="en-US" sz="2800" dirty="0" smtClean="0"/>
                  <a:t>hour-glass</a:t>
                </a:r>
                <a:r>
                  <a:rPr lang="ru-RU" sz="2800" dirty="0" smtClean="0"/>
                  <a:t>)</a:t>
                </a:r>
                <a:endParaRPr lang="en-US" sz="2800" dirty="0"/>
              </a:p>
              <a:p>
                <a:pPr marL="342900" indent="-342900">
                  <a:buFont typeface="+mj-lt"/>
                  <a:buAutoNum type="arabicPeriod"/>
                </a:pPr>
                <a:r>
                  <a:rPr lang="en-US" sz="2800" dirty="0"/>
                  <a:t>CRAB </a:t>
                </a:r>
                <a:r>
                  <a:rPr lang="ru-RU" sz="2800" dirty="0" err="1"/>
                  <a:t>секступоли</a:t>
                </a:r>
                <a:r>
                  <a:rPr lang="en-US" sz="2800" dirty="0"/>
                  <a:t> </a:t>
                </a:r>
                <a:r>
                  <a:rPr lang="ru-RU" sz="2800" dirty="0"/>
                  <a:t>подавляют </a:t>
                </a:r>
                <a:r>
                  <a:rPr lang="ru-RU" sz="2800" dirty="0" smtClean="0"/>
                  <a:t>резонансы</a:t>
                </a:r>
                <a:r>
                  <a:rPr lang="en-US" sz="2800" dirty="0" smtClean="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𝜉</m:t>
                        </m:r>
                      </m:e>
                      <m:sub>
                        <m:r>
                          <a:rPr lang="en-US" sz="2800" i="1">
                            <a:latin typeface="Cambria Math" panose="02040503050406030204" pitchFamily="18" charset="0"/>
                          </a:rPr>
                          <m:t>𝑦</m:t>
                        </m:r>
                      </m:sub>
                    </m:sSub>
                    <m:r>
                      <a:rPr lang="en-US" sz="2800" i="1">
                        <a:latin typeface="Cambria Math" panose="02040503050406030204" pitchFamily="18" charset="0"/>
                      </a:rPr>
                      <m:t>∼0.2</m:t>
                    </m:r>
                  </m:oMath>
                </a14:m>
                <a:endParaRPr lang="ru-RU" sz="2800" dirty="0"/>
              </a:p>
            </p:txBody>
          </p:sp>
        </mc:Choice>
        <mc:Fallback xmlns="">
          <p:sp>
            <p:nvSpPr>
              <p:cNvPr id="32" name="TextBox 31"/>
              <p:cNvSpPr txBox="1">
                <a:spLocks noRot="1" noChangeAspect="1" noMove="1" noResize="1" noEditPoints="1" noAdjustHandles="1" noChangeArrowheads="1" noChangeShapeType="1" noTextEdit="1"/>
              </p:cNvSpPr>
              <p:nvPr/>
            </p:nvSpPr>
            <p:spPr>
              <a:xfrm>
                <a:off x="0" y="2608639"/>
                <a:ext cx="9144000" cy="2442528"/>
              </a:xfrm>
              <a:prstGeom prst="rect">
                <a:avLst/>
              </a:prstGeom>
              <a:blipFill>
                <a:blip r:embed="rId3"/>
                <a:stretch>
                  <a:fillRect l="-2400" b="-6983"/>
                </a:stretch>
              </a:blipFill>
            </p:spPr>
            <p:txBody>
              <a:bodyPr/>
              <a:lstStyle/>
              <a:p>
                <a:r>
                  <a:rPr lang="en-US">
                    <a:noFill/>
                  </a:rPr>
                  <a:t> </a:t>
                </a:r>
              </a:p>
            </p:txBody>
          </p:sp>
        </mc:Fallback>
      </mc:AlternateContent>
      <p:pic>
        <p:nvPicPr>
          <p:cNvPr id="160" name="Рисунок 159"/>
          <p:cNvPicPr>
            <a:picLocks noChangeAspect="1"/>
          </p:cNvPicPr>
          <p:nvPr/>
        </p:nvPicPr>
        <p:blipFill rotWithShape="1">
          <a:blip r:embed="rId4"/>
          <a:srcRect l="4835" t="4232" r="21432" b="9561"/>
          <a:stretch/>
        </p:blipFill>
        <p:spPr>
          <a:xfrm>
            <a:off x="107504" y="816355"/>
            <a:ext cx="3600000" cy="1239344"/>
          </a:xfrm>
          <a:prstGeom prst="rect">
            <a:avLst/>
          </a:prstGeom>
        </p:spPr>
      </p:pic>
      <p:pic>
        <p:nvPicPr>
          <p:cNvPr id="7" name="Рисунок 6"/>
          <p:cNvPicPr>
            <a:picLocks noChangeAspect="1"/>
          </p:cNvPicPr>
          <p:nvPr/>
        </p:nvPicPr>
        <p:blipFill>
          <a:blip r:embed="rId5"/>
          <a:stretch>
            <a:fillRect/>
          </a:stretch>
        </p:blipFill>
        <p:spPr>
          <a:xfrm>
            <a:off x="4824000" y="450628"/>
            <a:ext cx="4320000" cy="3012617"/>
          </a:xfrm>
          <a:prstGeom prst="rect">
            <a:avLst/>
          </a:prstGeom>
        </p:spPr>
      </p:pic>
    </p:spTree>
    <p:extLst>
      <p:ext uri="{BB962C8B-B14F-4D97-AF65-F5344CB8AC3E}">
        <p14:creationId xmlns:p14="http://schemas.microsoft.com/office/powerpoint/2010/main" val="41772872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Крабовая перетяжка (</a:t>
            </a:r>
            <a:r>
              <a:rPr lang="en-US" dirty="0" err="1" smtClean="0"/>
              <a:t>P.Raimondi</a:t>
            </a:r>
            <a:r>
              <a:rPr lang="en-US" dirty="0" smtClean="0"/>
              <a:t> 2006</a:t>
            </a:r>
            <a:r>
              <a:rPr lang="ru-RU" dirty="0" smtClean="0"/>
              <a:t>)</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44</a:t>
            </a:fld>
            <a:endParaRPr lang="ru-RU" dirty="0"/>
          </a:p>
        </p:txBody>
      </p:sp>
      <mc:AlternateContent xmlns:mc="http://schemas.openxmlformats.org/markup-compatibility/2006" xmlns:a14="http://schemas.microsoft.com/office/drawing/2010/main">
        <mc:Choice Requires="a14">
          <p:sp>
            <p:nvSpPr>
              <p:cNvPr id="32" name="TextBox 31"/>
              <p:cNvSpPr txBox="1"/>
              <p:nvPr/>
            </p:nvSpPr>
            <p:spPr>
              <a:xfrm>
                <a:off x="0" y="2608639"/>
                <a:ext cx="9144000" cy="2534861"/>
              </a:xfrm>
              <a:prstGeom prst="rect">
                <a:avLst/>
              </a:prstGeom>
              <a:noFill/>
            </p:spPr>
            <p:txBody>
              <a:bodyPr wrap="square" lIns="0" tIns="0" rIns="0" bIns="0" rtlCol="0">
                <a:spAutoFit/>
              </a:bodyPr>
              <a:lstStyle/>
              <a:p>
                <a:r>
                  <a:rPr lang="ru-RU" sz="2800" dirty="0" smtClean="0"/>
                  <a:t>Светимость </a:t>
                </a:r>
                <a14:m>
                  <m:oMath xmlns:m="http://schemas.openxmlformats.org/officeDocument/2006/math">
                    <m:r>
                      <a:rPr lang="en-US" sz="2800" i="1">
                        <a:latin typeface="Cambria Math" panose="02040503050406030204" pitchFamily="18" charset="0"/>
                        <a:ea typeface="Cambria Math" panose="02040503050406030204" pitchFamily="18" charset="0"/>
                      </a:rPr>
                      <m:t>ℒ</m:t>
                    </m:r>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ru-RU" sz="2800" i="1">
                            <a:latin typeface="Cambria Math" panose="02040503050406030204" pitchFamily="18" charset="0"/>
                            <a:ea typeface="Cambria Math" panose="02040503050406030204" pitchFamily="18" charset="0"/>
                          </a:rPr>
                          <m:t>𝛾</m:t>
                        </m:r>
                      </m:num>
                      <m:den>
                        <m:r>
                          <a:rPr lang="en-US" sz="2800" i="1">
                            <a:latin typeface="Cambria Math" panose="02040503050406030204" pitchFamily="18" charset="0"/>
                            <a:ea typeface="Cambria Math" panose="02040503050406030204" pitchFamily="18" charset="0"/>
                          </a:rPr>
                          <m:t>2</m:t>
                        </m:r>
                        <m:r>
                          <a:rPr lang="en-US" sz="2800" i="1">
                            <a:latin typeface="Cambria Math" panose="02040503050406030204" pitchFamily="18" charset="0"/>
                            <a:ea typeface="Cambria Math" panose="02040503050406030204" pitchFamily="18" charset="0"/>
                          </a:rPr>
                          <m:t>𝑒</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𝑟</m:t>
                            </m:r>
                          </m:e>
                          <m:sub>
                            <m:r>
                              <a:rPr lang="en-US" sz="2800" i="1">
                                <a:latin typeface="Cambria Math" panose="02040503050406030204" pitchFamily="18" charset="0"/>
                                <a:ea typeface="Cambria Math" panose="02040503050406030204" pitchFamily="18" charset="0"/>
                              </a:rPr>
                              <m:t>𝑒</m:t>
                            </m:r>
                          </m:sub>
                        </m:sSub>
                      </m:den>
                    </m:f>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𝐼</m:t>
                            </m:r>
                          </m:e>
                          <m:sub>
                            <m:r>
                              <a:rPr lang="en-US" sz="2800" i="1">
                                <a:latin typeface="Cambria Math" panose="02040503050406030204" pitchFamily="18" charset="0"/>
                                <a:ea typeface="Cambria Math" panose="02040503050406030204" pitchFamily="18" charset="0"/>
                              </a:rPr>
                              <m:t>𝑡𝑜𝑡</m:t>
                            </m:r>
                          </m:sub>
                        </m:sSub>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𝜉</m:t>
                            </m:r>
                          </m:e>
                          <m:sub>
                            <m:r>
                              <a:rPr lang="en-US" sz="2800" i="1">
                                <a:latin typeface="Cambria Math" panose="02040503050406030204" pitchFamily="18" charset="0"/>
                                <a:ea typeface="Cambria Math" panose="02040503050406030204" pitchFamily="18" charset="0"/>
                              </a:rPr>
                              <m:t>𝑦</m:t>
                            </m:r>
                          </m:sub>
                        </m:sSub>
                      </m:num>
                      <m:den>
                        <m:sSubSup>
                          <m:sSubSupPr>
                            <m:ctrlPr>
                              <a:rPr lang="en-US" sz="2800" i="1">
                                <a:latin typeface="Cambria Math" panose="02040503050406030204" pitchFamily="18" charset="0"/>
                                <a:ea typeface="Cambria Math" panose="02040503050406030204" pitchFamily="18" charset="0"/>
                              </a:rPr>
                            </m:ctrlPr>
                          </m:sSubSupPr>
                          <m:e>
                            <m:r>
                              <a:rPr lang="en-US" sz="2800" i="1">
                                <a:latin typeface="Cambria Math" panose="02040503050406030204" pitchFamily="18" charset="0"/>
                                <a:ea typeface="Cambria Math" panose="02040503050406030204" pitchFamily="18" charset="0"/>
                              </a:rPr>
                              <m:t>𝛽</m:t>
                            </m:r>
                          </m:e>
                          <m:sub>
                            <m:r>
                              <a:rPr lang="en-US" sz="2800" i="1">
                                <a:latin typeface="Cambria Math" panose="02040503050406030204" pitchFamily="18" charset="0"/>
                                <a:ea typeface="Cambria Math" panose="02040503050406030204" pitchFamily="18" charset="0"/>
                              </a:rPr>
                              <m:t>𝑦</m:t>
                            </m:r>
                          </m:sub>
                          <m:sup>
                            <m:r>
                              <a:rPr lang="en-US" sz="2800" i="1">
                                <a:latin typeface="Cambria Math" panose="02040503050406030204" pitchFamily="18" charset="0"/>
                                <a:ea typeface="Cambria Math" panose="02040503050406030204" pitchFamily="18" charset="0"/>
                              </a:rPr>
                              <m:t>∗</m:t>
                            </m:r>
                          </m:sup>
                        </m:sSubSup>
                      </m:den>
                    </m:f>
                  </m:oMath>
                </a14:m>
                <a:r>
                  <a:rPr lang="ru-RU" sz="2800" dirty="0" smtClean="0"/>
                  <a:t> </a:t>
                </a:r>
                <a:endParaRPr lang="en-US" sz="2800" dirty="0" smtClean="0"/>
              </a:p>
              <a:p>
                <a:pPr marL="514350" indent="-514350">
                  <a:buFont typeface="+mj-lt"/>
                  <a:buAutoNum type="arabicPeriod"/>
                </a:pPr>
                <a:r>
                  <a:rPr lang="ru-RU" sz="2800" dirty="0" smtClean="0"/>
                  <a:t>Угол </a:t>
                </a:r>
                <a:r>
                  <a:rPr lang="ru-RU" sz="2800" dirty="0" err="1" smtClean="0"/>
                  <a:t>Пивинского</a:t>
                </a:r>
                <a:r>
                  <a:rPr lang="en-US" sz="2800" dirty="0" smtClean="0"/>
                  <a:t> </a:t>
                </a:r>
                <a14:m>
                  <m:oMath xmlns:m="http://schemas.openxmlformats.org/officeDocument/2006/math">
                    <m:r>
                      <a:rPr lang="en-US" sz="2800" i="1">
                        <a:latin typeface="Cambria Math" panose="02040503050406030204" pitchFamily="18" charset="0"/>
                      </a:rPr>
                      <m:t>𝜑</m:t>
                    </m:r>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𝑠</m:t>
                            </m:r>
                          </m:sub>
                        </m:sSub>
                      </m:num>
                      <m:den>
                        <m:sSubSup>
                          <m:sSubSupPr>
                            <m:ctrlPr>
                              <a:rPr lang="en-US" sz="2800" i="1">
                                <a:latin typeface="Cambria Math" panose="02040503050406030204" pitchFamily="18" charset="0"/>
                              </a:rPr>
                            </m:ctrlPr>
                          </m:sSubSupPr>
                          <m:e>
                            <m:r>
                              <a:rPr lang="en-US" sz="2800" i="1">
                                <a:latin typeface="Cambria Math" panose="02040503050406030204" pitchFamily="18" charset="0"/>
                              </a:rPr>
                              <m:t>𝜎</m:t>
                            </m:r>
                          </m:e>
                          <m:sub>
                            <m:r>
                              <a:rPr lang="en-US" sz="2800" i="1">
                                <a:latin typeface="Cambria Math" panose="02040503050406030204" pitchFamily="18" charset="0"/>
                              </a:rPr>
                              <m:t>𝑥</m:t>
                            </m:r>
                          </m:sub>
                          <m:sup>
                            <m:r>
                              <a:rPr lang="en-US" sz="2800" i="1">
                                <a:latin typeface="Cambria Math" panose="02040503050406030204" pitchFamily="18" charset="0"/>
                              </a:rPr>
                              <m:t>∗</m:t>
                            </m:r>
                          </m:sup>
                        </m:sSubSup>
                      </m:den>
                    </m:f>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r>
                          <a:rPr lang="en-US" sz="2800" i="1">
                            <a:latin typeface="Cambria Math" panose="02040503050406030204" pitchFamily="18" charset="0"/>
                          </a:rPr>
                          <m:t>𝜃</m:t>
                        </m:r>
                        <m:r>
                          <a:rPr lang="en-US" sz="2800" i="1" smtClean="0">
                            <a:latin typeface="Cambria Math" panose="02040503050406030204" pitchFamily="18" charset="0"/>
                            <a:ea typeface="Cambria Math" panose="02040503050406030204" pitchFamily="18" charset="0"/>
                          </a:rPr>
                          <m:t>≫</m:t>
                        </m:r>
                        <m:r>
                          <a:rPr lang="ru-RU" sz="2800" b="0" i="1" smtClean="0">
                            <a:latin typeface="Cambria Math" panose="02040503050406030204" pitchFamily="18" charset="0"/>
                            <a:ea typeface="Cambria Math" panose="02040503050406030204" pitchFamily="18" charset="0"/>
                          </a:rPr>
                          <m:t>1</m:t>
                        </m:r>
                      </m:e>
                    </m:func>
                  </m:oMath>
                </a14:m>
                <a:r>
                  <a:rPr lang="ru-RU" sz="2800" dirty="0" smtClean="0"/>
                  <a:t> </a:t>
                </a:r>
                <a:endParaRPr lang="en-US" sz="2800" dirty="0" smtClean="0"/>
              </a:p>
              <a:p>
                <a:pPr marL="514350" indent="-514350">
                  <a:buFont typeface="+mj-lt"/>
                  <a:buAutoNum type="arabicPeriod"/>
                </a:pPr>
                <a:r>
                  <a:rPr lang="en-US" sz="2800" dirty="0">
                    <a:latin typeface="Cambria Math" panose="02040503050406030204" pitchFamily="18" charset="0"/>
                  </a:rPr>
                  <a:t> </a:t>
                </a:r>
                <a14:m>
                  <m:oMath xmlns:m="http://schemas.openxmlformats.org/officeDocument/2006/math">
                    <m:sSubSup>
                      <m:sSubSupPr>
                        <m:ctrlPr>
                          <a:rPr lang="en-US" sz="2800" i="1">
                            <a:latin typeface="Cambria Math" panose="02040503050406030204" pitchFamily="18" charset="0"/>
                          </a:rPr>
                        </m:ctrlPr>
                      </m:sSubSupPr>
                      <m:e>
                        <m:r>
                          <a:rPr lang="en-US" sz="2800" i="1">
                            <a:latin typeface="Cambria Math" panose="02040503050406030204" pitchFamily="18" charset="0"/>
                          </a:rPr>
                          <m:t>𝛽</m:t>
                        </m:r>
                      </m:e>
                      <m:sub>
                        <m:r>
                          <a:rPr lang="en-US" sz="2800" i="1">
                            <a:latin typeface="Cambria Math" panose="02040503050406030204" pitchFamily="18" charset="0"/>
                          </a:rPr>
                          <m:t>𝑦</m:t>
                        </m:r>
                      </m:sub>
                      <m:sup>
                        <m:r>
                          <a:rPr lang="en-US" sz="2800" i="1">
                            <a:latin typeface="Cambria Math" panose="02040503050406030204" pitchFamily="18" charset="0"/>
                          </a:rPr>
                          <m:t>∗</m:t>
                        </m:r>
                      </m:sup>
                    </m:sSubSup>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𝑥</m:t>
                            </m:r>
                          </m:sub>
                        </m:sSub>
                      </m:num>
                      <m:den>
                        <m:r>
                          <a:rPr lang="en-US" sz="2800" i="1">
                            <a:latin typeface="Cambria Math" panose="02040503050406030204" pitchFamily="18" charset="0"/>
                          </a:rPr>
                          <m:t>𝜃</m:t>
                        </m:r>
                      </m:den>
                    </m:f>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𝑧</m:t>
                        </m:r>
                      </m:sub>
                    </m:sSub>
                  </m:oMath>
                </a14:m>
                <a:r>
                  <a:rPr lang="ru-RU" sz="2800" dirty="0" smtClean="0"/>
                  <a:t> (нет </a:t>
                </a:r>
                <a:r>
                  <a:rPr lang="en-US" sz="2800" dirty="0" smtClean="0"/>
                  <a:t>hour-glass</a:t>
                </a:r>
                <a:r>
                  <a:rPr lang="ru-RU" sz="2800" dirty="0" smtClean="0"/>
                  <a:t>)</a:t>
                </a:r>
                <a:endParaRPr lang="en-US" sz="2800" dirty="0"/>
              </a:p>
              <a:p>
                <a:pPr marL="342900" indent="-342900">
                  <a:buFont typeface="+mj-lt"/>
                  <a:buAutoNum type="arabicPeriod"/>
                </a:pPr>
                <a:r>
                  <a:rPr lang="en-US" sz="2800" dirty="0"/>
                  <a:t>CRAB </a:t>
                </a:r>
                <a:r>
                  <a:rPr lang="ru-RU" sz="2800" dirty="0" err="1"/>
                  <a:t>секступоли</a:t>
                </a:r>
                <a:r>
                  <a:rPr lang="en-US" sz="2800" dirty="0"/>
                  <a:t> </a:t>
                </a:r>
                <a:r>
                  <a:rPr lang="ru-RU" sz="2800" dirty="0"/>
                  <a:t>подавляют </a:t>
                </a:r>
                <a:r>
                  <a:rPr lang="ru-RU" sz="2800" dirty="0" smtClean="0"/>
                  <a:t>резонансы</a:t>
                </a:r>
                <a:r>
                  <a:rPr lang="en-US" sz="2800" dirty="0" smtClean="0"/>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𝜉</m:t>
                        </m:r>
                      </m:e>
                      <m:sub>
                        <m:r>
                          <a:rPr lang="en-US" sz="2800" i="1">
                            <a:latin typeface="Cambria Math" panose="02040503050406030204" pitchFamily="18" charset="0"/>
                          </a:rPr>
                          <m:t>𝑦</m:t>
                        </m:r>
                      </m:sub>
                    </m:sSub>
                    <m:r>
                      <a:rPr lang="en-US" sz="2800" i="1">
                        <a:latin typeface="Cambria Math" panose="02040503050406030204" pitchFamily="18" charset="0"/>
                      </a:rPr>
                      <m:t>∼0.2</m:t>
                    </m:r>
                  </m:oMath>
                </a14:m>
                <a:endParaRPr lang="ru-RU" sz="2800" dirty="0"/>
              </a:p>
            </p:txBody>
          </p:sp>
        </mc:Choice>
        <mc:Fallback xmlns="">
          <p:sp>
            <p:nvSpPr>
              <p:cNvPr id="32" name="TextBox 31"/>
              <p:cNvSpPr txBox="1">
                <a:spLocks noRot="1" noChangeAspect="1" noMove="1" noResize="1" noEditPoints="1" noAdjustHandles="1" noChangeArrowheads="1" noChangeShapeType="1" noTextEdit="1"/>
              </p:cNvSpPr>
              <p:nvPr/>
            </p:nvSpPr>
            <p:spPr>
              <a:xfrm>
                <a:off x="0" y="2608639"/>
                <a:ext cx="9144000" cy="2534861"/>
              </a:xfrm>
              <a:prstGeom prst="rect">
                <a:avLst/>
              </a:prstGeom>
              <a:blipFill>
                <a:blip r:embed="rId2"/>
                <a:stretch>
                  <a:fillRect l="-2400" b="-3125"/>
                </a:stretch>
              </a:blipFill>
            </p:spPr>
            <p:txBody>
              <a:bodyPr/>
              <a:lstStyle/>
              <a:p>
                <a:r>
                  <a:rPr lang="en-US">
                    <a:noFill/>
                  </a:rPr>
                  <a:t> </a:t>
                </a:r>
              </a:p>
            </p:txBody>
          </p:sp>
        </mc:Fallback>
      </mc:AlternateContent>
      <p:pic>
        <p:nvPicPr>
          <p:cNvPr id="160" name="Рисунок 159"/>
          <p:cNvPicPr>
            <a:picLocks noChangeAspect="1"/>
          </p:cNvPicPr>
          <p:nvPr/>
        </p:nvPicPr>
        <p:blipFill rotWithShape="1">
          <a:blip r:embed="rId3"/>
          <a:srcRect l="4835" t="4232" r="21432" b="9561"/>
          <a:stretch/>
        </p:blipFill>
        <p:spPr>
          <a:xfrm>
            <a:off x="107504" y="816355"/>
            <a:ext cx="3600000" cy="1239344"/>
          </a:xfrm>
          <a:prstGeom prst="rect">
            <a:avLst/>
          </a:prstGeom>
        </p:spPr>
      </p:pic>
      <p:pic>
        <p:nvPicPr>
          <p:cNvPr id="5" name="Рисунок 4"/>
          <p:cNvPicPr>
            <a:picLocks noChangeAspect="1"/>
          </p:cNvPicPr>
          <p:nvPr/>
        </p:nvPicPr>
        <p:blipFill>
          <a:blip r:embed="rId4"/>
          <a:stretch>
            <a:fillRect/>
          </a:stretch>
        </p:blipFill>
        <p:spPr>
          <a:xfrm>
            <a:off x="4824000" y="450628"/>
            <a:ext cx="4320000" cy="3012617"/>
          </a:xfrm>
          <a:prstGeom prst="rect">
            <a:avLst/>
          </a:prstGeom>
        </p:spPr>
      </p:pic>
    </p:spTree>
    <p:extLst>
      <p:ext uri="{BB962C8B-B14F-4D97-AF65-F5344CB8AC3E}">
        <p14:creationId xmlns:p14="http://schemas.microsoft.com/office/powerpoint/2010/main" val="3917511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Эффекты встречи: крабовая перетяжка</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45</a:t>
            </a:fld>
            <a:endParaRPr lang="ru-RU"/>
          </a:p>
        </p:txBody>
      </p:sp>
      <p:grpSp>
        <p:nvGrpSpPr>
          <p:cNvPr id="7" name="Группа 6"/>
          <p:cNvGrpSpPr/>
          <p:nvPr/>
        </p:nvGrpSpPr>
        <p:grpSpPr>
          <a:xfrm>
            <a:off x="252000" y="461253"/>
            <a:ext cx="8640000" cy="4682247"/>
            <a:chOff x="252000" y="461253"/>
            <a:chExt cx="8640000" cy="4682247"/>
          </a:xfrm>
        </p:grpSpPr>
        <p:pic>
          <p:nvPicPr>
            <p:cNvPr id="5" name="Рисунок 4"/>
            <p:cNvPicPr>
              <a:picLocks noChangeAspect="1"/>
            </p:cNvPicPr>
            <p:nvPr/>
          </p:nvPicPr>
          <p:blipFill>
            <a:blip r:embed="rId3"/>
            <a:stretch>
              <a:fillRect/>
            </a:stretch>
          </p:blipFill>
          <p:spPr>
            <a:xfrm>
              <a:off x="252000" y="630824"/>
              <a:ext cx="8640000" cy="4512676"/>
            </a:xfrm>
            <a:prstGeom prst="rect">
              <a:avLst/>
            </a:prstGeom>
          </p:spPr>
        </p:pic>
        <p:sp>
          <p:nvSpPr>
            <p:cNvPr id="3" name="TextBox 2"/>
            <p:cNvSpPr txBox="1"/>
            <p:nvPr/>
          </p:nvSpPr>
          <p:spPr>
            <a:xfrm>
              <a:off x="971600" y="461253"/>
              <a:ext cx="2805576" cy="523220"/>
            </a:xfrm>
            <a:prstGeom prst="rect">
              <a:avLst/>
            </a:prstGeom>
            <a:noFill/>
          </p:spPr>
          <p:txBody>
            <a:bodyPr wrap="none" rtlCol="0">
              <a:spAutoFit/>
            </a:bodyPr>
            <a:lstStyle/>
            <a:p>
              <a:r>
                <a:rPr lang="ru-RU" sz="2800" dirty="0" smtClean="0"/>
                <a:t>Обычная встреча</a:t>
              </a:r>
              <a:endParaRPr lang="en-US" sz="2800" dirty="0"/>
            </a:p>
          </p:txBody>
        </p:sp>
        <p:sp>
          <p:nvSpPr>
            <p:cNvPr id="6" name="TextBox 5"/>
            <p:cNvSpPr txBox="1"/>
            <p:nvPr/>
          </p:nvSpPr>
          <p:spPr>
            <a:xfrm>
              <a:off x="5292080" y="462017"/>
              <a:ext cx="3335208" cy="523220"/>
            </a:xfrm>
            <a:prstGeom prst="rect">
              <a:avLst/>
            </a:prstGeom>
            <a:noFill/>
          </p:spPr>
          <p:txBody>
            <a:bodyPr wrap="none" rtlCol="0">
              <a:spAutoFit/>
            </a:bodyPr>
            <a:lstStyle/>
            <a:p>
              <a:r>
                <a:rPr lang="ru-RU" sz="2800" dirty="0" smtClean="0"/>
                <a:t>Крабовая перетяжка</a:t>
              </a:r>
              <a:endParaRPr lang="en-US" sz="2800" dirty="0"/>
            </a:p>
          </p:txBody>
        </p:sp>
      </p:grpSp>
    </p:spTree>
    <p:extLst>
      <p:ext uri="{BB962C8B-B14F-4D97-AF65-F5344CB8AC3E}">
        <p14:creationId xmlns:p14="http://schemas.microsoft.com/office/powerpoint/2010/main" val="2843689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mtClean="0"/>
              <a:t>Крабовая перетяжка на </a:t>
            </a:r>
            <a:r>
              <a:rPr lang="en-US" smtClean="0"/>
              <a:t>DA</a:t>
            </a:r>
            <a:r>
              <a:rPr lang="en-US" smtClean="0">
                <a:sym typeface="Symbol" panose="05050102010706020507" pitchFamily="18" charset="2"/>
              </a:rPr>
              <a:t>NE (INFN, Italy)</a:t>
            </a:r>
            <a:endParaRPr lang="ru-RU" dirty="0"/>
          </a:p>
        </p:txBody>
      </p:sp>
      <p:pic>
        <p:nvPicPr>
          <p:cNvPr id="4" name="Picture 4" descr="siddh_cw0_f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286" y="1291770"/>
            <a:ext cx="3510000" cy="314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iddh_cw2_f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286" y="1291770"/>
            <a:ext cx="3510000" cy="314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917355" y="4412566"/>
            <a:ext cx="7309309" cy="738664"/>
          </a:xfrm>
          <a:prstGeom prst="rect">
            <a:avLst/>
          </a:prstGeom>
          <a:noFill/>
        </p:spPr>
        <p:txBody>
          <a:bodyPr wrap="none" rtlCol="0">
            <a:spAutoFit/>
          </a:bodyPr>
          <a:lstStyle/>
          <a:p>
            <a:pPr algn="ctr"/>
            <a:r>
              <a:rPr lang="en-US" sz="2100" dirty="0"/>
              <a:t>Footprint (FMA) </a:t>
            </a:r>
            <a:r>
              <a:rPr lang="ru-RU" sz="2100" dirty="0"/>
              <a:t>для</a:t>
            </a:r>
            <a:r>
              <a:rPr lang="en-US" sz="2100" dirty="0"/>
              <a:t> DA</a:t>
            </a:r>
            <a:r>
              <a:rPr lang="en-US" sz="2100" dirty="0">
                <a:sym typeface="Symbol"/>
              </a:rPr>
              <a:t>NE </a:t>
            </a:r>
            <a:r>
              <a:rPr lang="ru-RU" sz="2100" dirty="0">
                <a:sym typeface="Symbol"/>
              </a:rPr>
              <a:t>с</a:t>
            </a:r>
            <a:r>
              <a:rPr lang="en-US" sz="2100" dirty="0">
                <a:sym typeface="Symbol"/>
              </a:rPr>
              <a:t> </a:t>
            </a:r>
            <a:r>
              <a:rPr lang="ru-RU" sz="2100" dirty="0">
                <a:sym typeface="Symbol"/>
              </a:rPr>
              <a:t>и без</a:t>
            </a:r>
            <a:r>
              <a:rPr lang="en-US" sz="2100" dirty="0">
                <a:sym typeface="Symbol"/>
              </a:rPr>
              <a:t> CW.</a:t>
            </a:r>
          </a:p>
          <a:p>
            <a:pPr algn="ctr"/>
            <a:r>
              <a:rPr lang="ru-RU" sz="2100" dirty="0">
                <a:sym typeface="Symbol"/>
              </a:rPr>
              <a:t>Голубой – регулярные</a:t>
            </a:r>
            <a:r>
              <a:rPr lang="en-US" sz="2100" dirty="0">
                <a:sym typeface="Symbol"/>
              </a:rPr>
              <a:t>, </a:t>
            </a:r>
            <a:r>
              <a:rPr lang="ru-RU" sz="2100" dirty="0">
                <a:sym typeface="Symbol"/>
              </a:rPr>
              <a:t>красный – стохастические траектории</a:t>
            </a:r>
            <a:r>
              <a:rPr lang="en-US" sz="2100" dirty="0">
                <a:sym typeface="Symbol"/>
              </a:rPr>
              <a:t>. </a:t>
            </a:r>
            <a:endParaRPr lang="ru-RU" sz="2100" dirty="0"/>
          </a:p>
        </p:txBody>
      </p:sp>
      <p:sp>
        <p:nvSpPr>
          <p:cNvPr id="7" name="TextBox 6"/>
          <p:cNvSpPr txBox="1"/>
          <p:nvPr/>
        </p:nvSpPr>
        <p:spPr>
          <a:xfrm>
            <a:off x="518807" y="529471"/>
            <a:ext cx="8106386" cy="954107"/>
          </a:xfrm>
          <a:prstGeom prst="rect">
            <a:avLst/>
          </a:prstGeom>
          <a:noFill/>
        </p:spPr>
        <p:txBody>
          <a:bodyPr wrap="none" rtlCol="0">
            <a:spAutoFit/>
          </a:bodyPr>
          <a:lstStyle/>
          <a:p>
            <a:pPr algn="ctr"/>
            <a:r>
              <a:rPr lang="ru-RU" sz="2800" dirty="0"/>
              <a:t>Крабовая перетяжка увеличила светимость в 3 </a:t>
            </a:r>
            <a:r>
              <a:rPr lang="ru-RU" sz="2800" dirty="0" smtClean="0"/>
              <a:t>раза</a:t>
            </a:r>
          </a:p>
          <a:p>
            <a:pPr algn="ctr"/>
            <a:r>
              <a:rPr lang="en-US" sz="2800" dirty="0" smtClean="0"/>
              <a:t>DA</a:t>
            </a:r>
            <a:r>
              <a:rPr lang="en-US" sz="2800" dirty="0">
                <a:sym typeface="Symbol"/>
              </a:rPr>
              <a:t>NE -factory</a:t>
            </a:r>
            <a:endParaRPr lang="ru-RU" sz="2800" dirty="0"/>
          </a:p>
        </p:txBody>
      </p:sp>
    </p:spTree>
    <p:extLst>
      <p:ext uri="{BB962C8B-B14F-4D97-AF65-F5344CB8AC3E}">
        <p14:creationId xmlns:p14="http://schemas.microsoft.com/office/powerpoint/2010/main" val="848116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Эффекты встречи: крабовая перетяжка</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47</a:t>
            </a:fld>
            <a:endParaRPr lang="ru-RU"/>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419"/>
            <a:ext cx="9144000" cy="4186661"/>
          </a:xfrm>
          <a:prstGeom prst="rect">
            <a:avLst/>
          </a:prstGeom>
        </p:spPr>
      </p:pic>
    </p:spTree>
    <p:extLst>
      <p:ext uri="{BB962C8B-B14F-4D97-AF65-F5344CB8AC3E}">
        <p14:creationId xmlns:p14="http://schemas.microsoft.com/office/powerpoint/2010/main" val="15648632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Промежуток встречи</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48</a:t>
            </a:fld>
            <a:endParaRPr lang="ru-RU"/>
          </a:p>
        </p:txBody>
      </p:sp>
      <p:pic>
        <p:nvPicPr>
          <p:cNvPr id="5"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890" t="4874" r="16886" b="2937"/>
          <a:stretch/>
        </p:blipFill>
        <p:spPr>
          <a:xfrm>
            <a:off x="2614456" y="477838"/>
            <a:ext cx="4693848" cy="435451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07504" y="1131590"/>
                <a:ext cx="2046201" cy="10441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𝑦</m:t>
                              </m:r>
                            </m:sub>
                          </m:sSub>
                        </m:num>
                        <m:den>
                          <m:r>
                            <a:rPr lang="en-US" sz="2800" b="0" i="1" smtClean="0">
                              <a:latin typeface="Cambria Math" panose="02040503050406030204" pitchFamily="18" charset="0"/>
                            </a:rPr>
                            <m:t>𝑑</m:t>
                          </m:r>
                          <m:r>
                            <a:rPr lang="en-US" sz="2800" b="0" i="1" smtClean="0">
                              <a:latin typeface="Cambria Math" panose="02040503050406030204" pitchFamily="18" charset="0"/>
                            </a:rPr>
                            <m:t>𝛿</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𝐿</m:t>
                              </m:r>
                            </m:e>
                            <m:sup>
                              <m:r>
                                <a:rPr lang="en-US" sz="2800" b="0" i="1" smtClean="0">
                                  <a:latin typeface="Cambria Math" panose="02040503050406030204" pitchFamily="18" charset="0"/>
                                </a:rPr>
                                <m:t>∗</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𝛽</m:t>
                              </m:r>
                            </m:e>
                            <m:sub>
                              <m:r>
                                <a:rPr lang="en-US" sz="2800" b="0" i="1" smtClean="0">
                                  <a:latin typeface="Cambria Math" panose="02040503050406030204" pitchFamily="18" charset="0"/>
                                </a:rPr>
                                <m:t>𝑦</m:t>
                              </m:r>
                            </m:sub>
                            <m:sup>
                              <m:r>
                                <a:rPr lang="en-US" sz="2800" b="0" i="1" smtClean="0">
                                  <a:latin typeface="Cambria Math" panose="02040503050406030204" pitchFamily="18" charset="0"/>
                                </a:rPr>
                                <m:t>∗</m:t>
                              </m:r>
                            </m:sup>
                          </m:sSubSup>
                        </m:den>
                      </m:f>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107504" y="1131590"/>
                <a:ext cx="2046201" cy="10441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987414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2021: </a:t>
            </a:r>
            <a:r>
              <a:rPr lang="ru-RU" dirty="0" smtClean="0"/>
              <a:t>Траектории</a:t>
            </a:r>
            <a:endParaRPr lang="ru-RU" dirty="0"/>
          </a:p>
        </p:txBody>
      </p:sp>
      <p:sp>
        <p:nvSpPr>
          <p:cNvPr id="4" name="Номер слайда 3"/>
          <p:cNvSpPr>
            <a:spLocks noGrp="1"/>
          </p:cNvSpPr>
          <p:nvPr>
            <p:ph type="sldNum" sz="quarter" idx="12"/>
          </p:nvPr>
        </p:nvSpPr>
        <p:spPr/>
        <p:txBody>
          <a:bodyPr/>
          <a:lstStyle/>
          <a:p>
            <a:fld id="{F274CA87-1F26-428B-A4CD-E7C4E211A77E}" type="slidenum">
              <a:rPr lang="ru-RU" smtClean="0"/>
              <a:pPr/>
              <a:t>49</a:t>
            </a:fld>
            <a:endParaRPr lang="ru-RU" dirty="0"/>
          </a:p>
        </p:txBody>
      </p:sp>
      <p:pic>
        <p:nvPicPr>
          <p:cNvPr id="3" name="Рисунок 2"/>
          <p:cNvPicPr>
            <a:picLocks noChangeAspect="1"/>
          </p:cNvPicPr>
          <p:nvPr/>
        </p:nvPicPr>
        <p:blipFill rotWithShape="1">
          <a:blip r:embed="rId2"/>
          <a:srcRect l="4858" r="2699"/>
          <a:stretch/>
        </p:blipFill>
        <p:spPr>
          <a:xfrm>
            <a:off x="306161" y="478559"/>
            <a:ext cx="8100000" cy="4528649"/>
          </a:xfrm>
          <a:prstGeom prst="rect">
            <a:avLst/>
          </a:prstGeom>
        </p:spPr>
      </p:pic>
    </p:spTree>
    <p:extLst>
      <p:ext uri="{BB962C8B-B14F-4D97-AF65-F5344CB8AC3E}">
        <p14:creationId xmlns:p14="http://schemas.microsoft.com/office/powerpoint/2010/main" val="3619295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0" y="914882"/>
                <a:ext cx="4819396" cy="1368836"/>
              </a:xfrm>
              <a:prstGeom prst="rect">
                <a:avLst/>
              </a:prstGeom>
              <a:solidFill>
                <a:schemeClr val="bg1"/>
              </a:solidFill>
            </p:spPr>
            <p:txBody>
              <a:bodyPr wrap="none" rtlCol="0">
                <a:spAutoFit/>
              </a:bodyPr>
              <a:lstStyle/>
              <a:p>
                <a:r>
                  <a:rPr lang="ru-RU" dirty="0" smtClean="0"/>
                  <a:t>Центростремительная сила</a:t>
                </a:r>
                <a:r>
                  <a:rPr lang="en-US" dirty="0" smtClean="0"/>
                  <a:t>:         </a:t>
                </a:r>
                <a14:m>
                  <m:oMath xmlns:m="http://schemas.openxmlformats.org/officeDocument/2006/math">
                    <m:f>
                      <m:fPr>
                        <m:ctrlPr>
                          <a:rPr lang="en-US" b="0" i="1" smtClean="0">
                            <a:latin typeface="Cambria Math" panose="02040503050406030204" pitchFamily="18" charset="0"/>
                          </a:rPr>
                        </m:ctrlPr>
                      </m:fPr>
                      <m:num>
                        <m:r>
                          <a:rPr lang="en-US" b="0" i="1" smtClean="0">
                            <a:solidFill>
                              <a:schemeClr val="bg1"/>
                            </a:solidFill>
                            <a:latin typeface="Cambria Math" panose="02040503050406030204" pitchFamily="18" charset="0"/>
                          </a:rPr>
                          <m:t>𝛾</m:t>
                        </m:r>
                        <m:r>
                          <a:rPr lang="en-US" b="0" i="1" smtClean="0">
                            <a:latin typeface="Cambria Math" panose="02040503050406030204" pitchFamily="18" charset="0"/>
                          </a:rPr>
                          <m:t>𝑚</m:t>
                        </m:r>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𝜃</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𝑅</m:t>
                        </m:r>
                      </m:den>
                    </m:f>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oMath>
                </a14:m>
                <a:endParaRPr lang="en-US" dirty="0" smtClean="0"/>
              </a:p>
              <a:p>
                <a:r>
                  <a:rPr lang="ru-RU" dirty="0" smtClean="0"/>
                  <a:t>Частота обращения</a:t>
                </a:r>
                <a:r>
                  <a:rPr lang="en-US" dirty="0" smtClean="0"/>
                  <a:t>: </a:t>
                </a:r>
                <a:r>
                  <a:rPr lang="ru-RU"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1" smtClean="0">
                                <a:latin typeface="Cambria Math" panose="02040503050406030204" pitchFamily="18" charset="0"/>
                              </a:rPr>
                              <m:t>v</m:t>
                            </m:r>
                          </m:e>
                          <m:sub>
                            <m:r>
                              <a:rPr lang="en-US" b="0" i="1" smtClean="0">
                                <a:latin typeface="Cambria Math" panose="02040503050406030204" pitchFamily="18" charset="0"/>
                              </a:rPr>
                              <m:t>𝜃</m:t>
                            </m:r>
                          </m:sub>
                        </m:sSub>
                      </m:num>
                      <m:den>
                        <m:r>
                          <a:rPr lang="en-US" b="0" i="1" smtClean="0">
                            <a:latin typeface="Cambria Math" panose="02040503050406030204" pitchFamily="18" charset="0"/>
                          </a:rPr>
                          <m:t>𝑅</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num>
                      <m:den>
                        <m:r>
                          <a:rPr lang="en-US" i="1" smtClean="0">
                            <a:solidFill>
                              <a:schemeClr val="bg1"/>
                            </a:solidFill>
                            <a:latin typeface="Cambria Math" panose="02040503050406030204" pitchFamily="18" charset="0"/>
                          </a:rPr>
                          <m:t>𝛾</m:t>
                        </m:r>
                        <m:r>
                          <a:rPr lang="en-US" b="0" i="1" smtClean="0">
                            <a:latin typeface="Cambria Math" panose="02040503050406030204" pitchFamily="18" charset="0"/>
                          </a:rPr>
                          <m:t>𝑚</m:t>
                        </m:r>
                      </m:den>
                    </m:f>
                  </m:oMath>
                </a14:m>
                <a:endParaRPr lang="en-US" dirty="0" smtClean="0"/>
              </a:p>
              <a:p>
                <a:r>
                  <a:rPr lang="ru-RU" dirty="0" smtClean="0"/>
                  <a:t>Радиус</a:t>
                </a:r>
                <a:r>
                  <a:rPr lang="en-US" dirty="0" smtClean="0"/>
                  <a:t>:                         </a:t>
                </a:r>
                <a:r>
                  <a:rPr lang="ru-RU" dirty="0" smtClean="0"/>
                  <a:t>                    </a:t>
                </a:r>
                <a:r>
                  <a:rPr lang="en-US" dirty="0" smtClean="0"/>
                  <a:t>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smtClean="0">
                            <a:solidFill>
                              <a:schemeClr val="bg1"/>
                            </a:solidFill>
                            <a:latin typeface="Cambria Math" panose="02040503050406030204" pitchFamily="18" charset="0"/>
                          </a:rPr>
                          <m:t>𝛾</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num>
                      <m:den>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den>
                    </m:f>
                  </m:oMath>
                </a14:m>
                <a:endParaRPr lang="ru-RU" dirty="0"/>
              </a:p>
            </p:txBody>
          </p:sp>
        </mc:Choice>
        <mc:Fallback xmlns="">
          <p:sp>
            <p:nvSpPr>
              <p:cNvPr id="15" name="TextBox 14"/>
              <p:cNvSpPr txBox="1">
                <a:spLocks noRot="1" noChangeAspect="1" noMove="1" noResize="1" noEditPoints="1" noAdjustHandles="1" noChangeArrowheads="1" noChangeShapeType="1" noTextEdit="1"/>
              </p:cNvSpPr>
              <p:nvPr/>
            </p:nvSpPr>
            <p:spPr>
              <a:xfrm>
                <a:off x="0" y="914882"/>
                <a:ext cx="4819396" cy="1368836"/>
              </a:xfrm>
              <a:prstGeom prst="rect">
                <a:avLst/>
              </a:prstGeom>
              <a:blipFill>
                <a:blip r:embed="rId3"/>
                <a:stretch>
                  <a:fillRect l="-1011"/>
                </a:stretch>
              </a:blipFill>
            </p:spPr>
            <p:txBody>
              <a:bodyPr/>
              <a:lstStyle/>
              <a:p>
                <a:r>
                  <a:rPr lang="en-US">
                    <a:noFill/>
                  </a:rPr>
                  <a:t> </a:t>
                </a:r>
              </a:p>
            </p:txBody>
          </p:sp>
        </mc:Fallback>
      </mc:AlternateContent>
      <p:sp>
        <p:nvSpPr>
          <p:cNvPr id="2" name="Заголовок 1"/>
          <p:cNvSpPr>
            <a:spLocks noGrp="1"/>
          </p:cNvSpPr>
          <p:nvPr>
            <p:ph type="title"/>
          </p:nvPr>
        </p:nvSpPr>
        <p:spPr/>
        <p:txBody>
          <a:bodyPr>
            <a:normAutofit fontScale="90000"/>
          </a:bodyPr>
          <a:lstStyle/>
          <a:p>
            <a:r>
              <a:rPr lang="ru-RU" dirty="0" smtClean="0"/>
              <a:t>История</a:t>
            </a:r>
            <a:r>
              <a:rPr lang="en-US" dirty="0" smtClean="0"/>
              <a:t>: </a:t>
            </a:r>
            <a:r>
              <a:rPr lang="ru-RU" dirty="0" smtClean="0"/>
              <a:t>циклотрон</a:t>
            </a:r>
            <a:r>
              <a:rPr lang="en-US" dirty="0" smtClean="0"/>
              <a:t> (1931)</a:t>
            </a:r>
            <a:endParaRPr lang="ru-RU"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045" y="2623500"/>
            <a:ext cx="3008955" cy="2520000"/>
          </a:xfrm>
          <a:prstGeom prst="rect">
            <a:avLst/>
          </a:prstGeom>
        </p:spPr>
      </p:pic>
      <p:sp>
        <p:nvSpPr>
          <p:cNvPr id="6" name="TextBox 5"/>
          <p:cNvSpPr txBox="1"/>
          <p:nvPr/>
        </p:nvSpPr>
        <p:spPr>
          <a:xfrm>
            <a:off x="0" y="497761"/>
            <a:ext cx="5496633" cy="369332"/>
          </a:xfrm>
          <a:prstGeom prst="rect">
            <a:avLst/>
          </a:prstGeom>
          <a:noFill/>
        </p:spPr>
        <p:txBody>
          <a:bodyPr wrap="none" rtlCol="0">
            <a:spAutoFit/>
          </a:bodyPr>
          <a:lstStyle/>
          <a:p>
            <a:r>
              <a:rPr lang="ru-RU" dirty="0" smtClean="0"/>
              <a:t>Эрнест</a:t>
            </a:r>
            <a:r>
              <a:rPr lang="en-US" dirty="0" smtClean="0"/>
              <a:t> </a:t>
            </a:r>
            <a:r>
              <a:rPr lang="ru-RU" dirty="0" smtClean="0"/>
              <a:t>О</a:t>
            </a:r>
            <a:r>
              <a:rPr lang="en-US" dirty="0" smtClean="0"/>
              <a:t>. </a:t>
            </a:r>
            <a:r>
              <a:rPr lang="ru-RU" dirty="0" smtClean="0"/>
              <a:t>Лоренц</a:t>
            </a:r>
            <a:r>
              <a:rPr lang="en-US" dirty="0" smtClean="0"/>
              <a:t> </a:t>
            </a:r>
            <a:r>
              <a:rPr lang="ru-RU" dirty="0" smtClean="0"/>
              <a:t>и</a:t>
            </a:r>
            <a:r>
              <a:rPr lang="en-US" dirty="0" smtClean="0"/>
              <a:t> </a:t>
            </a:r>
            <a:r>
              <a:rPr lang="ru-RU" dirty="0" smtClean="0"/>
              <a:t>М</a:t>
            </a:r>
            <a:r>
              <a:rPr lang="en-US" dirty="0" smtClean="0"/>
              <a:t>. </a:t>
            </a:r>
            <a:r>
              <a:rPr lang="ru-RU" dirty="0" smtClean="0"/>
              <a:t>Стэнли</a:t>
            </a:r>
            <a:r>
              <a:rPr lang="en-US" dirty="0" smtClean="0"/>
              <a:t> </a:t>
            </a:r>
            <a:r>
              <a:rPr lang="ru-RU" dirty="0" smtClean="0"/>
              <a:t>Ливингстон</a:t>
            </a:r>
            <a:r>
              <a:rPr lang="en-US" dirty="0" smtClean="0"/>
              <a:t> 1931</a:t>
            </a:r>
            <a:r>
              <a:rPr lang="ru-RU" dirty="0" smtClean="0"/>
              <a:t> (США)</a:t>
            </a:r>
            <a:endParaRPr lang="ru-RU"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4000" y="699542"/>
            <a:ext cx="2560000" cy="1440000"/>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7276" y="3003798"/>
            <a:ext cx="3336892" cy="180000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355966"/>
            <a:ext cx="1440001" cy="2160000"/>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063500"/>
            <a:ext cx="1080000" cy="1080000"/>
          </a:xfrm>
          <a:prstGeom prst="rect">
            <a:avLst/>
          </a:prstGeom>
        </p:spPr>
      </p:pic>
      <p:sp>
        <p:nvSpPr>
          <p:cNvPr id="12" name="TextBox 11"/>
          <p:cNvSpPr txBox="1"/>
          <p:nvPr/>
        </p:nvSpPr>
        <p:spPr>
          <a:xfrm>
            <a:off x="971600" y="4774168"/>
            <a:ext cx="3829831" cy="369332"/>
          </a:xfrm>
          <a:prstGeom prst="rect">
            <a:avLst/>
          </a:prstGeom>
          <a:noFill/>
        </p:spPr>
        <p:txBody>
          <a:bodyPr wrap="none" rtlCol="0">
            <a:spAutoFit/>
          </a:bodyPr>
          <a:lstStyle/>
          <a:p>
            <a:r>
              <a:rPr lang="ru-RU" dirty="0" smtClean="0"/>
              <a:t>Нобелевская премия по физике</a:t>
            </a:r>
            <a:r>
              <a:rPr lang="en-US" dirty="0" smtClean="0"/>
              <a:t> 1939</a:t>
            </a:r>
            <a:endParaRPr lang="ru-RU" dirty="0"/>
          </a:p>
        </p:txBody>
      </p:sp>
      <p:sp>
        <p:nvSpPr>
          <p:cNvPr id="4" name="Номер слайда 3"/>
          <p:cNvSpPr>
            <a:spLocks noGrp="1"/>
          </p:cNvSpPr>
          <p:nvPr>
            <p:ph type="sldNum" sz="quarter" idx="12"/>
          </p:nvPr>
        </p:nvSpPr>
        <p:spPr/>
        <p:txBody>
          <a:bodyPr/>
          <a:lstStyle/>
          <a:p>
            <a:fld id="{BF2E360A-594B-4CEE-9917-3340FAEBC045}" type="slidenum">
              <a:rPr lang="ru-RU" smtClean="0"/>
              <a:t>5</a:t>
            </a:fld>
            <a:endParaRPr lang="ru-RU"/>
          </a:p>
        </p:txBody>
      </p:sp>
    </p:spTree>
    <p:extLst>
      <p:ext uri="{BB962C8B-B14F-4D97-AF65-F5344CB8AC3E}">
        <p14:creationId xmlns:p14="http://schemas.microsoft.com/office/powerpoint/2010/main" val="41301750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p:cNvPicPr>
            <a:picLocks noChangeAspect="1"/>
          </p:cNvPicPr>
          <p:nvPr/>
        </p:nvPicPr>
        <p:blipFill>
          <a:blip r:embed="rId2"/>
          <a:stretch>
            <a:fillRect/>
          </a:stretch>
        </p:blipFill>
        <p:spPr>
          <a:xfrm>
            <a:off x="0" y="1321924"/>
            <a:ext cx="8784000" cy="2978018"/>
          </a:xfrm>
          <a:prstGeom prst="rect">
            <a:avLst/>
          </a:prstGeom>
        </p:spPr>
      </p:pic>
      <p:sp>
        <p:nvSpPr>
          <p:cNvPr id="2" name="Заголовок 1"/>
          <p:cNvSpPr>
            <a:spLocks noGrp="1"/>
          </p:cNvSpPr>
          <p:nvPr>
            <p:ph type="title"/>
          </p:nvPr>
        </p:nvSpPr>
        <p:spPr/>
        <p:txBody>
          <a:bodyPr>
            <a:normAutofit fontScale="90000"/>
          </a:bodyPr>
          <a:lstStyle/>
          <a:p>
            <a:r>
              <a:rPr lang="ru-RU" dirty="0" smtClean="0"/>
              <a:t>Финальный фокус</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50</a:t>
            </a:fld>
            <a:endParaRPr lang="ru-RU"/>
          </a:p>
        </p:txBody>
      </p:sp>
      <p:sp>
        <p:nvSpPr>
          <p:cNvPr id="41" name="Прямоугольник 40"/>
          <p:cNvSpPr/>
          <p:nvPr/>
        </p:nvSpPr>
        <p:spPr>
          <a:xfrm>
            <a:off x="-37575" y="987574"/>
            <a:ext cx="1795813" cy="584775"/>
          </a:xfrm>
          <a:prstGeom prst="rect">
            <a:avLst/>
          </a:prstGeom>
        </p:spPr>
        <p:txBody>
          <a:bodyPr wrap="none">
            <a:spAutoFit/>
          </a:bodyPr>
          <a:lstStyle/>
          <a:p>
            <a:pPr algn="ctr"/>
            <a:r>
              <a:rPr lang="en-US" sz="1600" dirty="0" smtClean="0">
                <a:cs typeface="Times New Roman" panose="02020603050405020304" pitchFamily="18" charset="0"/>
                <a:sym typeface="Symbol" panose="05050102010706020507" pitchFamily="18" charset="2"/>
              </a:rPr>
              <a:t>Be-</a:t>
            </a:r>
            <a:r>
              <a:rPr lang="ru-RU" sz="1600" dirty="0" smtClean="0">
                <a:cs typeface="Times New Roman" panose="02020603050405020304" pitchFamily="18" charset="0"/>
                <a:sym typeface="Symbol" panose="05050102010706020507" pitchFamily="18" charset="2"/>
              </a:rPr>
              <a:t>труба 150 мм,</a:t>
            </a:r>
            <a:endParaRPr lang="en-US" sz="1600" dirty="0" smtClean="0">
              <a:cs typeface="Times New Roman" panose="02020603050405020304" pitchFamily="18" charset="0"/>
              <a:sym typeface="Symbol" panose="05050102010706020507" pitchFamily="18" charset="2"/>
            </a:endParaRPr>
          </a:p>
          <a:p>
            <a:pPr algn="ctr"/>
            <a:r>
              <a:rPr lang="ru-RU" sz="1600" dirty="0" smtClean="0">
                <a:cs typeface="Times New Roman" panose="02020603050405020304" pitchFamily="18" charset="0"/>
                <a:sym typeface="Symbol" panose="05050102010706020507" pitchFamily="18" charset="2"/>
              </a:rPr>
              <a:t>30 мм</a:t>
            </a:r>
            <a:r>
              <a:rPr lang="en-US" sz="1600" dirty="0" smtClean="0">
                <a:cs typeface="Times New Roman" panose="02020603050405020304" pitchFamily="18" charset="0"/>
                <a:sym typeface="Symbol" panose="05050102010706020507" pitchFamily="18" charset="2"/>
              </a:rPr>
              <a:t>, </a:t>
            </a:r>
            <a:r>
              <a:rPr lang="ru-RU" sz="1600" dirty="0" err="1" smtClean="0">
                <a:cs typeface="Times New Roman" panose="02020603050405020304" pitchFamily="18" charset="0"/>
                <a:sym typeface="Symbol" panose="05050102010706020507" pitchFamily="18" charset="2"/>
              </a:rPr>
              <a:t>охл</a:t>
            </a:r>
            <a:r>
              <a:rPr lang="ru-RU" sz="1600" dirty="0" smtClean="0">
                <a:cs typeface="Times New Roman" panose="02020603050405020304" pitchFamily="18" charset="0"/>
                <a:sym typeface="Symbol" panose="05050102010706020507" pitchFamily="18" charset="2"/>
              </a:rPr>
              <a:t>.</a:t>
            </a:r>
            <a:endParaRPr lang="ru-RU" sz="1600" dirty="0"/>
          </a:p>
        </p:txBody>
      </p:sp>
      <p:sp>
        <p:nvSpPr>
          <p:cNvPr id="42" name="Прямоугольник 41"/>
          <p:cNvSpPr/>
          <p:nvPr/>
        </p:nvSpPr>
        <p:spPr>
          <a:xfrm>
            <a:off x="34540" y="2346434"/>
            <a:ext cx="360996" cy="369332"/>
          </a:xfrm>
          <a:prstGeom prst="rect">
            <a:avLst/>
          </a:prstGeom>
        </p:spPr>
        <p:txBody>
          <a:bodyPr wrap="none">
            <a:spAutoFit/>
          </a:bodyPr>
          <a:lstStyle/>
          <a:p>
            <a:r>
              <a:rPr lang="en-US" dirty="0" smtClean="0">
                <a:solidFill>
                  <a:srgbClr val="FF0000"/>
                </a:solidFill>
                <a:cs typeface="Times New Roman" panose="02020603050405020304" pitchFamily="18" charset="0"/>
                <a:sym typeface="Symbol" panose="05050102010706020507" pitchFamily="18" charset="2"/>
              </a:rPr>
              <a:t>IP</a:t>
            </a:r>
            <a:endParaRPr lang="ru-RU" dirty="0" smtClean="0">
              <a:solidFill>
                <a:srgbClr val="FF0000"/>
              </a:solidFill>
              <a:cs typeface="Times New Roman" panose="02020603050405020304" pitchFamily="18" charset="0"/>
              <a:sym typeface="Symbol" panose="05050102010706020507" pitchFamily="18" charset="2"/>
            </a:endParaRPr>
          </a:p>
        </p:txBody>
      </p:sp>
      <p:sp>
        <p:nvSpPr>
          <p:cNvPr id="45" name="Прямоугольник 44"/>
          <p:cNvSpPr/>
          <p:nvPr/>
        </p:nvSpPr>
        <p:spPr>
          <a:xfrm>
            <a:off x="7884368" y="1275606"/>
            <a:ext cx="657552" cy="338554"/>
          </a:xfrm>
          <a:prstGeom prst="rect">
            <a:avLst/>
          </a:prstGeom>
        </p:spPr>
        <p:txBody>
          <a:bodyPr wrap="none">
            <a:spAutoFit/>
          </a:bodyPr>
          <a:lstStyle/>
          <a:p>
            <a:r>
              <a:rPr lang="en-US" sz="1600" dirty="0" smtClean="0">
                <a:cs typeface="Times New Roman" panose="02020603050405020304" pitchFamily="18" charset="0"/>
                <a:sym typeface="Symbol" panose="05050102010706020507" pitchFamily="18" charset="2"/>
              </a:rPr>
              <a:t>BPMs</a:t>
            </a:r>
            <a:endParaRPr lang="ru-RU" sz="1600" dirty="0" smtClean="0">
              <a:cs typeface="Times New Roman" panose="02020603050405020304" pitchFamily="18" charset="0"/>
              <a:sym typeface="Symbol" panose="05050102010706020507" pitchFamily="18" charset="2"/>
            </a:endParaRPr>
          </a:p>
        </p:txBody>
      </p:sp>
      <p:cxnSp>
        <p:nvCxnSpPr>
          <p:cNvPr id="47" name="Прямая со стрелкой 46"/>
          <p:cNvCxnSpPr/>
          <p:nvPr/>
        </p:nvCxnSpPr>
        <p:spPr>
          <a:xfrm>
            <a:off x="364750" y="1572349"/>
            <a:ext cx="0" cy="1149436"/>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a:off x="1607330" y="2211710"/>
            <a:ext cx="0" cy="51007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 стрелкой 48"/>
          <p:cNvCxnSpPr/>
          <p:nvPr/>
        </p:nvCxnSpPr>
        <p:spPr>
          <a:xfrm>
            <a:off x="2789633" y="1974200"/>
            <a:ext cx="0" cy="66859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p:nvPr/>
        </p:nvCxnSpPr>
        <p:spPr>
          <a:xfrm flipH="1">
            <a:off x="3635895" y="1080641"/>
            <a:ext cx="1" cy="133246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8028384" y="1572349"/>
            <a:ext cx="0" cy="854422"/>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52" name="Прямоугольник 51"/>
          <p:cNvSpPr/>
          <p:nvPr/>
        </p:nvSpPr>
        <p:spPr>
          <a:xfrm>
            <a:off x="1142877" y="1635646"/>
            <a:ext cx="1034450" cy="584775"/>
          </a:xfrm>
          <a:prstGeom prst="rect">
            <a:avLst/>
          </a:prstGeom>
        </p:spPr>
        <p:txBody>
          <a:bodyPr wrap="none">
            <a:spAutoFit/>
          </a:bodyPr>
          <a:lstStyle/>
          <a:p>
            <a:pPr algn="ctr"/>
            <a:r>
              <a:rPr lang="en-US" sz="1600" dirty="0" smtClean="0">
                <a:cs typeface="Times New Roman" panose="02020603050405020304" pitchFamily="18" charset="0"/>
                <a:sym typeface="Symbol" panose="05050102010706020507" pitchFamily="18" charset="2"/>
              </a:rPr>
              <a:t>Y</a:t>
            </a:r>
            <a:r>
              <a:rPr lang="ru-RU" sz="1600" dirty="0" smtClean="0">
                <a:cs typeface="Times New Roman" panose="02020603050405020304" pitchFamily="18" charset="0"/>
                <a:sym typeface="Symbol" panose="05050102010706020507" pitchFamily="18" charset="2"/>
              </a:rPr>
              <a:t>-камера,</a:t>
            </a:r>
          </a:p>
          <a:p>
            <a:pPr algn="ctr"/>
            <a:r>
              <a:rPr lang="ru-RU" sz="1600" dirty="0" err="1">
                <a:cs typeface="Times New Roman" panose="02020603050405020304" pitchFamily="18" charset="0"/>
                <a:sym typeface="Symbol" panose="05050102010706020507" pitchFamily="18" charset="2"/>
              </a:rPr>
              <a:t>о</a:t>
            </a:r>
            <a:r>
              <a:rPr lang="ru-RU" sz="1600" dirty="0" err="1" smtClean="0">
                <a:cs typeface="Times New Roman" panose="02020603050405020304" pitchFamily="18" charset="0"/>
                <a:sym typeface="Symbol" panose="05050102010706020507" pitchFamily="18" charset="2"/>
              </a:rPr>
              <a:t>хл</a:t>
            </a:r>
            <a:r>
              <a:rPr lang="ru-RU" sz="1600" dirty="0" smtClean="0">
                <a:cs typeface="Times New Roman" panose="02020603050405020304" pitchFamily="18" charset="0"/>
                <a:sym typeface="Symbol" panose="05050102010706020507" pitchFamily="18" charset="2"/>
              </a:rPr>
              <a:t>.</a:t>
            </a:r>
            <a:endParaRPr lang="ru-RU" sz="1600" dirty="0"/>
          </a:p>
        </p:txBody>
      </p:sp>
      <p:sp>
        <p:nvSpPr>
          <p:cNvPr id="53" name="Прямоугольник 52"/>
          <p:cNvSpPr/>
          <p:nvPr/>
        </p:nvSpPr>
        <p:spPr>
          <a:xfrm>
            <a:off x="2339752" y="1635646"/>
            <a:ext cx="657552" cy="338554"/>
          </a:xfrm>
          <a:prstGeom prst="rect">
            <a:avLst/>
          </a:prstGeom>
        </p:spPr>
        <p:txBody>
          <a:bodyPr wrap="none">
            <a:spAutoFit/>
          </a:bodyPr>
          <a:lstStyle/>
          <a:p>
            <a:r>
              <a:rPr lang="en-US" sz="1600" dirty="0" smtClean="0">
                <a:cs typeface="Times New Roman" panose="02020603050405020304" pitchFamily="18" charset="0"/>
                <a:sym typeface="Symbol" panose="05050102010706020507" pitchFamily="18" charset="2"/>
              </a:rPr>
              <a:t>BPMs</a:t>
            </a:r>
            <a:endParaRPr lang="ru-RU" sz="1600" dirty="0" smtClean="0">
              <a:cs typeface="Times New Roman" panose="02020603050405020304" pitchFamily="18" charset="0"/>
              <a:sym typeface="Symbol" panose="05050102010706020507" pitchFamily="18" charset="2"/>
            </a:endParaRPr>
          </a:p>
        </p:txBody>
      </p:sp>
      <p:sp>
        <p:nvSpPr>
          <p:cNvPr id="54" name="Прямоугольник 53"/>
          <p:cNvSpPr/>
          <p:nvPr/>
        </p:nvSpPr>
        <p:spPr>
          <a:xfrm>
            <a:off x="2195736" y="771550"/>
            <a:ext cx="1811208" cy="584775"/>
          </a:xfrm>
          <a:prstGeom prst="rect">
            <a:avLst/>
          </a:prstGeom>
        </p:spPr>
        <p:txBody>
          <a:bodyPr wrap="square">
            <a:spAutoFit/>
          </a:bodyPr>
          <a:lstStyle/>
          <a:p>
            <a:pPr algn="ctr"/>
            <a:r>
              <a:rPr lang="ru-RU" sz="1600" dirty="0" smtClean="0">
                <a:cs typeface="Times New Roman" panose="02020603050405020304" pitchFamily="18" charset="0"/>
                <a:sym typeface="Symbol" panose="05050102010706020507" pitchFamily="18" charset="2"/>
              </a:rPr>
              <a:t>Компенсирующий соленоид</a:t>
            </a:r>
          </a:p>
        </p:txBody>
      </p:sp>
      <p:cxnSp>
        <p:nvCxnSpPr>
          <p:cNvPr id="55" name="Прямая со стрелкой 54"/>
          <p:cNvCxnSpPr/>
          <p:nvPr/>
        </p:nvCxnSpPr>
        <p:spPr>
          <a:xfrm>
            <a:off x="4499992" y="1059582"/>
            <a:ext cx="0" cy="153902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56" name="Прямоугольник 55"/>
          <p:cNvSpPr/>
          <p:nvPr/>
        </p:nvSpPr>
        <p:spPr>
          <a:xfrm>
            <a:off x="4355976" y="762839"/>
            <a:ext cx="1337226" cy="584775"/>
          </a:xfrm>
          <a:prstGeom prst="rect">
            <a:avLst/>
          </a:prstGeom>
        </p:spPr>
        <p:txBody>
          <a:bodyPr wrap="none">
            <a:spAutoFit/>
          </a:bodyPr>
          <a:lstStyle/>
          <a:p>
            <a:pPr algn="ctr"/>
            <a:r>
              <a:rPr lang="en-US" sz="1600" dirty="0" smtClean="0">
                <a:cs typeface="Times New Roman" panose="02020603050405020304" pitchFamily="18" charset="0"/>
                <a:sym typeface="Symbol" panose="05050102010706020507" pitchFamily="18" charset="2"/>
              </a:rPr>
              <a:t>QD0, 200 mm</a:t>
            </a:r>
          </a:p>
          <a:p>
            <a:pPr algn="ctr"/>
            <a:r>
              <a:rPr lang="en-US" sz="1600" dirty="0" smtClean="0">
                <a:cs typeface="Times New Roman" panose="02020603050405020304" pitchFamily="18" charset="0"/>
                <a:sym typeface="Symbol" panose="05050102010706020507" pitchFamily="18" charset="2"/>
              </a:rPr>
              <a:t>–100</a:t>
            </a:r>
            <a:r>
              <a:rPr lang="ru-RU" sz="1600" dirty="0" smtClean="0">
                <a:cs typeface="Times New Roman" panose="02020603050405020304" pitchFamily="18" charset="0"/>
                <a:sym typeface="Symbol" panose="05050102010706020507" pitchFamily="18" charset="2"/>
              </a:rPr>
              <a:t> Т/</a:t>
            </a:r>
            <a:r>
              <a:rPr lang="en-US" sz="1600" dirty="0" smtClean="0">
                <a:cs typeface="Times New Roman" panose="02020603050405020304" pitchFamily="18" charset="0"/>
                <a:sym typeface="Symbol" panose="05050102010706020507" pitchFamily="18" charset="2"/>
              </a:rPr>
              <a:t>m </a:t>
            </a:r>
            <a:endParaRPr lang="ru-RU" sz="1600" dirty="0" smtClean="0">
              <a:cs typeface="Times New Roman" panose="02020603050405020304" pitchFamily="18" charset="0"/>
              <a:sym typeface="Symbol" panose="05050102010706020507" pitchFamily="18" charset="2"/>
            </a:endParaRPr>
          </a:p>
        </p:txBody>
      </p:sp>
      <p:cxnSp>
        <p:nvCxnSpPr>
          <p:cNvPr id="57" name="Прямая со стрелкой 56"/>
          <p:cNvCxnSpPr/>
          <p:nvPr/>
        </p:nvCxnSpPr>
        <p:spPr>
          <a:xfrm>
            <a:off x="5508104" y="1419622"/>
            <a:ext cx="0" cy="1127748"/>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58" name="Прямоугольник 57"/>
          <p:cNvSpPr/>
          <p:nvPr/>
        </p:nvSpPr>
        <p:spPr>
          <a:xfrm>
            <a:off x="5410342" y="1131590"/>
            <a:ext cx="1465914" cy="338554"/>
          </a:xfrm>
          <a:prstGeom prst="rect">
            <a:avLst/>
          </a:prstGeom>
        </p:spPr>
        <p:txBody>
          <a:bodyPr wrap="none">
            <a:spAutoFit/>
          </a:bodyPr>
          <a:lstStyle/>
          <a:p>
            <a:pPr algn="ctr"/>
            <a:r>
              <a:rPr lang="ru-RU" sz="1600" dirty="0" smtClean="0">
                <a:cs typeface="Times New Roman" panose="02020603050405020304" pitchFamily="18" charset="0"/>
                <a:sym typeface="Symbol" panose="05050102010706020507" pitchFamily="18" charset="2"/>
              </a:rPr>
              <a:t>Корр. обмотки</a:t>
            </a:r>
          </a:p>
        </p:txBody>
      </p:sp>
      <p:cxnSp>
        <p:nvCxnSpPr>
          <p:cNvPr id="59" name="Прямая со стрелкой 58"/>
          <p:cNvCxnSpPr/>
          <p:nvPr/>
        </p:nvCxnSpPr>
        <p:spPr>
          <a:xfrm>
            <a:off x="7452320" y="1212309"/>
            <a:ext cx="0" cy="1182594"/>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60" name="Прямоугольник 59"/>
          <p:cNvSpPr/>
          <p:nvPr/>
        </p:nvSpPr>
        <p:spPr>
          <a:xfrm>
            <a:off x="7279499" y="771550"/>
            <a:ext cx="1305165" cy="584775"/>
          </a:xfrm>
          <a:prstGeom prst="rect">
            <a:avLst/>
          </a:prstGeom>
        </p:spPr>
        <p:txBody>
          <a:bodyPr wrap="none">
            <a:spAutoFit/>
          </a:bodyPr>
          <a:lstStyle/>
          <a:p>
            <a:pPr algn="ctr"/>
            <a:r>
              <a:rPr lang="en-US" sz="1600" dirty="0" smtClean="0">
                <a:cs typeface="Times New Roman" panose="02020603050405020304" pitchFamily="18" charset="0"/>
                <a:sym typeface="Symbol" panose="05050102010706020507" pitchFamily="18" charset="2"/>
              </a:rPr>
              <a:t>QF1, 200 mm</a:t>
            </a:r>
          </a:p>
          <a:p>
            <a:pPr algn="ctr"/>
            <a:r>
              <a:rPr lang="en-US" sz="1600" dirty="0" smtClean="0">
                <a:cs typeface="Times New Roman" panose="02020603050405020304" pitchFamily="18" charset="0"/>
                <a:sym typeface="Symbol" panose="05050102010706020507" pitchFamily="18" charset="2"/>
              </a:rPr>
              <a:t>70</a:t>
            </a:r>
            <a:r>
              <a:rPr lang="ru-RU" sz="1600" dirty="0" smtClean="0">
                <a:cs typeface="Times New Roman" panose="02020603050405020304" pitchFamily="18" charset="0"/>
                <a:sym typeface="Symbol" panose="05050102010706020507" pitchFamily="18" charset="2"/>
              </a:rPr>
              <a:t> Т/</a:t>
            </a:r>
            <a:r>
              <a:rPr lang="en-US" sz="1600" dirty="0" smtClean="0">
                <a:cs typeface="Times New Roman" panose="02020603050405020304" pitchFamily="18" charset="0"/>
                <a:sym typeface="Symbol" panose="05050102010706020507" pitchFamily="18" charset="2"/>
              </a:rPr>
              <a:t>m </a:t>
            </a:r>
            <a:endParaRPr lang="ru-RU" sz="1600" dirty="0" smtClean="0">
              <a:cs typeface="Times New Roman" panose="02020603050405020304" pitchFamily="18" charset="0"/>
              <a:sym typeface="Symbol" panose="05050102010706020507" pitchFamily="18" charset="2"/>
            </a:endParaRPr>
          </a:p>
        </p:txBody>
      </p:sp>
      <p:cxnSp>
        <p:nvCxnSpPr>
          <p:cNvPr id="61" name="Прямая со стрелкой 60"/>
          <p:cNvCxnSpPr/>
          <p:nvPr/>
        </p:nvCxnSpPr>
        <p:spPr>
          <a:xfrm>
            <a:off x="7147156" y="887552"/>
            <a:ext cx="1" cy="1397522"/>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62" name="Прямоугольник 61"/>
          <p:cNvSpPr/>
          <p:nvPr/>
        </p:nvSpPr>
        <p:spPr>
          <a:xfrm>
            <a:off x="5868144" y="627534"/>
            <a:ext cx="1575512" cy="584775"/>
          </a:xfrm>
          <a:prstGeom prst="rect">
            <a:avLst/>
          </a:prstGeom>
        </p:spPr>
        <p:txBody>
          <a:bodyPr wrap="square">
            <a:spAutoFit/>
          </a:bodyPr>
          <a:lstStyle/>
          <a:p>
            <a:pPr algn="ctr"/>
            <a:r>
              <a:rPr lang="ru-RU" sz="1600" dirty="0" smtClean="0">
                <a:cs typeface="Times New Roman" panose="02020603050405020304" pitchFamily="18" charset="0"/>
                <a:sym typeface="Symbol" panose="05050102010706020507" pitchFamily="18" charset="2"/>
              </a:rPr>
              <a:t>Экранирующий соленоид</a:t>
            </a:r>
          </a:p>
        </p:txBody>
      </p:sp>
      <p:grpSp>
        <p:nvGrpSpPr>
          <p:cNvPr id="88" name="Группа 87"/>
          <p:cNvGrpSpPr/>
          <p:nvPr/>
        </p:nvGrpSpPr>
        <p:grpSpPr>
          <a:xfrm>
            <a:off x="8172400" y="2214153"/>
            <a:ext cx="786267" cy="391505"/>
            <a:chOff x="9378115" y="3382624"/>
            <a:chExt cx="786267" cy="391505"/>
          </a:xfrm>
        </p:grpSpPr>
        <p:sp>
          <p:nvSpPr>
            <p:cNvPr id="43" name="Прямоугольник 42"/>
            <p:cNvSpPr/>
            <p:nvPr/>
          </p:nvSpPr>
          <p:spPr>
            <a:xfrm>
              <a:off x="9596085" y="3382624"/>
              <a:ext cx="415498" cy="369332"/>
            </a:xfrm>
            <a:prstGeom prst="rect">
              <a:avLst/>
            </a:prstGeom>
          </p:spPr>
          <p:txBody>
            <a:bodyPr wrap="none">
              <a:spAutoFit/>
            </a:bodyPr>
            <a:lstStyle/>
            <a:p>
              <a:r>
                <a:rPr lang="en-US" dirty="0" smtClean="0">
                  <a:solidFill>
                    <a:srgbClr val="FF0000"/>
                  </a:solidFill>
                  <a:cs typeface="Times New Roman" panose="02020603050405020304" pitchFamily="18" charset="0"/>
                  <a:sym typeface="Symbol" panose="05050102010706020507" pitchFamily="18" charset="2"/>
                </a:rPr>
                <a:t>e+</a:t>
              </a:r>
              <a:endParaRPr lang="ru-RU" dirty="0" smtClean="0">
                <a:solidFill>
                  <a:srgbClr val="FF0000"/>
                </a:solidFill>
                <a:cs typeface="Times New Roman" panose="02020603050405020304" pitchFamily="18" charset="0"/>
                <a:sym typeface="Symbol" panose="05050102010706020507" pitchFamily="18" charset="2"/>
              </a:endParaRPr>
            </a:p>
          </p:txBody>
        </p:sp>
        <p:cxnSp>
          <p:nvCxnSpPr>
            <p:cNvPr id="63" name="Прямая со стрелкой 62"/>
            <p:cNvCxnSpPr/>
            <p:nvPr/>
          </p:nvCxnSpPr>
          <p:spPr>
            <a:xfrm flipH="1">
              <a:off x="9378115" y="3748982"/>
              <a:ext cx="786267" cy="25147"/>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9" name="Группа 88"/>
          <p:cNvGrpSpPr/>
          <p:nvPr/>
        </p:nvGrpSpPr>
        <p:grpSpPr>
          <a:xfrm>
            <a:off x="8100392" y="3079998"/>
            <a:ext cx="762817" cy="412021"/>
            <a:chOff x="9444868" y="4355978"/>
            <a:chExt cx="762817" cy="412021"/>
          </a:xfrm>
        </p:grpSpPr>
        <p:sp>
          <p:nvSpPr>
            <p:cNvPr id="44" name="Прямоугольник 43"/>
            <p:cNvSpPr/>
            <p:nvPr/>
          </p:nvSpPr>
          <p:spPr>
            <a:xfrm>
              <a:off x="9617425" y="4398667"/>
              <a:ext cx="370614" cy="369332"/>
            </a:xfrm>
            <a:prstGeom prst="rect">
              <a:avLst/>
            </a:prstGeom>
          </p:spPr>
          <p:txBody>
            <a:bodyPr wrap="none">
              <a:spAutoFit/>
            </a:bodyPr>
            <a:lstStyle/>
            <a:p>
              <a:r>
                <a:rPr lang="en-US" dirty="0" smtClean="0">
                  <a:solidFill>
                    <a:srgbClr val="002060"/>
                  </a:solidFill>
                  <a:cs typeface="Times New Roman" panose="02020603050405020304" pitchFamily="18" charset="0"/>
                  <a:sym typeface="Symbol" panose="05050102010706020507" pitchFamily="18" charset="2"/>
                </a:rPr>
                <a:t>e-</a:t>
              </a:r>
              <a:endParaRPr lang="ru-RU" dirty="0" smtClean="0">
                <a:solidFill>
                  <a:srgbClr val="002060"/>
                </a:solidFill>
                <a:cs typeface="Times New Roman" panose="02020603050405020304" pitchFamily="18" charset="0"/>
                <a:sym typeface="Symbol" panose="05050102010706020507" pitchFamily="18" charset="2"/>
              </a:endParaRPr>
            </a:p>
          </p:txBody>
        </p:sp>
        <p:cxnSp>
          <p:nvCxnSpPr>
            <p:cNvPr id="64" name="Прямая со стрелкой 63"/>
            <p:cNvCxnSpPr/>
            <p:nvPr/>
          </p:nvCxnSpPr>
          <p:spPr>
            <a:xfrm>
              <a:off x="9444868" y="4355978"/>
              <a:ext cx="762817" cy="43842"/>
            </a:xfrm>
            <a:prstGeom prst="straightConnector1">
              <a:avLst/>
            </a:prstGeom>
            <a:ln w="3175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65" name="Прямоугольник 64"/>
          <p:cNvSpPr/>
          <p:nvPr/>
        </p:nvSpPr>
        <p:spPr>
          <a:xfrm>
            <a:off x="1533536" y="3651870"/>
            <a:ext cx="527709" cy="369332"/>
          </a:xfrm>
          <a:prstGeom prst="rect">
            <a:avLst/>
          </a:prstGeom>
        </p:spPr>
        <p:txBody>
          <a:bodyPr wrap="none">
            <a:spAutoFit/>
          </a:bodyPr>
          <a:lstStyle/>
          <a:p>
            <a:r>
              <a:rPr lang="en-US" dirty="0" smtClean="0">
                <a:solidFill>
                  <a:srgbClr val="FF0000"/>
                </a:solidFill>
                <a:cs typeface="Times New Roman" panose="02020603050405020304" pitchFamily="18" charset="0"/>
                <a:sym typeface="Symbol" panose="05050102010706020507" pitchFamily="18" charset="2"/>
              </a:rPr>
              <a:t>L</a:t>
            </a:r>
            <a:r>
              <a:rPr lang="en-US" baseline="30000" dirty="0" smtClean="0">
                <a:solidFill>
                  <a:srgbClr val="FF0000"/>
                </a:solidFill>
                <a:cs typeface="Times New Roman" panose="02020603050405020304" pitchFamily="18" charset="0"/>
                <a:sym typeface="Symbol" panose="05050102010706020507" pitchFamily="18" charset="2"/>
              </a:rPr>
              <a:t>*</a:t>
            </a:r>
            <a:r>
              <a:rPr lang="en-US" dirty="0" smtClean="0">
                <a:solidFill>
                  <a:srgbClr val="FF0000"/>
                </a:solidFill>
                <a:cs typeface="Times New Roman" panose="02020603050405020304" pitchFamily="18" charset="0"/>
                <a:sym typeface="Symbol" panose="05050102010706020507" pitchFamily="18" charset="2"/>
              </a:rPr>
              <a:t> =</a:t>
            </a:r>
            <a:endParaRPr lang="ru-RU" dirty="0" smtClean="0">
              <a:solidFill>
                <a:srgbClr val="FF0000"/>
              </a:solidFill>
              <a:cs typeface="Times New Roman" panose="02020603050405020304" pitchFamily="18" charset="0"/>
              <a:sym typeface="Symbol" panose="05050102010706020507" pitchFamily="18" charset="2"/>
            </a:endParaRPr>
          </a:p>
        </p:txBody>
      </p:sp>
      <p:cxnSp>
        <p:nvCxnSpPr>
          <p:cNvPr id="67" name="Прямая соединительная линия 66"/>
          <p:cNvCxnSpPr/>
          <p:nvPr/>
        </p:nvCxnSpPr>
        <p:spPr>
          <a:xfrm>
            <a:off x="2987824" y="3219822"/>
            <a:ext cx="0" cy="13370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7884368" y="3291830"/>
            <a:ext cx="0" cy="13370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54546" y="3219822"/>
            <a:ext cx="0" cy="13370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Прямоугольник 69"/>
          <p:cNvSpPr/>
          <p:nvPr/>
        </p:nvSpPr>
        <p:spPr>
          <a:xfrm>
            <a:off x="251520" y="4155926"/>
            <a:ext cx="2607830" cy="400110"/>
          </a:xfrm>
          <a:prstGeom prst="rect">
            <a:avLst/>
          </a:prstGeom>
        </p:spPr>
        <p:txBody>
          <a:bodyPr wrap="none">
            <a:spAutoFit/>
          </a:bodyPr>
          <a:lstStyle/>
          <a:p>
            <a:r>
              <a:rPr lang="ru-RU" sz="2000" dirty="0" smtClean="0">
                <a:solidFill>
                  <a:srgbClr val="FF0000"/>
                </a:solidFill>
                <a:cs typeface="Times New Roman" panose="02020603050405020304" pitchFamily="18" charset="0"/>
                <a:sym typeface="Symbol" panose="05050102010706020507" pitchFamily="18" charset="2"/>
              </a:rPr>
              <a:t>ФФ вакуумная камера</a:t>
            </a:r>
            <a:endParaRPr lang="ru-RU" sz="2000" dirty="0"/>
          </a:p>
        </p:txBody>
      </p:sp>
      <p:sp>
        <p:nvSpPr>
          <p:cNvPr id="71" name="Прямоугольник 70"/>
          <p:cNvSpPr/>
          <p:nvPr/>
        </p:nvSpPr>
        <p:spPr>
          <a:xfrm>
            <a:off x="3951097" y="4155926"/>
            <a:ext cx="2997167" cy="400110"/>
          </a:xfrm>
          <a:prstGeom prst="rect">
            <a:avLst/>
          </a:prstGeom>
        </p:spPr>
        <p:txBody>
          <a:bodyPr wrap="none">
            <a:spAutoFit/>
          </a:bodyPr>
          <a:lstStyle/>
          <a:p>
            <a:r>
              <a:rPr lang="ru-RU" sz="2000" dirty="0" smtClean="0">
                <a:solidFill>
                  <a:srgbClr val="FF0000"/>
                </a:solidFill>
                <a:cs typeface="Times New Roman" panose="02020603050405020304" pitchFamily="18" charset="0"/>
                <a:sym typeface="Symbol" panose="05050102010706020507" pitchFamily="18" charset="2"/>
              </a:rPr>
              <a:t>Криостат с ФФ магнитами</a:t>
            </a:r>
            <a:endParaRPr lang="ru-RU" sz="2000" dirty="0"/>
          </a:p>
        </p:txBody>
      </p:sp>
      <p:sp>
        <p:nvSpPr>
          <p:cNvPr id="76" name="Номер слайда 1"/>
          <p:cNvSpPr txBox="1">
            <a:spLocks/>
          </p:cNvSpPr>
          <p:nvPr/>
        </p:nvSpPr>
        <p:spPr>
          <a:xfrm>
            <a:off x="8465330" y="596824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74CA87-1F26-428B-A4CD-E7C4E211A77E}" type="slidenum">
              <a:rPr lang="ru-RU" smtClean="0"/>
              <a:pPr/>
              <a:t>50</a:t>
            </a:fld>
            <a:endParaRPr lang="ru-RU" dirty="0"/>
          </a:p>
        </p:txBody>
      </p:sp>
      <mc:AlternateContent xmlns:mc="http://schemas.openxmlformats.org/markup-compatibility/2006">
        <mc:Choice xmlns:a14="http://schemas.microsoft.com/office/drawing/2010/main" Requires="a14">
          <p:sp>
            <p:nvSpPr>
              <p:cNvPr id="37" name="TextBox 36"/>
              <p:cNvSpPr txBox="1"/>
              <p:nvPr/>
            </p:nvSpPr>
            <p:spPr>
              <a:xfrm>
                <a:off x="6084" y="-4610"/>
                <a:ext cx="2046201" cy="10441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𝜇</m:t>
                              </m:r>
                            </m:e>
                            <m:sub>
                              <m:r>
                                <a:rPr lang="en-US" sz="2800" b="0" i="1" smtClean="0">
                                  <a:latin typeface="Cambria Math" panose="02040503050406030204" pitchFamily="18" charset="0"/>
                                </a:rPr>
                                <m:t>𝑦</m:t>
                              </m:r>
                            </m:sub>
                          </m:sSub>
                        </m:num>
                        <m:den>
                          <m:r>
                            <a:rPr lang="en-US" sz="2800" b="0" i="1" smtClean="0">
                              <a:latin typeface="Cambria Math" panose="02040503050406030204" pitchFamily="18" charset="0"/>
                            </a:rPr>
                            <m:t>𝑑</m:t>
                          </m:r>
                          <m:r>
                            <a:rPr lang="en-US" sz="2800" b="0" i="1" smtClean="0">
                              <a:latin typeface="Cambria Math" panose="02040503050406030204" pitchFamily="18" charset="0"/>
                            </a:rPr>
                            <m:t>𝛿</m:t>
                          </m:r>
                        </m:den>
                      </m:f>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𝐿</m:t>
                              </m:r>
                            </m:e>
                            <m:sup>
                              <m:r>
                                <a:rPr lang="en-US" sz="2800" b="0" i="1" smtClean="0">
                                  <a:latin typeface="Cambria Math" panose="02040503050406030204" pitchFamily="18" charset="0"/>
                                </a:rPr>
                                <m:t>∗</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𝛽</m:t>
                              </m:r>
                            </m:e>
                            <m:sub>
                              <m:r>
                                <a:rPr lang="en-US" sz="2800" b="0" i="1" smtClean="0">
                                  <a:latin typeface="Cambria Math" panose="02040503050406030204" pitchFamily="18" charset="0"/>
                                </a:rPr>
                                <m:t>𝑦</m:t>
                              </m:r>
                            </m:sub>
                            <m:sup>
                              <m:r>
                                <a:rPr lang="en-US" sz="2800" b="0" i="1" smtClean="0">
                                  <a:latin typeface="Cambria Math" panose="02040503050406030204" pitchFamily="18" charset="0"/>
                                </a:rPr>
                                <m:t>∗</m:t>
                              </m:r>
                            </m:sup>
                          </m:sSubSup>
                        </m:den>
                      </m:f>
                    </m:oMath>
                  </m:oMathPara>
                </a14:m>
                <a:endParaRPr lang="en-US" sz="2800" dirty="0"/>
              </a:p>
            </p:txBody>
          </p:sp>
        </mc:Choice>
        <mc:Fallback>
          <p:sp>
            <p:nvSpPr>
              <p:cNvPr id="37" name="TextBox 36"/>
              <p:cNvSpPr txBox="1">
                <a:spLocks noRot="1" noChangeAspect="1" noMove="1" noResize="1" noEditPoints="1" noAdjustHandles="1" noChangeArrowheads="1" noChangeShapeType="1" noTextEdit="1"/>
              </p:cNvSpPr>
              <p:nvPr/>
            </p:nvSpPr>
            <p:spPr>
              <a:xfrm>
                <a:off x="6084" y="-4610"/>
                <a:ext cx="2046201" cy="10441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2025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5" grpId="0"/>
      <p:bldP spid="52" grpId="0"/>
      <p:bldP spid="53" grpId="0"/>
      <p:bldP spid="54" grpId="0"/>
      <p:bldP spid="56" grpId="0"/>
      <p:bldP spid="58" grpId="0"/>
      <p:bldP spid="60" grpId="0"/>
      <p:bldP spid="62" grpId="0"/>
      <p:bldP spid="3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Супер С-тау фабрика</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51</a:t>
            </a:fld>
            <a:endParaRPr lang="ru-RU"/>
          </a:p>
        </p:txBody>
      </p:sp>
      <p:pic>
        <p:nvPicPr>
          <p:cNvPr id="34" name="Рисунок 33"/>
          <p:cNvPicPr>
            <a:picLocks noChangeAspect="1"/>
          </p:cNvPicPr>
          <p:nvPr/>
        </p:nvPicPr>
        <p:blipFill rotWithShape="1">
          <a:blip r:embed="rId3" cstate="print">
            <a:extLst>
              <a:ext uri="{28A0092B-C50C-407E-A947-70E740481C1C}">
                <a14:useLocalDpi xmlns:a14="http://schemas.microsoft.com/office/drawing/2010/main" val="0"/>
              </a:ext>
            </a:extLst>
          </a:blip>
          <a:srcRect l="11421" t="5062" r="18744" b="8949"/>
          <a:stretch/>
        </p:blipFill>
        <p:spPr>
          <a:xfrm>
            <a:off x="0" y="923024"/>
            <a:ext cx="4320000" cy="3758964"/>
          </a:xfrm>
          <a:prstGeom prst="rect">
            <a:avLst/>
          </a:prstGeom>
        </p:spPr>
      </p:pic>
      <p:grpSp>
        <p:nvGrpSpPr>
          <p:cNvPr id="47" name="Группа 46"/>
          <p:cNvGrpSpPr/>
          <p:nvPr/>
        </p:nvGrpSpPr>
        <p:grpSpPr>
          <a:xfrm>
            <a:off x="4580757" y="1419622"/>
            <a:ext cx="4319999" cy="4593745"/>
            <a:chOff x="5179908" y="555526"/>
            <a:chExt cx="4319999" cy="4593745"/>
          </a:xfrm>
        </p:grpSpPr>
        <p:grpSp>
          <p:nvGrpSpPr>
            <p:cNvPr id="5" name="Группа 4"/>
            <p:cNvGrpSpPr>
              <a:grpSpLocks noChangeAspect="1"/>
            </p:cNvGrpSpPr>
            <p:nvPr/>
          </p:nvGrpSpPr>
          <p:grpSpPr>
            <a:xfrm>
              <a:off x="5179908" y="555526"/>
              <a:ext cx="4319999" cy="4593745"/>
              <a:chOff x="2353808" y="788181"/>
              <a:chExt cx="4799998" cy="5104166"/>
            </a:xfrm>
          </p:grpSpPr>
          <p:pic>
            <p:nvPicPr>
              <p:cNvPr id="6" name="Рисунок 5"/>
              <p:cNvPicPr>
                <a:picLocks noChangeAspect="1"/>
              </p:cNvPicPr>
              <p:nvPr/>
            </p:nvPicPr>
            <p:blipFill>
              <a:blip r:embed="rId4"/>
              <a:stretch>
                <a:fillRect/>
              </a:stretch>
            </p:blipFill>
            <p:spPr>
              <a:xfrm>
                <a:off x="2353808" y="788181"/>
                <a:ext cx="4799998" cy="3281832"/>
              </a:xfrm>
              <a:prstGeom prst="rect">
                <a:avLst/>
              </a:prstGeom>
            </p:spPr>
          </p:pic>
          <p:grpSp>
            <p:nvGrpSpPr>
              <p:cNvPr id="7" name="Группа 6"/>
              <p:cNvGrpSpPr>
                <a:grpSpLocks noChangeAspect="1"/>
              </p:cNvGrpSpPr>
              <p:nvPr/>
            </p:nvGrpSpPr>
            <p:grpSpPr>
              <a:xfrm>
                <a:off x="2973843" y="817954"/>
                <a:ext cx="4089507" cy="5074393"/>
                <a:chOff x="7927814" y="3040947"/>
                <a:chExt cx="3443796" cy="4273177"/>
              </a:xfrm>
            </p:grpSpPr>
            <p:grpSp>
              <p:nvGrpSpPr>
                <p:cNvPr id="8" name="Группа 7"/>
                <p:cNvGrpSpPr/>
                <p:nvPr/>
              </p:nvGrpSpPr>
              <p:grpSpPr>
                <a:xfrm rot="14068668">
                  <a:off x="10537898" y="4087027"/>
                  <a:ext cx="425796" cy="499087"/>
                  <a:chOff x="5828070" y="4452414"/>
                  <a:chExt cx="646063" cy="757261"/>
                </a:xfrm>
              </p:grpSpPr>
              <p:cxnSp>
                <p:nvCxnSpPr>
                  <p:cNvPr id="31" name="Прямая соединительная линия 30"/>
                  <p:cNvCxnSpPr/>
                  <p:nvPr/>
                </p:nvCxnSpPr>
                <p:spPr>
                  <a:xfrm rot="7531332" flipV="1">
                    <a:off x="5741165" y="4933658"/>
                    <a:ext cx="362922" cy="1891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479960">
                    <a:off x="5845557" y="4452414"/>
                    <a:ext cx="628576" cy="568032"/>
                  </a:xfrm>
                  <a:prstGeom prst="rect">
                    <a:avLst/>
                  </a:prstGeom>
                  <a:noFill/>
                </p:spPr>
                <p:txBody>
                  <a:bodyPr wrap="none" rtlCol="0">
                    <a:spAutoFit/>
                  </a:bodyPr>
                  <a:lstStyle/>
                  <a:p>
                    <a:r>
                      <a:rPr lang="ru-RU" sz="2000" dirty="0" smtClean="0"/>
                      <a:t>СЗ</a:t>
                    </a:r>
                    <a:endParaRPr lang="ru-RU" sz="2000" dirty="0"/>
                  </a:p>
                </p:txBody>
              </p:sp>
            </p:grpSp>
            <p:sp>
              <p:nvSpPr>
                <p:cNvPr id="30" name="TextBox 29"/>
                <p:cNvSpPr txBox="1"/>
                <p:nvPr/>
              </p:nvSpPr>
              <p:spPr>
                <a:xfrm rot="6930998">
                  <a:off x="8346955" y="4209960"/>
                  <a:ext cx="414270" cy="374372"/>
                </a:xfrm>
                <a:prstGeom prst="rect">
                  <a:avLst/>
                </a:prstGeom>
                <a:noFill/>
              </p:spPr>
              <p:txBody>
                <a:bodyPr wrap="none" rtlCol="0">
                  <a:spAutoFit/>
                </a:bodyPr>
                <a:lstStyle/>
                <a:p>
                  <a:r>
                    <a:rPr lang="ru-RU" sz="2000" dirty="0" smtClean="0"/>
                    <a:t>СЗ</a:t>
                  </a:r>
                  <a:endParaRPr lang="ru-RU" sz="2000" dirty="0"/>
                </a:p>
              </p:txBody>
            </p:sp>
            <p:grpSp>
              <p:nvGrpSpPr>
                <p:cNvPr id="10" name="Группа 9"/>
                <p:cNvGrpSpPr/>
                <p:nvPr/>
              </p:nvGrpSpPr>
              <p:grpSpPr>
                <a:xfrm>
                  <a:off x="8742405" y="4632900"/>
                  <a:ext cx="1836617" cy="673757"/>
                  <a:chOff x="2696536" y="4229843"/>
                  <a:chExt cx="1836617" cy="673757"/>
                </a:xfrm>
              </p:grpSpPr>
              <p:grpSp>
                <p:nvGrpSpPr>
                  <p:cNvPr id="19" name="Группа 18"/>
                  <p:cNvGrpSpPr/>
                  <p:nvPr/>
                </p:nvGrpSpPr>
                <p:grpSpPr>
                  <a:xfrm>
                    <a:off x="2696536" y="4529229"/>
                    <a:ext cx="414269" cy="374371"/>
                    <a:chOff x="4697015" y="3720765"/>
                    <a:chExt cx="628566" cy="568029"/>
                  </a:xfrm>
                </p:grpSpPr>
                <p:cxnSp>
                  <p:nvCxnSpPr>
                    <p:cNvPr id="25" name="Прямая соединительная линия 24"/>
                    <p:cNvCxnSpPr/>
                    <p:nvPr/>
                  </p:nvCxnSpPr>
                  <p:spPr>
                    <a:xfrm>
                      <a:off x="4709477" y="3754975"/>
                      <a:ext cx="0" cy="5079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5281541" y="3754975"/>
                      <a:ext cx="0" cy="5079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97015" y="3720765"/>
                      <a:ext cx="628566" cy="568029"/>
                    </a:xfrm>
                    <a:prstGeom prst="rect">
                      <a:avLst/>
                    </a:prstGeom>
                    <a:noFill/>
                  </p:spPr>
                  <p:txBody>
                    <a:bodyPr wrap="none" rtlCol="0">
                      <a:spAutoFit/>
                    </a:bodyPr>
                    <a:lstStyle/>
                    <a:p>
                      <a:r>
                        <a:rPr lang="ru-RU" sz="2000" dirty="0" smtClean="0"/>
                        <a:t>СЗ</a:t>
                      </a:r>
                      <a:endParaRPr lang="ru-RU" sz="2000" dirty="0"/>
                    </a:p>
                  </p:txBody>
                </p:sp>
              </p:grpSp>
              <p:grpSp>
                <p:nvGrpSpPr>
                  <p:cNvPr id="20" name="Группа 19"/>
                  <p:cNvGrpSpPr/>
                  <p:nvPr/>
                </p:nvGrpSpPr>
                <p:grpSpPr>
                  <a:xfrm>
                    <a:off x="3911900" y="4499345"/>
                    <a:ext cx="621253" cy="387230"/>
                    <a:chOff x="5118641" y="3675424"/>
                    <a:chExt cx="942615" cy="587540"/>
                  </a:xfrm>
                </p:grpSpPr>
                <p:cxnSp>
                  <p:nvCxnSpPr>
                    <p:cNvPr id="22" name="Прямая соединительная линия 21"/>
                    <p:cNvCxnSpPr/>
                    <p:nvPr/>
                  </p:nvCxnSpPr>
                  <p:spPr>
                    <a:xfrm>
                      <a:off x="5357488" y="3734995"/>
                      <a:ext cx="0" cy="5279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5929550" y="3754976"/>
                      <a:ext cx="0" cy="5079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118641" y="3675424"/>
                      <a:ext cx="942615" cy="568032"/>
                    </a:xfrm>
                    <a:prstGeom prst="rect">
                      <a:avLst/>
                    </a:prstGeom>
                    <a:noFill/>
                  </p:spPr>
                  <p:txBody>
                    <a:bodyPr wrap="none" rtlCol="0">
                      <a:spAutoFit/>
                    </a:bodyPr>
                    <a:lstStyle/>
                    <a:p>
                      <a:r>
                        <a:rPr lang="ru-RU" sz="2000" dirty="0" err="1" smtClean="0"/>
                        <a:t>Инж</a:t>
                      </a:r>
                      <a:endParaRPr lang="ru-RU" sz="2000" dirty="0"/>
                    </a:p>
                  </p:txBody>
                </p:sp>
              </p:grpSp>
              <p:sp>
                <p:nvSpPr>
                  <p:cNvPr id="21" name="TextBox 20"/>
                  <p:cNvSpPr txBox="1"/>
                  <p:nvPr/>
                </p:nvSpPr>
                <p:spPr>
                  <a:xfrm rot="16200000">
                    <a:off x="3271870" y="4338286"/>
                    <a:ext cx="591257" cy="374372"/>
                  </a:xfrm>
                  <a:prstGeom prst="rect">
                    <a:avLst/>
                  </a:prstGeom>
                  <a:noFill/>
                </p:spPr>
                <p:txBody>
                  <a:bodyPr wrap="none" rtlCol="0">
                    <a:spAutoFit/>
                  </a:bodyPr>
                  <a:lstStyle/>
                  <a:p>
                    <a:r>
                      <a:rPr lang="en-US" sz="2000" dirty="0" smtClean="0"/>
                      <a:t>Xing</a:t>
                    </a:r>
                    <a:endParaRPr lang="ru-RU" sz="2000" dirty="0"/>
                  </a:p>
                </p:txBody>
              </p:sp>
            </p:grpSp>
            <p:grpSp>
              <p:nvGrpSpPr>
                <p:cNvPr id="11" name="Группа 10"/>
                <p:cNvGrpSpPr/>
                <p:nvPr/>
              </p:nvGrpSpPr>
              <p:grpSpPr>
                <a:xfrm>
                  <a:off x="7927814" y="3040947"/>
                  <a:ext cx="3443796" cy="4273177"/>
                  <a:chOff x="1832505" y="2381306"/>
                  <a:chExt cx="3443796" cy="4273177"/>
                </a:xfrm>
              </p:grpSpPr>
              <p:grpSp>
                <p:nvGrpSpPr>
                  <p:cNvPr id="12" name="Группа 11"/>
                  <p:cNvGrpSpPr/>
                  <p:nvPr/>
                </p:nvGrpSpPr>
                <p:grpSpPr>
                  <a:xfrm>
                    <a:off x="2569207" y="2381306"/>
                    <a:ext cx="1930622" cy="1594044"/>
                    <a:chOff x="2569207" y="2381306"/>
                    <a:chExt cx="1930622" cy="1594044"/>
                  </a:xfrm>
                </p:grpSpPr>
                <p:sp>
                  <p:nvSpPr>
                    <p:cNvPr id="14" name="TextBox 13"/>
                    <p:cNvSpPr txBox="1"/>
                    <p:nvPr/>
                  </p:nvSpPr>
                  <p:spPr>
                    <a:xfrm>
                      <a:off x="3366292" y="2381306"/>
                      <a:ext cx="357274" cy="374373"/>
                    </a:xfrm>
                    <a:prstGeom prst="rect">
                      <a:avLst/>
                    </a:prstGeom>
                    <a:noFill/>
                  </p:spPr>
                  <p:txBody>
                    <a:bodyPr wrap="none" rtlCol="0">
                      <a:spAutoFit/>
                    </a:bodyPr>
                    <a:lstStyle/>
                    <a:p>
                      <a:r>
                        <a:rPr lang="en-US" sz="2000" dirty="0" smtClean="0"/>
                        <a:t>IP</a:t>
                      </a:r>
                      <a:endParaRPr lang="ru-RU" sz="2000" dirty="0"/>
                    </a:p>
                  </p:txBody>
                </p:sp>
                <p:grpSp>
                  <p:nvGrpSpPr>
                    <p:cNvPr id="15" name="Группа 14"/>
                    <p:cNvGrpSpPr/>
                    <p:nvPr/>
                  </p:nvGrpSpPr>
                  <p:grpSpPr>
                    <a:xfrm>
                      <a:off x="2621109" y="3009014"/>
                      <a:ext cx="1826134" cy="427513"/>
                      <a:chOff x="4653688" y="1853735"/>
                      <a:chExt cx="2770767" cy="427513"/>
                    </a:xfrm>
                  </p:grpSpPr>
                  <p:cxnSp>
                    <p:nvCxnSpPr>
                      <p:cNvPr id="17" name="Прямая соединительная линия 16"/>
                      <p:cNvCxnSpPr/>
                      <p:nvPr/>
                    </p:nvCxnSpPr>
                    <p:spPr>
                      <a:xfrm>
                        <a:off x="4653688" y="1853735"/>
                        <a:ext cx="521740" cy="425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H="1">
                        <a:off x="6921819" y="1874715"/>
                        <a:ext cx="502636" cy="4065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Прямоугольник 15"/>
                    <p:cNvSpPr/>
                    <p:nvPr/>
                  </p:nvSpPr>
                  <p:spPr>
                    <a:xfrm>
                      <a:off x="2569207" y="3067293"/>
                      <a:ext cx="1930622" cy="908057"/>
                    </a:xfrm>
                    <a:prstGeom prst="rect">
                      <a:avLst/>
                    </a:prstGeom>
                    <a:noFill/>
                  </p:spPr>
                  <p:txBody>
                    <a:bodyPr wrap="none" lIns="91440" tIns="45720" rIns="91440" bIns="45720">
                      <a:prstTxWarp prst="textArchUp">
                        <a:avLst/>
                      </a:prstTxWarp>
                      <a:spAutoFit/>
                    </a:bodyPr>
                    <a:lstStyle/>
                    <a:p>
                      <a:pPr algn="ctr"/>
                      <a:r>
                        <a:rPr lang="ru-RU" sz="2000" b="0" cap="none" spc="0" dirty="0" smtClean="0">
                          <a:ln w="0"/>
                          <a:solidFill>
                            <a:schemeClr val="tx1"/>
                          </a:solidFill>
                        </a:rPr>
                        <a:t>Промежуток встречи</a:t>
                      </a:r>
                      <a:endParaRPr lang="ru-RU" sz="2000" b="0" cap="none" spc="0" dirty="0">
                        <a:ln w="0"/>
                        <a:solidFill>
                          <a:schemeClr val="tx1"/>
                        </a:solidFill>
                      </a:endParaRPr>
                    </a:p>
                  </p:txBody>
                </p:sp>
              </p:grpSp>
              <p:sp>
                <p:nvSpPr>
                  <p:cNvPr id="13" name="Дуга 12"/>
                  <p:cNvSpPr/>
                  <p:nvPr/>
                </p:nvSpPr>
                <p:spPr>
                  <a:xfrm rot="18900000">
                    <a:off x="1832505" y="3189877"/>
                    <a:ext cx="3443796" cy="3464606"/>
                  </a:xfrm>
                  <a:prstGeom prst="arc">
                    <a:avLst>
                      <a:gd name="adj1" fmla="val 17525753"/>
                      <a:gd name="adj2" fmla="val 20267549"/>
                    </a:avLst>
                  </a:prstGeom>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grpSp>
        <p:cxnSp>
          <p:nvCxnSpPr>
            <p:cNvPr id="46" name="Прямая соединительная линия 45"/>
            <p:cNvCxnSpPr/>
            <p:nvPr/>
          </p:nvCxnSpPr>
          <p:spPr>
            <a:xfrm flipV="1">
              <a:off x="8708853" y="1718465"/>
              <a:ext cx="255635" cy="133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Прямая соединительная линия 47"/>
          <p:cNvCxnSpPr/>
          <p:nvPr/>
        </p:nvCxnSpPr>
        <p:spPr>
          <a:xfrm flipH="1" flipV="1">
            <a:off x="5501033" y="2600300"/>
            <a:ext cx="255635" cy="133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H="1" flipV="1">
            <a:off x="5392665" y="2805513"/>
            <a:ext cx="255635" cy="1332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0030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Супер С-тау фабрика</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52</a:t>
            </a:fld>
            <a:endParaRPr lang="ru-RU"/>
          </a:p>
        </p:txBody>
      </p:sp>
      <p:pic>
        <p:nvPicPr>
          <p:cNvPr id="5" name="Объект 3"/>
          <p:cNvPicPr>
            <a:picLocks noGrp="1" noChangeAspect="1"/>
          </p:cNvPicPr>
          <p:nvPr>
            <p:ph idx="1"/>
          </p:nvPr>
        </p:nvPicPr>
        <p:blipFill>
          <a:blip r:embed="rId2"/>
          <a:stretch>
            <a:fillRect/>
          </a:stretch>
        </p:blipFill>
        <p:spPr>
          <a:xfrm>
            <a:off x="1638753" y="477838"/>
            <a:ext cx="5866495" cy="4354512"/>
          </a:xfrm>
          <a:prstGeom prst="rect">
            <a:avLst/>
          </a:prstGeom>
        </p:spPr>
      </p:pic>
    </p:spTree>
    <p:extLst>
      <p:ext uri="{BB962C8B-B14F-4D97-AF65-F5344CB8AC3E}">
        <p14:creationId xmlns:p14="http://schemas.microsoft.com/office/powerpoint/2010/main" val="19388002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Параметры Супер с-тау фабрики</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53</a:t>
            </a:fld>
            <a:endParaRPr lang="ru-RU"/>
          </a:p>
        </p:txBody>
      </p:sp>
      <mc:AlternateContent xmlns:mc="http://schemas.openxmlformats.org/markup-compatibility/2006" xmlns:a14="http://schemas.microsoft.com/office/drawing/2010/main">
        <mc:Choice Requires="a14">
          <p:graphicFrame>
            <p:nvGraphicFramePr>
              <p:cNvPr id="16" name="Таблица 15"/>
              <p:cNvGraphicFramePr>
                <a:graphicFrameLocks noGrp="1"/>
              </p:cNvGraphicFramePr>
              <p:nvPr>
                <p:extLst>
                  <p:ext uri="{D42A27DB-BD31-4B8C-83A1-F6EECF244321}">
                    <p14:modId xmlns:p14="http://schemas.microsoft.com/office/powerpoint/2010/main" val="1364028103"/>
                  </p:ext>
                </p:extLst>
              </p:nvPr>
            </p:nvGraphicFramePr>
            <p:xfrm>
              <a:off x="0" y="552724"/>
              <a:ext cx="9144002" cy="4323282"/>
            </p:xfrm>
            <a:graphic>
              <a:graphicData uri="http://schemas.openxmlformats.org/drawingml/2006/table">
                <a:tbl>
                  <a:tblPr firstRow="1" firstCol="1" bandRow="1">
                    <a:tableStyleId>{21E4AEA4-8DFA-4A89-87EB-49C32662AFE0}</a:tableStyleId>
                  </a:tblPr>
                  <a:tblGrid>
                    <a:gridCol w="2699792">
                      <a:extLst>
                        <a:ext uri="{9D8B030D-6E8A-4147-A177-3AD203B41FA5}">
                          <a16:colId xmlns:a16="http://schemas.microsoft.com/office/drawing/2014/main" val="20000"/>
                        </a:ext>
                      </a:extLst>
                    </a:gridCol>
                    <a:gridCol w="1288842">
                      <a:extLst>
                        <a:ext uri="{9D8B030D-6E8A-4147-A177-3AD203B41FA5}">
                          <a16:colId xmlns:a16="http://schemas.microsoft.com/office/drawing/2014/main" val="20001"/>
                        </a:ext>
                      </a:extLst>
                    </a:gridCol>
                    <a:gridCol w="1288842">
                      <a:extLst>
                        <a:ext uri="{9D8B030D-6E8A-4147-A177-3AD203B41FA5}">
                          <a16:colId xmlns:a16="http://schemas.microsoft.com/office/drawing/2014/main" val="20002"/>
                        </a:ext>
                      </a:extLst>
                    </a:gridCol>
                    <a:gridCol w="1288842">
                      <a:extLst>
                        <a:ext uri="{9D8B030D-6E8A-4147-A177-3AD203B41FA5}">
                          <a16:colId xmlns:a16="http://schemas.microsoft.com/office/drawing/2014/main" val="20003"/>
                        </a:ext>
                      </a:extLst>
                    </a:gridCol>
                    <a:gridCol w="1288842">
                      <a:extLst>
                        <a:ext uri="{9D8B030D-6E8A-4147-A177-3AD203B41FA5}">
                          <a16:colId xmlns:a16="http://schemas.microsoft.com/office/drawing/2014/main" val="20004"/>
                        </a:ext>
                      </a:extLst>
                    </a:gridCol>
                    <a:gridCol w="1288842">
                      <a:extLst>
                        <a:ext uri="{9D8B030D-6E8A-4147-A177-3AD203B41FA5}">
                          <a16:colId xmlns:a16="http://schemas.microsoft.com/office/drawing/2014/main" val="20005"/>
                        </a:ext>
                      </a:extLst>
                    </a:gridCol>
                  </a:tblGrid>
                  <a:tr h="211016">
                    <a:tc>
                      <a:txBody>
                        <a:bodyPr/>
                        <a:lstStyle/>
                        <a:p>
                          <a:pPr>
                            <a:lnSpc>
                              <a:spcPct val="107000"/>
                            </a:lnSpc>
                            <a:spcAft>
                              <a:spcPts val="0"/>
                            </a:spcAft>
                          </a:pPr>
                          <a:r>
                            <a:rPr lang="en-US" sz="1800" dirty="0">
                              <a:effectLst/>
                            </a:rPr>
                            <a:t>E(MeV)</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a:effectLst/>
                            </a:rPr>
                            <a:t>1500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a:effectLst/>
                            </a:rPr>
                            <a:t>2000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2500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3000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3500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extLst>
                      <a:ext uri="{0D108BD9-81ED-4DB2-BD59-A6C34878D82A}">
                        <a16:rowId xmlns:a16="http://schemas.microsoft.com/office/drawing/2014/main" val="10000"/>
                      </a:ext>
                    </a:extLst>
                  </a:tr>
                  <a:tr h="211016">
                    <a:tc>
                      <a:txBody>
                        <a:bodyPr/>
                        <a:lstStyle/>
                        <a:p>
                          <a:pPr>
                            <a:lnSpc>
                              <a:spcPct val="107000"/>
                            </a:lnSpc>
                            <a:spcAft>
                              <a:spcPts val="0"/>
                            </a:spcAft>
                          </a:pPr>
                          <a14:m>
                            <m:oMath xmlns:m="http://schemas.openxmlformats.org/officeDocument/2006/math">
                              <m:r>
                                <m:rPr>
                                  <m:sty m:val="p"/>
                                </m:rPr>
                                <a:rPr lang="ru-RU" sz="1800">
                                  <a:effectLst/>
                                  <a:latin typeface="Cambria Math" panose="02040503050406030204" pitchFamily="18" charset="0"/>
                                </a:rPr>
                                <m:t>Π</m:t>
                              </m:r>
                            </m:oMath>
                          </a14:m>
                          <a:r>
                            <a:rPr lang="en-US" sz="1800" dirty="0">
                              <a:effectLst/>
                            </a:rPr>
                            <a:t>(m)</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gridSpan="5">
                      <a:txBody>
                        <a:bodyPr/>
                        <a:lstStyle/>
                        <a:p>
                          <a:pPr algn="ctr">
                            <a:lnSpc>
                              <a:spcPct val="107000"/>
                            </a:lnSpc>
                            <a:spcAft>
                              <a:spcPts val="0"/>
                            </a:spcAft>
                          </a:pPr>
                          <a:r>
                            <a:rPr lang="en-US" sz="1800" dirty="0" smtClean="0">
                              <a:effectLst/>
                            </a:rPr>
                            <a:t>870.949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1"/>
                      </a:ext>
                    </a:extLst>
                  </a:tr>
                  <a:tr h="211016">
                    <a:tc>
                      <a:txBody>
                        <a:bodyPr/>
                        <a:lstStyle/>
                        <a:p>
                          <a:pPr>
                            <a:lnSpc>
                              <a:spcPct val="107000"/>
                            </a:lnSpc>
                            <a:spcAft>
                              <a:spcPts val="0"/>
                            </a:spcAft>
                          </a:pPr>
                          <a14:m>
                            <m:oMath xmlns:m="http://schemas.openxmlformats.org/officeDocument/2006/math">
                              <m:r>
                                <a:rPr lang="ru-RU" sz="1800">
                                  <a:effectLst/>
                                  <a:latin typeface="Cambria Math" panose="02040503050406030204" pitchFamily="18" charset="0"/>
                                </a:rPr>
                                <m:t>2</m:t>
                              </m:r>
                              <m:r>
                                <a:rPr lang="ru-RU" sz="1800">
                                  <a:effectLst/>
                                  <a:latin typeface="Cambria Math" panose="02040503050406030204" pitchFamily="18" charset="0"/>
                                </a:rPr>
                                <m:t>𝜃</m:t>
                              </m:r>
                            </m:oMath>
                          </a14:m>
                          <a:r>
                            <a:rPr lang="en-US" sz="1800" dirty="0">
                              <a:effectLst/>
                            </a:rPr>
                            <a:t>(</a:t>
                          </a:r>
                          <a:r>
                            <a:rPr lang="en-US" sz="1800" dirty="0" err="1">
                              <a:effectLst/>
                            </a:rPr>
                            <a:t>mrad</a:t>
                          </a:r>
                          <a:r>
                            <a:rPr lang="en-US" sz="1800" dirty="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gridSpan="5">
                      <a:txBody>
                        <a:bodyPr/>
                        <a:lstStyle/>
                        <a:p>
                          <a:pPr algn="ctr">
                            <a:lnSpc>
                              <a:spcPct val="107000"/>
                            </a:lnSpc>
                            <a:spcAft>
                              <a:spcPts val="0"/>
                            </a:spcAft>
                          </a:pPr>
                          <a:r>
                            <a:rPr lang="en-US" sz="1800" dirty="0">
                              <a:effectLst/>
                            </a:rPr>
                            <a:t>60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3"/>
                      </a:ext>
                    </a:extLst>
                  </a:tr>
                  <a:tr h="230420">
                    <a:tc>
                      <a:txBody>
                        <a:bodyPr/>
                        <a:lstStyle/>
                        <a:p>
                          <a:pPr>
                            <a:lnSpc>
                              <a:spcPct val="107000"/>
                            </a:lnSpc>
                            <a:spcAft>
                              <a:spcPts val="0"/>
                            </a:spcAft>
                          </a:pPr>
                          <a14:m>
                            <m:oMath xmlns:m="http://schemas.openxmlformats.org/officeDocument/2006/math">
                              <m:sSub>
                                <m:sSubPr>
                                  <m:ctrlPr>
                                    <a:rPr lang="en-US" sz="1800" b="1" i="1" smtClean="0">
                                      <a:effectLst/>
                                      <a:latin typeface="Cambria Math" panose="02040503050406030204" pitchFamily="18" charset="0"/>
                                    </a:rPr>
                                  </m:ctrlPr>
                                </m:sSubPr>
                                <m:e>
                                  <m:r>
                                    <a:rPr lang="en-US" sz="1800" b="1" i="1" smtClean="0">
                                      <a:effectLst/>
                                      <a:latin typeface="Cambria Math" panose="02040503050406030204" pitchFamily="18" charset="0"/>
                                    </a:rPr>
                                    <m:t>𝜺</m:t>
                                  </m:r>
                                </m:e>
                                <m:sub>
                                  <m:r>
                                    <a:rPr lang="en-US" sz="1800" b="1" i="1" smtClean="0">
                                      <a:effectLst/>
                                      <a:latin typeface="Cambria Math" panose="02040503050406030204" pitchFamily="18" charset="0"/>
                                    </a:rPr>
                                    <m:t>𝒚</m:t>
                                  </m:r>
                                </m:sub>
                              </m:sSub>
                              <m:r>
                                <a:rPr lang="en-US" sz="1800" b="1" i="1" smtClean="0">
                                  <a:effectLst/>
                                  <a:latin typeface="Cambria Math" panose="02040503050406030204" pitchFamily="18" charset="0"/>
                                </a:rPr>
                                <m:t>/</m:t>
                              </m:r>
                              <m:sSub>
                                <m:sSubPr>
                                  <m:ctrlPr>
                                    <a:rPr lang="en-US" sz="1800" b="1" i="1" smtClean="0">
                                      <a:effectLst/>
                                      <a:latin typeface="Cambria Math" panose="02040503050406030204" pitchFamily="18" charset="0"/>
                                    </a:rPr>
                                  </m:ctrlPr>
                                </m:sSubPr>
                                <m:e>
                                  <m:r>
                                    <a:rPr lang="en-US" sz="1800" b="1" i="1" smtClean="0">
                                      <a:effectLst/>
                                      <a:latin typeface="Cambria Math" panose="02040503050406030204" pitchFamily="18" charset="0"/>
                                    </a:rPr>
                                    <m:t>𝜺</m:t>
                                  </m:r>
                                </m:e>
                                <m:sub>
                                  <m:r>
                                    <a:rPr lang="en-US" sz="1800" b="1" i="1" smtClean="0">
                                      <a:effectLst/>
                                      <a:latin typeface="Cambria Math" panose="02040503050406030204" pitchFamily="18" charset="0"/>
                                    </a:rPr>
                                    <m:t>𝒙</m:t>
                                  </m:r>
                                </m:sub>
                              </m:sSub>
                            </m:oMath>
                          </a14:m>
                          <a:r>
                            <a:rPr lang="en-US" sz="1800" dirty="0" smtClean="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gridSpan="5">
                      <a:txBody>
                        <a:bodyPr/>
                        <a:lstStyle/>
                        <a:p>
                          <a:pPr algn="ctr">
                            <a:lnSpc>
                              <a:spcPct val="107000"/>
                            </a:lnSpc>
                            <a:spcAft>
                              <a:spcPts val="0"/>
                            </a:spcAft>
                          </a:pPr>
                          <a:r>
                            <a:rPr lang="en-US" sz="1800" dirty="0">
                              <a:effectLst/>
                            </a:rPr>
                            <a:t>0.5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4"/>
                      </a:ext>
                    </a:extLst>
                  </a:tr>
                  <a:tr h="227726">
                    <a:tc>
                      <a:txBody>
                        <a:bodyPr/>
                        <a:lstStyle/>
                        <a:p>
                          <a:pPr>
                            <a:lnSpc>
                              <a:spcPct val="107000"/>
                            </a:lnSpc>
                            <a:spcAft>
                              <a:spcPts val="0"/>
                            </a:spcAft>
                          </a:pPr>
                          <a14:m>
                            <m:oMath xmlns:m="http://schemas.openxmlformats.org/officeDocument/2006/math">
                              <m:sSubSup>
                                <m:sSubSupPr>
                                  <m:ctrlPr>
                                    <a:rPr lang="ru-RU" sz="1800" i="1" smtClean="0">
                                      <a:effectLst/>
                                      <a:latin typeface="Cambria Math" panose="02040503050406030204" pitchFamily="18" charset="0"/>
                                    </a:rPr>
                                  </m:ctrlPr>
                                </m:sSubSupPr>
                                <m:e>
                                  <m:r>
                                    <a:rPr lang="ru-RU" sz="1800">
                                      <a:effectLst/>
                                      <a:latin typeface="Cambria Math" panose="02040503050406030204" pitchFamily="18" charset="0"/>
                                    </a:rPr>
                                    <m:t>𝛽</m:t>
                                  </m:r>
                                </m:e>
                                <m:sub>
                                  <m:r>
                                    <a:rPr lang="ru-RU" sz="1800">
                                      <a:effectLst/>
                                      <a:latin typeface="Cambria Math" panose="02040503050406030204" pitchFamily="18" charset="0"/>
                                    </a:rPr>
                                    <m:t>𝑥</m:t>
                                  </m:r>
                                </m:sub>
                                <m:sup>
                                  <m:r>
                                    <a:rPr lang="ru-RU" sz="1800">
                                      <a:effectLst/>
                                      <a:latin typeface="Cambria Math" panose="02040503050406030204" pitchFamily="18" charset="0"/>
                                    </a:rPr>
                                    <m:t>∗</m:t>
                                  </m:r>
                                </m:sup>
                              </m:sSubSup>
                              <m:r>
                                <a:rPr lang="en-US" sz="1800" b="1" i="1" smtClean="0">
                                  <a:effectLst/>
                                  <a:latin typeface="Cambria Math" panose="02040503050406030204" pitchFamily="18" charset="0"/>
                                </a:rPr>
                                <m:t>/</m:t>
                              </m:r>
                              <m:sSubSup>
                                <m:sSubSupPr>
                                  <m:ctrlPr>
                                    <a:rPr lang="ru-RU" sz="1800" i="1" smtClean="0">
                                      <a:effectLst/>
                                      <a:latin typeface="Cambria Math" panose="02040503050406030204" pitchFamily="18" charset="0"/>
                                    </a:rPr>
                                  </m:ctrlPr>
                                </m:sSubSupPr>
                                <m:e>
                                  <m:r>
                                    <a:rPr lang="ru-RU" sz="1800">
                                      <a:effectLst/>
                                      <a:latin typeface="Cambria Math" panose="02040503050406030204" pitchFamily="18" charset="0"/>
                                    </a:rPr>
                                    <m:t>𝛽</m:t>
                                  </m:r>
                                </m:e>
                                <m:sub>
                                  <m:r>
                                    <a:rPr lang="ru-RU" sz="1800">
                                      <a:effectLst/>
                                      <a:latin typeface="Cambria Math" panose="02040503050406030204" pitchFamily="18" charset="0"/>
                                    </a:rPr>
                                    <m:t>𝑦</m:t>
                                  </m:r>
                                </m:sub>
                                <m:sup>
                                  <m:r>
                                    <a:rPr lang="ru-RU" sz="1800">
                                      <a:effectLst/>
                                      <a:latin typeface="Cambria Math" panose="02040503050406030204" pitchFamily="18" charset="0"/>
                                    </a:rPr>
                                    <m:t>∗</m:t>
                                  </m:r>
                                </m:sup>
                              </m:sSubSup>
                            </m:oMath>
                          </a14:m>
                          <a:r>
                            <a:rPr lang="en-US" sz="1800" dirty="0" smtClean="0">
                              <a:effectLst/>
                            </a:rPr>
                            <a:t> (</a:t>
                          </a:r>
                          <a:r>
                            <a:rPr lang="en-US" sz="1800" dirty="0">
                              <a:effectLst/>
                            </a:rPr>
                            <a:t>mm)</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gridSpan="5">
                      <a:txBody>
                        <a:bodyPr/>
                        <a:lstStyle/>
                        <a:p>
                          <a:pPr algn="ctr">
                            <a:lnSpc>
                              <a:spcPct val="107000"/>
                            </a:lnSpc>
                            <a:spcAft>
                              <a:spcPts val="0"/>
                            </a:spcAft>
                          </a:pPr>
                          <a:r>
                            <a:rPr lang="ru-RU" sz="1800" dirty="0" smtClean="0">
                              <a:effectLst/>
                            </a:rPr>
                            <a:t>100</a:t>
                          </a:r>
                          <a:r>
                            <a:rPr lang="en-US" sz="1800" dirty="0" smtClean="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5"/>
                      </a:ext>
                    </a:extLst>
                  </a:tr>
                  <a:tr h="211016">
                    <a:tc>
                      <a:txBody>
                        <a:bodyPr/>
                        <a:lstStyle/>
                        <a:p>
                          <a:pPr>
                            <a:lnSpc>
                              <a:spcPct val="107000"/>
                            </a:lnSpc>
                            <a:spcAft>
                              <a:spcPts val="0"/>
                            </a:spcAft>
                          </a:pPr>
                          <a:r>
                            <a:rPr lang="en-US" sz="1800" dirty="0">
                              <a:effectLst/>
                            </a:rPr>
                            <a:t>I(A)</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6"/>
                      </a:ext>
                    </a:extLst>
                  </a:tr>
                  <a:tr h="234209">
                    <a:tc>
                      <a:txBody>
                        <a:bodyPr/>
                        <a:lstStyle/>
                        <a:p>
                          <a:pPr>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𝑁</m:t>
                                  </m:r>
                                </m:e>
                                <m:sub>
                                  <m:r>
                                    <a:rPr lang="ru-RU" sz="1800">
                                      <a:effectLst/>
                                      <a:latin typeface="Cambria Math" panose="02040503050406030204" pitchFamily="18" charset="0"/>
                                    </a:rPr>
                                    <m:t>𝑒</m:t>
                                  </m:r>
                                  <m:r>
                                    <a:rPr lang="ru-RU" sz="1800">
                                      <a:effectLst/>
                                      <a:latin typeface="Cambria Math" panose="02040503050406030204" pitchFamily="18" charset="0"/>
                                    </a:rPr>
                                    <m:t>/</m:t>
                                  </m:r>
                                  <m:r>
                                    <a:rPr lang="ru-RU" sz="1800">
                                      <a:effectLst/>
                                      <a:latin typeface="Cambria Math" panose="02040503050406030204" pitchFamily="18" charset="0"/>
                                    </a:rPr>
                                    <m:t>𝑏𝑢𝑛𝑐h</m:t>
                                  </m:r>
                                </m:sub>
                              </m:sSub>
                              <m:r>
                                <a:rPr lang="ru-RU" sz="1800">
                                  <a:effectLst/>
                                  <a:latin typeface="Cambria Math" panose="02040503050406030204" pitchFamily="18" charset="0"/>
                                </a:rPr>
                                <m:t>×</m:t>
                              </m:r>
                              <m:sSup>
                                <m:sSupPr>
                                  <m:ctrlPr>
                                    <a:rPr lang="ru-RU" sz="1800" i="1">
                                      <a:effectLst/>
                                      <a:latin typeface="Cambria Math" panose="02040503050406030204" pitchFamily="18" charset="0"/>
                                    </a:rPr>
                                  </m:ctrlPr>
                                </m:sSupPr>
                                <m:e>
                                  <m:r>
                                    <a:rPr lang="ru-RU" sz="1800">
                                      <a:effectLst/>
                                      <a:latin typeface="Cambria Math" panose="02040503050406030204" pitchFamily="18" charset="0"/>
                                    </a:rPr>
                                    <m:t>10</m:t>
                                  </m:r>
                                </m:e>
                                <m:sup>
                                  <m:r>
                                    <a:rPr lang="ru-RU" sz="1800">
                                      <a:effectLst/>
                                      <a:latin typeface="Cambria Math" panose="02040503050406030204" pitchFamily="18" charset="0"/>
                                    </a:rPr>
                                    <m:t>−10</m:t>
                                  </m:r>
                                </m:sup>
                              </m:sSup>
                            </m:oMath>
                          </a14:m>
                          <a:r>
                            <a:rPr lang="ru-RU" sz="1800" dirty="0">
                              <a:effectLst/>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latin typeface="+mn-lt"/>
                              <a:ea typeface="+mn-ea"/>
                              <a:cs typeface="+mn-cs"/>
                            </a:rPr>
                            <a:t>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7"/>
                      </a:ext>
                    </a:extLst>
                  </a:tr>
                  <a:tr h="211016">
                    <a:tc>
                      <a:txBody>
                        <a:bodyPr/>
                        <a:lstStyle/>
                        <a:p>
                          <a:pPr>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𝑁</m:t>
                                  </m:r>
                                </m:e>
                                <m:sub>
                                  <m:r>
                                    <a:rPr lang="ru-RU" sz="1800">
                                      <a:effectLst/>
                                      <a:latin typeface="Cambria Math" panose="02040503050406030204" pitchFamily="18" charset="0"/>
                                    </a:rPr>
                                    <m:t>𝑏</m:t>
                                  </m:r>
                                </m:sub>
                              </m:sSub>
                            </m:oMath>
                          </a14:m>
                          <a:r>
                            <a:rPr lang="ru-RU" sz="1800" dirty="0">
                              <a:effectLst/>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latin typeface="+mn-lt"/>
                              <a:ea typeface="+mn-ea"/>
                              <a:cs typeface="+mn-cs"/>
                            </a:rPr>
                            <a:t>420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472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540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472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420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8"/>
                      </a:ext>
                    </a:extLst>
                  </a:tr>
                  <a:tr h="211016">
                    <a:tc>
                      <a:txBody>
                        <a:bodyPr/>
                        <a:lstStyle/>
                        <a:p>
                          <a:pPr>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𝛿</m:t>
                                  </m:r>
                                </m:e>
                                <m:sub>
                                  <m:r>
                                    <a:rPr lang="ru-RU" sz="1800">
                                      <a:effectLst/>
                                      <a:latin typeface="Cambria Math" panose="02040503050406030204" pitchFamily="18" charset="0"/>
                                    </a:rPr>
                                    <m:t>𝑅𝐹</m:t>
                                  </m:r>
                                </m:sub>
                              </m:sSub>
                            </m:oMath>
                          </a14:m>
                          <a:r>
                            <a:rPr lang="en-US" sz="1800" dirty="0">
                              <a:effectLst/>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1.9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2"/>
                      </a:ext>
                    </a:extLst>
                  </a:tr>
                  <a:tr h="211016">
                    <a:tc>
                      <a:txBody>
                        <a:bodyPr/>
                        <a:lstStyle/>
                        <a:p>
                          <a:pPr algn="l">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𝜎</m:t>
                                  </m:r>
                                </m:e>
                                <m:sub>
                                  <m:r>
                                    <a:rPr lang="ru-RU" sz="1800">
                                      <a:effectLst/>
                                      <a:latin typeface="Cambria Math" panose="02040503050406030204" pitchFamily="18" charset="0"/>
                                    </a:rPr>
                                    <m:t>𝑒</m:t>
                                  </m:r>
                                </m:sub>
                              </m:sSub>
                              <m:r>
                                <a:rPr lang="ru-RU" sz="1800">
                                  <a:effectLst/>
                                  <a:latin typeface="Cambria Math" panose="02040503050406030204" pitchFamily="18" charset="0"/>
                                </a:rPr>
                                <m:t>×</m:t>
                              </m:r>
                              <m:sSup>
                                <m:sSupPr>
                                  <m:ctrlPr>
                                    <a:rPr lang="ru-RU" sz="1800" i="1">
                                      <a:effectLst/>
                                      <a:latin typeface="Cambria Math" panose="02040503050406030204" pitchFamily="18" charset="0"/>
                                    </a:rPr>
                                  </m:ctrlPr>
                                </m:sSupPr>
                                <m:e>
                                  <m:r>
                                    <a:rPr lang="ru-RU" sz="1800">
                                      <a:effectLst/>
                                      <a:latin typeface="Cambria Math" panose="02040503050406030204" pitchFamily="18" charset="0"/>
                                    </a:rPr>
                                    <m:t>10</m:t>
                                  </m:r>
                                </m:e>
                                <m:sup>
                                  <m:r>
                                    <a:rPr lang="ru-RU" sz="1800">
                                      <a:effectLst/>
                                      <a:latin typeface="Cambria Math" panose="02040503050406030204" pitchFamily="18" charset="0"/>
                                    </a:rPr>
                                    <m:t>3</m:t>
                                  </m:r>
                                </m:sup>
                              </m:sSup>
                            </m:oMath>
                          </a14:m>
                          <a:r>
                            <a:rPr lang="ru-RU" sz="1800" dirty="0">
                              <a:effectLst/>
                            </a:rPr>
                            <a:t> </a:t>
                          </a:r>
                          <a:r>
                            <a:rPr lang="en-US" sz="1800" dirty="0" smtClean="0">
                              <a:effectLst/>
                            </a:rPr>
                            <a:t>     (SR/IBS+WG)</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0.28/1.1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0.37/1.1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0.5/1.1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0.6/1.2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0.7/1.5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3"/>
                      </a:ext>
                    </a:extLst>
                  </a:tr>
                  <a:tr h="211016">
                    <a:tc>
                      <a:txBody>
                        <a:bodyPr/>
                        <a:lstStyle/>
                        <a:p>
                          <a:pPr>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𝜎</m:t>
                                  </m:r>
                                </m:e>
                                <m:sub>
                                  <m:r>
                                    <a:rPr lang="ru-RU" sz="1800">
                                      <a:effectLst/>
                                      <a:latin typeface="Cambria Math" panose="02040503050406030204" pitchFamily="18" charset="0"/>
                                    </a:rPr>
                                    <m:t>𝑠</m:t>
                                  </m:r>
                                </m:sub>
                              </m:sSub>
                            </m:oMath>
                          </a14:m>
                          <a:r>
                            <a:rPr lang="en-US" sz="1800" dirty="0">
                              <a:effectLst/>
                            </a:rPr>
                            <a:t>(mm</a:t>
                          </a:r>
                          <a:r>
                            <a:rPr lang="en-US" sz="1800" dirty="0" smtClean="0">
                              <a:effectLst/>
                            </a:rPr>
                            <a:t>)        (SR/IBS+WG)</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3.6/14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5/14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6/14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7/15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8/15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4"/>
                      </a:ext>
                    </a:extLst>
                  </a:tr>
                  <a:tr h="211016">
                    <a:tc>
                      <a:txBody>
                        <a:bodyPr/>
                        <a:lstStyle/>
                        <a:p>
                          <a:pPr>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𝜀</m:t>
                                  </m:r>
                                </m:e>
                                <m:sub>
                                  <m:r>
                                    <a:rPr lang="ru-RU" sz="1800">
                                      <a:effectLst/>
                                      <a:latin typeface="Cambria Math" panose="02040503050406030204" pitchFamily="18" charset="0"/>
                                    </a:rPr>
                                    <m:t>𝑥</m:t>
                                  </m:r>
                                </m:sub>
                              </m:sSub>
                            </m:oMath>
                          </a14:m>
                          <a:r>
                            <a:rPr lang="en-US" sz="1800" dirty="0">
                              <a:effectLst/>
                            </a:rPr>
                            <a:t>(nm</a:t>
                          </a:r>
                          <a:r>
                            <a:rPr lang="en-US" sz="1800" dirty="0" smtClean="0">
                              <a:effectLst/>
                            </a:rPr>
                            <a:t>)         (SR/IBS+WG)</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2.3/7.3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4/4.9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6/4.3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9/5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12/6.8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5"/>
                      </a:ext>
                    </a:extLst>
                  </a:tr>
                  <a:tr h="213390">
                    <a:tc>
                      <a:txBody>
                        <a:bodyPr/>
                        <a:lstStyle/>
                        <a:p>
                          <a:pPr>
                            <a:lnSpc>
                              <a:spcPct val="107000"/>
                            </a:lnSpc>
                            <a:spcAft>
                              <a:spcPts val="0"/>
                            </a:spcAft>
                          </a:pPr>
                          <a14:m>
                            <m:oMath xmlns:m="http://schemas.openxmlformats.org/officeDocument/2006/math">
                              <m:sSub>
                                <m:sSubPr>
                                  <m:ctrlPr>
                                    <a:rPr lang="ru-RU" sz="1800" i="1">
                                      <a:effectLst/>
                                      <a:latin typeface="Cambria Math" panose="02040503050406030204" pitchFamily="18" charset="0"/>
                                    </a:rPr>
                                  </m:ctrlPr>
                                </m:sSubPr>
                                <m:e>
                                  <m:r>
                                    <a:rPr lang="ru-RU" sz="1800">
                                      <a:effectLst/>
                                      <a:latin typeface="Cambria Math" panose="02040503050406030204" pitchFamily="18" charset="0"/>
                                    </a:rPr>
                                    <m:t>𝐿</m:t>
                                  </m:r>
                                </m:e>
                                <m:sub>
                                  <m:r>
                                    <a:rPr lang="ru-RU" sz="1800">
                                      <a:effectLst/>
                                      <a:latin typeface="Cambria Math" panose="02040503050406030204" pitchFamily="18" charset="0"/>
                                    </a:rPr>
                                    <m:t>𝐻𝐺</m:t>
                                  </m:r>
                                </m:sub>
                              </m:sSub>
                              <m:r>
                                <a:rPr lang="ru-RU" sz="1800">
                                  <a:effectLst/>
                                  <a:latin typeface="Cambria Math" panose="02040503050406030204" pitchFamily="18" charset="0"/>
                                </a:rPr>
                                <m:t>×</m:t>
                              </m:r>
                              <m:sSup>
                                <m:sSupPr>
                                  <m:ctrlPr>
                                    <a:rPr lang="ru-RU" sz="1800" i="1">
                                      <a:effectLst/>
                                      <a:latin typeface="Cambria Math" panose="02040503050406030204" pitchFamily="18" charset="0"/>
                                    </a:rPr>
                                  </m:ctrlPr>
                                </m:sSupPr>
                                <m:e>
                                  <m:r>
                                    <a:rPr lang="ru-RU" sz="1800">
                                      <a:effectLst/>
                                      <a:latin typeface="Cambria Math" panose="02040503050406030204" pitchFamily="18" charset="0"/>
                                    </a:rPr>
                                    <m:t>10</m:t>
                                  </m:r>
                                </m:e>
                                <m:sup>
                                  <m:r>
                                    <a:rPr lang="ru-RU" sz="1800">
                                      <a:effectLst/>
                                      <a:latin typeface="Cambria Math" panose="02040503050406030204" pitchFamily="18" charset="0"/>
                                    </a:rPr>
                                    <m:t>−35</m:t>
                                  </m:r>
                                </m:sup>
                              </m:sSup>
                              <m:d>
                                <m:dPr>
                                  <m:ctrlPr>
                                    <a:rPr lang="ru-RU" sz="1800" i="1">
                                      <a:effectLst/>
                                      <a:latin typeface="Cambria Math" panose="02040503050406030204" pitchFamily="18" charset="0"/>
                                    </a:rPr>
                                  </m:ctrlPr>
                                </m:dPr>
                                <m:e>
                                  <m:r>
                                    <a:rPr lang="en-US" sz="1800">
                                      <a:effectLst/>
                                      <a:latin typeface="Cambria Math" panose="02040503050406030204" pitchFamily="18" charset="0"/>
                                    </a:rPr>
                                    <m:t>𝑐</m:t>
                                  </m:r>
                                  <m:sSup>
                                    <m:sSupPr>
                                      <m:ctrlPr>
                                        <a:rPr lang="ru-RU" sz="1800" i="1">
                                          <a:effectLst/>
                                          <a:latin typeface="Cambria Math" panose="02040503050406030204" pitchFamily="18" charset="0"/>
                                        </a:rPr>
                                      </m:ctrlPr>
                                    </m:sSupPr>
                                    <m:e>
                                      <m:r>
                                        <a:rPr lang="en-US" sz="1800">
                                          <a:effectLst/>
                                          <a:latin typeface="Cambria Math" panose="02040503050406030204" pitchFamily="18" charset="0"/>
                                        </a:rPr>
                                        <m:t>𝑚</m:t>
                                      </m:r>
                                    </m:e>
                                    <m:sup>
                                      <m:r>
                                        <a:rPr lang="en-US" sz="1800">
                                          <a:effectLst/>
                                          <a:latin typeface="Cambria Math" panose="02040503050406030204" pitchFamily="18" charset="0"/>
                                        </a:rPr>
                                        <m:t>−2</m:t>
                                      </m:r>
                                    </m:sup>
                                  </m:sSup>
                                  <m:sSup>
                                    <m:sSupPr>
                                      <m:ctrlPr>
                                        <a:rPr lang="ru-RU" sz="1800" i="1">
                                          <a:effectLst/>
                                          <a:latin typeface="Cambria Math" panose="02040503050406030204" pitchFamily="18" charset="0"/>
                                        </a:rPr>
                                      </m:ctrlPr>
                                    </m:sSupPr>
                                    <m:e>
                                      <m:r>
                                        <a:rPr lang="en-US" sz="1800">
                                          <a:effectLst/>
                                          <a:latin typeface="Cambria Math" panose="02040503050406030204" pitchFamily="18" charset="0"/>
                                        </a:rPr>
                                        <m:t>𝑠</m:t>
                                      </m:r>
                                    </m:e>
                                    <m:sup>
                                      <m:r>
                                        <a:rPr lang="en-US" sz="1800">
                                          <a:effectLst/>
                                          <a:latin typeface="Cambria Math" panose="02040503050406030204" pitchFamily="18" charset="0"/>
                                        </a:rPr>
                                        <m:t>−1</m:t>
                                      </m:r>
                                    </m:sup>
                                  </m:sSup>
                                </m:e>
                              </m:d>
                            </m:oMath>
                          </a14:m>
                          <a:r>
                            <a:rPr lang="en-US" sz="1800" dirty="0">
                              <a:effectLst/>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0.87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6"/>
                      </a:ext>
                    </a:extLst>
                  </a:tr>
                  <a:tr h="422032">
                    <a:tc>
                      <a:txBody>
                        <a:bodyPr/>
                        <a:lstStyle/>
                        <a:p>
                          <a:pPr>
                            <a:lnSpc>
                              <a:spcPct val="107000"/>
                            </a:lnSpc>
                            <a:spcAft>
                              <a:spcPts val="0"/>
                            </a:spcAft>
                          </a:pPr>
                          <a14:m>
                            <m:oMath xmlns:m="http://schemas.openxmlformats.org/officeDocument/2006/math">
                              <m:sSub>
                                <m:sSubPr>
                                  <m:ctrlPr>
                                    <a:rPr lang="ru-RU" sz="1800" i="1" smtClean="0">
                                      <a:effectLst/>
                                      <a:latin typeface="Cambria Math" panose="02040503050406030204" pitchFamily="18" charset="0"/>
                                    </a:rPr>
                                  </m:ctrlPr>
                                </m:sSubPr>
                                <m:e>
                                  <m:r>
                                    <a:rPr lang="ru-RU" sz="1800">
                                      <a:effectLst/>
                                      <a:latin typeface="Cambria Math" panose="02040503050406030204" pitchFamily="18" charset="0"/>
                                    </a:rPr>
                                    <m:t>𝜉</m:t>
                                  </m:r>
                                </m:e>
                                <m:sub>
                                  <m:r>
                                    <a:rPr lang="ru-RU" sz="1800">
                                      <a:effectLst/>
                                      <a:latin typeface="Cambria Math" panose="02040503050406030204" pitchFamily="18" charset="0"/>
                                    </a:rPr>
                                    <m:t>𝑥</m:t>
                                  </m:r>
                                </m:sub>
                              </m:sSub>
                              <m:r>
                                <a:rPr lang="en-US" sz="1800" b="1" i="1" smtClean="0">
                                  <a:effectLst/>
                                  <a:latin typeface="Cambria Math" panose="02040503050406030204" pitchFamily="18" charset="0"/>
                                </a:rPr>
                                <m:t>/</m:t>
                              </m:r>
                              <m:sSub>
                                <m:sSubPr>
                                  <m:ctrlPr>
                                    <a:rPr lang="en-US" sz="1800" b="1" i="1" smtClean="0">
                                      <a:effectLst/>
                                      <a:latin typeface="Cambria Math" panose="02040503050406030204" pitchFamily="18" charset="0"/>
                                    </a:rPr>
                                  </m:ctrlPr>
                                </m:sSubPr>
                                <m:e>
                                  <m:r>
                                    <a:rPr lang="en-US" sz="1800" b="1" i="1" smtClean="0">
                                      <a:effectLst/>
                                      <a:latin typeface="Cambria Math" panose="02040503050406030204" pitchFamily="18" charset="0"/>
                                    </a:rPr>
                                    <m:t>𝝃</m:t>
                                  </m:r>
                                </m:e>
                                <m:sub>
                                  <m:r>
                                    <a:rPr lang="en-US" sz="1800" b="1" i="1" smtClean="0">
                                      <a:effectLst/>
                                      <a:latin typeface="Cambria Math" panose="02040503050406030204" pitchFamily="18" charset="0"/>
                                    </a:rPr>
                                    <m:t>𝒚</m:t>
                                  </m:r>
                                </m:sub>
                              </m:sSub>
                            </m:oMath>
                          </a14:m>
                          <a:r>
                            <a:rPr lang="en-US" sz="1800" dirty="0" smtClean="0">
                              <a:effectLst/>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0.008/0.17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0.005/0.14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0.004/0.1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0.003/0.09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0.003/0.07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7"/>
                      </a:ext>
                    </a:extLst>
                  </a:tr>
                </a:tbl>
              </a:graphicData>
            </a:graphic>
          </p:graphicFrame>
        </mc:Choice>
        <mc:Fallback xmlns="">
          <p:graphicFrame>
            <p:nvGraphicFramePr>
              <p:cNvPr id="16" name="Таблица 15"/>
              <p:cNvGraphicFramePr>
                <a:graphicFrameLocks noGrp="1"/>
              </p:cNvGraphicFramePr>
              <p:nvPr>
                <p:extLst>
                  <p:ext uri="{D42A27DB-BD31-4B8C-83A1-F6EECF244321}">
                    <p14:modId xmlns:p14="http://schemas.microsoft.com/office/powerpoint/2010/main" val="1364028103"/>
                  </p:ext>
                </p:extLst>
              </p:nvPr>
            </p:nvGraphicFramePr>
            <p:xfrm>
              <a:off x="0" y="552724"/>
              <a:ext cx="9144002" cy="4323282"/>
            </p:xfrm>
            <a:graphic>
              <a:graphicData uri="http://schemas.openxmlformats.org/drawingml/2006/table">
                <a:tbl>
                  <a:tblPr firstRow="1" firstCol="1" bandRow="1">
                    <a:tableStyleId>{21E4AEA4-8DFA-4A89-87EB-49C32662AFE0}</a:tableStyleId>
                  </a:tblPr>
                  <a:tblGrid>
                    <a:gridCol w="2699792">
                      <a:extLst>
                        <a:ext uri="{9D8B030D-6E8A-4147-A177-3AD203B41FA5}">
                          <a16:colId xmlns:a16="http://schemas.microsoft.com/office/drawing/2014/main" val="20000"/>
                        </a:ext>
                      </a:extLst>
                    </a:gridCol>
                    <a:gridCol w="1288842">
                      <a:extLst>
                        <a:ext uri="{9D8B030D-6E8A-4147-A177-3AD203B41FA5}">
                          <a16:colId xmlns:a16="http://schemas.microsoft.com/office/drawing/2014/main" val="20001"/>
                        </a:ext>
                      </a:extLst>
                    </a:gridCol>
                    <a:gridCol w="1288842">
                      <a:extLst>
                        <a:ext uri="{9D8B030D-6E8A-4147-A177-3AD203B41FA5}">
                          <a16:colId xmlns:a16="http://schemas.microsoft.com/office/drawing/2014/main" val="20002"/>
                        </a:ext>
                      </a:extLst>
                    </a:gridCol>
                    <a:gridCol w="1288842">
                      <a:extLst>
                        <a:ext uri="{9D8B030D-6E8A-4147-A177-3AD203B41FA5}">
                          <a16:colId xmlns:a16="http://schemas.microsoft.com/office/drawing/2014/main" val="20003"/>
                        </a:ext>
                      </a:extLst>
                    </a:gridCol>
                    <a:gridCol w="1288842">
                      <a:extLst>
                        <a:ext uri="{9D8B030D-6E8A-4147-A177-3AD203B41FA5}">
                          <a16:colId xmlns:a16="http://schemas.microsoft.com/office/drawing/2014/main" val="20004"/>
                        </a:ext>
                      </a:extLst>
                    </a:gridCol>
                    <a:gridCol w="1288842">
                      <a:extLst>
                        <a:ext uri="{9D8B030D-6E8A-4147-A177-3AD203B41FA5}">
                          <a16:colId xmlns:a16="http://schemas.microsoft.com/office/drawing/2014/main" val="20005"/>
                        </a:ext>
                      </a:extLst>
                    </a:gridCol>
                  </a:tblGrid>
                  <a:tr h="293497">
                    <a:tc>
                      <a:txBody>
                        <a:bodyPr/>
                        <a:lstStyle/>
                        <a:p>
                          <a:pPr>
                            <a:lnSpc>
                              <a:spcPct val="107000"/>
                            </a:lnSpc>
                            <a:spcAft>
                              <a:spcPts val="0"/>
                            </a:spcAft>
                          </a:pPr>
                          <a:r>
                            <a:rPr lang="en-US" sz="1800" dirty="0">
                              <a:effectLst/>
                            </a:rPr>
                            <a:t>E(MeV)</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a:effectLst/>
                            </a:rPr>
                            <a:t>1500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a:effectLst/>
                            </a:rPr>
                            <a:t>2000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2500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3000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3500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extLst>
                      <a:ext uri="{0D108BD9-81ED-4DB2-BD59-A6C34878D82A}">
                        <a16:rowId xmlns:a16="http://schemas.microsoft.com/office/drawing/2014/main" val="10000"/>
                      </a:ext>
                    </a:extLst>
                  </a:tr>
                  <a:tr h="293497">
                    <a:tc>
                      <a:txBody>
                        <a:bodyPr/>
                        <a:lstStyle/>
                        <a:p>
                          <a:endParaRPr lang="en-US"/>
                        </a:p>
                      </a:txBody>
                      <a:tcPr marL="49689" marR="49689" marT="0" marB="0">
                        <a:blipFill>
                          <a:blip r:embed="rId3"/>
                          <a:stretch>
                            <a:fillRect l="-451" t="-122917" r="-239729" b="-1283333"/>
                          </a:stretch>
                        </a:blipFill>
                      </a:tcPr>
                    </a:tc>
                    <a:tc gridSpan="5">
                      <a:txBody>
                        <a:bodyPr/>
                        <a:lstStyle/>
                        <a:p>
                          <a:pPr algn="ctr">
                            <a:lnSpc>
                              <a:spcPct val="107000"/>
                            </a:lnSpc>
                            <a:spcAft>
                              <a:spcPts val="0"/>
                            </a:spcAft>
                          </a:pPr>
                          <a:r>
                            <a:rPr lang="en-US" sz="1800" dirty="0" smtClean="0">
                              <a:effectLst/>
                            </a:rPr>
                            <a:t>870.949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1"/>
                      </a:ext>
                    </a:extLst>
                  </a:tr>
                  <a:tr h="293497">
                    <a:tc>
                      <a:txBody>
                        <a:bodyPr/>
                        <a:lstStyle/>
                        <a:p>
                          <a:endParaRPr lang="en-US"/>
                        </a:p>
                      </a:txBody>
                      <a:tcPr marL="49689" marR="49689" marT="0" marB="0">
                        <a:blipFill>
                          <a:blip r:embed="rId3"/>
                          <a:stretch>
                            <a:fillRect l="-451" t="-218367" r="-239729" b="-1157143"/>
                          </a:stretch>
                        </a:blipFill>
                      </a:tcPr>
                    </a:tc>
                    <a:tc gridSpan="5">
                      <a:txBody>
                        <a:bodyPr/>
                        <a:lstStyle/>
                        <a:p>
                          <a:pPr algn="ctr">
                            <a:lnSpc>
                              <a:spcPct val="107000"/>
                            </a:lnSpc>
                            <a:spcAft>
                              <a:spcPts val="0"/>
                            </a:spcAft>
                          </a:pPr>
                          <a:r>
                            <a:rPr lang="en-US" sz="1800" dirty="0">
                              <a:effectLst/>
                            </a:rPr>
                            <a:t>60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3"/>
                      </a:ext>
                    </a:extLst>
                  </a:tr>
                  <a:tr h="320485">
                    <a:tc>
                      <a:txBody>
                        <a:bodyPr/>
                        <a:lstStyle/>
                        <a:p>
                          <a:endParaRPr lang="en-US"/>
                        </a:p>
                      </a:txBody>
                      <a:tcPr marL="49689" marR="49689" marT="0" marB="0">
                        <a:blipFill>
                          <a:blip r:embed="rId3"/>
                          <a:stretch>
                            <a:fillRect l="-451" t="-300000" r="-239729" b="-990385"/>
                          </a:stretch>
                        </a:blipFill>
                      </a:tcPr>
                    </a:tc>
                    <a:tc gridSpan="5">
                      <a:txBody>
                        <a:bodyPr/>
                        <a:lstStyle/>
                        <a:p>
                          <a:pPr algn="ctr">
                            <a:lnSpc>
                              <a:spcPct val="107000"/>
                            </a:lnSpc>
                            <a:spcAft>
                              <a:spcPts val="0"/>
                            </a:spcAft>
                          </a:pPr>
                          <a:r>
                            <a:rPr lang="en-US" sz="1800" dirty="0">
                              <a:effectLst/>
                            </a:rPr>
                            <a:t>0.5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4"/>
                      </a:ext>
                    </a:extLst>
                  </a:tr>
                  <a:tr h="316738">
                    <a:tc>
                      <a:txBody>
                        <a:bodyPr/>
                        <a:lstStyle/>
                        <a:p>
                          <a:endParaRPr lang="en-US"/>
                        </a:p>
                      </a:txBody>
                      <a:tcPr marL="49689" marR="49689" marT="0" marB="0">
                        <a:blipFill>
                          <a:blip r:embed="rId3"/>
                          <a:stretch>
                            <a:fillRect l="-451" t="-400000" r="-239729" b="-890385"/>
                          </a:stretch>
                        </a:blipFill>
                      </a:tcPr>
                    </a:tc>
                    <a:tc gridSpan="5">
                      <a:txBody>
                        <a:bodyPr/>
                        <a:lstStyle/>
                        <a:p>
                          <a:pPr algn="ctr">
                            <a:lnSpc>
                              <a:spcPct val="107000"/>
                            </a:lnSpc>
                            <a:spcAft>
                              <a:spcPts val="0"/>
                            </a:spcAft>
                          </a:pPr>
                          <a:r>
                            <a:rPr lang="ru-RU" sz="1800" dirty="0" smtClean="0">
                              <a:effectLst/>
                            </a:rPr>
                            <a:t>100</a:t>
                          </a:r>
                          <a:r>
                            <a:rPr lang="en-US" sz="1800" dirty="0" smtClean="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endParaRPr lang="ru-RU"/>
                        </a:p>
                      </a:txBody>
                      <a:tcPr/>
                    </a:tc>
                    <a:tc hMerge="1">
                      <a:txBody>
                        <a:bodyPr/>
                        <a:lstStyle/>
                        <a:p>
                          <a:endParaRPr lang="ru-RU"/>
                        </a:p>
                      </a:txBody>
                      <a:tcPr/>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hMerge="1">
                      <a:txBody>
                        <a:bodyPr/>
                        <a:lstStyle/>
                        <a:p>
                          <a:pPr algn="ctr">
                            <a:lnSpc>
                              <a:spcPct val="107000"/>
                            </a:lnSpc>
                            <a:spcAft>
                              <a:spcPts val="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5"/>
                      </a:ext>
                    </a:extLst>
                  </a:tr>
                  <a:tr h="293497">
                    <a:tc>
                      <a:txBody>
                        <a:bodyPr/>
                        <a:lstStyle/>
                        <a:p>
                          <a:pPr>
                            <a:lnSpc>
                              <a:spcPct val="107000"/>
                            </a:lnSpc>
                            <a:spcAft>
                              <a:spcPts val="0"/>
                            </a:spcAft>
                          </a:pPr>
                          <a:r>
                            <a:rPr lang="en-US" sz="1800" dirty="0">
                              <a:effectLst/>
                            </a:rPr>
                            <a:t>I(A)</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solidFill>
                          <a:srgbClr val="800000"/>
                        </a:solidFill>
                      </a:tcPr>
                    </a:tc>
                    <a:tc>
                      <a:txBody>
                        <a:bodyPr/>
                        <a:lstStyle/>
                        <a:p>
                          <a:pPr algn="ctr">
                            <a:lnSpc>
                              <a:spcPct val="107000"/>
                            </a:lnSpc>
                            <a:spcAft>
                              <a:spcPts val="0"/>
                            </a:spcAft>
                          </a:pPr>
                          <a:r>
                            <a:rPr lang="en-US"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6"/>
                      </a:ext>
                    </a:extLst>
                  </a:tr>
                  <a:tr h="325755">
                    <a:tc>
                      <a:txBody>
                        <a:bodyPr/>
                        <a:lstStyle/>
                        <a:p>
                          <a:endParaRPr lang="en-US"/>
                        </a:p>
                      </a:txBody>
                      <a:tcPr marL="49689" marR="49689" marT="0" marB="0">
                        <a:blipFill>
                          <a:blip r:embed="rId3"/>
                          <a:stretch>
                            <a:fillRect l="-451" t="-570370" r="-239729" b="-668519"/>
                          </a:stretch>
                        </a:blipFill>
                      </a:tcPr>
                    </a:tc>
                    <a:tc>
                      <a:txBody>
                        <a:bodyPr/>
                        <a:lstStyle/>
                        <a:p>
                          <a:pPr algn="ctr">
                            <a:lnSpc>
                              <a:spcPct val="107000"/>
                            </a:lnSpc>
                            <a:spcAft>
                              <a:spcPts val="0"/>
                            </a:spcAft>
                          </a:pPr>
                          <a:r>
                            <a:rPr lang="en-US" sz="1800" dirty="0" smtClean="0">
                              <a:effectLst/>
                              <a:latin typeface="+mn-lt"/>
                              <a:ea typeface="+mn-ea"/>
                              <a:cs typeface="+mn-cs"/>
                            </a:rPr>
                            <a:t>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7"/>
                      </a:ext>
                    </a:extLst>
                  </a:tr>
                  <a:tr h="293497">
                    <a:tc>
                      <a:txBody>
                        <a:bodyPr/>
                        <a:lstStyle/>
                        <a:p>
                          <a:endParaRPr lang="en-US"/>
                        </a:p>
                      </a:txBody>
                      <a:tcPr marL="49689" marR="49689" marT="0" marB="0">
                        <a:blipFill>
                          <a:blip r:embed="rId3"/>
                          <a:stretch>
                            <a:fillRect l="-451" t="-754167" r="-239729" b="-652083"/>
                          </a:stretch>
                        </a:blipFill>
                      </a:tcPr>
                    </a:tc>
                    <a:tc>
                      <a:txBody>
                        <a:bodyPr/>
                        <a:lstStyle/>
                        <a:p>
                          <a:pPr algn="ctr">
                            <a:lnSpc>
                              <a:spcPct val="107000"/>
                            </a:lnSpc>
                            <a:spcAft>
                              <a:spcPts val="0"/>
                            </a:spcAft>
                          </a:pPr>
                          <a:r>
                            <a:rPr lang="en-US" sz="1800" dirty="0" smtClean="0">
                              <a:effectLst/>
                              <a:latin typeface="+mn-lt"/>
                              <a:ea typeface="+mn-ea"/>
                              <a:cs typeface="+mn-cs"/>
                            </a:rPr>
                            <a:t>420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472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540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472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420</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08"/>
                      </a:ext>
                    </a:extLst>
                  </a:tr>
                  <a:tr h="293497">
                    <a:tc>
                      <a:txBody>
                        <a:bodyPr/>
                        <a:lstStyle/>
                        <a:p>
                          <a:endParaRPr lang="en-US"/>
                        </a:p>
                      </a:txBody>
                      <a:tcPr marL="49689" marR="49689" marT="0" marB="0">
                        <a:blipFill>
                          <a:blip r:embed="rId3"/>
                          <a:stretch>
                            <a:fillRect l="-451" t="-854167" r="-239729" b="-552083"/>
                          </a:stretch>
                        </a:blipFill>
                      </a:tcPr>
                    </a:tc>
                    <a:tc>
                      <a:txBody>
                        <a:bodyPr/>
                        <a:lstStyle/>
                        <a:p>
                          <a:pPr algn="ctr">
                            <a:lnSpc>
                              <a:spcPct val="107000"/>
                            </a:lnSpc>
                            <a:spcAft>
                              <a:spcPts val="0"/>
                            </a:spcAft>
                          </a:pPr>
                          <a:r>
                            <a:rPr lang="en-US" sz="1800" dirty="0" smtClean="0">
                              <a:effectLst/>
                            </a:rPr>
                            <a:t>1.9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2"/>
                      </a:ext>
                    </a:extLst>
                  </a:tr>
                  <a:tr h="293497">
                    <a:tc>
                      <a:txBody>
                        <a:bodyPr/>
                        <a:lstStyle/>
                        <a:p>
                          <a:endParaRPr lang="en-US"/>
                        </a:p>
                      </a:txBody>
                      <a:tcPr marL="49689" marR="49689" marT="0" marB="0">
                        <a:blipFill>
                          <a:blip r:embed="rId3"/>
                          <a:stretch>
                            <a:fillRect l="-451" t="-934694" r="-239729" b="-440816"/>
                          </a:stretch>
                        </a:blipFill>
                      </a:tcPr>
                    </a:tc>
                    <a:tc>
                      <a:txBody>
                        <a:bodyPr/>
                        <a:lstStyle/>
                        <a:p>
                          <a:pPr algn="ctr">
                            <a:lnSpc>
                              <a:spcPct val="107000"/>
                            </a:lnSpc>
                            <a:spcAft>
                              <a:spcPts val="0"/>
                            </a:spcAft>
                          </a:pPr>
                          <a:r>
                            <a:rPr lang="en-US" sz="1800" dirty="0" smtClean="0">
                              <a:effectLst/>
                            </a:rPr>
                            <a:t>0.28/1.1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0.37/1.1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0.5/1.1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0.6/1.2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0.7/1.5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3"/>
                      </a:ext>
                    </a:extLst>
                  </a:tr>
                  <a:tr h="293497">
                    <a:tc>
                      <a:txBody>
                        <a:bodyPr/>
                        <a:lstStyle/>
                        <a:p>
                          <a:endParaRPr lang="en-US"/>
                        </a:p>
                      </a:txBody>
                      <a:tcPr marL="49689" marR="49689" marT="0" marB="0">
                        <a:blipFill>
                          <a:blip r:embed="rId3"/>
                          <a:stretch>
                            <a:fillRect l="-451" t="-1056250" r="-239729" b="-350000"/>
                          </a:stretch>
                        </a:blipFill>
                      </a:tcPr>
                    </a:tc>
                    <a:tc>
                      <a:txBody>
                        <a:bodyPr/>
                        <a:lstStyle/>
                        <a:p>
                          <a:pPr algn="ctr">
                            <a:lnSpc>
                              <a:spcPct val="107000"/>
                            </a:lnSpc>
                            <a:spcAft>
                              <a:spcPts val="0"/>
                            </a:spcAft>
                          </a:pPr>
                          <a:r>
                            <a:rPr lang="en-US" sz="1800" dirty="0" smtClean="0">
                              <a:effectLst/>
                            </a:rPr>
                            <a:t>3.6/14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5/14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6/14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7/15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8/15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4"/>
                      </a:ext>
                    </a:extLst>
                  </a:tr>
                  <a:tr h="293497">
                    <a:tc>
                      <a:txBody>
                        <a:bodyPr/>
                        <a:lstStyle/>
                        <a:p>
                          <a:endParaRPr lang="en-US"/>
                        </a:p>
                      </a:txBody>
                      <a:tcPr marL="49689" marR="49689" marT="0" marB="0">
                        <a:blipFill>
                          <a:blip r:embed="rId3"/>
                          <a:stretch>
                            <a:fillRect l="-451" t="-1156250" r="-239729" b="-250000"/>
                          </a:stretch>
                        </a:blipFill>
                      </a:tcPr>
                    </a:tc>
                    <a:tc>
                      <a:txBody>
                        <a:bodyPr/>
                        <a:lstStyle/>
                        <a:p>
                          <a:pPr algn="ctr">
                            <a:lnSpc>
                              <a:spcPct val="107000"/>
                            </a:lnSpc>
                            <a:spcAft>
                              <a:spcPts val="0"/>
                            </a:spcAft>
                          </a:pPr>
                          <a:r>
                            <a:rPr lang="en-US" sz="1800" dirty="0" smtClean="0">
                              <a:effectLst/>
                            </a:rPr>
                            <a:t>2.3/7.3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4/4.9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6/4.3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9/5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12/6.8</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5"/>
                      </a:ext>
                    </a:extLst>
                  </a:tr>
                  <a:tr h="296799">
                    <a:tc>
                      <a:txBody>
                        <a:bodyPr/>
                        <a:lstStyle/>
                        <a:p>
                          <a:endParaRPr lang="en-US"/>
                        </a:p>
                      </a:txBody>
                      <a:tcPr marL="49689" marR="49689" marT="0" marB="0">
                        <a:blipFill>
                          <a:blip r:embed="rId3"/>
                          <a:stretch>
                            <a:fillRect l="-451" t="-1230612" r="-239729" b="-144898"/>
                          </a:stretch>
                        </a:blipFill>
                      </a:tcPr>
                    </a:tc>
                    <a:tc>
                      <a:txBody>
                        <a:bodyPr/>
                        <a:lstStyle/>
                        <a:p>
                          <a:pPr algn="ctr">
                            <a:lnSpc>
                              <a:spcPct val="107000"/>
                            </a:lnSpc>
                            <a:spcAft>
                              <a:spcPts val="0"/>
                            </a:spcAft>
                          </a:pPr>
                          <a:r>
                            <a:rPr lang="en-US" sz="1800" dirty="0" smtClean="0">
                              <a:effectLst/>
                            </a:rPr>
                            <a:t>0.87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mn-lt"/>
                              <a:ea typeface="+mn-ea"/>
                              <a:cs typeface="+mn-cs"/>
                            </a:rPr>
                            <a:t>1.1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6"/>
                      </a:ext>
                    </a:extLst>
                  </a:tr>
                  <a:tr h="422032">
                    <a:tc>
                      <a:txBody>
                        <a:bodyPr/>
                        <a:lstStyle/>
                        <a:p>
                          <a:endParaRPr lang="en-US"/>
                        </a:p>
                      </a:txBody>
                      <a:tcPr marL="49689" marR="49689" marT="0" marB="0">
                        <a:blipFill>
                          <a:blip r:embed="rId3"/>
                          <a:stretch>
                            <a:fillRect l="-451" t="-944928" r="-239729" b="-2899"/>
                          </a:stretch>
                        </a:blipFill>
                      </a:tcPr>
                    </a:tc>
                    <a:tc>
                      <a:txBody>
                        <a:bodyPr/>
                        <a:lstStyle/>
                        <a:p>
                          <a:pPr algn="ctr">
                            <a:lnSpc>
                              <a:spcPct val="107000"/>
                            </a:lnSpc>
                            <a:spcAft>
                              <a:spcPts val="0"/>
                            </a:spcAft>
                          </a:pPr>
                          <a:r>
                            <a:rPr lang="en-US" sz="1800" dirty="0" smtClean="0">
                              <a:effectLst/>
                            </a:rPr>
                            <a:t>0.008/0.17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0.005/0.14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rPr>
                            <a:t>0.004/0.1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0.003/0.09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tc>
                      <a:txBody>
                        <a:bodyPr/>
                        <a:lstStyle/>
                        <a:p>
                          <a:pPr algn="ctr">
                            <a:lnSpc>
                              <a:spcPct val="107000"/>
                            </a:lnSpc>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0.003/0.07</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689" marR="49689" marT="0" marB="0"/>
                    </a:tc>
                    <a:extLst>
                      <a:ext uri="{0D108BD9-81ED-4DB2-BD59-A6C34878D82A}">
                        <a16:rowId xmlns:a16="http://schemas.microsoft.com/office/drawing/2014/main" val="10017"/>
                      </a:ext>
                    </a:extLst>
                  </a:tr>
                </a:tbl>
              </a:graphicData>
            </a:graphic>
          </p:graphicFrame>
        </mc:Fallback>
      </mc:AlternateContent>
      <p:grpSp>
        <p:nvGrpSpPr>
          <p:cNvPr id="28" name="Группа 27"/>
          <p:cNvGrpSpPr/>
          <p:nvPr/>
        </p:nvGrpSpPr>
        <p:grpSpPr>
          <a:xfrm>
            <a:off x="2699793" y="1299917"/>
            <a:ext cx="6365576" cy="761479"/>
            <a:chOff x="2699793" y="1299917"/>
            <a:chExt cx="6365576" cy="761479"/>
          </a:xfrm>
        </p:grpSpPr>
        <p:sp>
          <p:nvSpPr>
            <p:cNvPr id="20" name="Овал 19"/>
            <p:cNvSpPr/>
            <p:nvPr/>
          </p:nvSpPr>
          <p:spPr>
            <a:xfrm>
              <a:off x="2699793" y="1688505"/>
              <a:ext cx="6336704" cy="372891"/>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21" name="TextBox 20"/>
                <p:cNvSpPr txBox="1"/>
                <p:nvPr/>
              </p:nvSpPr>
              <p:spPr>
                <a:xfrm>
                  <a:off x="5603712" y="1299917"/>
                  <a:ext cx="3461657" cy="391261"/>
                </a:xfrm>
                <a:prstGeom prst="rect">
                  <a:avLst/>
                </a:prstGeom>
                <a:solidFill>
                  <a:schemeClr val="bg1"/>
                </a:solidFill>
                <a:ln w="25400">
                  <a:solidFill>
                    <a:srgbClr val="00B0F0"/>
                  </a:solidFill>
                </a:ln>
              </p:spPr>
              <p:txBody>
                <a:bodyPr wrap="square" rtlCol="0">
                  <a:spAutoFit/>
                </a:bodyPr>
                <a:lstStyle/>
                <a:p>
                  <a:r>
                    <a:rPr lang="en-US" dirty="0" smtClean="0"/>
                    <a:t>SuperKEKB 2020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𝛽</m:t>
                          </m:r>
                        </m:e>
                        <m:sub>
                          <m:r>
                            <a:rPr lang="en-US" b="0" i="1" smtClean="0">
                              <a:latin typeface="Cambria Math" panose="02040503050406030204" pitchFamily="18" charset="0"/>
                            </a:rPr>
                            <m:t>𝑦</m:t>
                          </m:r>
                        </m:sub>
                        <m:sup>
                          <m:r>
                            <a:rPr lang="en-US" b="0" i="1" smtClean="0">
                              <a:latin typeface="Cambria Math" panose="02040503050406030204" pitchFamily="18" charset="0"/>
                            </a:rPr>
                            <m:t>∗</m:t>
                          </m:r>
                        </m:sup>
                      </m:sSubSup>
                      <m:r>
                        <a:rPr lang="en-US" b="0" i="1" smtClean="0">
                          <a:latin typeface="Cambria Math" panose="02040503050406030204" pitchFamily="18" charset="0"/>
                        </a:rPr>
                        <m:t>=0.8 </m:t>
                      </m:r>
                      <m:r>
                        <a:rPr lang="en-US" b="0" i="1" smtClean="0">
                          <a:latin typeface="Cambria Math" panose="02040503050406030204" pitchFamily="18" charset="0"/>
                        </a:rPr>
                        <m:t>𝑚𝑚</m:t>
                      </m:r>
                    </m:oMath>
                  </a14:m>
                  <a:endParaRPr lang="ru-RU" dirty="0"/>
                </a:p>
              </p:txBody>
            </p:sp>
          </mc:Choice>
          <mc:Fallback xmlns="">
            <p:sp>
              <p:nvSpPr>
                <p:cNvPr id="21" name="TextBox 20"/>
                <p:cNvSpPr txBox="1">
                  <a:spLocks noRot="1" noChangeAspect="1" noMove="1" noResize="1" noEditPoints="1" noAdjustHandles="1" noChangeArrowheads="1" noChangeShapeType="1" noTextEdit="1"/>
                </p:cNvSpPr>
                <p:nvPr/>
              </p:nvSpPr>
              <p:spPr>
                <a:xfrm>
                  <a:off x="5603712" y="1299917"/>
                  <a:ext cx="3461657" cy="391261"/>
                </a:xfrm>
                <a:prstGeom prst="rect">
                  <a:avLst/>
                </a:prstGeom>
                <a:blipFill>
                  <a:blip r:embed="rId4"/>
                  <a:stretch>
                    <a:fillRect l="-1049" t="-2941" b="-16176"/>
                  </a:stretch>
                </a:blipFill>
                <a:ln w="25400">
                  <a:solidFill>
                    <a:srgbClr val="00B0F0"/>
                  </a:solidFill>
                </a:ln>
              </p:spPr>
              <p:txBody>
                <a:bodyPr/>
                <a:lstStyle/>
                <a:p>
                  <a:r>
                    <a:rPr lang="en-US">
                      <a:noFill/>
                    </a:rPr>
                    <a:t> </a:t>
                  </a:r>
                </a:p>
              </p:txBody>
            </p:sp>
          </mc:Fallback>
        </mc:AlternateContent>
      </p:grpSp>
      <p:grpSp>
        <p:nvGrpSpPr>
          <p:cNvPr id="30" name="Группа 29"/>
          <p:cNvGrpSpPr/>
          <p:nvPr/>
        </p:nvGrpSpPr>
        <p:grpSpPr>
          <a:xfrm>
            <a:off x="2699792" y="3758989"/>
            <a:ext cx="6402309" cy="737243"/>
            <a:chOff x="2699792" y="3621596"/>
            <a:chExt cx="6402309" cy="737243"/>
          </a:xfrm>
        </p:grpSpPr>
        <mc:AlternateContent xmlns:mc="http://schemas.openxmlformats.org/markup-compatibility/2006" xmlns:a14="http://schemas.microsoft.com/office/drawing/2010/main">
          <mc:Choice Requires="a14">
            <p:sp>
              <p:nvSpPr>
                <p:cNvPr id="24" name="TextBox 23"/>
                <p:cNvSpPr txBox="1"/>
                <p:nvPr/>
              </p:nvSpPr>
              <p:spPr>
                <a:xfrm>
                  <a:off x="6299038" y="3621596"/>
                  <a:ext cx="2803063" cy="369332"/>
                </a:xfrm>
                <a:prstGeom prst="rect">
                  <a:avLst/>
                </a:prstGeom>
                <a:solidFill>
                  <a:schemeClr val="bg1"/>
                </a:solidFill>
                <a:ln w="25400">
                  <a:solidFill>
                    <a:srgbClr val="00B0F0"/>
                  </a:solidFill>
                </a:ln>
              </p:spPr>
              <p:txBody>
                <a:bodyPr wrap="square" rtlCol="0">
                  <a:spAutoFit/>
                </a:bodyPr>
                <a:lstStyle/>
                <a:p>
                  <a:r>
                    <a:rPr lang="en-US" dirty="0" smtClean="0"/>
                    <a:t>SuperKEKB: </a:t>
                  </a:r>
                  <a14:m>
                    <m:oMath xmlns:m="http://schemas.openxmlformats.org/officeDocument/2006/math">
                      <m:r>
                        <a:rPr lang="en-US" i="1">
                          <a:latin typeface="Cambria Math" panose="02040503050406030204" pitchFamily="18" charset="0"/>
                        </a:rPr>
                        <m:t>𝐿</m:t>
                      </m:r>
                      <m:r>
                        <a:rPr lang="en-US" i="1">
                          <a:latin typeface="Cambria Math" panose="02040503050406030204" pitchFamily="18" charset="0"/>
                        </a:rPr>
                        <m:t>=4.7×</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34</m:t>
                          </m:r>
                        </m:sup>
                      </m:sSup>
                    </m:oMath>
                  </a14:m>
                  <a:endParaRPr lang="ru-RU" dirty="0"/>
                </a:p>
              </p:txBody>
            </p:sp>
          </mc:Choice>
          <mc:Fallback xmlns="">
            <p:sp>
              <p:nvSpPr>
                <p:cNvPr id="24" name="TextBox 23"/>
                <p:cNvSpPr txBox="1">
                  <a:spLocks noRot="1" noChangeAspect="1" noMove="1" noResize="1" noEditPoints="1" noAdjustHandles="1" noChangeArrowheads="1" noChangeShapeType="1" noTextEdit="1"/>
                </p:cNvSpPr>
                <p:nvPr/>
              </p:nvSpPr>
              <p:spPr>
                <a:xfrm>
                  <a:off x="6299038" y="3621596"/>
                  <a:ext cx="2803063" cy="369332"/>
                </a:xfrm>
                <a:prstGeom prst="rect">
                  <a:avLst/>
                </a:prstGeom>
                <a:blipFill>
                  <a:blip r:embed="rId5"/>
                  <a:stretch>
                    <a:fillRect l="-1293" t="-6250" b="-21875"/>
                  </a:stretch>
                </a:blipFill>
                <a:ln w="25400">
                  <a:solidFill>
                    <a:srgbClr val="00B0F0"/>
                  </a:solidFill>
                </a:ln>
              </p:spPr>
              <p:txBody>
                <a:bodyPr/>
                <a:lstStyle/>
                <a:p>
                  <a:r>
                    <a:rPr lang="en-US">
                      <a:noFill/>
                    </a:rPr>
                    <a:t> </a:t>
                  </a:r>
                </a:p>
              </p:txBody>
            </p:sp>
          </mc:Fallback>
        </mc:AlternateContent>
        <p:sp>
          <p:nvSpPr>
            <p:cNvPr id="26" name="Овал 25"/>
            <p:cNvSpPr/>
            <p:nvPr/>
          </p:nvSpPr>
          <p:spPr>
            <a:xfrm>
              <a:off x="2699792" y="3985948"/>
              <a:ext cx="6336704" cy="372891"/>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 name="Группа 28"/>
          <p:cNvGrpSpPr/>
          <p:nvPr/>
        </p:nvGrpSpPr>
        <p:grpSpPr>
          <a:xfrm>
            <a:off x="2699792" y="1982835"/>
            <a:ext cx="6336704" cy="1023239"/>
            <a:chOff x="2699792" y="1982835"/>
            <a:chExt cx="6336704" cy="1023239"/>
          </a:xfrm>
        </p:grpSpPr>
        <p:sp>
          <p:nvSpPr>
            <p:cNvPr id="22" name="TextBox 21"/>
            <p:cNvSpPr txBox="1"/>
            <p:nvPr/>
          </p:nvSpPr>
          <p:spPr>
            <a:xfrm>
              <a:off x="6571028" y="2355726"/>
              <a:ext cx="2361063" cy="650348"/>
            </a:xfrm>
            <a:prstGeom prst="rect">
              <a:avLst/>
            </a:prstGeom>
            <a:solidFill>
              <a:schemeClr val="bg1"/>
            </a:solidFill>
            <a:ln w="25400">
              <a:solidFill>
                <a:srgbClr val="00B0F0"/>
              </a:solidFill>
            </a:ln>
          </p:spPr>
          <p:txBody>
            <a:bodyPr wrap="square" rtlCol="0">
              <a:spAutoFit/>
            </a:bodyPr>
            <a:lstStyle/>
            <a:p>
              <a:r>
                <a:rPr lang="en-US" dirty="0" smtClean="0"/>
                <a:t>PEPII: I(e</a:t>
              </a:r>
              <a:r>
                <a:rPr lang="en-US" dirty="0"/>
                <a:t>+)=3.2 A </a:t>
              </a:r>
              <a:r>
                <a:rPr lang="en-US" dirty="0" smtClean="0"/>
                <a:t>PEPII</a:t>
              </a:r>
            </a:p>
            <a:p>
              <a:r>
                <a:rPr lang="en-US" dirty="0"/>
                <a:t>DAFNE </a:t>
              </a:r>
              <a:r>
                <a:rPr lang="en-US" dirty="0" smtClean="0"/>
                <a:t>: I(e-</a:t>
              </a:r>
              <a:r>
                <a:rPr lang="en-US" dirty="0"/>
                <a:t>)=</a:t>
              </a:r>
              <a:r>
                <a:rPr lang="en-US" dirty="0" smtClean="0"/>
                <a:t>2.45A</a:t>
              </a:r>
              <a:endParaRPr lang="ru-RU" dirty="0"/>
            </a:p>
          </p:txBody>
        </p:sp>
        <p:sp>
          <p:nvSpPr>
            <p:cNvPr id="27" name="Овал 26"/>
            <p:cNvSpPr/>
            <p:nvPr/>
          </p:nvSpPr>
          <p:spPr>
            <a:xfrm>
              <a:off x="2699792" y="1982835"/>
              <a:ext cx="6336704" cy="372891"/>
            </a:xfrm>
            <a:prstGeom prst="ellipse">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90876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Список для чтения</a:t>
            </a:r>
            <a:endParaRPr lang="ru-RU" dirty="0"/>
          </a:p>
        </p:txBody>
      </p:sp>
      <p:sp>
        <p:nvSpPr>
          <p:cNvPr id="3" name="Объект 2"/>
          <p:cNvSpPr>
            <a:spLocks noGrp="1"/>
          </p:cNvSpPr>
          <p:nvPr>
            <p:ph idx="1"/>
          </p:nvPr>
        </p:nvSpPr>
        <p:spPr/>
        <p:txBody>
          <a:bodyPr>
            <a:normAutofit/>
          </a:bodyPr>
          <a:lstStyle/>
          <a:p>
            <a:r>
              <a:rPr lang="en-US" dirty="0" smtClean="0"/>
              <a:t>https</a:t>
            </a:r>
            <a:r>
              <a:rPr lang="en-US" dirty="0"/>
              <a:t>://cas.web.cern.ch/</a:t>
            </a:r>
            <a:endParaRPr lang="en-US" dirty="0" smtClean="0"/>
          </a:p>
          <a:p>
            <a:r>
              <a:rPr lang="en-US" dirty="0" smtClean="0"/>
              <a:t>New </a:t>
            </a:r>
            <a:r>
              <a:rPr lang="en-US" dirty="0"/>
              <a:t>generation electron-positron </a:t>
            </a:r>
            <a:r>
              <a:rPr lang="en-US" dirty="0" smtClean="0"/>
              <a:t>factories, Mikhail </a:t>
            </a:r>
            <a:r>
              <a:rPr lang="en-US" dirty="0" err="1"/>
              <a:t>Zobov</a:t>
            </a:r>
            <a:r>
              <a:rPr lang="en-US" dirty="0"/>
              <a:t> (</a:t>
            </a:r>
            <a:r>
              <a:rPr lang="en-US" dirty="0" err="1"/>
              <a:t>Frascati</a:t>
            </a:r>
            <a:r>
              <a:rPr lang="en-US" dirty="0" smtClean="0"/>
              <a:t>), </a:t>
            </a:r>
            <a:r>
              <a:rPr lang="en-US" dirty="0" err="1" smtClean="0"/>
              <a:t>Phys.Part.Nucl</a:t>
            </a:r>
            <a:r>
              <a:rPr lang="en-US" dirty="0"/>
              <a:t>. 42 (2011), </a:t>
            </a:r>
            <a:r>
              <a:rPr lang="en-US" dirty="0" smtClean="0"/>
              <a:t>782-799</a:t>
            </a:r>
            <a:endParaRPr lang="ru-RU" dirty="0" smtClean="0"/>
          </a:p>
          <a:p>
            <a:r>
              <a:rPr lang="en-US" dirty="0" smtClean="0"/>
              <a:t>Reviews of Accelerator Science and Technology, vol. 7 2014</a:t>
            </a:r>
          </a:p>
          <a:p>
            <a:pPr lvl="1"/>
            <a:r>
              <a:rPr lang="en-US" dirty="0" smtClean="0"/>
              <a:t>Collision Technologies for Circular Colliders, </a:t>
            </a:r>
            <a:r>
              <a:rPr lang="en-US" dirty="0" err="1" smtClean="0"/>
              <a:t>E.Levichev</a:t>
            </a:r>
            <a:endParaRPr lang="en-US" dirty="0" smtClean="0"/>
          </a:p>
          <a:p>
            <a:pPr lvl="1"/>
            <a:r>
              <a:rPr lang="en-US" dirty="0" smtClean="0"/>
              <a:t>Collider Beam Physics, </a:t>
            </a:r>
            <a:r>
              <a:rPr lang="en-US" dirty="0" err="1" smtClean="0"/>
              <a:t>F.Zimmermann</a:t>
            </a:r>
            <a:endParaRPr lang="en-US" dirty="0"/>
          </a:p>
          <a:p>
            <a:pPr lvl="1"/>
            <a:r>
              <a:rPr lang="en-US" dirty="0" smtClean="0"/>
              <a:t>Electron-Positron Circular Colliders, </a:t>
            </a:r>
            <a:r>
              <a:rPr lang="en-US" dirty="0" err="1" smtClean="0"/>
              <a:t>K.Oide</a:t>
            </a:r>
            <a:endParaRPr lang="ru-RU" dirty="0" smtClean="0"/>
          </a:p>
        </p:txBody>
      </p:sp>
      <p:sp>
        <p:nvSpPr>
          <p:cNvPr id="5" name="Номер слайда 4"/>
          <p:cNvSpPr>
            <a:spLocks noGrp="1"/>
          </p:cNvSpPr>
          <p:nvPr>
            <p:ph type="sldNum" sz="quarter" idx="12"/>
          </p:nvPr>
        </p:nvSpPr>
        <p:spPr/>
        <p:txBody>
          <a:bodyPr/>
          <a:lstStyle/>
          <a:p>
            <a:fld id="{BF2E360A-594B-4CEE-9917-3340FAEBC045}" type="slidenum">
              <a:rPr lang="ru-RU" smtClean="0"/>
              <a:t>54</a:t>
            </a:fld>
            <a:endParaRPr lang="ru-RU"/>
          </a:p>
        </p:txBody>
      </p:sp>
    </p:spTree>
    <p:extLst>
      <p:ext uri="{BB962C8B-B14F-4D97-AF65-F5344CB8AC3E}">
        <p14:creationId xmlns:p14="http://schemas.microsoft.com/office/powerpoint/2010/main" val="5229050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Что не рассказал</a:t>
            </a:r>
            <a:endParaRPr lang="en-US" dirty="0"/>
          </a:p>
        </p:txBody>
      </p:sp>
      <p:sp>
        <p:nvSpPr>
          <p:cNvPr id="3" name="Объект 2"/>
          <p:cNvSpPr>
            <a:spLocks noGrp="1"/>
          </p:cNvSpPr>
          <p:nvPr>
            <p:ph idx="1"/>
          </p:nvPr>
        </p:nvSpPr>
        <p:spPr/>
        <p:txBody>
          <a:bodyPr numCol="2">
            <a:normAutofit lnSpcReduction="10000"/>
          </a:bodyPr>
          <a:lstStyle/>
          <a:p>
            <a:r>
              <a:rPr lang="ru-RU" dirty="0" smtClean="0"/>
              <a:t>Продольное движение, синхротронные колебания</a:t>
            </a:r>
          </a:p>
          <a:p>
            <a:r>
              <a:rPr lang="ru-RU" dirty="0" smtClean="0"/>
              <a:t>Нелинейная динамика, резонансы</a:t>
            </a:r>
          </a:p>
          <a:p>
            <a:r>
              <a:rPr lang="ru-RU" dirty="0" smtClean="0"/>
              <a:t>Светимость:</a:t>
            </a:r>
          </a:p>
          <a:p>
            <a:pPr lvl="1"/>
            <a:r>
              <a:rPr lang="ru-RU" dirty="0" smtClean="0"/>
              <a:t>Круглые пучки</a:t>
            </a:r>
          </a:p>
          <a:p>
            <a:pPr lvl="1"/>
            <a:r>
              <a:rPr lang="en-US" dirty="0" smtClean="0"/>
              <a:t>Crab crossing</a:t>
            </a:r>
            <a:endParaRPr lang="ru-RU" dirty="0" smtClean="0"/>
          </a:p>
          <a:p>
            <a:pPr lvl="1"/>
            <a:r>
              <a:rPr lang="en-US" dirty="0" smtClean="0"/>
              <a:t>Travelling waist</a:t>
            </a:r>
          </a:p>
          <a:p>
            <a:pPr lvl="1"/>
            <a:r>
              <a:rPr lang="ru-RU" dirty="0" smtClean="0"/>
              <a:t>Продольная </a:t>
            </a:r>
            <a:r>
              <a:rPr lang="en-US" dirty="0" smtClean="0"/>
              <a:t>RF</a:t>
            </a:r>
            <a:r>
              <a:rPr lang="ru-RU" dirty="0" smtClean="0"/>
              <a:t> фокусировка</a:t>
            </a:r>
          </a:p>
          <a:p>
            <a:r>
              <a:rPr lang="ru-RU" dirty="0" smtClean="0"/>
              <a:t>Инжекция</a:t>
            </a:r>
          </a:p>
          <a:p>
            <a:r>
              <a:rPr lang="ru-RU" dirty="0" err="1" smtClean="0"/>
              <a:t>Монохроматизация</a:t>
            </a:r>
            <a:endParaRPr lang="ru-RU" dirty="0" smtClean="0"/>
          </a:p>
          <a:p>
            <a:r>
              <a:rPr lang="ru-RU" dirty="0" smtClean="0"/>
              <a:t>Коллективные эффекты</a:t>
            </a:r>
          </a:p>
          <a:p>
            <a:pPr lvl="1"/>
            <a:r>
              <a:rPr lang="ru-RU" dirty="0" smtClean="0"/>
              <a:t>Импеданс</a:t>
            </a:r>
          </a:p>
          <a:p>
            <a:pPr lvl="1"/>
            <a:r>
              <a:rPr lang="ru-RU" dirty="0" smtClean="0"/>
              <a:t>Электронные облака</a:t>
            </a:r>
          </a:p>
          <a:p>
            <a:pPr lvl="1"/>
            <a:r>
              <a:rPr lang="en-US" dirty="0" smtClean="0"/>
              <a:t>HOM</a:t>
            </a:r>
          </a:p>
          <a:p>
            <a:r>
              <a:rPr lang="ru-RU" dirty="0" smtClean="0"/>
              <a:t>Обратные связи</a:t>
            </a:r>
          </a:p>
          <a:p>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55</a:t>
            </a:fld>
            <a:endParaRPr lang="ru-RU"/>
          </a:p>
        </p:txBody>
      </p:sp>
    </p:spTree>
    <p:extLst>
      <p:ext uri="{BB962C8B-B14F-4D97-AF65-F5344CB8AC3E}">
        <p14:creationId xmlns:p14="http://schemas.microsoft.com/office/powerpoint/2010/main" val="1448274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Диапазон энергий</a:t>
            </a:r>
            <a:endParaRPr lang="en-US" dirty="0"/>
          </a:p>
        </p:txBody>
      </p:sp>
      <p:sp>
        <p:nvSpPr>
          <p:cNvPr id="4" name="Номер слайда 3"/>
          <p:cNvSpPr>
            <a:spLocks noGrp="1"/>
          </p:cNvSpPr>
          <p:nvPr>
            <p:ph type="sldNum" sz="quarter" idx="12"/>
          </p:nvPr>
        </p:nvSpPr>
        <p:spPr/>
        <p:txBody>
          <a:bodyPr/>
          <a:lstStyle/>
          <a:p>
            <a:fld id="{BF2E360A-594B-4CEE-9917-3340FAEBC045}" type="slidenum">
              <a:rPr lang="ru-RU" smtClean="0"/>
              <a:t>56</a:t>
            </a:fld>
            <a:endParaRPr lang="ru-RU"/>
          </a:p>
        </p:txBody>
      </p:sp>
      <p:grpSp>
        <p:nvGrpSpPr>
          <p:cNvPr id="5" name="Group 13">
            <a:extLst>
              <a:ext uri="{FF2B5EF4-FFF2-40B4-BE49-F238E27FC236}">
                <a16:creationId xmlns:a16="http://schemas.microsoft.com/office/drawing/2014/main" id="{5F10D9A4-B4DE-4BC1-84B3-1C233A7B2894}"/>
              </a:ext>
            </a:extLst>
          </p:cNvPr>
          <p:cNvGrpSpPr/>
          <p:nvPr/>
        </p:nvGrpSpPr>
        <p:grpSpPr>
          <a:xfrm>
            <a:off x="29050" y="1105322"/>
            <a:ext cx="9085900" cy="4038178"/>
            <a:chOff x="200826" y="2118099"/>
            <a:chExt cx="9085900" cy="4038178"/>
          </a:xfrm>
        </p:grpSpPr>
        <p:pic>
          <p:nvPicPr>
            <p:cNvPr id="6" name="Picture 11" descr="Chart&#10;&#10;Description automatically generated">
              <a:extLst>
                <a:ext uri="{FF2B5EF4-FFF2-40B4-BE49-F238E27FC236}">
                  <a16:creationId xmlns:a16="http://schemas.microsoft.com/office/drawing/2014/main" id="{D4E284E5-05AA-404A-910D-6BD0F76FE052}"/>
                </a:ext>
              </a:extLst>
            </p:cNvPr>
            <p:cNvPicPr>
              <a:picLocks noChangeAspect="1"/>
            </p:cNvPicPr>
            <p:nvPr/>
          </p:nvPicPr>
          <p:blipFill>
            <a:blip r:embed="rId2"/>
            <a:stretch>
              <a:fillRect/>
            </a:stretch>
          </p:blipFill>
          <p:spPr>
            <a:xfrm>
              <a:off x="200826" y="2118099"/>
              <a:ext cx="9085900" cy="4038178"/>
            </a:xfrm>
            <a:prstGeom prst="rect">
              <a:avLst/>
            </a:prstGeom>
          </p:spPr>
        </p:pic>
        <p:sp>
          <p:nvSpPr>
            <p:cNvPr id="7" name="Line 10">
              <a:extLst>
                <a:ext uri="{FF2B5EF4-FFF2-40B4-BE49-F238E27FC236}">
                  <a16:creationId xmlns:a16="http://schemas.microsoft.com/office/drawing/2014/main" id="{E9748E1F-7C6A-4930-9CC8-A4BB5388AD0C}"/>
                </a:ext>
              </a:extLst>
            </p:cNvPr>
            <p:cNvSpPr>
              <a:spLocks noChangeShapeType="1"/>
            </p:cNvSpPr>
            <p:nvPr/>
          </p:nvSpPr>
          <p:spPr bwMode="auto">
            <a:xfrm>
              <a:off x="3797162" y="5212103"/>
              <a:ext cx="1" cy="47210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8" name="Line 10">
              <a:extLst>
                <a:ext uri="{FF2B5EF4-FFF2-40B4-BE49-F238E27FC236}">
                  <a16:creationId xmlns:a16="http://schemas.microsoft.com/office/drawing/2014/main" id="{DA78A663-8C49-45DE-A5D3-DCEE98D303B5}"/>
                </a:ext>
              </a:extLst>
            </p:cNvPr>
            <p:cNvSpPr>
              <a:spLocks noChangeShapeType="1"/>
            </p:cNvSpPr>
            <p:nvPr/>
          </p:nvSpPr>
          <p:spPr bwMode="auto">
            <a:xfrm>
              <a:off x="3533935" y="5212103"/>
              <a:ext cx="0" cy="472103"/>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dirty="0"/>
            </a:p>
          </p:txBody>
        </p:sp>
        <p:sp>
          <p:nvSpPr>
            <p:cNvPr id="9" name="Line 10">
              <a:extLst>
                <a:ext uri="{FF2B5EF4-FFF2-40B4-BE49-F238E27FC236}">
                  <a16:creationId xmlns:a16="http://schemas.microsoft.com/office/drawing/2014/main" id="{533170B1-0245-40FD-9871-C5BBD0CBAA68}"/>
                </a:ext>
              </a:extLst>
            </p:cNvPr>
            <p:cNvSpPr>
              <a:spLocks noChangeShapeType="1"/>
            </p:cNvSpPr>
            <p:nvPr/>
          </p:nvSpPr>
          <p:spPr bwMode="auto">
            <a:xfrm>
              <a:off x="3142687" y="5210332"/>
              <a:ext cx="9470" cy="472103"/>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 name="Line 10">
              <a:extLst>
                <a:ext uri="{FF2B5EF4-FFF2-40B4-BE49-F238E27FC236}">
                  <a16:creationId xmlns:a16="http://schemas.microsoft.com/office/drawing/2014/main" id="{ACE8DB7F-F4F9-436C-975A-A23C60DF572A}"/>
                </a:ext>
              </a:extLst>
            </p:cNvPr>
            <p:cNvSpPr>
              <a:spLocks noChangeShapeType="1"/>
            </p:cNvSpPr>
            <p:nvPr/>
          </p:nvSpPr>
          <p:spPr bwMode="auto">
            <a:xfrm>
              <a:off x="4834545" y="5210332"/>
              <a:ext cx="1" cy="473859"/>
            </a:xfrm>
            <a:prstGeom prst="line">
              <a:avLst/>
            </a:prstGeom>
            <a:noFill/>
            <a:ln w="285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ru-RU" dirty="0">
                <a:solidFill>
                  <a:srgbClr val="7030A0"/>
                </a:solidFill>
              </a:endParaRPr>
            </a:p>
          </p:txBody>
        </p:sp>
        <p:sp>
          <p:nvSpPr>
            <p:cNvPr id="11" name="Line 10">
              <a:extLst>
                <a:ext uri="{FF2B5EF4-FFF2-40B4-BE49-F238E27FC236}">
                  <a16:creationId xmlns:a16="http://schemas.microsoft.com/office/drawing/2014/main" id="{A9D22154-4A23-489D-9C98-D50231CFDC73}"/>
                </a:ext>
              </a:extLst>
            </p:cNvPr>
            <p:cNvSpPr>
              <a:spLocks noChangeShapeType="1"/>
            </p:cNvSpPr>
            <p:nvPr/>
          </p:nvSpPr>
          <p:spPr bwMode="auto">
            <a:xfrm>
              <a:off x="5459709" y="5210331"/>
              <a:ext cx="1" cy="481921"/>
            </a:xfrm>
            <a:prstGeom prst="line">
              <a:avLst/>
            </a:prstGeom>
            <a:noFill/>
            <a:ln w="285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mc:AlternateContent xmlns:mc="http://schemas.openxmlformats.org/markup-compatibility/2006" xmlns:a14="http://schemas.microsoft.com/office/drawing/2010/main">
          <mc:Choice Requires="a14">
            <p:sp>
              <p:nvSpPr>
                <p:cNvPr id="12" name="TextBox 27">
                  <a:extLst>
                    <a:ext uri="{FF2B5EF4-FFF2-40B4-BE49-F238E27FC236}">
                      <a16:creationId xmlns:a16="http://schemas.microsoft.com/office/drawing/2014/main" id="{CDFDDD43-7BB1-448D-8D86-20FEFA95FEE9}"/>
                    </a:ext>
                  </a:extLst>
                </p:cNvPr>
                <p:cNvSpPr txBox="1">
                  <a:spLocks noChangeArrowheads="1"/>
                </p:cNvSpPr>
                <p:nvPr/>
              </p:nvSpPr>
              <p:spPr bwMode="auto">
                <a:xfrm>
                  <a:off x="5030037" y="5041922"/>
                  <a:ext cx="542616" cy="362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US" altLang="ru-RU" sz="1800" i="1" smtClean="0">
                                <a:solidFill>
                                  <a:srgbClr val="7030A0"/>
                                </a:solidFill>
                                <a:latin typeface="Cambria Math" panose="02040503050406030204" pitchFamily="18" charset="0"/>
                              </a:rPr>
                            </m:ctrlPr>
                          </m:sSubPr>
                          <m:e>
                            <m:r>
                              <m:rPr>
                                <m:sty m:val="p"/>
                              </m:rPr>
                              <a:rPr lang="en-US" altLang="ru-RU" sz="1800" b="0" i="0" smtClean="0">
                                <a:solidFill>
                                  <a:srgbClr val="7030A0"/>
                                </a:solidFill>
                                <a:latin typeface="Cambria Math" panose="02040503050406030204" pitchFamily="18" charset="0"/>
                              </a:rPr>
                              <m:t>Ξ</m:t>
                            </m:r>
                          </m:e>
                          <m:sub>
                            <m:r>
                              <a:rPr lang="en-US" altLang="ru-RU" sz="1800" b="0" i="1" smtClean="0">
                                <a:solidFill>
                                  <a:srgbClr val="7030A0"/>
                                </a:solidFill>
                                <a:latin typeface="Cambria Math" panose="02040503050406030204" pitchFamily="18" charset="0"/>
                              </a:rPr>
                              <m:t>𝑐</m:t>
                            </m:r>
                          </m:sub>
                        </m:sSub>
                      </m:oMath>
                    </m:oMathPara>
                  </a14:m>
                  <a:endParaRPr lang="en-US" altLang="ru-RU" sz="1800" baseline="-25000" dirty="0"/>
                </a:p>
              </p:txBody>
            </p:sp>
          </mc:Choice>
          <mc:Fallback xmlns="">
            <p:sp>
              <p:nvSpPr>
                <p:cNvPr id="18" name="TextBox 27">
                  <a:extLst>
                    <a:ext uri="{FF2B5EF4-FFF2-40B4-BE49-F238E27FC236}">
                      <a16:creationId xmlns:a16="http://schemas.microsoft.com/office/drawing/2014/main" id="{CDFDDD43-7BB1-448D-8D86-20FEFA95FEE9}"/>
                    </a:ext>
                  </a:extLst>
                </p:cNvPr>
                <p:cNvSpPr txBox="1">
                  <a:spLocks noRot="1" noChangeAspect="1" noMove="1" noResize="1" noEditPoints="1" noAdjustHandles="1" noChangeArrowheads="1" noChangeShapeType="1" noTextEdit="1"/>
                </p:cNvSpPr>
                <p:nvPr/>
              </p:nvSpPr>
              <p:spPr bwMode="auto">
                <a:xfrm>
                  <a:off x="5030037" y="5041922"/>
                  <a:ext cx="542616" cy="362984"/>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46AF64A-3346-46B4-B137-46529F2C2B74}"/>
                    </a:ext>
                  </a:extLst>
                </p:cNvPr>
                <p:cNvSpPr txBox="1"/>
                <p:nvPr/>
              </p:nvSpPr>
              <p:spPr>
                <a:xfrm>
                  <a:off x="1945433" y="2398479"/>
                  <a:ext cx="4246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𝐽</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𝜓</m:t>
                        </m:r>
                      </m:oMath>
                    </m:oMathPara>
                  </a14:m>
                  <a:endParaRPr lang="ru-RU" dirty="0">
                    <a:solidFill>
                      <a:schemeClr val="accent1"/>
                    </a:solidFill>
                  </a:endParaRPr>
                </a:p>
              </p:txBody>
            </p:sp>
          </mc:Choice>
          <mc:Fallback xmlns="">
            <p:sp>
              <p:nvSpPr>
                <p:cNvPr id="13" name="TextBox 12">
                  <a:extLst>
                    <a:ext uri="{FF2B5EF4-FFF2-40B4-BE49-F238E27FC236}">
                      <a16:creationId xmlns:a16="http://schemas.microsoft.com/office/drawing/2014/main" id="{546AF64A-3346-46B4-B137-46529F2C2B74}"/>
                    </a:ext>
                  </a:extLst>
                </p:cNvPr>
                <p:cNvSpPr txBox="1">
                  <a:spLocks noRot="1" noChangeAspect="1" noMove="1" noResize="1" noEditPoints="1" noAdjustHandles="1" noChangeArrowheads="1" noChangeShapeType="1" noTextEdit="1"/>
                </p:cNvSpPr>
                <p:nvPr/>
              </p:nvSpPr>
              <p:spPr>
                <a:xfrm>
                  <a:off x="1945433" y="2398479"/>
                  <a:ext cx="424668" cy="276999"/>
                </a:xfrm>
                <a:prstGeom prst="rect">
                  <a:avLst/>
                </a:prstGeom>
                <a:blipFill>
                  <a:blip r:embed="rId7"/>
                  <a:stretch>
                    <a:fillRect l="-17143" t="-2174" r="-18571" b="-3260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C32FC3-47ED-4218-B94C-2E03865F10E7}"/>
                    </a:ext>
                  </a:extLst>
                </p:cNvPr>
                <p:cNvSpPr txBox="1"/>
                <p:nvPr/>
              </p:nvSpPr>
              <p:spPr>
                <a:xfrm>
                  <a:off x="2737907" y="2398479"/>
                  <a:ext cx="6643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2</m:t>
                            </m:r>
                            <m:r>
                              <a:rPr lang="en-US" b="0" i="1" smtClean="0">
                                <a:solidFill>
                                  <a:schemeClr val="accent1"/>
                                </a:solidFill>
                                <a:latin typeface="Cambria Math" panose="02040503050406030204" pitchFamily="18" charset="0"/>
                              </a:rPr>
                              <m:t>𝑆</m:t>
                            </m:r>
                          </m:e>
                        </m:d>
                      </m:oMath>
                    </m:oMathPara>
                  </a14:m>
                  <a:endParaRPr lang="ru-RU" dirty="0">
                    <a:solidFill>
                      <a:schemeClr val="accent1"/>
                    </a:solidFill>
                  </a:endParaRPr>
                </a:p>
              </p:txBody>
            </p:sp>
          </mc:Choice>
          <mc:Fallback xmlns="">
            <p:sp>
              <p:nvSpPr>
                <p:cNvPr id="30" name="TextBox 29">
                  <a:extLst>
                    <a:ext uri="{FF2B5EF4-FFF2-40B4-BE49-F238E27FC236}">
                      <a16:creationId xmlns:a16="http://schemas.microsoft.com/office/drawing/2014/main" id="{F5C32FC3-47ED-4218-B94C-2E03865F10E7}"/>
                    </a:ext>
                  </a:extLst>
                </p:cNvPr>
                <p:cNvSpPr txBox="1">
                  <a:spLocks noRot="1" noChangeAspect="1" noMove="1" noResize="1" noEditPoints="1" noAdjustHandles="1" noChangeArrowheads="1" noChangeShapeType="1" noTextEdit="1"/>
                </p:cNvSpPr>
                <p:nvPr/>
              </p:nvSpPr>
              <p:spPr>
                <a:xfrm>
                  <a:off x="2737907" y="2398479"/>
                  <a:ext cx="664349" cy="276999"/>
                </a:xfrm>
                <a:prstGeom prst="rect">
                  <a:avLst/>
                </a:prstGeom>
                <a:blipFill>
                  <a:blip r:embed="rId8"/>
                  <a:stretch>
                    <a:fillRect l="-11927" t="-2174" b="-3260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67F911A-CDAA-4032-992F-C9C390F656E7}"/>
                    </a:ext>
                  </a:extLst>
                </p:cNvPr>
                <p:cNvSpPr txBox="1"/>
                <p:nvPr/>
              </p:nvSpPr>
              <p:spPr>
                <a:xfrm>
                  <a:off x="2839748" y="2987221"/>
                  <a:ext cx="9227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3770</m:t>
                            </m:r>
                          </m:e>
                        </m:d>
                      </m:oMath>
                    </m:oMathPara>
                  </a14:m>
                  <a:endParaRPr lang="ru-RU" dirty="0">
                    <a:solidFill>
                      <a:schemeClr val="accent1"/>
                    </a:solidFill>
                  </a:endParaRPr>
                </a:p>
              </p:txBody>
            </p:sp>
          </mc:Choice>
          <mc:Fallback xmlns="">
            <p:sp>
              <p:nvSpPr>
                <p:cNvPr id="31" name="TextBox 30">
                  <a:extLst>
                    <a:ext uri="{FF2B5EF4-FFF2-40B4-BE49-F238E27FC236}">
                      <a16:creationId xmlns:a16="http://schemas.microsoft.com/office/drawing/2014/main" id="{A67F911A-CDAA-4032-992F-C9C390F656E7}"/>
                    </a:ext>
                  </a:extLst>
                </p:cNvPr>
                <p:cNvSpPr txBox="1">
                  <a:spLocks noRot="1" noChangeAspect="1" noMove="1" noResize="1" noEditPoints="1" noAdjustHandles="1" noChangeArrowheads="1" noChangeShapeType="1" noTextEdit="1"/>
                </p:cNvSpPr>
                <p:nvPr/>
              </p:nvSpPr>
              <p:spPr>
                <a:xfrm>
                  <a:off x="2839748" y="2987221"/>
                  <a:ext cx="922753" cy="276999"/>
                </a:xfrm>
                <a:prstGeom prst="rect">
                  <a:avLst/>
                </a:prstGeom>
                <a:blipFill>
                  <a:blip r:embed="rId9"/>
                  <a:stretch>
                    <a:fillRect l="-8609" t="-2222" b="-3555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5398F13-0D63-4470-B2ED-43F746627D45}"/>
                    </a:ext>
                  </a:extLst>
                </p:cNvPr>
                <p:cNvSpPr txBox="1"/>
                <p:nvPr/>
              </p:nvSpPr>
              <p:spPr>
                <a:xfrm>
                  <a:off x="3396492" y="2268098"/>
                  <a:ext cx="9227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4040</m:t>
                            </m:r>
                          </m:e>
                        </m:d>
                      </m:oMath>
                    </m:oMathPara>
                  </a14:m>
                  <a:endParaRPr lang="ru-RU" dirty="0">
                    <a:solidFill>
                      <a:schemeClr val="accent1"/>
                    </a:solidFill>
                  </a:endParaRPr>
                </a:p>
              </p:txBody>
            </p:sp>
          </mc:Choice>
          <mc:Fallback xmlns="">
            <p:sp>
              <p:nvSpPr>
                <p:cNvPr id="32" name="TextBox 31">
                  <a:extLst>
                    <a:ext uri="{FF2B5EF4-FFF2-40B4-BE49-F238E27FC236}">
                      <a16:creationId xmlns:a16="http://schemas.microsoft.com/office/drawing/2014/main" id="{45398F13-0D63-4470-B2ED-43F746627D45}"/>
                    </a:ext>
                  </a:extLst>
                </p:cNvPr>
                <p:cNvSpPr txBox="1">
                  <a:spLocks noRot="1" noChangeAspect="1" noMove="1" noResize="1" noEditPoints="1" noAdjustHandles="1" noChangeArrowheads="1" noChangeShapeType="1" noTextEdit="1"/>
                </p:cNvSpPr>
                <p:nvPr/>
              </p:nvSpPr>
              <p:spPr>
                <a:xfrm>
                  <a:off x="3396492" y="2268098"/>
                  <a:ext cx="922753" cy="276999"/>
                </a:xfrm>
                <a:prstGeom prst="rect">
                  <a:avLst/>
                </a:prstGeom>
                <a:blipFill>
                  <a:blip r:embed="rId10"/>
                  <a:stretch>
                    <a:fillRect l="-8553" t="-2222" b="-3555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E95BF8A-780B-4D09-BD1C-FD80FAFDE755}"/>
                    </a:ext>
                  </a:extLst>
                </p:cNvPr>
                <p:cNvSpPr txBox="1"/>
                <p:nvPr/>
              </p:nvSpPr>
              <p:spPr>
                <a:xfrm>
                  <a:off x="4021093" y="2504140"/>
                  <a:ext cx="9227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4160</m:t>
                            </m:r>
                          </m:e>
                        </m:d>
                      </m:oMath>
                    </m:oMathPara>
                  </a14:m>
                  <a:endParaRPr lang="ru-RU" dirty="0">
                    <a:solidFill>
                      <a:schemeClr val="accent1"/>
                    </a:solidFill>
                  </a:endParaRPr>
                </a:p>
              </p:txBody>
            </p:sp>
          </mc:Choice>
          <mc:Fallback xmlns="">
            <p:sp>
              <p:nvSpPr>
                <p:cNvPr id="33" name="TextBox 32">
                  <a:extLst>
                    <a:ext uri="{FF2B5EF4-FFF2-40B4-BE49-F238E27FC236}">
                      <a16:creationId xmlns:a16="http://schemas.microsoft.com/office/drawing/2014/main" id="{DE95BF8A-780B-4D09-BD1C-FD80FAFDE755}"/>
                    </a:ext>
                  </a:extLst>
                </p:cNvPr>
                <p:cNvSpPr txBox="1">
                  <a:spLocks noRot="1" noChangeAspect="1" noMove="1" noResize="1" noEditPoints="1" noAdjustHandles="1" noChangeArrowheads="1" noChangeShapeType="1" noTextEdit="1"/>
                </p:cNvSpPr>
                <p:nvPr/>
              </p:nvSpPr>
              <p:spPr>
                <a:xfrm>
                  <a:off x="4021093" y="2504140"/>
                  <a:ext cx="922753" cy="276999"/>
                </a:xfrm>
                <a:prstGeom prst="rect">
                  <a:avLst/>
                </a:prstGeom>
                <a:blipFill>
                  <a:blip r:embed="rId11"/>
                  <a:stretch>
                    <a:fillRect l="-8609" t="-4444" b="-3555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TextBox 27">
                  <a:extLst>
                    <a:ext uri="{FF2B5EF4-FFF2-40B4-BE49-F238E27FC236}">
                      <a16:creationId xmlns:a16="http://schemas.microsoft.com/office/drawing/2014/main" id="{1ACF21BE-BD77-4D67-B5BE-FAFCCC802602}"/>
                    </a:ext>
                  </a:extLst>
                </p:cNvPr>
                <p:cNvSpPr txBox="1">
                  <a:spLocks noChangeArrowheads="1"/>
                </p:cNvSpPr>
                <p:nvPr/>
              </p:nvSpPr>
              <p:spPr bwMode="auto">
                <a:xfrm>
                  <a:off x="4421197" y="5041922"/>
                  <a:ext cx="510796" cy="362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US" altLang="ru-RU" sz="1800" i="1" smtClean="0">
                                <a:solidFill>
                                  <a:srgbClr val="7030A0"/>
                                </a:solidFill>
                                <a:latin typeface="Cambria Math" panose="02040503050406030204" pitchFamily="18" charset="0"/>
                              </a:rPr>
                            </m:ctrlPr>
                          </m:sSubPr>
                          <m:e>
                            <m:r>
                              <m:rPr>
                                <m:sty m:val="p"/>
                              </m:rPr>
                              <a:rPr lang="en-US" altLang="ru-RU" sz="1800" b="0" i="0" smtClean="0">
                                <a:solidFill>
                                  <a:srgbClr val="7030A0"/>
                                </a:solidFill>
                                <a:latin typeface="Cambria Math" panose="02040503050406030204" pitchFamily="18" charset="0"/>
                              </a:rPr>
                              <m:t>Λ</m:t>
                            </m:r>
                          </m:e>
                          <m:sub>
                            <m:r>
                              <a:rPr lang="en-US" altLang="ru-RU" sz="1800" b="0" i="1" smtClean="0">
                                <a:solidFill>
                                  <a:srgbClr val="7030A0"/>
                                </a:solidFill>
                                <a:latin typeface="Cambria Math" panose="02040503050406030204" pitchFamily="18" charset="0"/>
                              </a:rPr>
                              <m:t>𝑐</m:t>
                            </m:r>
                          </m:sub>
                        </m:sSub>
                      </m:oMath>
                    </m:oMathPara>
                  </a14:m>
                  <a:endParaRPr lang="en-US" altLang="ru-RU" sz="1800" baseline="-25000" dirty="0">
                    <a:solidFill>
                      <a:srgbClr val="7030A0"/>
                    </a:solidFill>
                  </a:endParaRPr>
                </a:p>
              </p:txBody>
            </p:sp>
          </mc:Choice>
          <mc:Fallback xmlns="">
            <p:sp>
              <p:nvSpPr>
                <p:cNvPr id="16" name="TextBox 27">
                  <a:extLst>
                    <a:ext uri="{FF2B5EF4-FFF2-40B4-BE49-F238E27FC236}">
                      <a16:creationId xmlns:a16="http://schemas.microsoft.com/office/drawing/2014/main" id="{1ACF21BE-BD77-4D67-B5BE-FAFCCC802602}"/>
                    </a:ext>
                  </a:extLst>
                </p:cNvPr>
                <p:cNvSpPr txBox="1">
                  <a:spLocks noRot="1" noChangeAspect="1" noMove="1" noResize="1" noEditPoints="1" noAdjustHandles="1" noChangeArrowheads="1" noChangeShapeType="1" noTextEdit="1"/>
                </p:cNvSpPr>
                <p:nvPr/>
              </p:nvSpPr>
              <p:spPr bwMode="auto">
                <a:xfrm>
                  <a:off x="4421197" y="5041922"/>
                  <a:ext cx="510796" cy="362984"/>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TextBox 27">
                  <a:extLst>
                    <a:ext uri="{FF2B5EF4-FFF2-40B4-BE49-F238E27FC236}">
                      <a16:creationId xmlns:a16="http://schemas.microsoft.com/office/drawing/2014/main" id="{E5A6770D-D4D5-49AF-AB0E-6E7E172A9430}"/>
                    </a:ext>
                  </a:extLst>
                </p:cNvPr>
                <p:cNvSpPr txBox="1">
                  <a:spLocks noChangeArrowheads="1"/>
                </p:cNvSpPr>
                <p:nvPr/>
              </p:nvSpPr>
              <p:spPr bwMode="auto">
                <a:xfrm>
                  <a:off x="3618970" y="4856958"/>
                  <a:ext cx="472694" cy="362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US" altLang="ru-RU" sz="1800" i="1" smtClean="0">
                                <a:solidFill>
                                  <a:srgbClr val="FF0000"/>
                                </a:solidFill>
                                <a:latin typeface="Cambria Math" panose="02040503050406030204" pitchFamily="18" charset="0"/>
                              </a:rPr>
                            </m:ctrlPr>
                          </m:sSubPr>
                          <m:e>
                            <m:r>
                              <a:rPr lang="en-US" altLang="ru-RU" sz="1800" b="0" i="1" smtClean="0">
                                <a:solidFill>
                                  <a:srgbClr val="FF0000"/>
                                </a:solidFill>
                                <a:latin typeface="Cambria Math" panose="02040503050406030204" pitchFamily="18" charset="0"/>
                              </a:rPr>
                              <m:t>𝐷</m:t>
                            </m:r>
                          </m:e>
                          <m:sub>
                            <m:r>
                              <a:rPr lang="en-US" altLang="ru-RU" sz="1800" b="0" i="1" smtClean="0">
                                <a:solidFill>
                                  <a:srgbClr val="FF0000"/>
                                </a:solidFill>
                                <a:latin typeface="Cambria Math" panose="02040503050406030204" pitchFamily="18" charset="0"/>
                              </a:rPr>
                              <m:t>𝑠</m:t>
                            </m:r>
                          </m:sub>
                        </m:sSub>
                      </m:oMath>
                    </m:oMathPara>
                  </a14:m>
                  <a:endParaRPr lang="en-US" altLang="ru-RU" sz="1800" baseline="-25000" dirty="0"/>
                </a:p>
              </p:txBody>
            </p:sp>
          </mc:Choice>
          <mc:Fallback xmlns="">
            <p:sp>
              <p:nvSpPr>
                <p:cNvPr id="26" name="TextBox 27">
                  <a:extLst>
                    <a:ext uri="{FF2B5EF4-FFF2-40B4-BE49-F238E27FC236}">
                      <a16:creationId xmlns:a16="http://schemas.microsoft.com/office/drawing/2014/main" id="{E5A6770D-D4D5-49AF-AB0E-6E7E172A9430}"/>
                    </a:ext>
                  </a:extLst>
                </p:cNvPr>
                <p:cNvSpPr txBox="1">
                  <a:spLocks noRot="1" noChangeAspect="1" noMove="1" noResize="1" noEditPoints="1" noAdjustHandles="1" noChangeArrowheads="1" noChangeShapeType="1" noTextEdit="1"/>
                </p:cNvSpPr>
                <p:nvPr/>
              </p:nvSpPr>
              <p:spPr bwMode="auto">
                <a:xfrm>
                  <a:off x="3618970" y="4856958"/>
                  <a:ext cx="472694" cy="362984"/>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TextBox 28">
                  <a:extLst>
                    <a:ext uri="{FF2B5EF4-FFF2-40B4-BE49-F238E27FC236}">
                      <a16:creationId xmlns:a16="http://schemas.microsoft.com/office/drawing/2014/main" id="{43035626-3027-42A7-945F-E1BB2CC57A53}"/>
                    </a:ext>
                  </a:extLst>
                </p:cNvPr>
                <p:cNvSpPr txBox="1">
                  <a:spLocks noChangeArrowheads="1"/>
                </p:cNvSpPr>
                <p:nvPr/>
              </p:nvSpPr>
              <p:spPr bwMode="auto">
                <a:xfrm>
                  <a:off x="2936792" y="4822961"/>
                  <a:ext cx="3643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r>
                          <a:rPr lang="en-US" altLang="ru-RU" sz="1800" b="0" i="1" smtClean="0">
                            <a:solidFill>
                              <a:srgbClr val="00B050"/>
                            </a:solidFill>
                            <a:latin typeface="Cambria Math" panose="02040503050406030204" pitchFamily="18" charset="0"/>
                            <a:sym typeface="Symbol" panose="05050102010706020507" pitchFamily="18" charset="2"/>
                          </a:rPr>
                          <m:t>𝜏</m:t>
                        </m:r>
                      </m:oMath>
                    </m:oMathPara>
                  </a14:m>
                  <a:endParaRPr lang="en-US" altLang="ru-RU" sz="1800" dirty="0">
                    <a:solidFill>
                      <a:srgbClr val="00B050"/>
                    </a:solidFill>
                  </a:endParaRPr>
                </a:p>
              </p:txBody>
            </p:sp>
          </mc:Choice>
          <mc:Fallback xmlns="">
            <p:sp>
              <p:nvSpPr>
                <p:cNvPr id="27" name="TextBox 28">
                  <a:extLst>
                    <a:ext uri="{FF2B5EF4-FFF2-40B4-BE49-F238E27FC236}">
                      <a16:creationId xmlns:a16="http://schemas.microsoft.com/office/drawing/2014/main" id="{43035626-3027-42A7-945F-E1BB2CC57A53}"/>
                    </a:ext>
                  </a:extLst>
                </p:cNvPr>
                <p:cNvSpPr txBox="1">
                  <a:spLocks noRot="1" noChangeAspect="1" noMove="1" noResize="1" noEditPoints="1" noAdjustHandles="1" noChangeArrowheads="1" noChangeShapeType="1" noTextEdit="1"/>
                </p:cNvSpPr>
                <p:nvPr/>
              </p:nvSpPr>
              <p:spPr bwMode="auto">
                <a:xfrm>
                  <a:off x="2936792" y="4822961"/>
                  <a:ext cx="364331" cy="369332"/>
                </a:xfrm>
                <a:prstGeom prst="rect">
                  <a:avLst/>
                </a:prstGeom>
                <a:blipFill>
                  <a:blip r:embed="rId1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TextBox 26">
                  <a:extLst>
                    <a:ext uri="{FF2B5EF4-FFF2-40B4-BE49-F238E27FC236}">
                      <a16:creationId xmlns:a16="http://schemas.microsoft.com/office/drawing/2014/main" id="{079AABCB-6616-412B-801B-DAC2DFABCA4E}"/>
                    </a:ext>
                  </a:extLst>
                </p:cNvPr>
                <p:cNvSpPr txBox="1">
                  <a:spLocks noChangeArrowheads="1"/>
                </p:cNvSpPr>
                <p:nvPr/>
              </p:nvSpPr>
              <p:spPr bwMode="auto">
                <a:xfrm>
                  <a:off x="3354599" y="4850610"/>
                  <a:ext cx="4206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anose="030F0702030302020204" pitchFamily="66" charset="0"/>
                      <a:ea typeface="ＭＳ Ｐゴシック" panose="020B0600070205080204" pitchFamily="34" charset="-128"/>
                    </a:defRPr>
                  </a:lvl1pPr>
                  <a:lvl2pPr marL="742950" indent="-285750" eaLnBrk="0" hangingPunct="0">
                    <a:defRPr sz="2400">
                      <a:solidFill>
                        <a:schemeClr val="tx1"/>
                      </a:solidFill>
                      <a:latin typeface="Comic Sans MS" panose="030F0702030302020204" pitchFamily="66" charset="0"/>
                      <a:ea typeface="ＭＳ Ｐゴシック" panose="020B0600070205080204" pitchFamily="34" charset="-128"/>
                    </a:defRPr>
                  </a:lvl2pPr>
                  <a:lvl3pPr marL="1143000" indent="-228600" eaLnBrk="0" hangingPunct="0">
                    <a:defRPr sz="2400">
                      <a:solidFill>
                        <a:schemeClr val="tx1"/>
                      </a:solidFill>
                      <a:latin typeface="Comic Sans MS" panose="030F0702030302020204" pitchFamily="66" charset="0"/>
                      <a:ea typeface="ＭＳ Ｐゴシック" panose="020B0600070205080204" pitchFamily="34" charset="-128"/>
                    </a:defRPr>
                  </a:lvl3pPr>
                  <a:lvl4pPr marL="1600200" indent="-228600" eaLnBrk="0" hangingPunct="0">
                    <a:defRPr sz="2400">
                      <a:solidFill>
                        <a:schemeClr val="tx1"/>
                      </a:solidFill>
                      <a:latin typeface="Comic Sans MS" panose="030F0702030302020204" pitchFamily="66" charset="0"/>
                      <a:ea typeface="ＭＳ Ｐゴシック" panose="020B0600070205080204" pitchFamily="34" charset="-128"/>
                    </a:defRPr>
                  </a:lvl4pPr>
                  <a:lvl5pPr marL="2057400" indent="-228600" eaLnBrk="0" hangingPunct="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r>
                          <a:rPr lang="en-US" altLang="ru-RU" sz="1800" b="0" i="1" smtClean="0">
                            <a:solidFill>
                              <a:srgbClr val="FF0000"/>
                            </a:solidFill>
                            <a:latin typeface="Cambria Math" panose="02040503050406030204" pitchFamily="18" charset="0"/>
                          </a:rPr>
                          <m:t>𝐷</m:t>
                        </m:r>
                      </m:oMath>
                    </m:oMathPara>
                  </a14:m>
                  <a:endParaRPr lang="en-US" altLang="ru-RU" sz="1800" dirty="0"/>
                </a:p>
              </p:txBody>
            </p:sp>
          </mc:Choice>
          <mc:Fallback xmlns="">
            <p:sp>
              <p:nvSpPr>
                <p:cNvPr id="25" name="TextBox 26">
                  <a:extLst>
                    <a:ext uri="{FF2B5EF4-FFF2-40B4-BE49-F238E27FC236}">
                      <a16:creationId xmlns:a16="http://schemas.microsoft.com/office/drawing/2014/main" id="{079AABCB-6616-412B-801B-DAC2DFABCA4E}"/>
                    </a:ext>
                  </a:extLst>
                </p:cNvPr>
                <p:cNvSpPr txBox="1">
                  <a:spLocks noRot="1" noChangeAspect="1" noMove="1" noResize="1" noEditPoints="1" noAdjustHandles="1" noChangeArrowheads="1" noChangeShapeType="1" noTextEdit="1"/>
                </p:cNvSpPr>
                <p:nvPr/>
              </p:nvSpPr>
              <p:spPr bwMode="auto">
                <a:xfrm>
                  <a:off x="3354599" y="4850610"/>
                  <a:ext cx="420628" cy="369332"/>
                </a:xfrm>
                <a:prstGeom prst="rect">
                  <a:avLst/>
                </a:prstGeom>
                <a:blipFill>
                  <a:blip r:embed="rId1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C6E874D-E949-498E-9C7D-080832435FD9}"/>
                    </a:ext>
                  </a:extLst>
                </p:cNvPr>
                <p:cNvSpPr txBox="1"/>
                <p:nvPr/>
              </p:nvSpPr>
              <p:spPr>
                <a:xfrm>
                  <a:off x="4621661" y="2770889"/>
                  <a:ext cx="9227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1"/>
                            </a:solidFill>
                            <a:latin typeface="Cambria Math" panose="02040503050406030204" pitchFamily="18" charset="0"/>
                          </a:rPr>
                          <m:t>𝜓</m:t>
                        </m:r>
                        <m:d>
                          <m:dPr>
                            <m:ctrlPr>
                              <a:rPr lang="en-US" b="0" i="1" smtClean="0">
                                <a:solidFill>
                                  <a:schemeClr val="accent1"/>
                                </a:solidFill>
                                <a:latin typeface="Cambria Math" panose="02040503050406030204" pitchFamily="18" charset="0"/>
                              </a:rPr>
                            </m:ctrlPr>
                          </m:dPr>
                          <m:e>
                            <m:r>
                              <a:rPr lang="en-US" b="0" i="1" smtClean="0">
                                <a:solidFill>
                                  <a:schemeClr val="accent1"/>
                                </a:solidFill>
                                <a:latin typeface="Cambria Math" panose="02040503050406030204" pitchFamily="18" charset="0"/>
                              </a:rPr>
                              <m:t>4415</m:t>
                            </m:r>
                          </m:e>
                        </m:d>
                      </m:oMath>
                    </m:oMathPara>
                  </a14:m>
                  <a:endParaRPr lang="ru-RU" dirty="0">
                    <a:solidFill>
                      <a:schemeClr val="accent1"/>
                    </a:solidFill>
                  </a:endParaRPr>
                </a:p>
              </p:txBody>
            </p:sp>
          </mc:Choice>
          <mc:Fallback xmlns="">
            <p:sp>
              <p:nvSpPr>
                <p:cNvPr id="34" name="TextBox 33">
                  <a:extLst>
                    <a:ext uri="{FF2B5EF4-FFF2-40B4-BE49-F238E27FC236}">
                      <a16:creationId xmlns:a16="http://schemas.microsoft.com/office/drawing/2014/main" id="{8C6E874D-E949-498E-9C7D-080832435FD9}"/>
                    </a:ext>
                  </a:extLst>
                </p:cNvPr>
                <p:cNvSpPr txBox="1">
                  <a:spLocks noRot="1" noChangeAspect="1" noMove="1" noResize="1" noEditPoints="1" noAdjustHandles="1" noChangeArrowheads="1" noChangeShapeType="1" noTextEdit="1"/>
                </p:cNvSpPr>
                <p:nvPr/>
              </p:nvSpPr>
              <p:spPr>
                <a:xfrm>
                  <a:off x="4621661" y="2770889"/>
                  <a:ext cx="922753" cy="276999"/>
                </a:xfrm>
                <a:prstGeom prst="rect">
                  <a:avLst/>
                </a:prstGeom>
                <a:blipFill>
                  <a:blip r:embed="rId16"/>
                  <a:stretch>
                    <a:fillRect l="-8553" t="-2174" b="-32609"/>
                  </a:stretch>
                </a:blipFill>
              </p:spPr>
              <p:txBody>
                <a:bodyPr/>
                <a:lstStyle/>
                <a:p>
                  <a:r>
                    <a:rPr lang="ru-RU">
                      <a:noFill/>
                    </a:rPr>
                    <a:t> </a:t>
                  </a:r>
                </a:p>
              </p:txBody>
            </p:sp>
          </mc:Fallback>
        </mc:AlternateContent>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B4F9B7C-D8B7-4043-8473-DAD93E1D900D}"/>
                  </a:ext>
                </a:extLst>
              </p:cNvPr>
              <p:cNvSpPr txBox="1"/>
              <p:nvPr/>
            </p:nvSpPr>
            <p:spPr>
              <a:xfrm>
                <a:off x="480486" y="604720"/>
                <a:ext cx="2490425" cy="5903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𝑅</m:t>
                      </m:r>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b="0" i="1" smtClean="0">
                              <a:solidFill>
                                <a:schemeClr val="tx1"/>
                              </a:solidFill>
                              <a:latin typeface="Cambria Math" panose="02040503050406030204" pitchFamily="18" charset="0"/>
                            </a:rPr>
                            <m:t>𝜎</m:t>
                          </m:r>
                          <m:d>
                            <m:dPr>
                              <m:ctrlPr>
                                <a:rPr lang="en-US" b="0" i="1" smtClean="0">
                                  <a:solidFill>
                                    <a:schemeClr val="tx1"/>
                                  </a:solidFill>
                                  <a:latin typeface="Cambria Math" panose="02040503050406030204" pitchFamily="18" charset="0"/>
                                </a:rPr>
                              </m:ctrlPr>
                            </m:dPr>
                            <m:e>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sup>
                              </m:sSup>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𝑒</m:t>
                                  </m:r>
                                </m:e>
                                <m:sup>
                                  <m:r>
                                    <a:rPr lang="en-US" b="0" i="1" smtClean="0">
                                      <a:solidFill>
                                        <a:schemeClr val="tx1"/>
                                      </a:solidFill>
                                      <a:latin typeface="Cambria Math" panose="02040503050406030204" pitchFamily="18" charset="0"/>
                                    </a:rPr>
                                    <m:t>−</m:t>
                                  </m:r>
                                </m:sup>
                              </m:sSup>
                              <m:r>
                                <a:rPr lang="en-US" b="0" i="1" smtClean="0">
                                  <a:solidFill>
                                    <a:schemeClr val="tx1"/>
                                  </a:solidFill>
                                  <a:latin typeface="Cambria Math" panose="02040503050406030204" pitchFamily="18" charset="0"/>
                                </a:rPr>
                                <m:t>→</m:t>
                              </m:r>
                              <m:r>
                                <m:rPr>
                                  <m:sty m:val="p"/>
                                </m:rPr>
                                <a:rPr lang="en-US" b="0" i="0" smtClean="0">
                                  <a:solidFill>
                                    <a:schemeClr val="tx1"/>
                                  </a:solidFill>
                                  <a:latin typeface="Cambria Math" panose="02040503050406030204" pitchFamily="18" charset="0"/>
                                </a:rPr>
                                <m:t>hadrons</m:t>
                              </m:r>
                            </m:e>
                          </m:d>
                        </m:num>
                        <m:den>
                          <m:sSub>
                            <m:sSubPr>
                              <m:ctrlPr>
                                <a:rPr lang="en-US" b="0"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𝜎</m:t>
                              </m:r>
                            </m:e>
                            <m:sub>
                              <m:r>
                                <a:rPr lang="en-US" b="0" i="1" smtClean="0">
                                  <a:solidFill>
                                    <a:schemeClr val="tx1"/>
                                  </a:solidFill>
                                  <a:latin typeface="Cambria Math" panose="02040503050406030204" pitchFamily="18" charset="0"/>
                                </a:rPr>
                                <m:t>0</m:t>
                              </m:r>
                            </m:sub>
                          </m:sSub>
                          <m:d>
                            <m:dPr>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r>
                                    <a:rPr lang="en-US" i="1">
                                      <a:solidFill>
                                        <a:schemeClr val="tx1"/>
                                      </a:solidFill>
                                      <a:latin typeface="Cambria Math" panose="02040503050406030204" pitchFamily="18" charset="0"/>
                                    </a:rPr>
                                    <m:t>+</m:t>
                                  </m:r>
                                </m:sup>
                              </m:sSup>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𝑒</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𝜇</m:t>
                                  </m:r>
                                </m:e>
                                <m:sup>
                                  <m:r>
                                    <a:rPr lang="en-US" b="0" i="1" smtClean="0">
                                      <a:solidFill>
                                        <a:schemeClr val="tx1"/>
                                      </a:solidFill>
                                      <a:latin typeface="Cambria Math" panose="02040503050406030204" pitchFamily="18" charset="0"/>
                                    </a:rPr>
                                    <m:t>+</m:t>
                                  </m:r>
                                </m:sup>
                              </m:sSup>
                              <m:sSup>
                                <m:sSupPr>
                                  <m:ctrlPr>
                                    <a:rPr lang="en-US" b="0"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𝜇</m:t>
                                  </m:r>
                                </m:e>
                                <m:sup>
                                  <m:r>
                                    <a:rPr lang="en-US" b="0" i="1" smtClean="0">
                                      <a:solidFill>
                                        <a:schemeClr val="tx1"/>
                                      </a:solidFill>
                                      <a:latin typeface="Cambria Math" panose="02040503050406030204" pitchFamily="18" charset="0"/>
                                    </a:rPr>
                                    <m:t>−</m:t>
                                  </m:r>
                                </m:sup>
                              </m:sSup>
                            </m:e>
                          </m:d>
                        </m:den>
                      </m:f>
                    </m:oMath>
                  </m:oMathPara>
                </a14:m>
                <a:endParaRPr lang="ru-RU" dirty="0">
                  <a:solidFill>
                    <a:schemeClr val="tx1"/>
                  </a:solidFill>
                </a:endParaRPr>
              </a:p>
            </p:txBody>
          </p:sp>
        </mc:Choice>
        <mc:Fallback xmlns="">
          <p:sp>
            <p:nvSpPr>
              <p:cNvPr id="23" name="TextBox 22">
                <a:extLst>
                  <a:ext uri="{FF2B5EF4-FFF2-40B4-BE49-F238E27FC236}">
                    <a16:creationId xmlns:a16="http://schemas.microsoft.com/office/drawing/2014/main" id="{8B4F9B7C-D8B7-4043-8473-DAD93E1D900D}"/>
                  </a:ext>
                </a:extLst>
              </p:cNvPr>
              <p:cNvSpPr txBox="1">
                <a:spLocks noRot="1" noChangeAspect="1" noMove="1" noResize="1" noEditPoints="1" noAdjustHandles="1" noChangeArrowheads="1" noChangeShapeType="1" noTextEdit="1"/>
              </p:cNvSpPr>
              <p:nvPr/>
            </p:nvSpPr>
            <p:spPr>
              <a:xfrm>
                <a:off x="480486" y="604720"/>
                <a:ext cx="2490425" cy="590354"/>
              </a:xfrm>
              <a:prstGeom prst="rect">
                <a:avLst/>
              </a:prstGeom>
              <a:blipFill>
                <a:blip r:embed="rId17"/>
                <a:stretch>
                  <a:fillRect/>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32152793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Что рассказал</a:t>
            </a:r>
            <a:endParaRPr lang="ru-RU" dirty="0"/>
          </a:p>
        </p:txBody>
      </p:sp>
      <p:sp>
        <p:nvSpPr>
          <p:cNvPr id="3" name="Объект 2"/>
          <p:cNvSpPr>
            <a:spLocks noGrp="1"/>
          </p:cNvSpPr>
          <p:nvPr>
            <p:ph idx="1"/>
          </p:nvPr>
        </p:nvSpPr>
        <p:spPr/>
        <p:txBody>
          <a:bodyPr numCol="2">
            <a:normAutofit fontScale="55000" lnSpcReduction="20000"/>
          </a:bodyPr>
          <a:lstStyle/>
          <a:p>
            <a:pPr marL="514350" indent="-514350">
              <a:buFont typeface="+mj-lt"/>
              <a:buAutoNum type="arabicParenR"/>
            </a:pPr>
            <a:r>
              <a:rPr lang="ru-RU" dirty="0" smtClean="0"/>
              <a:t>Что можно увидеть в микроскоп</a:t>
            </a:r>
          </a:p>
          <a:p>
            <a:pPr marL="914400" lvl="1" indent="-457200">
              <a:buFont typeface="+mj-lt"/>
              <a:buAutoNum type="arabicPeriod"/>
            </a:pPr>
            <a:r>
              <a:rPr lang="ru-RU" dirty="0" smtClean="0"/>
              <a:t>энергия и расстояние, принцип неопределённости</a:t>
            </a:r>
          </a:p>
          <a:p>
            <a:pPr marL="514350" indent="-514350">
              <a:buFont typeface="+mj-lt"/>
              <a:buAutoNum type="arabicParenR"/>
            </a:pPr>
            <a:r>
              <a:rPr lang="ru-RU" dirty="0" smtClean="0"/>
              <a:t>История</a:t>
            </a:r>
          </a:p>
          <a:p>
            <a:pPr lvl="1"/>
            <a:r>
              <a:rPr lang="ru-RU" dirty="0" smtClean="0"/>
              <a:t>Циклотрон</a:t>
            </a:r>
          </a:p>
          <a:p>
            <a:pPr lvl="1"/>
            <a:r>
              <a:rPr lang="ru-RU" dirty="0" smtClean="0"/>
              <a:t>Бетатрон</a:t>
            </a:r>
          </a:p>
          <a:p>
            <a:pPr lvl="1"/>
            <a:r>
              <a:rPr lang="ru-RU" dirty="0" smtClean="0"/>
              <a:t>Синхротрон и автофазировка</a:t>
            </a:r>
          </a:p>
          <a:p>
            <a:pPr lvl="1"/>
            <a:r>
              <a:rPr lang="ru-RU" dirty="0" smtClean="0"/>
              <a:t>Энергия в системе центра масс, встречные пучки, </a:t>
            </a:r>
            <a:r>
              <a:rPr lang="en-US" dirty="0" err="1" smtClean="0"/>
              <a:t>AdA</a:t>
            </a:r>
            <a:endParaRPr lang="ru-RU" dirty="0" smtClean="0"/>
          </a:p>
          <a:p>
            <a:pPr lvl="1"/>
            <a:r>
              <a:rPr lang="ru-RU" dirty="0" smtClean="0"/>
              <a:t>Нобелевские премии</a:t>
            </a:r>
            <a:endParaRPr lang="en-US" dirty="0" smtClean="0"/>
          </a:p>
          <a:p>
            <a:pPr marL="514350" indent="-514350">
              <a:buFont typeface="+mj-lt"/>
              <a:buAutoNum type="arabicParenR"/>
            </a:pPr>
            <a:r>
              <a:rPr lang="ru-RU" dirty="0"/>
              <a:t>Поперечная </a:t>
            </a:r>
            <a:r>
              <a:rPr lang="ru-RU" dirty="0" smtClean="0"/>
              <a:t>динамика</a:t>
            </a:r>
          </a:p>
          <a:p>
            <a:pPr lvl="1"/>
            <a:r>
              <a:rPr lang="ru-RU" dirty="0" smtClean="0"/>
              <a:t>Диполь, магнитная жёсткость, уравнение движения</a:t>
            </a:r>
          </a:p>
          <a:p>
            <a:pPr lvl="1"/>
            <a:r>
              <a:rPr lang="ru-RU" dirty="0" smtClean="0"/>
              <a:t>Квадруполь, градиент, фокусировка, уравнения движения</a:t>
            </a:r>
          </a:p>
          <a:p>
            <a:pPr lvl="1"/>
            <a:r>
              <a:rPr lang="ru-RU" dirty="0" smtClean="0"/>
              <a:t>Сильная фокусировка</a:t>
            </a:r>
          </a:p>
          <a:p>
            <a:pPr lvl="1"/>
            <a:r>
              <a:rPr lang="ru-RU" dirty="0" smtClean="0"/>
              <a:t>Система координат, уравнения движения, траектории, бета функция, ФОДО ячейка</a:t>
            </a:r>
          </a:p>
          <a:p>
            <a:pPr lvl="1"/>
            <a:r>
              <a:rPr lang="ru-RU" dirty="0" err="1" smtClean="0"/>
              <a:t>Секступоль</a:t>
            </a:r>
            <a:r>
              <a:rPr lang="ru-RU" dirty="0" smtClean="0"/>
              <a:t>, градиент, уравнения движения</a:t>
            </a:r>
          </a:p>
          <a:p>
            <a:pPr lvl="1"/>
            <a:r>
              <a:rPr lang="ru-RU" dirty="0" smtClean="0"/>
              <a:t>Хроматизм, уравнения движения, частоты и бета от дельта</a:t>
            </a:r>
          </a:p>
          <a:p>
            <a:pPr lvl="1"/>
            <a:r>
              <a:rPr lang="ru-RU" dirty="0" smtClean="0"/>
              <a:t>Динамическая апертура</a:t>
            </a:r>
          </a:p>
          <a:p>
            <a:pPr lvl="1"/>
            <a:r>
              <a:rPr lang="ru-RU" dirty="0" smtClean="0"/>
              <a:t>Эмиттанс, понятие и радиационный, времена затухания, примеры Супер-</a:t>
            </a:r>
            <a:r>
              <a:rPr lang="ru-RU" dirty="0" err="1" smtClean="0"/>
              <a:t>Стау</a:t>
            </a:r>
            <a:endParaRPr lang="ru-RU" dirty="0"/>
          </a:p>
          <a:p>
            <a:pPr marL="514350" indent="-514350">
              <a:buFont typeface="+mj-lt"/>
              <a:buAutoNum type="arabicParenR"/>
            </a:pPr>
            <a:r>
              <a:rPr lang="ru-RU" dirty="0" smtClean="0"/>
              <a:t>Тушек и </a:t>
            </a:r>
            <a:r>
              <a:rPr lang="ru-RU" dirty="0" err="1" smtClean="0"/>
              <a:t>внутрисгустковое</a:t>
            </a:r>
            <a:r>
              <a:rPr lang="ru-RU" dirty="0" smtClean="0"/>
              <a:t> рассеяние, пример Супер-</a:t>
            </a:r>
            <a:r>
              <a:rPr lang="ru-RU" dirty="0" err="1" smtClean="0"/>
              <a:t>Стау</a:t>
            </a:r>
            <a:endParaRPr lang="ru-RU" dirty="0"/>
          </a:p>
          <a:p>
            <a:pPr marL="514350" indent="-514350">
              <a:buFont typeface="+mj-lt"/>
              <a:buAutoNum type="arabicParenR"/>
            </a:pPr>
            <a:r>
              <a:rPr lang="ru-RU" dirty="0" smtClean="0"/>
              <a:t>Светимость</a:t>
            </a:r>
          </a:p>
          <a:p>
            <a:pPr lvl="1"/>
            <a:r>
              <a:rPr lang="en-US" dirty="0" smtClean="0"/>
              <a:t>Hour-glass</a:t>
            </a:r>
            <a:r>
              <a:rPr lang="ru-RU" dirty="0" smtClean="0"/>
              <a:t>, какая минимальная бета</a:t>
            </a:r>
          </a:p>
          <a:p>
            <a:pPr lvl="1"/>
            <a:r>
              <a:rPr lang="ru-RU" dirty="0" smtClean="0"/>
              <a:t>Эффекты встречи, кси, выбор частоты, светимость через кси и ток, максимальная кси</a:t>
            </a:r>
          </a:p>
          <a:p>
            <a:pPr lvl="1"/>
            <a:r>
              <a:rPr lang="ru-RU" dirty="0" smtClean="0"/>
              <a:t>Максимальные токи и к чему они приводят</a:t>
            </a:r>
          </a:p>
          <a:p>
            <a:pPr lvl="1"/>
            <a:r>
              <a:rPr lang="en-US" dirty="0" smtClean="0"/>
              <a:t>CRAB waist</a:t>
            </a:r>
            <a:r>
              <a:rPr lang="ru-RU" dirty="0" smtClean="0"/>
              <a:t>, идея, подавление резонансов в светимости и размерах</a:t>
            </a:r>
          </a:p>
          <a:p>
            <a:pPr marL="514350" indent="-514350">
              <a:buFont typeface="+mj-lt"/>
              <a:buAutoNum type="arabicParenR"/>
            </a:pPr>
            <a:r>
              <a:rPr lang="ru-RU" dirty="0"/>
              <a:t>Супер с-тау </a:t>
            </a:r>
            <a:r>
              <a:rPr lang="ru-RU" dirty="0" smtClean="0"/>
              <a:t>фабрика</a:t>
            </a:r>
          </a:p>
          <a:p>
            <a:pPr lvl="1"/>
            <a:r>
              <a:rPr lang="ru-RU" dirty="0" smtClean="0"/>
              <a:t>Промежуток встречи</a:t>
            </a:r>
            <a:r>
              <a:rPr lang="ru-RU" dirty="0"/>
              <a:t>, </a:t>
            </a:r>
            <a:r>
              <a:rPr lang="ru-RU" dirty="0" smtClean="0"/>
              <a:t>оптические </a:t>
            </a:r>
            <a:r>
              <a:rPr lang="ru-RU" dirty="0"/>
              <a:t>функции, секции коррекции </a:t>
            </a:r>
            <a:r>
              <a:rPr lang="ru-RU" dirty="0" smtClean="0"/>
              <a:t>хроматизма</a:t>
            </a:r>
            <a:endParaRPr lang="ru-RU" dirty="0"/>
          </a:p>
          <a:p>
            <a:pPr lvl="1"/>
            <a:r>
              <a:rPr lang="ru-RU" dirty="0" smtClean="0"/>
              <a:t>Организация места встречи Супер с-тау, минимальная </a:t>
            </a:r>
            <a:r>
              <a:rPr lang="en-US" dirty="0" smtClean="0"/>
              <a:t>L*, </a:t>
            </a:r>
          </a:p>
          <a:p>
            <a:pPr lvl="1"/>
            <a:r>
              <a:rPr lang="ru-RU" dirty="0" smtClean="0"/>
              <a:t>Всё кольцо</a:t>
            </a:r>
            <a:endParaRPr lang="en-US" dirty="0" smtClean="0"/>
          </a:p>
        </p:txBody>
      </p:sp>
      <p:sp>
        <p:nvSpPr>
          <p:cNvPr id="5" name="Номер слайда 4"/>
          <p:cNvSpPr>
            <a:spLocks noGrp="1"/>
          </p:cNvSpPr>
          <p:nvPr>
            <p:ph type="sldNum" sz="quarter" idx="12"/>
          </p:nvPr>
        </p:nvSpPr>
        <p:spPr/>
        <p:txBody>
          <a:bodyPr/>
          <a:lstStyle/>
          <a:p>
            <a:fld id="{BF2E360A-594B-4CEE-9917-3340FAEBC045}" type="slidenum">
              <a:rPr lang="ru-RU" smtClean="0"/>
              <a:t>57</a:t>
            </a:fld>
            <a:endParaRPr lang="ru-RU"/>
          </a:p>
        </p:txBody>
      </p:sp>
    </p:spTree>
    <p:extLst>
      <p:ext uri="{BB962C8B-B14F-4D97-AF65-F5344CB8AC3E}">
        <p14:creationId xmlns:p14="http://schemas.microsoft.com/office/powerpoint/2010/main" val="3633685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Лишние</a:t>
            </a:r>
            <a:endParaRPr lang="en-US" dirty="0"/>
          </a:p>
        </p:txBody>
      </p:sp>
      <mc:AlternateContent xmlns:mc="http://schemas.openxmlformats.org/markup-compatibility/2006" xmlns:a14="http://schemas.microsoft.com/office/drawing/2010/main">
        <mc:Choice Requires="a14">
          <p:sp>
            <p:nvSpPr>
              <p:cNvPr id="3" name="Объект 2"/>
              <p:cNvSpPr>
                <a:spLocks noGrp="1"/>
              </p:cNvSpPr>
              <p:nvPr>
                <p:ph idx="1"/>
              </p:nvPr>
            </p:nvSpPr>
            <p:spPr/>
            <p:txBody>
              <a:bodyPr/>
              <a:lstStyle/>
              <a:p>
                <a14:m>
                  <m:oMath xmlns:m="http://schemas.openxmlformats.org/officeDocument/2006/math">
                    <m:r>
                      <a:rPr lang="en-US" i="1" dirty="0">
                        <a:latin typeface="Cambria Math" panose="02040503050406030204" pitchFamily="18" charset="0"/>
                      </a:rPr>
                      <m:t>𝐾</m:t>
                    </m:r>
                    <m:r>
                      <a:rPr lang="en-US" i="1" dirty="0">
                        <a:latin typeface="Cambria Math" panose="02040503050406030204" pitchFamily="18" charset="0"/>
                      </a:rPr>
                      <m:t>2</m:t>
                    </m:r>
                    <m:r>
                      <a:rPr lang="en-US" i="1" dirty="0">
                        <a:latin typeface="Cambria Math" panose="02040503050406030204" pitchFamily="18" charset="0"/>
                      </a:rPr>
                      <m:t>𝐿</m:t>
                    </m:r>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r>
                          <a:rPr lang="en-US" i="1" dirty="0">
                            <a:latin typeface="Cambria Math" panose="02040503050406030204" pitchFamily="18" charset="0"/>
                          </a:rPr>
                          <m:t>𝜃</m:t>
                        </m:r>
                        <m:sSubSup>
                          <m:sSubSupPr>
                            <m:ctrlPr>
                              <a:rPr lang="en-US" i="1" dirty="0">
                                <a:latin typeface="Cambria Math" panose="02040503050406030204" pitchFamily="18" charset="0"/>
                              </a:rPr>
                            </m:ctrlPr>
                          </m:sSubSupPr>
                          <m:e>
                            <m:r>
                              <a:rPr lang="en-US" i="1" dirty="0">
                                <a:latin typeface="Cambria Math" panose="02040503050406030204" pitchFamily="18" charset="0"/>
                              </a:rPr>
                              <m:t>𝛽</m:t>
                            </m:r>
                          </m:e>
                          <m:sub>
                            <m:r>
                              <a:rPr lang="en-US" i="1" dirty="0">
                                <a:latin typeface="Cambria Math" panose="02040503050406030204" pitchFamily="18" charset="0"/>
                              </a:rPr>
                              <m:t>𝑦</m:t>
                            </m:r>
                          </m:sub>
                          <m:sup>
                            <m:r>
                              <a:rPr lang="en-US" i="1" dirty="0">
                                <a:latin typeface="Cambria Math" panose="02040503050406030204" pitchFamily="18" charset="0"/>
                              </a:rPr>
                              <m:t>∗</m:t>
                            </m:r>
                          </m:sup>
                        </m:sSubSup>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i="1" dirty="0">
                                <a:latin typeface="Cambria Math" panose="02040503050406030204" pitchFamily="18" charset="0"/>
                              </a:rPr>
                              <m:t>𝑦</m:t>
                            </m:r>
                          </m:sub>
                        </m:sSub>
                      </m:den>
                    </m:f>
                    <m:rad>
                      <m:radPr>
                        <m:degHide m:val="on"/>
                        <m:ctrlPr>
                          <a:rPr lang="en-US" i="1" dirty="0">
                            <a:latin typeface="Cambria Math" panose="02040503050406030204" pitchFamily="18" charset="0"/>
                          </a:rPr>
                        </m:ctrlPr>
                      </m:radPr>
                      <m:deg/>
                      <m:e>
                        <m:f>
                          <m:fPr>
                            <m:ctrlPr>
                              <a:rPr lang="en-US" i="1" dirty="0">
                                <a:latin typeface="Cambria Math" panose="02040503050406030204" pitchFamily="18" charset="0"/>
                              </a:rPr>
                            </m:ctrlPr>
                          </m:fPr>
                          <m:num>
                            <m:sSubSup>
                              <m:sSubSupPr>
                                <m:ctrlPr>
                                  <a:rPr lang="en-US" i="1" dirty="0">
                                    <a:latin typeface="Cambria Math" panose="02040503050406030204" pitchFamily="18" charset="0"/>
                                  </a:rPr>
                                </m:ctrlPr>
                              </m:sSubSupPr>
                              <m:e>
                                <m:r>
                                  <a:rPr lang="en-US" i="1" dirty="0">
                                    <a:latin typeface="Cambria Math" panose="02040503050406030204" pitchFamily="18" charset="0"/>
                                  </a:rPr>
                                  <m:t>𝛽</m:t>
                                </m:r>
                              </m:e>
                              <m:sub>
                                <m:r>
                                  <a:rPr lang="en-US" i="1" dirty="0">
                                    <a:latin typeface="Cambria Math" panose="02040503050406030204" pitchFamily="18" charset="0"/>
                                  </a:rPr>
                                  <m:t>𝑥</m:t>
                                </m:r>
                              </m:sub>
                              <m:sup>
                                <m:r>
                                  <a:rPr lang="en-US" i="1" dirty="0">
                                    <a:latin typeface="Cambria Math" panose="02040503050406030204" pitchFamily="18" charset="0"/>
                                  </a:rPr>
                                  <m:t>∗</m:t>
                                </m:r>
                              </m:sup>
                            </m:sSubSup>
                          </m:num>
                          <m:den>
                            <m:sSub>
                              <m:sSubPr>
                                <m:ctrlPr>
                                  <a:rPr lang="en-US" i="1" dirty="0">
                                    <a:latin typeface="Cambria Math" panose="02040503050406030204" pitchFamily="18" charset="0"/>
                                  </a:rPr>
                                </m:ctrlPr>
                              </m:sSubPr>
                              <m:e>
                                <m:r>
                                  <a:rPr lang="en-US" i="1" dirty="0">
                                    <a:latin typeface="Cambria Math" panose="02040503050406030204" pitchFamily="18" charset="0"/>
                                  </a:rPr>
                                  <m:t>𝛽</m:t>
                                </m:r>
                              </m:e>
                              <m:sub>
                                <m:r>
                                  <a:rPr lang="en-US" i="1" dirty="0">
                                    <a:latin typeface="Cambria Math" panose="02040503050406030204" pitchFamily="18" charset="0"/>
                                  </a:rPr>
                                  <m:t>𝑥</m:t>
                                </m:r>
                              </m:sub>
                            </m:sSub>
                          </m:den>
                        </m:f>
                      </m:e>
                    </m:rad>
                  </m:oMath>
                </a14:m>
                <a:endParaRPr lang="en-US" dirty="0"/>
              </a:p>
            </p:txBody>
          </p:sp>
        </mc:Choice>
        <mc:Fallback xmlns="">
          <p:sp>
            <p:nvSpPr>
              <p:cNvPr id="3" name="Объект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Номер слайда 3"/>
          <p:cNvSpPr>
            <a:spLocks noGrp="1"/>
          </p:cNvSpPr>
          <p:nvPr>
            <p:ph type="sldNum" sz="quarter" idx="12"/>
          </p:nvPr>
        </p:nvSpPr>
        <p:spPr/>
        <p:txBody>
          <a:bodyPr/>
          <a:lstStyle/>
          <a:p>
            <a:fld id="{BF2E360A-594B-4CEE-9917-3340FAEBC045}" type="slidenum">
              <a:rPr lang="ru-RU" smtClean="0"/>
              <a:t>58</a:t>
            </a:fld>
            <a:endParaRPr lang="ru-RU"/>
          </a:p>
        </p:txBody>
      </p:sp>
    </p:spTree>
    <p:extLst>
      <p:ext uri="{BB962C8B-B14F-4D97-AF65-F5344CB8AC3E}">
        <p14:creationId xmlns:p14="http://schemas.microsoft.com/office/powerpoint/2010/main" val="19135048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Внутри сгустковое рассеяние (</a:t>
            </a:r>
            <a:r>
              <a:rPr lang="en-US" dirty="0" smtClean="0"/>
              <a:t>IBS</a:t>
            </a:r>
            <a:r>
              <a:rPr lang="ru-RU" dirty="0" smtClean="0"/>
              <a:t>)</a:t>
            </a:r>
            <a:endParaRPr lang="en-US" dirty="0"/>
          </a:p>
        </p:txBody>
      </p:sp>
      <p:sp>
        <p:nvSpPr>
          <p:cNvPr id="5" name="Номер слайда 4"/>
          <p:cNvSpPr>
            <a:spLocks noGrp="1"/>
          </p:cNvSpPr>
          <p:nvPr>
            <p:ph type="sldNum" sz="quarter" idx="12"/>
          </p:nvPr>
        </p:nvSpPr>
        <p:spPr/>
        <p:txBody>
          <a:bodyPr/>
          <a:lstStyle/>
          <a:p>
            <a:fld id="{BF2E360A-594B-4CEE-9917-3340FAEBC045}" type="slidenum">
              <a:rPr lang="ru-RU" smtClean="0"/>
              <a:t>59</a:t>
            </a:fld>
            <a:endParaRPr lang="ru-RU"/>
          </a:p>
        </p:txBody>
      </p:sp>
      <mc:AlternateContent xmlns:mc="http://schemas.openxmlformats.org/markup-compatibility/2006" xmlns:a14="http://schemas.microsoft.com/office/drawing/2010/main">
        <mc:Choice Requires="a14">
          <p:sp>
            <p:nvSpPr>
              <p:cNvPr id="3" name="TextBox 2"/>
              <p:cNvSpPr txBox="1"/>
              <p:nvPr/>
            </p:nvSpPr>
            <p:spPr>
              <a:xfrm>
                <a:off x="395536" y="483518"/>
                <a:ext cx="7335791" cy="2007473"/>
              </a:xfrm>
              <a:prstGeom prst="rect">
                <a:avLst/>
              </a:prstGeom>
              <a:noFill/>
            </p:spPr>
            <p:txBody>
              <a:bodyPr wrap="none" rtlCol="0">
                <a:spAutoFit/>
              </a:bodyPr>
              <a:lstStyle/>
              <a:p>
                <a:r>
                  <a:rPr lang="ru-RU" sz="2800" dirty="0" smtClean="0"/>
                  <a:t>Инкременты: </a:t>
                </a:r>
                <a14:m>
                  <m:oMath xmlns:m="http://schemas.openxmlformats.org/officeDocument/2006/math">
                    <m:f>
                      <m:fPr>
                        <m:ctrlPr>
                          <a:rPr lang="en-US" sz="2800" i="1">
                            <a:latin typeface="Cambria Math" panose="02040503050406030204" pitchFamily="18" charset="0"/>
                          </a:rPr>
                        </m:ctrlPr>
                      </m:fPr>
                      <m:num>
                        <m:r>
                          <a:rPr lang="ru-RU" sz="2800" i="1">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𝑠</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𝑁</m:t>
                        </m:r>
                      </m:num>
                      <m:den>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𝑠</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𝛿</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𝑥</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𝑝𝑥</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𝑦</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𝑝𝑦</m:t>
                            </m:r>
                          </m:sub>
                        </m:sSub>
                      </m:den>
                    </m:f>
                    <m:f>
                      <m:fPr>
                        <m:ctrlPr>
                          <a:rPr lang="en-US" sz="2800" i="1">
                            <a:latin typeface="Cambria Math" panose="02040503050406030204" pitchFamily="18" charset="0"/>
                          </a:rPr>
                        </m:ctrlPr>
                      </m:fPr>
                      <m:num>
                        <m:r>
                          <a:rPr lang="en-US" sz="2800" i="1">
                            <a:latin typeface="Cambria Math" panose="02040503050406030204" pitchFamily="18" charset="0"/>
                          </a:rPr>
                          <m:t>𝐹</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𝑠</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1">
                                    <a:latin typeface="Cambria Math" panose="02040503050406030204" pitchFamily="18" charset="0"/>
                                  </a:rPr>
                                  <m:t>𝑠</m:t>
                                </m:r>
                                <m:r>
                                  <a:rPr lang="en-US" sz="2800" i="1">
                                    <a:latin typeface="Cambria Math" panose="02040503050406030204" pitchFamily="18" charset="0"/>
                                  </a:rPr>
                                  <m:t>,</m:t>
                                </m:r>
                                <m:r>
                                  <a:rPr lang="en-US" sz="2800" i="1">
                                    <a:latin typeface="Cambria Math" panose="02040503050406030204" pitchFamily="18" charset="0"/>
                                  </a:rPr>
                                  <m:t>𝑥</m:t>
                                </m:r>
                                <m:r>
                                  <a:rPr lang="en-US" sz="2800" i="1">
                                    <a:latin typeface="Cambria Math" panose="02040503050406030204" pitchFamily="18" charset="0"/>
                                  </a:rPr>
                                  <m:t>,</m:t>
                                </m:r>
                                <m:r>
                                  <a:rPr lang="en-US" sz="2800" i="1">
                                    <a:latin typeface="Cambria Math" panose="02040503050406030204" pitchFamily="18" charset="0"/>
                                  </a:rPr>
                                  <m:t>𝑦</m:t>
                                </m:r>
                              </m:sub>
                            </m:sSub>
                          </m:e>
                        </m:d>
                      </m:num>
                      <m:den>
                        <m:sSup>
                          <m:sSupPr>
                            <m:ctrlPr>
                              <a:rPr lang="en-US" sz="2800" i="1">
                                <a:latin typeface="Cambria Math" panose="02040503050406030204" pitchFamily="18" charset="0"/>
                              </a:rPr>
                            </m:ctrlPr>
                          </m:sSupPr>
                          <m:e>
                            <m:r>
                              <a:rPr lang="en-US" sz="2800" i="1">
                                <a:latin typeface="Cambria Math" panose="02040503050406030204" pitchFamily="18" charset="0"/>
                              </a:rPr>
                              <m:t>𝛾</m:t>
                            </m:r>
                          </m:e>
                          <m:sup>
                            <m:r>
                              <a:rPr lang="en-US" sz="2800" i="1">
                                <a:latin typeface="Cambria Math" panose="02040503050406030204" pitchFamily="18" charset="0"/>
                              </a:rPr>
                              <m:t>4</m:t>
                            </m:r>
                          </m:sup>
                        </m:sSup>
                      </m:den>
                    </m:f>
                  </m:oMath>
                </a14:m>
                <a:endParaRPr lang="en-US" sz="2800" dirty="0" smtClean="0"/>
              </a:p>
              <a:p>
                <a:endParaRPr lang="en-US" sz="2800" dirty="0" smtClean="0"/>
              </a:p>
              <a:p>
                <a:r>
                  <a:rPr lang="ru-RU" sz="2800" dirty="0" smtClean="0"/>
                  <a:t>Инвариант</a:t>
                </a:r>
                <a:r>
                  <a:rPr lang="ru-RU" sz="2800" dirty="0"/>
                  <a:t>: </a:t>
                </a:r>
                <a14:m>
                  <m:oMath xmlns:m="http://schemas.openxmlformats.org/officeDocument/2006/math">
                    <m:d>
                      <m:dPr>
                        <m:ctrlPr>
                          <a:rPr lang="ru-RU" sz="2800" i="1">
                            <a:latin typeface="Cambria Math" panose="02040503050406030204" pitchFamily="18" charset="0"/>
                          </a:rPr>
                        </m:ctrlPr>
                      </m:dPr>
                      <m:e>
                        <m:f>
                          <m:fPr>
                            <m:ctrlPr>
                              <a:rPr lang="en-US" sz="2800" i="1">
                                <a:latin typeface="Cambria Math" panose="02040503050406030204" pitchFamily="18" charset="0"/>
                              </a:rPr>
                            </m:ctrlPr>
                          </m:fPr>
                          <m:num>
                            <m:r>
                              <a:rPr lang="ru-RU" sz="2800" i="1">
                                <a:latin typeface="Cambria Math" panose="02040503050406030204" pitchFamily="18" charset="0"/>
                              </a:rPr>
                              <m:t>1</m:t>
                            </m:r>
                          </m:num>
                          <m:den>
                            <m:sSup>
                              <m:sSupPr>
                                <m:ctrlPr>
                                  <a:rPr lang="en-US" sz="2800" i="1">
                                    <a:latin typeface="Cambria Math" panose="02040503050406030204" pitchFamily="18" charset="0"/>
                                  </a:rPr>
                                </m:ctrlPr>
                              </m:sSupPr>
                              <m:e>
                                <m:r>
                                  <a:rPr lang="en-US" sz="2800" i="1">
                                    <a:latin typeface="Cambria Math" panose="02040503050406030204" pitchFamily="18" charset="0"/>
                                  </a:rPr>
                                  <m:t>𝛾</m:t>
                                </m:r>
                              </m:e>
                              <m:sup>
                                <m:r>
                                  <a:rPr lang="en-US" sz="2800" i="1">
                                    <a:latin typeface="Cambria Math" panose="02040503050406030204" pitchFamily="18" charset="0"/>
                                  </a:rPr>
                                  <m:t>2</m:t>
                                </m:r>
                              </m:sup>
                            </m:sSup>
                          </m:den>
                        </m:f>
                        <m:r>
                          <a:rPr lang="en-US" sz="2800" i="1">
                            <a:latin typeface="Cambria Math" panose="02040503050406030204" pitchFamily="18" charset="0"/>
                          </a:rPr>
                          <m:t>−</m:t>
                        </m:r>
                        <m:r>
                          <a:rPr lang="en-US" sz="2800" i="1">
                            <a:latin typeface="Cambria Math" panose="02040503050406030204" pitchFamily="18" charset="0"/>
                          </a:rPr>
                          <m:t>𝛼</m:t>
                        </m:r>
                      </m:e>
                    </m:d>
                    <m:sSubSup>
                      <m:sSubSupPr>
                        <m:ctrlPr>
                          <a:rPr lang="en-US" sz="2800" i="1">
                            <a:latin typeface="Cambria Math" panose="02040503050406030204" pitchFamily="18" charset="0"/>
                          </a:rPr>
                        </m:ctrlPr>
                      </m:sSubSupPr>
                      <m:e>
                        <m:r>
                          <a:rPr lang="en-US" sz="2800" i="1">
                            <a:latin typeface="Cambria Math" panose="02040503050406030204" pitchFamily="18" charset="0"/>
                          </a:rPr>
                          <m:t>𝜎</m:t>
                        </m:r>
                      </m:e>
                      <m:sub>
                        <m:r>
                          <a:rPr lang="en-US" sz="2800" i="1">
                            <a:latin typeface="Cambria Math" panose="02040503050406030204" pitchFamily="18" charset="0"/>
                          </a:rPr>
                          <m:t>𝛿</m:t>
                        </m:r>
                      </m:sub>
                      <m:sup>
                        <m:r>
                          <a:rPr lang="en-US" sz="2800" i="1">
                            <a:latin typeface="Cambria Math" panose="02040503050406030204" pitchFamily="18" charset="0"/>
                          </a:rPr>
                          <m:t>2</m:t>
                        </m:r>
                      </m:sup>
                    </m:sSubSup>
                    <m:r>
                      <a:rPr lang="en-US" sz="2800" i="1">
                        <a:latin typeface="Cambria Math" panose="02040503050406030204" pitchFamily="18" charset="0"/>
                      </a:rPr>
                      <m:t>+</m:t>
                    </m:r>
                    <m:sSubSup>
                      <m:sSubSupPr>
                        <m:ctrlPr>
                          <a:rPr lang="en-US" sz="2800" i="1">
                            <a:latin typeface="Cambria Math" panose="02040503050406030204" pitchFamily="18" charset="0"/>
                          </a:rPr>
                        </m:ctrlPr>
                      </m:sSubSupPr>
                      <m:e>
                        <m:r>
                          <a:rPr lang="en-US" sz="2800" i="1">
                            <a:latin typeface="Cambria Math" panose="02040503050406030204" pitchFamily="18" charset="0"/>
                          </a:rPr>
                          <m:t>𝜎</m:t>
                        </m:r>
                      </m:e>
                      <m:sub>
                        <m:r>
                          <a:rPr lang="en-US" sz="2800" i="1">
                            <a:latin typeface="Cambria Math" panose="02040503050406030204" pitchFamily="18" charset="0"/>
                          </a:rPr>
                          <m:t>𝑝𝑥</m:t>
                        </m:r>
                      </m:sub>
                      <m:sup>
                        <m:r>
                          <a:rPr lang="en-US" sz="2800" i="1">
                            <a:latin typeface="Cambria Math" panose="02040503050406030204" pitchFamily="18" charset="0"/>
                          </a:rPr>
                          <m:t>2</m:t>
                        </m:r>
                      </m:sup>
                    </m:sSubSup>
                    <m:sSubSup>
                      <m:sSubSupPr>
                        <m:ctrlPr>
                          <a:rPr lang="en-US" sz="2800" i="1">
                            <a:latin typeface="Cambria Math" panose="02040503050406030204" pitchFamily="18" charset="0"/>
                          </a:rPr>
                        </m:ctrlPr>
                      </m:sSubSupPr>
                      <m:e>
                        <m:r>
                          <a:rPr lang="en-US" sz="2800" i="1">
                            <a:latin typeface="Cambria Math" panose="02040503050406030204" pitchFamily="18" charset="0"/>
                          </a:rPr>
                          <m:t>+</m:t>
                        </m:r>
                        <m:r>
                          <a:rPr lang="en-US" sz="2800" i="1">
                            <a:latin typeface="Cambria Math" panose="02040503050406030204" pitchFamily="18" charset="0"/>
                          </a:rPr>
                          <m:t>𝜎</m:t>
                        </m:r>
                      </m:e>
                      <m:sub>
                        <m:r>
                          <a:rPr lang="en-US" sz="2800" i="1">
                            <a:latin typeface="Cambria Math" panose="02040503050406030204" pitchFamily="18" charset="0"/>
                          </a:rPr>
                          <m:t>𝑝𝑦</m:t>
                        </m:r>
                      </m:sub>
                      <m:sup>
                        <m:r>
                          <a:rPr lang="en-US" sz="2800" i="1">
                            <a:latin typeface="Cambria Math" panose="02040503050406030204" pitchFamily="18" charset="0"/>
                          </a:rPr>
                          <m:t>2</m:t>
                        </m:r>
                      </m:sup>
                    </m:sSubSup>
                    <m:r>
                      <a:rPr lang="en-US" sz="2800" i="1">
                        <a:latin typeface="Cambria Math" panose="02040503050406030204" pitchFamily="18" charset="0"/>
                      </a:rPr>
                      <m:t>=</m:t>
                    </m:r>
                    <m:r>
                      <a:rPr lang="en-US" sz="2800" i="1">
                        <a:latin typeface="Cambria Math" panose="02040503050406030204" pitchFamily="18" charset="0"/>
                      </a:rPr>
                      <m:t>𝑐𝑜𝑛𝑠𝑡</m:t>
                    </m:r>
                  </m:oMath>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395536" y="483518"/>
                <a:ext cx="7335791" cy="2007473"/>
              </a:xfrm>
              <a:prstGeom prst="rect">
                <a:avLst/>
              </a:prstGeom>
              <a:blipFill>
                <a:blip r:embed="rId3"/>
                <a:stretch>
                  <a:fillRect l="-1746" b="-909"/>
                </a:stretch>
              </a:blipFill>
            </p:spPr>
            <p:txBody>
              <a:bodyPr/>
              <a:lstStyle/>
              <a:p>
                <a:r>
                  <a:rPr lang="en-US">
                    <a:noFill/>
                  </a:rPr>
                  <a:t> </a:t>
                </a:r>
              </a:p>
            </p:txBody>
          </p:sp>
        </mc:Fallback>
      </mc:AlternateContent>
      <p:sp>
        <p:nvSpPr>
          <p:cNvPr id="7" name="TextBox 6"/>
          <p:cNvSpPr txBox="1"/>
          <p:nvPr/>
        </p:nvSpPr>
        <p:spPr>
          <a:xfrm>
            <a:off x="107504" y="3327618"/>
            <a:ext cx="8928992" cy="1815882"/>
          </a:xfrm>
          <a:prstGeom prst="rect">
            <a:avLst/>
          </a:prstGeom>
          <a:noFill/>
        </p:spPr>
        <p:txBody>
          <a:bodyPr wrap="square" rtlCol="0">
            <a:spAutoFit/>
          </a:bodyPr>
          <a:lstStyle/>
          <a:p>
            <a:r>
              <a:rPr lang="en-US" sz="2800" dirty="0"/>
              <a:t>American Physical Society’s 2017 Robert R. </a:t>
            </a:r>
            <a:r>
              <a:rPr lang="en-US" sz="2800" dirty="0" smtClean="0"/>
              <a:t>Wilson Prize for </a:t>
            </a:r>
            <a:r>
              <a:rPr lang="en-US" sz="2800" dirty="0"/>
              <a:t>Outstanding Achievement in the Physics of </a:t>
            </a:r>
            <a:r>
              <a:rPr lang="en-US" sz="2800" dirty="0" smtClean="0"/>
              <a:t>Particle Accelerators</a:t>
            </a:r>
          </a:p>
          <a:p>
            <a:r>
              <a:rPr lang="en-US" sz="2800" dirty="0" smtClean="0"/>
              <a:t>Anton </a:t>
            </a:r>
            <a:r>
              <a:rPr lang="en-US" sz="2800" dirty="0" err="1"/>
              <a:t>Piwinski</a:t>
            </a:r>
            <a:r>
              <a:rPr lang="en-US" sz="2800" dirty="0" smtClean="0"/>
              <a:t>, James </a:t>
            </a:r>
            <a:r>
              <a:rPr lang="en-US" sz="2800" dirty="0"/>
              <a:t>D. </a:t>
            </a:r>
            <a:r>
              <a:rPr lang="en-US" sz="2800" dirty="0" err="1" smtClean="0"/>
              <a:t>Bjorken</a:t>
            </a:r>
            <a:r>
              <a:rPr lang="en-US" sz="2800" dirty="0" smtClean="0"/>
              <a:t> </a:t>
            </a:r>
            <a:r>
              <a:rPr lang="en-US" sz="2800" dirty="0"/>
              <a:t>and </a:t>
            </a:r>
            <a:r>
              <a:rPr lang="en-US" sz="2800" dirty="0" err="1"/>
              <a:t>Sekazi</a:t>
            </a:r>
            <a:r>
              <a:rPr lang="en-US" sz="2800" dirty="0"/>
              <a:t> K. </a:t>
            </a:r>
            <a:r>
              <a:rPr lang="en-US" sz="2800" dirty="0" err="1" smtClean="0"/>
              <a:t>Mtingwa</a:t>
            </a:r>
            <a:endParaRPr lang="en-US" sz="2800" dirty="0"/>
          </a:p>
        </p:txBody>
      </p:sp>
    </p:spTree>
    <p:extLst>
      <p:ext uri="{BB962C8B-B14F-4D97-AF65-F5344CB8AC3E}">
        <p14:creationId xmlns:p14="http://schemas.microsoft.com/office/powerpoint/2010/main" val="2853549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p:cNvSpPr txBox="1"/>
              <p:nvPr/>
            </p:nvSpPr>
            <p:spPr>
              <a:xfrm>
                <a:off x="0" y="914882"/>
                <a:ext cx="4819396" cy="1368836"/>
              </a:xfrm>
              <a:prstGeom prst="rect">
                <a:avLst/>
              </a:prstGeom>
              <a:solidFill>
                <a:schemeClr val="bg1"/>
              </a:solidFill>
            </p:spPr>
            <p:txBody>
              <a:bodyPr wrap="none" rtlCol="0">
                <a:spAutoFit/>
              </a:bodyPr>
              <a:lstStyle/>
              <a:p>
                <a:r>
                  <a:rPr lang="ru-RU" dirty="0" smtClean="0"/>
                  <a:t>Центростремительная сила</a:t>
                </a:r>
                <a:r>
                  <a:rPr lang="en-US" dirty="0" smtClean="0"/>
                  <a:t>:         </a:t>
                </a:r>
                <a14:m>
                  <m:oMath xmlns:m="http://schemas.openxmlformats.org/officeDocument/2006/math">
                    <m:f>
                      <m:fPr>
                        <m:ctrlPr>
                          <a:rPr lang="en-US" b="0" i="1" smtClean="0">
                            <a:latin typeface="Cambria Math" panose="02040503050406030204" pitchFamily="18" charset="0"/>
                          </a:rPr>
                        </m:ctrlPr>
                      </m:fPr>
                      <m:num>
                        <m:r>
                          <a:rPr lang="en-US" b="0" i="1" smtClean="0">
                            <a:solidFill>
                              <a:srgbClr val="FF0000"/>
                            </a:solidFill>
                            <a:latin typeface="Cambria Math" panose="02040503050406030204" pitchFamily="18" charset="0"/>
                          </a:rPr>
                          <m:t>𝛾</m:t>
                        </m:r>
                        <m:r>
                          <a:rPr lang="en-US" b="0" i="1" smtClean="0">
                            <a:latin typeface="Cambria Math" panose="02040503050406030204" pitchFamily="18" charset="0"/>
                          </a:rPr>
                          <m:t>𝑚</m:t>
                        </m:r>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𝜃</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𝑅</m:t>
                        </m:r>
                      </m:den>
                    </m:f>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oMath>
                </a14:m>
                <a:endParaRPr lang="en-US" dirty="0" smtClean="0"/>
              </a:p>
              <a:p>
                <a:r>
                  <a:rPr lang="ru-RU" dirty="0" smtClean="0"/>
                  <a:t>Частота обращения</a:t>
                </a:r>
                <a:r>
                  <a:rPr lang="en-US" dirty="0" smtClean="0"/>
                  <a:t>: </a:t>
                </a:r>
                <a:r>
                  <a:rPr lang="ru-RU"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1" smtClean="0">
                                <a:latin typeface="Cambria Math" panose="02040503050406030204" pitchFamily="18" charset="0"/>
                              </a:rPr>
                              <m:t>v</m:t>
                            </m:r>
                          </m:e>
                          <m:sub>
                            <m:r>
                              <a:rPr lang="en-US" b="0" i="1" smtClean="0">
                                <a:latin typeface="Cambria Math" panose="02040503050406030204" pitchFamily="18" charset="0"/>
                              </a:rPr>
                              <m:t>𝜃</m:t>
                            </m:r>
                          </m:sub>
                        </m:sSub>
                      </m:num>
                      <m:den>
                        <m:r>
                          <a:rPr lang="en-US" b="0" i="1" smtClean="0">
                            <a:latin typeface="Cambria Math" panose="02040503050406030204" pitchFamily="18" charset="0"/>
                          </a:rPr>
                          <m:t>𝑅</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num>
                      <m:den>
                        <m:r>
                          <a:rPr lang="en-US" i="1" smtClean="0">
                            <a:solidFill>
                              <a:srgbClr val="FF0000"/>
                            </a:solidFill>
                            <a:latin typeface="Cambria Math" panose="02040503050406030204" pitchFamily="18" charset="0"/>
                          </a:rPr>
                          <m:t>𝛾</m:t>
                        </m:r>
                        <m:r>
                          <a:rPr lang="en-US" b="0" i="1" smtClean="0">
                            <a:latin typeface="Cambria Math" panose="02040503050406030204" pitchFamily="18" charset="0"/>
                          </a:rPr>
                          <m:t>𝑚</m:t>
                        </m:r>
                      </m:den>
                    </m:f>
                  </m:oMath>
                </a14:m>
                <a:endParaRPr lang="en-US" dirty="0" smtClean="0"/>
              </a:p>
              <a:p>
                <a:r>
                  <a:rPr lang="ru-RU" dirty="0" smtClean="0"/>
                  <a:t>Радиус</a:t>
                </a:r>
                <a:r>
                  <a:rPr lang="en-US" dirty="0" smtClean="0"/>
                  <a:t>:                         </a:t>
                </a:r>
                <a:r>
                  <a:rPr lang="ru-RU" dirty="0" smtClean="0"/>
                  <a:t>                    </a:t>
                </a:r>
                <a:r>
                  <a:rPr lang="en-US" dirty="0" smtClean="0"/>
                  <a:t>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smtClean="0">
                            <a:solidFill>
                              <a:srgbClr val="FF0000"/>
                            </a:solidFill>
                            <a:latin typeface="Cambria Math" panose="02040503050406030204" pitchFamily="18" charset="0"/>
                          </a:rPr>
                          <m:t>𝛾</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num>
                      <m:den>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den>
                    </m:f>
                  </m:oMath>
                </a14:m>
                <a:endParaRPr lang="ru-RU" dirty="0"/>
              </a:p>
            </p:txBody>
          </p:sp>
        </mc:Choice>
        <mc:Fallback xmlns="">
          <p:sp>
            <p:nvSpPr>
              <p:cNvPr id="13" name="TextBox 12"/>
              <p:cNvSpPr txBox="1">
                <a:spLocks noRot="1" noChangeAspect="1" noMove="1" noResize="1" noEditPoints="1" noAdjustHandles="1" noChangeArrowheads="1" noChangeShapeType="1" noTextEdit="1"/>
              </p:cNvSpPr>
              <p:nvPr/>
            </p:nvSpPr>
            <p:spPr>
              <a:xfrm>
                <a:off x="0" y="914882"/>
                <a:ext cx="4819396" cy="1368836"/>
              </a:xfrm>
              <a:prstGeom prst="rect">
                <a:avLst/>
              </a:prstGeom>
              <a:blipFill>
                <a:blip r:embed="rId3"/>
                <a:stretch>
                  <a:fillRect l="-1011"/>
                </a:stretch>
              </a:blipFill>
            </p:spPr>
            <p:txBody>
              <a:bodyPr/>
              <a:lstStyle/>
              <a:p>
                <a:r>
                  <a:rPr lang="en-US">
                    <a:noFill/>
                  </a:rPr>
                  <a:t> </a:t>
                </a:r>
              </a:p>
            </p:txBody>
          </p:sp>
        </mc:Fallback>
      </mc:AlternateContent>
      <p:sp>
        <p:nvSpPr>
          <p:cNvPr id="2" name="Заголовок 1"/>
          <p:cNvSpPr>
            <a:spLocks noGrp="1"/>
          </p:cNvSpPr>
          <p:nvPr>
            <p:ph type="title"/>
          </p:nvPr>
        </p:nvSpPr>
        <p:spPr/>
        <p:txBody>
          <a:bodyPr>
            <a:normAutofit fontScale="90000"/>
          </a:bodyPr>
          <a:lstStyle/>
          <a:p>
            <a:r>
              <a:rPr lang="ru-RU" dirty="0" smtClean="0"/>
              <a:t>История</a:t>
            </a:r>
            <a:r>
              <a:rPr lang="en-US" dirty="0" smtClean="0"/>
              <a:t>: </a:t>
            </a:r>
            <a:r>
              <a:rPr lang="ru-RU" dirty="0" smtClean="0"/>
              <a:t>циклотрон</a:t>
            </a:r>
            <a:r>
              <a:rPr lang="en-US" dirty="0" smtClean="0"/>
              <a:t> (1931)</a:t>
            </a:r>
            <a:endParaRPr lang="ru-RU"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045" y="2623500"/>
            <a:ext cx="3008955" cy="2520000"/>
          </a:xfrm>
          <a:prstGeom prst="rect">
            <a:avLst/>
          </a:prstGeom>
        </p:spPr>
      </p:pic>
      <p:sp>
        <p:nvSpPr>
          <p:cNvPr id="6" name="TextBox 5"/>
          <p:cNvSpPr txBox="1"/>
          <p:nvPr/>
        </p:nvSpPr>
        <p:spPr>
          <a:xfrm>
            <a:off x="0" y="497761"/>
            <a:ext cx="5496633" cy="369332"/>
          </a:xfrm>
          <a:prstGeom prst="rect">
            <a:avLst/>
          </a:prstGeom>
          <a:noFill/>
        </p:spPr>
        <p:txBody>
          <a:bodyPr wrap="none" rtlCol="0">
            <a:spAutoFit/>
          </a:bodyPr>
          <a:lstStyle/>
          <a:p>
            <a:r>
              <a:rPr lang="ru-RU" dirty="0" smtClean="0"/>
              <a:t>Эрнест</a:t>
            </a:r>
            <a:r>
              <a:rPr lang="en-US" dirty="0" smtClean="0"/>
              <a:t> </a:t>
            </a:r>
            <a:r>
              <a:rPr lang="ru-RU" dirty="0" smtClean="0"/>
              <a:t>О</a:t>
            </a:r>
            <a:r>
              <a:rPr lang="en-US" dirty="0" smtClean="0"/>
              <a:t>. </a:t>
            </a:r>
            <a:r>
              <a:rPr lang="ru-RU" dirty="0" smtClean="0"/>
              <a:t>Лоренц</a:t>
            </a:r>
            <a:r>
              <a:rPr lang="en-US" dirty="0" smtClean="0"/>
              <a:t> </a:t>
            </a:r>
            <a:r>
              <a:rPr lang="ru-RU" dirty="0" smtClean="0"/>
              <a:t>и</a:t>
            </a:r>
            <a:r>
              <a:rPr lang="en-US" dirty="0" smtClean="0"/>
              <a:t> </a:t>
            </a:r>
            <a:r>
              <a:rPr lang="ru-RU" dirty="0" smtClean="0"/>
              <a:t>М</a:t>
            </a:r>
            <a:r>
              <a:rPr lang="en-US" dirty="0" smtClean="0"/>
              <a:t>. </a:t>
            </a:r>
            <a:r>
              <a:rPr lang="ru-RU" dirty="0" smtClean="0"/>
              <a:t>Стэнли</a:t>
            </a:r>
            <a:r>
              <a:rPr lang="en-US" dirty="0" smtClean="0"/>
              <a:t> </a:t>
            </a:r>
            <a:r>
              <a:rPr lang="ru-RU" dirty="0" smtClean="0"/>
              <a:t>Ливингстон</a:t>
            </a:r>
            <a:r>
              <a:rPr lang="en-US" dirty="0" smtClean="0"/>
              <a:t> 1931</a:t>
            </a:r>
            <a:r>
              <a:rPr lang="ru-RU" dirty="0" smtClean="0"/>
              <a:t> (США)</a:t>
            </a:r>
            <a:endParaRPr lang="ru-RU" dirty="0"/>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4000" y="699542"/>
            <a:ext cx="2560000" cy="1440000"/>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7276" y="3003798"/>
            <a:ext cx="3336892" cy="180000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355966"/>
            <a:ext cx="1440001" cy="2160000"/>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063500"/>
            <a:ext cx="1080000" cy="1080000"/>
          </a:xfrm>
          <a:prstGeom prst="rect">
            <a:avLst/>
          </a:prstGeom>
        </p:spPr>
      </p:pic>
      <p:sp>
        <p:nvSpPr>
          <p:cNvPr id="12" name="TextBox 11"/>
          <p:cNvSpPr txBox="1"/>
          <p:nvPr/>
        </p:nvSpPr>
        <p:spPr>
          <a:xfrm>
            <a:off x="971600" y="4774168"/>
            <a:ext cx="3829831" cy="369332"/>
          </a:xfrm>
          <a:prstGeom prst="rect">
            <a:avLst/>
          </a:prstGeom>
          <a:noFill/>
        </p:spPr>
        <p:txBody>
          <a:bodyPr wrap="none" rtlCol="0">
            <a:spAutoFit/>
          </a:bodyPr>
          <a:lstStyle/>
          <a:p>
            <a:r>
              <a:rPr lang="ru-RU" dirty="0" smtClean="0"/>
              <a:t>Нобелевская премия по физике</a:t>
            </a:r>
            <a:r>
              <a:rPr lang="en-US" dirty="0" smtClean="0"/>
              <a:t> 1939</a:t>
            </a:r>
            <a:endParaRPr lang="ru-RU" dirty="0"/>
          </a:p>
        </p:txBody>
      </p:sp>
      <p:sp>
        <p:nvSpPr>
          <p:cNvPr id="4" name="Номер слайда 3"/>
          <p:cNvSpPr>
            <a:spLocks noGrp="1"/>
          </p:cNvSpPr>
          <p:nvPr>
            <p:ph type="sldNum" sz="quarter" idx="12"/>
          </p:nvPr>
        </p:nvSpPr>
        <p:spPr/>
        <p:txBody>
          <a:bodyPr/>
          <a:lstStyle/>
          <a:p>
            <a:fld id="{BF2E360A-594B-4CEE-9917-3340FAEBC045}" type="slidenum">
              <a:rPr lang="ru-RU" smtClean="0"/>
              <a:t>6</a:t>
            </a:fld>
            <a:endParaRPr lang="ru-RU"/>
          </a:p>
        </p:txBody>
      </p:sp>
    </p:spTree>
    <p:extLst>
      <p:ext uri="{BB962C8B-B14F-4D97-AF65-F5344CB8AC3E}">
        <p14:creationId xmlns:p14="http://schemas.microsoft.com/office/powerpoint/2010/main" val="269317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История</a:t>
            </a:r>
            <a:r>
              <a:rPr lang="en-US" dirty="0" smtClean="0"/>
              <a:t>: </a:t>
            </a:r>
            <a:r>
              <a:rPr lang="ru-RU" dirty="0" smtClean="0"/>
              <a:t>бетатрон</a:t>
            </a:r>
            <a:r>
              <a:rPr lang="en-US" dirty="0" smtClean="0"/>
              <a:t> (1940)</a:t>
            </a:r>
            <a:endParaRPr lang="ru-RU" dirty="0"/>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0" y="3228975"/>
            <a:ext cx="2857500" cy="1914525"/>
          </a:xfrm>
        </p:spPr>
      </p:pic>
      <p:sp>
        <p:nvSpPr>
          <p:cNvPr id="6" name="TextBox 5"/>
          <p:cNvSpPr txBox="1"/>
          <p:nvPr/>
        </p:nvSpPr>
        <p:spPr>
          <a:xfrm>
            <a:off x="6300192" y="2931790"/>
            <a:ext cx="2528000" cy="369332"/>
          </a:xfrm>
          <a:prstGeom prst="rect">
            <a:avLst/>
          </a:prstGeom>
          <a:noFill/>
        </p:spPr>
        <p:txBody>
          <a:bodyPr wrap="none" rtlCol="0">
            <a:spAutoFit/>
          </a:bodyPr>
          <a:lstStyle/>
          <a:p>
            <a:r>
              <a:rPr lang="ru-RU" dirty="0" smtClean="0"/>
              <a:t>Дональд В. </a:t>
            </a:r>
            <a:r>
              <a:rPr lang="ru-RU" dirty="0" err="1" smtClean="0"/>
              <a:t>Керст</a:t>
            </a:r>
            <a:r>
              <a:rPr lang="ru-RU" dirty="0" smtClean="0"/>
              <a:t> </a:t>
            </a:r>
            <a:r>
              <a:rPr lang="en-US" dirty="0" smtClean="0"/>
              <a:t>(</a:t>
            </a:r>
            <a:r>
              <a:rPr lang="ru-RU" dirty="0" smtClean="0"/>
              <a:t>США</a:t>
            </a:r>
            <a:r>
              <a:rPr lang="en-US" dirty="0" smtClean="0"/>
              <a:t>)</a:t>
            </a:r>
            <a:endParaRPr lang="ru-RU" dirty="0"/>
          </a:p>
        </p:txBody>
      </p:sp>
      <mc:AlternateContent xmlns:mc="http://schemas.openxmlformats.org/markup-compatibility/2006" xmlns:a14="http://schemas.microsoft.com/office/drawing/2010/main">
        <mc:Choice Requires="a14">
          <p:sp>
            <p:nvSpPr>
              <p:cNvPr id="7" name="TextBox 6"/>
              <p:cNvSpPr txBox="1"/>
              <p:nvPr/>
            </p:nvSpPr>
            <p:spPr>
              <a:xfrm>
                <a:off x="35496" y="555526"/>
                <a:ext cx="8928992" cy="2526654"/>
              </a:xfrm>
              <a:prstGeom prst="rect">
                <a:avLst/>
              </a:prstGeom>
              <a:noFill/>
            </p:spPr>
            <p:txBody>
              <a:bodyPr wrap="square" rtlCol="0">
                <a:spAutoFit/>
              </a:bodyPr>
              <a:lstStyle/>
              <a:p>
                <a:r>
                  <a:rPr lang="ru-RU" dirty="0" smtClean="0"/>
                  <a:t>Индуцированное электрическое поле</a:t>
                </a:r>
                <a:r>
                  <a:rPr lang="en-US" dirty="0" smtClean="0"/>
                  <a:t>: </a:t>
                </a:r>
                <a14:m>
                  <m:oMath xmlns:m="http://schemas.openxmlformats.org/officeDocument/2006/math">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 </m:t>
                    </m:r>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𝑙</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r>
                          <m:rPr>
                            <m:sty m:val="p"/>
                          </m:rPr>
                          <a:rPr lang="en-US" b="0" i="0" smtClean="0">
                            <a:latin typeface="Cambria Math" panose="02040503050406030204" pitchFamily="18" charset="0"/>
                          </a:rPr>
                          <m:t>Φ</m:t>
                        </m:r>
                      </m:num>
                      <m:den>
                        <m:r>
                          <a:rPr lang="en-US" b="0" i="1" smtClean="0">
                            <a:latin typeface="Cambria Math" panose="02040503050406030204" pitchFamily="18" charset="0"/>
                          </a:rPr>
                          <m:t>𝑑𝑡</m:t>
                        </m:r>
                      </m:den>
                    </m:f>
                  </m:oMath>
                </a14:m>
                <a:endParaRPr lang="en-US" dirty="0" smtClean="0"/>
              </a:p>
              <a:p>
                <a:r>
                  <a:rPr lang="ru-RU" dirty="0" smtClean="0"/>
                  <a:t>Магнитный поток</a:t>
                </a:r>
                <a:r>
                  <a:rPr lang="en-US" dirty="0" smtClean="0"/>
                  <a:t>:                 </a:t>
                </a:r>
                <a:r>
                  <a:rPr lang="ru-RU" dirty="0" smtClean="0"/>
                  <a:t>                 </a:t>
                </a:r>
                <a:r>
                  <a:rPr lang="en-US" dirty="0" smtClean="0"/>
                  <a:t>    </a:t>
                </a:r>
                <a14:m>
                  <m:oMath xmlns:m="http://schemas.openxmlformats.org/officeDocument/2006/math">
                    <m:r>
                      <m:rPr>
                        <m:sty m:val="p"/>
                      </m:rPr>
                      <a:rPr lang="en-US" b="0" i="0" smtClean="0">
                        <a:latin typeface="Cambria Math" panose="02040503050406030204" pitchFamily="18" charset="0"/>
                      </a:rPr>
                      <m:t>Φ</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n-US" b="0" i="1" smtClean="0">
                        <a:latin typeface="Cambria Math" panose="02040503050406030204" pitchFamily="18" charset="0"/>
                      </a:rPr>
                      <m:t> </m:t>
                    </m:r>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a:rPr lang="en-US" b="0" i="1" smtClean="0">
                            <a:latin typeface="Cambria Math" panose="02040503050406030204" pitchFamily="18" charset="0"/>
                          </a:rPr>
                          <m:t>0</m:t>
                        </m:r>
                      </m:sub>
                      <m:sup>
                        <m:r>
                          <a:rPr lang="en-US" b="0" i="1" smtClean="0">
                            <a:latin typeface="Cambria Math" panose="02040503050406030204" pitchFamily="18" charset="0"/>
                          </a:rPr>
                          <m:t>𝑅</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𝑟</m:t>
                            </m:r>
                          </m:e>
                        </m:d>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𝑟</m:t>
                        </m:r>
                        <m:r>
                          <a:rPr lang="en-US" b="0" i="1" smtClean="0">
                            <a:latin typeface="Cambria Math" panose="02040503050406030204" pitchFamily="18" charset="0"/>
                          </a:rPr>
                          <m:t> </m:t>
                        </m:r>
                        <m:r>
                          <a:rPr lang="en-US" b="0" i="1" smtClean="0">
                            <a:latin typeface="Cambria Math" panose="02040503050406030204" pitchFamily="18" charset="0"/>
                          </a:rPr>
                          <m:t>𝑑𝑟</m:t>
                        </m:r>
                      </m:e>
                    </m:nary>
                  </m:oMath>
                </a14:m>
                <a:endParaRPr lang="en-US" dirty="0" smtClean="0"/>
              </a:p>
              <a:p>
                <a:r>
                  <a:rPr lang="ru-RU" dirty="0"/>
                  <a:t>Замкнутая орбита радиуса</a:t>
                </a:r>
                <a:r>
                  <a:rPr lang="en-US" dirty="0" smtClean="0"/>
                  <a:t> </a:t>
                </a:r>
                <a14:m>
                  <m:oMath xmlns:m="http://schemas.openxmlformats.org/officeDocument/2006/math">
                    <m:r>
                      <a:rPr lang="en-US" b="0" i="1" smtClean="0">
                        <a:latin typeface="Cambria Math" panose="02040503050406030204" pitchFamily="18" charset="0"/>
                      </a:rPr>
                      <m:t>𝑅</m:t>
                    </m:r>
                  </m:oMath>
                </a14:m>
                <a:r>
                  <a:rPr lang="en-US" dirty="0" smtClean="0"/>
                  <a:t>:  </a:t>
                </a:r>
                <a:r>
                  <a:rPr lang="ru-RU" dirty="0" smtClean="0"/>
                  <a:t>             </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𝜃</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𝑅</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𝑑</m:t>
                        </m:r>
                        <m:r>
                          <m:rPr>
                            <m:sty m:val="p"/>
                          </m:rPr>
                          <a:rPr lang="en-US" b="0" i="0" smtClean="0">
                            <a:latin typeface="Cambria Math" panose="02040503050406030204" pitchFamily="18" charset="0"/>
                          </a:rPr>
                          <m:t>Φ</m:t>
                        </m:r>
                      </m:num>
                      <m:den>
                        <m:r>
                          <a:rPr lang="en-US" b="0" i="1" smtClean="0">
                            <a:latin typeface="Cambria Math" panose="02040503050406030204" pitchFamily="18" charset="0"/>
                          </a:rPr>
                          <m:t>𝑑𝑡</m:t>
                        </m:r>
                      </m:den>
                    </m:f>
                  </m:oMath>
                </a14:m>
                <a:endParaRPr lang="en-US" dirty="0" smtClean="0"/>
              </a:p>
              <a:p>
                <a:r>
                  <a:rPr lang="ru-RU" dirty="0" smtClean="0"/>
                  <a:t>Второй закон Ньютона</a:t>
                </a:r>
                <a:r>
                  <a:rPr lang="en-US" dirty="0" smtClean="0"/>
                  <a:t>:            </a:t>
                </a:r>
                <a:r>
                  <a:rPr lang="ru-RU" dirty="0" smtClean="0"/>
                  <a:t>             </a:t>
                </a:r>
                <a:r>
                  <a:rPr lang="en-US" dirty="0" smtClean="0"/>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e>
                    </m:d>
                    <m:r>
                      <a:rPr lang="en-US" b="0" i="1" smtClean="0">
                        <a:latin typeface="Cambria Math" panose="02040503050406030204" pitchFamily="18" charset="0"/>
                      </a:rPr>
                      <m:t>=</m:t>
                    </m:r>
                    <m:r>
                      <a:rPr lang="ru-RU"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𝜃</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𝑞</m:t>
                        </m:r>
                      </m:num>
                      <m:den>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𝑅</m:t>
                        </m:r>
                      </m:den>
                    </m:f>
                    <m:f>
                      <m:fPr>
                        <m:ctrlPr>
                          <a:rPr lang="en-US" i="1">
                            <a:latin typeface="Cambria Math" panose="02040503050406030204" pitchFamily="18" charset="0"/>
                          </a:rPr>
                        </m:ctrlPr>
                      </m:fPr>
                      <m:num>
                        <m:r>
                          <a:rPr lang="en-US" i="1">
                            <a:latin typeface="Cambria Math" panose="02040503050406030204" pitchFamily="18" charset="0"/>
                          </a:rPr>
                          <m:t>𝑑</m:t>
                        </m:r>
                        <m:r>
                          <m:rPr>
                            <m:sty m:val="p"/>
                          </m:rPr>
                          <a:rPr lang="en-US">
                            <a:latin typeface="Cambria Math" panose="02040503050406030204" pitchFamily="18" charset="0"/>
                          </a:rPr>
                          <m:t>Φ</m:t>
                        </m:r>
                      </m:num>
                      <m:den>
                        <m:r>
                          <a:rPr lang="en-US" i="1">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𝑞</m:t>
                        </m:r>
                      </m:num>
                      <m:den>
                        <m:r>
                          <a:rPr lang="en-US" i="1">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𝑅</m:t>
                        </m:r>
                      </m:den>
                    </m:f>
                    <m:r>
                      <m:rPr>
                        <m:sty m:val="p"/>
                      </m:rPr>
                      <a:rPr lang="en-US" b="0" i="0" smtClean="0">
                        <a:latin typeface="Cambria Math" panose="02040503050406030204" pitchFamily="18" charset="0"/>
                      </a:rPr>
                      <m:t>Φ</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oMath>
                </a14:m>
                <a:endParaRPr lang="en-US" dirty="0" smtClean="0"/>
              </a:p>
              <a:p>
                <a:r>
                  <a:rPr lang="ru-RU" dirty="0" smtClean="0"/>
                  <a:t>Центробежная сила</a:t>
                </a:r>
                <a:r>
                  <a:rPr lang="en-US" dirty="0" smtClean="0"/>
                  <a:t>:            </a:t>
                </a:r>
                <a:r>
                  <a:rPr lang="ru-RU" dirty="0" smtClean="0"/>
                  <a:t>           </a:t>
                </a:r>
                <a:r>
                  <a:rPr lang="en-US" dirty="0" smtClean="0"/>
                  <a:t>     </a:t>
                </a:r>
                <a:r>
                  <a:rPr lang="ru-RU" dirty="0" smtClean="0"/>
                  <a:t> </a:t>
                </a:r>
                <a:r>
                  <a:rPr lang="en-US" dirty="0" smtClean="0"/>
                  <a:t>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𝑚</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𝜃</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𝑅</m:t>
                        </m:r>
                      </m:den>
                    </m:f>
                    <m:r>
                      <a:rPr lang="en-US" b="0" i="1" smtClean="0">
                        <a:latin typeface="Cambria Math" panose="02040503050406030204" pitchFamily="18" charset="0"/>
                      </a:rPr>
                      <m:t>=</m:t>
                    </m:r>
                    <m:r>
                      <a:rPr lang="en-US" b="0" i="1" smtClean="0">
                        <a:latin typeface="Cambria Math" panose="02040503050406030204" pitchFamily="18" charset="0"/>
                      </a:rPr>
                      <m:t>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𝑧</m:t>
                        </m:r>
                      </m:sub>
                    </m:sSub>
                    <m:d>
                      <m:dPr>
                        <m:ctrlPr>
                          <a:rPr lang="en-US" i="1">
                            <a:latin typeface="Cambria Math" panose="02040503050406030204" pitchFamily="18" charset="0"/>
                          </a:rPr>
                        </m:ctrlPr>
                      </m:dPr>
                      <m:e>
                        <m:r>
                          <a:rPr lang="en-US" i="1">
                            <a:latin typeface="Cambria Math" panose="02040503050406030204" pitchFamily="18" charset="0"/>
                          </a:rPr>
                          <m:t>𝑅</m:t>
                        </m:r>
                      </m:e>
                    </m:d>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𝜃</m:t>
                        </m:r>
                      </m:sub>
                    </m:sSub>
                    <m:r>
                      <a:rPr lang="en-US" b="0" i="1" smtClean="0">
                        <a:latin typeface="Cambria Math" panose="02040503050406030204" pitchFamily="18" charset="0"/>
                      </a:rPr>
                      <m:t>=</m:t>
                    </m:r>
                    <m:r>
                      <a:rPr lang="en-US" b="0" i="1" smtClean="0">
                        <a:latin typeface="Cambria Math" panose="02040503050406030204" pitchFamily="18" charset="0"/>
                      </a:rPr>
                      <m:t>𝑞𝑅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oMath>
                </a14:m>
                <a:endParaRPr lang="en-US" dirty="0" smtClean="0"/>
              </a:p>
              <a:p>
                <a:r>
                  <a:rPr lang="ru-RU" dirty="0" smtClean="0"/>
                  <a:t>Условие равновесной орбиты</a:t>
                </a:r>
                <a:r>
                  <a:rPr lang="en-US" dirty="0" smtClean="0"/>
                  <a:t>:</a:t>
                </a:r>
                <a:r>
                  <a:rPr lang="ru-RU"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Φ</m:t>
                        </m:r>
                        <m:d>
                          <m:dPr>
                            <m:ctrlPr>
                              <a:rPr lang="en-US" i="1">
                                <a:latin typeface="Cambria Math" panose="02040503050406030204" pitchFamily="18" charset="0"/>
                              </a:rPr>
                            </m:ctrlPr>
                          </m:dPr>
                          <m:e>
                            <m:r>
                              <a:rPr lang="en-US" i="1">
                                <a:latin typeface="Cambria Math" panose="02040503050406030204" pitchFamily="18" charset="0"/>
                              </a:rPr>
                              <m:t>𝑅</m:t>
                            </m:r>
                          </m:e>
                        </m:d>
                      </m:num>
                      <m:den>
                        <m:r>
                          <a:rPr lang="en-US" i="1">
                            <a:latin typeface="Cambria Math" panose="02040503050406030204" pitchFamily="18" charset="0"/>
                          </a:rPr>
                          <m:t>2</m:t>
                        </m:r>
                        <m:r>
                          <a:rPr lang="en-US" i="1">
                            <a:latin typeface="Cambria Math" panose="02040503050406030204" pitchFamily="18" charset="0"/>
                          </a:rPr>
                          <m:t>𝜋</m:t>
                        </m:r>
                        <m:sSup>
                          <m:sSupPr>
                            <m:ctrlPr>
                              <a:rPr lang="en-US" b="0" i="1" smtClean="0">
                                <a:latin typeface="Cambria Math" panose="02040503050406030204" pitchFamily="18" charset="0"/>
                              </a:rPr>
                            </m:ctrlPr>
                          </m:sSupPr>
                          <m:e>
                            <m:r>
                              <a:rPr lang="en-US" i="1">
                                <a:latin typeface="Cambria Math" panose="02040503050406030204" pitchFamily="18" charset="0"/>
                              </a:rPr>
                              <m:t>𝑅</m:t>
                            </m:r>
                          </m:e>
                          <m:sup>
                            <m:r>
                              <a:rPr lang="en-US" b="0" i="1" smtClean="0">
                                <a:latin typeface="Cambria Math" panose="02040503050406030204" pitchFamily="18" charset="0"/>
                              </a:rPr>
                              <m:t>2</m:t>
                            </m:r>
                          </m:sup>
                        </m:sSup>
                      </m:den>
                    </m:f>
                    <m:r>
                      <a:rPr lang="ru-RU" b="0" i="1" smtClean="0">
                        <a:latin typeface="Cambria Math" panose="02040503050406030204" pitchFamily="18" charset="0"/>
                      </a:rPr>
                      <m:t>=</m:t>
                    </m:r>
                    <m:f>
                      <m:fPr>
                        <m:ctrlPr>
                          <a:rPr lang="en-US" b="0" i="1" smtClean="0">
                            <a:latin typeface="Cambria Math" panose="02040503050406030204" pitchFamily="18" charset="0"/>
                          </a:rPr>
                        </m:ctrlPr>
                      </m:fPr>
                      <m:num>
                        <m:r>
                          <a:rPr lang="ru-RU" b="0" i="1" smtClean="0">
                            <a:latin typeface="Cambria Math" panose="02040503050406030204" pitchFamily="18" charset="0"/>
                          </a:rPr>
                          <m:t>1</m:t>
                        </m:r>
                      </m:num>
                      <m:den>
                        <m:r>
                          <a:rPr lang="en-US" b="0" i="1" smtClean="0">
                            <a:latin typeface="Cambria Math" panose="02040503050406030204" pitchFamily="18" charset="0"/>
                          </a:rPr>
                          <m:t>2</m:t>
                        </m:r>
                      </m:den>
                    </m:f>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𝑧</m:t>
                            </m:r>
                          </m:sub>
                        </m:sSub>
                      </m:e>
                    </m:d>
                  </m:oMath>
                </a14:m>
                <a:endParaRPr lang="en-US" dirty="0" smtClean="0"/>
              </a:p>
            </p:txBody>
          </p:sp>
        </mc:Choice>
        <mc:Fallback xmlns="">
          <p:sp>
            <p:nvSpPr>
              <p:cNvPr id="7" name="TextBox 6"/>
              <p:cNvSpPr txBox="1">
                <a:spLocks noRot="1" noChangeAspect="1" noMove="1" noResize="1" noEditPoints="1" noAdjustHandles="1" noChangeArrowheads="1" noChangeShapeType="1" noTextEdit="1"/>
              </p:cNvSpPr>
              <p:nvPr/>
            </p:nvSpPr>
            <p:spPr>
              <a:xfrm>
                <a:off x="35496" y="555526"/>
                <a:ext cx="8928992" cy="2526654"/>
              </a:xfrm>
              <a:prstGeom prst="rect">
                <a:avLst/>
              </a:prstGeom>
              <a:blipFill>
                <a:blip r:embed="rId4"/>
                <a:stretch>
                  <a:fillRect l="-614" t="-3855" b="-482"/>
                </a:stretch>
              </a:blipFill>
            </p:spPr>
            <p:txBody>
              <a:bodyPr/>
              <a:lstStyle/>
              <a:p>
                <a:r>
                  <a:rPr lang="en-US">
                    <a:noFill/>
                  </a:rPr>
                  <a:t> </a:t>
                </a:r>
              </a:p>
            </p:txBody>
          </p:sp>
        </mc:Fallback>
      </mc:AlternateContent>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3116456"/>
            <a:ext cx="3957863" cy="1800000"/>
          </a:xfrm>
          <a:prstGeom prst="rect">
            <a:avLst/>
          </a:prstGeom>
        </p:spPr>
      </p:pic>
      <p:sp>
        <p:nvSpPr>
          <p:cNvPr id="4" name="Номер слайда 3"/>
          <p:cNvSpPr>
            <a:spLocks noGrp="1"/>
          </p:cNvSpPr>
          <p:nvPr>
            <p:ph type="sldNum" sz="quarter" idx="12"/>
          </p:nvPr>
        </p:nvSpPr>
        <p:spPr/>
        <p:txBody>
          <a:bodyPr/>
          <a:lstStyle/>
          <a:p>
            <a:fld id="{BF2E360A-594B-4CEE-9917-3340FAEBC045}" type="slidenum">
              <a:rPr lang="ru-RU" smtClean="0"/>
              <a:t>7</a:t>
            </a:fld>
            <a:endParaRPr lang="ru-RU"/>
          </a:p>
        </p:txBody>
      </p:sp>
    </p:spTree>
    <p:extLst>
      <p:ext uri="{BB962C8B-B14F-4D97-AF65-F5344CB8AC3E}">
        <p14:creationId xmlns:p14="http://schemas.microsoft.com/office/powerpoint/2010/main" val="774385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История</a:t>
            </a:r>
            <a:r>
              <a:rPr lang="en-US" dirty="0" smtClean="0"/>
              <a:t>: </a:t>
            </a:r>
            <a:r>
              <a:rPr lang="ru-RU" dirty="0" smtClean="0"/>
              <a:t>синхротрон</a:t>
            </a:r>
            <a:r>
              <a:rPr lang="en-US" dirty="0" smtClean="0"/>
              <a:t> (1943)</a:t>
            </a:r>
            <a:endParaRPr lang="ru-RU" dirty="0"/>
          </a:p>
        </p:txBody>
      </p:sp>
      <p:grpSp>
        <p:nvGrpSpPr>
          <p:cNvPr id="4" name="Группа 3"/>
          <p:cNvGrpSpPr/>
          <p:nvPr/>
        </p:nvGrpSpPr>
        <p:grpSpPr>
          <a:xfrm>
            <a:off x="4131632" y="771550"/>
            <a:ext cx="4803682" cy="3656966"/>
            <a:chOff x="0" y="0"/>
            <a:chExt cx="4803774" cy="3657282"/>
          </a:xfrm>
        </p:grpSpPr>
        <p:grpSp>
          <p:nvGrpSpPr>
            <p:cNvPr id="5" name="Группа 4"/>
            <p:cNvGrpSpPr/>
            <p:nvPr/>
          </p:nvGrpSpPr>
          <p:grpSpPr>
            <a:xfrm>
              <a:off x="2297430" y="0"/>
              <a:ext cx="2506344" cy="1029974"/>
              <a:chOff x="-339090" y="0"/>
              <a:chExt cx="2506344" cy="1029974"/>
            </a:xfrm>
          </p:grpSpPr>
          <p:grpSp>
            <p:nvGrpSpPr>
              <p:cNvPr id="37" name="Группа 36"/>
              <p:cNvGrpSpPr>
                <a:grpSpLocks noChangeAspect="1"/>
              </p:cNvGrpSpPr>
              <p:nvPr/>
            </p:nvGrpSpPr>
            <p:grpSpPr>
              <a:xfrm>
                <a:off x="567690" y="7621"/>
                <a:ext cx="827405" cy="1022353"/>
                <a:chOff x="0" y="0"/>
                <a:chExt cx="1486662" cy="1834699"/>
              </a:xfrm>
            </p:grpSpPr>
            <p:sp>
              <p:nvSpPr>
                <p:cNvPr id="44" name="Овал 43"/>
                <p:cNvSpPr/>
                <p:nvPr/>
              </p:nvSpPr>
              <p:spPr>
                <a:xfrm>
                  <a:off x="800100" y="800100"/>
                  <a:ext cx="343323" cy="2290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nvGrpSpPr>
                <p:cNvPr id="45" name="Группа 44"/>
                <p:cNvGrpSpPr/>
                <p:nvPr/>
              </p:nvGrpSpPr>
              <p:grpSpPr>
                <a:xfrm>
                  <a:off x="0" y="917122"/>
                  <a:ext cx="1486532" cy="917577"/>
                  <a:chOff x="0" y="0"/>
                  <a:chExt cx="1486662" cy="917817"/>
                </a:xfrm>
              </p:grpSpPr>
              <p:grpSp>
                <p:nvGrpSpPr>
                  <p:cNvPr id="63" name="Группа 62"/>
                  <p:cNvGrpSpPr/>
                  <p:nvPr/>
                </p:nvGrpSpPr>
                <p:grpSpPr>
                  <a:xfrm>
                    <a:off x="517072" y="225878"/>
                    <a:ext cx="229362" cy="229108"/>
                    <a:chOff x="-54356" y="0"/>
                    <a:chExt cx="229362" cy="229108"/>
                  </a:xfrm>
                </p:grpSpPr>
                <p:sp>
                  <p:nvSpPr>
                    <p:cNvPr id="76" name="Прямоугольник 75"/>
                    <p:cNvSpPr/>
                    <p:nvPr/>
                  </p:nvSpPr>
                  <p:spPr>
                    <a:xfrm>
                      <a:off x="-53594" y="0"/>
                      <a:ext cx="228346" cy="2291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7" name="Прямая соединительная линия 76"/>
                    <p:cNvCxnSpPr/>
                    <p:nvPr/>
                  </p:nvCxnSpPr>
                  <p:spPr>
                    <a:xfrm>
                      <a:off x="-53594" y="762"/>
                      <a:ext cx="228600" cy="2275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H="1">
                      <a:off x="-54356" y="0"/>
                      <a:ext cx="228600" cy="2290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4" name="Группа 63"/>
                  <p:cNvGrpSpPr/>
                  <p:nvPr/>
                </p:nvGrpSpPr>
                <p:grpSpPr>
                  <a:xfrm>
                    <a:off x="1257300" y="225878"/>
                    <a:ext cx="229362" cy="229108"/>
                    <a:chOff x="0" y="0"/>
                    <a:chExt cx="229362" cy="229108"/>
                  </a:xfrm>
                </p:grpSpPr>
                <p:sp>
                  <p:nvSpPr>
                    <p:cNvPr id="73" name="Прямоугольник 72"/>
                    <p:cNvSpPr/>
                    <p:nvPr/>
                  </p:nvSpPr>
                  <p:spPr>
                    <a:xfrm>
                      <a:off x="762" y="0"/>
                      <a:ext cx="228346" cy="2291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4" name="Прямая соединительная линия 73"/>
                    <p:cNvCxnSpPr/>
                    <p:nvPr/>
                  </p:nvCxnSpPr>
                  <p:spPr>
                    <a:xfrm>
                      <a:off x="762" y="762"/>
                      <a:ext cx="228600" cy="2275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p:cNvCxnSpPr/>
                    <p:nvPr/>
                  </p:nvCxnSpPr>
                  <p:spPr>
                    <a:xfrm flipH="1">
                      <a:off x="0" y="0"/>
                      <a:ext cx="228600" cy="2290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5" name="Группа 64"/>
                  <p:cNvGrpSpPr/>
                  <p:nvPr/>
                </p:nvGrpSpPr>
                <p:grpSpPr>
                  <a:xfrm>
                    <a:off x="0" y="0"/>
                    <a:ext cx="1257723" cy="917817"/>
                    <a:chOff x="0" y="0"/>
                    <a:chExt cx="1257723" cy="917817"/>
                  </a:xfrm>
                  <a:noFill/>
                </p:grpSpPr>
                <p:cxnSp>
                  <p:nvCxnSpPr>
                    <p:cNvPr id="66" name="Прямая соединительная линия 65"/>
                    <p:cNvCxnSpPr/>
                    <p:nvPr/>
                  </p:nvCxnSpPr>
                  <p:spPr>
                    <a:xfrm flipH="1">
                      <a:off x="0" y="0"/>
                      <a:ext cx="423" cy="91397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0" y="914400"/>
                      <a:ext cx="1256030" cy="127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flipV="1">
                      <a:off x="1257300" y="342900"/>
                      <a:ext cx="423" cy="57491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Дуга 68"/>
                    <p:cNvSpPr/>
                    <p:nvPr/>
                  </p:nvSpPr>
                  <p:spPr>
                    <a:xfrm>
                      <a:off x="342900" y="114300"/>
                      <a:ext cx="914083" cy="456445"/>
                    </a:xfrm>
                    <a:prstGeom prst="arc">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70" name="Прямая соединительная линия 69"/>
                    <p:cNvCxnSpPr/>
                    <p:nvPr/>
                  </p:nvCxnSpPr>
                  <p:spPr>
                    <a:xfrm flipH="1">
                      <a:off x="800100" y="114300"/>
                      <a:ext cx="635" cy="340995"/>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Прямая соединительная линия 70"/>
                    <p:cNvCxnSpPr/>
                    <p:nvPr/>
                  </p:nvCxnSpPr>
                  <p:spPr>
                    <a:xfrm flipH="1">
                      <a:off x="457200" y="457200"/>
                      <a:ext cx="342265"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p:cNvCxnSpPr/>
                    <p:nvPr/>
                  </p:nvCxnSpPr>
                  <p:spPr>
                    <a:xfrm>
                      <a:off x="457200" y="0"/>
                      <a:ext cx="423" cy="455295"/>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6" name="Группа 45"/>
                <p:cNvGrpSpPr/>
                <p:nvPr/>
              </p:nvGrpSpPr>
              <p:grpSpPr>
                <a:xfrm flipV="1">
                  <a:off x="0" y="0"/>
                  <a:ext cx="1486662" cy="917817"/>
                  <a:chOff x="0" y="0"/>
                  <a:chExt cx="1486662" cy="917817"/>
                </a:xfrm>
              </p:grpSpPr>
              <p:grpSp>
                <p:nvGrpSpPr>
                  <p:cNvPr id="47" name="Группа 46"/>
                  <p:cNvGrpSpPr/>
                  <p:nvPr/>
                </p:nvGrpSpPr>
                <p:grpSpPr>
                  <a:xfrm>
                    <a:off x="517072" y="225878"/>
                    <a:ext cx="229362" cy="229108"/>
                    <a:chOff x="-54356" y="0"/>
                    <a:chExt cx="229362" cy="229108"/>
                  </a:xfrm>
                </p:grpSpPr>
                <p:sp>
                  <p:nvSpPr>
                    <p:cNvPr id="60" name="Прямоугольник 59"/>
                    <p:cNvSpPr/>
                    <p:nvPr/>
                  </p:nvSpPr>
                  <p:spPr>
                    <a:xfrm>
                      <a:off x="-53594" y="0"/>
                      <a:ext cx="228346" cy="2291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61" name="Прямая соединительная линия 60"/>
                    <p:cNvCxnSpPr/>
                    <p:nvPr/>
                  </p:nvCxnSpPr>
                  <p:spPr>
                    <a:xfrm>
                      <a:off x="-53594" y="762"/>
                      <a:ext cx="228600" cy="2275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H="1">
                      <a:off x="-54356" y="0"/>
                      <a:ext cx="228600" cy="2290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 name="Группа 47"/>
                  <p:cNvGrpSpPr/>
                  <p:nvPr/>
                </p:nvGrpSpPr>
                <p:grpSpPr>
                  <a:xfrm>
                    <a:off x="1257300" y="225878"/>
                    <a:ext cx="229362" cy="229108"/>
                    <a:chOff x="0" y="0"/>
                    <a:chExt cx="229362" cy="229108"/>
                  </a:xfrm>
                </p:grpSpPr>
                <p:sp>
                  <p:nvSpPr>
                    <p:cNvPr id="57" name="Прямоугольник 56"/>
                    <p:cNvSpPr/>
                    <p:nvPr/>
                  </p:nvSpPr>
                  <p:spPr>
                    <a:xfrm>
                      <a:off x="762" y="0"/>
                      <a:ext cx="228346" cy="2291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58" name="Прямая соединительная линия 57"/>
                    <p:cNvCxnSpPr/>
                    <p:nvPr/>
                  </p:nvCxnSpPr>
                  <p:spPr>
                    <a:xfrm>
                      <a:off x="762" y="762"/>
                      <a:ext cx="228600" cy="2275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flipH="1">
                      <a:off x="0" y="0"/>
                      <a:ext cx="228600" cy="2290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Группа 48"/>
                  <p:cNvGrpSpPr/>
                  <p:nvPr/>
                </p:nvGrpSpPr>
                <p:grpSpPr>
                  <a:xfrm>
                    <a:off x="0" y="0"/>
                    <a:ext cx="1257723" cy="917817"/>
                    <a:chOff x="0" y="0"/>
                    <a:chExt cx="1257723" cy="917817"/>
                  </a:xfrm>
                  <a:noFill/>
                </p:grpSpPr>
                <p:cxnSp>
                  <p:nvCxnSpPr>
                    <p:cNvPr id="50" name="Прямая соединительная линия 49"/>
                    <p:cNvCxnSpPr/>
                    <p:nvPr/>
                  </p:nvCxnSpPr>
                  <p:spPr>
                    <a:xfrm flipH="1">
                      <a:off x="0" y="0"/>
                      <a:ext cx="423" cy="91397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0" y="914400"/>
                      <a:ext cx="1256030" cy="127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flipV="1">
                      <a:off x="1257300" y="342900"/>
                      <a:ext cx="423" cy="574917"/>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Дуга 52"/>
                    <p:cNvSpPr/>
                    <p:nvPr/>
                  </p:nvSpPr>
                  <p:spPr>
                    <a:xfrm>
                      <a:off x="342900" y="114300"/>
                      <a:ext cx="914083" cy="456445"/>
                    </a:xfrm>
                    <a:prstGeom prst="arc">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54" name="Прямая соединительная линия 53"/>
                    <p:cNvCxnSpPr/>
                    <p:nvPr/>
                  </p:nvCxnSpPr>
                  <p:spPr>
                    <a:xfrm flipH="1">
                      <a:off x="800100" y="114300"/>
                      <a:ext cx="635" cy="340995"/>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flipH="1">
                      <a:off x="457200" y="457200"/>
                      <a:ext cx="342265"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a:off x="457200" y="0"/>
                      <a:ext cx="423" cy="455295"/>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8" name="Группа 37"/>
              <p:cNvGrpSpPr/>
              <p:nvPr/>
            </p:nvGrpSpPr>
            <p:grpSpPr>
              <a:xfrm>
                <a:off x="-339090" y="0"/>
                <a:ext cx="1022984" cy="364125"/>
                <a:chOff x="-339090" y="0"/>
                <a:chExt cx="1022984" cy="364125"/>
              </a:xfrm>
            </p:grpSpPr>
            <p:sp>
              <p:nvSpPr>
                <p:cNvPr id="42" name="Надпись 2"/>
                <p:cNvSpPr txBox="1">
                  <a:spLocks noChangeArrowheads="1"/>
                </p:cNvSpPr>
                <p:nvPr/>
              </p:nvSpPr>
              <p:spPr bwMode="auto">
                <a:xfrm>
                  <a:off x="-339090" y="1815"/>
                  <a:ext cx="681355" cy="362310"/>
                </a:xfrm>
                <a:prstGeom prst="rect">
                  <a:avLst/>
                </a:prstGeom>
                <a:solidFill>
                  <a:srgbClr val="FFFFFF"/>
                </a:solidFill>
                <a:ln w="3175">
                  <a:solidFill>
                    <a:schemeClr val="tx1"/>
                  </a:solidFill>
                  <a:miter lim="800000"/>
                  <a:headEnd/>
                  <a:tailEnd/>
                </a:ln>
              </p:spPr>
              <p:txBody>
                <a:bodyPr rot="0" vert="horz" wrap="square" lIns="36000" tIns="0" rIns="0" bIns="0" anchor="t" anchorCtr="0">
                  <a:spAutoFit/>
                </a:bodyPr>
                <a:lstStyle/>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Железное ярмо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3" name="Прямая со стрелкой 42"/>
                <p:cNvCxnSpPr/>
                <p:nvPr/>
              </p:nvCxnSpPr>
              <p:spPr>
                <a:xfrm>
                  <a:off x="341085" y="0"/>
                  <a:ext cx="342809" cy="227239"/>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39" name="Группа 38"/>
              <p:cNvGrpSpPr/>
              <p:nvPr/>
            </p:nvGrpSpPr>
            <p:grpSpPr>
              <a:xfrm>
                <a:off x="1394460" y="643890"/>
                <a:ext cx="772794" cy="337184"/>
                <a:chOff x="0" y="0"/>
                <a:chExt cx="772794" cy="337184"/>
              </a:xfrm>
            </p:grpSpPr>
            <p:sp>
              <p:nvSpPr>
                <p:cNvPr id="40" name="Надпись 2"/>
                <p:cNvSpPr txBox="1">
                  <a:spLocks noChangeArrowheads="1"/>
                </p:cNvSpPr>
                <p:nvPr/>
              </p:nvSpPr>
              <p:spPr bwMode="auto">
                <a:xfrm>
                  <a:off x="225893" y="156028"/>
                  <a:ext cx="546901" cy="181156"/>
                </a:xfrm>
                <a:prstGeom prst="rect">
                  <a:avLst/>
                </a:prstGeom>
                <a:solidFill>
                  <a:srgbClr val="FFFFFF"/>
                </a:solidFill>
                <a:ln w="3175">
                  <a:solidFill>
                    <a:schemeClr val="tx1"/>
                  </a:solidFill>
                  <a:miter lim="800000"/>
                  <a:headEnd/>
                  <a:tailEnd/>
                </a:ln>
              </p:spPr>
              <p:txBody>
                <a:bodyPr rot="0" vert="horz" wrap="square" lIns="36000" tIns="0" rIns="0" bIns="0" anchor="t" anchorCtr="0">
                  <a:spAutoFit/>
                </a:bodyPr>
                <a:lstStyle/>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Катушки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1" name="Прямая со стрелкой 40"/>
                <p:cNvCxnSpPr/>
                <p:nvPr/>
              </p:nvCxnSpPr>
              <p:spPr>
                <a:xfrm flipH="1" flipV="1">
                  <a:off x="0" y="0"/>
                  <a:ext cx="315595" cy="156596"/>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6" name="Группа 5"/>
            <p:cNvGrpSpPr/>
            <p:nvPr/>
          </p:nvGrpSpPr>
          <p:grpSpPr>
            <a:xfrm>
              <a:off x="0" y="453390"/>
              <a:ext cx="3317875" cy="3203892"/>
              <a:chOff x="0" y="0"/>
              <a:chExt cx="3317875" cy="3203892"/>
            </a:xfrm>
          </p:grpSpPr>
          <p:grpSp>
            <p:nvGrpSpPr>
              <p:cNvPr id="7" name="Группа 6"/>
              <p:cNvGrpSpPr/>
              <p:nvPr/>
            </p:nvGrpSpPr>
            <p:grpSpPr>
              <a:xfrm>
                <a:off x="0" y="0"/>
                <a:ext cx="3317875" cy="3203892"/>
                <a:chOff x="0" y="0"/>
                <a:chExt cx="3317875" cy="3203892"/>
              </a:xfrm>
            </p:grpSpPr>
            <p:grpSp>
              <p:nvGrpSpPr>
                <p:cNvPr id="26" name="Группа 25"/>
                <p:cNvGrpSpPr/>
                <p:nvPr/>
              </p:nvGrpSpPr>
              <p:grpSpPr>
                <a:xfrm>
                  <a:off x="0" y="0"/>
                  <a:ext cx="3317875" cy="3203892"/>
                  <a:chOff x="0" y="0"/>
                  <a:chExt cx="3317875" cy="3203892"/>
                </a:xfrm>
              </p:grpSpPr>
              <p:sp>
                <p:nvSpPr>
                  <p:cNvPr id="28" name="Арка 27"/>
                  <p:cNvSpPr/>
                  <p:nvPr/>
                </p:nvSpPr>
                <p:spPr>
                  <a:xfrm>
                    <a:off x="0" y="2540"/>
                    <a:ext cx="2516505" cy="2514600"/>
                  </a:xfrm>
                  <a:prstGeom prst="blockArc">
                    <a:avLst>
                      <a:gd name="adj1" fmla="val 10800000"/>
                      <a:gd name="adj2" fmla="val 16187722"/>
                      <a:gd name="adj3" fmla="val 1821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9" name="Арка 28"/>
                  <p:cNvSpPr/>
                  <p:nvPr/>
                </p:nvSpPr>
                <p:spPr>
                  <a:xfrm rot="5400000">
                    <a:off x="687387" y="953"/>
                    <a:ext cx="2516505" cy="2514600"/>
                  </a:xfrm>
                  <a:prstGeom prst="blockArc">
                    <a:avLst>
                      <a:gd name="adj1" fmla="val 10800000"/>
                      <a:gd name="adj2" fmla="val 16187722"/>
                      <a:gd name="adj3" fmla="val 1821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0" name="Арка 29"/>
                  <p:cNvSpPr/>
                  <p:nvPr/>
                </p:nvSpPr>
                <p:spPr>
                  <a:xfrm rot="16200000">
                    <a:off x="0" y="688340"/>
                    <a:ext cx="2516505" cy="2514600"/>
                  </a:xfrm>
                  <a:prstGeom prst="blockArc">
                    <a:avLst>
                      <a:gd name="adj1" fmla="val 10800000"/>
                      <a:gd name="adj2" fmla="val 16187722"/>
                      <a:gd name="adj3" fmla="val 1821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1" name="Арка 30"/>
                  <p:cNvSpPr/>
                  <p:nvPr/>
                </p:nvSpPr>
                <p:spPr>
                  <a:xfrm rot="10800000">
                    <a:off x="688975" y="688340"/>
                    <a:ext cx="2516505" cy="2514600"/>
                  </a:xfrm>
                  <a:prstGeom prst="blockArc">
                    <a:avLst>
                      <a:gd name="adj1" fmla="val 10800000"/>
                      <a:gd name="adj2" fmla="val 16187722"/>
                      <a:gd name="adj3" fmla="val 1821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2" name="Прямоугольник 31"/>
                  <p:cNvSpPr/>
                  <p:nvPr/>
                </p:nvSpPr>
                <p:spPr>
                  <a:xfrm>
                    <a:off x="1260475" y="116840"/>
                    <a:ext cx="685800" cy="228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3" name="Прямоугольник 32"/>
                  <p:cNvSpPr/>
                  <p:nvPr/>
                </p:nvSpPr>
                <p:spPr>
                  <a:xfrm>
                    <a:off x="1257300" y="2860040"/>
                    <a:ext cx="685800" cy="228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4" name="Прямоугольник 33"/>
                  <p:cNvSpPr/>
                  <p:nvPr/>
                </p:nvSpPr>
                <p:spPr>
                  <a:xfrm rot="5400000">
                    <a:off x="2632075" y="1488440"/>
                    <a:ext cx="685800" cy="2286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5" name="Прямоугольник 34"/>
                  <p:cNvSpPr/>
                  <p:nvPr/>
                </p:nvSpPr>
                <p:spPr>
                  <a:xfrm>
                    <a:off x="2632075" y="1488440"/>
                    <a:ext cx="685800" cy="228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36" name="Прямая соединительная линия 35"/>
                  <p:cNvCxnSpPr/>
                  <p:nvPr/>
                </p:nvCxnSpPr>
                <p:spPr>
                  <a:xfrm flipV="1">
                    <a:off x="2289175" y="231140"/>
                    <a:ext cx="685800" cy="685800"/>
                  </a:xfrm>
                  <a:prstGeom prst="line">
                    <a:avLst/>
                  </a:prstGeom>
                  <a:ln>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sp>
              <p:nvSpPr>
                <p:cNvPr id="27" name="Прямоугольник 26"/>
                <p:cNvSpPr/>
                <p:nvPr/>
              </p:nvSpPr>
              <p:spPr>
                <a:xfrm rot="5400000">
                  <a:off x="-111370" y="1488830"/>
                  <a:ext cx="685800" cy="22857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grpSp>
            <p:nvGrpSpPr>
              <p:cNvPr id="8" name="Группа 7"/>
              <p:cNvGrpSpPr/>
              <p:nvPr/>
            </p:nvGrpSpPr>
            <p:grpSpPr>
              <a:xfrm>
                <a:off x="1425981" y="1604010"/>
                <a:ext cx="1206729" cy="279819"/>
                <a:chOff x="-216129" y="0"/>
                <a:chExt cx="1206729" cy="279819"/>
              </a:xfrm>
            </p:grpSpPr>
            <p:sp>
              <p:nvSpPr>
                <p:cNvPr id="24" name="Надпись 2"/>
                <p:cNvSpPr txBox="1">
                  <a:spLocks noChangeArrowheads="1"/>
                </p:cNvSpPr>
                <p:nvPr/>
              </p:nvSpPr>
              <p:spPr bwMode="auto">
                <a:xfrm>
                  <a:off x="-216129" y="106680"/>
                  <a:ext cx="865100" cy="173139"/>
                </a:xfrm>
                <a:prstGeom prst="rect">
                  <a:avLst/>
                </a:prstGeom>
                <a:solidFill>
                  <a:srgbClr val="FFFFFF"/>
                </a:solidFill>
                <a:ln w="3175">
                  <a:solidFill>
                    <a:schemeClr val="tx1"/>
                  </a:solidFill>
                  <a:miter lim="800000"/>
                  <a:headEnd/>
                  <a:tailEnd/>
                </a:ln>
              </p:spPr>
              <p:txBody>
                <a:bodyPr rot="0" vert="horz" wrap="square" lIns="36000" tIns="0" rIns="0" bIns="0" anchor="t" anchorCtr="0">
                  <a:spAutoFit/>
                </a:bodyPr>
                <a:lstStyle/>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ВЧ резонатор</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5" name="Прямая со стрелкой 24"/>
                <p:cNvCxnSpPr/>
                <p:nvPr/>
              </p:nvCxnSpPr>
              <p:spPr>
                <a:xfrm flipV="1">
                  <a:off x="655320" y="0"/>
                  <a:ext cx="335280" cy="10541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9" name="Группа 8"/>
              <p:cNvGrpSpPr/>
              <p:nvPr/>
            </p:nvGrpSpPr>
            <p:grpSpPr>
              <a:xfrm>
                <a:off x="232410" y="1375410"/>
                <a:ext cx="1193570" cy="362310"/>
                <a:chOff x="0" y="0"/>
                <a:chExt cx="1193570" cy="362310"/>
              </a:xfrm>
            </p:grpSpPr>
            <p:sp>
              <p:nvSpPr>
                <p:cNvPr id="22" name="Надпись 2"/>
                <p:cNvSpPr txBox="1">
                  <a:spLocks noChangeArrowheads="1"/>
                </p:cNvSpPr>
                <p:nvPr/>
              </p:nvSpPr>
              <p:spPr bwMode="auto">
                <a:xfrm>
                  <a:off x="506184" y="0"/>
                  <a:ext cx="687386" cy="362310"/>
                </a:xfrm>
                <a:prstGeom prst="rect">
                  <a:avLst/>
                </a:prstGeom>
                <a:solidFill>
                  <a:srgbClr val="FFFFFF"/>
                </a:solidFill>
                <a:ln w="3175">
                  <a:solidFill>
                    <a:schemeClr val="tx1"/>
                  </a:solidFill>
                  <a:miter lim="800000"/>
                  <a:headEnd/>
                  <a:tailEnd/>
                </a:ln>
              </p:spPr>
              <p:txBody>
                <a:bodyPr rot="0" vert="horz" wrap="square" lIns="36000" tIns="0" rIns="0" bIns="0" anchor="t" anchorCtr="0">
                  <a:spAutoFit/>
                </a:bodyPr>
                <a:lstStyle/>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Вакуумная</a:t>
                  </a:r>
                </a:p>
                <a:p>
                  <a:pPr>
                    <a:lnSpc>
                      <a:spcPct val="107000"/>
                    </a:lnSpc>
                    <a:spcAft>
                      <a:spcPts val="0"/>
                    </a:spcAft>
                  </a:pPr>
                  <a:r>
                    <a:rPr lang="ru-RU" sz="1100" dirty="0" smtClean="0">
                      <a:latin typeface="Calibri" panose="020F0502020204030204" pitchFamily="34" charset="0"/>
                      <a:ea typeface="Calibri" panose="020F0502020204030204" pitchFamily="34" charset="0"/>
                      <a:cs typeface="Times New Roman" panose="02020603050405020304" pitchFamily="18" charset="0"/>
                    </a:rPr>
                    <a:t>камера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Прямая со стрелкой 22"/>
                <p:cNvCxnSpPr/>
                <p:nvPr/>
              </p:nvCxnSpPr>
              <p:spPr>
                <a:xfrm flipH="1">
                  <a:off x="0" y="0"/>
                  <a:ext cx="506185" cy="184331"/>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0" name="Группа 9"/>
              <p:cNvGrpSpPr/>
              <p:nvPr/>
            </p:nvGrpSpPr>
            <p:grpSpPr>
              <a:xfrm>
                <a:off x="689610" y="590550"/>
                <a:ext cx="1371601" cy="517771"/>
                <a:chOff x="0" y="0"/>
                <a:chExt cx="877125" cy="517771"/>
              </a:xfrm>
            </p:grpSpPr>
            <p:sp>
              <p:nvSpPr>
                <p:cNvPr id="20" name="Надпись 2"/>
                <p:cNvSpPr txBox="1">
                  <a:spLocks noChangeArrowheads="1"/>
                </p:cNvSpPr>
                <p:nvPr/>
              </p:nvSpPr>
              <p:spPr bwMode="auto">
                <a:xfrm>
                  <a:off x="315161" y="155461"/>
                  <a:ext cx="561964" cy="362310"/>
                </a:xfrm>
                <a:prstGeom prst="rect">
                  <a:avLst/>
                </a:prstGeom>
                <a:solidFill>
                  <a:srgbClr val="FFFFFF"/>
                </a:solidFill>
                <a:ln w="3175">
                  <a:solidFill>
                    <a:schemeClr val="tx1"/>
                  </a:solidFill>
                  <a:miter lim="800000"/>
                  <a:headEnd/>
                  <a:tailEnd/>
                </a:ln>
              </p:spPr>
              <p:txBody>
                <a:bodyPr rot="0" vert="horz" wrap="square" lIns="36000" tIns="0" rIns="0" bIns="0" anchor="t" anchorCtr="0">
                  <a:spAutoFit/>
                </a:bodyPr>
                <a:lstStyle/>
                <a:p>
                  <a:pPr>
                    <a:lnSpc>
                      <a:spcPct val="107000"/>
                    </a:lnSpc>
                    <a:spcAft>
                      <a:spcPts val="0"/>
                    </a:spcAft>
                  </a:pPr>
                  <a:r>
                    <a:rPr lang="ru-RU" sz="1100" dirty="0" smtClean="0">
                      <a:effectLst/>
                      <a:latin typeface="Calibri" panose="020F0502020204030204" pitchFamily="34" charset="0"/>
                      <a:ea typeface="Calibri" panose="020F0502020204030204" pitchFamily="34" charset="0"/>
                      <a:cs typeface="Times New Roman" panose="02020603050405020304" pitchFamily="18" charset="0"/>
                    </a:rPr>
                    <a:t>Поворотный магнит</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Прямая со стрелкой 20"/>
                <p:cNvCxnSpPr/>
                <p:nvPr/>
              </p:nvCxnSpPr>
              <p:spPr>
                <a:xfrm flipH="1" flipV="1">
                  <a:off x="0" y="0"/>
                  <a:ext cx="315595" cy="156596"/>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11" name="Группа 10"/>
              <p:cNvGrpSpPr/>
              <p:nvPr/>
            </p:nvGrpSpPr>
            <p:grpSpPr>
              <a:xfrm>
                <a:off x="3032760" y="1489710"/>
                <a:ext cx="172372" cy="230583"/>
                <a:chOff x="0" y="0"/>
                <a:chExt cx="172372" cy="230583"/>
              </a:xfrm>
            </p:grpSpPr>
            <p:cxnSp>
              <p:nvCxnSpPr>
                <p:cNvPr id="18" name="Прямая со стрелкой 17"/>
                <p:cNvCxnSpPr/>
                <p:nvPr/>
              </p:nvCxnSpPr>
              <p:spPr>
                <a:xfrm>
                  <a:off x="0" y="2006"/>
                  <a:ext cx="0" cy="228577"/>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Надпись 2"/>
                    <p:cNvSpPr txBox="1">
                      <a:spLocks noChangeArrowheads="1"/>
                    </p:cNvSpPr>
                    <p:nvPr/>
                  </p:nvSpPr>
                  <p:spPr bwMode="auto">
                    <a:xfrm>
                      <a:off x="58073" y="0"/>
                      <a:ext cx="114299" cy="191134"/>
                    </a:xfrm>
                    <a:prstGeom prst="rect">
                      <a:avLst/>
                    </a:prstGeom>
                    <a:noFill/>
                    <a:ln w="3175">
                      <a:noFill/>
                      <a:miter lim="800000"/>
                      <a:headEnd/>
                      <a:tailEnd/>
                    </a:ln>
                  </p:spPr>
                  <p:txBody>
                    <a:bodyPr rot="0" vert="horz" wrap="square" lIns="0" tIns="0" rIns="0" bIns="0" anchor="t" anchorCtr="0">
                      <a:spAutoFit/>
                    </a:bodyPr>
                    <a:lstStyle/>
                    <a:p>
                      <a:pP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ru-RU" sz="1100" i="1">
                                    <a:effectLst/>
                                    <a:latin typeface="Cambria Math" panose="02040503050406030204" pitchFamily="18" charset="0"/>
                                    <a:ea typeface="Calibri" panose="020F0502020204030204" pitchFamily="34" charset="0"/>
                                    <a:cs typeface="Times New Roman" panose="02020603050405020304" pitchFamily="18" charset="0"/>
                                  </a:rPr>
                                </m:ctrlPr>
                              </m:accPr>
                              <m:e>
                                <m:r>
                                  <a:rPr lang="ru-RU" sz="1100" i="1">
                                    <a:effectLst/>
                                    <a:latin typeface="Cambria Math" panose="02040503050406030204" pitchFamily="18" charset="0"/>
                                    <a:ea typeface="Calibri" panose="020F0502020204030204" pitchFamily="34" charset="0"/>
                                    <a:cs typeface="Times New Roman" panose="02020603050405020304" pitchFamily="18" charset="0"/>
                                  </a:rPr>
                                  <m:t>𝐸</m:t>
                                </m:r>
                              </m:e>
                            </m:acc>
                            <m:r>
                              <a:rPr lang="ru-RU" sz="11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Надпись 2"/>
                    <p:cNvSpPr txBox="1">
                      <a:spLocks noRot="1" noChangeAspect="1" noMove="1" noResize="1" noEditPoints="1" noAdjustHandles="1" noChangeArrowheads="1" noChangeShapeType="1" noTextEdit="1"/>
                    </p:cNvSpPr>
                    <p:nvPr/>
                  </p:nvSpPr>
                  <p:spPr bwMode="auto">
                    <a:xfrm>
                      <a:off x="58073" y="0"/>
                      <a:ext cx="114299" cy="191134"/>
                    </a:xfrm>
                    <a:prstGeom prst="rect">
                      <a:avLst/>
                    </a:prstGeom>
                    <a:blipFill rotWithShape="0">
                      <a:blip r:embed="rId3"/>
                      <a:stretch>
                        <a:fillRect l="-42105" r="-15789" b="-3125"/>
                      </a:stretch>
                    </a:blipFill>
                    <a:ln w="3175">
                      <a:noFill/>
                      <a:miter lim="800000"/>
                      <a:headEnd/>
                      <a:tailEnd/>
                    </a:ln>
                  </p:spPr>
                  <p:txBody>
                    <a:bodyPr/>
                    <a:lstStyle/>
                    <a:p>
                      <a:r>
                        <a:rPr lang="ru-RU">
                          <a:noFill/>
                        </a:rPr>
                        <a:t> </a:t>
                      </a:r>
                    </a:p>
                  </p:txBody>
                </p:sp>
              </mc:Fallback>
            </mc:AlternateContent>
          </p:grpSp>
          <p:grpSp>
            <p:nvGrpSpPr>
              <p:cNvPr id="12" name="Группа 11"/>
              <p:cNvGrpSpPr/>
              <p:nvPr/>
            </p:nvGrpSpPr>
            <p:grpSpPr>
              <a:xfrm>
                <a:off x="121920" y="922020"/>
                <a:ext cx="232409" cy="191134"/>
                <a:chOff x="0" y="0"/>
                <a:chExt cx="232409" cy="191134"/>
              </a:xfrm>
            </p:grpSpPr>
            <mc:AlternateContent xmlns:mc="http://schemas.openxmlformats.org/markup-compatibility/2006" xmlns:a14="http://schemas.microsoft.com/office/drawing/2010/main">
              <mc:Choice Requires="a14">
                <p:sp>
                  <p:nvSpPr>
                    <p:cNvPr id="13" name="Надпись 2"/>
                    <p:cNvSpPr txBox="1">
                      <a:spLocks noChangeArrowheads="1"/>
                    </p:cNvSpPr>
                    <p:nvPr/>
                  </p:nvSpPr>
                  <p:spPr bwMode="auto">
                    <a:xfrm>
                      <a:off x="118110" y="0"/>
                      <a:ext cx="114299" cy="191134"/>
                    </a:xfrm>
                    <a:prstGeom prst="rect">
                      <a:avLst/>
                    </a:prstGeom>
                    <a:noFill/>
                    <a:ln w="3175">
                      <a:noFill/>
                      <a:miter lim="800000"/>
                      <a:headEnd/>
                      <a:tailEnd/>
                    </a:ln>
                  </p:spPr>
                  <p:txBody>
                    <a:bodyPr rot="0" vert="horz" wrap="square" lIns="0" tIns="0" rIns="0" bIns="0" anchor="t" anchorCtr="0">
                      <a:spAutoFit/>
                    </a:bodyPr>
                    <a:lstStyle/>
                    <a:p>
                      <a:pPr>
                        <a:lnSpc>
                          <a:spcPct val="107000"/>
                        </a:lnSpc>
                        <a:spcAft>
                          <a:spcPts val="0"/>
                        </a:spcAft>
                      </a:pPr>
                      <a14:m>
                        <m:oMathPara xmlns:m="http://schemas.openxmlformats.org/officeDocument/2006/math">
                          <m:oMathParaPr>
                            <m:jc m:val="centerGroup"/>
                          </m:oMathParaPr>
                          <m:oMath xmlns:m="http://schemas.openxmlformats.org/officeDocument/2006/math">
                            <m:acc>
                              <m:accPr>
                                <m:chr m:val="⃗"/>
                                <m:ctrlPr>
                                  <a:rPr lang="ru-RU" sz="1100" i="1">
                                    <a:effectLst/>
                                    <a:latin typeface="Cambria Math" panose="02040503050406030204" pitchFamily="18" charset="0"/>
                                    <a:ea typeface="Calibri" panose="020F0502020204030204" pitchFamily="34" charset="0"/>
                                    <a:cs typeface="Times New Roman" panose="02020603050405020304" pitchFamily="18" charset="0"/>
                                  </a:rPr>
                                </m:ctrlPr>
                              </m:accPr>
                              <m:e>
                                <m:r>
                                  <a:rPr lang="ru-RU" sz="11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ru-RU" sz="11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ru-RU" sz="1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Надпись 2"/>
                    <p:cNvSpPr txBox="1">
                      <a:spLocks noRot="1" noChangeAspect="1" noMove="1" noResize="1" noEditPoints="1" noAdjustHandles="1" noChangeArrowheads="1" noChangeShapeType="1" noTextEdit="1"/>
                    </p:cNvSpPr>
                    <p:nvPr/>
                  </p:nvSpPr>
                  <p:spPr bwMode="auto">
                    <a:xfrm>
                      <a:off x="118110" y="0"/>
                      <a:ext cx="114299" cy="191134"/>
                    </a:xfrm>
                    <a:prstGeom prst="rect">
                      <a:avLst/>
                    </a:prstGeom>
                    <a:blipFill rotWithShape="0">
                      <a:blip r:embed="rId4"/>
                      <a:stretch>
                        <a:fillRect l="-42105" r="-21053" b="-3125"/>
                      </a:stretch>
                    </a:blipFill>
                    <a:ln w="3175">
                      <a:noFill/>
                      <a:miter lim="800000"/>
                      <a:headEnd/>
                      <a:tailEnd/>
                    </a:ln>
                  </p:spPr>
                  <p:txBody>
                    <a:bodyPr/>
                    <a:lstStyle/>
                    <a:p>
                      <a:r>
                        <a:rPr lang="ru-RU">
                          <a:noFill/>
                        </a:rPr>
                        <a:t> </a:t>
                      </a:r>
                    </a:p>
                  </p:txBody>
                </p:sp>
              </mc:Fallback>
            </mc:AlternateContent>
            <p:grpSp>
              <p:nvGrpSpPr>
                <p:cNvPr id="14" name="Группа 13"/>
                <p:cNvGrpSpPr/>
                <p:nvPr/>
              </p:nvGrpSpPr>
              <p:grpSpPr>
                <a:xfrm>
                  <a:off x="0" y="41910"/>
                  <a:ext cx="117995" cy="117796"/>
                  <a:chOff x="0" y="0"/>
                  <a:chExt cx="117995" cy="117796"/>
                </a:xfrm>
              </p:grpSpPr>
              <p:sp>
                <p:nvSpPr>
                  <p:cNvPr id="15" name="Овал 14"/>
                  <p:cNvSpPr/>
                  <p:nvPr/>
                </p:nvSpPr>
                <p:spPr>
                  <a:xfrm>
                    <a:off x="0" y="0"/>
                    <a:ext cx="117995" cy="117796"/>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cxnSp>
                <p:nvCxnSpPr>
                  <p:cNvPr id="16" name="Прямая соединительная линия 15"/>
                  <p:cNvCxnSpPr/>
                  <p:nvPr/>
                </p:nvCxnSpPr>
                <p:spPr>
                  <a:xfrm>
                    <a:off x="58882" y="5195"/>
                    <a:ext cx="0" cy="110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a:off x="58882" y="8659"/>
                    <a:ext cx="0" cy="110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sp>
        <p:nvSpPr>
          <p:cNvPr id="80" name="TextBox 79"/>
          <p:cNvSpPr txBox="1"/>
          <p:nvPr/>
        </p:nvSpPr>
        <p:spPr>
          <a:xfrm>
            <a:off x="0" y="2558177"/>
            <a:ext cx="3903662" cy="2585323"/>
          </a:xfrm>
          <a:prstGeom prst="rect">
            <a:avLst/>
          </a:prstGeom>
          <a:noFill/>
        </p:spPr>
        <p:txBody>
          <a:bodyPr wrap="square" rtlCol="0">
            <a:spAutoFit/>
          </a:bodyPr>
          <a:lstStyle/>
          <a:p>
            <a:pPr algn="just"/>
            <a:r>
              <a:rPr lang="en-US" dirty="0" smtClean="0"/>
              <a:t>Marcus Oliphant, 1943</a:t>
            </a:r>
          </a:p>
          <a:p>
            <a:pPr algn="just"/>
            <a:r>
              <a:rPr lang="en-US" dirty="0" smtClean="0"/>
              <a:t>“Particles should be constrained to move in a circle of constant radius thus enabling the use of annular ring of magnetic field … which would be varied in such a way that the radius of curvature remains constant as the particles gain energy through successive accelerations”</a:t>
            </a:r>
            <a:endParaRPr lang="ru-RU" dirty="0"/>
          </a:p>
        </p:txBody>
      </p:sp>
      <p:pic>
        <p:nvPicPr>
          <p:cNvPr id="82" name="Рисунок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9502"/>
            <a:ext cx="1664383" cy="2160000"/>
          </a:xfrm>
          <a:prstGeom prst="rect">
            <a:avLst/>
          </a:prstGeom>
        </p:spPr>
      </p:pic>
      <p:sp>
        <p:nvSpPr>
          <p:cNvPr id="79" name="Номер слайда 78"/>
          <p:cNvSpPr>
            <a:spLocks noGrp="1"/>
          </p:cNvSpPr>
          <p:nvPr>
            <p:ph type="sldNum" sz="quarter" idx="12"/>
          </p:nvPr>
        </p:nvSpPr>
        <p:spPr/>
        <p:txBody>
          <a:bodyPr/>
          <a:lstStyle/>
          <a:p>
            <a:fld id="{BF2E360A-594B-4CEE-9917-3340FAEBC045}" type="slidenum">
              <a:rPr lang="ru-RU" smtClean="0"/>
              <a:t>8</a:t>
            </a:fld>
            <a:endParaRPr lang="ru-RU"/>
          </a:p>
        </p:txBody>
      </p:sp>
    </p:spTree>
    <p:extLst>
      <p:ext uri="{BB962C8B-B14F-4D97-AF65-F5344CB8AC3E}">
        <p14:creationId xmlns:p14="http://schemas.microsoft.com/office/powerpoint/2010/main" val="2725535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История: фазовая устойчивость</a:t>
            </a:r>
            <a:r>
              <a:rPr lang="en-US" dirty="0" smtClean="0"/>
              <a:t> (1944)</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213" y="483518"/>
            <a:ext cx="1325954" cy="180000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13" y="2667590"/>
            <a:ext cx="1272728" cy="1800000"/>
          </a:xfrm>
          <a:prstGeom prst="rect">
            <a:avLst/>
          </a:prstGeom>
        </p:spPr>
      </p:pic>
      <p:sp>
        <p:nvSpPr>
          <p:cNvPr id="6" name="TextBox 5"/>
          <p:cNvSpPr txBox="1"/>
          <p:nvPr/>
        </p:nvSpPr>
        <p:spPr>
          <a:xfrm>
            <a:off x="0" y="2298258"/>
            <a:ext cx="3301609" cy="369332"/>
          </a:xfrm>
          <a:prstGeom prst="rect">
            <a:avLst/>
          </a:prstGeom>
          <a:noFill/>
        </p:spPr>
        <p:txBody>
          <a:bodyPr wrap="none" rtlCol="0">
            <a:spAutoFit/>
          </a:bodyPr>
          <a:lstStyle/>
          <a:p>
            <a:r>
              <a:rPr lang="ru-RU" dirty="0" smtClean="0"/>
              <a:t>Владимир Векслер</a:t>
            </a:r>
            <a:r>
              <a:rPr lang="en-US" dirty="0" smtClean="0"/>
              <a:t>, 1944</a:t>
            </a:r>
            <a:r>
              <a:rPr lang="ru-RU" dirty="0" smtClean="0"/>
              <a:t> (СССР)</a:t>
            </a:r>
            <a:endParaRPr lang="ru-RU" dirty="0"/>
          </a:p>
        </p:txBody>
      </p:sp>
      <p:sp>
        <p:nvSpPr>
          <p:cNvPr id="7" name="TextBox 6"/>
          <p:cNvSpPr txBox="1"/>
          <p:nvPr/>
        </p:nvSpPr>
        <p:spPr>
          <a:xfrm>
            <a:off x="-10772" y="4533848"/>
            <a:ext cx="2641557" cy="646331"/>
          </a:xfrm>
          <a:prstGeom prst="rect">
            <a:avLst/>
          </a:prstGeom>
          <a:noFill/>
        </p:spPr>
        <p:txBody>
          <a:bodyPr wrap="none" rtlCol="0">
            <a:spAutoFit/>
          </a:bodyPr>
          <a:lstStyle/>
          <a:p>
            <a:r>
              <a:rPr lang="ru-RU" dirty="0"/>
              <a:t>Эдвин Макмиллан </a:t>
            </a:r>
            <a:r>
              <a:rPr lang="en-US" dirty="0" smtClean="0"/>
              <a:t>, 1945</a:t>
            </a:r>
            <a:endParaRPr lang="ru-RU" dirty="0" smtClean="0"/>
          </a:p>
          <a:p>
            <a:r>
              <a:rPr lang="ru-RU" dirty="0" smtClean="0"/>
              <a:t>(США)</a:t>
            </a:r>
            <a:endParaRPr lang="ru-RU" dirty="0"/>
          </a:p>
        </p:txBody>
      </p:sp>
      <mc:AlternateContent xmlns:mc="http://schemas.openxmlformats.org/markup-compatibility/2006" xmlns:a14="http://schemas.microsoft.com/office/drawing/2010/main">
        <mc:Choice Requires="a14">
          <p:sp>
            <p:nvSpPr>
              <p:cNvPr id="9" name="TextBox 8"/>
              <p:cNvSpPr txBox="1"/>
              <p:nvPr/>
            </p:nvSpPr>
            <p:spPr>
              <a:xfrm>
                <a:off x="2700432" y="2985730"/>
                <a:ext cx="6443568" cy="2157770"/>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𝑒𝑉</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𝑒𝑉</m:t>
                        </m:r>
                      </m:e>
                      <m:sub>
                        <m:r>
                          <a:rPr lang="en-US" b="0" i="1" smtClean="0">
                            <a:latin typeface="Cambria Math" panose="02040503050406030204" pitchFamily="18" charset="0"/>
                          </a:rPr>
                          <m:t>0</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𝑅𝐹</m:t>
                                </m:r>
                              </m:sub>
                            </m:sSub>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Φ</m:t>
                                </m:r>
                              </m:e>
                              <m:sub>
                                <m:r>
                                  <a:rPr lang="en-US" b="0" i="1" smtClean="0">
                                    <a:latin typeface="Cambria Math" panose="02040503050406030204" pitchFamily="18" charset="0"/>
                                  </a:rPr>
                                  <m:t>𝑠</m:t>
                                </m:r>
                              </m:sub>
                            </m:sSub>
                          </m:e>
                        </m:d>
                      </m:e>
                    </m:func>
                  </m:oMath>
                </a14:m>
                <a:r>
                  <a:rPr lang="en-US" b="0" dirty="0" smtClean="0"/>
                  <a:t> </a:t>
                </a:r>
                <a:r>
                  <a:rPr lang="ru-RU" b="0" dirty="0" smtClean="0"/>
                  <a:t>полученная энергия</a:t>
                </a:r>
                <a:endParaRPr lang="en-US" b="0" dirty="0" smtClean="0"/>
              </a:p>
              <a:p>
                <a14:m>
                  <m:oMath xmlns:m="http://schemas.openxmlformats.org/officeDocument/2006/math">
                    <m:r>
                      <m:rPr>
                        <m:sty m:val="p"/>
                      </m:rPr>
                      <a:rPr lang="en-US" b="0" i="0" smtClean="0">
                        <a:latin typeface="Cambria Math" panose="02040503050406030204" pitchFamily="18" charset="0"/>
                      </a:rPr>
                      <m:t>Π</m:t>
                    </m:r>
                    <m:r>
                      <a:rPr lang="en-US" b="0" i="1" smtClean="0">
                        <a:latin typeface="Cambria Math" panose="02040503050406030204" pitchFamily="18" charset="0"/>
                      </a:rPr>
                      <m:t>=2</m:t>
                    </m:r>
                    <m:r>
                      <a:rPr lang="en-US" b="0" i="1" smtClean="0">
                        <a:latin typeface="Cambria Math" panose="02040503050406030204" pitchFamily="18" charset="0"/>
                      </a:rPr>
                      <m:t>𝜋</m:t>
                    </m:r>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smtClean="0">
                            <a:solidFill>
                              <a:schemeClr val="tx1"/>
                            </a:solidFill>
                            <a:latin typeface="Cambria Math" panose="02040503050406030204" pitchFamily="18" charset="0"/>
                          </a:rPr>
                          <m:t>𝛾</m:t>
                        </m:r>
                        <m:r>
                          <a:rPr lang="en-US" i="1">
                            <a:latin typeface="Cambria Math" panose="02040503050406030204" pitchFamily="18" charset="0"/>
                          </a:rPr>
                          <m:t>𝑚</m:t>
                        </m:r>
                        <m:r>
                          <a:rPr lang="en-US" b="0" i="1" smtClean="0">
                            <a:latin typeface="Cambria Math" panose="02040503050406030204" pitchFamily="18" charset="0"/>
                          </a:rPr>
                          <m:t>𝑣</m:t>
                        </m:r>
                      </m:num>
                      <m:den>
                        <m:r>
                          <a:rPr lang="en-US" i="1">
                            <a:latin typeface="Cambria Math" panose="02040503050406030204" pitchFamily="18" charset="0"/>
                          </a:rPr>
                          <m:t>𝑞</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𝑧</m:t>
                            </m:r>
                          </m:sub>
                        </m:sSub>
                      </m:den>
                    </m:f>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m:t>
                    </m:r>
                    <m:f>
                      <m:fPr>
                        <m:ctrlPr>
                          <a:rPr lang="en-US" i="1">
                            <a:latin typeface="Cambria Math" panose="02040503050406030204" pitchFamily="18" charset="0"/>
                          </a:rPr>
                        </m:ctrlPr>
                      </m:fPr>
                      <m:num>
                        <m:r>
                          <a:rPr lang="en-US" i="1" smtClean="0">
                            <a:solidFill>
                              <a:schemeClr val="tx1"/>
                            </a:solidFill>
                            <a:latin typeface="Cambria Math" panose="02040503050406030204" pitchFamily="18" charset="0"/>
                          </a:rPr>
                          <m:t>𝛾</m:t>
                        </m:r>
                        <m:r>
                          <a:rPr lang="en-US" i="1">
                            <a:latin typeface="Cambria Math" panose="02040503050406030204" pitchFamily="18" charset="0"/>
                          </a:rPr>
                          <m:t>𝑚</m:t>
                        </m:r>
                        <m:r>
                          <a:rPr lang="en-US" b="0" i="1" smtClean="0">
                            <a:latin typeface="Cambria Math" panose="02040503050406030204" pitchFamily="18" charset="0"/>
                          </a:rPr>
                          <m:t>𝑐</m:t>
                        </m:r>
                      </m:num>
                      <m:den>
                        <m:r>
                          <a:rPr lang="en-US" i="1">
                            <a:latin typeface="Cambria Math" panose="02040503050406030204" pitchFamily="18" charset="0"/>
                          </a:rPr>
                          <m:t>𝑞</m:t>
                        </m:r>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rPr>
                              <m:t>𝑧</m:t>
                            </m:r>
                          </m:sub>
                        </m:sSub>
                      </m:den>
                    </m:f>
                  </m:oMath>
                </a14:m>
                <a:r>
                  <a:rPr lang="en-US" b="0" dirty="0" smtClean="0"/>
                  <a:t> </a:t>
                </a:r>
                <a:r>
                  <a:rPr lang="ru-RU" b="0" dirty="0" smtClean="0"/>
                  <a:t>периметр</a:t>
                </a:r>
                <a:endParaRPr lang="en-US" b="0" dirty="0" smtClean="0"/>
              </a:p>
              <a:p>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𝑃</m:t>
                        </m:r>
                      </m:e>
                      <m:sub>
                        <m:r>
                          <a:rPr lang="en-US" i="1">
                            <a:latin typeface="Cambria Math" panose="02040503050406030204" pitchFamily="18" charset="0"/>
                          </a:rPr>
                          <m:t>1</m:t>
                        </m:r>
                      </m:sub>
                    </m:sSub>
                  </m:oMath>
                </a14:m>
                <a:r>
                  <a:rPr lang="en-US" b="0" dirty="0" smtClean="0"/>
                  <a:t> </a:t>
                </a:r>
                <a:r>
                  <a:rPr lang="ru-RU" b="0" dirty="0" smtClean="0"/>
                  <a:t>синхронная частица с равновесной энергией</a:t>
                </a:r>
                <a:endParaRPr lang="en-US" b="0" dirty="0" smtClean="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1</m:t>
                        </m:r>
                      </m:sub>
                    </m:sSub>
                  </m:oMath>
                </a14:m>
                <a:r>
                  <a:rPr lang="en-US" dirty="0" smtClean="0"/>
                  <a:t> </a:t>
                </a:r>
                <a:r>
                  <a:rPr lang="ru-RU" dirty="0" smtClean="0"/>
                  <a:t>частица с меньшей энергией, меньшим радиусом орбиты, прилетает раньше, ускоряется</a:t>
                </a:r>
              </a:p>
              <a:p>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𝑀</m:t>
                        </m:r>
                      </m:e>
                      <m:sub>
                        <m:r>
                          <a:rPr lang="en-US" i="1">
                            <a:latin typeface="Cambria Math" panose="02040503050406030204" pitchFamily="18" charset="0"/>
                          </a:rPr>
                          <m:t>1</m:t>
                        </m:r>
                      </m:sub>
                    </m:sSub>
                  </m:oMath>
                </a14:m>
                <a:r>
                  <a:rPr lang="en-US" dirty="0" smtClean="0"/>
                  <a:t> </a:t>
                </a:r>
                <a:r>
                  <a:rPr lang="ru-RU" dirty="0" smtClean="0"/>
                  <a:t>частица с большей энергией, больший радиус орбиты, прилетает позже, тормозится</a:t>
                </a:r>
                <a:endParaRPr lang="en-US" dirty="0" smtClean="0"/>
              </a:p>
            </p:txBody>
          </p:sp>
        </mc:Choice>
        <mc:Fallback xmlns="">
          <p:sp>
            <p:nvSpPr>
              <p:cNvPr id="9" name="TextBox 8"/>
              <p:cNvSpPr txBox="1">
                <a:spLocks noRot="1" noChangeAspect="1" noMove="1" noResize="1" noEditPoints="1" noAdjustHandles="1" noChangeArrowheads="1" noChangeShapeType="1" noTextEdit="1"/>
              </p:cNvSpPr>
              <p:nvPr/>
            </p:nvSpPr>
            <p:spPr>
              <a:xfrm>
                <a:off x="2700432" y="2985730"/>
                <a:ext cx="6443568" cy="2157770"/>
              </a:xfrm>
              <a:prstGeom prst="rect">
                <a:avLst/>
              </a:prstGeom>
              <a:blipFill>
                <a:blip r:embed="rId4"/>
                <a:stretch>
                  <a:fillRect l="-851" t="-1695" b="-3672"/>
                </a:stretch>
              </a:blipFill>
            </p:spPr>
            <p:txBody>
              <a:bodyPr/>
              <a:lstStyle/>
              <a:p>
                <a:r>
                  <a:rPr lang="en-US">
                    <a:noFill/>
                  </a:rPr>
                  <a:t> </a:t>
                </a:r>
              </a:p>
            </p:txBody>
          </p:sp>
        </mc:Fallback>
      </mc:AlternateContent>
      <p:pic>
        <p:nvPicPr>
          <p:cNvPr id="31" name="Рисунок 30"/>
          <p:cNvPicPr>
            <a:picLocks noChangeAspect="1"/>
          </p:cNvPicPr>
          <p:nvPr/>
        </p:nvPicPr>
        <p:blipFill>
          <a:blip r:embed="rId5"/>
          <a:stretch>
            <a:fillRect/>
          </a:stretch>
        </p:blipFill>
        <p:spPr>
          <a:xfrm>
            <a:off x="3276496" y="483518"/>
            <a:ext cx="5760000" cy="2506848"/>
          </a:xfrm>
          <a:prstGeom prst="rect">
            <a:avLst/>
          </a:prstGeom>
        </p:spPr>
      </p:pic>
      <p:sp>
        <p:nvSpPr>
          <p:cNvPr id="8" name="Номер слайда 7"/>
          <p:cNvSpPr>
            <a:spLocks noGrp="1"/>
          </p:cNvSpPr>
          <p:nvPr>
            <p:ph type="sldNum" sz="quarter" idx="12"/>
          </p:nvPr>
        </p:nvSpPr>
        <p:spPr/>
        <p:txBody>
          <a:bodyPr/>
          <a:lstStyle/>
          <a:p>
            <a:fld id="{BF2E360A-594B-4CEE-9917-3340FAEBC045}" type="slidenum">
              <a:rPr lang="ru-RU" smtClean="0"/>
              <a:t>9</a:t>
            </a:fld>
            <a:endParaRPr lang="ru-RU"/>
          </a:p>
        </p:txBody>
      </p:sp>
    </p:spTree>
    <p:extLst>
      <p:ext uri="{BB962C8B-B14F-4D97-AF65-F5344CB8AC3E}">
        <p14:creationId xmlns:p14="http://schemas.microsoft.com/office/powerpoint/2010/main" val="258311473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potx" id="{1BBEE50C-3EE7-4177-BA90-8A5233886DC9}" vid="{264C15B3-3E10-4D7B-95C2-8E858B4AE66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Template>
  <TotalTime>6643</TotalTime>
  <Words>6506</Words>
  <Application>Microsoft Office PowerPoint</Application>
  <PresentationFormat>Экран (16:9)</PresentationFormat>
  <Paragraphs>608</Paragraphs>
  <Slides>59</Slides>
  <Notes>33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59</vt:i4>
      </vt:variant>
    </vt:vector>
  </HeadingPairs>
  <TitlesOfParts>
    <vt:vector size="67" baseType="lpstr">
      <vt:lpstr>ＭＳ Ｐゴシック</vt:lpstr>
      <vt:lpstr>Arial</vt:lpstr>
      <vt:lpstr>Calibri</vt:lpstr>
      <vt:lpstr>Cambria Math</vt:lpstr>
      <vt:lpstr>Comic Sans MS</vt:lpstr>
      <vt:lpstr>Symbol</vt:lpstr>
      <vt:lpstr>Times New Roman</vt:lpstr>
      <vt:lpstr>Тема Office</vt:lpstr>
      <vt:lpstr>Введение в циклические e^+ e^- коллайдеры</vt:lpstr>
      <vt:lpstr>Презентация PowerPoint</vt:lpstr>
      <vt:lpstr>Что можно увидеть в микроскоп?</vt:lpstr>
      <vt:lpstr>Энергия и неопределённость</vt:lpstr>
      <vt:lpstr>История: циклотрон (1931)</vt:lpstr>
      <vt:lpstr>История: циклотрон (1931)</vt:lpstr>
      <vt:lpstr>История: бетатрон (1940)</vt:lpstr>
      <vt:lpstr>История: синхротрон (1943)</vt:lpstr>
      <vt:lpstr>История: фазовая устойчивость (1944)</vt:lpstr>
      <vt:lpstr>История: встречные пучки</vt:lpstr>
      <vt:lpstr>История: встречные пучки </vt:lpstr>
      <vt:lpstr>25 Нобелевских премий по физике с ускорителями</vt:lpstr>
      <vt:lpstr>История: коллайдеры</vt:lpstr>
      <vt:lpstr>Поперечная динамика: диполь</vt:lpstr>
      <vt:lpstr>Поперечная динамика: диполь</vt:lpstr>
      <vt:lpstr>Поперечная динамика: квадруполь</vt:lpstr>
      <vt:lpstr>Поперечная динамика: квадруполь</vt:lpstr>
      <vt:lpstr>История: сильная фокусировка</vt:lpstr>
      <vt:lpstr>Поперечная динамика: система координат</vt:lpstr>
      <vt:lpstr>Поперечная динамика: уравнения движения</vt:lpstr>
      <vt:lpstr>Поперечная динамика: траектории</vt:lpstr>
      <vt:lpstr>Поперечная динамика: секступоль</vt:lpstr>
      <vt:lpstr>Поперечная динамика: хроматизм</vt:lpstr>
      <vt:lpstr>Поперечная динамика: хроматизм</vt:lpstr>
      <vt:lpstr>Поперечная динамика: хроматизм</vt:lpstr>
      <vt:lpstr>Поперечная динамика: динамическая апертура</vt:lpstr>
      <vt:lpstr>Поперечная динамика: динамическая апертура</vt:lpstr>
      <vt:lpstr>Поперечная динамика: эмиттанс (понятие)</vt:lpstr>
      <vt:lpstr>Поперечная динамика: эмиттанс (радиационный)</vt:lpstr>
      <vt:lpstr>Поперечная динамика: эмиттанс (Супер с-тау)</vt:lpstr>
      <vt:lpstr>Тушек (AdA) эффект (Б.Тушек 1963)</vt:lpstr>
      <vt:lpstr>Тушек (AdA) эффект (Б.Тушек 1963)</vt:lpstr>
      <vt:lpstr>Внутри сгустковое рассеяние (IBS)</vt:lpstr>
      <vt:lpstr>Внутри сгустковое рассеяние (Супер с-тау)</vt:lpstr>
      <vt:lpstr>Внутри сгустковое рассеяние (Супер с-тау)</vt:lpstr>
      <vt:lpstr>Wiggler (змейка)</vt:lpstr>
      <vt:lpstr>Светимость</vt:lpstr>
      <vt:lpstr>Светимость: минимальная бета</vt:lpstr>
      <vt:lpstr>Эффекты встречи</vt:lpstr>
      <vt:lpstr>Эффекты встречи</vt:lpstr>
      <vt:lpstr>Эффекты встречи: максимальная кси</vt:lpstr>
      <vt:lpstr>Максимальные токи</vt:lpstr>
      <vt:lpstr>Крабовая перетяжка (P.Raimondi 2006)</vt:lpstr>
      <vt:lpstr>Крабовая перетяжка (P.Raimondi 2006)</vt:lpstr>
      <vt:lpstr>Эффекты встречи: крабовая перетяжка</vt:lpstr>
      <vt:lpstr>Крабовая перетяжка на DANE (INFN, Italy)</vt:lpstr>
      <vt:lpstr>Эффекты встречи: крабовая перетяжка</vt:lpstr>
      <vt:lpstr>Промежуток встречи</vt:lpstr>
      <vt:lpstr>2021: Траектории</vt:lpstr>
      <vt:lpstr>Финальный фокус</vt:lpstr>
      <vt:lpstr>Супер С-тау фабрика</vt:lpstr>
      <vt:lpstr>Супер С-тау фабрика</vt:lpstr>
      <vt:lpstr>Параметры Супер с-тау фабрики</vt:lpstr>
      <vt:lpstr>Список для чтения</vt:lpstr>
      <vt:lpstr>Что не рассказал</vt:lpstr>
      <vt:lpstr>Диапазон энергий</vt:lpstr>
      <vt:lpstr>Что рассказал</vt:lpstr>
      <vt:lpstr>Лишние</vt:lpstr>
      <vt:lpstr>Внутри сгустковое рассеяние (IBS)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SKIF?</dc:title>
  <dc:creator>Anton Bogomyagkov</dc:creator>
  <cp:lastModifiedBy>Anton Bogomyagkov</cp:lastModifiedBy>
  <cp:revision>664</cp:revision>
  <dcterms:created xsi:type="dcterms:W3CDTF">2021-11-19T07:54:33Z</dcterms:created>
  <dcterms:modified xsi:type="dcterms:W3CDTF">2022-07-28T11:04:16Z</dcterms:modified>
</cp:coreProperties>
</file>