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s/slide19.xml" ContentType="application/vnd.openxmlformats-officedocument.presentationml.slide+xml"/>
  <Override PartName="/ppt/notesSlides/notesSlide3.xml" ContentType="application/vnd.openxmlformats-officedocument.presentationml.notesSlide+xml"/>
  <Override PartName="/ppt/slides/slide18.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1.xml" ContentType="application/vnd.openxmlformats-officedocument.presentationml.slide+xml"/>
  <Override PartName="/ppt/slideLayouts/slideLayout8.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s/slide9.xml" ContentType="application/vnd.openxmlformats-officedocument.presentationml.slide+xml"/>
  <Override PartName="/ppt/slideLayouts/slideLayout2.xml" ContentType="application/vnd.openxmlformats-officedocument.presentationml.slideLayout+xml"/>
  <Override PartName="/ppt/slides/slide5.xml" ContentType="application/vnd.openxmlformats-officedocument.presentationml.slide+xml"/>
  <Override PartName="/ppt/slides/slide15.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Masters/slideMaster1.xml" ContentType="application/vnd.openxmlformats-officedocument.presentationml.slideMaster+xml"/>
  <Override PartName="/ppt/theme/theme2.xml" ContentType="application/vnd.openxmlformats-officedocument.theme+xml"/>
  <Override PartName="/ppt/slideLayouts/slideLayout11.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Override PartName="/ppt/slides/slide16.xml" ContentType="application/vnd.openxmlformats-officedocument.presentationml.slide+xml"/>
  <Override PartName="/ppt/slideLayouts/slideLayout1.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slideLayouts/slideLayout6.xml" ContentType="application/vnd.openxmlformats-officedocument.presentationml.slideLayout+xml"/>
  <Override PartName="/ppt/presProps.xml" ContentType="application/vnd.openxmlformats-officedocument.presentationml.presProps+xml"/>
  <Override PartName="/ppt/slideLayouts/slideLayout5.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embedTrueTypeFonts="1" saveSubsetFonts="1" showSpecialPlsOnTitleSld="0" strictFirstAndLastChars="0">
  <p:sldMasterIdLst>
    <p:sldMasterId id="2147483648" r:id="rId1"/>
  </p:sldMasterIdLst>
  <p:notesMasterIdLst>
    <p:notesMasterId r:id="rId2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Lst>
  <p:sldSz cx="9144000" cy="6858000" type="screen4x3"/>
  <p:notesSz cx="9144000" cy="6858000"/>
  <p:defaultText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092D0628-E794-F2BC-0D24-4810AE08272B}">
  <a:tblStyle styleId="{092D0628-E794-F2BC-0D24-4810AE08272B}" styleName="Table_0">
    <a:wholeTbl>
      <a:tcTxStyle>
        <a:srgbClr val="000000"/>
      </a:tcTxStyle>
      <a:tcStyle>
        <a:tcBdr>
          <a:left>
            <a:ln w="9525">
              <a:solidFill>
                <a:srgbClr val="9E9E9E"/>
              </a:solidFill>
            </a:ln>
          </a:left>
          <a:right>
            <a:ln w="9525">
              <a:solidFill>
                <a:srgbClr val="9E9E9E"/>
              </a:solidFill>
            </a:ln>
          </a:right>
          <a:top>
            <a:ln w="9525">
              <a:solidFill>
                <a:srgbClr val="9E9E9E"/>
              </a:solidFill>
            </a:ln>
          </a:top>
          <a:bottom>
            <a:ln w="9525">
              <a:solidFill>
                <a:srgbClr val="9E9E9E"/>
              </a:solidFill>
            </a:ln>
          </a:bottom>
          <a:insideH>
            <a:ln w="9525">
              <a:solidFill>
                <a:srgbClr val="9E9E9E"/>
              </a:solidFill>
            </a:ln>
          </a:insideH>
          <a:insideV>
            <a:ln w="9525">
              <a:solidFill>
                <a:srgbClr val="9E9E9E"/>
              </a:solidFill>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236" y="-90"/>
      </p:cViewPr>
      <p:guideLst>
        <p:guide pos="2160" orient="horz"/>
        <p:guide pos="2880"/>
      </p:guideLst>
    </p:cSldViewPr>
  </p:slid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notesMaster" Target="notesMasters/notesMaster1.xml"/><Relationship Id="rId24" Type="http://schemas.openxmlformats.org/officeDocument/2006/relationships/presProps" Target="presProps.xml" /><Relationship Id="rId25" Type="http://schemas.openxmlformats.org/officeDocument/2006/relationships/tableStyles" Target="tableStyles.xml" /><Relationship Id="rId26"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hidden="0"/>
        <p:cNvGrpSpPr/>
        <p:nvPr isPhoto="0" userDrawn="0"/>
      </p:nvGrpSpPr>
      <p:grpSpPr bwMode="auto">
        <a:xfrm>
          <a:off x="0" y="0"/>
          <a:ext cx="0" cy="0"/>
          <a:chOff x="0" y="0"/>
          <a:chExt cx="0" cy="0"/>
        </a:xfrm>
      </p:grpSpPr>
      <p:sp>
        <p:nvSpPr>
          <p:cNvPr id="3" name="Google Shape;3;n" hidden="0"/>
          <p:cNvSpPr>
            <a:spLocks noChangeAspect="1" noGrp="1" noRot="1"/>
          </p:cNvSpPr>
          <p:nvPr isPhoto="0" userDrawn="0">
            <p:ph type="sldImg" idx="2" hasCustomPrompt="0"/>
          </p:nvPr>
        </p:nvSpPr>
        <p:spPr bwMode="auto">
          <a:xfrm>
            <a:off x="1143309" y="685800"/>
            <a:ext cx="4572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hidden="0"/>
          <p:cNvSpPr txBox="1">
            <a:spLocks noGrp="1"/>
          </p:cNvSpPr>
          <p:nvPr isPhoto="0" userDrawn="0">
            <p:ph type="body" idx="1" hasCustomPrompt="0"/>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a:defRPr/>
            </a:pPr>
            <a:endParaRPr/>
          </a:p>
        </p:txBody>
      </p:sp>
    </p:spTree>
  </p:cSld>
  <p:clrMap bg1="lt1" tx1="dk1" bg2="dk2" tx2="lt2" accent1="accent1" accent2="accent2" accent3="accent3" accent4="accent4" accent5="accent5" accent6="accent6" hlink="hlink" folHlink="folHlink"/>
  <p:notes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hidden="0"/>
        <p:cNvGrpSpPr/>
        <p:nvPr isPhoto="0" userDrawn="0"/>
      </p:nvGrpSpPr>
      <p:grpSpPr bwMode="auto">
        <a:xfrm>
          <a:off x="0" y="0"/>
          <a:ext cx="0" cy="0"/>
          <a:chOff x="0" y="0"/>
          <a:chExt cx="0" cy="0"/>
        </a:xfrm>
      </p:grpSpPr>
      <p:sp>
        <p:nvSpPr>
          <p:cNvPr id="59" name="Google Shape;59;gd48b9b8dd1_0_1:notes" hidden="0"/>
          <p:cNvSpPr>
            <a:spLocks noChangeAspect="1" noGrp="1" noRot="1"/>
          </p:cNvSpPr>
          <p:nvPr isPhoto="0" userDrawn="0">
            <p:ph type="sldImg" idx="2" hasCustomPrompt="0"/>
          </p:nvPr>
        </p:nvSpPr>
        <p:spPr bwMode="auto">
          <a:xfrm>
            <a:off x="1143000" y="685800"/>
            <a:ext cx="4572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60" name="Google Shape;60;gd48b9b8dd1_0_1:notes" hidden="0"/>
          <p:cNvSpPr txBox="1">
            <a:spLocks noGrp="1"/>
          </p:cNvSpPr>
          <p:nvPr isPhoto="0" userDrawn="0">
            <p:ph type="body" idx="1" hasCustomPrompt="0"/>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lnSpc>
                <a:spcPct val="114999"/>
              </a:lnSpc>
              <a:spcBef>
                <a:spcPts val="0"/>
              </a:spcBef>
              <a:spcAft>
                <a:spcPts val="0"/>
              </a:spcAft>
              <a:buNone/>
              <a:defRPr/>
            </a:pPr>
            <a:r>
              <a:rPr lang="ru" sz="1000">
                <a:solidFill>
                  <a:schemeClr val="dk1"/>
                </a:solidFill>
                <a:latin typeface="Times New Roman"/>
                <a:ea typeface="Times New Roman"/>
                <a:cs typeface="Times New Roman"/>
              </a:rPr>
              <a:t>Работа посвящена созданию прототипа пикосекундного детектора заряженных частиц на основе микроканальных пластин (МКП).</a:t>
            </a:r>
            <a:endParaRPr sz="1000">
              <a:solidFill>
                <a:schemeClr val="dk1"/>
              </a:solidFill>
              <a:latin typeface="Times New Roman"/>
              <a:ea typeface="Times New Roman"/>
              <a:cs typeface="Times New Roman"/>
            </a:endParaRPr>
          </a:p>
          <a:p>
            <a:pPr marL="0" lvl="0" indent="0" algn="l">
              <a:lnSpc>
                <a:spcPct val="114999"/>
              </a:lnSpc>
              <a:spcBef>
                <a:spcPts val="1000"/>
              </a:spcBef>
              <a:spcAft>
                <a:spcPts val="0"/>
              </a:spcAft>
              <a:buNone/>
              <a:defRPr/>
            </a:pPr>
            <a:r>
              <a:rPr lang="ru" sz="1000">
                <a:solidFill>
                  <a:schemeClr val="dk1"/>
                </a:solidFill>
                <a:latin typeface="Times New Roman"/>
                <a:ea typeface="Times New Roman"/>
                <a:cs typeface="Times New Roman"/>
              </a:rPr>
              <a:t>В финальной конструкции детектор должен будет обладать временным разрешением  примерно 15 пс, что позволяет более точно проводить временные измерения во времяпролетных системах, например, Супер Чарм – Тау Фабрики.</a:t>
            </a:r>
            <a:endParaRPr sz="1000">
              <a:solidFill>
                <a:schemeClr val="dk1"/>
              </a:solidFill>
              <a:latin typeface="Times New Roman"/>
              <a:ea typeface="Times New Roman"/>
              <a:cs typeface="Times New Roman"/>
            </a:endParaRPr>
          </a:p>
          <a:p>
            <a:pPr marL="0" lvl="0" indent="0" algn="l">
              <a:lnSpc>
                <a:spcPct val="114999"/>
              </a:lnSpc>
              <a:spcBef>
                <a:spcPts val="1000"/>
              </a:spcBef>
              <a:spcAft>
                <a:spcPts val="0"/>
              </a:spcAft>
              <a:buNone/>
              <a:defRPr/>
            </a:pPr>
            <a:r>
              <a:rPr lang="ru" sz="1000">
                <a:solidFill>
                  <a:schemeClr val="dk1"/>
                </a:solidFill>
                <a:latin typeface="Times New Roman"/>
                <a:ea typeface="Times New Roman"/>
                <a:cs typeface="Times New Roman"/>
              </a:rPr>
              <a:t>Высокое временное разрешение позволяет лучше разделять по времени частицы, относящиеся к различным вершинам, в экспериментах на БАКе с высокой светимостью.</a:t>
            </a:r>
            <a:endParaRPr sz="1000">
              <a:solidFill>
                <a:schemeClr val="dk1"/>
              </a:solidFill>
            </a:endParaRPr>
          </a:p>
          <a:p>
            <a:pPr marL="0" lvl="0" indent="0" algn="l">
              <a:spcBef>
                <a:spcPts val="1000"/>
              </a:spcBef>
              <a:spcAft>
                <a:spcPts val="0"/>
              </a:spcAft>
              <a:buNone/>
              <a:defRPr/>
            </a:pPr>
            <a:r>
              <a:rPr lang="ru" sz="1000">
                <a:solidFill>
                  <a:schemeClr val="dk1"/>
                </a:solidFill>
              </a:rPr>
              <a:t>Был создан концепт детектора заряженных частиц с использованием МКП, представляющий собой металлический корпус на керамическом основании, содержащий: 4 магний-фторовых радиатора с напыленными цезий-йод фотокатодами, шевронные блоки МКП, тоже 4шт, и сегментированный анод.</a:t>
            </a:r>
            <a:endParaRPr sz="1000">
              <a:solidFill>
                <a:schemeClr val="dk1"/>
              </a:solidFill>
            </a:endParaRPr>
          </a:p>
          <a:p>
            <a:pPr marL="0" lvl="0" indent="0" algn="l">
              <a:spcBef>
                <a:spcPts val="0"/>
              </a:spcBef>
              <a:spcAft>
                <a:spcPts val="0"/>
              </a:spcAft>
              <a:buNone/>
              <a:defRPr/>
            </a:pPr>
            <a:endParaRPr sz="1000">
              <a:solidFill>
                <a:schemeClr val="dk1"/>
              </a:solidFill>
            </a:endParaRPr>
          </a:p>
          <a:p>
            <a:pPr marL="0" lvl="0" indent="0" algn="l">
              <a:spcBef>
                <a:spcPts val="0"/>
              </a:spcBef>
              <a:spcAft>
                <a:spcPts val="0"/>
              </a:spcAft>
              <a:buNone/>
              <a:defRPr/>
            </a:pPr>
            <a:r>
              <a:rPr lang="ru" sz="1000">
                <a:solidFill>
                  <a:schemeClr val="dk1"/>
                </a:solidFill>
              </a:rPr>
              <a:t>План разработки включает:</a:t>
            </a:r>
            <a:br>
              <a:rPr lang="ru" sz="1000">
                <a:solidFill>
                  <a:schemeClr val="dk1"/>
                </a:solidFill>
              </a:rPr>
            </a:br>
            <a:r>
              <a:rPr lang="ru" sz="1000">
                <a:solidFill>
                  <a:schemeClr val="dk1"/>
                </a:solidFill>
              </a:rPr>
              <a:t>	1-Отработку всех необходимых технологий (напыление фотокатода, сборка корпуса в вакууме)(сейчас мы находимся именно на этом этапе)</a:t>
            </a:r>
            <a:endParaRPr sz="1000">
              <a:solidFill>
                <a:schemeClr val="dk1"/>
              </a:solidFill>
            </a:endParaRPr>
          </a:p>
          <a:p>
            <a:pPr marL="0" lvl="0" indent="457200" algn="l">
              <a:lnSpc>
                <a:spcPct val="100000"/>
              </a:lnSpc>
              <a:spcBef>
                <a:spcPts val="0"/>
              </a:spcBef>
              <a:spcAft>
                <a:spcPts val="0"/>
              </a:spcAft>
              <a:buNone/>
              <a:defRPr/>
            </a:pPr>
            <a:r>
              <a:rPr lang="ru" sz="1000">
                <a:solidFill>
                  <a:schemeClr val="dk1"/>
                </a:solidFill>
              </a:rPr>
              <a:t>2-Создание упрощенного прототипа с временным разрешением ~10пс, но меньшей чувствительной площадью</a:t>
            </a:r>
            <a:endParaRPr sz="1000">
              <a:solidFill>
                <a:schemeClr val="dk1"/>
              </a:solidFill>
            </a:endParaRPr>
          </a:p>
          <a:p>
            <a:pPr marL="0" lvl="0" indent="457200" algn="l">
              <a:lnSpc>
                <a:spcPct val="114999"/>
              </a:lnSpc>
              <a:spcBef>
                <a:spcPts val="0"/>
              </a:spcBef>
              <a:spcAft>
                <a:spcPts val="0"/>
              </a:spcAft>
              <a:buNone/>
              <a:defRPr/>
            </a:pPr>
            <a:r>
              <a:rPr lang="ru" sz="1000">
                <a:solidFill>
                  <a:schemeClr val="dk1"/>
                </a:solidFill>
              </a:rPr>
              <a:t>3-Создание полноценного детектора - увеличение рабочих площадей</a:t>
            </a:r>
            <a:endParaRPr sz="1000">
              <a:solidFill>
                <a:schemeClr val="dk1"/>
              </a:solidFill>
            </a:endParaRPr>
          </a:p>
          <a:p>
            <a:pPr marL="0" lvl="0" indent="0" algn="l">
              <a:lnSpc>
                <a:spcPct val="114999"/>
              </a:lnSpc>
              <a:spcBef>
                <a:spcPts val="1000"/>
              </a:spcBef>
              <a:spcAft>
                <a:spcPts val="0"/>
              </a:spcAft>
              <a:buNone/>
              <a:defRPr/>
            </a:pPr>
            <a:endParaRPr sz="1450">
              <a:solidFill>
                <a:schemeClr val="dk1"/>
              </a:solidFill>
              <a:latin typeface="Times New Roman"/>
              <a:ea typeface="Times New Roman"/>
              <a:cs typeface="Times New Roman"/>
            </a:endParaRPr>
          </a:p>
          <a:p>
            <a:pPr marL="0" lvl="0" indent="0" algn="l">
              <a:lnSpc>
                <a:spcPct val="114999"/>
              </a:lnSpc>
              <a:spcBef>
                <a:spcPts val="1000"/>
              </a:spcBef>
              <a:spcAft>
                <a:spcPts val="1000"/>
              </a:spcAft>
              <a:buNone/>
              <a:defRPr/>
            </a:pPr>
            <a:endParaRPr sz="1450">
              <a:solidFill>
                <a:schemeClr val="dk1"/>
              </a:solidFill>
              <a:latin typeface="Times New Roman"/>
              <a:ea typeface="Times New Roman"/>
              <a:cs typeface="Times New Roman"/>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hidden="0"/>
        <p:cNvGrpSpPr/>
        <p:nvPr isPhoto="0" userDrawn="0"/>
      </p:nvGrpSpPr>
      <p:grpSpPr bwMode="auto">
        <a:xfrm>
          <a:off x="0" y="0"/>
          <a:ext cx="0" cy="0"/>
          <a:chOff x="0" y="0"/>
          <a:chExt cx="0" cy="0"/>
        </a:xfrm>
      </p:grpSpPr>
      <p:sp>
        <p:nvSpPr>
          <p:cNvPr id="2001942527" name="Google Shape;68;gd48b9b8dd1_0_6:notes" hidden="0"/>
          <p:cNvSpPr>
            <a:spLocks noChangeAspect="1" noGrp="1" noRot="1"/>
          </p:cNvSpPr>
          <p:nvPr isPhoto="0" userDrawn="0">
            <p:ph type="sldImg" idx="2" hasCustomPrompt="0"/>
          </p:nvPr>
        </p:nvSpPr>
        <p:spPr bwMode="auto">
          <a:xfrm>
            <a:off x="1143000" y="685800"/>
            <a:ext cx="4572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1406374714" name="Google Shape;69;gd48b9b8dd1_0_6:notes" hidden="0"/>
          <p:cNvSpPr txBox="1">
            <a:spLocks noGrp="1"/>
          </p:cNvSpPr>
          <p:nvPr isPhoto="0" userDrawn="0">
            <p:ph type="body" idx="1" hasCustomPrompt="0"/>
          </p:nvPr>
        </p:nvSpPr>
        <p:spPr bwMode="auto">
          <a:xfrm>
            <a:off x="685800" y="4343400"/>
            <a:ext cx="5486400" cy="4114800"/>
          </a:xfrm>
          <a:prstGeom prst="rect">
            <a:avLst/>
          </a:prstGeom>
        </p:spPr>
        <p:txBody>
          <a:bodyPr spcFirstLastPara="1" wrap="square" lIns="91423" tIns="91423" rIns="91423" bIns="91423" anchor="t" anchorCtr="0">
            <a:noAutofit/>
          </a:bodyPr>
          <a:lstStyle/>
          <a:p>
            <a:pPr marL="0" lvl="0" indent="0" algn="l">
              <a:spcBef>
                <a:spcPts val="0"/>
              </a:spcBef>
              <a:spcAft>
                <a:spcPts val="0"/>
              </a:spcAft>
              <a:buNone/>
              <a:defRPr/>
            </a:pPr>
            <a:r>
              <a:rPr lang="ru"/>
              <a:t>Принцип работы детектора заключается в следующем: частица проходит через черенковский радиатор. в котором образуется черенковское излучение. Излучение выбивает из фотокатода фотоэлектроны, которые лавинно умножаются в шевронном блоке МКП, а затем попадают на анод. </a:t>
            </a:r>
            <a:endParaRPr/>
          </a:p>
          <a:p>
            <a:pPr marL="0" lvl="0" indent="0" algn="l">
              <a:spcBef>
                <a:spcPts val="0"/>
              </a:spcBef>
              <a:spcAft>
                <a:spcPts val="0"/>
              </a:spcAft>
              <a:buNone/>
              <a:defRPr/>
            </a:pPr>
            <a:endParaRPr/>
          </a:p>
          <a:p>
            <a:pPr marL="0" lvl="0" indent="0" algn="l">
              <a:spcBef>
                <a:spcPts val="0"/>
              </a:spcBef>
              <a:spcAft>
                <a:spcPts val="0"/>
              </a:spcAft>
              <a:buNone/>
              <a:defRPr/>
            </a:pPr>
            <a:r>
              <a:rPr lang="ru"/>
              <a:t>Материал радиатора подбирался исходя из моделирования числа черенковских фотонов. Наилучший вариант - литий-фтор, но у него есть один недостаток - он способен собирать влагу из воздуха и терять прозрачность. Выбор пал магний-фтор, как на второй по эффективности материал. </a:t>
            </a:r>
            <a:endParaRPr/>
          </a:p>
          <a:p>
            <a:pPr marL="0" lvl="0" indent="0" algn="l">
              <a:spcBef>
                <a:spcPts val="0"/>
              </a:spcBef>
              <a:spcAft>
                <a:spcPts val="0"/>
              </a:spcAft>
              <a:buNone/>
              <a:defRPr/>
            </a:pPr>
            <a:endParaRPr/>
          </a:p>
          <a:p>
            <a:pPr marL="0" lvl="0" indent="0" algn="l">
              <a:spcBef>
                <a:spcPts val="0"/>
              </a:spcBef>
              <a:spcAft>
                <a:spcPts val="0"/>
              </a:spcAft>
              <a:buNone/>
              <a:defRPr/>
            </a:pPr>
            <a:r>
              <a:rPr lang="ru"/>
              <a:t>Спектральная чувствительность фотокатода должна пересекаться с максимумом черенковских фотонов, так же фотокатод должен быть достаточно стойким к внешним воздействиям, таким как обратная ионная связь и нахождение на воздухе, или в плохом вакууме. Цезий-йод фотокатод удовлетворяет данным требованиям, с поправкой на то,что при длительном нахождении в атмосфере он набирает влагу, теряя чувствительность. Допустимое время нахождения на воздухе - 5-10 минут.</a:t>
            </a:r>
            <a:endParaRPr/>
          </a:p>
          <a:p>
            <a:pPr marL="0" lvl="0" indent="0" algn="l">
              <a:spcBef>
                <a:spcPts val="0"/>
              </a:spcBef>
              <a:spcAft>
                <a:spcPts val="0"/>
              </a:spcAft>
              <a:buNone/>
              <a:defRPr/>
            </a:pPr>
            <a:endParaRPr/>
          </a:p>
          <a:p>
            <a:pPr marL="0" lvl="0" indent="0" algn="l">
              <a:spcBef>
                <a:spcPts val="0"/>
              </a:spcBef>
              <a:spcAft>
                <a:spcPts val="0"/>
              </a:spcAft>
              <a:buNone/>
              <a:defRPr/>
            </a:pPr>
            <a:r>
              <a:rPr lang="ru"/>
              <a:t>Корпус прототипа для отрабатывания технологии изготовления состоит из двух частей: </a:t>
            </a:r>
            <a:endParaRPr/>
          </a:p>
          <a:p>
            <a:pPr marL="0" lvl="0" indent="0" algn="l">
              <a:spcBef>
                <a:spcPts val="0"/>
              </a:spcBef>
              <a:spcAft>
                <a:spcPts val="0"/>
              </a:spcAft>
              <a:buNone/>
              <a:defRPr/>
            </a:pPr>
            <a:r>
              <a:rPr lang="ru"/>
              <a:t>Верхняя включает фланец, для подключения к монохроматору, оптическое окно-радиатор с напыленным фотокатодом, а также выводы для подачи напряжения на фотокатод</a:t>
            </a:r>
            <a:endParaRPr/>
          </a:p>
          <a:p>
            <a:pPr marL="0" lvl="0" indent="0" algn="l">
              <a:spcBef>
                <a:spcPts val="0"/>
              </a:spcBef>
              <a:spcAft>
                <a:spcPts val="0"/>
              </a:spcAft>
              <a:buNone/>
              <a:defRPr/>
            </a:pPr>
            <a:r>
              <a:rPr lang="ru"/>
              <a:t>Нижняя часть включает блок МКП с анодом, разъем для подачи напряжения на МКП и снятия сигнала, а так же патрубок для откачки.</a:t>
            </a:r>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hidden="0"/>
        <p:cNvGrpSpPr/>
        <p:nvPr isPhoto="0" userDrawn="0"/>
      </p:nvGrpSpPr>
      <p:grpSpPr bwMode="auto">
        <a:xfrm>
          <a:off x="0" y="0"/>
          <a:ext cx="0" cy="0"/>
          <a:chOff x="0" y="0"/>
          <a:chExt cx="0" cy="0"/>
        </a:xfrm>
      </p:grpSpPr>
      <p:sp>
        <p:nvSpPr>
          <p:cNvPr id="174384733" name="Google Shape;99;gd48b9b8dd1_0_16:notes" hidden="0"/>
          <p:cNvSpPr>
            <a:spLocks noChangeAspect="1" noGrp="1" noRot="1"/>
          </p:cNvSpPr>
          <p:nvPr isPhoto="0" userDrawn="0">
            <p:ph type="sldImg" idx="2" hasCustomPrompt="0"/>
          </p:nvPr>
        </p:nvSpPr>
        <p:spPr bwMode="auto">
          <a:xfrm>
            <a:off x="1143000" y="685800"/>
            <a:ext cx="4572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1361696488" name="Google Shape;100;gd48b9b8dd1_0_16:notes" hidden="0"/>
          <p:cNvSpPr txBox="1">
            <a:spLocks noGrp="1"/>
          </p:cNvSpPr>
          <p:nvPr isPhoto="0" userDrawn="0">
            <p:ph type="body" idx="1" hasCustomPrompt="0"/>
          </p:nvPr>
        </p:nvSpPr>
        <p:spPr bwMode="auto">
          <a:xfrm>
            <a:off x="685800" y="4343400"/>
            <a:ext cx="5486400" cy="4114800"/>
          </a:xfrm>
          <a:prstGeom prst="rect">
            <a:avLst/>
          </a:prstGeom>
        </p:spPr>
        <p:txBody>
          <a:bodyPr spcFirstLastPara="1" wrap="square" lIns="91423" tIns="91423" rIns="91423" bIns="91423" anchor="t" anchorCtr="0">
            <a:noAutofit/>
          </a:bodyPr>
          <a:lstStyle/>
          <a:p>
            <a:pPr marL="0" lvl="0" indent="0" algn="l">
              <a:spcBef>
                <a:spcPts val="0"/>
              </a:spcBef>
              <a:spcAft>
                <a:spcPts val="0"/>
              </a:spcAft>
              <a:buNone/>
              <a:defRPr/>
            </a:pPr>
            <a:r>
              <a:rPr lang="ru"/>
              <a:t>Установка для напыления полупрозрачного фотокатода представляет собой вакуумную камеру. включающую в себя:</a:t>
            </a:r>
            <a:br>
              <a:rPr lang="ru"/>
            </a:br>
            <a:br>
              <a:rPr lang="ru"/>
            </a:br>
            <a:r>
              <a:rPr lang="ru"/>
              <a:t>Резистивные испарители хрома и цезий-йода с переборками для резкой отсечки потока вещества, кварцевый резонатор для контроля толщины напыления, Штатив - держатель нижней части прототипа с вертикальной подвижностью, вращающийся держатель верхней части прототипа.</a:t>
            </a:r>
            <a:br>
              <a:rPr lang="ru"/>
            </a:br>
            <a:endParaRPr/>
          </a:p>
          <a:p>
            <a:pPr marL="0" lvl="0" indent="0" algn="l">
              <a:spcBef>
                <a:spcPts val="0"/>
              </a:spcBef>
              <a:spcAft>
                <a:spcPts val="0"/>
              </a:spcAft>
              <a:buNone/>
              <a:defRPr/>
            </a:pPr>
            <a:r>
              <a:rPr lang="ru"/>
              <a:t>Помимо кварцевого резонатора применяется контроль толщины хромового напыления по сопротивлению.</a:t>
            </a:r>
            <a:endParaRPr/>
          </a:p>
          <a:p>
            <a:pPr marL="0" lvl="0" indent="0" algn="l">
              <a:spcBef>
                <a:spcPts val="0"/>
              </a:spcBef>
              <a:spcAft>
                <a:spcPts val="0"/>
              </a:spcAft>
              <a:buNone/>
              <a:defRPr/>
            </a:pPr>
            <a:br>
              <a:rPr lang="ru"/>
            </a:br>
            <a:r>
              <a:rPr lang="ru"/>
              <a:t>После того, как фотокатод напылен, верхняя часть прототипа заводится в стопор над нижней и нижняя поджимается штативом.</a:t>
            </a:r>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hidden="0"/>
        <p:cNvGrpSpPr/>
        <p:nvPr isPhoto="0" userDrawn="0"/>
      </p:nvGrpSpPr>
      <p:grpSpPr bwMode="auto">
        <a:xfrm>
          <a:off x="0" y="0"/>
          <a:ext cx="0" cy="0"/>
          <a:chOff x="0" y="0"/>
          <a:chExt cx="0" cy="0"/>
        </a:xfrm>
      </p:grpSpPr>
      <p:sp>
        <p:nvSpPr>
          <p:cNvPr id="107" name="Google Shape;107;gd9c715b25f_0_1049:notes" hidden="0"/>
          <p:cNvSpPr>
            <a:spLocks noChangeAspect="1" noGrp="1" noRot="1"/>
          </p:cNvSpPr>
          <p:nvPr isPhoto="0" userDrawn="0">
            <p:ph type="sldImg" idx="2" hasCustomPrompt="0"/>
          </p:nvPr>
        </p:nvSpPr>
        <p:spPr bwMode="auto">
          <a:xfrm>
            <a:off x="1143000" y="685800"/>
            <a:ext cx="4572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108" name="Google Shape;108;gd9c715b25f_0_1049:notes" hidden="0"/>
          <p:cNvSpPr txBox="1">
            <a:spLocks noGrp="1"/>
          </p:cNvSpPr>
          <p:nvPr isPhoto="0" userDrawn="0">
            <p:ph type="body" idx="1" hasCustomPrompt="0"/>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r>
              <a:rPr lang="ru"/>
              <a:t>Процедура напыления фотокатода состоит из следующих шагов: прогрев радиатора до 100 градусов. чтобы удалить влагу; напыление проводящей подложки из хрома; доведение температуры до оптимальных значений для напыления цезий-йода - 40-60 градусов; напыление цезий-йода; прогрев фотокатода при температуре 60 градусов в течении 6-8 часов; сборка, после которой прототип отправляется на стенд для измерения квантовой эффективности.</a:t>
            </a:r>
            <a:endParaRP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hidden="0"/>
        <p:cNvGrpSpPr/>
        <p:nvPr isPhoto="0" userDrawn="0"/>
      </p:nvGrpSpPr>
      <p:grpSpPr bwMode="auto">
        <a:xfrm>
          <a:off x="0" y="0"/>
          <a:ext cx="0" cy="0"/>
          <a:chOff x="0" y="0"/>
          <a:chExt cx="0" cy="0"/>
        </a:xfrm>
      </p:grpSpPr>
      <p:sp>
        <p:nvSpPr>
          <p:cNvPr id="885382502" name="Google Shape;118;gd55e919421_0_37:notes" hidden="0"/>
          <p:cNvSpPr>
            <a:spLocks noChangeAspect="1" noGrp="1" noRot="1"/>
          </p:cNvSpPr>
          <p:nvPr isPhoto="0" userDrawn="0">
            <p:ph type="sldImg" idx="2" hasCustomPrompt="0"/>
          </p:nvPr>
        </p:nvSpPr>
        <p:spPr bwMode="auto">
          <a:xfrm>
            <a:off x="1143000" y="685800"/>
            <a:ext cx="4572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1514512472" name="Google Shape;119;gd55e919421_0_37:notes" hidden="0"/>
          <p:cNvSpPr txBox="1">
            <a:spLocks noGrp="1"/>
          </p:cNvSpPr>
          <p:nvPr isPhoto="0" userDrawn="0">
            <p:ph type="body" idx="1" hasCustomPrompt="0"/>
          </p:nvPr>
        </p:nvSpPr>
        <p:spPr bwMode="auto">
          <a:xfrm>
            <a:off x="685800" y="4343400"/>
            <a:ext cx="5486400" cy="4114800"/>
          </a:xfrm>
          <a:prstGeom prst="rect">
            <a:avLst/>
          </a:prstGeom>
        </p:spPr>
        <p:txBody>
          <a:bodyPr spcFirstLastPara="1" wrap="square" lIns="91423" tIns="91423" rIns="91423" bIns="91423" anchor="t" anchorCtr="0">
            <a:noAutofit/>
          </a:bodyPr>
          <a:lstStyle/>
          <a:p>
            <a:pPr marL="0" lvl="0" indent="0" algn="l">
              <a:spcBef>
                <a:spcPts val="0"/>
              </a:spcBef>
              <a:spcAft>
                <a:spcPts val="0"/>
              </a:spcAft>
              <a:buNone/>
              <a:defRPr/>
            </a:pPr>
            <a:r>
              <a:rPr lang="ru"/>
              <a:t>Стенд для измерения квантовой эффективности включает:источник излучения - дейтериевую лампу, монохроматор для выделения определенной длины волны, эталонный фотодиод с известной квантовой эффективностью, пикоамперметр и насос для откачки. </a:t>
            </a:r>
            <a:br>
              <a:rPr lang="ru"/>
            </a:br>
            <a:r>
              <a:rPr lang="ru"/>
              <a:t>Монохроматор заполняется достаточно инертным газом - азотом, для предотвращения быстрого повреждения оптических поверхностей.</a:t>
            </a:r>
            <a:endParaRPr/>
          </a:p>
          <a:p>
            <a:pPr marL="0" lvl="0" indent="0" algn="l">
              <a:spcBef>
                <a:spcPts val="0"/>
              </a:spcBef>
              <a:spcAft>
                <a:spcPts val="0"/>
              </a:spcAft>
              <a:buNone/>
              <a:defRPr/>
            </a:pPr>
            <a:endParaRPr/>
          </a:p>
          <a:p>
            <a:pPr marL="0" lvl="0" indent="0" algn="l">
              <a:spcBef>
                <a:spcPts val="0"/>
              </a:spcBef>
              <a:spcAft>
                <a:spcPts val="0"/>
              </a:spcAft>
              <a:buNone/>
              <a:defRPr/>
            </a:pPr>
            <a:r>
              <a:rPr lang="ru"/>
              <a:t>Квантовая эффективность определяется с помощью эталонного фотодиода путем нахождения отношения токов прототипа и фотодиода и домножением на эффективность фотодиода. Входные потоки излучения от дейтериевой лампы уравниваются коллиматорами.</a:t>
            </a:r>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hidden="0"/>
        <p:cNvGrpSpPr/>
        <p:nvPr isPhoto="0" userDrawn="0"/>
      </p:nvGrpSpPr>
      <p:grpSpPr bwMode="auto">
        <a:xfrm>
          <a:off x="0" y="0"/>
          <a:ext cx="0" cy="0"/>
          <a:chOff x="0" y="0"/>
          <a:chExt cx="0" cy="0"/>
        </a:xfrm>
      </p:grpSpPr>
      <p:sp>
        <p:nvSpPr>
          <p:cNvPr id="145" name="Google Shape;145;gd48b9b8dd1_0_21:notes" hidden="0"/>
          <p:cNvSpPr>
            <a:spLocks noChangeAspect="1" noGrp="1" noRot="1"/>
          </p:cNvSpPr>
          <p:nvPr isPhoto="0" userDrawn="0">
            <p:ph type="sldImg" idx="2" hasCustomPrompt="0"/>
          </p:nvPr>
        </p:nvSpPr>
        <p:spPr bwMode="auto">
          <a:xfrm>
            <a:off x="1143000" y="685800"/>
            <a:ext cx="4572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146" name="Google Shape;146;gd48b9b8dd1_0_21:notes" hidden="0"/>
          <p:cNvSpPr txBox="1">
            <a:spLocks noGrp="1"/>
          </p:cNvSpPr>
          <p:nvPr isPhoto="0" userDrawn="0">
            <p:ph type="body" idx="1" hasCustomPrompt="0"/>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r>
              <a:rPr lang="ru"/>
              <a:t>В ходе отработки технологии было изготовлено несколько прототипов. Измерения квантовой эффективности до D1 можно использовать строго как оценку увеличения или уменьшения значения относительно предыдущего или последующего, так как было повреждено дифракционное зеркало.</a:t>
            </a:r>
            <a:endParaRPr/>
          </a:p>
          <a:p>
            <a:pPr marL="0" lvl="0" indent="0" algn="l">
              <a:spcBef>
                <a:spcPts val="0"/>
              </a:spcBef>
              <a:spcAft>
                <a:spcPts val="0"/>
              </a:spcAft>
              <a:buNone/>
              <a:defRPr/>
            </a:pPr>
            <a:r>
              <a:rPr lang="ru"/>
              <a:t>Первые прототипы были очень ненадежны, но последние 3 обладали достаточно высокой стабильностью. </a:t>
            </a:r>
            <a:endParaRPr/>
          </a:p>
          <a:p>
            <a:pPr marL="0" lvl="0" indent="0" algn="l">
              <a:spcBef>
                <a:spcPts val="0"/>
              </a:spcBef>
              <a:spcAft>
                <a:spcPts val="0"/>
              </a:spcAft>
              <a:buNone/>
              <a:defRPr/>
            </a:pPr>
            <a:r>
              <a:rPr lang="ru"/>
              <a:t>Было установлено что, при включении прототипа в усилительном режиме, происходит резкое падение квантовой эффективности.</a:t>
            </a:r>
            <a:endParaRPr/>
          </a:p>
          <a:p>
            <a:pPr marL="0" lvl="0" indent="0" algn="l">
              <a:spcBef>
                <a:spcPts val="0"/>
              </a:spcBef>
              <a:spcAft>
                <a:spcPts val="0"/>
              </a:spcAft>
              <a:buNone/>
              <a:defRPr/>
            </a:pPr>
            <a:r>
              <a:rPr lang="ru"/>
              <a:t>В последних двух использовался медный анод вместо блока МКП. В D1 он был заменен на блок МКП позднее. Также в D1 Использовался корпус с вварными выводами фотокатода, что улучшило герметичность.</a:t>
            </a:r>
            <a:br>
              <a:rPr lang="ru"/>
            </a:br>
            <a:r>
              <a:rPr lang="ru"/>
              <a:t>Данный прототип продемонстрировал самую высокую, как эффективность, так и  стойкость.</a:t>
            </a:r>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hidden="0"/>
        <p:cNvGrpSpPr/>
        <p:nvPr isPhoto="0" userDrawn="0"/>
      </p:nvGrpSpPr>
      <p:grpSpPr bwMode="auto">
        <a:xfrm>
          <a:off x="0" y="0"/>
          <a:ext cx="0" cy="0"/>
          <a:chOff x="0" y="0"/>
          <a:chExt cx="0" cy="0"/>
        </a:xfrm>
      </p:grpSpPr>
      <p:sp>
        <p:nvSpPr>
          <p:cNvPr id="159" name="Google Shape;159;gd488ab1030_0_17:notes" hidden="0"/>
          <p:cNvSpPr>
            <a:spLocks noChangeAspect="1" noGrp="1" noRot="1"/>
          </p:cNvSpPr>
          <p:nvPr isPhoto="0" userDrawn="0">
            <p:ph type="sldImg" idx="2" hasCustomPrompt="0"/>
          </p:nvPr>
        </p:nvSpPr>
        <p:spPr bwMode="auto">
          <a:xfrm>
            <a:off x="1143000" y="685800"/>
            <a:ext cx="4572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160" name="Google Shape;160;gd488ab1030_0_17:notes" hidden="0"/>
          <p:cNvSpPr txBox="1">
            <a:spLocks noGrp="1"/>
          </p:cNvSpPr>
          <p:nvPr isPhoto="0" userDrawn="0">
            <p:ph type="body" idx="1" hasCustomPrompt="0"/>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r>
              <a:rPr lang="ru"/>
              <a:t>Как видно из графика, прототип D1  не продемонстрировал падения квантовой эффективности  в течении продолжительного времени, даже при том, что оставался без откачки в течении месяца, при плохом вакууме. Падение произошло только при подаче напряжения на МКП и фотокатод. Засветки при этом не было. Падение при испытания х на выведенном пучке, значительно более долгих, значительно меньше.</a:t>
            </a:r>
            <a:br>
              <a:rPr lang="ru"/>
            </a:br>
            <a:br>
              <a:rPr lang="ru"/>
            </a:br>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hidden="0"/>
        <p:cNvGrpSpPr/>
        <p:nvPr isPhoto="0" userDrawn="0"/>
      </p:nvGrpSpPr>
      <p:grpSpPr bwMode="auto">
        <a:xfrm>
          <a:off x="0" y="0"/>
          <a:ext cx="0" cy="0"/>
          <a:chOff x="0" y="0"/>
          <a:chExt cx="0" cy="0"/>
        </a:xfrm>
      </p:grpSpPr>
      <p:sp>
        <p:nvSpPr>
          <p:cNvPr id="720283942" name="Google Shape;173;gd48b9b8dd1_0_46:notes" hidden="0"/>
          <p:cNvSpPr>
            <a:spLocks noChangeAspect="1" noGrp="1" noRot="1"/>
          </p:cNvSpPr>
          <p:nvPr isPhoto="0" userDrawn="0">
            <p:ph type="sldImg" idx="2" hasCustomPrompt="0"/>
          </p:nvPr>
        </p:nvSpPr>
        <p:spPr bwMode="auto">
          <a:xfrm>
            <a:off x="1143000" y="685800"/>
            <a:ext cx="4572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491856662" name="Google Shape;174;gd48b9b8dd1_0_46:notes" hidden="0"/>
          <p:cNvSpPr txBox="1">
            <a:spLocks noGrp="1"/>
          </p:cNvSpPr>
          <p:nvPr isPhoto="0" userDrawn="0">
            <p:ph type="body" idx="1" hasCustomPrompt="0"/>
          </p:nvPr>
        </p:nvSpPr>
        <p:spPr bwMode="auto">
          <a:xfrm>
            <a:off x="685800" y="4343400"/>
            <a:ext cx="5486400" cy="4114800"/>
          </a:xfrm>
          <a:prstGeom prst="rect">
            <a:avLst/>
          </a:prstGeom>
        </p:spPr>
        <p:txBody>
          <a:bodyPr spcFirstLastPara="1" wrap="square" lIns="91423" tIns="91423" rIns="91423" bIns="91423" anchor="t" anchorCtr="0">
            <a:noAutofit/>
          </a:bodyPr>
          <a:lstStyle/>
          <a:p>
            <a:pPr marL="0" lvl="0" indent="0" algn="l">
              <a:spcBef>
                <a:spcPts val="0"/>
              </a:spcBef>
              <a:spcAft>
                <a:spcPts val="0"/>
              </a:spcAft>
              <a:buNone/>
              <a:defRPr/>
            </a:pPr>
            <a:r>
              <a:rPr lang="ru"/>
              <a:t>Стенд на выведенном пучке электронов представляет собой два триггера, помещенных на ось пучка, между которыми расположен тестируемый прототип. Сигналы считываются оцифровщиком и проходят через схему совпадений, которая пропускает только срабатывания обоих триггеров.</a:t>
            </a:r>
            <a:endParaRPr/>
          </a:p>
          <a:p>
            <a:pPr marL="0" lvl="0" indent="0" algn="l">
              <a:spcBef>
                <a:spcPts val="0"/>
              </a:spcBef>
              <a:spcAft>
                <a:spcPts val="0"/>
              </a:spcAft>
              <a:buNone/>
              <a:defRPr/>
            </a:pPr>
            <a:endParaRPr/>
          </a:p>
          <a:p>
            <a:pPr marL="0" lvl="0" indent="0" algn="l">
              <a:spcBef>
                <a:spcPts val="0"/>
              </a:spcBef>
              <a:spcAft>
                <a:spcPts val="0"/>
              </a:spcAft>
              <a:buNone/>
              <a:defRPr/>
            </a:pPr>
            <a:r>
              <a:rPr lang="ru"/>
              <a:t>В итоге мы получаем временное распределение, где первый пик - сигналы от прохождения частицы через МКП, а второй - сигналы от черенковского излучения.</a:t>
            </a:r>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itle slide" preserve="0" showMasterPhAnim="0" type="title" userDrawn="1">
  <p:cSld name="TITLE">
    <p:spTree>
      <p:nvGrpSpPr>
        <p:cNvPr id="1" name="" hidden="0"/>
        <p:cNvGrpSpPr/>
        <p:nvPr isPhoto="0" userDrawn="0"/>
      </p:nvGrpSpPr>
      <p:grpSpPr bwMode="auto">
        <a:xfrm>
          <a:off x="0" y="0"/>
          <a:ext cx="0" cy="0"/>
          <a:chOff x="0" y="0"/>
          <a:chExt cx="0" cy="0"/>
        </a:xfrm>
      </p:grpSpPr>
      <p:cxnSp>
        <p:nvCxnSpPr>
          <p:cNvPr id="10" name="Google Shape;10;p2" hidden="0"/>
          <p:cNvCxnSpPr>
            <a:cxnSpLocks/>
          </p:cNvCxnSpPr>
          <p:nvPr isPhoto="0" userDrawn="0"/>
        </p:nvCxnSpPr>
        <p:spPr bwMode="auto">
          <a:xfrm>
            <a:off x="4278300" y="3668216"/>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hidden="0"/>
          <p:cNvSpPr txBox="1">
            <a:spLocks noGrp="1"/>
          </p:cNvSpPr>
          <p:nvPr isPhoto="0" userDrawn="0">
            <p:ph type="ctrTitle" hasCustomPrompt="0"/>
          </p:nvPr>
        </p:nvSpPr>
        <p:spPr bwMode="auto">
          <a:xfrm>
            <a:off x="311700" y="794633"/>
            <a:ext cx="8520600" cy="26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pPr>
              <a:defRPr/>
            </a:pPr>
            <a:endParaRPr/>
          </a:p>
        </p:txBody>
      </p:sp>
      <p:sp>
        <p:nvSpPr>
          <p:cNvPr id="12" name="Google Shape;12;p2" hidden="0"/>
          <p:cNvSpPr txBox="1">
            <a:spLocks noGrp="1"/>
          </p:cNvSpPr>
          <p:nvPr isPhoto="0" userDrawn="0">
            <p:ph type="subTitle" idx="1" hasCustomPrompt="0"/>
          </p:nvPr>
        </p:nvSpPr>
        <p:spPr bwMode="auto">
          <a:xfrm>
            <a:off x="311700" y="4221097"/>
            <a:ext cx="8520600" cy="978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pPr>
              <a:defRPr/>
            </a:pPr>
            <a:endParaRPr/>
          </a:p>
        </p:txBody>
      </p:sp>
      <p:sp>
        <p:nvSpPr>
          <p:cNvPr id="13" name="Google Shape;13;p2" hidden="0"/>
          <p:cNvSpPr txBox="1">
            <a:spLocks noGrp="1"/>
          </p:cNvSpPr>
          <p:nvPr isPhoto="0" userDrawn="0">
            <p:ph type="sldNum" idx="12" hasCustomPrompt="0"/>
          </p:nvPr>
        </p:nvSpPr>
        <p:spPr bwMode="auto">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ru"/>
              <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Big number" preserve="0" showMasterPhAnim="0" userDrawn="1">
  <p:cSld name="BIG_NUMBER">
    <p:spTree>
      <p:nvGrpSpPr>
        <p:cNvPr id="1" name="" hidden="0"/>
        <p:cNvGrpSpPr/>
        <p:nvPr isPhoto="0" userDrawn="0"/>
      </p:nvGrpSpPr>
      <p:grpSpPr bwMode="auto">
        <a:xfrm>
          <a:off x="0" y="0"/>
          <a:ext cx="0" cy="0"/>
          <a:chOff x="0" y="0"/>
          <a:chExt cx="0" cy="0"/>
        </a:xfrm>
      </p:grpSpPr>
      <p:sp>
        <p:nvSpPr>
          <p:cNvPr id="47" name="Google Shape;47;p11" hidden="0"/>
          <p:cNvSpPr txBox="1">
            <a:spLocks noGrp="1"/>
          </p:cNvSpPr>
          <p:nvPr isPhoto="0" userDrawn="0">
            <p:ph type="title" hasCustomPrompt="1"/>
          </p:nvPr>
        </p:nvSpPr>
        <p:spPr bwMode="auto">
          <a:xfrm>
            <a:off x="311700" y="1557233"/>
            <a:ext cx="8520600" cy="2640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pPr>
              <a:defRPr/>
            </a:pPr>
            <a:r>
              <a:rPr/>
              <a:t>xx%</a:t>
            </a:r>
            <a:endParaRPr/>
          </a:p>
        </p:txBody>
      </p:sp>
      <p:sp>
        <p:nvSpPr>
          <p:cNvPr id="48" name="Google Shape;48;p11" hidden="0"/>
          <p:cNvSpPr txBox="1">
            <a:spLocks noGrp="1"/>
          </p:cNvSpPr>
          <p:nvPr isPhoto="0" userDrawn="0">
            <p:ph type="body" idx="1" hasCustomPrompt="0"/>
          </p:nvPr>
        </p:nvSpPr>
        <p:spPr bwMode="auto">
          <a:xfrm>
            <a:off x="311700" y="4299000"/>
            <a:ext cx="8520600" cy="1428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pPr>
              <a:defRPr/>
            </a:pPr>
            <a:endParaRPr/>
          </a:p>
        </p:txBody>
      </p:sp>
      <p:sp>
        <p:nvSpPr>
          <p:cNvPr id="49" name="Google Shape;49;p11" hidden="0"/>
          <p:cNvSpPr txBox="1">
            <a:spLocks noGrp="1"/>
          </p:cNvSpPr>
          <p:nvPr isPhoto="0" userDrawn="0">
            <p:ph type="sldNum" idx="12" hasCustomPrompt="0"/>
          </p:nvPr>
        </p:nvSpPr>
        <p:spPr bwMode="auto">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ru"/>
              <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Blank" preserve="0" showMasterPhAnim="0" type="blank" userDrawn="1">
  <p:cSld name="BLANK">
    <p:spTree>
      <p:nvGrpSpPr>
        <p:cNvPr id="1" name="" hidden="0"/>
        <p:cNvGrpSpPr/>
        <p:nvPr isPhoto="0" userDrawn="0"/>
      </p:nvGrpSpPr>
      <p:grpSpPr bwMode="auto">
        <a:xfrm>
          <a:off x="0" y="0"/>
          <a:ext cx="0" cy="0"/>
          <a:chOff x="0" y="0"/>
          <a:chExt cx="0" cy="0"/>
        </a:xfrm>
      </p:grpSpPr>
      <p:sp>
        <p:nvSpPr>
          <p:cNvPr id="51" name="Google Shape;51;p12" hidden="0"/>
          <p:cNvSpPr txBox="1">
            <a:spLocks noGrp="1"/>
          </p:cNvSpPr>
          <p:nvPr isPhoto="0" userDrawn="0">
            <p:ph type="sldNum" idx="12" hasCustomPrompt="0"/>
          </p:nvPr>
        </p:nvSpPr>
        <p:spPr bwMode="auto">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ru"/>
              <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Section header" preserve="0" showMasterPhAnim="0" type="secHead" userDrawn="1">
  <p:cSld name="SECTION_HEADER">
    <p:bg>
      <p:bgPr shadeToTitle="0">
        <a:solidFill>
          <a:schemeClr val="dk1"/>
        </a:solidFill>
      </p:bgPr>
    </p:bg>
    <p:spTree>
      <p:nvGrpSpPr>
        <p:cNvPr id="1" name="" hidden="0"/>
        <p:cNvGrpSpPr/>
        <p:nvPr isPhoto="0" userDrawn="0"/>
      </p:nvGrpSpPr>
      <p:grpSpPr bwMode="auto">
        <a:xfrm>
          <a:off x="0" y="0"/>
          <a:ext cx="0" cy="0"/>
          <a:chOff x="0" y="0"/>
          <a:chExt cx="0" cy="0"/>
        </a:xfrm>
      </p:grpSpPr>
      <p:sp>
        <p:nvSpPr>
          <p:cNvPr id="15" name="Google Shape;15;p3" hidden="0"/>
          <p:cNvSpPr txBox="1">
            <a:spLocks noGrp="1"/>
          </p:cNvSpPr>
          <p:nvPr isPhoto="0" userDrawn="0">
            <p:ph type="title" hasCustomPrompt="0"/>
          </p:nvPr>
        </p:nvSpPr>
        <p:spPr bwMode="auto">
          <a:xfrm>
            <a:off x="311700" y="3307400"/>
            <a:ext cx="8114400" cy="32613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a:pPr>
              <a:defRPr/>
            </a:pPr>
            <a:endParaRPr/>
          </a:p>
        </p:txBody>
      </p:sp>
      <p:sp>
        <p:nvSpPr>
          <p:cNvPr id="16" name="Google Shape;16;p3" hidden="0"/>
          <p:cNvSpPr txBox="1">
            <a:spLocks noGrp="1"/>
          </p:cNvSpPr>
          <p:nvPr isPhoto="0" userDrawn="0">
            <p:ph type="sldNum" idx="12" hasCustomPrompt="0"/>
          </p:nvPr>
        </p:nvSpPr>
        <p:spPr bwMode="auto">
          <a:xfrm>
            <a:off x="8472458" y="6217622"/>
            <a:ext cx="548700" cy="5247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a:spcBef>
                <a:spcPts val="0"/>
              </a:spcBef>
              <a:spcAft>
                <a:spcPts val="0"/>
              </a:spcAft>
              <a:buNone/>
              <a:defRPr/>
            </a:pPr>
            <a:fld id="{00000000-1234-1234-1234-123412341234}" type="slidenum">
              <a:rPr lang="ru"/>
              <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itle and body" preserve="0" showMasterPhAnim="0" type="tx" userDrawn="1">
  <p:cSld name="TITLE_AND_BODY">
    <p:spTree>
      <p:nvGrpSpPr>
        <p:cNvPr id="1" name="" hidden="0"/>
        <p:cNvGrpSpPr/>
        <p:nvPr isPhoto="0" userDrawn="0"/>
      </p:nvGrpSpPr>
      <p:grpSpPr bwMode="auto">
        <a:xfrm>
          <a:off x="0" y="0"/>
          <a:ext cx="0" cy="0"/>
          <a:chOff x="0" y="0"/>
          <a:chExt cx="0" cy="0"/>
        </a:xfrm>
      </p:grpSpPr>
      <p:sp>
        <p:nvSpPr>
          <p:cNvPr id="18" name="Google Shape;18;p4" hidden="0"/>
          <p:cNvSpPr txBox="1">
            <a:spLocks noGrp="1"/>
          </p:cNvSpPr>
          <p:nvPr isPhoto="0" userDrawn="0">
            <p:ph type="title" hasCustomPrompt="0"/>
          </p:nvPr>
        </p:nvSpPr>
        <p:spPr bwMode="auto">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a:defRPr/>
            </a:pPr>
            <a:endParaRPr/>
          </a:p>
        </p:txBody>
      </p:sp>
      <p:sp>
        <p:nvSpPr>
          <p:cNvPr id="19" name="Google Shape;19;p4" hidden="0"/>
          <p:cNvSpPr txBox="1">
            <a:spLocks noGrp="1"/>
          </p:cNvSpPr>
          <p:nvPr isPhoto="0" userDrawn="0">
            <p:ph type="body" idx="1" hasCustomPrompt="0"/>
          </p:nvPr>
        </p:nvSpPr>
        <p:spPr bwMode="auto">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a:defRPr/>
            </a:pPr>
            <a:endParaRPr/>
          </a:p>
        </p:txBody>
      </p:sp>
      <p:sp>
        <p:nvSpPr>
          <p:cNvPr id="20" name="Google Shape;20;p4" hidden="0"/>
          <p:cNvSpPr txBox="1">
            <a:spLocks noGrp="1"/>
          </p:cNvSpPr>
          <p:nvPr isPhoto="0" userDrawn="0">
            <p:ph type="sldNum" idx="12" hasCustomPrompt="0"/>
          </p:nvPr>
        </p:nvSpPr>
        <p:spPr bwMode="auto">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ru"/>
              <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itle and two columns" preserve="0" showMasterPhAnim="0" type="twoColTx" userDrawn="1">
  <p:cSld name="TITLE_AND_TWO_COLUMNS">
    <p:spTree>
      <p:nvGrpSpPr>
        <p:cNvPr id="1" name="" hidden="0"/>
        <p:cNvGrpSpPr/>
        <p:nvPr isPhoto="0" userDrawn="0"/>
      </p:nvGrpSpPr>
      <p:grpSpPr bwMode="auto">
        <a:xfrm>
          <a:off x="0" y="0"/>
          <a:ext cx="0" cy="0"/>
          <a:chOff x="0" y="0"/>
          <a:chExt cx="0" cy="0"/>
        </a:xfrm>
      </p:grpSpPr>
      <p:sp>
        <p:nvSpPr>
          <p:cNvPr id="22" name="Google Shape;22;p5" hidden="0"/>
          <p:cNvSpPr txBox="1">
            <a:spLocks noGrp="1"/>
          </p:cNvSpPr>
          <p:nvPr isPhoto="0" userDrawn="0">
            <p:ph type="title" hasCustomPrompt="0"/>
          </p:nvPr>
        </p:nvSpPr>
        <p:spPr bwMode="auto">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a:defRPr/>
            </a:pPr>
            <a:endParaRPr/>
          </a:p>
        </p:txBody>
      </p:sp>
      <p:sp>
        <p:nvSpPr>
          <p:cNvPr id="23" name="Google Shape;23;p5" hidden="0"/>
          <p:cNvSpPr txBox="1">
            <a:spLocks noGrp="1"/>
          </p:cNvSpPr>
          <p:nvPr isPhoto="0" userDrawn="0">
            <p:ph type="body" idx="1" hasCustomPrompt="0"/>
          </p:nvPr>
        </p:nvSpPr>
        <p:spPr bwMode="auto">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a:defRPr/>
            </a:pPr>
            <a:endParaRPr/>
          </a:p>
        </p:txBody>
      </p:sp>
      <p:sp>
        <p:nvSpPr>
          <p:cNvPr id="24" name="Google Shape;24;p5" hidden="0"/>
          <p:cNvSpPr txBox="1">
            <a:spLocks noGrp="1"/>
          </p:cNvSpPr>
          <p:nvPr isPhoto="0" userDrawn="0">
            <p:ph type="body" idx="2" hasCustomPrompt="0"/>
          </p:nvPr>
        </p:nvSpPr>
        <p:spPr bwMode="auto">
          <a:xfrm>
            <a:off x="4832399"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a:defRPr/>
            </a:pPr>
            <a:endParaRPr/>
          </a:p>
        </p:txBody>
      </p:sp>
      <p:sp>
        <p:nvSpPr>
          <p:cNvPr id="25" name="Google Shape;25;p5" hidden="0"/>
          <p:cNvSpPr txBox="1">
            <a:spLocks noGrp="1"/>
          </p:cNvSpPr>
          <p:nvPr isPhoto="0" userDrawn="0">
            <p:ph type="sldNum" idx="12" hasCustomPrompt="0"/>
          </p:nvPr>
        </p:nvSpPr>
        <p:spPr bwMode="auto">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ru"/>
              <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itle only" preserve="0" showMasterPhAnim="0" type="titleOnly" userDrawn="1">
  <p:cSld name="TITLE_ONLY">
    <p:spTree>
      <p:nvGrpSpPr>
        <p:cNvPr id="1" name="" hidden="0"/>
        <p:cNvGrpSpPr/>
        <p:nvPr isPhoto="0" userDrawn="0"/>
      </p:nvGrpSpPr>
      <p:grpSpPr bwMode="auto">
        <a:xfrm>
          <a:off x="0" y="0"/>
          <a:ext cx="0" cy="0"/>
          <a:chOff x="0" y="0"/>
          <a:chExt cx="0" cy="0"/>
        </a:xfrm>
      </p:grpSpPr>
      <p:sp>
        <p:nvSpPr>
          <p:cNvPr id="27" name="Google Shape;27;p6" hidden="0"/>
          <p:cNvSpPr txBox="1">
            <a:spLocks noGrp="1"/>
          </p:cNvSpPr>
          <p:nvPr isPhoto="0" userDrawn="0">
            <p:ph type="title" hasCustomPrompt="0"/>
          </p:nvPr>
        </p:nvSpPr>
        <p:spPr bwMode="auto">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a:defRPr/>
            </a:pPr>
            <a:endParaRPr/>
          </a:p>
        </p:txBody>
      </p:sp>
      <p:sp>
        <p:nvSpPr>
          <p:cNvPr id="28" name="Google Shape;28;p6" hidden="0"/>
          <p:cNvSpPr txBox="1">
            <a:spLocks noGrp="1"/>
          </p:cNvSpPr>
          <p:nvPr isPhoto="0" userDrawn="0">
            <p:ph type="sldNum" idx="12" hasCustomPrompt="0"/>
          </p:nvPr>
        </p:nvSpPr>
        <p:spPr bwMode="auto">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ru"/>
              <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One column text" preserve="0" showMasterPhAnim="0" userDrawn="1">
  <p:cSld name="ONE_COLUMN_TEXT">
    <p:spTree>
      <p:nvGrpSpPr>
        <p:cNvPr id="1" name="" hidden="0"/>
        <p:cNvGrpSpPr/>
        <p:nvPr isPhoto="0" userDrawn="0"/>
      </p:nvGrpSpPr>
      <p:grpSpPr bwMode="auto">
        <a:xfrm>
          <a:off x="0" y="0"/>
          <a:ext cx="0" cy="0"/>
          <a:chOff x="0" y="0"/>
          <a:chExt cx="0" cy="0"/>
        </a:xfrm>
      </p:grpSpPr>
      <p:sp>
        <p:nvSpPr>
          <p:cNvPr id="30" name="Google Shape;30;p7" hidden="0"/>
          <p:cNvSpPr txBox="1">
            <a:spLocks noGrp="1"/>
          </p:cNvSpPr>
          <p:nvPr isPhoto="0" userDrawn="0">
            <p:ph type="title" hasCustomPrompt="0"/>
          </p:nvPr>
        </p:nvSpPr>
        <p:spPr bwMode="auto">
          <a:xfrm>
            <a:off x="311700" y="8424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pPr>
              <a:defRPr/>
            </a:pPr>
            <a:endParaRPr/>
          </a:p>
        </p:txBody>
      </p:sp>
      <p:sp>
        <p:nvSpPr>
          <p:cNvPr id="31" name="Google Shape;31;p7" hidden="0"/>
          <p:cNvSpPr txBox="1">
            <a:spLocks noGrp="1"/>
          </p:cNvSpPr>
          <p:nvPr isPhoto="0" userDrawn="0">
            <p:ph type="body" idx="1" hasCustomPrompt="0"/>
          </p:nvPr>
        </p:nvSpPr>
        <p:spPr bwMode="auto">
          <a:xfrm>
            <a:off x="311700" y="1987833"/>
            <a:ext cx="2808000" cy="41040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a:defRPr/>
            </a:pPr>
            <a:endParaRPr/>
          </a:p>
        </p:txBody>
      </p:sp>
      <p:sp>
        <p:nvSpPr>
          <p:cNvPr id="32" name="Google Shape;32;p7" hidden="0"/>
          <p:cNvSpPr txBox="1">
            <a:spLocks noGrp="1"/>
          </p:cNvSpPr>
          <p:nvPr isPhoto="0" userDrawn="0">
            <p:ph type="sldNum" idx="12" hasCustomPrompt="0"/>
          </p:nvPr>
        </p:nvSpPr>
        <p:spPr bwMode="auto">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ru"/>
              <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Main point" preserve="0" showMasterPhAnim="0" userDrawn="1">
  <p:cSld name="MAIN_POINT">
    <p:bg>
      <p:bgPr shadeToTitle="0">
        <a:solidFill>
          <a:schemeClr val="accent3"/>
        </a:solidFill>
      </p:bgPr>
    </p:bg>
    <p:spTree>
      <p:nvGrpSpPr>
        <p:cNvPr id="1" name="" hidden="0"/>
        <p:cNvGrpSpPr/>
        <p:nvPr isPhoto="0" userDrawn="0"/>
      </p:nvGrpSpPr>
      <p:grpSpPr bwMode="auto">
        <a:xfrm>
          <a:off x="0" y="0"/>
          <a:ext cx="0" cy="0"/>
          <a:chOff x="0" y="0"/>
          <a:chExt cx="0" cy="0"/>
        </a:xfrm>
      </p:grpSpPr>
      <p:sp>
        <p:nvSpPr>
          <p:cNvPr id="34" name="Google Shape;34;p8" hidden="0"/>
          <p:cNvSpPr txBox="1">
            <a:spLocks noGrp="1"/>
          </p:cNvSpPr>
          <p:nvPr isPhoto="0" userDrawn="0">
            <p:ph type="title" hasCustomPrompt="0"/>
          </p:nvPr>
        </p:nvSpPr>
        <p:spPr bwMode="auto">
          <a:xfrm>
            <a:off x="490250" y="701800"/>
            <a:ext cx="5683800" cy="5454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pPr>
              <a:defRPr/>
            </a:pPr>
            <a:endParaRPr/>
          </a:p>
        </p:txBody>
      </p:sp>
      <p:sp>
        <p:nvSpPr>
          <p:cNvPr id="35" name="Google Shape;35;p8" hidden="0"/>
          <p:cNvSpPr txBox="1">
            <a:spLocks noGrp="1"/>
          </p:cNvSpPr>
          <p:nvPr isPhoto="0" userDrawn="0">
            <p:ph type="sldNum" idx="12" hasCustomPrompt="0"/>
          </p:nvPr>
        </p:nvSpPr>
        <p:spPr bwMode="auto">
          <a:xfrm>
            <a:off x="8472458" y="6217622"/>
            <a:ext cx="548700" cy="5247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a:spcBef>
                <a:spcPts val="0"/>
              </a:spcBef>
              <a:spcAft>
                <a:spcPts val="0"/>
              </a:spcAft>
              <a:buNone/>
              <a:defRPr/>
            </a:pPr>
            <a:fld id="{00000000-1234-1234-1234-123412341234}" type="slidenum">
              <a:rPr lang="ru"/>
              <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Section title and description" preserve="0" showMasterPhAnim="0" userDrawn="1">
  <p:cSld name="SECTION_TITLE_AND_DESCRIPTION">
    <p:spTree>
      <p:nvGrpSpPr>
        <p:cNvPr id="1" name="" hidden="0"/>
        <p:cNvGrpSpPr/>
        <p:nvPr isPhoto="0" userDrawn="0"/>
      </p:nvGrpSpPr>
      <p:grpSpPr bwMode="auto">
        <a:xfrm>
          <a:off x="0" y="0"/>
          <a:ext cx="0" cy="0"/>
          <a:chOff x="0" y="0"/>
          <a:chExt cx="0" cy="0"/>
        </a:xfrm>
      </p:grpSpPr>
      <p:sp>
        <p:nvSpPr>
          <p:cNvPr id="37" name="Google Shape;37;p9" hidden="0"/>
          <p:cNvSpPr/>
          <p:nvPr isPhoto="0" userDrawn="0"/>
        </p:nvSpPr>
        <p:spPr bwMode="auto">
          <a:xfrm>
            <a:off x="4572000" y="133"/>
            <a:ext cx="45720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cxnSp>
        <p:nvCxnSpPr>
          <p:cNvPr id="38" name="Google Shape;38;p9" hidden="0"/>
          <p:cNvCxnSpPr>
            <a:cxnSpLocks/>
          </p:cNvCxnSpPr>
          <p:nvPr isPhoto="0" userDrawn="0"/>
        </p:nvCxnSpPr>
        <p:spPr bwMode="auto">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hidden="0"/>
          <p:cNvSpPr txBox="1">
            <a:spLocks noGrp="1"/>
          </p:cNvSpPr>
          <p:nvPr isPhoto="0" userDrawn="0">
            <p:ph type="title" hasCustomPrompt="0"/>
          </p:nvPr>
        </p:nvSpPr>
        <p:spPr bwMode="auto">
          <a:xfrm>
            <a:off x="265500" y="1834132"/>
            <a:ext cx="4045199" cy="20691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pPr>
              <a:defRPr/>
            </a:pPr>
            <a:endParaRPr/>
          </a:p>
        </p:txBody>
      </p:sp>
      <p:sp>
        <p:nvSpPr>
          <p:cNvPr id="40" name="Google Shape;40;p9" hidden="0"/>
          <p:cNvSpPr txBox="1">
            <a:spLocks noGrp="1"/>
          </p:cNvSpPr>
          <p:nvPr isPhoto="0" userDrawn="0">
            <p:ph type="subTitle" idx="1" hasCustomPrompt="0"/>
          </p:nvPr>
        </p:nvSpPr>
        <p:spPr bwMode="auto">
          <a:xfrm>
            <a:off x="265500" y="3974834"/>
            <a:ext cx="4045199"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pPr>
              <a:defRPr/>
            </a:pPr>
            <a:endParaRPr/>
          </a:p>
        </p:txBody>
      </p:sp>
      <p:sp>
        <p:nvSpPr>
          <p:cNvPr id="41" name="Google Shape;41;p9" hidden="0"/>
          <p:cNvSpPr txBox="1">
            <a:spLocks noGrp="1"/>
          </p:cNvSpPr>
          <p:nvPr isPhoto="0" userDrawn="0">
            <p:ph type="body" idx="2" hasCustomPrompt="0"/>
          </p:nvPr>
        </p:nvSpPr>
        <p:spPr bwMode="auto">
          <a:xfrm>
            <a:off x="4939500" y="965600"/>
            <a:ext cx="3837000" cy="4926899"/>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pPr>
              <a:defRPr/>
            </a:pPr>
            <a:endParaRPr/>
          </a:p>
        </p:txBody>
      </p:sp>
      <p:sp>
        <p:nvSpPr>
          <p:cNvPr id="42" name="Google Shape;42;p9" hidden="0"/>
          <p:cNvSpPr txBox="1">
            <a:spLocks noGrp="1"/>
          </p:cNvSpPr>
          <p:nvPr isPhoto="0" userDrawn="0">
            <p:ph type="sldNum" idx="12" hasCustomPrompt="0"/>
          </p:nvPr>
        </p:nvSpPr>
        <p:spPr bwMode="auto">
          <a:xfrm>
            <a:off x="8472458" y="6217622"/>
            <a:ext cx="548700" cy="5247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a:spcBef>
                <a:spcPts val="0"/>
              </a:spcBef>
              <a:spcAft>
                <a:spcPts val="0"/>
              </a:spcAft>
              <a:buNone/>
              <a:defRPr/>
            </a:pPr>
            <a:fld id="{00000000-1234-1234-1234-123412341234}" type="slidenum">
              <a:rPr lang="ru"/>
              <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Caption" preserve="0" showMasterPhAnim="0" userDrawn="1">
  <p:cSld name="CAPTION_ONLY">
    <p:spTree>
      <p:nvGrpSpPr>
        <p:cNvPr id="1" name="" hidden="0"/>
        <p:cNvGrpSpPr/>
        <p:nvPr isPhoto="0" userDrawn="0"/>
      </p:nvGrpSpPr>
      <p:grpSpPr bwMode="auto">
        <a:xfrm>
          <a:off x="0" y="0"/>
          <a:ext cx="0" cy="0"/>
          <a:chOff x="0" y="0"/>
          <a:chExt cx="0" cy="0"/>
        </a:xfrm>
      </p:grpSpPr>
      <p:sp>
        <p:nvSpPr>
          <p:cNvPr id="44" name="Google Shape;44;p10" hidden="0"/>
          <p:cNvSpPr txBox="1">
            <a:spLocks noGrp="1"/>
          </p:cNvSpPr>
          <p:nvPr isPhoto="0" userDrawn="0">
            <p:ph type="body" idx="1" hasCustomPrompt="0"/>
          </p:nvPr>
        </p:nvSpPr>
        <p:spPr bwMode="auto">
          <a:xfrm>
            <a:off x="319500" y="5644967"/>
            <a:ext cx="5998800" cy="7983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defRPr>
            </a:lvl1pPr>
          </a:lstStyle>
          <a:p>
            <a:pPr>
              <a:defRPr/>
            </a:pPr>
            <a:endParaRPr/>
          </a:p>
        </p:txBody>
      </p:sp>
      <p:sp>
        <p:nvSpPr>
          <p:cNvPr id="45" name="Google Shape;45;p10" hidden="0"/>
          <p:cNvSpPr txBox="1">
            <a:spLocks noGrp="1"/>
          </p:cNvSpPr>
          <p:nvPr isPhoto="0" userDrawn="0">
            <p:ph type="sldNum" idx="12" hasCustomPrompt="0"/>
          </p:nvPr>
        </p:nvSpPr>
        <p:spPr bwMode="auto">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ru"/>
              <a:t/>
            </a:fld>
            <a:endParaRPr/>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gameday">
    <p:bg>
      <p:bgPr shadeToTitle="0">
        <a:solidFill>
          <a:schemeClr val="lt1"/>
        </a:solidFill>
      </p:bgPr>
    </p:bg>
    <p:spTree>
      <p:nvGrpSpPr>
        <p:cNvPr id="1" name="" hidden="0"/>
        <p:cNvGrpSpPr/>
        <p:nvPr isPhoto="0" userDrawn="0"/>
      </p:nvGrpSpPr>
      <p:grpSpPr bwMode="auto">
        <a:xfrm>
          <a:off x="0" y="0"/>
          <a:ext cx="0" cy="0"/>
          <a:chOff x="0" y="0"/>
          <a:chExt cx="0" cy="0"/>
        </a:xfrm>
      </p:grpSpPr>
      <p:sp>
        <p:nvSpPr>
          <p:cNvPr id="6" name="Google Shape;6;p1" hidden="0"/>
          <p:cNvSpPr txBox="1">
            <a:spLocks noGrp="1"/>
          </p:cNvSpPr>
          <p:nvPr isPhoto="0" userDrawn="0">
            <p:ph type="title" hasCustomPrompt="0"/>
          </p:nvPr>
        </p:nvSpPr>
        <p:spPr bwMode="auto">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defRPr>
            </a:lvl9pPr>
          </a:lstStyle>
          <a:p>
            <a:pPr>
              <a:defRPr/>
            </a:pPr>
            <a:endParaRPr/>
          </a:p>
        </p:txBody>
      </p:sp>
      <p:sp>
        <p:nvSpPr>
          <p:cNvPr id="7" name="Google Shape;7;p1" hidden="0"/>
          <p:cNvSpPr txBox="1">
            <a:spLocks noGrp="1"/>
          </p:cNvSpPr>
          <p:nvPr isPhoto="0" userDrawn="0">
            <p:ph type="body" idx="1" hasCustomPrompt="0"/>
          </p:nvPr>
        </p:nvSpPr>
        <p:spPr bwMode="auto">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4999"/>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defRPr>
            </a:lvl1pPr>
            <a:lvl2pPr marL="914400" lvl="1" indent="-317500">
              <a:lnSpc>
                <a:spcPct val="114999"/>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defRPr>
            </a:lvl2pPr>
            <a:lvl3pPr marL="1371600" lvl="2" indent="-317500">
              <a:lnSpc>
                <a:spcPct val="114999"/>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defRPr>
            </a:lvl3pPr>
            <a:lvl4pPr marL="1828800" lvl="3" indent="-317500">
              <a:lnSpc>
                <a:spcPct val="114999"/>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defRPr>
            </a:lvl4pPr>
            <a:lvl5pPr marL="2286000" lvl="4" indent="-317500">
              <a:lnSpc>
                <a:spcPct val="114999"/>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defRPr>
            </a:lvl5pPr>
            <a:lvl6pPr marL="2743200" lvl="5" indent="-317500">
              <a:lnSpc>
                <a:spcPct val="114999"/>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defRPr>
            </a:lvl6pPr>
            <a:lvl7pPr marL="3200400" lvl="6" indent="-317500">
              <a:lnSpc>
                <a:spcPct val="114999"/>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defRPr>
            </a:lvl7pPr>
            <a:lvl8pPr marL="3657600" lvl="7" indent="-317500">
              <a:lnSpc>
                <a:spcPct val="114999"/>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defRPr>
            </a:lvl8pPr>
            <a:lvl9pPr marL="4114800" lvl="8" indent="-317500">
              <a:lnSpc>
                <a:spcPct val="114999"/>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defRPr>
            </a:lvl9pPr>
          </a:lstStyle>
          <a:p>
            <a:pPr>
              <a:defRPr/>
            </a:pPr>
            <a:endParaRPr/>
          </a:p>
        </p:txBody>
      </p:sp>
      <p:sp>
        <p:nvSpPr>
          <p:cNvPr id="8" name="Google Shape;8;p1" hidden="0"/>
          <p:cNvSpPr txBox="1">
            <a:spLocks noGrp="1"/>
          </p:cNvSpPr>
          <p:nvPr isPhoto="0" userDrawn="0">
            <p:ph type="sldNum" idx="12" hasCustomPrompt="0"/>
          </p:nvPr>
        </p:nvSpPr>
        <p:spPr bwMode="auto">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Proxima Nova"/>
                <a:ea typeface="Proxima Nova"/>
                <a:cs typeface="Proxima Nova"/>
              </a:defRPr>
            </a:lvl1pPr>
            <a:lvl2pPr lvl="1" algn="r">
              <a:buNone/>
              <a:defRPr sz="1000">
                <a:solidFill>
                  <a:schemeClr val="dk2"/>
                </a:solidFill>
                <a:latin typeface="Proxima Nova"/>
                <a:ea typeface="Proxima Nova"/>
                <a:cs typeface="Proxima Nova"/>
              </a:defRPr>
            </a:lvl2pPr>
            <a:lvl3pPr lvl="2" algn="r">
              <a:buNone/>
              <a:defRPr sz="1000">
                <a:solidFill>
                  <a:schemeClr val="dk2"/>
                </a:solidFill>
                <a:latin typeface="Proxima Nova"/>
                <a:ea typeface="Proxima Nova"/>
                <a:cs typeface="Proxima Nova"/>
              </a:defRPr>
            </a:lvl3pPr>
            <a:lvl4pPr lvl="3" algn="r">
              <a:buNone/>
              <a:defRPr sz="1000">
                <a:solidFill>
                  <a:schemeClr val="dk2"/>
                </a:solidFill>
                <a:latin typeface="Proxima Nova"/>
                <a:ea typeface="Proxima Nova"/>
                <a:cs typeface="Proxima Nova"/>
              </a:defRPr>
            </a:lvl4pPr>
            <a:lvl5pPr lvl="4" algn="r">
              <a:buNone/>
              <a:defRPr sz="1000">
                <a:solidFill>
                  <a:schemeClr val="dk2"/>
                </a:solidFill>
                <a:latin typeface="Proxima Nova"/>
                <a:ea typeface="Proxima Nova"/>
                <a:cs typeface="Proxima Nova"/>
              </a:defRPr>
            </a:lvl5pPr>
            <a:lvl6pPr lvl="5" algn="r">
              <a:buNone/>
              <a:defRPr sz="1000">
                <a:solidFill>
                  <a:schemeClr val="dk2"/>
                </a:solidFill>
                <a:latin typeface="Proxima Nova"/>
                <a:ea typeface="Proxima Nova"/>
                <a:cs typeface="Proxima Nova"/>
              </a:defRPr>
            </a:lvl6pPr>
            <a:lvl7pPr lvl="6" algn="r">
              <a:buNone/>
              <a:defRPr sz="1000">
                <a:solidFill>
                  <a:schemeClr val="dk2"/>
                </a:solidFill>
                <a:latin typeface="Proxima Nova"/>
                <a:ea typeface="Proxima Nova"/>
                <a:cs typeface="Proxima Nova"/>
              </a:defRPr>
            </a:lvl7pPr>
            <a:lvl8pPr lvl="7" algn="r">
              <a:buNone/>
              <a:defRPr sz="1000">
                <a:solidFill>
                  <a:schemeClr val="dk2"/>
                </a:solidFill>
                <a:latin typeface="Proxima Nova"/>
                <a:ea typeface="Proxima Nova"/>
                <a:cs typeface="Proxima Nova"/>
              </a:defRPr>
            </a:lvl8pPr>
            <a:lvl9pPr lvl="8" algn="r">
              <a:buNone/>
              <a:defRPr sz="1000">
                <a:solidFill>
                  <a:schemeClr val="dk2"/>
                </a:solidFill>
                <a:latin typeface="Proxima Nova"/>
                <a:ea typeface="Proxima Nova"/>
                <a:cs typeface="Proxima Nova"/>
              </a:defRPr>
            </a:lvl9pPr>
          </a:lstStyle>
          <a:p>
            <a:pPr marL="0" lvl="0" indent="0" algn="r">
              <a:spcBef>
                <a:spcPts val="0"/>
              </a:spcBef>
              <a:spcAft>
                <a:spcPts val="0"/>
              </a:spcAft>
              <a:buNone/>
              <a:defRPr/>
            </a:pPr>
            <a:fld id="{00000000-1234-1234-1234-123412341234}" type="slidenum">
              <a:rPr lang="ru"/>
              <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1"/>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g"/><Relationship Id="rId7" Type="http://schemas.openxmlformats.org/officeDocument/2006/relationships/image" Target="../media/image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0.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 Id="rId3" Type="http://schemas.openxmlformats.org/officeDocument/2006/relationships/image" Target="../media/image1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56" name="Google Shape;56;p13" hidden="0"/>
          <p:cNvSpPr txBox="1">
            <a:spLocks noGrp="1"/>
          </p:cNvSpPr>
          <p:nvPr isPhoto="0" userDrawn="0">
            <p:ph type="ctrTitle" hasCustomPrompt="0"/>
          </p:nvPr>
        </p:nvSpPr>
        <p:spPr bwMode="auto">
          <a:xfrm>
            <a:off x="1062374" y="1904999"/>
            <a:ext cx="7290299" cy="1353621"/>
          </a:xfrm>
          <a:prstGeom prst="rect">
            <a:avLst/>
          </a:prstGeom>
        </p:spPr>
        <p:txBody>
          <a:bodyPr spcFirstLastPara="1" wrap="square" lIns="91423" tIns="91423" rIns="91423" bIns="91423" anchor="b" anchorCtr="0">
            <a:noAutofit/>
          </a:bodyPr>
          <a:lstStyle/>
          <a:p>
            <a:pPr marL="0" lvl="0" indent="0" algn="ctr">
              <a:spcBef>
                <a:spcPts val="0"/>
              </a:spcBef>
              <a:spcAft>
                <a:spcPts val="0"/>
              </a:spcAft>
              <a:buSzPts val="990"/>
              <a:buNone/>
              <a:defRPr/>
            </a:pPr>
            <a:r>
              <a:rPr sz="2800" b="0" i="0" u="none">
                <a:solidFill>
                  <a:srgbClr val="C00000"/>
                </a:solidFill>
                <a:latin typeface="Times New Roman"/>
                <a:ea typeface="Times New Roman"/>
                <a:cs typeface="Times New Roman"/>
              </a:rPr>
              <a:t>Разработка детектора заряженных частиц на основе МКП с CsI-фотокатодом</a:t>
            </a:r>
            <a:endParaRPr sz="3300" u="none">
              <a:solidFill>
                <a:srgbClr val="C00000"/>
              </a:solidFill>
            </a:endParaRPr>
          </a:p>
        </p:txBody>
      </p:sp>
      <p:sp>
        <p:nvSpPr>
          <p:cNvPr id="57" name="Google Shape;57;p13" hidden="0"/>
          <p:cNvSpPr txBox="1">
            <a:spLocks noGrp="1"/>
          </p:cNvSpPr>
          <p:nvPr isPhoto="0" userDrawn="0">
            <p:ph type="subTitle" idx="1" hasCustomPrompt="0"/>
          </p:nvPr>
        </p:nvSpPr>
        <p:spPr bwMode="auto">
          <a:xfrm>
            <a:off x="2280600" y="4222667"/>
            <a:ext cx="4582800" cy="1056900"/>
          </a:xfrm>
          <a:prstGeom prst="rect">
            <a:avLst/>
          </a:prstGeom>
        </p:spPr>
        <p:txBody>
          <a:bodyPr spcFirstLastPara="1" vertOverflow="overflow" horzOverflow="clip" vert="horz" wrap="square" lIns="91423" tIns="91423" rIns="91423" bIns="91423" numCol="1" spcCol="0" rtlCol="0" fromWordArt="0" anchor="t" anchorCtr="0" forceAA="0" compatLnSpc="0">
            <a:normAutofit fontScale="85000" lnSpcReduction="3000"/>
          </a:bodyPr>
          <a:lstStyle/>
          <a:p>
            <a:pPr marL="0" lvl="0" indent="0" algn="ctr">
              <a:spcBef>
                <a:spcPts val="0"/>
              </a:spcBef>
              <a:spcAft>
                <a:spcPts val="0"/>
              </a:spcAft>
              <a:buNone/>
              <a:defRPr/>
            </a:pPr>
            <a:r>
              <a:rPr lang="ru"/>
              <a:t>Докладчик: Петрухин Кирилл</a:t>
            </a:r>
            <a:endParaRPr/>
          </a:p>
          <a:p>
            <a:pPr marL="0" lvl="0" indent="0" algn="ctr">
              <a:spcBef>
                <a:spcPts val="0"/>
              </a:spcBef>
              <a:spcAft>
                <a:spcPts val="0"/>
              </a:spcAft>
              <a:buNone/>
              <a:defRPr/>
            </a:pPr>
            <a:r>
              <a:rPr lang="ru"/>
              <a:t>ИЯФ СО РАН 2022 </a:t>
            </a:r>
            <a:endParaRPr/>
          </a:p>
          <a:p>
            <a:pPr marL="0" lvl="0" indent="0" algn="ctr">
              <a:spcBef>
                <a:spcPts val="0"/>
              </a:spcBef>
              <a:spcAft>
                <a:spcPts val="0"/>
              </a:spcAft>
              <a:buNone/>
              <a:defRPr/>
            </a:pP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9259952" name="Google Shape;176;p21" hidden="0"/>
          <p:cNvSpPr txBox="1">
            <a:spLocks noGrp="1"/>
          </p:cNvSpPr>
          <p:nvPr isPhoto="0" userDrawn="0">
            <p:ph type="title" hasCustomPrompt="0"/>
          </p:nvPr>
        </p:nvSpPr>
        <p:spPr bwMode="auto">
          <a:xfrm>
            <a:off x="25404" y="17724"/>
            <a:ext cx="7030499" cy="1332299"/>
          </a:xfrm>
          <a:prstGeom prst="rect">
            <a:avLst/>
          </a:prstGeom>
        </p:spPr>
        <p:txBody>
          <a:bodyPr spcFirstLastPara="1" wrap="square" lIns="91423" tIns="91423" rIns="91423" bIns="91423" anchor="t" anchorCtr="0">
            <a:normAutofit/>
          </a:bodyPr>
          <a:lstStyle/>
          <a:p>
            <a:pPr marL="0" lvl="0" indent="0" algn="l">
              <a:spcBef>
                <a:spcPts val="0"/>
              </a:spcBef>
              <a:spcAft>
                <a:spcPts val="0"/>
              </a:spcAft>
              <a:buNone/>
              <a:defRPr/>
            </a:pPr>
            <a:r>
              <a:rPr lang="ru" sz="2600">
                <a:solidFill>
                  <a:srgbClr val="980000"/>
                </a:solidFill>
              </a:rPr>
              <a:t>Испытания на выведенном пучке ускорителя ВЭПП -4М</a:t>
            </a:r>
            <a:endParaRPr sz="2600">
              <a:solidFill>
                <a:srgbClr val="980000"/>
              </a:solidFill>
            </a:endParaRPr>
          </a:p>
        </p:txBody>
      </p:sp>
      <p:sp>
        <p:nvSpPr>
          <p:cNvPr id="1013131490" name="Google Shape;178;p21" hidden="0"/>
          <p:cNvSpPr txBox="1"/>
          <p:nvPr isPhoto="0" userDrawn="0"/>
        </p:nvSpPr>
        <p:spPr bwMode="auto">
          <a:xfrm>
            <a:off x="3817194" y="2590902"/>
            <a:ext cx="772499" cy="3386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000">
                <a:solidFill>
                  <a:srgbClr val="CC0000"/>
                </a:solidFill>
              </a:rPr>
              <a:t>2,5 GeV</a:t>
            </a:r>
            <a:endParaRPr sz="1000">
              <a:solidFill>
                <a:srgbClr val="CC0000"/>
              </a:solidFill>
            </a:endParaRPr>
          </a:p>
        </p:txBody>
      </p:sp>
      <p:sp>
        <p:nvSpPr>
          <p:cNvPr id="1740289085" name="Google Shape;179;p21" hidden="0"/>
          <p:cNvSpPr txBox="1"/>
          <p:nvPr isPhoto="0" userDrawn="0"/>
        </p:nvSpPr>
        <p:spPr bwMode="auto">
          <a:xfrm>
            <a:off x="1187231" y="1442716"/>
            <a:ext cx="2034301" cy="553968"/>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200"/>
              <a:t>Триггер МКП 1:U=3500V</a:t>
            </a:r>
            <a:r>
              <a:rPr lang="en-US" sz="1200"/>
              <a:t>   </a:t>
            </a:r>
            <a:endParaRPr/>
          </a:p>
          <a:p>
            <a:pPr marL="0" lvl="0" indent="0" algn="l">
              <a:spcBef>
                <a:spcPts val="0"/>
              </a:spcBef>
              <a:spcAft>
                <a:spcPts val="0"/>
              </a:spcAft>
              <a:buNone/>
              <a:defRPr/>
            </a:pPr>
            <a:r>
              <a:rPr lang="ru" sz="1200"/>
              <a:t>Триггер МКП 2:U=3200V</a:t>
            </a:r>
            <a:endParaRPr sz="1200"/>
          </a:p>
        </p:txBody>
      </p:sp>
      <p:sp>
        <p:nvSpPr>
          <p:cNvPr id="1064633396" name="Google Shape;180;p21" hidden="0"/>
          <p:cNvSpPr txBox="1"/>
          <p:nvPr isPhoto="0" userDrawn="0"/>
        </p:nvSpPr>
        <p:spPr bwMode="auto">
          <a:xfrm>
            <a:off x="3197775" y="5589300"/>
            <a:ext cx="2102999" cy="6926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100"/>
              <a:t>CAEN V1742 оцифровщик</a:t>
            </a:r>
            <a:endParaRPr sz="1100"/>
          </a:p>
          <a:p>
            <a:pPr marL="0" lvl="0" indent="0" algn="l">
              <a:spcBef>
                <a:spcPts val="0"/>
              </a:spcBef>
              <a:spcAft>
                <a:spcPts val="0"/>
              </a:spcAft>
              <a:buNone/>
              <a:defRPr/>
            </a:pPr>
            <a:r>
              <a:rPr lang="ru" sz="1100"/>
              <a:t>• 12 bit АЦП</a:t>
            </a:r>
            <a:endParaRPr sz="1100"/>
          </a:p>
          <a:p>
            <a:pPr marL="0" lvl="0" indent="0" algn="l">
              <a:spcBef>
                <a:spcPts val="0"/>
              </a:spcBef>
              <a:spcAft>
                <a:spcPts val="0"/>
              </a:spcAft>
              <a:buNone/>
              <a:defRPr/>
            </a:pPr>
            <a:r>
              <a:rPr lang="ru" sz="1100"/>
              <a:t>• 5 ГГц</a:t>
            </a:r>
            <a:endParaRPr sz="1100"/>
          </a:p>
        </p:txBody>
      </p:sp>
      <p:sp>
        <p:nvSpPr>
          <p:cNvPr id="1193193666" name="Google Shape;183;p21" hidden="0"/>
          <p:cNvSpPr txBox="1"/>
          <p:nvPr isPhoto="0" userDrawn="0"/>
        </p:nvSpPr>
        <p:spPr bwMode="auto">
          <a:xfrm>
            <a:off x="5307061" y="6075076"/>
            <a:ext cx="3132599" cy="5540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200"/>
              <a:t>Временное распределение; Фотокатод:U=2900V 	МКП:U=2600V</a:t>
            </a:r>
            <a:endParaRPr sz="1500"/>
          </a:p>
        </p:txBody>
      </p:sp>
      <p:sp>
        <p:nvSpPr>
          <p:cNvPr id="1368355477" name="Google Shape;185;p21" hidden="0"/>
          <p:cNvSpPr txBox="1"/>
          <p:nvPr isPhoto="0" userDrawn="0"/>
        </p:nvSpPr>
        <p:spPr bwMode="auto">
          <a:xfrm>
            <a:off x="6751452" y="2990959"/>
            <a:ext cx="2295900" cy="3539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100">
                <a:latin typeface="Proxima Nova"/>
                <a:ea typeface="Proxima Nova"/>
                <a:cs typeface="Proxima Nova"/>
              </a:rPr>
              <a:t>Осциллограмма   т, нс</a:t>
            </a:r>
            <a:endParaRPr sz="1100">
              <a:latin typeface="Proxima Nova"/>
              <a:ea typeface="Proxima Nova"/>
              <a:cs typeface="Proxima Nova"/>
            </a:endParaRPr>
          </a:p>
        </p:txBody>
      </p:sp>
      <p:sp>
        <p:nvSpPr>
          <p:cNvPr id="1762789811" name="Google Shape;188;p21" hidden="0"/>
          <p:cNvSpPr txBox="1">
            <a:spLocks noGrp="1"/>
          </p:cNvSpPr>
          <p:nvPr isPhoto="0" userDrawn="0">
            <p:ph type="sldNum" idx="12" hasCustomPrompt="0"/>
          </p:nvPr>
        </p:nvSpPr>
        <p:spPr bwMode="auto">
          <a:xfrm>
            <a:off x="8439660" y="6281998"/>
            <a:ext cx="548699" cy="524700"/>
          </a:xfrm>
          <a:prstGeom prst="rect">
            <a:avLst/>
          </a:prstGeom>
        </p:spPr>
        <p:txBody>
          <a:bodyPr spcFirstLastPara="1" wrap="square" lIns="91423" tIns="91423" rIns="91423" bIns="91423" anchor="ctr" anchorCtr="0">
            <a:normAutofit/>
          </a:bodyPr>
          <a:lstStyle/>
          <a:p>
            <a:pPr marL="0" lvl="0" indent="0" algn="r">
              <a:spcBef>
                <a:spcPts val="0"/>
              </a:spcBef>
              <a:spcAft>
                <a:spcPts val="0"/>
              </a:spcAft>
              <a:buNone/>
              <a:defRPr/>
            </a:pPr>
            <a:fld id="{880CB9D8-9991-D4DD-09E7-B74CFCD5AFE9}" type="slidenum">
              <a:rPr lang="ru"/>
              <a:t>10</a:t>
            </a:fld>
            <a:endParaRPr/>
          </a:p>
        </p:txBody>
      </p:sp>
      <p:sp>
        <p:nvSpPr>
          <p:cNvPr id="510353094" name="Google Shape;195;p21" hidden="0"/>
          <p:cNvSpPr txBox="1"/>
          <p:nvPr isPhoto="0" userDrawn="0"/>
        </p:nvSpPr>
        <p:spPr bwMode="auto">
          <a:xfrm>
            <a:off x="1530258" y="3740999"/>
            <a:ext cx="920287" cy="3692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200">
                <a:solidFill>
                  <a:srgbClr val="0000FF"/>
                </a:solidFill>
                <a:latin typeface="Proxima Nova"/>
                <a:ea typeface="Proxima Nova"/>
                <a:cs typeface="Proxima Nova"/>
              </a:rPr>
              <a:t>Прототип</a:t>
            </a:r>
            <a:endParaRPr sz="1200">
              <a:solidFill>
                <a:srgbClr val="0000FF"/>
              </a:solidFill>
              <a:latin typeface="Proxima Nova"/>
              <a:ea typeface="Proxima Nova"/>
              <a:cs typeface="Proxima Nova"/>
            </a:endParaRPr>
          </a:p>
        </p:txBody>
      </p:sp>
      <p:sp>
        <p:nvSpPr>
          <p:cNvPr id="1784059504" name="Google Shape;194;p21" hidden="0"/>
          <p:cNvSpPr txBox="1"/>
          <p:nvPr isPhoto="0" userDrawn="0"/>
        </p:nvSpPr>
        <p:spPr bwMode="auto">
          <a:xfrm flipH="0" flipV="0">
            <a:off x="1298721" y="5343556"/>
            <a:ext cx="1282082" cy="731521"/>
          </a:xfrm>
          <a:prstGeom prst="rect">
            <a:avLst/>
          </a:prstGeom>
          <a:noFill/>
          <a:ln>
            <a:noFill/>
          </a:ln>
        </p:spPr>
        <p:txBody>
          <a:bodyPr spcFirstLastPara="1" wrap="square" lIns="91422" tIns="91422" rIns="91422" bIns="91422" anchor="t" anchorCtr="0">
            <a:spAutoFit/>
          </a:bodyPr>
          <a:lstStyle/>
          <a:p>
            <a:pPr marL="0" lvl="0" indent="0" algn="l">
              <a:spcBef>
                <a:spcPts val="0"/>
              </a:spcBef>
              <a:spcAft>
                <a:spcPts val="0"/>
              </a:spcAft>
              <a:buNone/>
              <a:defRPr/>
            </a:pPr>
            <a:r>
              <a:rPr lang="en-US" sz="1200">
                <a:solidFill>
                  <a:srgbClr val="0000FF"/>
                </a:solidFill>
                <a:latin typeface="Proxima Nova"/>
                <a:ea typeface="Proxima Nova"/>
                <a:cs typeface="Proxima Nova"/>
              </a:rPr>
              <a:t>Координтаный детектор на основе GEM</a:t>
            </a:r>
            <a:endParaRPr sz="1200">
              <a:solidFill>
                <a:srgbClr val="0000FF"/>
              </a:solidFill>
              <a:latin typeface="Proxima Nova"/>
              <a:ea typeface="Proxima Nova"/>
              <a:cs typeface="Proxima Nova"/>
            </a:endParaRPr>
          </a:p>
        </p:txBody>
      </p:sp>
      <p:sp>
        <p:nvSpPr>
          <p:cNvPr id="2048500402" name="Cube 2" hidden="0"/>
          <p:cNvSpPr/>
          <p:nvPr isPhoto="0" userDrawn="0"/>
        </p:nvSpPr>
        <p:spPr bwMode="auto">
          <a:xfrm>
            <a:off x="442329" y="1476792"/>
            <a:ext cx="597157" cy="2016691"/>
          </a:xfrm>
          <a:prstGeom prst="cube">
            <a:avLst>
              <a:gd name="adj" fmla="val 6214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ru-RU"/>
          </a:p>
        </p:txBody>
      </p:sp>
      <p:sp>
        <p:nvSpPr>
          <p:cNvPr id="651773242" name="Cube 26" hidden="0"/>
          <p:cNvSpPr/>
          <p:nvPr isPhoto="0" userDrawn="0"/>
        </p:nvSpPr>
        <p:spPr bwMode="auto">
          <a:xfrm>
            <a:off x="3197775" y="1554670"/>
            <a:ext cx="597157" cy="2016691"/>
          </a:xfrm>
          <a:prstGeom prst="cube">
            <a:avLst>
              <a:gd name="adj" fmla="val 6214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ru-RU"/>
          </a:p>
        </p:txBody>
      </p:sp>
      <p:sp>
        <p:nvSpPr>
          <p:cNvPr id="578199534" name="Cube 3" hidden="0"/>
          <p:cNvSpPr/>
          <p:nvPr isPhoto="0" userDrawn="0"/>
        </p:nvSpPr>
        <p:spPr bwMode="auto">
          <a:xfrm>
            <a:off x="1187230" y="2210221"/>
            <a:ext cx="382284" cy="649863"/>
          </a:xfrm>
          <a:prstGeom prst="cube">
            <a:avLst>
              <a:gd name="adj" fmla="val 4940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ru-RU"/>
          </a:p>
        </p:txBody>
      </p:sp>
      <p:sp>
        <p:nvSpPr>
          <p:cNvPr id="1954146701" name="Cube 28" hidden="0"/>
          <p:cNvSpPr/>
          <p:nvPr isPhoto="0" userDrawn="0"/>
        </p:nvSpPr>
        <p:spPr bwMode="auto">
          <a:xfrm>
            <a:off x="2580625" y="2238084"/>
            <a:ext cx="382284" cy="649863"/>
          </a:xfrm>
          <a:prstGeom prst="cube">
            <a:avLst>
              <a:gd name="adj" fmla="val 4940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ru-RU"/>
          </a:p>
        </p:txBody>
      </p:sp>
      <p:sp>
        <p:nvSpPr>
          <p:cNvPr id="455111943" name="Cylinder 4" hidden="0"/>
          <p:cNvSpPr/>
          <p:nvPr isPhoto="0" userDrawn="0"/>
        </p:nvSpPr>
        <p:spPr bwMode="auto">
          <a:xfrm rot="5399976">
            <a:off x="1747940" y="2384010"/>
            <a:ext cx="605314" cy="366990"/>
          </a:xfrm>
          <a:prstGeom prst="can">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ru-RU"/>
          </a:p>
        </p:txBody>
      </p:sp>
      <p:sp>
        <p:nvSpPr>
          <p:cNvPr id="1561902006" name="Cylinder 30" hidden="0"/>
          <p:cNvSpPr/>
          <p:nvPr isPhoto="0" userDrawn="0"/>
        </p:nvSpPr>
        <p:spPr bwMode="auto">
          <a:xfrm rot="5399976">
            <a:off x="1996315" y="2432791"/>
            <a:ext cx="415500" cy="259124"/>
          </a:xfrm>
          <a:prstGeom prst="can">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ru-RU"/>
          </a:p>
        </p:txBody>
      </p:sp>
      <p:cxnSp>
        <p:nvCxnSpPr>
          <p:cNvPr id="1497537137" name="Google Shape;190;p21" hidden="0"/>
          <p:cNvCxnSpPr>
            <a:cxnSpLocks/>
          </p:cNvCxnSpPr>
          <p:nvPr isPhoto="0" userDrawn="0"/>
        </p:nvCxnSpPr>
        <p:spPr bwMode="auto">
          <a:xfrm>
            <a:off x="106212" y="2515184"/>
            <a:ext cx="4375575" cy="39936"/>
          </a:xfrm>
          <a:prstGeom prst="straightConnector1">
            <a:avLst/>
          </a:prstGeom>
          <a:noFill/>
          <a:ln w="57150" cap="flat" cmpd="sng">
            <a:solidFill>
              <a:srgbClr val="FF0000"/>
            </a:solidFill>
            <a:prstDash val="dash"/>
            <a:round/>
            <a:headEnd type="triangle" w="med" len="med"/>
            <a:tailEnd type="none" w="med" len="med"/>
          </a:ln>
          <a:effectLst>
            <a:outerShdw blurRad="57150" dist="19050" dir="5400000" rotWithShape="0" algn="bl">
              <a:srgbClr val="FFFFFF"/>
            </a:outerShdw>
          </a:effectLst>
        </p:spPr>
      </p:cxnSp>
      <p:cxnSp>
        <p:nvCxnSpPr>
          <p:cNvPr id="1195901605" name="Google Shape;191;p21" hidden="0"/>
          <p:cNvCxnSpPr>
            <a:cxnSpLocks/>
          </p:cNvCxnSpPr>
          <p:nvPr isPhoto="0" userDrawn="0"/>
        </p:nvCxnSpPr>
        <p:spPr bwMode="auto">
          <a:xfrm>
            <a:off x="1298722" y="2752275"/>
            <a:ext cx="173031" cy="1738566"/>
          </a:xfrm>
          <a:prstGeom prst="straightConnector1">
            <a:avLst/>
          </a:prstGeom>
          <a:noFill/>
          <a:ln w="19050" cap="flat" cmpd="sng">
            <a:solidFill>
              <a:srgbClr val="0000FF"/>
            </a:solidFill>
            <a:prstDash val="dashDot"/>
            <a:round/>
            <a:headEnd type="oval" w="med" len="med"/>
            <a:tailEnd type="oval" w="med" len="med"/>
          </a:ln>
          <a:effectLst>
            <a:outerShdw blurRad="57150" dist="19050" dir="5400000" rotWithShape="0" algn="bl">
              <a:srgbClr val="FFFFFF"/>
            </a:outerShdw>
          </a:effectLst>
        </p:spPr>
      </p:cxnSp>
      <p:cxnSp>
        <p:nvCxnSpPr>
          <p:cNvPr id="1055549524" name="Google Shape;193;p21" hidden="0"/>
          <p:cNvCxnSpPr>
            <a:cxnSpLocks/>
          </p:cNvCxnSpPr>
          <p:nvPr isPhoto="0" userDrawn="0"/>
        </p:nvCxnSpPr>
        <p:spPr bwMode="auto">
          <a:xfrm flipV="1">
            <a:off x="2376366" y="2799642"/>
            <a:ext cx="331530" cy="1772901"/>
          </a:xfrm>
          <a:prstGeom prst="straightConnector1">
            <a:avLst/>
          </a:prstGeom>
          <a:noFill/>
          <a:ln w="19050" cap="flat" cmpd="sng">
            <a:solidFill>
              <a:srgbClr val="0000FF"/>
            </a:solidFill>
            <a:prstDash val="dashDot"/>
            <a:round/>
            <a:headEnd type="oval" w="med" len="med"/>
            <a:tailEnd type="oval" w="med" len="med"/>
          </a:ln>
          <a:effectLst>
            <a:outerShdw blurRad="57150" dist="19050" dir="5400000" rotWithShape="0" algn="bl">
              <a:srgbClr val="FFFFFF"/>
            </a:outerShdw>
          </a:effectLst>
        </p:spPr>
      </p:cxnSp>
      <p:sp>
        <p:nvSpPr>
          <p:cNvPr id="525617083" name="Google Shape;194;p21" hidden="0"/>
          <p:cNvSpPr txBox="1"/>
          <p:nvPr isPhoto="0" userDrawn="0"/>
        </p:nvSpPr>
        <p:spPr bwMode="auto">
          <a:xfrm>
            <a:off x="1511137" y="4332601"/>
            <a:ext cx="1069488" cy="3692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200">
                <a:solidFill>
                  <a:srgbClr val="0000FF"/>
                </a:solidFill>
                <a:latin typeface="Proxima Nova"/>
                <a:ea typeface="Proxima Nova"/>
                <a:cs typeface="Proxima Nova"/>
              </a:rPr>
              <a:t>Триггеры</a:t>
            </a:r>
            <a:endParaRPr sz="1200">
              <a:solidFill>
                <a:srgbClr val="0000FF"/>
              </a:solidFill>
              <a:latin typeface="Proxima Nova"/>
              <a:ea typeface="Proxima Nova"/>
              <a:cs typeface="Proxima Nova"/>
            </a:endParaRPr>
          </a:p>
        </p:txBody>
      </p:sp>
      <p:cxnSp>
        <p:nvCxnSpPr>
          <p:cNvPr id="744082583" name="Google Shape;192;p21" hidden="0"/>
          <p:cNvCxnSpPr>
            <a:cxnSpLocks/>
          </p:cNvCxnSpPr>
          <p:nvPr isPhoto="0" userDrawn="0"/>
        </p:nvCxnSpPr>
        <p:spPr bwMode="auto">
          <a:xfrm flipH="1">
            <a:off x="1965074" y="2535151"/>
            <a:ext cx="141590" cy="1094083"/>
          </a:xfrm>
          <a:prstGeom prst="straightConnector1">
            <a:avLst/>
          </a:prstGeom>
          <a:noFill/>
          <a:ln w="19050" cap="flat" cmpd="sng">
            <a:solidFill>
              <a:srgbClr val="0000FF"/>
            </a:solidFill>
            <a:prstDash val="dashDot"/>
            <a:round/>
            <a:headEnd type="oval" w="med" len="med"/>
            <a:tailEnd type="oval" w="med" len="med"/>
          </a:ln>
          <a:effectLst>
            <a:outerShdw blurRad="57150" dist="19050" dir="5400000" rotWithShape="0" algn="bl">
              <a:srgbClr val="FFFFFF"/>
            </a:outerShdw>
          </a:effectLst>
        </p:spPr>
      </p:cxnSp>
      <p:cxnSp>
        <p:nvCxnSpPr>
          <p:cNvPr id="1289574650" name="Google Shape;191;p21" hidden="0"/>
          <p:cNvCxnSpPr>
            <a:cxnSpLocks/>
          </p:cNvCxnSpPr>
          <p:nvPr isPhoto="0" userDrawn="0"/>
        </p:nvCxnSpPr>
        <p:spPr bwMode="auto">
          <a:xfrm flipH="0" flipV="0">
            <a:off x="567093" y="3387684"/>
            <a:ext cx="530521" cy="2201614"/>
          </a:xfrm>
          <a:prstGeom prst="straightConnector1">
            <a:avLst/>
          </a:prstGeom>
          <a:noFill/>
          <a:ln w="19050" cap="flat" cmpd="sng">
            <a:solidFill>
              <a:srgbClr val="0000FF"/>
            </a:solidFill>
            <a:prstDash val="dashDot"/>
            <a:round/>
            <a:headEnd type="oval" w="med" len="med"/>
            <a:tailEnd type="oval" w="med" len="med"/>
          </a:ln>
          <a:effectLst>
            <a:outerShdw blurRad="57150" dist="19050" dir="5400000" rotWithShape="0" algn="bl">
              <a:srgbClr val="FFFFFF"/>
            </a:outerShdw>
          </a:effectLst>
        </p:spPr>
      </p:cxnSp>
      <p:cxnSp>
        <p:nvCxnSpPr>
          <p:cNvPr id="1602421980" name="Google Shape;191;p21" hidden="0"/>
          <p:cNvCxnSpPr>
            <a:cxnSpLocks/>
          </p:cNvCxnSpPr>
          <p:nvPr isPhoto="0" userDrawn="0"/>
        </p:nvCxnSpPr>
        <p:spPr bwMode="auto">
          <a:xfrm flipH="1" flipV="0">
            <a:off x="2668825" y="3433581"/>
            <a:ext cx="681870" cy="2231189"/>
          </a:xfrm>
          <a:prstGeom prst="straightConnector1">
            <a:avLst/>
          </a:prstGeom>
          <a:noFill/>
          <a:ln w="19050" cap="flat" cmpd="sng">
            <a:solidFill>
              <a:srgbClr val="0000FF"/>
            </a:solidFill>
            <a:prstDash val="dashDot"/>
            <a:round/>
            <a:headEnd type="oval" w="med" len="med"/>
            <a:tailEnd type="oval" w="med" len="med"/>
          </a:ln>
          <a:effectLst>
            <a:outerShdw blurRad="57150" dist="19050" dir="5400000" rotWithShape="0" algn="bl">
              <a:srgbClr val="FFFFFF"/>
            </a:outerShdw>
          </a:effectLst>
        </p:spPr>
      </p:cxnSp>
      <p:sp>
        <p:nvSpPr>
          <p:cNvPr id="1381133775" name="Freeform: Shape 9" hidden="0"/>
          <p:cNvSpPr/>
          <p:nvPr isPhoto="0" userDrawn="0"/>
        </p:nvSpPr>
        <p:spPr bwMode="auto">
          <a:xfrm>
            <a:off x="1097616" y="2855166"/>
            <a:ext cx="2401362" cy="2288869"/>
          </a:xfrm>
          <a:custGeom>
            <a:avLst/>
            <a:gdLst>
              <a:gd name="connsiteX0" fmla="*/ 87371 w 2401363"/>
              <a:gd name="connsiteY0" fmla="*/ 0 h 2288870"/>
              <a:gd name="connsiteX1" fmla="*/ 3395 w 2401363"/>
              <a:gd name="connsiteY1" fmla="*/ 587829 h 2288870"/>
              <a:gd name="connsiteX2" fmla="*/ 190007 w 2401363"/>
              <a:gd name="connsiteY2" fmla="*/ 1726164 h 2288870"/>
              <a:gd name="connsiteX3" fmla="*/ 992440 w 2401363"/>
              <a:gd name="connsiteY3" fmla="*/ 2183364 h 2288870"/>
              <a:gd name="connsiteX4" fmla="*/ 2401363 w 2401363"/>
              <a:gd name="connsiteY4" fmla="*/ 2258009 h 228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363" h="2288870" fill="norm" stroke="1" extrusionOk="0">
                <a:moveTo>
                  <a:pt x="87371" y="0"/>
                </a:moveTo>
                <a:cubicBezTo>
                  <a:pt x="36830" y="150067"/>
                  <a:pt x="-13711" y="300135"/>
                  <a:pt x="3395" y="587829"/>
                </a:cubicBezTo>
                <a:cubicBezTo>
                  <a:pt x="20501" y="875523"/>
                  <a:pt x="25166" y="1460242"/>
                  <a:pt x="190007" y="1726164"/>
                </a:cubicBezTo>
                <a:cubicBezTo>
                  <a:pt x="354848" y="1992087"/>
                  <a:pt x="623881" y="2094723"/>
                  <a:pt x="992440" y="2183364"/>
                </a:cubicBezTo>
                <a:cubicBezTo>
                  <a:pt x="1360999" y="2272005"/>
                  <a:pt x="2093453" y="2326433"/>
                  <a:pt x="2401363" y="22580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494842235" name="Freeform: Shape 10" hidden="0"/>
          <p:cNvSpPr/>
          <p:nvPr isPhoto="0" userDrawn="0"/>
        </p:nvSpPr>
        <p:spPr bwMode="auto">
          <a:xfrm>
            <a:off x="2668826" y="2901818"/>
            <a:ext cx="802161" cy="1558212"/>
          </a:xfrm>
          <a:custGeom>
            <a:avLst/>
            <a:gdLst>
              <a:gd name="connsiteX0" fmla="*/ 111695 w 802161"/>
              <a:gd name="connsiteY0" fmla="*/ 0 h 1558213"/>
              <a:gd name="connsiteX1" fmla="*/ 55712 w 802161"/>
              <a:gd name="connsiteY1" fmla="*/ 1082351 h 1558213"/>
              <a:gd name="connsiteX2" fmla="*/ 802161 w 802161"/>
              <a:gd name="connsiteY2" fmla="*/ 1558213 h 1558213"/>
            </a:gdLst>
            <a:ahLst/>
            <a:cxnLst>
              <a:cxn ang="0">
                <a:pos x="connsiteX0" y="connsiteY0"/>
              </a:cxn>
              <a:cxn ang="0">
                <a:pos x="connsiteX1" y="connsiteY1"/>
              </a:cxn>
              <a:cxn ang="0">
                <a:pos x="connsiteX2" y="connsiteY2"/>
              </a:cxn>
            </a:cxnLst>
            <a:rect l="l" t="t" r="r" b="b"/>
            <a:pathLst>
              <a:path w="802161" h="1558213" fill="norm" stroke="1" extrusionOk="0">
                <a:moveTo>
                  <a:pt x="111695" y="0"/>
                </a:moveTo>
                <a:cubicBezTo>
                  <a:pt x="26164" y="411324"/>
                  <a:pt x="-59366" y="822649"/>
                  <a:pt x="55712" y="1082351"/>
                </a:cubicBezTo>
                <a:cubicBezTo>
                  <a:pt x="170790" y="1342053"/>
                  <a:pt x="666867" y="1455576"/>
                  <a:pt x="802161" y="155821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2039650776" name="Rectangle 11" hidden="0"/>
          <p:cNvSpPr/>
          <p:nvPr isPhoto="0" userDrawn="0"/>
        </p:nvSpPr>
        <p:spPr bwMode="auto">
          <a:xfrm>
            <a:off x="3350698" y="4244982"/>
            <a:ext cx="1169943" cy="1085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68249895" name="Freeform: Shape 12" hidden="0"/>
          <p:cNvSpPr/>
          <p:nvPr isPhoto="0" userDrawn="0"/>
        </p:nvSpPr>
        <p:spPr bwMode="auto">
          <a:xfrm>
            <a:off x="1510398" y="2612570"/>
            <a:ext cx="1792638" cy="2332651"/>
          </a:xfrm>
          <a:custGeom>
            <a:avLst/>
            <a:gdLst>
              <a:gd name="connsiteX0" fmla="*/ 346393 w 1792638"/>
              <a:gd name="connsiteY0" fmla="*/ 0 h 2332653"/>
              <a:gd name="connsiteX1" fmla="*/ 103797 w 1792638"/>
              <a:gd name="connsiteY1" fmla="*/ 261258 h 2332653"/>
              <a:gd name="connsiteX2" fmla="*/ 38483 w 1792638"/>
              <a:gd name="connsiteY2" fmla="*/ 737119 h 2332653"/>
              <a:gd name="connsiteX3" fmla="*/ 38483 w 1792638"/>
              <a:gd name="connsiteY3" fmla="*/ 1464907 h 2332653"/>
              <a:gd name="connsiteX4" fmla="*/ 523674 w 1792638"/>
              <a:gd name="connsiteY4" fmla="*/ 1642188 h 2332653"/>
              <a:gd name="connsiteX5" fmla="*/ 1120834 w 1792638"/>
              <a:gd name="connsiteY5" fmla="*/ 1744825 h 2332653"/>
              <a:gd name="connsiteX6" fmla="*/ 1484728 w 1792638"/>
              <a:gd name="connsiteY6" fmla="*/ 2211356 h 2332653"/>
              <a:gd name="connsiteX7" fmla="*/ 1792638 w 1792638"/>
              <a:gd name="connsiteY7" fmla="*/ 2332653 h 23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2638" h="2332653" fill="norm" stroke="1" extrusionOk="0">
                <a:moveTo>
                  <a:pt x="346393" y="0"/>
                </a:moveTo>
                <a:cubicBezTo>
                  <a:pt x="250754" y="69202"/>
                  <a:pt x="155115" y="138405"/>
                  <a:pt x="103797" y="261258"/>
                </a:cubicBezTo>
                <a:cubicBezTo>
                  <a:pt x="52479" y="384111"/>
                  <a:pt x="49369" y="536511"/>
                  <a:pt x="38483" y="737119"/>
                </a:cubicBezTo>
                <a:cubicBezTo>
                  <a:pt x="27597" y="937727"/>
                  <a:pt x="-42382" y="1314062"/>
                  <a:pt x="38483" y="1464907"/>
                </a:cubicBezTo>
                <a:cubicBezTo>
                  <a:pt x="119348" y="1615752"/>
                  <a:pt x="343282" y="1595535"/>
                  <a:pt x="523674" y="1642188"/>
                </a:cubicBezTo>
                <a:cubicBezTo>
                  <a:pt x="704066" y="1688841"/>
                  <a:pt x="960658" y="1649964"/>
                  <a:pt x="1120834" y="1744825"/>
                </a:cubicBezTo>
                <a:cubicBezTo>
                  <a:pt x="1281010" y="1839686"/>
                  <a:pt x="1372761" y="2113385"/>
                  <a:pt x="1484728" y="2211356"/>
                </a:cubicBezTo>
                <a:cubicBezTo>
                  <a:pt x="1596695" y="2309327"/>
                  <a:pt x="1694666" y="2320990"/>
                  <a:pt x="1792638" y="233265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213327694" name="Rectangle 14" hidden="0"/>
          <p:cNvSpPr/>
          <p:nvPr isPhoto="0" userDrawn="0"/>
        </p:nvSpPr>
        <p:spPr bwMode="auto">
          <a:xfrm>
            <a:off x="4540050" y="2742268"/>
            <a:ext cx="1534023" cy="918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a:t>Схема совпадений, синхронизация с </a:t>
            </a:r>
            <a:r>
              <a:rPr lang="en-US"/>
              <a:t>GEM</a:t>
            </a:r>
            <a:endParaRPr lang="ru-RU"/>
          </a:p>
        </p:txBody>
      </p:sp>
      <p:sp>
        <p:nvSpPr>
          <p:cNvPr id="1427225497" name="Arrow: Bent 15" hidden="0"/>
          <p:cNvSpPr/>
          <p:nvPr isPhoto="0" userDrawn="0"/>
        </p:nvSpPr>
        <p:spPr bwMode="auto">
          <a:xfrm rot="16199969" flipV="1">
            <a:off x="4932669" y="3682013"/>
            <a:ext cx="453349" cy="466317"/>
          </a:xfrm>
          <a:prstGeom prst="bentArrow">
            <a:avLst>
              <a:gd name="adj1" fmla="val 25000"/>
              <a:gd name="adj2" fmla="val 25000"/>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defRPr/>
            </a:pPr>
            <a:endParaRPr lang="ru-RU">
              <a:solidFill>
                <a:schemeClr val="tx1"/>
              </a:solidFill>
            </a:endParaRPr>
          </a:p>
        </p:txBody>
      </p:sp>
      <p:sp>
        <p:nvSpPr>
          <p:cNvPr id="156263086" name="Arrow: Bent 16" hidden="0"/>
          <p:cNvSpPr/>
          <p:nvPr isPhoto="0" userDrawn="0"/>
        </p:nvSpPr>
        <p:spPr bwMode="auto">
          <a:xfrm>
            <a:off x="5236147" y="2159010"/>
            <a:ext cx="511329" cy="561557"/>
          </a:xfrm>
          <a:prstGeom prst="bentArrow">
            <a:avLst>
              <a:gd name="adj1" fmla="val 25000"/>
              <a:gd name="adj2" fmla="val 25000"/>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defRPr/>
            </a:pPr>
            <a:endParaRPr lang="ru-RU">
              <a:solidFill>
                <a:schemeClr val="tx1"/>
              </a:solidFill>
            </a:endParaRPr>
          </a:p>
        </p:txBody>
      </p:sp>
      <p:sp>
        <p:nvSpPr>
          <p:cNvPr id="1642147707" name="TextBox 1" hidden="0"/>
          <p:cNvSpPr txBox="1"/>
          <p:nvPr isPhoto="0" userDrawn="0"/>
        </p:nvSpPr>
        <p:spPr bwMode="auto">
          <a:xfrm>
            <a:off x="2726676" y="1997771"/>
            <a:ext cx="284051" cy="523219"/>
          </a:xfrm>
          <a:prstGeom prst="rect">
            <a:avLst/>
          </a:prstGeom>
          <a:noFill/>
        </p:spPr>
        <p:txBody>
          <a:bodyPr wrap="none" rtlCol="0">
            <a:spAutoFit/>
          </a:bodyPr>
          <a:lstStyle/>
          <a:p>
            <a:pPr>
              <a:defRPr/>
            </a:pPr>
            <a:r>
              <a:rPr lang="ru-RU"/>
              <a:t>1</a:t>
            </a:r>
            <a:endParaRPr/>
          </a:p>
          <a:p>
            <a:pPr>
              <a:defRPr/>
            </a:pPr>
            <a:endParaRPr lang="ru-RU"/>
          </a:p>
        </p:txBody>
      </p:sp>
      <p:sp>
        <p:nvSpPr>
          <p:cNvPr id="2012745463" name="TextBox 36" hidden="0"/>
          <p:cNvSpPr txBox="1"/>
          <p:nvPr isPhoto="0" userDrawn="0"/>
        </p:nvSpPr>
        <p:spPr bwMode="auto">
          <a:xfrm>
            <a:off x="1329729" y="1963568"/>
            <a:ext cx="284051" cy="523219"/>
          </a:xfrm>
          <a:prstGeom prst="rect">
            <a:avLst/>
          </a:prstGeom>
          <a:noFill/>
        </p:spPr>
        <p:txBody>
          <a:bodyPr wrap="none" rtlCol="0">
            <a:spAutoFit/>
          </a:bodyPr>
          <a:lstStyle/>
          <a:p>
            <a:pPr>
              <a:defRPr/>
            </a:pPr>
            <a:r>
              <a:rPr lang="ru-RU"/>
              <a:t>2</a:t>
            </a:r>
            <a:endParaRPr/>
          </a:p>
          <a:p>
            <a:pPr>
              <a:defRPr/>
            </a:pPr>
            <a:endParaRPr lang="ru-RU"/>
          </a:p>
        </p:txBody>
      </p:sp>
      <p:pic>
        <p:nvPicPr>
          <p:cNvPr id="391433871" name="Google Shape;203;p23" hidden="0"/>
          <p:cNvPicPr/>
          <p:nvPr isPhoto="0" userDrawn="0"/>
        </p:nvPicPr>
        <p:blipFill>
          <a:blip r:embed="rId3">
            <a:alphaModFix/>
          </a:blip>
          <a:stretch/>
        </p:blipFill>
        <p:spPr bwMode="auto">
          <a:xfrm>
            <a:off x="5392503" y="3693500"/>
            <a:ext cx="3445362" cy="2242149"/>
          </a:xfrm>
          <a:prstGeom prst="rect">
            <a:avLst/>
          </a:prstGeom>
          <a:noFill/>
          <a:ln>
            <a:noFill/>
          </a:ln>
        </p:spPr>
      </p:pic>
      <p:sp>
        <p:nvSpPr>
          <p:cNvPr id="1637066472" name="Google Shape;207;p23" hidden="0"/>
          <p:cNvSpPr txBox="1"/>
          <p:nvPr isPhoto="0" userDrawn="0"/>
        </p:nvSpPr>
        <p:spPr bwMode="auto">
          <a:xfrm>
            <a:off x="6074074" y="5038861"/>
            <a:ext cx="2236235" cy="396245"/>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a:latin typeface="Nunito"/>
                <a:ea typeface="Nunito"/>
                <a:cs typeface="Nunito"/>
              </a:rPr>
              <a:t>МКП</a:t>
            </a:r>
            <a:endParaRPr>
              <a:latin typeface="Nunito"/>
              <a:ea typeface="Nunito"/>
              <a:cs typeface="Nunito"/>
            </a:endParaRPr>
          </a:p>
        </p:txBody>
      </p:sp>
      <p:sp>
        <p:nvSpPr>
          <p:cNvPr id="1125778367" name="Google Shape;208;p23" hidden="0"/>
          <p:cNvSpPr txBox="1"/>
          <p:nvPr isPhoto="0" userDrawn="0"/>
        </p:nvSpPr>
        <p:spPr bwMode="auto">
          <a:xfrm>
            <a:off x="7003839" y="4044882"/>
            <a:ext cx="1793736" cy="396245"/>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a:latin typeface="Nunito"/>
                <a:ea typeface="Nunito"/>
                <a:cs typeface="Nunito"/>
              </a:rPr>
              <a:t>ФК</a:t>
            </a:r>
            <a:endParaRPr>
              <a:latin typeface="Nunito"/>
              <a:ea typeface="Nunito"/>
              <a:cs typeface="Nunito"/>
            </a:endParaRPr>
          </a:p>
        </p:txBody>
      </p:sp>
      <p:pic>
        <p:nvPicPr>
          <p:cNvPr id="713552666" name="Google Shape;205;p23" hidden="0"/>
          <p:cNvPicPr/>
          <p:nvPr isPhoto="0" userDrawn="0"/>
        </p:nvPicPr>
        <p:blipFill>
          <a:blip r:embed="rId4">
            <a:alphaModFix/>
          </a:blip>
          <a:stretch/>
        </p:blipFill>
        <p:spPr bwMode="auto">
          <a:xfrm flipH="0" flipV="0">
            <a:off x="6226690" y="1186542"/>
            <a:ext cx="2821947" cy="1627416"/>
          </a:xfrm>
          <a:prstGeom prst="rect">
            <a:avLst/>
          </a:prstGeom>
          <a:noFill/>
          <a:ln>
            <a:noFill/>
          </a:ln>
        </p:spPr>
      </p:pic>
      <p:pic>
        <p:nvPicPr>
          <p:cNvPr id="201358449" name="Google Shape;202;p23" hidden="0"/>
          <p:cNvPicPr/>
          <p:nvPr isPhoto="0" userDrawn="0"/>
        </p:nvPicPr>
        <p:blipFill>
          <a:blip r:embed="rId5">
            <a:alphaModFix/>
          </a:blip>
          <a:stretch/>
        </p:blipFill>
        <p:spPr bwMode="auto">
          <a:xfrm>
            <a:off x="3350698" y="3973386"/>
            <a:ext cx="1534024" cy="1534024"/>
          </a:xfrm>
          <a:prstGeom prst="rect">
            <a:avLst/>
          </a:prstGeom>
          <a:noFill/>
          <a:ln w="38099">
            <a:solidFill>
              <a:schemeClr val="accent1">
                <a:lumMod val="50196"/>
              </a:schemeClr>
            </a:solidFill>
            <a:prstDash val="solid"/>
          </a:ln>
        </p:spPr>
      </p:pic>
      <p:cxnSp>
        <p:nvCxnSpPr>
          <p:cNvPr id="0" name="" hidden="0"/>
          <p:cNvCxnSpPr>
            <a:cxnSpLocks/>
          </p:cNvCxnSpPr>
          <p:nvPr isPhoto="0" userDrawn="0"/>
        </p:nvCxnSpPr>
        <p:spPr bwMode="auto">
          <a:xfrm flipH="0" flipV="0">
            <a:off x="6400217" y="1523999"/>
            <a:ext cx="416718" cy="0"/>
          </a:xfrm>
          <a:prstGeom prst="line">
            <a:avLst/>
          </a:prstGeom>
          <a:ln w="9525" cap="flat" cmpd="sng" algn="ctr">
            <a:solidFill>
              <a:schemeClr val="tx2">
                <a:lumMod val="10196"/>
              </a:schemeClr>
            </a:solidFill>
            <a:prstDash val="solid"/>
          </a:ln>
        </p:spPr>
        <p:style>
          <a:lnRef idx="1">
            <a:schemeClr val="accent1">
              <a:shade val="50000"/>
            </a:schemeClr>
          </a:lnRef>
          <a:fillRef idx="0">
            <a:schemeClr val="accent1"/>
          </a:fillRef>
          <a:effectRef idx="0">
            <a:schemeClr val="accent1"/>
          </a:effectRef>
          <a:fontRef idx="minor">
            <a:schemeClr val="tx1"/>
          </a:fontRef>
        </p:style>
      </p:cxnSp>
      <p:cxnSp>
        <p:nvCxnSpPr>
          <p:cNvPr id="0" name="" hidden="0"/>
          <p:cNvCxnSpPr>
            <a:cxnSpLocks/>
          </p:cNvCxnSpPr>
          <p:nvPr isPhoto="0" userDrawn="0"/>
        </p:nvCxnSpPr>
        <p:spPr bwMode="auto">
          <a:xfrm flipH="1" flipV="0">
            <a:off x="6650249" y="2559843"/>
            <a:ext cx="1107281" cy="0"/>
          </a:xfrm>
          <a:prstGeom prst="line">
            <a:avLst/>
          </a:prstGeom>
          <a:ln w="9525" cap="flat" cmpd="sng" algn="ctr">
            <a:solidFill>
              <a:schemeClr val="tx2">
                <a:lumMod val="10196"/>
              </a:schemeClr>
            </a:solidFill>
            <a:prstDash val="sysDash"/>
          </a:ln>
        </p:spPr>
        <p:style>
          <a:lnRef idx="1">
            <a:schemeClr val="accent1">
              <a:shade val="50000"/>
            </a:schemeClr>
          </a:lnRef>
          <a:fillRef idx="0">
            <a:schemeClr val="accent1"/>
          </a:fillRef>
          <a:effectRef idx="0">
            <a:schemeClr val="accent1"/>
          </a:effectRef>
          <a:fontRef idx="minor">
            <a:schemeClr val="tx1"/>
          </a:fontRef>
        </p:style>
      </p:cxnSp>
      <p:cxnSp>
        <p:nvCxnSpPr>
          <p:cNvPr id="0" name="" hidden="0"/>
          <p:cNvCxnSpPr>
            <a:cxnSpLocks/>
          </p:cNvCxnSpPr>
          <p:nvPr isPhoto="0" userDrawn="0"/>
        </p:nvCxnSpPr>
        <p:spPr bwMode="auto">
          <a:xfrm flipH="0" flipV="0">
            <a:off x="6751452" y="1554669"/>
            <a:ext cx="0" cy="999220"/>
          </a:xfrm>
          <a:prstGeom prst="line">
            <a:avLst/>
          </a:prstGeom>
          <a:ln w="19049" cap="flat" cmpd="sng" algn="ctr">
            <a:solidFill>
              <a:schemeClr val="tx2">
                <a:lumMod val="10196"/>
              </a:schemeClr>
            </a:solidFill>
            <a:prstDash val="solid"/>
            <a:headEnd type="arrow" len="med"/>
            <a:tailEnd type="arrow" len="med"/>
          </a:ln>
        </p:spPr>
        <p:style>
          <a:lnRef idx="1">
            <a:schemeClr val="accent1">
              <a:shade val="50000"/>
            </a:schemeClr>
          </a:lnRef>
          <a:fillRef idx="0">
            <a:schemeClr val="accent1"/>
          </a:fillRef>
          <a:effectRef idx="0">
            <a:schemeClr val="accent1"/>
          </a:effectRef>
          <a:fontRef idx="minor">
            <a:schemeClr val="tx1"/>
          </a:fontRef>
        </p:style>
      </p:cxnSp>
      <p:sp>
        <p:nvSpPr>
          <p:cNvPr id="1672725452" name="" hidden="0"/>
          <p:cNvSpPr txBox="1"/>
          <p:nvPr isPhoto="0" userDrawn="0"/>
        </p:nvSpPr>
        <p:spPr bwMode="auto">
          <a:xfrm flipH="0" flipV="0">
            <a:off x="6457806" y="1905383"/>
            <a:ext cx="276129" cy="259115"/>
          </a:xfrm>
          <a:prstGeom prst="rect">
            <a:avLst/>
          </a:prstGeom>
          <a:noFill/>
        </p:spPr>
        <p:txBody>
          <a:bodyPr vertOverflow="overflow" horzOverflow="clip" vert="horz" wrap="none" lIns="91440" tIns="45720" rIns="91440" bIns="45720" numCol="1" spcCol="0" rtlCol="0" fromWordArt="0" anchor="t" anchorCtr="0" forceAA="0" upright="0" compatLnSpc="0">
            <a:spAutoFit/>
          </a:bodyPr>
          <a:p>
            <a:pPr>
              <a:defRPr/>
            </a:pPr>
            <a:r>
              <a:rPr sz="1100"/>
              <a:t>A</a:t>
            </a:r>
            <a:endParaRPr/>
          </a:p>
        </p:txBody>
      </p:sp>
      <p:cxnSp>
        <p:nvCxnSpPr>
          <p:cNvPr id="0" name="" hidden="0"/>
          <p:cNvCxnSpPr>
            <a:cxnSpLocks/>
          </p:cNvCxnSpPr>
          <p:nvPr isPhoto="0" userDrawn="0"/>
        </p:nvCxnSpPr>
        <p:spPr bwMode="auto">
          <a:xfrm flipH="0" flipV="1">
            <a:off x="7014971" y="2034942"/>
            <a:ext cx="700113" cy="0"/>
          </a:xfrm>
          <a:prstGeom prst="line">
            <a:avLst/>
          </a:prstGeom>
          <a:ln>
            <a:tailEnd type="arrow" len="med"/>
          </a:ln>
        </p:spPr>
        <p:style>
          <a:lnRef idx="1">
            <a:schemeClr val="accent1">
              <a:shade val="50000"/>
            </a:schemeClr>
          </a:lnRef>
          <a:fillRef idx="0">
            <a:schemeClr val="accent1"/>
          </a:fillRef>
          <a:effectRef idx="0">
            <a:schemeClr val="accent1"/>
          </a:effectRef>
          <a:fontRef idx="minor">
            <a:schemeClr val="tx1"/>
          </a:fontRef>
        </p:style>
      </p:cxnSp>
      <p:cxnSp>
        <p:nvCxnSpPr>
          <p:cNvPr id="1869637591" name="" hidden="0"/>
          <p:cNvCxnSpPr>
            <a:cxnSpLocks/>
          </p:cNvCxnSpPr>
          <p:nvPr isPhoto="0" userDrawn="0"/>
        </p:nvCxnSpPr>
        <p:spPr bwMode="auto">
          <a:xfrm flipH="0" flipV="0">
            <a:off x="7055903" y="1554669"/>
            <a:ext cx="0" cy="442014"/>
          </a:xfrm>
          <a:prstGeom prst="line">
            <a:avLst/>
          </a:prstGeom>
          <a:ln w="19049" cap="flat" cmpd="sng" algn="ctr">
            <a:solidFill>
              <a:schemeClr val="tx2">
                <a:lumMod val="10196"/>
              </a:schemeClr>
            </a:solidFill>
            <a:prstDash val="solid"/>
            <a:headEnd type="arrow" len="med"/>
            <a:tailEnd type="arrow" len="med"/>
          </a:ln>
        </p:spPr>
        <p:style>
          <a:lnRef idx="1">
            <a:schemeClr val="accent1">
              <a:shade val="50000"/>
            </a:schemeClr>
          </a:lnRef>
          <a:fillRef idx="0">
            <a:schemeClr val="accent1"/>
          </a:fillRef>
          <a:effectRef idx="0">
            <a:schemeClr val="accent1"/>
          </a:effectRef>
          <a:fontRef idx="minor">
            <a:schemeClr val="tx1"/>
          </a:fontRef>
        </p:style>
      </p:cxnSp>
      <p:sp>
        <p:nvSpPr>
          <p:cNvPr id="940278442" name="" hidden="0"/>
          <p:cNvSpPr txBox="1"/>
          <p:nvPr isPhoto="0" userDrawn="0"/>
        </p:nvSpPr>
        <p:spPr bwMode="auto">
          <a:xfrm rot="16199969" flipH="0" flipV="0">
            <a:off x="6650249" y="1646117"/>
            <a:ext cx="470327" cy="259115"/>
          </a:xfrm>
          <a:prstGeom prst="rect">
            <a:avLst/>
          </a:prstGeom>
          <a:noFill/>
        </p:spPr>
        <p:txBody>
          <a:bodyPr vertOverflow="overflow" horzOverflow="clip" vert="horz" wrap="none" lIns="91440" tIns="45720" rIns="91440" bIns="45720" numCol="1" spcCol="0" rtlCol="0" fromWordArt="0" anchor="t" anchorCtr="0" forceAA="0" upright="0" compatLnSpc="0">
            <a:spAutoFit/>
          </a:bodyPr>
          <a:p>
            <a:pPr>
              <a:defRPr/>
            </a:pPr>
            <a:r>
              <a:rPr sz="1100"/>
              <a:t>0.5A</a:t>
            </a:r>
            <a:endParaRPr/>
          </a:p>
        </p:txBody>
      </p:sp>
      <p:cxnSp>
        <p:nvCxnSpPr>
          <p:cNvPr id="1120529616" name="" hidden="0"/>
          <p:cNvCxnSpPr>
            <a:cxnSpLocks/>
          </p:cNvCxnSpPr>
          <p:nvPr isPhoto="0" userDrawn="0"/>
        </p:nvCxnSpPr>
        <p:spPr bwMode="auto">
          <a:xfrm flipH="0" flipV="1">
            <a:off x="7715085" y="2021638"/>
            <a:ext cx="0" cy="665926"/>
          </a:xfrm>
          <a:prstGeom prst="line">
            <a:avLst/>
          </a:prstGeom>
          <a:ln w="9525" cap="flat" cmpd="sng" algn="ctr">
            <a:solidFill>
              <a:schemeClr val="tx2">
                <a:lumMod val="10196"/>
              </a:schemeClr>
            </a:solidFill>
            <a:prstDash val="sysDash"/>
          </a:ln>
        </p:spPr>
        <p:style>
          <a:lnRef idx="1">
            <a:schemeClr val="accent1">
              <a:shade val="50000"/>
            </a:schemeClr>
          </a:lnRef>
          <a:fillRef idx="0">
            <a:schemeClr val="accent1"/>
          </a:fillRef>
          <a:effectRef idx="0">
            <a:schemeClr val="accent1"/>
          </a:effectRef>
          <a:fontRef idx="minor">
            <a:schemeClr val="tx1"/>
          </a:fontRef>
        </p:style>
      </p:cxnSp>
      <p:sp>
        <p:nvSpPr>
          <p:cNvPr id="42942855" name="" hidden="0"/>
          <p:cNvSpPr txBox="1"/>
          <p:nvPr isPhoto="0" userDrawn="0"/>
        </p:nvSpPr>
        <p:spPr bwMode="auto">
          <a:xfrm rot="16199969" flipH="0" flipV="0">
            <a:off x="7362150" y="2176141"/>
            <a:ext cx="446863" cy="259115"/>
          </a:xfrm>
          <a:prstGeom prst="rect">
            <a:avLst/>
          </a:prstGeom>
          <a:noFill/>
        </p:spPr>
        <p:txBody>
          <a:bodyPr vertOverflow="overflow" horzOverflow="clip" vert="horz" wrap="none" lIns="91440" tIns="45720" rIns="91440" bIns="45720" numCol="1" spcCol="0" rtlCol="0" fromWordArt="0" anchor="t" anchorCtr="0" forceAA="0" upright="0" compatLnSpc="0">
            <a:spAutoFit/>
          </a:bodyPr>
          <a:p>
            <a:pPr>
              <a:defRPr/>
            </a:pPr>
            <a:r>
              <a:rPr sz="1100"/>
              <a:t>Tsig</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15757082" name="Google Shape;20;p4" hidden="0"/>
          <p:cNvSpPr txBox="1">
            <a:spLocks noGrp="1"/>
          </p:cNvSpPr>
          <p:nvPr isPhoto="0" userDrawn="0">
            <p:ph type="sldNum" idx="12" hasCustomPrompt="0"/>
          </p:nvPr>
        </p:nvSpPr>
        <p:spPr bwMode="auto">
          <a:xfrm>
            <a:off x="8472457" y="6217621"/>
            <a:ext cx="548699" cy="524700"/>
          </a:xfrm>
          <a:prstGeom prst="rect">
            <a:avLst/>
          </a:prstGeom>
        </p:spPr>
        <p:txBody>
          <a:bodyPr spcFirstLastPara="1" wrap="square" lIns="91423" tIns="91423" rIns="91423" bIns="91423"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AE3C3B88-1C71-D35C-5D6C-034B75B6034C}" type="slidenum">
              <a:rPr lang="ru"/>
              <a:t>11</a:t>
            </a:fld>
            <a:endParaRPr/>
          </a:p>
        </p:txBody>
      </p:sp>
      <p:sp>
        <p:nvSpPr>
          <p:cNvPr id="2104003029" name=" 2104003028" hidden="0"/>
          <p:cNvSpPr/>
          <p:nvPr isPhoto="0" userDrawn="0"/>
        </p:nvSpPr>
        <p:spPr bwMode="auto">
          <a:xfrm>
            <a:off x="6240249" y="4048396"/>
            <a:ext cx="254916"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1826506268" name="Google Shape;162;p21" hidden="0"/>
          <p:cNvSpPr txBox="1">
            <a:spLocks noGrp="1"/>
          </p:cNvSpPr>
          <p:nvPr isPhoto="0" userDrawn="0">
            <p:ph type="title" hasCustomPrompt="0"/>
          </p:nvPr>
        </p:nvSpPr>
        <p:spPr bwMode="auto">
          <a:xfrm>
            <a:off x="12073" y="11214"/>
            <a:ext cx="8520599" cy="969514"/>
          </a:xfrm>
          <a:prstGeom prst="rect">
            <a:avLst/>
          </a:prstGeom>
        </p:spPr>
        <p:txBody>
          <a:bodyPr spcFirstLastPara="1" vertOverflow="overflow" horzOverflow="clip" vert="horz" wrap="square" lIns="91422" tIns="91422" rIns="91422" bIns="91422" numCol="1" spcCol="0" rtlCol="0" fromWordArt="0" anchor="t" anchorCtr="0" forceAA="0" upright="0" compatLnSpc="0">
            <a:normAutofit/>
          </a:bodyPr>
          <a:lstStyle/>
          <a:p>
            <a:pPr marL="0" lvl="0" indent="0" algn="l">
              <a:spcBef>
                <a:spcPts val="0"/>
              </a:spcBef>
              <a:spcAft>
                <a:spcPts val="0"/>
              </a:spcAft>
              <a:buNone/>
              <a:defRPr/>
            </a:pPr>
            <a:r>
              <a:rPr lang="ru" sz="2600">
                <a:solidFill>
                  <a:srgbClr val="980000"/>
                </a:solidFill>
              </a:rPr>
              <a:t>Геометрическое распределение эффективности </a:t>
            </a:r>
            <a:endParaRPr>
              <a:solidFill>
                <a:srgbClr val="980000"/>
              </a:solidFill>
            </a:endParaRPr>
          </a:p>
        </p:txBody>
      </p:sp>
      <p:sp>
        <p:nvSpPr>
          <p:cNvPr id="11768294" name=" 11768293" hidden="0"/>
          <p:cNvSpPr/>
          <p:nvPr isPhoto="0" userDrawn="0"/>
        </p:nvSpPr>
        <p:spPr bwMode="auto">
          <a:xfrm>
            <a:off x="8472456" y="4355619"/>
            <a:ext cx="168028"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pic>
        <p:nvPicPr>
          <p:cNvPr id="170147346" name="Рисунок 170147345" hidden="0"/>
          <p:cNvPicPr>
            <a:picLocks noChangeAspect="1"/>
          </p:cNvPicPr>
          <p:nvPr isPhoto="0" userDrawn="0"/>
        </p:nvPicPr>
        <p:blipFill>
          <a:blip r:embed="rId2"/>
          <a:stretch/>
        </p:blipFill>
        <p:spPr bwMode="auto">
          <a:xfrm flipH="0" flipV="0">
            <a:off x="1730922" y="1125365"/>
            <a:ext cx="5264541" cy="4691005"/>
          </a:xfrm>
          <a:prstGeom prst="rect">
            <a:avLst/>
          </a:prstGeom>
        </p:spPr>
      </p:pic>
      <p:sp>
        <p:nvSpPr>
          <p:cNvPr id="1830359560" name="TextBox 1830359559" hidden="0"/>
          <p:cNvSpPr txBox="1"/>
          <p:nvPr isPhoto="0" userDrawn="0"/>
        </p:nvSpPr>
        <p:spPr bwMode="auto">
          <a:xfrm rot="19654044" flipH="0" flipV="0">
            <a:off x="2409712" y="1783421"/>
            <a:ext cx="1530539" cy="30483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b="1">
                <a:solidFill>
                  <a:srgbClr val="FF0000"/>
                </a:solidFill>
                <a:latin typeface="DejaVu Sans"/>
                <a:ea typeface="DejaVu Sans"/>
                <a:cs typeface="DejaVu Sans"/>
              </a:rPr>
              <a:t>MCP border</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108876732" name=" 2108876731" hidden="0"/>
          <p:cNvSpPr/>
          <p:nvPr isPhoto="0" userDrawn="0"/>
        </p:nvSpPr>
        <p:spPr bwMode="auto">
          <a:xfrm>
            <a:off x="-1458450" y="1071843"/>
            <a:ext cx="148476"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pic>
        <p:nvPicPr>
          <p:cNvPr id="655063586" name="Рисунок 655063585" hidden="0"/>
          <p:cNvPicPr>
            <a:picLocks noChangeAspect="1"/>
          </p:cNvPicPr>
          <p:nvPr isPhoto="0" userDrawn="0"/>
        </p:nvPicPr>
        <p:blipFill>
          <a:blip r:embed="rId2"/>
          <a:stretch/>
        </p:blipFill>
        <p:spPr bwMode="auto">
          <a:xfrm>
            <a:off x="101706" y="1224260"/>
            <a:ext cx="8993508" cy="5085059"/>
          </a:xfrm>
          <a:prstGeom prst="rect">
            <a:avLst/>
          </a:prstGeom>
        </p:spPr>
      </p:pic>
      <p:sp>
        <p:nvSpPr>
          <p:cNvPr id="1086664999" name="Google Shape;20;p4" hidden="0"/>
          <p:cNvSpPr txBox="1">
            <a:spLocks noGrp="1"/>
          </p:cNvSpPr>
          <p:nvPr isPhoto="0" userDrawn="0">
            <p:ph type="sldNum" idx="12" hasCustomPrompt="0"/>
          </p:nvPr>
        </p:nvSpPr>
        <p:spPr bwMode="auto">
          <a:xfrm>
            <a:off x="8472457" y="6217621"/>
            <a:ext cx="548699" cy="524700"/>
          </a:xfrm>
          <a:prstGeom prst="rect">
            <a:avLst/>
          </a:prstGeom>
        </p:spPr>
        <p:txBody>
          <a:bodyPr spcFirstLastPara="1" wrap="square" lIns="91423" tIns="91423" rIns="91423" bIns="91423"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69C71568-92F4-978A-2BFA-F5DF0471F748}" type="slidenum">
              <a:rPr lang="ru"/>
              <a:t>12</a:t>
            </a:fld>
            <a:endParaRPr/>
          </a:p>
        </p:txBody>
      </p:sp>
      <p:sp>
        <p:nvSpPr>
          <p:cNvPr id="854105644" name="Google Shape;162;p21" hidden="0"/>
          <p:cNvSpPr txBox="1">
            <a:spLocks noGrp="1"/>
          </p:cNvSpPr>
          <p:nvPr isPhoto="0" userDrawn="0">
            <p:ph type="title" hasCustomPrompt="0"/>
          </p:nvPr>
        </p:nvSpPr>
        <p:spPr bwMode="auto">
          <a:xfrm>
            <a:off x="12073" y="11214"/>
            <a:ext cx="8520599" cy="763499"/>
          </a:xfrm>
          <a:prstGeom prst="rect">
            <a:avLst/>
          </a:prstGeom>
        </p:spPr>
        <p:txBody>
          <a:bodyPr spcFirstLastPara="1" vertOverflow="overflow" horzOverflow="clip" vert="horz" wrap="square" lIns="91422" tIns="91422" rIns="91422" bIns="91422" numCol="1" spcCol="0" rtlCol="0" fromWordArt="0" anchor="t" anchorCtr="0" forceAA="0" compatLnSpc="0">
            <a:normAutofit/>
          </a:bodyPr>
          <a:lstStyle/>
          <a:p>
            <a:pPr marL="0" lvl="0" indent="0" algn="l">
              <a:spcBef>
                <a:spcPts val="0"/>
              </a:spcBef>
              <a:spcAft>
                <a:spcPts val="0"/>
              </a:spcAft>
              <a:buNone/>
              <a:defRPr/>
            </a:pPr>
            <a:r>
              <a:rPr lang="ru" sz="2600">
                <a:solidFill>
                  <a:srgbClr val="980000"/>
                </a:solidFill>
              </a:rPr>
              <a:t>Амплитудное распределение </a:t>
            </a:r>
            <a:endParaRPr>
              <a:solidFill>
                <a:srgbClr val="980000"/>
              </a:solidFill>
            </a:endParaRPr>
          </a:p>
          <a:p>
            <a:pPr marL="0" lvl="0" indent="0" algn="l">
              <a:spcBef>
                <a:spcPts val="0"/>
              </a:spcBef>
              <a:spcAft>
                <a:spcPts val="0"/>
              </a:spcAft>
              <a:buNone/>
              <a:defRPr/>
            </a:pPr>
            <a:endParaRPr/>
          </a:p>
        </p:txBody>
      </p:sp>
      <p:sp>
        <p:nvSpPr>
          <p:cNvPr id="319779713" name="TextBox 319779712" hidden="0"/>
          <p:cNvSpPr txBox="1"/>
          <p:nvPr isPhoto="0" userDrawn="0"/>
        </p:nvSpPr>
        <p:spPr bwMode="auto">
          <a:xfrm flipH="0" flipV="0">
            <a:off x="2967746" y="1482152"/>
            <a:ext cx="4041715" cy="1137334"/>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sz="2200"/>
              <a:t>eff </a:t>
            </a:r>
            <a:r>
              <a:rPr sz="2200">
                <a:latin typeface="Abyssinica SIL"/>
                <a:ea typeface="Abyssinica SIL"/>
                <a:cs typeface="Abyssinica SIL"/>
              </a:rPr>
              <a:t>≈</a:t>
            </a:r>
            <a:r>
              <a:rPr sz="2200"/>
              <a:t>99%</a:t>
            </a:r>
            <a:endParaRPr/>
          </a:p>
          <a:p>
            <a:pPr>
              <a:defRPr/>
            </a:pPr>
            <a:r>
              <a:rPr sz="2200"/>
              <a:t>N</a:t>
            </a:r>
            <a:r>
              <a:rPr sz="2200" baseline="-25000"/>
              <a:t>ph.e.</a:t>
            </a:r>
            <a:r>
              <a:rPr sz="2200"/>
              <a:t> </a:t>
            </a:r>
            <a:r>
              <a:rPr lang="en-US" sz="2200" b="0" i="0" u="none" strike="noStrike" cap="none" spc="0">
                <a:solidFill>
                  <a:srgbClr val="000000"/>
                </a:solidFill>
                <a:latin typeface="Abyssinica SIL"/>
                <a:ea typeface="Abyssinica SIL"/>
                <a:cs typeface="Abyssinica SIL"/>
              </a:rPr>
              <a:t>≈</a:t>
            </a:r>
            <a:r>
              <a:rPr sz="2200"/>
              <a:t> 6 ( </a:t>
            </a:r>
            <a:r>
              <a:rPr lang="en-US" sz="2200" b="0" i="0" u="none" strike="noStrike" cap="none" spc="0">
                <a:solidFill>
                  <a:srgbClr val="000000"/>
                </a:solidFill>
                <a:latin typeface="Abyssinica SIL"/>
                <a:ea typeface="Abyssinica SIL"/>
                <a:cs typeface="Abyssinica SIL"/>
              </a:rPr>
              <a:t>≈</a:t>
            </a:r>
            <a:r>
              <a:rPr sz="2200"/>
              <a:t>6 по расчетам)</a:t>
            </a:r>
            <a:endParaRPr/>
          </a:p>
          <a:p>
            <a:pPr>
              <a:defRPr/>
            </a:pPr>
            <a:r>
              <a:rPr sz="2200"/>
              <a:t>U</a:t>
            </a:r>
            <a:r>
              <a:rPr sz="2200" baseline="-25000"/>
              <a:t>gap</a:t>
            </a:r>
            <a:r>
              <a:rPr sz="2200"/>
              <a:t> = 1000V</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1442024570" name="Google Shape;20;p4" hidden="0"/>
          <p:cNvSpPr txBox="1">
            <a:spLocks noGrp="1"/>
          </p:cNvSpPr>
          <p:nvPr isPhoto="0" userDrawn="0">
            <p:ph type="sldNum" idx="12" hasCustomPrompt="0"/>
          </p:nvPr>
        </p:nvSpPr>
        <p:spPr bwMode="auto">
          <a:xfrm>
            <a:off x="8472457" y="6217621"/>
            <a:ext cx="548699" cy="524700"/>
          </a:xfrm>
          <a:prstGeom prst="rect">
            <a:avLst/>
          </a:prstGeom>
        </p:spPr>
        <p:txBody>
          <a:bodyPr spcFirstLastPara="1" wrap="square" lIns="91423" tIns="91423" rIns="91423" bIns="91423"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820BE9A1-04C0-6602-F575-060866AC0A14}" type="slidenum">
              <a:rPr lang="ru"/>
              <a:t>13</a:t>
            </a:fld>
            <a:endParaRPr/>
          </a:p>
        </p:txBody>
      </p:sp>
      <p:sp>
        <p:nvSpPr>
          <p:cNvPr id="1257454137" name=" 1257454136" hidden="0"/>
          <p:cNvSpPr/>
          <p:nvPr isPhoto="0" userDrawn="0"/>
        </p:nvSpPr>
        <p:spPr bwMode="auto">
          <a:xfrm>
            <a:off x="4630421" y="5013572"/>
            <a:ext cx="251511"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1417264876" name="Google Shape;162;p21" hidden="0"/>
          <p:cNvSpPr txBox="1">
            <a:spLocks noGrp="1"/>
          </p:cNvSpPr>
          <p:nvPr isPhoto="0" userDrawn="0">
            <p:ph type="title" hasCustomPrompt="0"/>
          </p:nvPr>
        </p:nvSpPr>
        <p:spPr bwMode="auto">
          <a:xfrm>
            <a:off x="12072" y="11214"/>
            <a:ext cx="8520598" cy="763498"/>
          </a:xfrm>
          <a:prstGeom prst="rect">
            <a:avLst/>
          </a:prstGeom>
        </p:spPr>
        <p:txBody>
          <a:bodyPr spcFirstLastPara="1" vertOverflow="overflow" horzOverflow="clip" vert="horz" wrap="square" lIns="91422" tIns="91422" rIns="91422" bIns="91422" numCol="1" spcCol="0" rtlCol="0" fromWordArt="0" anchor="t" anchorCtr="0" forceAA="0" compatLnSpc="0">
            <a:normAutofit/>
          </a:bodyPr>
          <a:lstStyle/>
          <a:p>
            <a:pPr marL="0" lvl="0" indent="0" algn="l">
              <a:spcBef>
                <a:spcPts val="0"/>
              </a:spcBef>
              <a:spcAft>
                <a:spcPts val="0"/>
              </a:spcAft>
              <a:buNone/>
              <a:defRPr/>
            </a:pPr>
            <a:r>
              <a:rPr lang="ru" sz="2600">
                <a:solidFill>
                  <a:srgbClr val="980000"/>
                </a:solidFill>
              </a:rPr>
              <a:t>Временное разрешение </a:t>
            </a:r>
            <a:endParaRPr>
              <a:solidFill>
                <a:srgbClr val="980000"/>
              </a:solidFill>
            </a:endParaRPr>
          </a:p>
          <a:p>
            <a:pPr marL="0" lvl="0" indent="0" algn="l">
              <a:spcBef>
                <a:spcPts val="0"/>
              </a:spcBef>
              <a:spcAft>
                <a:spcPts val="0"/>
              </a:spcAft>
              <a:buNone/>
              <a:defRPr/>
            </a:pPr>
            <a:endParaRPr/>
          </a:p>
        </p:txBody>
      </p:sp>
      <p:sp>
        <p:nvSpPr>
          <p:cNvPr id="698128924" name=" 698128923" hidden="0"/>
          <p:cNvSpPr/>
          <p:nvPr isPhoto="0" userDrawn="0"/>
        </p:nvSpPr>
        <p:spPr bwMode="auto">
          <a:xfrm>
            <a:off x="5636332" y="4430678"/>
            <a:ext cx="254916"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1726298221" name=" 1726298220" hidden="0"/>
          <p:cNvSpPr/>
          <p:nvPr isPhoto="0" userDrawn="0"/>
        </p:nvSpPr>
        <p:spPr bwMode="auto">
          <a:xfrm>
            <a:off x="4754473" y="4191952"/>
            <a:ext cx="254916"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1799696251" name="" hidden="0"/>
          <p:cNvSpPr/>
          <p:nvPr isPhoto="0" userDrawn="0"/>
        </p:nvSpPr>
        <p:spPr bwMode="auto">
          <a:xfrm>
            <a:off x="4627014" y="4241480"/>
            <a:ext cx="254916"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sp>
        <p:nvSpPr>
          <p:cNvPr id="450908750" name="" hidden="0"/>
          <p:cNvSpPr/>
          <p:nvPr isPhoto="0" userDrawn="0"/>
        </p:nvSpPr>
        <p:spPr bwMode="auto">
          <a:xfrm flipH="0" flipV="0">
            <a:off x="4809366" y="3997215"/>
            <a:ext cx="251184"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sp>
        <p:nvSpPr>
          <p:cNvPr id="1870182067" name="" hidden="0"/>
          <p:cNvSpPr/>
          <p:nvPr isPhoto="0" userDrawn="0"/>
        </p:nvSpPr>
        <p:spPr bwMode="auto">
          <a:xfrm flipH="0" flipV="0">
            <a:off x="5009388" y="4089061"/>
            <a:ext cx="226416"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pic>
        <p:nvPicPr>
          <p:cNvPr id="1631896742" name="" hidden="0"/>
          <p:cNvPicPr>
            <a:picLocks noChangeAspect="1"/>
          </p:cNvPicPr>
          <p:nvPr isPhoto="0" userDrawn="0"/>
        </p:nvPicPr>
        <p:blipFill>
          <a:blip r:embed="rId2"/>
          <a:stretch/>
        </p:blipFill>
        <p:spPr bwMode="auto">
          <a:xfrm flipH="0" flipV="0">
            <a:off x="4527228" y="3857323"/>
            <a:ext cx="3712870" cy="2679515"/>
          </a:xfrm>
          <a:prstGeom prst="rect">
            <a:avLst/>
          </a:prstGeom>
        </p:spPr>
      </p:pic>
      <p:sp>
        <p:nvSpPr>
          <p:cNvPr id="877496124" name="" hidden="0"/>
          <p:cNvSpPr/>
          <p:nvPr isPhoto="0" userDrawn="0"/>
        </p:nvSpPr>
        <p:spPr bwMode="auto">
          <a:xfrm flipH="0" flipV="0">
            <a:off x="9560536" y="4191951"/>
            <a:ext cx="122185"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sp>
        <p:nvSpPr>
          <p:cNvPr id="1820587199" name="" hidden="0"/>
          <p:cNvSpPr/>
          <p:nvPr isPhoto="0" userDrawn="0"/>
        </p:nvSpPr>
        <p:spPr bwMode="auto">
          <a:xfrm flipH="0" flipV="0">
            <a:off x="8076774" y="3569807"/>
            <a:ext cx="99291"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sp>
        <p:nvSpPr>
          <p:cNvPr id="2105808152" name="" hidden="0"/>
          <p:cNvSpPr/>
          <p:nvPr isPhoto="0" userDrawn="0"/>
        </p:nvSpPr>
        <p:spPr bwMode="auto">
          <a:xfrm>
            <a:off x="4444560" y="3322319"/>
            <a:ext cx="254916"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pic>
        <p:nvPicPr>
          <p:cNvPr id="1245957807" name="" hidden="0"/>
          <p:cNvPicPr>
            <a:picLocks noChangeAspect="1"/>
          </p:cNvPicPr>
          <p:nvPr isPhoto="0" userDrawn="0"/>
        </p:nvPicPr>
        <p:blipFill>
          <a:blip r:embed="rId3"/>
          <a:stretch/>
        </p:blipFill>
        <p:spPr bwMode="auto">
          <a:xfrm flipH="0" flipV="0">
            <a:off x="591800" y="3857323"/>
            <a:ext cx="3445636" cy="2649064"/>
          </a:xfrm>
          <a:prstGeom prst="rect">
            <a:avLst/>
          </a:prstGeom>
        </p:spPr>
      </p:pic>
      <p:pic>
        <p:nvPicPr>
          <p:cNvPr id="2072554555" name="" hidden="0"/>
          <p:cNvPicPr>
            <a:picLocks noChangeAspect="1"/>
          </p:cNvPicPr>
          <p:nvPr isPhoto="0" userDrawn="0"/>
        </p:nvPicPr>
        <p:blipFill>
          <a:blip r:embed="rId4"/>
          <a:stretch/>
        </p:blipFill>
        <p:spPr bwMode="auto">
          <a:xfrm flipH="0" flipV="0">
            <a:off x="4642613" y="1031698"/>
            <a:ext cx="3604047" cy="2761480"/>
          </a:xfrm>
          <a:prstGeom prst="rect">
            <a:avLst/>
          </a:prstGeom>
        </p:spPr>
      </p:pic>
      <p:sp>
        <p:nvSpPr>
          <p:cNvPr id="697672181" name="" hidden="0"/>
          <p:cNvSpPr/>
          <p:nvPr isPhoto="0" userDrawn="0"/>
        </p:nvSpPr>
        <p:spPr bwMode="auto">
          <a:xfrm flipH="0" flipV="0">
            <a:off x="6444636" y="2393827"/>
            <a:ext cx="166687" cy="154780"/>
          </a:xfrm>
          <a:prstGeom prst="flowChartConnector">
            <a:avLst/>
          </a:prstGeom>
          <a:solidFill>
            <a:schemeClr val="tx2">
              <a:lumMod val="10000"/>
            </a:schemeClr>
          </a:solidFill>
          <a:ln w="25400" cap="flat" cmpd="sng" algn="ctr">
            <a:solidFill>
              <a:schemeClr val="tx2">
                <a:lumMod val="10196"/>
              </a:schemeClr>
            </a:solidFill>
            <a:prstDash val="solid"/>
          </a:ln>
        </p:spPr>
        <p:style>
          <a:lnRef idx="2">
            <a:schemeClr val="accent1">
              <a:shade val="50000"/>
            </a:schemeClr>
          </a:lnRef>
          <a:fillRef idx="1">
            <a:schemeClr val="accent1"/>
          </a:fillRef>
          <a:effectRef idx="0">
            <a:schemeClr val="accent1"/>
          </a:effectRef>
          <a:fontRef idx="minor">
            <a:schemeClr val="lt1"/>
          </a:fontRef>
        </p:style>
      </p:sp>
      <p:sp>
        <p:nvSpPr>
          <p:cNvPr id="645386903" name="" hidden="0"/>
          <p:cNvSpPr/>
          <p:nvPr isPhoto="0" userDrawn="0"/>
        </p:nvSpPr>
        <p:spPr bwMode="auto">
          <a:xfrm flipH="0" flipV="0">
            <a:off x="6444636" y="2906711"/>
            <a:ext cx="166686" cy="154780"/>
          </a:xfrm>
          <a:prstGeom prst="flowChartConnector">
            <a:avLst/>
          </a:prstGeom>
          <a:solidFill>
            <a:schemeClr val="tx1">
              <a:lumMod val="50000"/>
            </a:schemeClr>
          </a:solidFill>
          <a:ln w="25400" cap="flat" cmpd="sng" algn="ctr">
            <a:solidFill>
              <a:schemeClr val="tx1">
                <a:lumMod val="50196"/>
              </a:schemeClr>
            </a:solidFill>
            <a:prstDash val="solid"/>
          </a:ln>
        </p:spPr>
        <p:style>
          <a:lnRef idx="2">
            <a:schemeClr val="accent1">
              <a:shade val="50000"/>
            </a:schemeClr>
          </a:lnRef>
          <a:fillRef idx="1">
            <a:schemeClr val="accent1"/>
          </a:fillRef>
          <a:effectRef idx="0">
            <a:schemeClr val="accent1"/>
          </a:effectRef>
          <a:fontRef idx="minor">
            <a:schemeClr val="lt1"/>
          </a:fontRef>
        </p:style>
      </p:sp>
      <p:sp>
        <p:nvSpPr>
          <p:cNvPr id="1175799224" name="" hidden="0"/>
          <p:cNvSpPr/>
          <p:nvPr isPhoto="0" userDrawn="0"/>
        </p:nvSpPr>
        <p:spPr bwMode="auto">
          <a:xfrm flipH="0" flipV="0">
            <a:off x="6444636" y="5318406"/>
            <a:ext cx="166686" cy="154780"/>
          </a:xfrm>
          <a:prstGeom prst="flowChartConnector">
            <a:avLst/>
          </a:prstGeom>
          <a:solidFill>
            <a:schemeClr val="tx2">
              <a:lumMod val="10000"/>
            </a:schemeClr>
          </a:solidFill>
          <a:ln w="25400" cap="flat" cmpd="sng" algn="ctr">
            <a:solidFill>
              <a:schemeClr val="tx2">
                <a:lumMod val="10196"/>
              </a:schemeClr>
            </a:solidFill>
            <a:prstDash val="solid"/>
          </a:ln>
        </p:spPr>
        <p:style>
          <a:lnRef idx="2">
            <a:schemeClr val="accent1">
              <a:shade val="50000"/>
            </a:schemeClr>
          </a:lnRef>
          <a:fillRef idx="1">
            <a:schemeClr val="accent1"/>
          </a:fillRef>
          <a:effectRef idx="0">
            <a:schemeClr val="accent1"/>
          </a:effectRef>
          <a:fontRef idx="minor">
            <a:schemeClr val="lt1"/>
          </a:fontRef>
        </p:style>
      </p:sp>
      <p:sp>
        <p:nvSpPr>
          <p:cNvPr id="249272174" name="" hidden="0"/>
          <p:cNvSpPr/>
          <p:nvPr isPhoto="0" userDrawn="0"/>
        </p:nvSpPr>
        <p:spPr bwMode="auto">
          <a:xfrm flipH="0" flipV="0">
            <a:off x="6444636" y="5831290"/>
            <a:ext cx="166686" cy="154780"/>
          </a:xfrm>
          <a:prstGeom prst="flowChartConnector">
            <a:avLst/>
          </a:prstGeom>
          <a:solidFill>
            <a:schemeClr val="tx1">
              <a:lumMod val="50000"/>
            </a:schemeClr>
          </a:solidFill>
          <a:ln w="25400" cap="flat" cmpd="sng" algn="ctr">
            <a:solidFill>
              <a:schemeClr val="tx1">
                <a:lumMod val="50196"/>
              </a:schemeClr>
            </a:solidFill>
            <a:prstDash val="solid"/>
          </a:ln>
        </p:spPr>
        <p:style>
          <a:lnRef idx="2">
            <a:schemeClr val="accent1">
              <a:shade val="50000"/>
            </a:schemeClr>
          </a:lnRef>
          <a:fillRef idx="1">
            <a:schemeClr val="accent1"/>
          </a:fillRef>
          <a:effectRef idx="0">
            <a:schemeClr val="accent1"/>
          </a:effectRef>
          <a:fontRef idx="minor">
            <a:schemeClr val="lt1"/>
          </a:fontRef>
        </p:style>
      </p:sp>
      <p:sp>
        <p:nvSpPr>
          <p:cNvPr id="1277973894" name="" hidden="0"/>
          <p:cNvSpPr/>
          <p:nvPr isPhoto="0" userDrawn="0"/>
        </p:nvSpPr>
        <p:spPr bwMode="auto">
          <a:xfrm flipH="0" flipV="0">
            <a:off x="2400175" y="5088598"/>
            <a:ext cx="166686" cy="154780"/>
          </a:xfrm>
          <a:prstGeom prst="flowChartConnector">
            <a:avLst/>
          </a:prstGeom>
          <a:solidFill>
            <a:schemeClr val="tx2">
              <a:lumMod val="10000"/>
            </a:schemeClr>
          </a:solidFill>
          <a:ln w="25400" cap="flat" cmpd="sng" algn="ctr">
            <a:solidFill>
              <a:schemeClr val="tx2">
                <a:lumMod val="10196"/>
              </a:schemeClr>
            </a:solidFill>
            <a:prstDash val="solid"/>
          </a:ln>
        </p:spPr>
        <p:style>
          <a:lnRef idx="2">
            <a:schemeClr val="accent1">
              <a:shade val="50000"/>
            </a:schemeClr>
          </a:lnRef>
          <a:fillRef idx="1">
            <a:schemeClr val="accent1"/>
          </a:fillRef>
          <a:effectRef idx="0">
            <a:schemeClr val="accent1"/>
          </a:effectRef>
          <a:fontRef idx="minor">
            <a:schemeClr val="lt1"/>
          </a:fontRef>
        </p:style>
      </p:sp>
      <p:sp>
        <p:nvSpPr>
          <p:cNvPr id="1565646931" name="" hidden="0"/>
          <p:cNvSpPr/>
          <p:nvPr isPhoto="0" userDrawn="0"/>
        </p:nvSpPr>
        <p:spPr bwMode="auto">
          <a:xfrm flipH="0" flipV="0">
            <a:off x="2400175" y="5555184"/>
            <a:ext cx="166686" cy="154780"/>
          </a:xfrm>
          <a:prstGeom prst="flowChartConnector">
            <a:avLst/>
          </a:prstGeom>
          <a:solidFill>
            <a:schemeClr val="tx1">
              <a:lumMod val="50000"/>
            </a:schemeClr>
          </a:solidFill>
          <a:ln w="25400" cap="flat" cmpd="sng" algn="ctr">
            <a:solidFill>
              <a:schemeClr val="tx1">
                <a:lumMod val="50196"/>
              </a:schemeClr>
            </a:solidFill>
            <a:prstDash val="solid"/>
          </a:ln>
        </p:spPr>
        <p:style>
          <a:lnRef idx="2">
            <a:schemeClr val="accent1">
              <a:shade val="50000"/>
            </a:schemeClr>
          </a:lnRef>
          <a:fillRef idx="1">
            <a:schemeClr val="accent1"/>
          </a:fillRef>
          <a:effectRef idx="0">
            <a:schemeClr val="accent1"/>
          </a:effectRef>
          <a:fontRef idx="minor">
            <a:schemeClr val="lt1"/>
          </a:fontRef>
        </p:style>
      </p:sp>
      <p:sp>
        <p:nvSpPr>
          <p:cNvPr id="734983436" name="" hidden="0"/>
          <p:cNvSpPr txBox="1"/>
          <p:nvPr isPhoto="0" userDrawn="0"/>
        </p:nvSpPr>
        <p:spPr bwMode="auto">
          <a:xfrm flipH="0" flipV="0">
            <a:off x="1329316" y="1689854"/>
            <a:ext cx="2675521" cy="1920276"/>
          </a:xfrm>
          <a:prstGeom prst="rect">
            <a:avLst/>
          </a:prstGeom>
          <a:noFill/>
        </p:spPr>
        <p:txBody>
          <a:bodyPr vertOverflow="overflow" horzOverflow="clip" vert="horz" wrap="none" lIns="91440" tIns="45720" rIns="91440" bIns="45720" numCol="1" spcCol="0" rtlCol="0" fromWordArt="0" anchor="t" anchorCtr="0" forceAA="0" upright="0" compatLnSpc="0">
            <a:spAutoFit/>
          </a:bodyPr>
          <a:p>
            <a:pPr>
              <a:defRPr/>
            </a:pPr>
            <a:r>
              <a:rPr/>
              <a:t>	</a:t>
            </a:r>
            <a:r>
              <a:rPr sz="2000"/>
              <a:t>	600 В</a:t>
            </a:r>
            <a:endParaRPr sz="2000"/>
          </a:p>
          <a:p>
            <a:pPr>
              <a:defRPr/>
            </a:pPr>
            <a:endParaRPr sz="2000"/>
          </a:p>
          <a:p>
            <a:pPr>
              <a:defRPr/>
            </a:pPr>
            <a:r>
              <a:rPr sz="2000"/>
              <a:t>	1000 В</a:t>
            </a:r>
            <a:endParaRPr sz="2000"/>
          </a:p>
          <a:p>
            <a:pPr>
              <a:defRPr/>
            </a:pPr>
            <a:endParaRPr sz="2000"/>
          </a:p>
          <a:p>
            <a:pPr>
              <a:defRPr/>
            </a:pPr>
            <a:r>
              <a:rPr sz="2000"/>
              <a:t>800 В</a:t>
            </a:r>
            <a:endParaRPr sz="2000"/>
          </a:p>
          <a:p>
            <a:pPr>
              <a:defRPr/>
            </a:pPr>
            <a:endParaRPr sz="2000"/>
          </a:p>
        </p:txBody>
      </p:sp>
      <p:cxnSp>
        <p:nvCxnSpPr>
          <p:cNvPr id="0" name="" hidden="0"/>
          <p:cNvCxnSpPr>
            <a:cxnSpLocks/>
          </p:cNvCxnSpPr>
          <p:nvPr isPhoto="0" userDrawn="0"/>
        </p:nvCxnSpPr>
        <p:spPr bwMode="auto">
          <a:xfrm flipH="0" flipV="0">
            <a:off x="2913321" y="2735035"/>
            <a:ext cx="1333499" cy="816428"/>
          </a:xfrm>
          <a:prstGeom prst="line">
            <a:avLst/>
          </a:prstGeom>
          <a:ln>
            <a:tailEnd type="arrow" len="med"/>
          </a:ln>
        </p:spPr>
        <p:style>
          <a:lnRef idx="1">
            <a:schemeClr val="accent1">
              <a:shade val="50000"/>
            </a:schemeClr>
          </a:lnRef>
          <a:fillRef idx="0">
            <a:schemeClr val="accent1"/>
          </a:fillRef>
          <a:effectRef idx="0">
            <a:schemeClr val="accent1"/>
          </a:effectRef>
          <a:fontRef idx="minor">
            <a:schemeClr val="tx1"/>
          </a:fontRef>
        </p:style>
      </p:cxnSp>
      <p:cxnSp>
        <p:nvCxnSpPr>
          <p:cNvPr id="324636991" name="" hidden="0"/>
          <p:cNvCxnSpPr>
            <a:cxnSpLocks/>
          </p:cNvCxnSpPr>
          <p:nvPr isPhoto="0" userDrawn="0"/>
        </p:nvCxnSpPr>
        <p:spPr bwMode="auto">
          <a:xfrm flipH="0" flipV="0">
            <a:off x="1816767" y="3314010"/>
            <a:ext cx="212088" cy="313143"/>
          </a:xfrm>
          <a:prstGeom prst="line">
            <a:avLst/>
          </a:prstGeom>
          <a:ln>
            <a:tailEnd type="arrow" len="med"/>
          </a:ln>
        </p:spPr>
        <p:style>
          <a:lnRef idx="1">
            <a:schemeClr val="accent1">
              <a:shade val="50000"/>
            </a:schemeClr>
          </a:lnRef>
          <a:fillRef idx="0">
            <a:schemeClr val="accent1"/>
          </a:fillRef>
          <a:effectRef idx="0">
            <a:schemeClr val="accent1"/>
          </a:effectRef>
          <a:fontRef idx="minor">
            <a:schemeClr val="tx1"/>
          </a:fontRef>
        </p:style>
      </p:cxnSp>
      <p:cxnSp>
        <p:nvCxnSpPr>
          <p:cNvPr id="112697088" name="" hidden="0"/>
          <p:cNvCxnSpPr>
            <a:cxnSpLocks/>
          </p:cNvCxnSpPr>
          <p:nvPr isPhoto="0" userDrawn="0"/>
        </p:nvCxnSpPr>
        <p:spPr bwMode="auto">
          <a:xfrm flipH="0" flipV="0">
            <a:off x="3675888" y="2063002"/>
            <a:ext cx="707003" cy="222996"/>
          </a:xfrm>
          <a:prstGeom prst="line">
            <a:avLst/>
          </a:prstGeom>
          <a:ln>
            <a:tailEnd type="arrow" len="med"/>
          </a:ln>
        </p:spPr>
        <p:style>
          <a:lnRef idx="1">
            <a:schemeClr val="accent1">
              <a:shade val="50000"/>
            </a:schemeClr>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1723905606" name="Google Shape;20;p4" hidden="0"/>
          <p:cNvSpPr txBox="1">
            <a:spLocks noGrp="1"/>
          </p:cNvSpPr>
          <p:nvPr isPhoto="0" userDrawn="0">
            <p:ph type="sldNum" idx="12" hasCustomPrompt="0"/>
          </p:nvPr>
        </p:nvSpPr>
        <p:spPr bwMode="auto">
          <a:xfrm>
            <a:off x="8472457" y="6217621"/>
            <a:ext cx="548699" cy="524700"/>
          </a:xfrm>
          <a:prstGeom prst="rect">
            <a:avLst/>
          </a:prstGeom>
        </p:spPr>
        <p:txBody>
          <a:bodyPr spcFirstLastPara="1" wrap="square" lIns="91423" tIns="91423" rIns="91423" bIns="91423"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8CFD0A0F-35AD-82E0-2C48-31629C97C822}" type="slidenum">
              <a:rPr lang="ru"/>
              <a:t>14</a:t>
            </a:fld>
            <a:endParaRPr/>
          </a:p>
        </p:txBody>
      </p:sp>
      <p:sp>
        <p:nvSpPr>
          <p:cNvPr id="437220673" name="Google Shape;162;p21" hidden="0"/>
          <p:cNvSpPr txBox="1">
            <a:spLocks noGrp="1"/>
          </p:cNvSpPr>
          <p:nvPr isPhoto="0" userDrawn="0">
            <p:ph type="title" hasCustomPrompt="0"/>
          </p:nvPr>
        </p:nvSpPr>
        <p:spPr bwMode="auto">
          <a:xfrm flipH="0" flipV="0">
            <a:off x="12070" y="11213"/>
            <a:ext cx="9145053" cy="1072253"/>
          </a:xfrm>
          <a:prstGeom prst="rect">
            <a:avLst/>
          </a:prstGeom>
        </p:spPr>
        <p:txBody>
          <a:bodyPr spcFirstLastPara="1" vertOverflow="overflow" horzOverflow="clip" vert="horz" wrap="square" lIns="91422" tIns="91422" rIns="91422" bIns="91422" numCol="1" spcCol="0" rtlCol="0" fromWordArt="0" anchor="t" anchorCtr="0" forceAA="0" upright="0" compatLnSpc="0">
            <a:normAutofit fontScale="95000" lnSpcReduction="1000"/>
          </a:bodyPr>
          <a:lstStyle/>
          <a:p>
            <a:pPr marL="0" lvl="0" indent="0" algn="l">
              <a:spcBef>
                <a:spcPts val="0"/>
              </a:spcBef>
              <a:spcAft>
                <a:spcPts val="0"/>
              </a:spcAft>
              <a:buNone/>
              <a:defRPr/>
            </a:pPr>
            <a:r>
              <a:rPr lang="ru" sz="2600">
                <a:solidFill>
                  <a:srgbClr val="980000"/>
                </a:solidFill>
              </a:rPr>
              <a:t>Некоторые факторы, ухудшающее временное разрешение </a:t>
            </a:r>
            <a:endParaRPr sz="2600">
              <a:solidFill>
                <a:srgbClr val="980000"/>
              </a:solidFill>
            </a:endParaRPr>
          </a:p>
          <a:p>
            <a:pPr marL="0" lvl="0" indent="0" algn="l">
              <a:spcBef>
                <a:spcPts val="0"/>
              </a:spcBef>
              <a:spcAft>
                <a:spcPts val="0"/>
              </a:spcAft>
              <a:buNone/>
              <a:defRPr/>
            </a:pPr>
            <a:endParaRPr/>
          </a:p>
        </p:txBody>
      </p:sp>
      <p:sp>
        <p:nvSpPr>
          <p:cNvPr id="561486588" name="" hidden="0"/>
          <p:cNvSpPr/>
          <p:nvPr isPhoto="0" userDrawn="0"/>
        </p:nvSpPr>
        <p:spPr bwMode="auto">
          <a:xfrm>
            <a:off x="4712562" y="3739807"/>
            <a:ext cx="254916"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pic>
        <p:nvPicPr>
          <p:cNvPr id="1024389634" name="" hidden="0"/>
          <p:cNvPicPr>
            <a:picLocks noChangeAspect="1"/>
          </p:cNvPicPr>
          <p:nvPr isPhoto="0" userDrawn="0"/>
        </p:nvPicPr>
        <p:blipFill>
          <a:blip r:embed="rId2"/>
          <a:stretch/>
        </p:blipFill>
        <p:spPr bwMode="auto">
          <a:xfrm flipH="0" flipV="0">
            <a:off x="955072" y="1205168"/>
            <a:ext cx="3128418" cy="2534637"/>
          </a:xfrm>
          <a:prstGeom prst="rect">
            <a:avLst/>
          </a:prstGeom>
        </p:spPr>
      </p:pic>
      <p:sp>
        <p:nvSpPr>
          <p:cNvPr id="1767406730" name="" hidden="0"/>
          <p:cNvSpPr txBox="1"/>
          <p:nvPr isPhoto="0" userDrawn="0"/>
        </p:nvSpPr>
        <p:spPr bwMode="auto">
          <a:xfrm flipH="0" flipV="0">
            <a:off x="1338342" y="1507551"/>
            <a:ext cx="1078979" cy="304835"/>
          </a:xfrm>
          <a:prstGeom prst="rect">
            <a:avLst/>
          </a:prstGeom>
          <a:noFill/>
        </p:spPr>
        <p:txBody>
          <a:bodyPr vertOverflow="overflow" horzOverflow="clip" vert="horz" wrap="none" lIns="91440" tIns="45720" rIns="91440" bIns="45720" numCol="1" spcCol="0" rtlCol="0" fromWordArt="0" anchor="t" anchorCtr="0" forceAA="0" upright="0" compatLnSpc="0">
            <a:spAutoFit/>
          </a:bodyPr>
          <a:p>
            <a:pPr>
              <a:defRPr/>
            </a:pPr>
            <a:r>
              <a:rPr/>
              <a:t>T</a:t>
            </a:r>
            <a:r>
              <a:rPr baseline="-25000"/>
              <a:t>Trig2</a:t>
            </a:r>
            <a:r>
              <a:rPr/>
              <a:t> - T</a:t>
            </a:r>
            <a:r>
              <a:rPr baseline="-25000"/>
              <a:t>Trig1</a:t>
            </a:r>
            <a:endParaRPr/>
          </a:p>
        </p:txBody>
      </p:sp>
      <p:sp>
        <p:nvSpPr>
          <p:cNvPr id="1100554194" name="" hidden="0"/>
          <p:cNvSpPr/>
          <p:nvPr isPhoto="0" userDrawn="0"/>
        </p:nvSpPr>
        <p:spPr bwMode="auto">
          <a:xfrm flipH="0" flipV="0">
            <a:off x="223752" y="764914"/>
            <a:ext cx="607650" cy="561956"/>
          </a:xfrm>
          <a:prstGeom prst="dodecagon">
            <a:avLst/>
          </a:prstGeom>
          <a:solidFill>
            <a:schemeClr val="tx1">
              <a:lumMod val="50000"/>
            </a:schemeClr>
          </a:solidFill>
          <a:ln w="25400" cap="flat" cmpd="sng" algn="ctr">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clip" vert="horz" wrap="square" lIns="91440" tIns="45720" rIns="91440" bIns="45720" numCol="1" spcCol="0" rtlCol="0" fromWordArt="0" anchor="ctr" anchorCtr="0" forceAA="0" upright="0" compatLnSpc="0"/>
          <a:p>
            <a:pPr algn="ctr">
              <a:defRPr/>
            </a:pPr>
            <a:r>
              <a:rPr sz="2400"/>
              <a:t>1</a:t>
            </a:r>
            <a:endParaRPr/>
          </a:p>
        </p:txBody>
      </p:sp>
      <p:sp>
        <p:nvSpPr>
          <p:cNvPr id="169414053" name="" hidden="0"/>
          <p:cNvSpPr/>
          <p:nvPr isPhoto="0" userDrawn="0"/>
        </p:nvSpPr>
        <p:spPr bwMode="auto">
          <a:xfrm flipH="0" flipV="0">
            <a:off x="4063351" y="764914"/>
            <a:ext cx="607650" cy="561955"/>
          </a:xfrm>
          <a:prstGeom prst="dodecagon">
            <a:avLst/>
          </a:prstGeom>
          <a:solidFill>
            <a:schemeClr val="tx1">
              <a:lumMod val="50000"/>
            </a:schemeClr>
          </a:solidFill>
          <a:ln w="25400" cap="flat" cmpd="sng" algn="ctr">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clip" vert="horz" wrap="square" lIns="91440" tIns="45720" rIns="91440" bIns="45720" numCol="1" spcCol="0" rtlCol="0" fromWordArt="0" anchor="ctr" anchorCtr="0" forceAA="0" upright="0" compatLnSpc="0"/>
          <a:p>
            <a:pPr algn="ctr">
              <a:defRPr/>
            </a:pPr>
            <a:r>
              <a:rPr sz="2400"/>
              <a:t>2</a:t>
            </a:r>
            <a:endParaRPr/>
          </a:p>
        </p:txBody>
      </p:sp>
      <p:sp>
        <p:nvSpPr>
          <p:cNvPr id="1412065286" name="" hidden="0"/>
          <p:cNvSpPr/>
          <p:nvPr isPhoto="0" userDrawn="0"/>
        </p:nvSpPr>
        <p:spPr bwMode="auto">
          <a:xfrm flipH="0" flipV="0">
            <a:off x="169324" y="3633107"/>
            <a:ext cx="607650" cy="561955"/>
          </a:xfrm>
          <a:prstGeom prst="dodecagon">
            <a:avLst/>
          </a:prstGeom>
          <a:solidFill>
            <a:schemeClr val="tx1">
              <a:lumMod val="50000"/>
            </a:schemeClr>
          </a:solidFill>
          <a:ln w="25400" cap="flat" cmpd="sng" algn="ctr">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clip" vert="horz" wrap="square" lIns="91440" tIns="45720" rIns="91440" bIns="45720" numCol="1" spcCol="0" rtlCol="0" fromWordArt="0" anchor="ctr" anchorCtr="0" forceAA="0" upright="0" compatLnSpc="0"/>
          <a:p>
            <a:pPr algn="ctr">
              <a:defRPr/>
            </a:pPr>
            <a:r>
              <a:rPr sz="2400"/>
              <a:t>3</a:t>
            </a:r>
            <a:endParaRPr/>
          </a:p>
        </p:txBody>
      </p:sp>
      <p:sp>
        <p:nvSpPr>
          <p:cNvPr id="1564031920" name="" hidden="0"/>
          <p:cNvSpPr/>
          <p:nvPr isPhoto="0" userDrawn="0"/>
        </p:nvSpPr>
        <p:spPr bwMode="auto">
          <a:xfrm flipH="0" flipV="0">
            <a:off x="9157122" y="5103988"/>
            <a:ext cx="151651"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pic>
        <p:nvPicPr>
          <p:cNvPr id="802664650" name="" hidden="0"/>
          <p:cNvPicPr>
            <a:picLocks noChangeAspect="1"/>
          </p:cNvPicPr>
          <p:nvPr isPhoto="0" userDrawn="0"/>
        </p:nvPicPr>
        <p:blipFill>
          <a:blip r:embed="rId3"/>
          <a:stretch/>
        </p:blipFill>
        <p:spPr bwMode="auto">
          <a:xfrm flipH="0" flipV="0">
            <a:off x="4671001" y="1326869"/>
            <a:ext cx="3634402" cy="2313761"/>
          </a:xfrm>
          <a:prstGeom prst="rect">
            <a:avLst/>
          </a:prstGeom>
        </p:spPr>
      </p:pic>
      <p:sp>
        <p:nvSpPr>
          <p:cNvPr id="1750168510" name="" hidden="0"/>
          <p:cNvSpPr/>
          <p:nvPr isPhoto="0" userDrawn="0"/>
        </p:nvSpPr>
        <p:spPr bwMode="auto">
          <a:xfrm flipH="0" flipV="0">
            <a:off x="1514711" y="6223025"/>
            <a:ext cx="158924"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sp>
        <p:nvSpPr>
          <p:cNvPr id="490786061" name="" hidden="0"/>
          <p:cNvSpPr/>
          <p:nvPr isPhoto="0" userDrawn="0"/>
        </p:nvSpPr>
        <p:spPr bwMode="auto">
          <a:xfrm flipH="0" flipV="1">
            <a:off x="-2758595" y="3893549"/>
            <a:ext cx="126544"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sp>
        <p:nvSpPr>
          <p:cNvPr id="437506494" name="" hidden="0"/>
          <p:cNvSpPr/>
          <p:nvPr isPhoto="0" userDrawn="0"/>
        </p:nvSpPr>
        <p:spPr bwMode="auto">
          <a:xfrm flipH="0" flipV="0">
            <a:off x="-2632050" y="6240474"/>
            <a:ext cx="128313"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sp>
        <p:nvSpPr>
          <p:cNvPr id="10625899" name="" hidden="0"/>
          <p:cNvSpPr/>
          <p:nvPr isPhoto="0" userDrawn="0"/>
        </p:nvSpPr>
        <p:spPr bwMode="auto">
          <a:xfrm flipH="0" flipV="0">
            <a:off x="-2567892" y="5373157"/>
            <a:ext cx="121108"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pic>
        <p:nvPicPr>
          <p:cNvPr id="2045410695" name="" hidden="0"/>
          <p:cNvPicPr>
            <a:picLocks noChangeAspect="1"/>
          </p:cNvPicPr>
          <p:nvPr isPhoto="0" userDrawn="0"/>
        </p:nvPicPr>
        <p:blipFill>
          <a:blip r:embed="rId4"/>
          <a:stretch/>
        </p:blipFill>
        <p:spPr bwMode="auto">
          <a:xfrm flipH="0" flipV="0">
            <a:off x="1070603" y="4262974"/>
            <a:ext cx="7423041" cy="2264886"/>
          </a:xfrm>
          <a:prstGeom prst="rect">
            <a:avLst/>
          </a:prstGeom>
        </p:spPr>
      </p:pic>
      <p:sp>
        <p:nvSpPr>
          <p:cNvPr id="845814059" name="" hidden="0"/>
          <p:cNvSpPr/>
          <p:nvPr isPhoto="0" userDrawn="0"/>
        </p:nvSpPr>
        <p:spPr bwMode="auto">
          <a:xfrm flipH="0" flipV="0">
            <a:off x="1439249" y="5286375"/>
            <a:ext cx="1800225" cy="371474"/>
          </a:xfrm>
          <a:prstGeom prst="rect">
            <a:avLst/>
          </a:prstGeom>
          <a:noFill/>
          <a:ln w="25400" cap="flat" cmpd="sng" algn="ctr">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1836873966" name="" hidden="0"/>
          <p:cNvSpPr/>
          <p:nvPr isPhoto="0" userDrawn="0"/>
        </p:nvSpPr>
        <p:spPr bwMode="auto">
          <a:xfrm flipH="0" flipV="0">
            <a:off x="2487307" y="5122837"/>
            <a:ext cx="161622"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pic>
        <p:nvPicPr>
          <p:cNvPr id="1143904334" name="" hidden="0"/>
          <p:cNvPicPr>
            <a:picLocks noChangeAspect="1"/>
          </p:cNvPicPr>
          <p:nvPr isPhoto="0" userDrawn="0"/>
        </p:nvPicPr>
        <p:blipFill>
          <a:blip r:embed="rId2"/>
          <a:stretch/>
        </p:blipFill>
        <p:spPr bwMode="auto">
          <a:xfrm flipH="0" flipV="0">
            <a:off x="436689" y="1800517"/>
            <a:ext cx="8142592" cy="4063999"/>
          </a:xfrm>
          <a:prstGeom prst="rect">
            <a:avLst/>
          </a:prstGeom>
        </p:spPr>
      </p:pic>
      <p:sp>
        <p:nvSpPr>
          <p:cNvPr id="789834359" name="Google Shape;20;p4" hidden="0"/>
          <p:cNvSpPr txBox="1">
            <a:spLocks noGrp="1"/>
          </p:cNvSpPr>
          <p:nvPr isPhoto="0" userDrawn="0">
            <p:ph type="sldNum" idx="12" hasCustomPrompt="0"/>
          </p:nvPr>
        </p:nvSpPr>
        <p:spPr bwMode="auto">
          <a:xfrm>
            <a:off x="8472457" y="6217621"/>
            <a:ext cx="548699" cy="524700"/>
          </a:xfrm>
          <a:prstGeom prst="rect">
            <a:avLst/>
          </a:prstGeom>
        </p:spPr>
        <p:txBody>
          <a:bodyPr spcFirstLastPara="1" wrap="square" lIns="91423" tIns="91423" rIns="91423" bIns="91423"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5AD4E794-833E-BAC4-B4FA-5E177363E1B2}" type="slidenum">
              <a:rPr lang="ru"/>
              <a:t>15</a:t>
            </a:fld>
            <a:endParaRPr/>
          </a:p>
        </p:txBody>
      </p:sp>
      <p:sp>
        <p:nvSpPr>
          <p:cNvPr id="1997791680" name=" 1997791679" hidden="0"/>
          <p:cNvSpPr/>
          <p:nvPr isPhoto="0" userDrawn="0"/>
        </p:nvSpPr>
        <p:spPr bwMode="auto">
          <a:xfrm>
            <a:off x="4444560" y="3322319"/>
            <a:ext cx="254916"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1950177468" name="Google Shape;162;p21" hidden="0"/>
          <p:cNvSpPr txBox="1">
            <a:spLocks noGrp="1"/>
          </p:cNvSpPr>
          <p:nvPr isPhoto="0" userDrawn="0">
            <p:ph type="title" hasCustomPrompt="0"/>
          </p:nvPr>
        </p:nvSpPr>
        <p:spPr bwMode="auto">
          <a:xfrm>
            <a:off x="12071" y="11214"/>
            <a:ext cx="8520597" cy="763497"/>
          </a:xfrm>
          <a:prstGeom prst="rect">
            <a:avLst/>
          </a:prstGeom>
        </p:spPr>
        <p:txBody>
          <a:bodyPr spcFirstLastPara="1" vertOverflow="overflow" horzOverflow="clip" vert="horz" wrap="square" lIns="91422" tIns="91422" rIns="91422" bIns="91422" numCol="1" spcCol="0" rtlCol="0" fromWordArt="0" anchor="t" anchorCtr="0" forceAA="0" upright="0" compatLnSpc="0">
            <a:normAutofit fontScale="90000" lnSpcReduction="2000"/>
          </a:bodyPr>
          <a:lstStyle/>
          <a:p>
            <a:pPr marL="0" lvl="0" indent="0" algn="l">
              <a:spcBef>
                <a:spcPts val="0"/>
              </a:spcBef>
              <a:spcAft>
                <a:spcPts val="0"/>
              </a:spcAft>
              <a:buNone/>
              <a:defRPr/>
            </a:pPr>
            <a:r>
              <a:rPr>
                <a:solidFill>
                  <a:srgbClr val="980000"/>
                </a:solidFill>
              </a:rPr>
              <a:t>Зависимость</a:t>
            </a:r>
            <a:r>
              <a:rPr>
                <a:solidFill>
                  <a:srgbClr val="980000"/>
                </a:solidFill>
              </a:rPr>
              <a:t> </a:t>
            </a:r>
            <a:r>
              <a:rPr>
                <a:solidFill>
                  <a:srgbClr val="980000"/>
                </a:solidFill>
              </a:rPr>
              <a:t>временного</a:t>
            </a:r>
            <a:r>
              <a:rPr>
                <a:solidFill>
                  <a:srgbClr val="980000"/>
                </a:solidFill>
              </a:rPr>
              <a:t> </a:t>
            </a:r>
            <a:r>
              <a:rPr>
                <a:solidFill>
                  <a:srgbClr val="980000"/>
                </a:solidFill>
              </a:rPr>
              <a:t>разрешения</a:t>
            </a:r>
            <a:r>
              <a:rPr>
                <a:solidFill>
                  <a:srgbClr val="980000"/>
                </a:solidFill>
              </a:rPr>
              <a:t> </a:t>
            </a:r>
            <a:r>
              <a:rPr>
                <a:solidFill>
                  <a:srgbClr val="980000"/>
                </a:solidFill>
              </a:rPr>
              <a:t>от</a:t>
            </a:r>
            <a:r>
              <a:rPr>
                <a:solidFill>
                  <a:srgbClr val="980000"/>
                </a:solidFill>
              </a:rPr>
              <a:t> </a:t>
            </a:r>
            <a:r>
              <a:rPr>
                <a:solidFill>
                  <a:srgbClr val="980000"/>
                </a:solidFill>
              </a:rPr>
              <a:t>числа</a:t>
            </a:r>
            <a:r>
              <a:rPr>
                <a:solidFill>
                  <a:srgbClr val="980000"/>
                </a:solidFill>
              </a:rPr>
              <a:t> </a:t>
            </a:r>
            <a:r>
              <a:rPr>
                <a:solidFill>
                  <a:srgbClr val="980000"/>
                </a:solidFill>
              </a:rPr>
              <a:t>фотоэлектронов</a:t>
            </a:r>
            <a:r>
              <a:rPr lang="ru-RU">
                <a:solidFill>
                  <a:srgbClr val="980000"/>
                </a:solidFill>
              </a:rPr>
              <a:t> </a:t>
            </a:r>
            <a:r>
              <a:rPr lang="ru-RU">
                <a:solidFill>
                  <a:srgbClr val="980000"/>
                </a:solidFill>
              </a:rPr>
              <a:t> </a:t>
            </a:r>
            <a:endParaRPr>
              <a:solidFill>
                <a:srgbClr val="980000"/>
              </a:solidFill>
            </a:endParaRPr>
          </a:p>
          <a:p>
            <a:pPr marL="0" lvl="0" indent="0" algn="l">
              <a:spcBef>
                <a:spcPts val="0"/>
              </a:spcBef>
              <a:spcAft>
                <a:spcPts val="0"/>
              </a:spcAft>
              <a:buNone/>
              <a:defRPr/>
            </a:pPr>
            <a:endParaRPr/>
          </a:p>
        </p:txBody>
      </p:sp>
      <p:sp>
        <p:nvSpPr>
          <p:cNvPr id="1330975744" name=" 1330975743" hidden="0"/>
          <p:cNvSpPr/>
          <p:nvPr isPhoto="0" userDrawn="0"/>
        </p:nvSpPr>
        <p:spPr bwMode="auto">
          <a:xfrm>
            <a:off x="1850696" y="2189202"/>
            <a:ext cx="177687"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938407459" name=" 938407458" hidden="0"/>
          <p:cNvSpPr/>
          <p:nvPr isPhoto="0" userDrawn="0"/>
        </p:nvSpPr>
        <p:spPr bwMode="auto">
          <a:xfrm>
            <a:off x="1910624" y="2567623"/>
            <a:ext cx="158741"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82483247" name=" 82483246" hidden="0"/>
          <p:cNvSpPr/>
          <p:nvPr isPhoto="0" userDrawn="0"/>
        </p:nvSpPr>
        <p:spPr bwMode="auto">
          <a:xfrm>
            <a:off x="-1813915" y="996285"/>
            <a:ext cx="134569"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1895527052" name="" hidden="0"/>
          <p:cNvSpPr/>
          <p:nvPr isPhoto="0" userDrawn="0"/>
        </p:nvSpPr>
        <p:spPr bwMode="auto">
          <a:xfrm>
            <a:off x="4537288" y="8563152"/>
            <a:ext cx="254916"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sp>
        <p:nvSpPr>
          <p:cNvPr id="713648603" name="" hidden="0"/>
          <p:cNvSpPr/>
          <p:nvPr isPhoto="0" userDrawn="0"/>
        </p:nvSpPr>
        <p:spPr bwMode="auto">
          <a:xfrm flipH="0" flipV="0">
            <a:off x="3355454" y="3832518"/>
            <a:ext cx="213474"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sp>
        <p:nvSpPr>
          <p:cNvPr id="1905527790" name="Прямоугольник 1905527789" hidden="0"/>
          <p:cNvSpPr/>
          <p:nvPr isPhoto="0" userDrawn="0"/>
        </p:nvSpPr>
        <p:spPr bwMode="auto">
          <a:xfrm>
            <a:off x="4774309" y="2780937"/>
            <a:ext cx="1044722" cy="763174"/>
          </a:xfrm>
          <a:prstGeom prst="rect">
            <a:avLst/>
          </a:prstGeom>
          <a:noFill/>
          <a:ln>
            <a:noFill/>
          </a:ln>
        </p:spPr>
        <p:txBody>
          <a:bodyPr rot="0" spcFirstLastPara="0" vertOverflow="overflow" horzOverflow="clip" vert="horz" wrap="none" lIns="91440" tIns="45720" rIns="91440" bIns="45720" numCol="1" spcCol="0" rtlCol="0" fromWordArt="0" anchor="t" anchorCtr="0" forceAA="0" compatLnSpc="1">
            <a:prstTxWarp prst="textNoShape"/>
            <a:spAutoFit/>
          </a:bodyPr>
          <a:lstStyle/>
          <a:p>
            <a:pPr algn="ctr">
              <a:defRPr/>
            </a:pPr>
            <mc:AlternateContent xmlns:mc="http://schemas.openxmlformats.org/markup-compatibility/2006" xmlns:m="http://schemas.openxmlformats.org/officeDocument/2006/math">
              <mc:Choice xmlns:a14="http://schemas.microsoft.com/office/drawing/2010/main" Requires="a14">
                <a14:m>
                  <m:oMathPara>
                    <m:oMathParaPr>
                      <m:jc m:val="centerGroup"/>
                    </m:oMathParaPr>
                    <m:oMath>
                      <m:f>
                        <m:fPr>
                          <m:ctrlPr>
                            <a:rPr sz="2000" i="1">
                              <a:solidFill>
                                <a:schemeClr val="tx1">
                                  <a:lumMod val="50000"/>
                                </a:schemeClr>
                              </a:solidFill>
                              <a:latin typeface="Cambria Math"/>
                              <a:ea typeface="Cambria Math"/>
                              <a:cs typeface="Cambria Math"/>
                            </a:rPr>
                          </m:ctrlPr>
                        </m:fPr>
                        <m:num>
                          <m:r>
                            <m:rPr/>
                            <a:rPr sz="2000">
                              <a:solidFill>
                                <a:schemeClr val="tx1">
                                  <a:lumMod val="50000"/>
                                </a:schemeClr>
                              </a:solidFill>
                              <a:latin typeface="Cambria Math"/>
                              <a:ea typeface="Cambria Math"/>
                              <a:cs typeface="Cambria Math"/>
                            </a:rPr>
                            <m:t>𝑝0</m:t>
                          </m:r>
                        </m:num>
                        <m:den>
                          <m:rad>
                            <m:radPr>
                              <m:degHide m:val="on"/>
                              <m:ctrlPr>
                                <a:rPr sz="2000" i="1" u="none" strike="noStrike">
                                  <a:solidFill>
                                    <a:schemeClr val="tx1">
                                      <a:lumMod val="50000"/>
                                    </a:schemeClr>
                                  </a:solidFill>
                                  <a:latin typeface="Cambria Math"/>
                                  <a:ea typeface="Cambria Math"/>
                                  <a:cs typeface="Cambria Math"/>
                                </a:rPr>
                              </m:ctrlPr>
                            </m:radPr>
                            <m:deg>
                              <m:r>
                                <m:rPr/>
                                <a:rPr>
                                  <a:latin typeface="Cambria Math"/>
                                  <a:ea typeface="Cambria Math"/>
                                  <a:cs typeface="Cambria Math"/>
                                </a:rPr>
                                <m:t/>
                              </m:r>
                            </m:deg>
                            <m:e>
                              <m:r>
                                <m:rPr/>
                                <a:rPr sz="2000" u="none" strike="noStrike">
                                  <a:solidFill>
                                    <a:schemeClr val="tx1">
                                      <a:lumMod val="50000"/>
                                    </a:schemeClr>
                                  </a:solidFill>
                                  <a:latin typeface="Cambria Math"/>
                                  <a:ea typeface="Cambria Math"/>
                                  <a:cs typeface="Cambria Math"/>
                                </a:rPr>
                                <m:t>𝑁𝑝h</m:t>
                              </m:r>
                              <m:r>
                                <m:rPr/>
                                <a:rPr sz="2000" u="none" strike="noStrike">
                                  <a:solidFill>
                                    <a:schemeClr val="tx1">
                                      <a:lumMod val="50000"/>
                                    </a:schemeClr>
                                  </a:solidFill>
                                  <a:latin typeface="Cambria Math"/>
                                  <a:ea typeface="Cambria Math"/>
                                  <a:cs typeface="Cambria Math"/>
                                </a:rPr>
                                <m:t>.</m:t>
                              </m:r>
                              <m:r>
                                <m:rPr/>
                                <a:rPr sz="2000" u="none" strike="noStrike">
                                  <a:solidFill>
                                    <a:schemeClr val="tx1">
                                      <a:lumMod val="50000"/>
                                    </a:schemeClr>
                                  </a:solidFill>
                                  <a:latin typeface="Cambria Math"/>
                                  <a:ea typeface="Cambria Math"/>
                                  <a:cs typeface="Cambria Math"/>
                                </a:rPr>
                                <m:t>𝑒</m:t>
                              </m:r>
                              <m:r>
                                <m:rPr/>
                                <a:rPr sz="2000" u="none" strike="noStrike">
                                  <a:solidFill>
                                    <a:schemeClr val="tx1">
                                      <a:lumMod val="50000"/>
                                    </a:schemeClr>
                                  </a:solidFill>
                                  <a:latin typeface="Cambria Math"/>
                                  <a:ea typeface="Cambria Math"/>
                                  <a:cs typeface="Cambria Math"/>
                                </a:rPr>
                                <m:t>.</m:t>
                              </m:r>
                            </m:e>
                          </m:rad>
                        </m:den>
                      </m:f>
                    </m:oMath>
                  </m:oMathPara>
                </a14:m>
              </mc:Choice>
              <mc:Fallback/>
            </mc:AlternateContent>
            <a:endParaRPr>
              <a:latin typeface="Cambria Math"/>
              <a:ea typeface="Cambria Math"/>
              <a:cs typeface="Cambria Math"/>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06606370" name="Google Shape;19;p4" hidden="0"/>
          <p:cNvSpPr txBox="1">
            <a:spLocks noGrp="1"/>
          </p:cNvSpPr>
          <p:nvPr isPhoto="0" userDrawn="0">
            <p:ph type="body" idx="1" hasCustomPrompt="0"/>
          </p:nvPr>
        </p:nvSpPr>
        <p:spPr bwMode="auto">
          <a:xfrm flipH="0" flipV="0">
            <a:off x="226206" y="1262061"/>
            <a:ext cx="8740417" cy="5322094"/>
          </a:xfrm>
          <a:prstGeom prst="rect">
            <a:avLst/>
          </a:prstGeom>
        </p:spPr>
        <p:txBody>
          <a:bodyPr spcFirstLastPara="1" vertOverflow="overflow" horzOverflow="clip" vert="horz" wrap="square" lIns="91422" tIns="91422" rIns="91422" bIns="91422" numCol="1" spcCol="0" rtlCol="0" fromWordArt="0" anchor="t" anchorCtr="0" forceAA="0" upright="0" compatLnSpc="0">
            <a:normAutofit fontScale="40000" lnSpcReduction="12000"/>
          </a:bodyPr>
          <a:lstStyle>
            <a:lvl1pPr marL="457200" lvl="0" indent="-342900">
              <a:spcBef>
                <a:spcPts val="0"/>
              </a:spcBef>
              <a:spcAft>
                <a:spcPts val="0"/>
              </a:spcAft>
              <a:buSzPts val="1800"/>
              <a:buChar char="●"/>
              <a:defRPr/>
            </a:lvl1pPr>
            <a:lvl2pPr marL="914400" lvl="1" indent="-317499">
              <a:spcBef>
                <a:spcPts val="0"/>
              </a:spcBef>
              <a:spcAft>
                <a:spcPts val="0"/>
              </a:spcAft>
              <a:buSzPts val="1400"/>
              <a:buChar char="○"/>
              <a:defRPr/>
            </a:lvl2pPr>
            <a:lvl3pPr marL="1371600" lvl="2" indent="-317499">
              <a:spcBef>
                <a:spcPts val="0"/>
              </a:spcBef>
              <a:spcAft>
                <a:spcPts val="0"/>
              </a:spcAft>
              <a:buSzPts val="1400"/>
              <a:buChar char="■"/>
              <a:defRPr/>
            </a:lvl3pPr>
            <a:lvl4pPr marL="1828800" lvl="3" indent="-317499">
              <a:spcBef>
                <a:spcPts val="0"/>
              </a:spcBef>
              <a:spcAft>
                <a:spcPts val="0"/>
              </a:spcAft>
              <a:buSzPts val="1400"/>
              <a:buChar char="●"/>
              <a:defRPr/>
            </a:lvl4pPr>
            <a:lvl5pPr marL="2286000" lvl="4" indent="-317499">
              <a:spcBef>
                <a:spcPts val="0"/>
              </a:spcBef>
              <a:spcAft>
                <a:spcPts val="0"/>
              </a:spcAft>
              <a:buSzPts val="1400"/>
              <a:buChar char="○"/>
              <a:defRPr/>
            </a:lvl5pPr>
            <a:lvl6pPr marL="2743200" lvl="5" indent="-317499">
              <a:spcBef>
                <a:spcPts val="0"/>
              </a:spcBef>
              <a:spcAft>
                <a:spcPts val="0"/>
              </a:spcAft>
              <a:buSzPts val="1400"/>
              <a:buChar char="■"/>
              <a:defRPr/>
            </a:lvl6pPr>
            <a:lvl7pPr marL="3200400" lvl="6" indent="-317499">
              <a:spcBef>
                <a:spcPts val="0"/>
              </a:spcBef>
              <a:spcAft>
                <a:spcPts val="0"/>
              </a:spcAft>
              <a:buSzPts val="1400"/>
              <a:buChar char="●"/>
              <a:defRPr/>
            </a:lvl7pPr>
            <a:lvl8pPr marL="3657600" lvl="7" indent="-317499">
              <a:spcBef>
                <a:spcPts val="0"/>
              </a:spcBef>
              <a:spcAft>
                <a:spcPts val="0"/>
              </a:spcAft>
              <a:buSzPts val="1400"/>
              <a:buChar char="○"/>
              <a:defRPr/>
            </a:lvl8pPr>
            <a:lvl9pPr marL="4114800" lvl="8" indent="-317499">
              <a:spcBef>
                <a:spcPts val="0"/>
              </a:spcBef>
              <a:spcAft>
                <a:spcPts val="0"/>
              </a:spcAft>
              <a:buSzPts val="1400"/>
              <a:buChar char="■"/>
              <a:defRPr/>
            </a:lvl9pPr>
          </a:lstStyle>
          <a:p>
            <a:pPr>
              <a:lnSpc>
                <a:spcPct val="100000"/>
              </a:lnSpc>
              <a:spcBef>
                <a:spcPts val="0"/>
              </a:spcBef>
              <a:spcAft>
                <a:spcPts val="538"/>
              </a:spcAft>
              <a:defRPr/>
            </a:pPr>
            <a:r>
              <a:rPr lang="ru-RU" sz="4800">
                <a:solidFill>
                  <a:schemeClr val="tx2">
                    <a:lumMod val="10000"/>
                  </a:schemeClr>
                </a:solidFill>
              </a:rPr>
              <a:t>Изготовлено несколько прототипов с полупрозрачным </a:t>
            </a:r>
            <a:r>
              <a:rPr lang="en-GB" sz="4800">
                <a:solidFill>
                  <a:schemeClr val="tx2">
                    <a:lumMod val="10000"/>
                  </a:schemeClr>
                </a:solidFill>
              </a:rPr>
              <a:t>CsI</a:t>
            </a:r>
            <a:r>
              <a:rPr lang="en-GB" sz="4800">
                <a:solidFill>
                  <a:schemeClr val="tx2">
                    <a:lumMod val="10000"/>
                  </a:schemeClr>
                </a:solidFill>
              </a:rPr>
              <a:t> – </a:t>
            </a:r>
            <a:r>
              <a:rPr lang="ru-RU" sz="4800">
                <a:solidFill>
                  <a:schemeClr val="tx2">
                    <a:lumMod val="10000"/>
                  </a:schemeClr>
                </a:solidFill>
              </a:rPr>
              <a:t>фотокатодом  на основе </a:t>
            </a:r>
            <a:r>
              <a:rPr lang="en-GB" sz="4800">
                <a:solidFill>
                  <a:schemeClr val="tx2">
                    <a:lumMod val="10000"/>
                  </a:schemeClr>
                </a:solidFill>
              </a:rPr>
              <a:t>LiF</a:t>
            </a:r>
            <a:r>
              <a:rPr lang="en-GB" sz="4800">
                <a:solidFill>
                  <a:schemeClr val="tx2">
                    <a:lumMod val="10000"/>
                  </a:schemeClr>
                </a:solidFill>
              </a:rPr>
              <a:t> (</a:t>
            </a:r>
            <a:r>
              <a:rPr lang="ru-RU" sz="4800">
                <a:solidFill>
                  <a:schemeClr val="tx2">
                    <a:lumMod val="10000"/>
                  </a:schemeClr>
                </a:solidFill>
              </a:rPr>
              <a:t>КЭ=</a:t>
            </a:r>
            <a:r>
              <a:rPr lang="ru-RU" sz="4800" b="0" i="0" u="none" strike="noStrike" cap="none" spc="0">
                <a:solidFill>
                  <a:schemeClr val="tx2">
                    <a:lumMod val="10000"/>
                  </a:schemeClr>
                </a:solidFill>
                <a:latin typeface="Proxima Nova"/>
                <a:ea typeface="Proxima Nova"/>
                <a:cs typeface="Proxima Nova"/>
              </a:rPr>
              <a:t>7.4%</a:t>
            </a:r>
            <a:r>
              <a:rPr lang="ru-RU" sz="4800">
                <a:solidFill>
                  <a:schemeClr val="tx2">
                    <a:lumMod val="10000"/>
                  </a:schemeClr>
                </a:solidFill>
              </a:rPr>
              <a:t>) и </a:t>
            </a:r>
            <a:r>
              <a:rPr lang="en-GB" sz="4800">
                <a:solidFill>
                  <a:schemeClr val="tx2">
                    <a:lumMod val="10000"/>
                  </a:schemeClr>
                </a:solidFill>
              </a:rPr>
              <a:t>MgF2 (</a:t>
            </a:r>
            <a:r>
              <a:rPr lang="ru-RU" sz="4800">
                <a:solidFill>
                  <a:schemeClr val="tx2">
                    <a:lumMod val="10000"/>
                  </a:schemeClr>
                </a:solidFill>
              </a:rPr>
              <a:t>КЭ=9.2%) радиаторов</a:t>
            </a:r>
            <a:endParaRPr sz="4800"/>
          </a:p>
          <a:p>
            <a:pPr>
              <a:lnSpc>
                <a:spcPct val="100000"/>
              </a:lnSpc>
              <a:spcBef>
                <a:spcPts val="0"/>
              </a:spcBef>
              <a:spcAft>
                <a:spcPts val="538"/>
              </a:spcAft>
              <a:defRPr/>
            </a:pPr>
            <a:r>
              <a:rPr lang="ru-RU" sz="4800">
                <a:solidFill>
                  <a:schemeClr val="tx2">
                    <a:lumMod val="10000"/>
                  </a:schemeClr>
                </a:solidFill>
              </a:rPr>
              <a:t>Освоена</a:t>
            </a:r>
            <a:r>
              <a:rPr sz="4800">
                <a:solidFill>
                  <a:schemeClr val="tx2">
                    <a:lumMod val="10000"/>
                  </a:schemeClr>
                </a:solidFill>
              </a:rPr>
              <a:t> </a:t>
            </a:r>
            <a:r>
              <a:rPr sz="4800">
                <a:solidFill>
                  <a:schemeClr val="tx2">
                    <a:lumMod val="10000"/>
                  </a:schemeClr>
                </a:solidFill>
              </a:rPr>
              <a:t>технология</a:t>
            </a:r>
            <a:r>
              <a:rPr sz="4800">
                <a:solidFill>
                  <a:schemeClr val="tx2">
                    <a:lumMod val="10000"/>
                  </a:schemeClr>
                </a:solidFill>
              </a:rPr>
              <a:t> </a:t>
            </a:r>
            <a:r>
              <a:rPr sz="4800">
                <a:solidFill>
                  <a:schemeClr val="tx2">
                    <a:lumMod val="10000"/>
                  </a:schemeClr>
                </a:solidFill>
              </a:rPr>
              <a:t>изготовления</a:t>
            </a:r>
            <a:r>
              <a:rPr sz="4800">
                <a:solidFill>
                  <a:schemeClr val="tx2">
                    <a:lumMod val="10000"/>
                  </a:schemeClr>
                </a:solidFill>
              </a:rPr>
              <a:t> </a:t>
            </a:r>
            <a:r>
              <a:rPr sz="4800">
                <a:solidFill>
                  <a:schemeClr val="tx2">
                    <a:lumMod val="10000"/>
                  </a:schemeClr>
                </a:solidFill>
              </a:rPr>
              <a:t>CsI-фотокатодов</a:t>
            </a:r>
            <a:endParaRPr sz="4800">
              <a:solidFill>
                <a:schemeClr val="tx2">
                  <a:lumMod val="10000"/>
                </a:schemeClr>
              </a:solidFill>
            </a:endParaRPr>
          </a:p>
          <a:p>
            <a:pPr lvl="1">
              <a:lnSpc>
                <a:spcPct val="100000"/>
              </a:lnSpc>
              <a:spcBef>
                <a:spcPts val="0"/>
              </a:spcBef>
              <a:spcAft>
                <a:spcPts val="538"/>
              </a:spcAft>
              <a:defRPr/>
            </a:pPr>
            <a:r>
              <a:rPr lang="ru-RU" sz="4800">
                <a:solidFill>
                  <a:schemeClr val="tx2">
                    <a:lumMod val="10000"/>
                  </a:schemeClr>
                </a:solidFill>
              </a:rPr>
              <a:t>Удаление воды из </a:t>
            </a:r>
            <a:r>
              <a:rPr lang="ru-RU" sz="4800">
                <a:solidFill>
                  <a:schemeClr val="tx2">
                    <a:lumMod val="10000"/>
                  </a:schemeClr>
                </a:solidFill>
              </a:rPr>
              <a:t>МКП (прогрев при 100)</a:t>
            </a:r>
            <a:endParaRPr sz="4800"/>
          </a:p>
          <a:p>
            <a:pPr lvl="1">
              <a:lnSpc>
                <a:spcPct val="100000"/>
              </a:lnSpc>
              <a:spcBef>
                <a:spcPts val="0"/>
              </a:spcBef>
              <a:spcAft>
                <a:spcPts val="538"/>
              </a:spcAft>
              <a:defRPr/>
            </a:pPr>
            <a:r>
              <a:rPr lang="ru-RU" sz="4800">
                <a:solidFill>
                  <a:schemeClr val="tx2">
                    <a:lumMod val="10000"/>
                  </a:schemeClr>
                </a:solidFill>
              </a:rPr>
              <a:t>Отказ от напыления в присутствии МКП (даже в тени)</a:t>
            </a:r>
            <a:endParaRPr sz="4800"/>
          </a:p>
          <a:p>
            <a:pPr lvl="1">
              <a:lnSpc>
                <a:spcPct val="100000"/>
              </a:lnSpc>
              <a:spcBef>
                <a:spcPts val="0"/>
              </a:spcBef>
              <a:spcAft>
                <a:spcPts val="538"/>
              </a:spcAft>
              <a:defRPr/>
            </a:pPr>
            <a:r>
              <a:rPr lang="ru-RU" sz="4800">
                <a:solidFill>
                  <a:schemeClr val="tx2">
                    <a:lumMod val="10000"/>
                  </a:schemeClr>
                </a:solidFill>
              </a:rPr>
              <a:t>ФК выдерживает получасовое </a:t>
            </a:r>
            <a:r>
              <a:rPr lang="ru-RU" sz="4800">
                <a:solidFill>
                  <a:schemeClr val="tx2">
                    <a:lumMod val="10000"/>
                  </a:schemeClr>
                </a:solidFill>
              </a:rPr>
              <a:t>завоздушивание</a:t>
            </a:r>
            <a:r>
              <a:rPr lang="ru-RU" sz="4800">
                <a:solidFill>
                  <a:schemeClr val="tx2">
                    <a:lumMod val="10000"/>
                  </a:schemeClr>
                </a:solidFill>
              </a:rPr>
              <a:t> </a:t>
            </a:r>
            <a:endParaRPr sz="4800"/>
          </a:p>
          <a:p>
            <a:pPr>
              <a:lnSpc>
                <a:spcPct val="100000"/>
              </a:lnSpc>
              <a:spcBef>
                <a:spcPts val="0"/>
              </a:spcBef>
              <a:spcAft>
                <a:spcPts val="538"/>
              </a:spcAft>
              <a:defRPr/>
            </a:pPr>
            <a:r>
              <a:rPr lang="ru-RU" sz="4800">
                <a:solidFill>
                  <a:schemeClr val="tx2">
                    <a:lumMod val="10000"/>
                  </a:schemeClr>
                </a:solidFill>
              </a:rPr>
              <a:t>Фотокатод на </a:t>
            </a:r>
            <a:r>
              <a:rPr lang="en-GB" sz="4800">
                <a:solidFill>
                  <a:schemeClr val="tx2">
                    <a:lumMod val="10000"/>
                  </a:schemeClr>
                </a:solidFill>
              </a:rPr>
              <a:t>LiF</a:t>
            </a:r>
            <a:r>
              <a:rPr lang="en-GB" sz="4800">
                <a:solidFill>
                  <a:schemeClr val="tx2">
                    <a:lumMod val="10000"/>
                  </a:schemeClr>
                </a:solidFill>
              </a:rPr>
              <a:t> </a:t>
            </a:r>
            <a:r>
              <a:rPr lang="ru-RU" sz="4800">
                <a:solidFill>
                  <a:schemeClr val="tx2">
                    <a:lumMod val="10000"/>
                  </a:schemeClr>
                </a:solidFill>
              </a:rPr>
              <a:t>радиаторе</a:t>
            </a:r>
            <a:r>
              <a:rPr sz="4800">
                <a:solidFill>
                  <a:schemeClr val="tx2">
                    <a:lumMod val="10000"/>
                  </a:schemeClr>
                </a:solidFill>
              </a:rPr>
              <a:t> </a:t>
            </a:r>
            <a:r>
              <a:rPr lang="ru-RU" sz="4800">
                <a:solidFill>
                  <a:schemeClr val="tx2">
                    <a:lumMod val="10000"/>
                  </a:schemeClr>
                </a:solidFill>
              </a:rPr>
              <a:t>демонстрирует стабильность </a:t>
            </a:r>
            <a:r>
              <a:rPr sz="4800">
                <a:solidFill>
                  <a:schemeClr val="tx2">
                    <a:lumMod val="10000"/>
                  </a:schemeClr>
                </a:solidFill>
              </a:rPr>
              <a:t> </a:t>
            </a:r>
            <a:r>
              <a:rPr sz="4800">
                <a:solidFill>
                  <a:schemeClr val="tx2">
                    <a:lumMod val="10000"/>
                  </a:schemeClr>
                </a:solidFill>
              </a:rPr>
              <a:t>после</a:t>
            </a:r>
            <a:r>
              <a:rPr sz="4800">
                <a:solidFill>
                  <a:schemeClr val="tx2">
                    <a:lumMod val="10000"/>
                  </a:schemeClr>
                </a:solidFill>
              </a:rPr>
              <a:t> </a:t>
            </a:r>
            <a:r>
              <a:rPr sz="4800">
                <a:solidFill>
                  <a:schemeClr val="tx2">
                    <a:lumMod val="10000"/>
                  </a:schemeClr>
                </a:solidFill>
              </a:rPr>
              <a:t>испытаний</a:t>
            </a:r>
            <a:r>
              <a:rPr sz="4800">
                <a:solidFill>
                  <a:schemeClr val="tx2">
                    <a:lumMod val="10000"/>
                  </a:schemeClr>
                </a:solidFill>
              </a:rPr>
              <a:t> </a:t>
            </a:r>
            <a:r>
              <a:rPr sz="4800">
                <a:solidFill>
                  <a:schemeClr val="tx2">
                    <a:lumMod val="10000"/>
                  </a:schemeClr>
                </a:solidFill>
              </a:rPr>
              <a:t>на</a:t>
            </a:r>
            <a:r>
              <a:rPr sz="4800">
                <a:solidFill>
                  <a:schemeClr val="tx2">
                    <a:lumMod val="10000"/>
                  </a:schemeClr>
                </a:solidFill>
              </a:rPr>
              <a:t> </a:t>
            </a:r>
            <a:r>
              <a:rPr sz="4800">
                <a:solidFill>
                  <a:schemeClr val="tx2">
                    <a:lumMod val="10000"/>
                  </a:schemeClr>
                </a:solidFill>
              </a:rPr>
              <a:t>выведенном</a:t>
            </a:r>
            <a:r>
              <a:rPr sz="4800">
                <a:solidFill>
                  <a:schemeClr val="tx2">
                    <a:lumMod val="10000"/>
                  </a:schemeClr>
                </a:solidFill>
              </a:rPr>
              <a:t> </a:t>
            </a:r>
            <a:r>
              <a:rPr sz="4800">
                <a:solidFill>
                  <a:schemeClr val="tx2">
                    <a:lumMod val="10000"/>
                  </a:schemeClr>
                </a:solidFill>
              </a:rPr>
              <a:t>пучке</a:t>
            </a:r>
            <a:r>
              <a:rPr sz="4800">
                <a:solidFill>
                  <a:schemeClr val="tx2">
                    <a:lumMod val="10000"/>
                  </a:schemeClr>
                </a:solidFill>
              </a:rPr>
              <a:t> </a:t>
            </a:r>
            <a:r>
              <a:rPr sz="4800">
                <a:solidFill>
                  <a:schemeClr val="tx2">
                    <a:lumMod val="10000"/>
                  </a:schemeClr>
                </a:solidFill>
              </a:rPr>
              <a:t>электронов</a:t>
            </a:r>
            <a:r>
              <a:rPr sz="4800">
                <a:solidFill>
                  <a:schemeClr val="tx2">
                    <a:lumMod val="10000"/>
                  </a:schemeClr>
                </a:solidFill>
              </a:rPr>
              <a:t> </a:t>
            </a:r>
            <a:endParaRPr sz="4800">
              <a:solidFill>
                <a:schemeClr val="tx2">
                  <a:lumMod val="10000"/>
                </a:schemeClr>
              </a:solidFill>
            </a:endParaRPr>
          </a:p>
          <a:p>
            <a:pPr>
              <a:lnSpc>
                <a:spcPct val="100000"/>
              </a:lnSpc>
              <a:spcBef>
                <a:spcPts val="0"/>
              </a:spcBef>
              <a:spcAft>
                <a:spcPts val="538"/>
              </a:spcAft>
              <a:defRPr/>
            </a:pPr>
            <a:r>
              <a:rPr lang="ru-RU" sz="4800">
                <a:solidFill>
                  <a:schemeClr val="tx2">
                    <a:lumMod val="10000"/>
                  </a:schemeClr>
                </a:solidFill>
              </a:rPr>
              <a:t>Фотокатод на </a:t>
            </a:r>
            <a:r>
              <a:rPr lang="en-GB" sz="4800">
                <a:solidFill>
                  <a:schemeClr val="tx2">
                    <a:lumMod val="10000"/>
                  </a:schemeClr>
                </a:solidFill>
              </a:rPr>
              <a:t>MgF2 </a:t>
            </a:r>
            <a:r>
              <a:rPr lang="ru-RU" sz="4800">
                <a:solidFill>
                  <a:schemeClr val="tx2">
                    <a:lumMod val="10000"/>
                  </a:schemeClr>
                </a:solidFill>
              </a:rPr>
              <a:t>радиаторе</a:t>
            </a:r>
            <a:r>
              <a:rPr lang="en-GB" sz="4800">
                <a:solidFill>
                  <a:schemeClr val="tx2">
                    <a:lumMod val="10000"/>
                  </a:schemeClr>
                </a:solidFill>
              </a:rPr>
              <a:t> был стабилен до испытаний на выведенном пучке электронов, но деградировал после, так как в прототипе применялся загрязненный блок МКП</a:t>
            </a:r>
            <a:endParaRPr sz="4800">
              <a:solidFill>
                <a:schemeClr val="tx2">
                  <a:lumMod val="10000"/>
                </a:schemeClr>
              </a:solidFill>
            </a:endParaRPr>
          </a:p>
          <a:p>
            <a:pPr>
              <a:lnSpc>
                <a:spcPct val="100000"/>
              </a:lnSpc>
              <a:spcBef>
                <a:spcPts val="0"/>
              </a:spcBef>
              <a:spcAft>
                <a:spcPts val="538"/>
              </a:spcAft>
              <a:defRPr/>
            </a:pPr>
            <a:r>
              <a:rPr sz="4800">
                <a:solidFill>
                  <a:schemeClr val="tx2">
                    <a:lumMod val="10000"/>
                  </a:schemeClr>
                </a:solidFill>
              </a:rPr>
              <a:t>Среднее</a:t>
            </a:r>
            <a:r>
              <a:rPr sz="4800">
                <a:solidFill>
                  <a:schemeClr val="tx2">
                    <a:lumMod val="10000"/>
                  </a:schemeClr>
                </a:solidFill>
              </a:rPr>
              <a:t> </a:t>
            </a:r>
            <a:r>
              <a:rPr sz="4800">
                <a:solidFill>
                  <a:schemeClr val="tx2">
                    <a:lumMod val="10000"/>
                  </a:schemeClr>
                </a:solidFill>
              </a:rPr>
              <a:t>число</a:t>
            </a:r>
            <a:r>
              <a:rPr sz="4800">
                <a:solidFill>
                  <a:schemeClr val="tx2">
                    <a:lumMod val="10000"/>
                  </a:schemeClr>
                </a:solidFill>
              </a:rPr>
              <a:t> </a:t>
            </a:r>
            <a:r>
              <a:rPr sz="4800">
                <a:solidFill>
                  <a:schemeClr val="tx2">
                    <a:lumMod val="10000"/>
                  </a:schemeClr>
                </a:solidFill>
              </a:rPr>
              <a:t>фотоэлектронов</a:t>
            </a:r>
            <a:r>
              <a:rPr sz="4800">
                <a:solidFill>
                  <a:schemeClr val="tx2">
                    <a:lumMod val="10000"/>
                  </a:schemeClr>
                </a:solidFill>
              </a:rPr>
              <a:t> </a:t>
            </a:r>
            <a:r>
              <a:rPr lang="en-US" sz="4800" b="0" i="0" u="none" strike="noStrike" cap="none" spc="0">
                <a:solidFill>
                  <a:schemeClr val="tx2">
                    <a:lumMod val="10000"/>
                  </a:schemeClr>
                </a:solidFill>
                <a:latin typeface="Abyssinica SIL"/>
                <a:ea typeface="Abyssinica SIL"/>
                <a:cs typeface="Abyssinica SIL"/>
              </a:rPr>
              <a:t>≈</a:t>
            </a:r>
            <a:r>
              <a:rPr lang="en-US" sz="4800" b="0" i="0" u="none" strike="noStrike" cap="none" spc="0">
                <a:solidFill>
                  <a:schemeClr val="tx2">
                    <a:lumMod val="10000"/>
                  </a:schemeClr>
                </a:solidFill>
                <a:latin typeface="Proxima Nova"/>
                <a:ea typeface="Proxima Nova"/>
                <a:cs typeface="Proxima Nova"/>
              </a:rPr>
              <a:t> 6</a:t>
            </a:r>
            <a:r>
              <a:rPr lang="ru-RU" sz="4800">
                <a:solidFill>
                  <a:schemeClr val="tx2">
                    <a:lumMod val="10000"/>
                  </a:schemeClr>
                </a:solidFill>
              </a:rPr>
              <a:t>, что хорошо совпадает с расчетами</a:t>
            </a:r>
            <a:endParaRPr sz="4800">
              <a:solidFill>
                <a:schemeClr val="tx2">
                  <a:lumMod val="10000"/>
                </a:schemeClr>
              </a:solidFill>
            </a:endParaRPr>
          </a:p>
          <a:p>
            <a:pPr>
              <a:lnSpc>
                <a:spcPct val="100000"/>
              </a:lnSpc>
              <a:spcBef>
                <a:spcPts val="0"/>
              </a:spcBef>
              <a:spcAft>
                <a:spcPts val="538"/>
              </a:spcAft>
              <a:defRPr/>
            </a:pPr>
            <a:r>
              <a:rPr sz="4800">
                <a:solidFill>
                  <a:schemeClr val="tx2">
                    <a:lumMod val="10000"/>
                  </a:schemeClr>
                </a:solidFill>
              </a:rPr>
              <a:t>Временное</a:t>
            </a:r>
            <a:r>
              <a:rPr sz="4800">
                <a:solidFill>
                  <a:schemeClr val="tx2">
                    <a:lumMod val="10000"/>
                  </a:schemeClr>
                </a:solidFill>
              </a:rPr>
              <a:t> </a:t>
            </a:r>
            <a:r>
              <a:rPr sz="4800">
                <a:solidFill>
                  <a:schemeClr val="tx2">
                    <a:lumMod val="10000"/>
                  </a:schemeClr>
                </a:solidFill>
              </a:rPr>
              <a:t>разрешение</a:t>
            </a:r>
            <a:r>
              <a:rPr sz="4800">
                <a:solidFill>
                  <a:schemeClr val="tx2">
                    <a:lumMod val="10000"/>
                  </a:schemeClr>
                </a:solidFill>
              </a:rPr>
              <a:t> </a:t>
            </a:r>
            <a:r>
              <a:rPr sz="4800">
                <a:solidFill>
                  <a:schemeClr val="tx2">
                    <a:lumMod val="10000"/>
                  </a:schemeClr>
                </a:solidFill>
              </a:rPr>
              <a:t>составляет</a:t>
            </a:r>
            <a:r>
              <a:rPr sz="4800">
                <a:solidFill>
                  <a:schemeClr val="tx2">
                    <a:lumMod val="10000"/>
                  </a:schemeClr>
                </a:solidFill>
              </a:rPr>
              <a:t> 40-50пс</a:t>
            </a:r>
            <a:endParaRPr sz="4800">
              <a:solidFill>
                <a:schemeClr val="tx2">
                  <a:lumMod val="10000"/>
                </a:schemeClr>
              </a:solidFill>
            </a:endParaRPr>
          </a:p>
          <a:p>
            <a:pPr>
              <a:defRPr/>
            </a:pPr>
            <a:endParaRPr lang="ru-RU" sz="2000">
              <a:solidFill>
                <a:schemeClr val="tx2">
                  <a:lumMod val="10000"/>
                </a:schemeClr>
              </a:solidFill>
            </a:endParaRPr>
          </a:p>
          <a:p>
            <a:pPr>
              <a:defRPr/>
            </a:pPr>
            <a:endParaRPr sz="2000">
              <a:solidFill>
                <a:schemeClr val="tx2">
                  <a:lumMod val="10000"/>
                </a:schemeClr>
              </a:solidFill>
            </a:endParaRPr>
          </a:p>
          <a:p>
            <a:pPr marL="114299" indent="0">
              <a:buClr>
                <a:schemeClr val="dk2"/>
              </a:buClr>
              <a:buSzPts val="1800"/>
              <a:buFont typeface="Proxima Nova"/>
              <a:buNone/>
              <a:defRPr/>
            </a:pPr>
            <a:endParaRPr sz="2000">
              <a:solidFill>
                <a:schemeClr val="tx2">
                  <a:lumMod val="10000"/>
                </a:schemeClr>
              </a:solidFill>
            </a:endParaRPr>
          </a:p>
          <a:p>
            <a:pPr marL="114300" indent="0">
              <a:buNone/>
              <a:defRPr/>
            </a:pPr>
            <a:endParaRPr/>
          </a:p>
        </p:txBody>
      </p:sp>
      <p:sp>
        <p:nvSpPr>
          <p:cNvPr id="807473768" name="Google Shape;20;p4" hidden="0"/>
          <p:cNvSpPr txBox="1">
            <a:spLocks noGrp="1"/>
          </p:cNvSpPr>
          <p:nvPr isPhoto="0" userDrawn="0">
            <p:ph type="sldNum" idx="12" hasCustomPrompt="0"/>
          </p:nvPr>
        </p:nvSpPr>
        <p:spPr bwMode="auto">
          <a:xfrm>
            <a:off x="8472457" y="6217621"/>
            <a:ext cx="548699" cy="524700"/>
          </a:xfrm>
          <a:prstGeom prst="rect">
            <a:avLst/>
          </a:prstGeom>
        </p:spPr>
        <p:txBody>
          <a:bodyPr spcFirstLastPara="1" wrap="square" lIns="91423" tIns="91423" rIns="91423" bIns="91423"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118D8C5D-443B-D57D-7EC3-E98D9C160518}" type="slidenum">
              <a:rPr lang="ru"/>
              <a:t>16</a:t>
            </a:fld>
            <a:endParaRPr/>
          </a:p>
        </p:txBody>
      </p:sp>
      <p:sp>
        <p:nvSpPr>
          <p:cNvPr id="327381658" name="Google Shape;162;p21" hidden="0"/>
          <p:cNvSpPr txBox="1">
            <a:spLocks noGrp="1"/>
          </p:cNvSpPr>
          <p:nvPr isPhoto="0" userDrawn="0">
            <p:ph type="title" hasCustomPrompt="0"/>
          </p:nvPr>
        </p:nvSpPr>
        <p:spPr bwMode="auto">
          <a:xfrm>
            <a:off x="12072" y="11214"/>
            <a:ext cx="8520598" cy="763498"/>
          </a:xfrm>
          <a:prstGeom prst="rect">
            <a:avLst/>
          </a:prstGeom>
        </p:spPr>
        <p:txBody>
          <a:bodyPr spcFirstLastPara="1" vertOverflow="overflow" horzOverflow="clip" vert="horz" wrap="square" lIns="91422" tIns="91422" rIns="91422" bIns="91422" numCol="1" spcCol="0" rtlCol="0" fromWordArt="0" anchor="t" anchorCtr="0" forceAA="0" compatLnSpc="0">
            <a:normAutofit/>
          </a:bodyPr>
          <a:lstStyle/>
          <a:p>
            <a:pPr marL="0" lvl="0" indent="0" algn="l">
              <a:spcBef>
                <a:spcPts val="0"/>
              </a:spcBef>
              <a:spcAft>
                <a:spcPts val="0"/>
              </a:spcAft>
              <a:buNone/>
              <a:defRPr/>
            </a:pPr>
            <a:r>
              <a:rPr lang="ru" sz="2600">
                <a:solidFill>
                  <a:srgbClr val="980000"/>
                </a:solidFill>
              </a:rPr>
              <a:t>Заключение</a:t>
            </a:r>
            <a:endParaRPr>
              <a:solidFill>
                <a:srgbClr val="980000"/>
              </a:solidFill>
            </a:endParaRPr>
          </a:p>
          <a:p>
            <a:pPr marL="0" lvl="0" indent="0" algn="l">
              <a:spcBef>
                <a:spcPts val="0"/>
              </a:spcBef>
              <a:spcAft>
                <a:spcPts val="0"/>
              </a:spcAft>
              <a:buNone/>
              <a:defRPr/>
            </a:pP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1077127504" name="Google Shape;20;p4" hidden="0"/>
          <p:cNvSpPr txBox="1">
            <a:spLocks noGrp="1"/>
          </p:cNvSpPr>
          <p:nvPr isPhoto="0" userDrawn="0">
            <p:ph type="sldNum" idx="12" hasCustomPrompt="0"/>
          </p:nvPr>
        </p:nvSpPr>
        <p:spPr bwMode="auto">
          <a:xfrm>
            <a:off x="8472457" y="6217621"/>
            <a:ext cx="548699" cy="524700"/>
          </a:xfrm>
          <a:prstGeom prst="rect">
            <a:avLst/>
          </a:prstGeom>
        </p:spPr>
        <p:txBody>
          <a:bodyPr spcFirstLastPara="1" wrap="square" lIns="91423" tIns="91423" rIns="91423" bIns="91423"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1DC67699-83E2-D12F-F119-A43CAB4CD33D}" type="slidenum">
              <a:rPr lang="ru"/>
              <a:t>17</a:t>
            </a:fld>
            <a:endParaRPr/>
          </a:p>
        </p:txBody>
      </p:sp>
      <p:sp>
        <p:nvSpPr>
          <p:cNvPr id="885996806" name="Google Shape;162;p21" hidden="0"/>
          <p:cNvSpPr txBox="1">
            <a:spLocks noGrp="1"/>
          </p:cNvSpPr>
          <p:nvPr isPhoto="0" userDrawn="0">
            <p:ph type="title" hasCustomPrompt="0"/>
          </p:nvPr>
        </p:nvSpPr>
        <p:spPr bwMode="auto">
          <a:xfrm flipH="0" flipV="0">
            <a:off x="3838606" y="2909535"/>
            <a:ext cx="5020634" cy="763497"/>
          </a:xfrm>
          <a:prstGeom prst="rect">
            <a:avLst/>
          </a:prstGeom>
        </p:spPr>
        <p:txBody>
          <a:bodyPr spcFirstLastPara="1" vertOverflow="overflow" horzOverflow="clip" vert="horz" wrap="square" lIns="91422" tIns="91422" rIns="91422" bIns="91422" numCol="1" spcCol="0" rtlCol="0" fromWordArt="0" anchor="t" anchorCtr="0" forceAA="0" upright="0" compatLnSpc="0">
            <a:normAutofit fontScale="90000" lnSpcReduction="2000"/>
          </a:bodyPr>
          <a:lstStyle/>
          <a:p>
            <a:pPr marL="0" lvl="0" indent="0" algn="l">
              <a:spcBef>
                <a:spcPts val="0"/>
              </a:spcBef>
              <a:spcAft>
                <a:spcPts val="0"/>
              </a:spcAft>
              <a:buNone/>
              <a:defRPr/>
            </a:pPr>
            <a:r>
              <a:rPr lang="ru" sz="2600">
                <a:solidFill>
                  <a:srgbClr val="980000"/>
                </a:solidFill>
              </a:rPr>
              <a:t>Backup</a:t>
            </a:r>
            <a:endParaRPr>
              <a:solidFill>
                <a:srgbClr val="980000"/>
              </a:solidFill>
            </a:endParaRPr>
          </a:p>
          <a:p>
            <a:pPr marL="0" lvl="0" indent="0" algn="l">
              <a:spcBef>
                <a:spcPts val="0"/>
              </a:spcBef>
              <a:spcAft>
                <a:spcPts val="0"/>
              </a:spcAft>
              <a:buNone/>
              <a:defRPr/>
            </a:pP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1291411476" name="Google Shape;20;p4" hidden="0"/>
          <p:cNvSpPr txBox="1">
            <a:spLocks noGrp="1"/>
          </p:cNvSpPr>
          <p:nvPr isPhoto="0" userDrawn="0">
            <p:ph type="sldNum" idx="12" hasCustomPrompt="0"/>
          </p:nvPr>
        </p:nvSpPr>
        <p:spPr bwMode="auto">
          <a:xfrm>
            <a:off x="8472457" y="6217621"/>
            <a:ext cx="548699" cy="524700"/>
          </a:xfrm>
          <a:prstGeom prst="rect">
            <a:avLst/>
          </a:prstGeom>
        </p:spPr>
        <p:txBody>
          <a:bodyPr spcFirstLastPara="1" wrap="square" lIns="91423" tIns="91423" rIns="91423" bIns="91423"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F34F443E-1D34-BF82-8E52-C0CADA9B09B3}" type="slidenum">
              <a:rPr lang="ru"/>
              <a:t>18</a:t>
            </a:fld>
            <a:endParaRPr/>
          </a:p>
        </p:txBody>
      </p:sp>
      <p:sp>
        <p:nvSpPr>
          <p:cNvPr id="1057891621" name="" hidden="0"/>
          <p:cNvSpPr/>
          <p:nvPr isPhoto="0" userDrawn="0"/>
        </p:nvSpPr>
        <p:spPr bwMode="auto">
          <a:xfrm flipH="0" flipV="0">
            <a:off x="4907202" y="3448049"/>
            <a:ext cx="248664"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pic>
        <p:nvPicPr>
          <p:cNvPr id="2006829516" name="" hidden="0"/>
          <p:cNvPicPr>
            <a:picLocks noChangeAspect="1"/>
          </p:cNvPicPr>
          <p:nvPr isPhoto="0" userDrawn="0"/>
        </p:nvPicPr>
        <p:blipFill>
          <a:blip r:embed="rId2"/>
          <a:stretch/>
        </p:blipFill>
        <p:spPr bwMode="auto">
          <a:xfrm flipH="0" flipV="0">
            <a:off x="598714" y="179017"/>
            <a:ext cx="7621392" cy="63009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1196700835" name="Google Shape;20;p4" hidden="0"/>
          <p:cNvSpPr txBox="1">
            <a:spLocks noGrp="1"/>
          </p:cNvSpPr>
          <p:nvPr isPhoto="0" userDrawn="0">
            <p:ph type="sldNum" idx="12" hasCustomPrompt="0"/>
          </p:nvPr>
        </p:nvSpPr>
        <p:spPr bwMode="auto">
          <a:xfrm>
            <a:off x="8472457" y="6217621"/>
            <a:ext cx="548699" cy="524700"/>
          </a:xfrm>
          <a:prstGeom prst="rect">
            <a:avLst/>
          </a:prstGeom>
        </p:spPr>
        <p:txBody>
          <a:bodyPr spcFirstLastPara="1" wrap="square" lIns="91423" tIns="91423" rIns="91423" bIns="91423"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D21F36B8-5971-C743-C3A8-FB0EB08E21BC}" type="slidenum">
              <a:rPr lang="ru"/>
              <a:t>19</a:t>
            </a:fld>
            <a:endParaRPr/>
          </a:p>
        </p:txBody>
      </p:sp>
      <p:sp>
        <p:nvSpPr>
          <p:cNvPr id="1034201390" name="" hidden="0"/>
          <p:cNvSpPr/>
          <p:nvPr isPhoto="0" userDrawn="0"/>
        </p:nvSpPr>
        <p:spPr bwMode="auto">
          <a:xfrm flipH="0" flipV="0">
            <a:off x="-996061" y="-68819"/>
            <a:ext cx="171109"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pic>
        <p:nvPicPr>
          <p:cNvPr id="508689773" name="" hidden="0"/>
          <p:cNvPicPr>
            <a:picLocks noChangeAspect="1"/>
          </p:cNvPicPr>
          <p:nvPr isPhoto="0" userDrawn="0"/>
        </p:nvPicPr>
        <p:blipFill>
          <a:blip r:embed="rId2"/>
          <a:stretch/>
        </p:blipFill>
        <p:spPr bwMode="auto">
          <a:xfrm flipH="0" flipV="0">
            <a:off x="1060874" y="600452"/>
            <a:ext cx="7111575" cy="53406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62" name="Google Shape;62;p14" hidden="0"/>
          <p:cNvSpPr txBox="1">
            <a:spLocks noGrp="1"/>
          </p:cNvSpPr>
          <p:nvPr isPhoto="0" userDrawn="0">
            <p:ph type="title" hasCustomPrompt="0"/>
          </p:nvPr>
        </p:nvSpPr>
        <p:spPr bwMode="auto">
          <a:xfrm>
            <a:off x="6899" y="-10949"/>
            <a:ext cx="8520600" cy="763500"/>
          </a:xfrm>
          <a:prstGeom prst="rect">
            <a:avLst/>
          </a:prstGeom>
        </p:spPr>
        <p:txBody>
          <a:bodyPr spcFirstLastPara="1" wrap="square" lIns="91425" tIns="91425" rIns="91425" bIns="91425" anchor="t" anchorCtr="0">
            <a:normAutofit/>
          </a:bodyPr>
          <a:lstStyle/>
          <a:p>
            <a:pPr marL="0" lvl="0" indent="0" algn="l">
              <a:spcBef>
                <a:spcPts val="0"/>
              </a:spcBef>
              <a:spcAft>
                <a:spcPts val="0"/>
              </a:spcAft>
              <a:buNone/>
              <a:defRPr/>
            </a:pPr>
            <a:r>
              <a:rPr lang="ru" sz="2600">
                <a:solidFill>
                  <a:srgbClr val="A61C00"/>
                </a:solidFill>
                <a:latin typeface="Times New Roman"/>
                <a:ea typeface="Times New Roman"/>
                <a:cs typeface="Times New Roman"/>
              </a:rPr>
              <a:t>Введение </a:t>
            </a:r>
            <a:endParaRPr sz="2600">
              <a:solidFill>
                <a:srgbClr val="A61C00"/>
              </a:solidFill>
              <a:latin typeface="Times New Roman"/>
              <a:ea typeface="Times New Roman"/>
              <a:cs typeface="Times New Roman"/>
            </a:endParaRPr>
          </a:p>
        </p:txBody>
      </p:sp>
      <p:sp>
        <p:nvSpPr>
          <p:cNvPr id="63" name="Google Shape;63;p14" hidden="0"/>
          <p:cNvSpPr txBox="1">
            <a:spLocks noGrp="1"/>
          </p:cNvSpPr>
          <p:nvPr isPhoto="0" userDrawn="0">
            <p:ph type="body" idx="1" hasCustomPrompt="0"/>
          </p:nvPr>
        </p:nvSpPr>
        <p:spPr bwMode="auto">
          <a:xfrm flipH="0" flipV="0">
            <a:off x="96468" y="889099"/>
            <a:ext cx="4536281" cy="5586300"/>
          </a:xfrm>
          <a:prstGeom prst="rect">
            <a:avLst/>
          </a:prstGeom>
        </p:spPr>
        <p:txBody>
          <a:bodyPr spcFirstLastPara="1" wrap="square" lIns="91423" tIns="91423" rIns="91423" bIns="91423" anchor="t" anchorCtr="0">
            <a:noAutofit/>
          </a:bodyPr>
          <a:lstStyle/>
          <a:p>
            <a:pPr marL="457200" lvl="0" indent="-311150" algn="l">
              <a:spcBef>
                <a:spcPts val="0"/>
              </a:spcBef>
              <a:spcAft>
                <a:spcPts val="0"/>
              </a:spcAft>
              <a:buClr>
                <a:srgbClr val="000000"/>
              </a:buClr>
              <a:buSzPts val="1300"/>
              <a:buFont typeface="Times New Roman"/>
              <a:buChar char="●"/>
              <a:defRPr/>
            </a:pPr>
            <a:r>
              <a:rPr lang="ru" sz="1600">
                <a:solidFill>
                  <a:srgbClr val="000000"/>
                </a:solidFill>
                <a:latin typeface="Times New Roman"/>
                <a:ea typeface="Times New Roman"/>
                <a:cs typeface="Times New Roman"/>
              </a:rPr>
              <a:t>Работа посвящена созданию пикосекундного детектора заряженных частиц на основе микроканальных пластин (МКП).</a:t>
            </a:r>
            <a:endParaRPr sz="1600">
              <a:solidFill>
                <a:srgbClr val="000000"/>
              </a:solidFill>
              <a:latin typeface="Times New Roman"/>
              <a:ea typeface="Times New Roman"/>
              <a:cs typeface="Times New Roman"/>
            </a:endParaRPr>
          </a:p>
          <a:p>
            <a:pPr marL="457200" lvl="0" indent="-311150" algn="l">
              <a:spcBef>
                <a:spcPts val="1000"/>
              </a:spcBef>
              <a:spcAft>
                <a:spcPts val="0"/>
              </a:spcAft>
              <a:buClr>
                <a:srgbClr val="000000"/>
              </a:buClr>
              <a:buSzPts val="1300"/>
              <a:buFont typeface="Times New Roman"/>
              <a:buChar char="●"/>
              <a:defRPr/>
            </a:pPr>
            <a:r>
              <a:rPr lang="ru" sz="1600">
                <a:solidFill>
                  <a:srgbClr val="000000"/>
                </a:solidFill>
                <a:latin typeface="Times New Roman"/>
                <a:ea typeface="Times New Roman"/>
                <a:cs typeface="Times New Roman"/>
              </a:rPr>
              <a:t>Целевое разрешение ~15 пс, что позволит</a:t>
            </a:r>
            <a:endParaRPr sz="1600"/>
          </a:p>
          <a:p>
            <a:pPr lvl="1" indent="-311150">
              <a:spcBef>
                <a:spcPts val="1000"/>
              </a:spcBef>
              <a:buClr>
                <a:srgbClr val="000000"/>
              </a:buClr>
              <a:buSzPts val="1300"/>
              <a:buFont typeface="Times New Roman"/>
              <a:buChar char="●"/>
              <a:defRPr/>
            </a:pPr>
            <a:r>
              <a:rPr lang="ru" sz="1600">
                <a:solidFill>
                  <a:srgbClr val="000000"/>
                </a:solidFill>
                <a:latin typeface="Times New Roman"/>
                <a:ea typeface="Times New Roman"/>
                <a:cs typeface="Times New Roman"/>
              </a:rPr>
              <a:t>Идентификация частиц с помощью </a:t>
            </a:r>
            <a:r>
              <a:rPr lang="en-GB" sz="1600">
                <a:solidFill>
                  <a:srgbClr val="000000"/>
                </a:solidFill>
                <a:latin typeface="Times New Roman"/>
                <a:ea typeface="Times New Roman"/>
                <a:cs typeface="Times New Roman"/>
              </a:rPr>
              <a:t>TOF</a:t>
            </a:r>
            <a:endParaRPr sz="1600">
              <a:solidFill>
                <a:srgbClr val="000000"/>
              </a:solidFill>
              <a:latin typeface="Times New Roman"/>
              <a:ea typeface="Times New Roman"/>
              <a:cs typeface="Times New Roman"/>
            </a:endParaRPr>
          </a:p>
          <a:p>
            <a:pPr lvl="1" indent="-311150">
              <a:spcBef>
                <a:spcPts val="1000"/>
              </a:spcBef>
              <a:buClr>
                <a:srgbClr val="000000"/>
              </a:buClr>
              <a:buSzPts val="1300"/>
              <a:buFont typeface="Times New Roman"/>
              <a:buChar char="●"/>
              <a:defRPr/>
            </a:pPr>
            <a:r>
              <a:rPr lang="ru" sz="1600">
                <a:solidFill>
                  <a:srgbClr val="000000"/>
                </a:solidFill>
                <a:latin typeface="Times New Roman"/>
                <a:ea typeface="Times New Roman"/>
                <a:cs typeface="Times New Roman"/>
              </a:rPr>
              <a:t>Разделение по времени вершин событий в адронных коллайдерах с высокой светимостью</a:t>
            </a:r>
            <a:endParaRPr sz="1600">
              <a:solidFill>
                <a:srgbClr val="000000"/>
              </a:solidFill>
              <a:latin typeface="Times New Roman"/>
              <a:ea typeface="Times New Roman"/>
              <a:cs typeface="Times New Roman"/>
            </a:endParaRPr>
          </a:p>
          <a:p>
            <a:pPr marL="457200" lvl="0" indent="-311150" algn="l">
              <a:spcBef>
                <a:spcPts val="1000"/>
              </a:spcBef>
              <a:spcAft>
                <a:spcPts val="0"/>
              </a:spcAft>
              <a:buClr>
                <a:srgbClr val="000000"/>
              </a:buClr>
              <a:buSzPts val="1300"/>
              <a:buFont typeface="Times New Roman"/>
              <a:buChar char="●"/>
              <a:defRPr/>
            </a:pPr>
            <a:r>
              <a:rPr lang="ru" sz="1600">
                <a:solidFill>
                  <a:srgbClr val="000000"/>
                </a:solidFill>
                <a:latin typeface="Times New Roman"/>
                <a:ea typeface="Times New Roman"/>
                <a:cs typeface="Times New Roman"/>
              </a:rPr>
              <a:t>План разработки детектора:</a:t>
            </a:r>
            <a:endParaRPr sz="1600">
              <a:solidFill>
                <a:srgbClr val="000000"/>
              </a:solidFill>
              <a:latin typeface="Times New Roman"/>
              <a:ea typeface="Times New Roman"/>
              <a:cs typeface="Times New Roman"/>
            </a:endParaRPr>
          </a:p>
          <a:p>
            <a:pPr marL="946150" lvl="1" indent="-342900" algn="l">
              <a:spcBef>
                <a:spcPts val="1000"/>
              </a:spcBef>
              <a:spcAft>
                <a:spcPts val="0"/>
              </a:spcAft>
              <a:buClr>
                <a:srgbClr val="000000"/>
              </a:buClr>
              <a:buSzPts val="1300"/>
              <a:buFont typeface="+mj-lt"/>
              <a:buAutoNum type="arabicPeriod"/>
              <a:defRPr/>
            </a:pPr>
            <a:r>
              <a:rPr lang="ru" sz="1600" u="sng">
                <a:solidFill>
                  <a:srgbClr val="000000"/>
                </a:solidFill>
                <a:latin typeface="Times New Roman"/>
                <a:ea typeface="Times New Roman"/>
                <a:cs typeface="Times New Roman"/>
              </a:rPr>
              <a:t>Отработка технологий, необходимых для создания детектора </a:t>
            </a:r>
            <a:endParaRPr sz="1600" u="sng">
              <a:solidFill>
                <a:srgbClr val="000000"/>
              </a:solidFill>
              <a:latin typeface="Times New Roman"/>
              <a:ea typeface="Times New Roman"/>
              <a:cs typeface="Times New Roman"/>
            </a:endParaRPr>
          </a:p>
          <a:p>
            <a:pPr marL="946150" lvl="1" indent="-342900" algn="l">
              <a:spcBef>
                <a:spcPts val="1000"/>
              </a:spcBef>
              <a:spcAft>
                <a:spcPts val="0"/>
              </a:spcAft>
              <a:buClr>
                <a:srgbClr val="000000"/>
              </a:buClr>
              <a:buSzPts val="1300"/>
              <a:buFont typeface="+mj-lt"/>
              <a:buAutoNum type="arabicPeriod"/>
              <a:defRPr/>
            </a:pPr>
            <a:r>
              <a:rPr lang="ru" sz="1600">
                <a:solidFill>
                  <a:srgbClr val="000000"/>
                </a:solidFill>
                <a:latin typeface="Times New Roman"/>
                <a:ea typeface="Times New Roman"/>
                <a:cs typeface="Times New Roman"/>
              </a:rPr>
              <a:t>Создание упрощенного прототипа с временным разрешением ~15пс </a:t>
            </a:r>
            <a:endParaRPr sz="1600">
              <a:solidFill>
                <a:srgbClr val="000000"/>
              </a:solidFill>
              <a:latin typeface="Times New Roman"/>
              <a:ea typeface="Times New Roman"/>
              <a:cs typeface="Times New Roman"/>
            </a:endParaRPr>
          </a:p>
          <a:p>
            <a:pPr marL="946150" lvl="1" indent="-342900" algn="l">
              <a:spcBef>
                <a:spcPts val="1000"/>
              </a:spcBef>
              <a:spcAft>
                <a:spcPts val="1000"/>
              </a:spcAft>
              <a:buClr>
                <a:srgbClr val="000000"/>
              </a:buClr>
              <a:buSzPts val="1300"/>
              <a:buFont typeface="+mj-lt"/>
              <a:buAutoNum type="arabicPeriod"/>
              <a:defRPr/>
            </a:pPr>
            <a:r>
              <a:rPr lang="ru" sz="1600">
                <a:solidFill>
                  <a:srgbClr val="000000"/>
                </a:solidFill>
                <a:latin typeface="Times New Roman"/>
                <a:ea typeface="Times New Roman"/>
                <a:cs typeface="Times New Roman"/>
              </a:rPr>
              <a:t>Создание полноценного детектора </a:t>
            </a:r>
            <a:endParaRPr sz="1600">
              <a:solidFill>
                <a:srgbClr val="000000"/>
              </a:solidFill>
              <a:latin typeface="Times New Roman"/>
              <a:ea typeface="Times New Roman"/>
              <a:cs typeface="Times New Roman"/>
            </a:endParaRPr>
          </a:p>
        </p:txBody>
      </p:sp>
      <p:pic>
        <p:nvPicPr>
          <p:cNvPr id="64" name="Google Shape;64;p14" hidden="0"/>
          <p:cNvPicPr/>
          <p:nvPr isPhoto="0" userDrawn="0"/>
        </p:nvPicPr>
        <p:blipFill>
          <a:blip r:embed="rId3">
            <a:alphaModFix/>
          </a:blip>
          <a:srcRect l="27367" t="-1248" r="23771" b="59084"/>
          <a:stretch/>
        </p:blipFill>
        <p:spPr bwMode="auto">
          <a:xfrm>
            <a:off x="4448450" y="889100"/>
            <a:ext cx="4635250" cy="3044422"/>
          </a:xfrm>
          <a:prstGeom prst="rect">
            <a:avLst/>
          </a:prstGeom>
          <a:noFill/>
          <a:ln>
            <a:noFill/>
          </a:ln>
        </p:spPr>
      </p:pic>
      <p:sp>
        <p:nvSpPr>
          <p:cNvPr id="65" name="Google Shape;65;p14" hidden="0"/>
          <p:cNvSpPr txBox="1">
            <a:spLocks noGrp="1"/>
          </p:cNvSpPr>
          <p:nvPr isPhoto="0" userDrawn="0">
            <p:ph type="body" idx="1" hasCustomPrompt="0"/>
          </p:nvPr>
        </p:nvSpPr>
        <p:spPr bwMode="auto">
          <a:xfrm>
            <a:off x="5022050" y="4147033"/>
            <a:ext cx="3641400" cy="1835100"/>
          </a:xfrm>
          <a:prstGeom prst="rect">
            <a:avLst/>
          </a:prstGeom>
        </p:spPr>
        <p:txBody>
          <a:bodyPr spcFirstLastPara="1" wrap="square" lIns="91425" tIns="91425" rIns="91425" bIns="91425" anchor="t" anchorCtr="0">
            <a:normAutofit fontScale="25000" lnSpcReduction="20000"/>
          </a:bodyPr>
          <a:lstStyle/>
          <a:p>
            <a:pPr marL="0" lvl="0" indent="0" algn="just">
              <a:lnSpc>
                <a:spcPct val="100000"/>
              </a:lnSpc>
              <a:spcBef>
                <a:spcPts val="0"/>
              </a:spcBef>
              <a:spcAft>
                <a:spcPts val="0"/>
              </a:spcAft>
              <a:buNone/>
              <a:defRPr/>
            </a:pPr>
            <a:r>
              <a:rPr lang="ru" sz="5200">
                <a:solidFill>
                  <a:srgbClr val="000000"/>
                </a:solidFill>
                <a:latin typeface="Times New Roman"/>
                <a:ea typeface="Times New Roman"/>
                <a:cs typeface="Times New Roman"/>
              </a:rPr>
              <a:t>Концепт детектора:</a:t>
            </a:r>
            <a:endParaRPr sz="5200">
              <a:solidFill>
                <a:srgbClr val="000000"/>
              </a:solidFill>
              <a:latin typeface="Times New Roman"/>
              <a:ea typeface="Times New Roman"/>
              <a:cs typeface="Times New Roman"/>
            </a:endParaRPr>
          </a:p>
          <a:p>
            <a:pPr marL="0" lvl="0" indent="0" algn="just">
              <a:lnSpc>
                <a:spcPct val="100000"/>
              </a:lnSpc>
              <a:spcBef>
                <a:spcPts val="0"/>
              </a:spcBef>
              <a:spcAft>
                <a:spcPts val="0"/>
              </a:spcAft>
              <a:buNone/>
              <a:defRPr/>
            </a:pPr>
            <a:r>
              <a:rPr lang="ru" sz="5200">
                <a:solidFill>
                  <a:srgbClr val="000000"/>
                </a:solidFill>
                <a:latin typeface="Times New Roman"/>
                <a:ea typeface="Times New Roman"/>
                <a:cs typeface="Times New Roman"/>
              </a:rPr>
              <a:t>1 — керамическое основание(10х10см), </a:t>
            </a:r>
            <a:endParaRPr sz="5200">
              <a:solidFill>
                <a:srgbClr val="000000"/>
              </a:solidFill>
              <a:latin typeface="Times New Roman"/>
              <a:ea typeface="Times New Roman"/>
              <a:cs typeface="Times New Roman"/>
            </a:endParaRPr>
          </a:p>
          <a:p>
            <a:pPr marL="0" lvl="0" indent="0" algn="just">
              <a:lnSpc>
                <a:spcPct val="100000"/>
              </a:lnSpc>
              <a:spcBef>
                <a:spcPts val="0"/>
              </a:spcBef>
              <a:spcAft>
                <a:spcPts val="0"/>
              </a:spcAft>
              <a:buNone/>
              <a:defRPr/>
            </a:pPr>
            <a:r>
              <a:rPr lang="ru" sz="5200">
                <a:solidFill>
                  <a:srgbClr val="000000"/>
                </a:solidFill>
                <a:latin typeface="Times New Roman"/>
                <a:ea typeface="Times New Roman"/>
                <a:cs typeface="Times New Roman"/>
              </a:rPr>
              <a:t>2 — металлическая стенка, </a:t>
            </a:r>
            <a:endParaRPr sz="5200">
              <a:solidFill>
                <a:srgbClr val="000000"/>
              </a:solidFill>
              <a:latin typeface="Times New Roman"/>
              <a:ea typeface="Times New Roman"/>
              <a:cs typeface="Times New Roman"/>
            </a:endParaRPr>
          </a:p>
          <a:p>
            <a:pPr marL="0" lvl="0" indent="0" algn="just">
              <a:lnSpc>
                <a:spcPct val="100000"/>
              </a:lnSpc>
              <a:spcBef>
                <a:spcPts val="0"/>
              </a:spcBef>
              <a:spcAft>
                <a:spcPts val="0"/>
              </a:spcAft>
              <a:buNone/>
              <a:defRPr/>
            </a:pPr>
            <a:r>
              <a:rPr lang="ru" sz="5200">
                <a:solidFill>
                  <a:srgbClr val="000000"/>
                </a:solidFill>
                <a:latin typeface="Times New Roman"/>
                <a:ea typeface="Times New Roman"/>
                <a:cs typeface="Times New Roman"/>
              </a:rPr>
              <a:t>3 — металлическая крышка, </a:t>
            </a:r>
            <a:endParaRPr sz="5200">
              <a:solidFill>
                <a:srgbClr val="000000"/>
              </a:solidFill>
              <a:latin typeface="Times New Roman"/>
              <a:ea typeface="Times New Roman"/>
              <a:cs typeface="Times New Roman"/>
            </a:endParaRPr>
          </a:p>
          <a:p>
            <a:pPr marL="0" lvl="0" indent="0" algn="just">
              <a:lnSpc>
                <a:spcPct val="100000"/>
              </a:lnSpc>
              <a:spcBef>
                <a:spcPts val="0"/>
              </a:spcBef>
              <a:spcAft>
                <a:spcPts val="0"/>
              </a:spcAft>
              <a:buNone/>
              <a:defRPr/>
            </a:pPr>
            <a:r>
              <a:rPr lang="ru" sz="5200">
                <a:solidFill>
                  <a:srgbClr val="000000"/>
                </a:solidFill>
                <a:latin typeface="Times New Roman"/>
                <a:ea typeface="Times New Roman"/>
                <a:cs typeface="Times New Roman"/>
              </a:rPr>
              <a:t>4 — черенковский радиатор с напылённым фотокатодом(4шт.), </a:t>
            </a:r>
            <a:endParaRPr sz="5200">
              <a:solidFill>
                <a:srgbClr val="000000"/>
              </a:solidFill>
              <a:latin typeface="Times New Roman"/>
              <a:ea typeface="Times New Roman"/>
              <a:cs typeface="Times New Roman"/>
            </a:endParaRPr>
          </a:p>
          <a:p>
            <a:pPr marL="0" lvl="0" indent="0" algn="just">
              <a:lnSpc>
                <a:spcPct val="100000"/>
              </a:lnSpc>
              <a:spcBef>
                <a:spcPts val="0"/>
              </a:spcBef>
              <a:spcAft>
                <a:spcPts val="0"/>
              </a:spcAft>
              <a:buNone/>
              <a:defRPr/>
            </a:pPr>
            <a:r>
              <a:rPr lang="ru" sz="5200">
                <a:solidFill>
                  <a:srgbClr val="000000"/>
                </a:solidFill>
                <a:latin typeface="Times New Roman"/>
                <a:ea typeface="Times New Roman"/>
                <a:cs typeface="Times New Roman"/>
              </a:rPr>
              <a:t>5 — матрица 2x2 шевронных сборок МКП, </a:t>
            </a:r>
            <a:endParaRPr sz="5200">
              <a:solidFill>
                <a:srgbClr val="000000"/>
              </a:solidFill>
              <a:latin typeface="Times New Roman"/>
              <a:ea typeface="Times New Roman"/>
              <a:cs typeface="Times New Roman"/>
            </a:endParaRPr>
          </a:p>
          <a:p>
            <a:pPr marL="0" lvl="0" indent="0" algn="just">
              <a:lnSpc>
                <a:spcPct val="100000"/>
              </a:lnSpc>
              <a:spcBef>
                <a:spcPts val="0"/>
              </a:spcBef>
              <a:spcAft>
                <a:spcPts val="0"/>
              </a:spcAft>
              <a:buNone/>
              <a:defRPr/>
            </a:pPr>
            <a:r>
              <a:rPr lang="ru" sz="5200">
                <a:solidFill>
                  <a:srgbClr val="000000"/>
                </a:solidFill>
                <a:latin typeface="Times New Roman"/>
                <a:ea typeface="Times New Roman"/>
                <a:cs typeface="Times New Roman"/>
              </a:rPr>
              <a:t>6 — керамическая прокладка, </a:t>
            </a:r>
            <a:endParaRPr sz="5200">
              <a:solidFill>
                <a:srgbClr val="000000"/>
              </a:solidFill>
              <a:latin typeface="Times New Roman"/>
              <a:ea typeface="Times New Roman"/>
              <a:cs typeface="Times New Roman"/>
            </a:endParaRPr>
          </a:p>
          <a:p>
            <a:pPr marL="0" lvl="0" indent="0" algn="just">
              <a:lnSpc>
                <a:spcPct val="100000"/>
              </a:lnSpc>
              <a:spcBef>
                <a:spcPts val="0"/>
              </a:spcBef>
              <a:spcAft>
                <a:spcPts val="0"/>
              </a:spcAft>
              <a:buNone/>
              <a:defRPr/>
            </a:pPr>
            <a:r>
              <a:rPr lang="ru" sz="5200">
                <a:solidFill>
                  <a:srgbClr val="000000"/>
                </a:solidFill>
                <a:latin typeface="Times New Roman"/>
                <a:ea typeface="Times New Roman"/>
                <a:cs typeface="Times New Roman"/>
              </a:rPr>
              <a:t>7 — анодные площадки, </a:t>
            </a:r>
            <a:endParaRPr sz="5200">
              <a:solidFill>
                <a:srgbClr val="000000"/>
              </a:solidFill>
              <a:latin typeface="Times New Roman"/>
              <a:ea typeface="Times New Roman"/>
              <a:cs typeface="Times New Roman"/>
            </a:endParaRPr>
          </a:p>
          <a:p>
            <a:pPr marL="0" lvl="0" indent="0" algn="just">
              <a:lnSpc>
                <a:spcPct val="100000"/>
              </a:lnSpc>
              <a:spcBef>
                <a:spcPts val="0"/>
              </a:spcBef>
              <a:spcAft>
                <a:spcPts val="0"/>
              </a:spcAft>
              <a:buNone/>
              <a:defRPr/>
            </a:pPr>
            <a:r>
              <a:rPr lang="ru" sz="5200">
                <a:solidFill>
                  <a:srgbClr val="000000"/>
                </a:solidFill>
                <a:latin typeface="Times New Roman"/>
                <a:ea typeface="Times New Roman"/>
                <a:cs typeface="Times New Roman"/>
              </a:rPr>
              <a:t>8 — выводы с анодов, </a:t>
            </a:r>
            <a:endParaRPr sz="5200">
              <a:solidFill>
                <a:srgbClr val="000000"/>
              </a:solidFill>
              <a:latin typeface="Times New Roman"/>
              <a:ea typeface="Times New Roman"/>
              <a:cs typeface="Times New Roman"/>
            </a:endParaRPr>
          </a:p>
          <a:p>
            <a:pPr marL="0" lvl="0" indent="0" algn="just">
              <a:lnSpc>
                <a:spcPct val="100000"/>
              </a:lnSpc>
              <a:spcBef>
                <a:spcPts val="0"/>
              </a:spcBef>
              <a:spcAft>
                <a:spcPts val="0"/>
              </a:spcAft>
              <a:buNone/>
              <a:defRPr/>
            </a:pPr>
            <a:r>
              <a:rPr lang="ru" sz="5200">
                <a:solidFill>
                  <a:srgbClr val="000000"/>
                </a:solidFill>
                <a:latin typeface="Times New Roman"/>
                <a:ea typeface="Times New Roman"/>
                <a:cs typeface="Times New Roman"/>
              </a:rPr>
              <a:t>9 — высоковольтные вводы.</a:t>
            </a:r>
            <a:endParaRPr sz="5200">
              <a:solidFill>
                <a:srgbClr val="000000"/>
              </a:solidFill>
              <a:latin typeface="Times New Roman"/>
              <a:ea typeface="Times New Roman"/>
              <a:cs typeface="Times New Roman"/>
            </a:endParaRPr>
          </a:p>
          <a:p>
            <a:pPr marL="0" lvl="0" indent="0" algn="just">
              <a:lnSpc>
                <a:spcPct val="100000"/>
              </a:lnSpc>
              <a:spcBef>
                <a:spcPts val="0"/>
              </a:spcBef>
              <a:spcAft>
                <a:spcPts val="0"/>
              </a:spcAft>
              <a:buNone/>
              <a:defRPr/>
            </a:pPr>
            <a:endParaRPr sz="4000">
              <a:solidFill>
                <a:srgbClr val="000000"/>
              </a:solidFill>
              <a:latin typeface="Times New Roman"/>
              <a:ea typeface="Times New Roman"/>
              <a:cs typeface="Times New Roman"/>
            </a:endParaRPr>
          </a:p>
          <a:p>
            <a:pPr marL="0" lvl="0" indent="0" algn="just">
              <a:lnSpc>
                <a:spcPct val="100000"/>
              </a:lnSpc>
              <a:spcBef>
                <a:spcPts val="0"/>
              </a:spcBef>
              <a:spcAft>
                <a:spcPts val="0"/>
              </a:spcAft>
              <a:buNone/>
              <a:defRPr/>
            </a:pPr>
            <a:endParaRPr sz="4000">
              <a:solidFill>
                <a:srgbClr val="000000"/>
              </a:solidFill>
              <a:latin typeface="Times New Roman"/>
              <a:ea typeface="Times New Roman"/>
              <a:cs typeface="Times New Roman"/>
            </a:endParaRPr>
          </a:p>
          <a:p>
            <a:pPr marL="457200" lvl="0" indent="0" algn="just">
              <a:spcBef>
                <a:spcPts val="0"/>
              </a:spcBef>
              <a:spcAft>
                <a:spcPts val="1000"/>
              </a:spcAft>
              <a:buNone/>
              <a:defRPr/>
            </a:pPr>
            <a:endParaRPr sz="1450">
              <a:latin typeface="Times New Roman"/>
              <a:ea typeface="Times New Roman"/>
              <a:cs typeface="Times New Roman"/>
            </a:endParaRPr>
          </a:p>
        </p:txBody>
      </p:sp>
      <p:sp>
        <p:nvSpPr>
          <p:cNvPr id="66" name="Google Shape;66;p14" hidden="0"/>
          <p:cNvSpPr txBox="1">
            <a:spLocks noGrp="1"/>
          </p:cNvSpPr>
          <p:nvPr isPhoto="0" userDrawn="0">
            <p:ph type="sldNum" idx="12" hasCustomPrompt="0"/>
          </p:nvPr>
        </p:nvSpPr>
        <p:spPr bwMode="auto">
          <a:xfrm>
            <a:off x="8315508" y="6195622"/>
            <a:ext cx="548700" cy="524700"/>
          </a:xfrm>
          <a:prstGeom prst="rect">
            <a:avLst/>
          </a:prstGeom>
        </p:spPr>
        <p:txBody>
          <a:bodyPr spcFirstLastPara="1" wrap="square" lIns="91425" tIns="91425" rIns="91425" bIns="91425" anchor="ctr" anchorCtr="0">
            <a:normAutofit/>
          </a:bodyPr>
          <a:lstStyle/>
          <a:p>
            <a:pPr marL="0" lvl="0" indent="0" algn="r">
              <a:spcBef>
                <a:spcPts val="0"/>
              </a:spcBef>
              <a:spcAft>
                <a:spcPts val="0"/>
              </a:spcAft>
              <a:buNone/>
              <a:defRPr/>
            </a:pPr>
            <a:fld id="{00000000-1234-1234-1234-123412341234}" type="slidenum">
              <a:rPr lang="ru"/>
              <a:t>2</a:t>
            </a:fld>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086474399" name="Google Shape;71;p15" hidden="0"/>
          <p:cNvSpPr txBox="1">
            <a:spLocks noGrp="1"/>
          </p:cNvSpPr>
          <p:nvPr isPhoto="0" userDrawn="0">
            <p:ph type="title" hasCustomPrompt="0"/>
          </p:nvPr>
        </p:nvSpPr>
        <p:spPr bwMode="auto">
          <a:xfrm>
            <a:off x="16412" y="-14742"/>
            <a:ext cx="8520599" cy="763499"/>
          </a:xfrm>
          <a:prstGeom prst="rect">
            <a:avLst/>
          </a:prstGeom>
        </p:spPr>
        <p:txBody>
          <a:bodyPr spcFirstLastPara="1" wrap="square" lIns="91423" tIns="91423" rIns="91423" bIns="91423" anchor="t" anchorCtr="0">
            <a:noAutofit/>
          </a:bodyPr>
          <a:lstStyle/>
          <a:p>
            <a:pPr marL="0" lvl="0" indent="0" algn="l">
              <a:spcBef>
                <a:spcPts val="0"/>
              </a:spcBef>
              <a:spcAft>
                <a:spcPts val="0"/>
              </a:spcAft>
              <a:buSzPts val="990"/>
              <a:buNone/>
              <a:defRPr/>
            </a:pPr>
            <a:r>
              <a:rPr lang="ru" sz="2600">
                <a:solidFill>
                  <a:srgbClr val="980000"/>
                </a:solidFill>
              </a:rPr>
              <a:t>Принцип работы и конструкция</a:t>
            </a:r>
            <a:r>
              <a:rPr lang="en-US" sz="2600">
                <a:solidFill>
                  <a:srgbClr val="980000"/>
                </a:solidFill>
              </a:rPr>
              <a:t> </a:t>
            </a:r>
            <a:r>
              <a:rPr lang="ru-RU" sz="2600">
                <a:solidFill>
                  <a:srgbClr val="980000"/>
                </a:solidFill>
              </a:rPr>
              <a:t>прототипа детектора</a:t>
            </a:r>
            <a:endParaRPr sz="2600">
              <a:solidFill>
                <a:srgbClr val="980000"/>
              </a:solidFill>
            </a:endParaRPr>
          </a:p>
        </p:txBody>
      </p:sp>
      <p:sp>
        <p:nvSpPr>
          <p:cNvPr id="132437861" name="Google Shape;74;p15" hidden="0"/>
          <p:cNvSpPr txBox="1"/>
          <p:nvPr isPhoto="0" userDrawn="0"/>
        </p:nvSpPr>
        <p:spPr bwMode="auto">
          <a:xfrm flipH="0" flipV="0">
            <a:off x="6630932" y="768310"/>
            <a:ext cx="2580831" cy="548641"/>
          </a:xfrm>
          <a:prstGeom prst="rect">
            <a:avLst/>
          </a:prstGeom>
          <a:noFill/>
          <a:ln>
            <a:noFill/>
          </a:ln>
        </p:spPr>
        <p:txBody>
          <a:bodyPr spcFirstLastPara="1" wrap="square" lIns="91422" tIns="91422" rIns="91422" bIns="91422" anchor="t" anchorCtr="0">
            <a:spAutoFit/>
          </a:bodyPr>
          <a:lstStyle/>
          <a:p>
            <a:pPr lvl="0">
              <a:defRPr/>
            </a:pPr>
            <a:r>
              <a:rPr lang="ru" sz="1200">
                <a:latin typeface="Nunito"/>
                <a:ea typeface="Nunito"/>
                <a:cs typeface="Nunito"/>
              </a:rPr>
              <a:t>Полупрозрачный CsI фотокатод (HAMAMATSU R6835 )</a:t>
            </a:r>
            <a:endParaRPr sz="1200">
              <a:latin typeface="Nunito"/>
              <a:ea typeface="Nunito"/>
              <a:cs typeface="Nunito"/>
            </a:endParaRPr>
          </a:p>
        </p:txBody>
      </p:sp>
      <p:sp>
        <p:nvSpPr>
          <p:cNvPr id="758041408" name="Google Shape;75;p15" hidden="0"/>
          <p:cNvSpPr txBox="1"/>
          <p:nvPr isPhoto="0" userDrawn="0"/>
        </p:nvSpPr>
        <p:spPr bwMode="auto">
          <a:xfrm flipH="0" flipV="0">
            <a:off x="4221122" y="768310"/>
            <a:ext cx="2034483" cy="396241"/>
          </a:xfrm>
          <a:prstGeom prst="rect">
            <a:avLst/>
          </a:prstGeom>
          <a:noFill/>
          <a:ln>
            <a:noFill/>
          </a:ln>
        </p:spPr>
        <p:txBody>
          <a:bodyPr spcFirstLastPara="1" wrap="square" lIns="91422" tIns="91422" rIns="91422" bIns="91422" anchor="t" anchorCtr="0">
            <a:spAutoFit/>
          </a:bodyPr>
          <a:lstStyle/>
          <a:p>
            <a:pPr marL="0" lvl="0" indent="0" algn="l">
              <a:spcBef>
                <a:spcPts val="0"/>
              </a:spcBef>
              <a:spcAft>
                <a:spcPts val="0"/>
              </a:spcAft>
              <a:buNone/>
              <a:defRPr/>
            </a:pPr>
            <a:r>
              <a:rPr lang="ru">
                <a:latin typeface="Nunito"/>
                <a:ea typeface="Nunito"/>
                <a:cs typeface="Nunito"/>
              </a:rPr>
              <a:t>Результаты расчетов</a:t>
            </a:r>
            <a:endParaRPr>
              <a:latin typeface="Nunito"/>
              <a:ea typeface="Nunito"/>
              <a:cs typeface="Nunito"/>
            </a:endParaRPr>
          </a:p>
        </p:txBody>
      </p:sp>
      <p:sp>
        <p:nvSpPr>
          <p:cNvPr id="1983414925" name="Google Shape;77;p15" hidden="0"/>
          <p:cNvSpPr/>
          <p:nvPr isPhoto="0" userDrawn="0"/>
        </p:nvSpPr>
        <p:spPr bwMode="auto">
          <a:xfrm>
            <a:off x="1268724" y="1387665"/>
            <a:ext cx="253800" cy="1564799"/>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3" tIns="91423" rIns="91423" bIns="91423" anchor="ctr" anchorCtr="0">
            <a:noAutofit/>
          </a:bodyPr>
          <a:lstStyle/>
          <a:p>
            <a:pPr marL="0" lvl="0" indent="0" algn="l">
              <a:spcBef>
                <a:spcPts val="0"/>
              </a:spcBef>
              <a:spcAft>
                <a:spcPts val="0"/>
              </a:spcAft>
              <a:buNone/>
              <a:defRPr/>
            </a:pPr>
            <a:endParaRPr/>
          </a:p>
        </p:txBody>
      </p:sp>
      <p:sp>
        <p:nvSpPr>
          <p:cNvPr id="1467097309" name="Google Shape;78;p15" hidden="0"/>
          <p:cNvSpPr/>
          <p:nvPr isPhoto="0" userDrawn="0"/>
        </p:nvSpPr>
        <p:spPr bwMode="auto">
          <a:xfrm>
            <a:off x="1531999" y="1387399"/>
            <a:ext cx="103500" cy="1564799"/>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3" tIns="91423" rIns="91423" bIns="91423" anchor="ctr" anchorCtr="0">
            <a:noAutofit/>
          </a:bodyPr>
          <a:lstStyle/>
          <a:p>
            <a:pPr marL="0" lvl="0" indent="0" algn="l">
              <a:spcBef>
                <a:spcPts val="0"/>
              </a:spcBef>
              <a:spcAft>
                <a:spcPts val="0"/>
              </a:spcAft>
              <a:buNone/>
              <a:defRPr/>
            </a:pPr>
            <a:endParaRPr/>
          </a:p>
        </p:txBody>
      </p:sp>
      <p:sp>
        <p:nvSpPr>
          <p:cNvPr id="1440329527" name="Google Shape;79;p15" hidden="0"/>
          <p:cNvSpPr/>
          <p:nvPr isPhoto="0" userDrawn="0"/>
        </p:nvSpPr>
        <p:spPr bwMode="auto">
          <a:xfrm>
            <a:off x="2124399" y="1387532"/>
            <a:ext cx="103500" cy="1564799"/>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3" tIns="91423" rIns="91423" bIns="91423" anchor="ctr" anchorCtr="0">
            <a:noAutofit/>
          </a:bodyPr>
          <a:lstStyle/>
          <a:p>
            <a:pPr marL="0" lvl="0" indent="0" algn="l">
              <a:spcBef>
                <a:spcPts val="0"/>
              </a:spcBef>
              <a:spcAft>
                <a:spcPts val="0"/>
              </a:spcAft>
              <a:buNone/>
              <a:defRPr/>
            </a:pPr>
            <a:endParaRPr/>
          </a:p>
        </p:txBody>
      </p:sp>
      <p:sp>
        <p:nvSpPr>
          <p:cNvPr id="1176918366" name="Google Shape;80;p15" hidden="0"/>
          <p:cNvSpPr/>
          <p:nvPr isPhoto="0" userDrawn="0"/>
        </p:nvSpPr>
        <p:spPr bwMode="auto">
          <a:xfrm>
            <a:off x="2227899" y="1387665"/>
            <a:ext cx="103500" cy="1564799"/>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3" tIns="91423" rIns="91423" bIns="91423" anchor="ctr" anchorCtr="0">
            <a:noAutofit/>
          </a:bodyPr>
          <a:lstStyle/>
          <a:p>
            <a:pPr marL="0" lvl="0" indent="0" algn="l">
              <a:spcBef>
                <a:spcPts val="0"/>
              </a:spcBef>
              <a:spcAft>
                <a:spcPts val="0"/>
              </a:spcAft>
              <a:buNone/>
              <a:defRPr/>
            </a:pPr>
            <a:endParaRPr/>
          </a:p>
        </p:txBody>
      </p:sp>
      <p:sp>
        <p:nvSpPr>
          <p:cNvPr id="1538018978" name="Google Shape;81;p15" hidden="0"/>
          <p:cNvSpPr/>
          <p:nvPr isPhoto="0" userDrawn="0"/>
        </p:nvSpPr>
        <p:spPr bwMode="auto">
          <a:xfrm>
            <a:off x="2585149" y="1400199"/>
            <a:ext cx="18900" cy="1564799"/>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3" tIns="91423" rIns="91423" bIns="91423" anchor="ctr" anchorCtr="0">
            <a:noAutofit/>
          </a:bodyPr>
          <a:lstStyle/>
          <a:p>
            <a:pPr marL="0" lvl="0" indent="0" algn="l">
              <a:spcBef>
                <a:spcPts val="0"/>
              </a:spcBef>
              <a:spcAft>
                <a:spcPts val="0"/>
              </a:spcAft>
              <a:buNone/>
              <a:defRPr/>
            </a:pPr>
            <a:endParaRPr/>
          </a:p>
        </p:txBody>
      </p:sp>
      <p:cxnSp>
        <p:nvCxnSpPr>
          <p:cNvPr id="832039672" name="Google Shape;82;p15" hidden="0"/>
          <p:cNvCxnSpPr>
            <a:cxnSpLocks/>
          </p:cNvCxnSpPr>
          <p:nvPr isPhoto="0" userDrawn="0"/>
        </p:nvCxnSpPr>
        <p:spPr bwMode="auto">
          <a:xfrm>
            <a:off x="394200" y="2137666"/>
            <a:ext cx="648899" cy="0"/>
          </a:xfrm>
          <a:prstGeom prst="straightConnector1">
            <a:avLst/>
          </a:prstGeom>
          <a:noFill/>
          <a:ln w="38100" cap="flat" cmpd="sng">
            <a:solidFill>
              <a:srgbClr val="C00000"/>
            </a:solidFill>
            <a:prstDash val="solid"/>
            <a:round/>
            <a:headEnd type="none" w="med" len="med"/>
            <a:tailEnd type="triangle" w="med" len="med"/>
          </a:ln>
        </p:spPr>
      </p:cxnSp>
      <p:sp>
        <p:nvSpPr>
          <p:cNvPr id="342174244" name="Google Shape;83;p15" hidden="0"/>
          <p:cNvSpPr/>
          <p:nvPr isPhoto="0" userDrawn="0"/>
        </p:nvSpPr>
        <p:spPr bwMode="auto">
          <a:xfrm rot="-5399976">
            <a:off x="1282824" y="2062366"/>
            <a:ext cx="225599" cy="150599"/>
          </a:xfrm>
          <a:prstGeom prst="triangle">
            <a:avLst>
              <a:gd name="adj" fmla="val 50000"/>
            </a:avLst>
          </a:prstGeom>
          <a:solidFill>
            <a:schemeClr val="bg2"/>
          </a:solidFill>
          <a:ln w="9525" cap="flat" cmpd="sng">
            <a:solidFill>
              <a:schemeClr val="dk2"/>
            </a:solidFill>
            <a:prstDash val="solid"/>
            <a:round/>
            <a:headEnd type="none" w="sm" len="sm"/>
            <a:tailEnd type="none" w="sm" len="sm"/>
          </a:ln>
        </p:spPr>
        <p:txBody>
          <a:bodyPr spcFirstLastPara="1" wrap="square" lIns="91423" tIns="91423" rIns="91423" bIns="91423" anchor="ctr" anchorCtr="0">
            <a:noAutofit/>
          </a:bodyPr>
          <a:lstStyle/>
          <a:p>
            <a:pPr marL="0" lvl="0" indent="0" algn="l">
              <a:spcBef>
                <a:spcPts val="0"/>
              </a:spcBef>
              <a:spcAft>
                <a:spcPts val="0"/>
              </a:spcAft>
              <a:buNone/>
              <a:defRPr/>
            </a:pPr>
            <a:endParaRPr>
              <a:highlight>
                <a:srgbClr val="C0C0C0"/>
              </a:highlight>
            </a:endParaRPr>
          </a:p>
        </p:txBody>
      </p:sp>
      <p:sp>
        <p:nvSpPr>
          <p:cNvPr id="1669747583" name="Google Shape;84;p15" hidden="0"/>
          <p:cNvSpPr/>
          <p:nvPr isPhoto="0" userDrawn="0"/>
        </p:nvSpPr>
        <p:spPr bwMode="auto">
          <a:xfrm>
            <a:off x="1753049" y="2056999"/>
            <a:ext cx="253800" cy="225599"/>
          </a:xfrm>
          <a:prstGeom prst="rightArrow">
            <a:avLst>
              <a:gd name="adj1" fmla="val 50000"/>
              <a:gd name="adj2" fmla="val 50000"/>
            </a:avLst>
          </a:prstGeom>
          <a:solidFill>
            <a:srgbClr val="FFC000"/>
          </a:solidFill>
          <a:ln w="9525" cap="flat" cmpd="sng">
            <a:solidFill>
              <a:schemeClr val="dk2"/>
            </a:solidFill>
            <a:prstDash val="solid"/>
            <a:round/>
            <a:headEnd type="none" w="sm" len="sm"/>
            <a:tailEnd type="none" w="sm" len="sm"/>
          </a:ln>
        </p:spPr>
        <p:txBody>
          <a:bodyPr spcFirstLastPara="1" wrap="square" lIns="91423" tIns="91423" rIns="91423" bIns="91423" anchor="ctr" anchorCtr="0">
            <a:noAutofit/>
          </a:bodyPr>
          <a:lstStyle/>
          <a:p>
            <a:pPr marL="0" lvl="0" indent="0" algn="l">
              <a:spcBef>
                <a:spcPts val="0"/>
              </a:spcBef>
              <a:spcAft>
                <a:spcPts val="0"/>
              </a:spcAft>
              <a:buNone/>
              <a:defRPr/>
            </a:pPr>
            <a:endParaRPr/>
          </a:p>
        </p:txBody>
      </p:sp>
      <p:sp>
        <p:nvSpPr>
          <p:cNvPr id="1040673904" name="Google Shape;85;p15" hidden="0"/>
          <p:cNvSpPr/>
          <p:nvPr isPhoto="0" userDrawn="0"/>
        </p:nvSpPr>
        <p:spPr bwMode="auto">
          <a:xfrm>
            <a:off x="2406524" y="1882999"/>
            <a:ext cx="103500" cy="599099"/>
          </a:xfrm>
          <a:prstGeom prst="rightArrow">
            <a:avLst>
              <a:gd name="adj1" fmla="val 50000"/>
              <a:gd name="adj2" fmla="val 50000"/>
            </a:avLst>
          </a:prstGeom>
          <a:solidFill>
            <a:srgbClr val="FFC000"/>
          </a:solidFill>
          <a:ln w="9525" cap="flat" cmpd="sng">
            <a:solidFill>
              <a:schemeClr val="dk2"/>
            </a:solidFill>
            <a:prstDash val="solid"/>
            <a:round/>
            <a:headEnd type="none" w="sm" len="sm"/>
            <a:tailEnd type="none" w="sm" len="sm"/>
          </a:ln>
        </p:spPr>
        <p:txBody>
          <a:bodyPr spcFirstLastPara="1" wrap="square" lIns="91423" tIns="91423" rIns="91423" bIns="91423" anchor="ctr" anchorCtr="0">
            <a:noAutofit/>
          </a:bodyPr>
          <a:lstStyle/>
          <a:p>
            <a:pPr marL="0" lvl="0" indent="0" algn="l">
              <a:spcBef>
                <a:spcPts val="0"/>
              </a:spcBef>
              <a:spcAft>
                <a:spcPts val="0"/>
              </a:spcAft>
              <a:buNone/>
              <a:defRPr/>
            </a:pPr>
            <a:endParaRPr/>
          </a:p>
        </p:txBody>
      </p:sp>
      <p:sp>
        <p:nvSpPr>
          <p:cNvPr id="1332747990" name="Google Shape;86;p15" hidden="0"/>
          <p:cNvSpPr txBox="1"/>
          <p:nvPr isPhoto="0" userDrawn="0"/>
        </p:nvSpPr>
        <p:spPr bwMode="auto">
          <a:xfrm>
            <a:off x="2166724" y="3111165"/>
            <a:ext cx="2054399" cy="3539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100">
                <a:latin typeface="Proxima Nova"/>
                <a:ea typeface="Proxima Nova"/>
                <a:cs typeface="Proxima Nova"/>
              </a:rPr>
              <a:t>Шевронный блок МКП</a:t>
            </a:r>
            <a:endParaRPr sz="1100">
              <a:latin typeface="Proxima Nova"/>
              <a:ea typeface="Proxima Nova"/>
              <a:cs typeface="Proxima Nova"/>
            </a:endParaRPr>
          </a:p>
        </p:txBody>
      </p:sp>
      <p:cxnSp>
        <p:nvCxnSpPr>
          <p:cNvPr id="1234761888" name="Google Shape;87;p15" hidden="0"/>
          <p:cNvCxnSpPr>
            <a:cxnSpLocks/>
            <a:stCxn id="1332747990" idx="1"/>
            <a:endCxn id="1176918366" idx="2"/>
          </p:cNvCxnSpPr>
          <p:nvPr isPhoto="0" userDrawn="0"/>
        </p:nvCxnSpPr>
        <p:spPr bwMode="auto">
          <a:xfrm rot="10799989" flipH="1">
            <a:off x="2166724" y="2952466"/>
            <a:ext cx="112798" cy="335699"/>
          </a:xfrm>
          <a:prstGeom prst="straightConnector1">
            <a:avLst/>
          </a:prstGeom>
          <a:ln>
            <a:solidFill>
              <a:srgbClr val="C00000"/>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1515320600" name="Google Shape;88;p15" hidden="0"/>
          <p:cNvSpPr txBox="1"/>
          <p:nvPr isPhoto="0" userDrawn="0"/>
        </p:nvSpPr>
        <p:spPr bwMode="auto">
          <a:xfrm>
            <a:off x="2300474" y="1400199"/>
            <a:ext cx="315599" cy="4001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a:latin typeface="Proxima Nova"/>
                <a:ea typeface="Proxima Nova"/>
                <a:cs typeface="Proxima Nova"/>
              </a:rPr>
              <a:t>e</a:t>
            </a:r>
            <a:endParaRPr>
              <a:latin typeface="Proxima Nova"/>
              <a:ea typeface="Proxima Nova"/>
              <a:cs typeface="Proxima Nova"/>
            </a:endParaRPr>
          </a:p>
        </p:txBody>
      </p:sp>
      <p:sp>
        <p:nvSpPr>
          <p:cNvPr id="1986619092" name="Google Shape;89;p15" hidden="0"/>
          <p:cNvSpPr txBox="1"/>
          <p:nvPr isPhoto="0" userDrawn="0"/>
        </p:nvSpPr>
        <p:spPr bwMode="auto">
          <a:xfrm>
            <a:off x="1640074" y="1491266"/>
            <a:ext cx="648899" cy="4001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a:latin typeface="Proxima Nova"/>
                <a:ea typeface="Proxima Nova"/>
                <a:cs typeface="Proxima Nova"/>
              </a:rPr>
              <a:t>ph.e</a:t>
            </a:r>
            <a:endParaRPr>
              <a:latin typeface="Proxima Nova"/>
              <a:ea typeface="Proxima Nova"/>
              <a:cs typeface="Proxima Nova"/>
            </a:endParaRPr>
          </a:p>
        </p:txBody>
      </p:sp>
      <p:sp>
        <p:nvSpPr>
          <p:cNvPr id="1235587034" name="Google Shape;90;p15" hidden="0"/>
          <p:cNvSpPr txBox="1"/>
          <p:nvPr isPhoto="0" userDrawn="0"/>
        </p:nvSpPr>
        <p:spPr bwMode="auto">
          <a:xfrm>
            <a:off x="3088374" y="2201866"/>
            <a:ext cx="813298" cy="3692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200">
                <a:latin typeface="Proxima Nova"/>
                <a:ea typeface="Proxima Nova"/>
                <a:cs typeface="Proxima Nova"/>
              </a:rPr>
              <a:t>Анод</a:t>
            </a:r>
            <a:endParaRPr sz="1200">
              <a:latin typeface="Proxima Nova"/>
              <a:ea typeface="Proxima Nova"/>
              <a:cs typeface="Proxima Nova"/>
            </a:endParaRPr>
          </a:p>
        </p:txBody>
      </p:sp>
      <p:cxnSp>
        <p:nvCxnSpPr>
          <p:cNvPr id="1589847750" name="Google Shape;91;p15" hidden="0"/>
          <p:cNvCxnSpPr>
            <a:cxnSpLocks/>
            <a:stCxn id="1235587034" idx="1"/>
            <a:endCxn id="1538018978" idx="3"/>
          </p:cNvCxnSpPr>
          <p:nvPr isPhoto="0" userDrawn="0"/>
        </p:nvCxnSpPr>
        <p:spPr bwMode="auto">
          <a:xfrm rot="10799989">
            <a:off x="2604174" y="2182516"/>
            <a:ext cx="484200" cy="203999"/>
          </a:xfrm>
          <a:prstGeom prst="straightConnector1">
            <a:avLst/>
          </a:prstGeom>
          <a:noFill/>
          <a:ln w="9525" cap="flat" cmpd="sng">
            <a:solidFill>
              <a:srgbClr val="C00000"/>
            </a:solidFill>
            <a:prstDash val="solid"/>
            <a:round/>
            <a:headEnd type="oval" w="med" len="med"/>
            <a:tailEnd type="oval" w="med" len="med"/>
          </a:ln>
        </p:spPr>
      </p:cxnSp>
      <p:sp>
        <p:nvSpPr>
          <p:cNvPr id="1340748680" name="Google Shape;92;p15" hidden="0"/>
          <p:cNvSpPr txBox="1"/>
          <p:nvPr isPhoto="0" userDrawn="0"/>
        </p:nvSpPr>
        <p:spPr bwMode="auto">
          <a:xfrm>
            <a:off x="271499" y="3100966"/>
            <a:ext cx="1481699" cy="5540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200">
                <a:latin typeface="Proxima Nova"/>
                <a:ea typeface="Proxima Nova"/>
                <a:cs typeface="Proxima Nova"/>
              </a:rPr>
              <a:t>Фотокатод (полупрозрачный)</a:t>
            </a:r>
            <a:endParaRPr sz="1200">
              <a:latin typeface="Proxima Nova"/>
              <a:ea typeface="Proxima Nova"/>
              <a:cs typeface="Proxima Nova"/>
            </a:endParaRPr>
          </a:p>
        </p:txBody>
      </p:sp>
      <p:cxnSp>
        <p:nvCxnSpPr>
          <p:cNvPr id="158312322" name="Google Shape;93;p15" hidden="0"/>
          <p:cNvCxnSpPr>
            <a:cxnSpLocks/>
            <a:stCxn id="1340748680" idx="3"/>
            <a:endCxn id="1467097309" idx="2"/>
          </p:cNvCxnSpPr>
          <p:nvPr isPhoto="0" userDrawn="0"/>
        </p:nvCxnSpPr>
        <p:spPr bwMode="auto">
          <a:xfrm rot="10799989">
            <a:off x="1583699" y="2952316"/>
            <a:ext cx="169499" cy="425700"/>
          </a:xfrm>
          <a:prstGeom prst="straightConnector1">
            <a:avLst/>
          </a:prstGeom>
          <a:noFill/>
          <a:ln w="9525" cap="flat" cmpd="sng">
            <a:solidFill>
              <a:srgbClr val="C00000"/>
            </a:solidFill>
            <a:prstDash val="solid"/>
            <a:round/>
            <a:headEnd type="oval" w="med" len="med"/>
            <a:tailEnd type="oval" w="med" len="med"/>
          </a:ln>
        </p:spPr>
      </p:cxnSp>
      <p:sp>
        <p:nvSpPr>
          <p:cNvPr id="1825293052" name="Google Shape;94;p15" hidden="0"/>
          <p:cNvSpPr txBox="1"/>
          <p:nvPr isPhoto="0" userDrawn="0"/>
        </p:nvSpPr>
        <p:spPr bwMode="auto">
          <a:xfrm>
            <a:off x="1316041" y="764704"/>
            <a:ext cx="2679895" cy="3692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200">
                <a:latin typeface="Proxima Nova"/>
                <a:ea typeface="Proxima Nova"/>
                <a:cs typeface="Proxima Nova"/>
              </a:rPr>
              <a:t>Черенковский радиатор</a:t>
            </a:r>
            <a:endParaRPr sz="1200">
              <a:latin typeface="Proxima Nova"/>
              <a:ea typeface="Proxima Nova"/>
              <a:cs typeface="Proxima Nova"/>
            </a:endParaRPr>
          </a:p>
        </p:txBody>
      </p:sp>
      <p:cxnSp>
        <p:nvCxnSpPr>
          <p:cNvPr id="1573599795" name="Google Shape;95;p15" hidden="0"/>
          <p:cNvCxnSpPr>
            <a:cxnSpLocks/>
            <a:stCxn id="1825293052" idx="1"/>
            <a:endCxn id="1983414925" idx="0"/>
          </p:cNvCxnSpPr>
          <p:nvPr isPhoto="0" userDrawn="0"/>
        </p:nvCxnSpPr>
        <p:spPr bwMode="auto">
          <a:xfrm>
            <a:off x="1316041" y="949354"/>
            <a:ext cx="79583" cy="438311"/>
          </a:xfrm>
          <a:prstGeom prst="straightConnector1">
            <a:avLst/>
          </a:prstGeom>
          <a:noFill/>
          <a:ln w="9525" cap="flat" cmpd="sng">
            <a:solidFill>
              <a:srgbClr val="C00000"/>
            </a:solidFill>
            <a:prstDash val="solid"/>
            <a:round/>
            <a:headEnd type="oval" w="med" len="med"/>
            <a:tailEnd type="oval" w="med" len="med"/>
          </a:ln>
        </p:spPr>
      </p:cxnSp>
      <p:sp>
        <p:nvSpPr>
          <p:cNvPr id="238992213" name="Google Shape;96;p15" hidden="0"/>
          <p:cNvSpPr txBox="1"/>
          <p:nvPr isPhoto="0" userDrawn="0"/>
        </p:nvSpPr>
        <p:spPr bwMode="auto">
          <a:xfrm>
            <a:off x="223252" y="1628415"/>
            <a:ext cx="1193999" cy="5540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200">
                <a:latin typeface="Proxima Nova"/>
                <a:ea typeface="Proxima Nova"/>
                <a:cs typeface="Proxima Nova"/>
              </a:rPr>
              <a:t>Заряженная частица</a:t>
            </a:r>
            <a:endParaRPr sz="1200">
              <a:latin typeface="Proxima Nova"/>
              <a:ea typeface="Proxima Nova"/>
              <a:cs typeface="Proxima Nova"/>
            </a:endParaRPr>
          </a:p>
        </p:txBody>
      </p:sp>
      <p:sp>
        <p:nvSpPr>
          <p:cNvPr id="1718245946" name="Google Shape;97;p15" hidden="0"/>
          <p:cNvSpPr txBox="1">
            <a:spLocks noGrp="1"/>
          </p:cNvSpPr>
          <p:nvPr isPhoto="0" userDrawn="0">
            <p:ph type="sldNum" idx="12" hasCustomPrompt="0"/>
          </p:nvPr>
        </p:nvSpPr>
        <p:spPr bwMode="auto">
          <a:xfrm>
            <a:off x="8472457" y="6217621"/>
            <a:ext cx="548699" cy="524700"/>
          </a:xfrm>
          <a:prstGeom prst="rect">
            <a:avLst/>
          </a:prstGeom>
        </p:spPr>
        <p:txBody>
          <a:bodyPr spcFirstLastPara="1" wrap="square" lIns="91423" tIns="91423" rIns="91423" bIns="91423" anchor="ctr" anchorCtr="0">
            <a:normAutofit/>
          </a:bodyPr>
          <a:lstStyle/>
          <a:p>
            <a:pPr marL="0" lvl="0" indent="0" algn="r">
              <a:spcBef>
                <a:spcPts val="0"/>
              </a:spcBef>
              <a:spcAft>
                <a:spcPts val="0"/>
              </a:spcAft>
              <a:buNone/>
              <a:defRPr/>
            </a:pPr>
            <a:fld id="{E5D59838-0209-2291-72C8-CD37D14749A9}" type="slidenum">
              <a:rPr lang="ru"/>
              <a:t>3</a:t>
            </a:fld>
            <a:endParaRPr/>
          </a:p>
        </p:txBody>
      </p:sp>
      <p:pic>
        <p:nvPicPr>
          <p:cNvPr id="1410345696" name="Google Shape;73;p15" hidden="0"/>
          <p:cNvPicPr/>
          <p:nvPr isPhoto="0" userDrawn="0"/>
        </p:nvPicPr>
        <p:blipFill>
          <a:blip r:embed="rId3">
            <a:alphaModFix/>
          </a:blip>
          <a:stretch/>
        </p:blipFill>
        <p:spPr bwMode="auto">
          <a:xfrm flipH="0" flipV="0">
            <a:off x="6321369" y="1219945"/>
            <a:ext cx="2580723" cy="2333136"/>
          </a:xfrm>
          <a:prstGeom prst="rect">
            <a:avLst/>
          </a:prstGeom>
          <a:noFill/>
          <a:ln>
            <a:noFill/>
          </a:ln>
        </p:spPr>
      </p:pic>
      <p:sp>
        <p:nvSpPr>
          <p:cNvPr id="820278033" name=" 820278032" hidden="0"/>
          <p:cNvSpPr/>
          <p:nvPr isPhoto="0" userDrawn="0"/>
        </p:nvSpPr>
        <p:spPr bwMode="auto">
          <a:xfrm>
            <a:off x="9506968" y="4542266"/>
            <a:ext cx="95599"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pic>
        <p:nvPicPr>
          <p:cNvPr id="1250089709" name="Рисунок 1250089708" hidden="0"/>
          <p:cNvPicPr>
            <a:picLocks noChangeAspect="1"/>
          </p:cNvPicPr>
          <p:nvPr isPhoto="0" userDrawn="0"/>
        </p:nvPicPr>
        <p:blipFill>
          <a:blip r:embed="rId4"/>
          <a:stretch/>
        </p:blipFill>
        <p:spPr bwMode="auto">
          <a:xfrm>
            <a:off x="3818328" y="1219945"/>
            <a:ext cx="2622104" cy="2333137"/>
          </a:xfrm>
          <a:prstGeom prst="rect">
            <a:avLst/>
          </a:prstGeom>
        </p:spPr>
      </p:pic>
      <p:sp>
        <p:nvSpPr>
          <p:cNvPr id="406036902" name=" 406036901" hidden="0"/>
          <p:cNvSpPr/>
          <p:nvPr isPhoto="0" userDrawn="0"/>
        </p:nvSpPr>
        <p:spPr bwMode="auto">
          <a:xfrm>
            <a:off x="4675758" y="7037069"/>
            <a:ext cx="82069"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pic>
        <p:nvPicPr>
          <p:cNvPr id="1323787749" name="Рисунок 1323787748" hidden="0"/>
          <p:cNvPicPr>
            <a:picLocks noChangeAspect="1"/>
          </p:cNvPicPr>
          <p:nvPr isPhoto="0" userDrawn="0"/>
        </p:nvPicPr>
        <p:blipFill>
          <a:blip r:embed="rId5"/>
          <a:stretch/>
        </p:blipFill>
        <p:spPr bwMode="auto">
          <a:xfrm flipH="0" flipV="0">
            <a:off x="200376" y="3821906"/>
            <a:ext cx="4045491" cy="2765220"/>
          </a:xfrm>
          <a:prstGeom prst="rect">
            <a:avLst/>
          </a:prstGeom>
        </p:spPr>
      </p:pic>
      <p:pic>
        <p:nvPicPr>
          <p:cNvPr id="1054931263" name="" hidden="0"/>
          <p:cNvPicPr>
            <a:picLocks noChangeAspect="1"/>
          </p:cNvPicPr>
          <p:nvPr isPhoto="0" userDrawn="0"/>
        </p:nvPicPr>
        <p:blipFill>
          <a:blip r:embed="rId6"/>
          <a:srcRect l="47863" t="33515" r="16027" b="14031"/>
          <a:stretch/>
        </p:blipFill>
        <p:spPr bwMode="auto">
          <a:xfrm flipH="0" flipV="0">
            <a:off x="7012582" y="4173983"/>
            <a:ext cx="1889508" cy="2061064"/>
          </a:xfrm>
          <a:prstGeom prst="rect">
            <a:avLst/>
          </a:prstGeom>
        </p:spPr>
      </p:pic>
      <p:sp>
        <p:nvSpPr>
          <p:cNvPr id="1055864319" name="" hidden="0"/>
          <p:cNvSpPr/>
          <p:nvPr isPhoto="0" userDrawn="0"/>
        </p:nvSpPr>
        <p:spPr bwMode="auto">
          <a:xfrm flipH="0" flipV="0">
            <a:off x="9111486" y="7341903"/>
            <a:ext cx="96296"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pic>
        <p:nvPicPr>
          <p:cNvPr id="541115135" name="" hidden="0"/>
          <p:cNvPicPr>
            <a:picLocks noChangeAspect="1"/>
          </p:cNvPicPr>
          <p:nvPr isPhoto="0" userDrawn="0"/>
        </p:nvPicPr>
        <p:blipFill>
          <a:blip r:embed="rId7"/>
          <a:stretch/>
        </p:blipFill>
        <p:spPr bwMode="auto">
          <a:xfrm flipH="0" flipV="0">
            <a:off x="4451711" y="3793362"/>
            <a:ext cx="2289841" cy="265811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1332719549" name="Google Shape;102;p16" hidden="0"/>
          <p:cNvSpPr txBox="1">
            <a:spLocks noGrp="1"/>
          </p:cNvSpPr>
          <p:nvPr isPhoto="0" userDrawn="0">
            <p:ph type="title" hasCustomPrompt="0"/>
          </p:nvPr>
        </p:nvSpPr>
        <p:spPr bwMode="auto">
          <a:xfrm>
            <a:off x="24323" y="14175"/>
            <a:ext cx="8644400" cy="966899"/>
          </a:xfrm>
          <a:prstGeom prst="rect">
            <a:avLst/>
          </a:prstGeom>
        </p:spPr>
        <p:txBody>
          <a:bodyPr spcFirstLastPara="1" vertOverflow="overflow" horzOverflow="clip" vert="horz" wrap="square" lIns="91423" tIns="91423" rIns="91423" bIns="91423" numCol="1" spcCol="0" rtlCol="0" fromWordArt="0" anchor="t" anchorCtr="0" forceAA="0" compatLnSpc="0">
            <a:normAutofit fontScale="90000"/>
          </a:bodyPr>
          <a:lstStyle/>
          <a:p>
            <a:pPr marL="0" lvl="0" indent="0" algn="l">
              <a:spcBef>
                <a:spcPts val="0"/>
              </a:spcBef>
              <a:spcAft>
                <a:spcPts val="0"/>
              </a:spcAft>
              <a:buNone/>
              <a:defRPr/>
            </a:pPr>
            <a:r>
              <a:rPr lang="ru" sz="2600">
                <a:solidFill>
                  <a:srgbClr val="980000"/>
                </a:solidFill>
              </a:rPr>
              <a:t>Установка для напыления полупрозрачных фотокатодов (вакуумная камера)</a:t>
            </a:r>
            <a:endParaRPr sz="2600">
              <a:solidFill>
                <a:srgbClr val="980000"/>
              </a:solidFill>
            </a:endParaRPr>
          </a:p>
        </p:txBody>
      </p:sp>
      <p:sp>
        <p:nvSpPr>
          <p:cNvPr id="1393630885" name="Google Shape;104;p16" hidden="0"/>
          <p:cNvSpPr txBox="1"/>
          <p:nvPr isPhoto="0" userDrawn="0"/>
        </p:nvSpPr>
        <p:spPr bwMode="auto">
          <a:xfrm>
            <a:off x="597401" y="5807890"/>
            <a:ext cx="4385099" cy="615600"/>
          </a:xfrm>
          <a:prstGeom prst="rect">
            <a:avLst/>
          </a:prstGeom>
          <a:noFill/>
          <a:ln>
            <a:noFill/>
          </a:ln>
        </p:spPr>
        <p:txBody>
          <a:bodyPr spcFirstLastPara="1" wrap="square" lIns="91423" tIns="91423" rIns="91423" bIns="91423" anchor="t" anchorCtr="0">
            <a:spAutoFit/>
          </a:bodyPr>
          <a:lstStyle/>
          <a:p>
            <a:pPr marL="457200" lvl="0" indent="-304799" algn="l">
              <a:spcBef>
                <a:spcPts val="0"/>
              </a:spcBef>
              <a:spcAft>
                <a:spcPts val="0"/>
              </a:spcAft>
              <a:buSzPts val="1200"/>
              <a:buFont typeface="Nunito"/>
              <a:buChar char="●"/>
              <a:defRPr/>
            </a:pPr>
            <a:r>
              <a:rPr lang="ru" sz="1200">
                <a:latin typeface="Nunito"/>
                <a:ea typeface="Nunito"/>
                <a:cs typeface="Nunito"/>
              </a:rPr>
              <a:t>Управление осуществляется с помощью ПК</a:t>
            </a:r>
            <a:endParaRPr sz="1200">
              <a:latin typeface="Nunito"/>
              <a:ea typeface="Nunito"/>
              <a:cs typeface="Nunito"/>
            </a:endParaRPr>
          </a:p>
          <a:p>
            <a:pPr marL="0" lvl="0" indent="0" algn="l">
              <a:spcBef>
                <a:spcPts val="0"/>
              </a:spcBef>
              <a:spcAft>
                <a:spcPts val="0"/>
              </a:spcAft>
              <a:buNone/>
              <a:defRPr/>
            </a:pPr>
            <a:endParaRPr sz="1600">
              <a:latin typeface="Nunito"/>
              <a:ea typeface="Nunito"/>
              <a:cs typeface="Nunito"/>
            </a:endParaRPr>
          </a:p>
        </p:txBody>
      </p:sp>
      <p:sp>
        <p:nvSpPr>
          <p:cNvPr id="1085933931" name="Google Shape;105;p16" hidden="0"/>
          <p:cNvSpPr txBox="1">
            <a:spLocks noGrp="1"/>
          </p:cNvSpPr>
          <p:nvPr isPhoto="0" userDrawn="0">
            <p:ph type="sldNum" idx="12" hasCustomPrompt="0"/>
          </p:nvPr>
        </p:nvSpPr>
        <p:spPr bwMode="auto">
          <a:xfrm>
            <a:off x="8472457" y="6217621"/>
            <a:ext cx="548699" cy="524700"/>
          </a:xfrm>
          <a:prstGeom prst="rect">
            <a:avLst/>
          </a:prstGeom>
        </p:spPr>
        <p:txBody>
          <a:bodyPr spcFirstLastPara="1" wrap="square" lIns="91423" tIns="91423" rIns="91423" bIns="91423" anchor="ctr" anchorCtr="0">
            <a:normAutofit/>
          </a:bodyPr>
          <a:lstStyle/>
          <a:p>
            <a:pPr marL="0" lvl="0" indent="0" algn="r">
              <a:spcBef>
                <a:spcPts val="0"/>
              </a:spcBef>
              <a:spcAft>
                <a:spcPts val="0"/>
              </a:spcAft>
              <a:buNone/>
              <a:defRPr/>
            </a:pPr>
            <a:fld id="{E441FBB5-C178-64DA-A0B8-FE1D7D73C651}" type="slidenum">
              <a:rPr lang="ru"/>
              <a:t>4</a:t>
            </a:fld>
            <a:endParaRPr/>
          </a:p>
        </p:txBody>
      </p:sp>
      <p:sp>
        <p:nvSpPr>
          <p:cNvPr id="901481986" name="Rectangle 1" hidden="0"/>
          <p:cNvSpPr/>
          <p:nvPr isPhoto="0" userDrawn="0"/>
        </p:nvSpPr>
        <p:spPr bwMode="auto">
          <a:xfrm>
            <a:off x="1073019" y="1483566"/>
            <a:ext cx="3088432" cy="4021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2136847204" name="Rectangle 2" hidden="0"/>
          <p:cNvSpPr/>
          <p:nvPr isPhoto="0" userDrawn="0"/>
        </p:nvSpPr>
        <p:spPr bwMode="auto">
          <a:xfrm>
            <a:off x="849085" y="1287622"/>
            <a:ext cx="3181737" cy="4376057"/>
          </a:xfrm>
          <a:prstGeom prst="rect">
            <a:avLst/>
          </a:prstGeom>
          <a:solidFill>
            <a:schemeClr val="tx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85620416" name="Trapezoid 3" hidden="0"/>
          <p:cNvSpPr/>
          <p:nvPr isPhoto="0" userDrawn="0"/>
        </p:nvSpPr>
        <p:spPr bwMode="auto">
          <a:xfrm>
            <a:off x="849085" y="4329403"/>
            <a:ext cx="3181737" cy="1334276"/>
          </a:xfrm>
          <a:prstGeom prst="trapezoid">
            <a:avLst>
              <a:gd name="adj" fmla="val 31294"/>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721524407" name="Rectangle 4" hidden="0"/>
          <p:cNvSpPr/>
          <p:nvPr isPhoto="0" userDrawn="0"/>
        </p:nvSpPr>
        <p:spPr bwMode="auto">
          <a:xfrm>
            <a:off x="1256721" y="1287622"/>
            <a:ext cx="2366465" cy="304177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66562625" name="Oval 5" hidden="0"/>
          <p:cNvSpPr/>
          <p:nvPr isPhoto="0" userDrawn="0"/>
        </p:nvSpPr>
        <p:spPr bwMode="auto">
          <a:xfrm>
            <a:off x="2789951" y="4461462"/>
            <a:ext cx="597058" cy="236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374006547" name="Oval 10" hidden="0"/>
          <p:cNvSpPr/>
          <p:nvPr isPhoto="0" userDrawn="0"/>
        </p:nvSpPr>
        <p:spPr bwMode="auto">
          <a:xfrm>
            <a:off x="2911149" y="5116752"/>
            <a:ext cx="665382"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344678011" name="Oval 11" hidden="0"/>
          <p:cNvSpPr/>
          <p:nvPr isPhoto="0" userDrawn="0"/>
        </p:nvSpPr>
        <p:spPr bwMode="auto">
          <a:xfrm>
            <a:off x="1426227" y="5116752"/>
            <a:ext cx="665382"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800648659" name="Oval 12" hidden="0"/>
          <p:cNvSpPr/>
          <p:nvPr isPhoto="0" userDrawn="0"/>
        </p:nvSpPr>
        <p:spPr bwMode="auto">
          <a:xfrm>
            <a:off x="1570752" y="4465807"/>
            <a:ext cx="597058" cy="236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775690264" name="Cylinder 6" hidden="0"/>
          <p:cNvSpPr/>
          <p:nvPr isPhoto="0" userDrawn="0"/>
        </p:nvSpPr>
        <p:spPr bwMode="auto">
          <a:xfrm>
            <a:off x="3005409" y="3275044"/>
            <a:ext cx="474305" cy="2039952"/>
          </a:xfrm>
          <a:prstGeom prst="can">
            <a:avLst>
              <a:gd name="adj" fmla="val 25000"/>
            </a:avLst>
          </a:prstGeom>
          <a:solidFill>
            <a:schemeClr val="accent1">
              <a:alpha val="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48989573" name="Cylinder 7" hidden="0"/>
          <p:cNvSpPr/>
          <p:nvPr isPhoto="0" userDrawn="0"/>
        </p:nvSpPr>
        <p:spPr bwMode="auto">
          <a:xfrm>
            <a:off x="3179313" y="2771597"/>
            <a:ext cx="111966" cy="573436"/>
          </a:xfrm>
          <a:prstGeom prst="can">
            <a:avLst>
              <a:gd name="adj"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414745657" name="Oval 8" hidden="0"/>
          <p:cNvSpPr/>
          <p:nvPr isPhoto="0" userDrawn="0"/>
        </p:nvSpPr>
        <p:spPr bwMode="auto">
          <a:xfrm>
            <a:off x="2049647" y="1736953"/>
            <a:ext cx="780611" cy="279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966474822" name="Cylinder 16" hidden="0"/>
          <p:cNvSpPr/>
          <p:nvPr isPhoto="0" userDrawn="0"/>
        </p:nvSpPr>
        <p:spPr bwMode="auto">
          <a:xfrm>
            <a:off x="2383970" y="1287682"/>
            <a:ext cx="111966" cy="573436"/>
          </a:xfrm>
          <a:prstGeom prst="can">
            <a:avLst>
              <a:gd name="adj"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867538542" name="Straight Connector 22" hidden="0"/>
          <p:cNvCxnSpPr>
            <a:cxnSpLocks/>
            <a:stCxn id="148561453" idx="5"/>
            <a:endCxn id="1414745657" idx="5"/>
          </p:cNvCxnSpPr>
          <p:nvPr isPhoto="0" userDrawn="0"/>
        </p:nvCxnSpPr>
        <p:spPr bwMode="auto">
          <a:xfrm flipV="1">
            <a:off x="1999050" y="1975320"/>
            <a:ext cx="716890" cy="34015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035359" name="Straight Connector 26" hidden="0"/>
          <p:cNvCxnSpPr>
            <a:cxnSpLocks/>
            <a:stCxn id="148561453" idx="1"/>
            <a:endCxn id="1414745657" idx="2"/>
          </p:cNvCxnSpPr>
          <p:nvPr isPhoto="0" userDrawn="0"/>
        </p:nvCxnSpPr>
        <p:spPr bwMode="auto">
          <a:xfrm flipV="1">
            <a:off x="1664766" y="1876585"/>
            <a:ext cx="384880" cy="30037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64796657" name="Arrow: Curved Left 29" hidden="0"/>
          <p:cNvSpPr/>
          <p:nvPr isPhoto="0" userDrawn="0"/>
        </p:nvSpPr>
        <p:spPr bwMode="auto">
          <a:xfrm>
            <a:off x="2695825" y="1615624"/>
            <a:ext cx="407635" cy="573436"/>
          </a:xfrm>
          <a:prstGeom prst="curvedLeftArrow">
            <a:avLst>
              <a:gd name="adj1" fmla="val 25000"/>
              <a:gd name="adj2" fmla="val 50000"/>
              <a:gd name="adj3" fmla="val 25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ru-RU">
              <a:solidFill>
                <a:schemeClr val="tx1"/>
              </a:solidFill>
            </a:endParaRPr>
          </a:p>
        </p:txBody>
      </p:sp>
      <p:sp>
        <p:nvSpPr>
          <p:cNvPr id="1267841448" name="Arrow: Up-Down 30" hidden="0"/>
          <p:cNvSpPr/>
          <p:nvPr isPhoto="0" userDrawn="0"/>
        </p:nvSpPr>
        <p:spPr bwMode="auto">
          <a:xfrm>
            <a:off x="3711640" y="2804611"/>
            <a:ext cx="215457" cy="507407"/>
          </a:xfrm>
          <a:prstGeom prst="upDownArrow">
            <a:avLst>
              <a:gd name="adj1" fmla="val 50000"/>
              <a:gd name="adj2" fmla="val 5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ru-RU"/>
          </a:p>
        </p:txBody>
      </p:sp>
      <p:sp>
        <p:nvSpPr>
          <p:cNvPr id="1631708585" name="Cube 31" hidden="0"/>
          <p:cNvSpPr/>
          <p:nvPr isPhoto="0" userDrawn="0"/>
        </p:nvSpPr>
        <p:spPr bwMode="auto">
          <a:xfrm>
            <a:off x="1550880" y="4912698"/>
            <a:ext cx="139959" cy="379120"/>
          </a:xfrm>
          <a:prstGeom prst="cube">
            <a:avLst>
              <a:gd name="adj"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411982118" name="Parallelogram 32" hidden="0"/>
          <p:cNvSpPr/>
          <p:nvPr isPhoto="0" userDrawn="0"/>
        </p:nvSpPr>
        <p:spPr bwMode="auto">
          <a:xfrm flipV="1">
            <a:off x="1642334" y="4971180"/>
            <a:ext cx="264070" cy="45718"/>
          </a:xfrm>
          <a:prstGeom prst="parallelogram">
            <a:avLst>
              <a:gd name="adj"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345927727" name="Cube 36" hidden="0"/>
          <p:cNvSpPr/>
          <p:nvPr isPhoto="0" userDrawn="0"/>
        </p:nvSpPr>
        <p:spPr bwMode="auto">
          <a:xfrm>
            <a:off x="1814949" y="4912697"/>
            <a:ext cx="139959" cy="379120"/>
          </a:xfrm>
          <a:prstGeom prst="cube">
            <a:avLst>
              <a:gd name="adj"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906300679" name="Cube 38" hidden="0"/>
          <p:cNvSpPr/>
          <p:nvPr isPhoto="0" userDrawn="0"/>
        </p:nvSpPr>
        <p:spPr bwMode="auto">
          <a:xfrm>
            <a:off x="2884259" y="4219155"/>
            <a:ext cx="139959" cy="379120"/>
          </a:xfrm>
          <a:prstGeom prst="cube">
            <a:avLst>
              <a:gd name="adj"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857200939" name="Parallelogram 39" hidden="0"/>
          <p:cNvSpPr/>
          <p:nvPr isPhoto="0" userDrawn="0"/>
        </p:nvSpPr>
        <p:spPr bwMode="auto">
          <a:xfrm flipV="1">
            <a:off x="2975715" y="4277637"/>
            <a:ext cx="264070" cy="45718"/>
          </a:xfrm>
          <a:prstGeom prst="parallelogram">
            <a:avLst>
              <a:gd name="adj"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728216311" name="Cube 40" hidden="0"/>
          <p:cNvSpPr/>
          <p:nvPr isPhoto="0" userDrawn="0"/>
        </p:nvSpPr>
        <p:spPr bwMode="auto">
          <a:xfrm>
            <a:off x="3148330" y="4219153"/>
            <a:ext cx="139959" cy="379120"/>
          </a:xfrm>
          <a:prstGeom prst="cube">
            <a:avLst>
              <a:gd name="adj"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1704932536" name="Connector: Curved 43" hidden="0"/>
          <p:cNvCxnSpPr>
            <a:cxnSpLocks/>
          </p:cNvCxnSpPr>
          <p:nvPr isPhoto="0" userDrawn="0"/>
        </p:nvCxnSpPr>
        <p:spPr bwMode="auto">
          <a:xfrm rot="16199969" flipV="1">
            <a:off x="1345478" y="4556262"/>
            <a:ext cx="524698" cy="276314"/>
          </a:xfrm>
          <a:prstGeom prst="curvedConnector3">
            <a:avLst>
              <a:gd name="adj1" fmla="val 4822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71196928" name="Connector: Curved 52" hidden="0"/>
          <p:cNvCxnSpPr>
            <a:cxnSpLocks/>
          </p:cNvCxnSpPr>
          <p:nvPr isPhoto="0" userDrawn="0"/>
        </p:nvCxnSpPr>
        <p:spPr bwMode="auto">
          <a:xfrm rot="5399976" flipH="1" flipV="1">
            <a:off x="1633270" y="4544782"/>
            <a:ext cx="524701" cy="299273"/>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64211217" name="Straight Arrow Connector 51" hidden="0"/>
          <p:cNvCxnSpPr>
            <a:cxnSpLocks/>
          </p:cNvCxnSpPr>
          <p:nvPr isPhoto="0" userDrawn="0"/>
        </p:nvCxnSpPr>
        <p:spPr bwMode="auto">
          <a:xfrm flipV="1">
            <a:off x="1745984" y="4236184"/>
            <a:ext cx="0" cy="712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91539574" name="Connector: Curved 57" hidden="0"/>
          <p:cNvCxnSpPr>
            <a:cxnSpLocks/>
          </p:cNvCxnSpPr>
          <p:nvPr isPhoto="0" userDrawn="0"/>
        </p:nvCxnSpPr>
        <p:spPr bwMode="auto">
          <a:xfrm rot="16199969" flipV="1">
            <a:off x="2685035" y="3897955"/>
            <a:ext cx="524698" cy="276314"/>
          </a:xfrm>
          <a:prstGeom prst="curvedConnector3">
            <a:avLst>
              <a:gd name="adj1" fmla="val 4822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17659328" name="Connector: Curved 58" hidden="0"/>
          <p:cNvCxnSpPr>
            <a:cxnSpLocks/>
          </p:cNvCxnSpPr>
          <p:nvPr isPhoto="0" userDrawn="0"/>
        </p:nvCxnSpPr>
        <p:spPr bwMode="auto">
          <a:xfrm rot="5399976" flipH="1" flipV="1">
            <a:off x="2972827" y="3886475"/>
            <a:ext cx="524701" cy="299273"/>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67880201" name="Straight Arrow Connector 59" hidden="0"/>
          <p:cNvCxnSpPr>
            <a:cxnSpLocks/>
          </p:cNvCxnSpPr>
          <p:nvPr isPhoto="0" userDrawn="0"/>
        </p:nvCxnSpPr>
        <p:spPr bwMode="auto">
          <a:xfrm flipV="1">
            <a:off x="3085542" y="3577876"/>
            <a:ext cx="0" cy="712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0887156" name="Cylinder 64" hidden="0"/>
          <p:cNvSpPr/>
          <p:nvPr isPhoto="0" userDrawn="0"/>
        </p:nvSpPr>
        <p:spPr bwMode="auto">
          <a:xfrm>
            <a:off x="2937339" y="2753281"/>
            <a:ext cx="610445" cy="173495"/>
          </a:xfrm>
          <a:prstGeom prst="can">
            <a:avLst>
              <a:gd name="adj" fmla="val 50000"/>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834214181" name="Cylinder 54" hidden="0"/>
          <p:cNvSpPr/>
          <p:nvPr isPhoto="0" userDrawn="0"/>
        </p:nvSpPr>
        <p:spPr bwMode="auto">
          <a:xfrm>
            <a:off x="1570752" y="2309019"/>
            <a:ext cx="540731" cy="386417"/>
          </a:xfrm>
          <a:prstGeom prst="can">
            <a:avLst>
              <a:gd name="adj" fmla="val 50000"/>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595066" name="Cylinder 53" hidden="0"/>
          <p:cNvSpPr/>
          <p:nvPr isPhoto="0" userDrawn="0"/>
        </p:nvSpPr>
        <p:spPr bwMode="auto">
          <a:xfrm>
            <a:off x="1654144" y="2164127"/>
            <a:ext cx="355525" cy="286859"/>
          </a:xfrm>
          <a:prstGeom prst="can">
            <a:avLst>
              <a:gd name="adj" fmla="val 50000"/>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48561453" name="Oval 17" hidden="0"/>
          <p:cNvSpPr/>
          <p:nvPr isPhoto="0" userDrawn="0"/>
        </p:nvSpPr>
        <p:spPr bwMode="auto">
          <a:xfrm>
            <a:off x="1595532" y="2148274"/>
            <a:ext cx="472750" cy="1958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206431320" name="Arrow: Curved Left 66" hidden="0"/>
          <p:cNvSpPr/>
          <p:nvPr isPhoto="0" userDrawn="0"/>
        </p:nvSpPr>
        <p:spPr bwMode="auto">
          <a:xfrm flipH="1">
            <a:off x="1814049" y="1599859"/>
            <a:ext cx="384880" cy="573436"/>
          </a:xfrm>
          <a:prstGeom prst="curvedLeftArrow">
            <a:avLst>
              <a:gd name="adj1" fmla="val 25000"/>
              <a:gd name="adj2" fmla="val 50000"/>
              <a:gd name="adj3" fmla="val 25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ru-RU">
              <a:solidFill>
                <a:schemeClr val="tx1"/>
              </a:solidFill>
            </a:endParaRPr>
          </a:p>
        </p:txBody>
      </p:sp>
      <p:sp>
        <p:nvSpPr>
          <p:cNvPr id="128718185" name="Callout: Double Bent Line 60" hidden="0"/>
          <p:cNvSpPr/>
          <p:nvPr isPhoto="0" userDrawn="0"/>
        </p:nvSpPr>
        <p:spPr bwMode="auto">
          <a:xfrm>
            <a:off x="2588096" y="2521158"/>
            <a:ext cx="215457" cy="152677"/>
          </a:xfrm>
          <a:prstGeom prst="borderCallout3">
            <a:avLst>
              <a:gd name="adj1" fmla="val 18750"/>
              <a:gd name="adj2" fmla="val -8333"/>
              <a:gd name="adj3" fmla="val 232646"/>
              <a:gd name="adj4" fmla="val -155246"/>
              <a:gd name="adj5" fmla="val 688851"/>
              <a:gd name="adj6" fmla="val -287814"/>
              <a:gd name="adj7" fmla="val 1327413"/>
              <a:gd name="adj8" fmla="val -3444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511165132" name="Callout: Line with No Border 61" hidden="0"/>
          <p:cNvSpPr/>
          <p:nvPr isPhoto="0" userDrawn="0"/>
        </p:nvSpPr>
        <p:spPr bwMode="auto">
          <a:xfrm>
            <a:off x="2812029" y="2985258"/>
            <a:ext cx="215457" cy="230958"/>
          </a:xfrm>
          <a:prstGeom prst="callout1">
            <a:avLst>
              <a:gd name="adj1" fmla="val 87429"/>
              <a:gd name="adj2" fmla="val 95601"/>
              <a:gd name="adj3" fmla="val 132701"/>
              <a:gd name="adj4" fmla="val 191189"/>
            </a:avLst>
          </a:prstGeom>
          <a:solidFill>
            <a:schemeClr val="accent3">
              <a:lumMod val="60000"/>
              <a:lumOff val="40000"/>
            </a:schemeClr>
          </a:solidFill>
          <a:ln>
            <a:solidFill>
              <a:schemeClr val="accent3">
                <a:lumMod val="60000"/>
                <a:lumOff val="40000"/>
              </a:schemeClr>
            </a:solidFill>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a:solidFill>
                  <a:schemeClr val="tx2">
                    <a:lumMod val="10000"/>
                  </a:schemeClr>
                </a:solidFill>
              </a:rPr>
              <a:t>4</a:t>
            </a:r>
            <a:endParaRPr/>
          </a:p>
        </p:txBody>
      </p:sp>
      <p:sp>
        <p:nvSpPr>
          <p:cNvPr id="1439875790" name="Callout: Line with No Border 69" hidden="0"/>
          <p:cNvSpPr/>
          <p:nvPr isPhoto="0" userDrawn="0"/>
        </p:nvSpPr>
        <p:spPr bwMode="auto">
          <a:xfrm>
            <a:off x="2321572" y="4686517"/>
            <a:ext cx="215457" cy="230958"/>
          </a:xfrm>
          <a:prstGeom prst="callout1">
            <a:avLst>
              <a:gd name="adj1" fmla="val 18750"/>
              <a:gd name="adj2" fmla="val -8333"/>
              <a:gd name="adj3" fmla="val 136740"/>
              <a:gd name="adj4" fmla="val -194234"/>
            </a:avLst>
          </a:prstGeom>
          <a:solidFill>
            <a:schemeClr val="accent3">
              <a:lumMod val="60000"/>
              <a:lumOff val="40000"/>
            </a:schemeClr>
          </a:solidFill>
          <a:ln>
            <a:solidFill>
              <a:schemeClr val="accent3">
                <a:lumMod val="60000"/>
                <a:lumOff val="40000"/>
              </a:schemeClr>
            </a:solidFill>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a:solidFill>
                  <a:schemeClr val="tx2">
                    <a:lumMod val="10000"/>
                  </a:schemeClr>
                </a:solidFill>
              </a:rPr>
              <a:t>1</a:t>
            </a:r>
            <a:endParaRPr/>
          </a:p>
        </p:txBody>
      </p:sp>
      <p:sp>
        <p:nvSpPr>
          <p:cNvPr id="615129003" name="Callout: Line with No Border 70" hidden="0"/>
          <p:cNvSpPr/>
          <p:nvPr isPhoto="0" userDrawn="0"/>
        </p:nvSpPr>
        <p:spPr bwMode="auto">
          <a:xfrm>
            <a:off x="2530981" y="3965735"/>
            <a:ext cx="215457" cy="230958"/>
          </a:xfrm>
          <a:prstGeom prst="callout1">
            <a:avLst>
              <a:gd name="adj1" fmla="val 91469"/>
              <a:gd name="adj2" fmla="val 99932"/>
              <a:gd name="adj3" fmla="val 237739"/>
              <a:gd name="adj4" fmla="val 169536"/>
            </a:avLst>
          </a:prstGeom>
          <a:solidFill>
            <a:schemeClr val="accent3">
              <a:lumMod val="60000"/>
              <a:lumOff val="40000"/>
            </a:schemeClr>
          </a:solidFill>
          <a:ln>
            <a:solidFill>
              <a:schemeClr val="accent3">
                <a:lumMod val="60000"/>
                <a:lumOff val="40000"/>
              </a:schemeClr>
            </a:solidFill>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a:solidFill>
                  <a:schemeClr val="tx2">
                    <a:lumMod val="10000"/>
                  </a:schemeClr>
                </a:solidFill>
              </a:rPr>
              <a:t>3</a:t>
            </a:r>
            <a:endParaRPr/>
          </a:p>
        </p:txBody>
      </p:sp>
      <p:sp>
        <p:nvSpPr>
          <p:cNvPr id="1341741267" name="Callout: Line with No Border 71" hidden="0"/>
          <p:cNvSpPr/>
          <p:nvPr isPhoto="0" userDrawn="0"/>
        </p:nvSpPr>
        <p:spPr bwMode="auto">
          <a:xfrm>
            <a:off x="1583110" y="2942836"/>
            <a:ext cx="215457" cy="230958"/>
          </a:xfrm>
          <a:prstGeom prst="callout1">
            <a:avLst>
              <a:gd name="adj1" fmla="val -1450"/>
              <a:gd name="adj2" fmla="val 86940"/>
              <a:gd name="adj3" fmla="val -319775"/>
              <a:gd name="adj4" fmla="val 117569"/>
            </a:avLst>
          </a:prstGeom>
          <a:solidFill>
            <a:schemeClr val="accent3">
              <a:lumMod val="60000"/>
              <a:lumOff val="40000"/>
            </a:schemeClr>
          </a:solidFill>
          <a:ln>
            <a:solidFill>
              <a:schemeClr val="accent3">
                <a:lumMod val="60000"/>
                <a:lumOff val="40000"/>
              </a:schemeClr>
            </a:solidFill>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a:solidFill>
                  <a:schemeClr val="tx2">
                    <a:lumMod val="10000"/>
                  </a:schemeClr>
                </a:solidFill>
              </a:rPr>
              <a:t>5</a:t>
            </a:r>
            <a:endParaRPr/>
          </a:p>
        </p:txBody>
      </p:sp>
      <p:sp>
        <p:nvSpPr>
          <p:cNvPr id="220267508" name="Callout: Line with No Border 72" hidden="0"/>
          <p:cNvSpPr/>
          <p:nvPr isPhoto="0" userDrawn="0"/>
        </p:nvSpPr>
        <p:spPr bwMode="auto">
          <a:xfrm>
            <a:off x="2480365" y="2976667"/>
            <a:ext cx="215457" cy="230958"/>
          </a:xfrm>
          <a:prstGeom prst="callout1">
            <a:avLst>
              <a:gd name="adj1" fmla="val 2590"/>
              <a:gd name="adj2" fmla="val 8990"/>
              <a:gd name="adj3" fmla="val -142017"/>
              <a:gd name="adj4" fmla="val 61271"/>
            </a:avLst>
          </a:prstGeom>
          <a:solidFill>
            <a:schemeClr val="accent3">
              <a:lumMod val="60000"/>
              <a:lumOff val="40000"/>
            </a:schemeClr>
          </a:solidFill>
          <a:ln>
            <a:solidFill>
              <a:schemeClr val="accent3">
                <a:lumMod val="60000"/>
                <a:lumOff val="40000"/>
              </a:schemeClr>
            </a:solidFill>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a:solidFill>
                  <a:schemeClr val="tx2">
                    <a:lumMod val="10000"/>
                  </a:schemeClr>
                </a:solidFill>
              </a:rPr>
              <a:t>2</a:t>
            </a:r>
            <a:endParaRPr/>
          </a:p>
        </p:txBody>
      </p:sp>
      <p:sp>
        <p:nvSpPr>
          <p:cNvPr id="222878023" name="" hidden="0"/>
          <p:cNvSpPr/>
          <p:nvPr isPhoto="0" userDrawn="0"/>
        </p:nvSpPr>
        <p:spPr bwMode="auto">
          <a:xfrm>
            <a:off x="4444560" y="3322319"/>
            <a:ext cx="254916"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pic>
        <p:nvPicPr>
          <p:cNvPr id="735127903" name="" hidden="0"/>
          <p:cNvPicPr>
            <a:picLocks noChangeAspect="1"/>
          </p:cNvPicPr>
          <p:nvPr isPhoto="0" userDrawn="0"/>
        </p:nvPicPr>
        <p:blipFill>
          <a:blip r:embed="rId3"/>
          <a:srcRect l="0" t="0" r="56164" b="0"/>
          <a:stretch/>
        </p:blipFill>
        <p:spPr bwMode="auto">
          <a:xfrm flipH="0" flipV="0">
            <a:off x="4444560" y="422482"/>
            <a:ext cx="3917633" cy="5125549"/>
          </a:xfrm>
          <a:prstGeom prst="rect">
            <a:avLst/>
          </a:prstGeom>
        </p:spPr>
      </p:pic>
      <p:pic>
        <p:nvPicPr>
          <p:cNvPr id="2012715582" name="Google Shape;103;p16" hidden="0"/>
          <p:cNvPicPr/>
          <p:nvPr isPhoto="0" userDrawn="0"/>
        </p:nvPicPr>
        <p:blipFill>
          <a:blip r:embed="rId4">
            <a:alphaModFix/>
          </a:blip>
          <a:srcRect l="43841" t="56444" r="0" b="-1724"/>
          <a:stretch/>
        </p:blipFill>
        <p:spPr bwMode="auto">
          <a:xfrm flipH="0" flipV="0">
            <a:off x="4531434" y="5102256"/>
            <a:ext cx="3743883" cy="173129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110" name="Google Shape;110;p17" hidden="0"/>
          <p:cNvSpPr txBox="1">
            <a:spLocks noGrp="1"/>
          </p:cNvSpPr>
          <p:nvPr isPhoto="0" userDrawn="0">
            <p:ph type="title" hasCustomPrompt="0"/>
          </p:nvPr>
        </p:nvSpPr>
        <p:spPr bwMode="auto">
          <a:xfrm>
            <a:off x="6899" y="4549"/>
            <a:ext cx="8520600" cy="763500"/>
          </a:xfrm>
          <a:prstGeom prst="rect">
            <a:avLst/>
          </a:prstGeom>
        </p:spPr>
        <p:txBody>
          <a:bodyPr spcFirstLastPara="1" wrap="square" lIns="91425" tIns="91425" rIns="91425" bIns="91425" anchor="t" anchorCtr="0">
            <a:normAutofit/>
          </a:bodyPr>
          <a:lstStyle/>
          <a:p>
            <a:pPr marL="0" lvl="0" indent="0" algn="l">
              <a:spcBef>
                <a:spcPts val="0"/>
              </a:spcBef>
              <a:spcAft>
                <a:spcPts val="0"/>
              </a:spcAft>
              <a:buNone/>
              <a:defRPr/>
            </a:pPr>
            <a:r>
              <a:rPr lang="ru" sz="2600">
                <a:solidFill>
                  <a:srgbClr val="980000"/>
                </a:solidFill>
              </a:rPr>
              <a:t>Процедура изготовления</a:t>
            </a:r>
            <a:endParaRPr>
              <a:solidFill>
                <a:srgbClr val="980000"/>
              </a:solidFill>
            </a:endParaRPr>
          </a:p>
        </p:txBody>
      </p:sp>
      <p:pic>
        <p:nvPicPr>
          <p:cNvPr id="111" name="Google Shape;111;p17" hidden="0"/>
          <p:cNvPicPr/>
          <p:nvPr isPhoto="0" userDrawn="0"/>
        </p:nvPicPr>
        <p:blipFill>
          <a:blip r:embed="rId3">
            <a:alphaModFix/>
          </a:blip>
          <a:stretch/>
        </p:blipFill>
        <p:spPr bwMode="auto">
          <a:xfrm>
            <a:off x="4848950" y="1206208"/>
            <a:ext cx="3485350" cy="2402150"/>
          </a:xfrm>
          <a:prstGeom prst="rect">
            <a:avLst/>
          </a:prstGeom>
          <a:noFill/>
          <a:ln>
            <a:noFill/>
          </a:ln>
        </p:spPr>
      </p:pic>
      <p:pic>
        <p:nvPicPr>
          <p:cNvPr id="112" name="Google Shape;112;p17" hidden="0"/>
          <p:cNvPicPr/>
          <p:nvPr isPhoto="0" userDrawn="0"/>
        </p:nvPicPr>
        <p:blipFill>
          <a:blip r:embed="rId4">
            <a:alphaModFix/>
          </a:blip>
          <a:stretch/>
        </p:blipFill>
        <p:spPr bwMode="auto">
          <a:xfrm>
            <a:off x="4789750" y="4010975"/>
            <a:ext cx="3544550" cy="1976569"/>
          </a:xfrm>
          <a:prstGeom prst="rect">
            <a:avLst/>
          </a:prstGeom>
          <a:noFill/>
          <a:ln>
            <a:noFill/>
          </a:ln>
        </p:spPr>
      </p:pic>
      <p:sp>
        <p:nvSpPr>
          <p:cNvPr id="113" name="Google Shape;113;p17" hidden="0"/>
          <p:cNvSpPr txBox="1"/>
          <p:nvPr isPhoto="0" userDrawn="0"/>
        </p:nvSpPr>
        <p:spPr bwMode="auto">
          <a:xfrm>
            <a:off x="5229375" y="1359575"/>
            <a:ext cx="1067400" cy="615600"/>
          </a:xfrm>
          <a:prstGeom prst="rect">
            <a:avLst/>
          </a:prstGeom>
          <a:noFill/>
          <a:ln>
            <a:noFill/>
          </a:ln>
        </p:spPr>
        <p:txBody>
          <a:bodyPr spcFirstLastPara="1" wrap="square" lIns="91425" tIns="91425" rIns="91425" bIns="91425" anchor="t" anchorCtr="0">
            <a:spAutoFit/>
          </a:bodyPr>
          <a:lstStyle/>
          <a:p>
            <a:pPr marL="0" lvl="0" indent="0" algn="l">
              <a:spcBef>
                <a:spcPts val="0"/>
              </a:spcBef>
              <a:spcAft>
                <a:spcPts val="0"/>
              </a:spcAft>
              <a:buNone/>
              <a:defRPr/>
            </a:pPr>
            <a:r>
              <a:rPr lang="ru">
                <a:latin typeface="Nunito"/>
                <a:ea typeface="Nunito"/>
                <a:cs typeface="Nunito"/>
              </a:rPr>
              <a:t>Cr</a:t>
            </a:r>
            <a:endParaRPr>
              <a:latin typeface="Nunito"/>
              <a:ea typeface="Nunito"/>
              <a:cs typeface="Nunito"/>
            </a:endParaRPr>
          </a:p>
          <a:p>
            <a:pPr marL="0" lvl="0" indent="0" algn="l">
              <a:spcBef>
                <a:spcPts val="0"/>
              </a:spcBef>
              <a:spcAft>
                <a:spcPts val="0"/>
              </a:spcAft>
              <a:buNone/>
              <a:defRPr/>
            </a:pPr>
            <a:endParaRPr>
              <a:latin typeface="Nunito"/>
              <a:ea typeface="Nunito"/>
              <a:cs typeface="Nunito"/>
            </a:endParaRPr>
          </a:p>
        </p:txBody>
      </p:sp>
      <p:sp>
        <p:nvSpPr>
          <p:cNvPr id="114" name="Google Shape;114;p17" hidden="0"/>
          <p:cNvSpPr txBox="1"/>
          <p:nvPr isPhoto="0" userDrawn="0"/>
        </p:nvSpPr>
        <p:spPr bwMode="auto">
          <a:xfrm>
            <a:off x="5229375" y="4083300"/>
            <a:ext cx="569400" cy="400200"/>
          </a:xfrm>
          <a:prstGeom prst="rect">
            <a:avLst/>
          </a:prstGeom>
          <a:noFill/>
          <a:ln>
            <a:noFill/>
          </a:ln>
        </p:spPr>
        <p:txBody>
          <a:bodyPr spcFirstLastPara="1" wrap="square" lIns="91425" tIns="91425" rIns="91425" bIns="91425" anchor="t" anchorCtr="0">
            <a:spAutoFit/>
          </a:bodyPr>
          <a:lstStyle/>
          <a:p>
            <a:pPr marL="0" lvl="0" indent="0" algn="l">
              <a:spcBef>
                <a:spcPts val="0"/>
              </a:spcBef>
              <a:spcAft>
                <a:spcPts val="0"/>
              </a:spcAft>
              <a:buNone/>
              <a:defRPr/>
            </a:pPr>
            <a:r>
              <a:rPr lang="ru">
                <a:latin typeface="Nunito"/>
                <a:ea typeface="Nunito"/>
                <a:cs typeface="Nunito"/>
              </a:rPr>
              <a:t>CsI</a:t>
            </a:r>
            <a:endParaRPr>
              <a:latin typeface="Nunito"/>
              <a:ea typeface="Nunito"/>
              <a:cs typeface="Nunito"/>
            </a:endParaRPr>
          </a:p>
        </p:txBody>
      </p:sp>
      <p:sp>
        <p:nvSpPr>
          <p:cNvPr id="115" name="Google Shape;115;p17" hidden="0"/>
          <p:cNvSpPr txBox="1">
            <a:spLocks noGrp="1"/>
          </p:cNvSpPr>
          <p:nvPr isPhoto="0" userDrawn="0">
            <p:ph type="body" idx="1" hasCustomPrompt="0"/>
          </p:nvPr>
        </p:nvSpPr>
        <p:spPr bwMode="auto">
          <a:xfrm flipH="0" flipV="0">
            <a:off x="311699" y="1359566"/>
            <a:ext cx="4404315" cy="5045995"/>
          </a:xfrm>
          <a:prstGeom prst="rect">
            <a:avLst/>
          </a:prstGeom>
        </p:spPr>
        <p:txBody>
          <a:bodyPr spcFirstLastPara="1" vertOverflow="overflow" horzOverflow="clip" vert="horz" wrap="square" lIns="91422" tIns="91422" rIns="91422" bIns="91422" numCol="1" spcCol="0" rtlCol="0" fromWordArt="0" anchor="t" anchorCtr="0" forceAA="0" upright="0" compatLnSpc="0">
            <a:normAutofit fontScale="50000" lnSpcReduction="10000"/>
          </a:bodyPr>
          <a:lstStyle/>
          <a:p>
            <a:pPr marL="457200" lvl="0" indent="-349250" algn="l">
              <a:spcBef>
                <a:spcPts val="0"/>
              </a:spcBef>
              <a:spcAft>
                <a:spcPts val="0"/>
              </a:spcAft>
              <a:buSzPct val="100000"/>
              <a:buFont typeface="Times New Roman"/>
              <a:buChar char="●"/>
              <a:defRPr/>
            </a:pPr>
            <a:r>
              <a:rPr lang="ru" sz="4000">
                <a:latin typeface="Times New Roman"/>
                <a:ea typeface="Times New Roman"/>
                <a:cs typeface="Times New Roman"/>
              </a:rPr>
              <a:t>Прогрев камеры до 100℃</a:t>
            </a:r>
            <a:endParaRPr sz="4000">
              <a:latin typeface="Times New Roman"/>
              <a:ea typeface="Times New Roman"/>
              <a:cs typeface="Times New Roman"/>
            </a:endParaRPr>
          </a:p>
          <a:p>
            <a:pPr marL="457200" lvl="0" indent="-349250" algn="l">
              <a:spcBef>
                <a:spcPts val="0"/>
              </a:spcBef>
              <a:spcAft>
                <a:spcPts val="0"/>
              </a:spcAft>
              <a:buSzPct val="100000"/>
              <a:buFont typeface="Times New Roman"/>
              <a:buChar char="●"/>
              <a:defRPr/>
            </a:pPr>
            <a:r>
              <a:rPr lang="ru" sz="4000">
                <a:latin typeface="Times New Roman"/>
                <a:ea typeface="Times New Roman"/>
                <a:cs typeface="Times New Roman"/>
              </a:rPr>
              <a:t>Напыление Cr</a:t>
            </a:r>
            <a:endParaRPr sz="4000">
              <a:latin typeface="Times New Roman"/>
              <a:ea typeface="Times New Roman"/>
              <a:cs typeface="Times New Roman"/>
            </a:endParaRPr>
          </a:p>
          <a:p>
            <a:pPr marL="457200" lvl="0" indent="-349250" algn="l">
              <a:spcBef>
                <a:spcPts val="0"/>
              </a:spcBef>
              <a:spcAft>
                <a:spcPts val="0"/>
              </a:spcAft>
              <a:buSzPct val="100000"/>
              <a:buFont typeface="Times New Roman"/>
              <a:buChar char="●"/>
              <a:defRPr/>
            </a:pPr>
            <a:r>
              <a:rPr lang="ru" sz="4000">
                <a:latin typeface="Times New Roman"/>
                <a:ea typeface="Times New Roman"/>
                <a:cs typeface="Times New Roman"/>
              </a:rPr>
              <a:t>Охлаждение до 40-60℃</a:t>
            </a:r>
            <a:endParaRPr sz="4000">
              <a:latin typeface="Times New Roman"/>
              <a:ea typeface="Times New Roman"/>
              <a:cs typeface="Times New Roman"/>
            </a:endParaRPr>
          </a:p>
          <a:p>
            <a:pPr marL="457200" lvl="0" indent="-349250" algn="l">
              <a:spcBef>
                <a:spcPts val="0"/>
              </a:spcBef>
              <a:spcAft>
                <a:spcPts val="0"/>
              </a:spcAft>
              <a:buSzPct val="100000"/>
              <a:buFont typeface="Times New Roman"/>
              <a:buChar char="●"/>
              <a:defRPr/>
            </a:pPr>
            <a:r>
              <a:rPr lang="ru" sz="4000">
                <a:latin typeface="Times New Roman"/>
                <a:ea typeface="Times New Roman"/>
                <a:cs typeface="Times New Roman"/>
              </a:rPr>
              <a:t>Напыление CsI</a:t>
            </a:r>
            <a:endParaRPr sz="4000">
              <a:latin typeface="Times New Roman"/>
              <a:ea typeface="Times New Roman"/>
              <a:cs typeface="Times New Roman"/>
            </a:endParaRPr>
          </a:p>
          <a:p>
            <a:pPr marL="457200" lvl="0" indent="-349249" algn="l">
              <a:spcBef>
                <a:spcPts val="0"/>
              </a:spcBef>
              <a:spcAft>
                <a:spcPts val="0"/>
              </a:spcAft>
              <a:buSzPct val="100000"/>
              <a:buFont typeface="Times New Roman"/>
              <a:buChar char="●"/>
              <a:defRPr/>
            </a:pPr>
            <a:r>
              <a:rPr lang="ru" sz="4000">
                <a:latin typeface="Times New Roman"/>
                <a:ea typeface="Times New Roman"/>
                <a:cs typeface="Times New Roman"/>
              </a:rPr>
              <a:t>Выдержка при 60℃ в течении 6</a:t>
            </a:r>
            <a:r>
              <a:rPr lang="en-GB" sz="4000">
                <a:latin typeface="Times New Roman"/>
                <a:ea typeface="Times New Roman"/>
                <a:cs typeface="Times New Roman"/>
              </a:rPr>
              <a:t>÷</a:t>
            </a:r>
            <a:r>
              <a:rPr lang="ru" sz="4000">
                <a:latin typeface="Times New Roman"/>
                <a:ea typeface="Times New Roman"/>
                <a:cs typeface="Times New Roman"/>
              </a:rPr>
              <a:t>8</a:t>
            </a:r>
            <a:r>
              <a:rPr lang="en-GB" sz="4000">
                <a:latin typeface="Times New Roman"/>
                <a:ea typeface="Times New Roman"/>
                <a:cs typeface="Times New Roman"/>
              </a:rPr>
              <a:t> </a:t>
            </a:r>
            <a:r>
              <a:rPr lang="ru" sz="4000">
                <a:latin typeface="Times New Roman"/>
                <a:ea typeface="Times New Roman"/>
                <a:cs typeface="Times New Roman"/>
              </a:rPr>
              <a:t>ч</a:t>
            </a:r>
            <a:endParaRPr/>
          </a:p>
          <a:p>
            <a:pPr marL="457200" lvl="0" indent="-349249" algn="l">
              <a:spcBef>
                <a:spcPts val="0"/>
              </a:spcBef>
              <a:spcAft>
                <a:spcPts val="0"/>
              </a:spcAft>
              <a:buSzPct val="100000"/>
              <a:buFont typeface="Times New Roman"/>
              <a:buChar char="●"/>
              <a:defRPr/>
            </a:pPr>
            <a:r>
              <a:rPr lang="ru-RU" sz="4000">
                <a:latin typeface="Times New Roman"/>
                <a:ea typeface="Times New Roman"/>
                <a:cs typeface="Times New Roman"/>
              </a:rPr>
              <a:t>Перемещение</a:t>
            </a:r>
            <a:r>
              <a:rPr lang="ru" sz="4000">
                <a:latin typeface="Times New Roman"/>
                <a:ea typeface="Times New Roman"/>
                <a:cs typeface="Times New Roman"/>
              </a:rPr>
              <a:t> нижней части прототипа с МКП в камеру</a:t>
            </a:r>
            <a:endParaRPr sz="4000">
              <a:latin typeface="Times New Roman"/>
              <a:ea typeface="Times New Roman"/>
              <a:cs typeface="Times New Roman"/>
            </a:endParaRPr>
          </a:p>
          <a:p>
            <a:pPr marL="457200" lvl="0" indent="-349249" algn="l">
              <a:spcBef>
                <a:spcPts val="0"/>
              </a:spcBef>
              <a:spcAft>
                <a:spcPts val="0"/>
              </a:spcAft>
              <a:buSzPct val="100000"/>
              <a:buFont typeface="Times New Roman"/>
              <a:buChar char="●"/>
              <a:defRPr/>
            </a:pPr>
            <a:r>
              <a:rPr lang="ru" sz="4000">
                <a:latin typeface="Times New Roman"/>
                <a:ea typeface="Times New Roman"/>
                <a:cs typeface="Times New Roman"/>
              </a:rPr>
              <a:t>Прогрев до 100℃</a:t>
            </a:r>
            <a:endParaRPr sz="4000">
              <a:latin typeface="Times New Roman"/>
              <a:ea typeface="Times New Roman"/>
              <a:cs typeface="Times New Roman"/>
            </a:endParaRPr>
          </a:p>
          <a:p>
            <a:pPr marL="457200" lvl="0" indent="-349250" algn="l">
              <a:spcBef>
                <a:spcPts val="0"/>
              </a:spcBef>
              <a:spcAft>
                <a:spcPts val="0"/>
              </a:spcAft>
              <a:buSzPct val="100000"/>
              <a:buFont typeface="Times New Roman"/>
              <a:buChar char="●"/>
              <a:defRPr/>
            </a:pPr>
            <a:r>
              <a:rPr lang="ru" sz="4000">
                <a:latin typeface="Times New Roman"/>
                <a:ea typeface="Times New Roman"/>
                <a:cs typeface="Times New Roman"/>
              </a:rPr>
              <a:t>Сборка прототипа</a:t>
            </a:r>
            <a:endParaRPr sz="4000">
              <a:latin typeface="Times New Roman"/>
              <a:ea typeface="Times New Roman"/>
              <a:cs typeface="Times New Roman"/>
            </a:endParaRPr>
          </a:p>
          <a:p>
            <a:pPr marL="457200" lvl="0" indent="0" algn="l">
              <a:spcBef>
                <a:spcPts val="1000"/>
              </a:spcBef>
              <a:spcAft>
                <a:spcPts val="0"/>
              </a:spcAft>
              <a:buNone/>
              <a:defRPr/>
            </a:pPr>
            <a:endParaRPr sz="4000">
              <a:latin typeface="Times New Roman"/>
              <a:ea typeface="Times New Roman"/>
              <a:cs typeface="Times New Roman"/>
            </a:endParaRPr>
          </a:p>
          <a:p>
            <a:pPr marL="457200" lvl="0" indent="-349250" algn="l">
              <a:spcBef>
                <a:spcPts val="1000"/>
              </a:spcBef>
              <a:spcAft>
                <a:spcPts val="0"/>
              </a:spcAft>
              <a:buSzPct val="100000"/>
              <a:buFont typeface="Times New Roman"/>
              <a:buChar char="●"/>
              <a:defRPr/>
            </a:pPr>
            <a:r>
              <a:rPr lang="ru" sz="4000">
                <a:latin typeface="Times New Roman"/>
                <a:ea typeface="Times New Roman"/>
                <a:cs typeface="Times New Roman"/>
              </a:rPr>
              <a:t>Полный процесс изготовления фотокатода занимает 2 дня</a:t>
            </a:r>
            <a:endParaRPr sz="4000">
              <a:latin typeface="Times New Roman"/>
              <a:ea typeface="Times New Roman"/>
              <a:cs typeface="Times New Roman"/>
            </a:endParaRPr>
          </a:p>
          <a:p>
            <a:pPr marL="457200" lvl="0" indent="0" algn="just">
              <a:spcBef>
                <a:spcPts val="1000"/>
              </a:spcBef>
              <a:spcAft>
                <a:spcPts val="1000"/>
              </a:spcAft>
              <a:buNone/>
              <a:defRPr/>
            </a:pPr>
            <a:endParaRPr sz="1450">
              <a:latin typeface="Times New Roman"/>
              <a:ea typeface="Times New Roman"/>
              <a:cs typeface="Times New Roman"/>
            </a:endParaRPr>
          </a:p>
        </p:txBody>
      </p:sp>
      <p:sp>
        <p:nvSpPr>
          <p:cNvPr id="116" name="Google Shape;116;p17" hidden="0"/>
          <p:cNvSpPr txBox="1">
            <a:spLocks noGrp="1"/>
          </p:cNvSpPr>
          <p:nvPr isPhoto="0" userDrawn="0">
            <p:ph type="sldNum" idx="12" hasCustomPrompt="0"/>
          </p:nvPr>
        </p:nvSpPr>
        <p:spPr bwMode="auto">
          <a:xfrm>
            <a:off x="8472458" y="6217622"/>
            <a:ext cx="548700" cy="524700"/>
          </a:xfrm>
          <a:prstGeom prst="rect">
            <a:avLst/>
          </a:prstGeom>
        </p:spPr>
        <p:txBody>
          <a:bodyPr spcFirstLastPara="1" wrap="square" lIns="91425" tIns="91425" rIns="91425" bIns="91425" anchor="ctr" anchorCtr="0">
            <a:normAutofit/>
          </a:bodyPr>
          <a:lstStyle/>
          <a:p>
            <a:pPr marL="0" lvl="0" indent="0" algn="r">
              <a:spcBef>
                <a:spcPts val="0"/>
              </a:spcBef>
              <a:spcAft>
                <a:spcPts val="0"/>
              </a:spcAft>
              <a:buNone/>
              <a:defRPr/>
            </a:pPr>
            <a:fld id="{00000000-1234-1234-1234-123412341234}" type="slidenum">
              <a:rPr lang="ru"/>
              <a:t>5</a:t>
            </a:fld>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305744070" name="Rectangle 1" hidden="0"/>
          <p:cNvSpPr/>
          <p:nvPr isPhoto="0" userDrawn="0"/>
        </p:nvSpPr>
        <p:spPr bwMode="auto">
          <a:xfrm>
            <a:off x="522513" y="924232"/>
            <a:ext cx="5314658" cy="26809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96441365" name="Google Shape;121;p18" hidden="0"/>
          <p:cNvSpPr txBox="1">
            <a:spLocks noGrp="1"/>
          </p:cNvSpPr>
          <p:nvPr isPhoto="0" userDrawn="0">
            <p:ph type="title" hasCustomPrompt="0"/>
          </p:nvPr>
        </p:nvSpPr>
        <p:spPr bwMode="auto">
          <a:xfrm>
            <a:off x="-9312" y="5499"/>
            <a:ext cx="8520599" cy="763499"/>
          </a:xfrm>
          <a:prstGeom prst="rect">
            <a:avLst/>
          </a:prstGeom>
        </p:spPr>
        <p:txBody>
          <a:bodyPr spcFirstLastPara="1" vertOverflow="overflow" horzOverflow="clip" vert="horz" wrap="square" lIns="91423" tIns="91423" rIns="91423" bIns="91423" numCol="1" spcCol="0" rtlCol="0" fromWordArt="0" anchor="t" anchorCtr="0" forceAA="0" compatLnSpc="0">
            <a:normAutofit/>
          </a:bodyPr>
          <a:lstStyle/>
          <a:p>
            <a:pPr marL="0" lvl="0" indent="0" algn="l">
              <a:spcBef>
                <a:spcPts val="0"/>
              </a:spcBef>
              <a:spcAft>
                <a:spcPts val="0"/>
              </a:spcAft>
              <a:buNone/>
              <a:defRPr/>
            </a:pPr>
            <a:r>
              <a:rPr lang="ru" sz="2600">
                <a:solidFill>
                  <a:srgbClr val="980000"/>
                </a:solidFill>
              </a:rPr>
              <a:t>Стенд для измерения квантовой эффективности</a:t>
            </a:r>
            <a:endParaRPr sz="2600">
              <a:solidFill>
                <a:srgbClr val="980000"/>
              </a:solidFill>
            </a:endParaRPr>
          </a:p>
        </p:txBody>
      </p:sp>
      <p:sp>
        <p:nvSpPr>
          <p:cNvPr id="335335746" name="Google Shape;122;p18" hidden="0"/>
          <p:cNvSpPr/>
          <p:nvPr isPhoto="0" userDrawn="0"/>
        </p:nvSpPr>
        <p:spPr bwMode="auto">
          <a:xfrm>
            <a:off x="662774" y="5266832"/>
            <a:ext cx="589500" cy="29549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3" tIns="91423" rIns="91423" bIns="91423" anchor="ctr" anchorCtr="0">
            <a:noAutofit/>
          </a:bodyPr>
          <a:lstStyle/>
          <a:p>
            <a:pPr marL="0" lvl="0" indent="0" algn="l">
              <a:spcBef>
                <a:spcPts val="0"/>
              </a:spcBef>
              <a:spcAft>
                <a:spcPts val="0"/>
              </a:spcAft>
              <a:buNone/>
              <a:defRPr/>
            </a:pPr>
            <a:endParaRPr/>
          </a:p>
        </p:txBody>
      </p:sp>
      <p:sp>
        <p:nvSpPr>
          <p:cNvPr id="1992962375" name="Google Shape;124;p18" hidden="0"/>
          <p:cNvSpPr txBox="1"/>
          <p:nvPr isPhoto="0" userDrawn="0"/>
        </p:nvSpPr>
        <p:spPr bwMode="auto">
          <a:xfrm>
            <a:off x="6121140" y="4609843"/>
            <a:ext cx="3084418" cy="1918956"/>
          </a:xfrm>
          <a:prstGeom prst="rect">
            <a:avLst/>
          </a:prstGeom>
          <a:noFill/>
          <a:ln>
            <a:noFill/>
          </a:ln>
        </p:spPr>
        <p:txBody>
          <a:bodyPr spcFirstLastPara="1" wrap="square" lIns="91423" tIns="91423" rIns="91423" bIns="91423" anchor="t" anchorCtr="0">
            <a:spAutoFit/>
          </a:bodyPr>
          <a:lstStyle/>
          <a:p>
            <a:pPr marL="0" lvl="0" indent="0" algn="l">
              <a:lnSpc>
                <a:spcPct val="114999"/>
              </a:lnSpc>
              <a:spcBef>
                <a:spcPts val="0"/>
              </a:spcBef>
              <a:spcAft>
                <a:spcPts val="0"/>
              </a:spcAft>
              <a:buNone/>
              <a:defRPr/>
            </a:pPr>
            <a:r>
              <a:rPr lang="ru"/>
              <a:t>ε1 - искомая квантовая эффективность,</a:t>
            </a:r>
            <a:endParaRPr/>
          </a:p>
          <a:p>
            <a:pPr marL="0" lvl="0" indent="0" algn="l">
              <a:lnSpc>
                <a:spcPct val="114999"/>
              </a:lnSpc>
              <a:spcBef>
                <a:spcPts val="0"/>
              </a:spcBef>
              <a:spcAft>
                <a:spcPts val="0"/>
              </a:spcAft>
              <a:buNone/>
              <a:defRPr/>
            </a:pPr>
            <a:r>
              <a:rPr lang="ru"/>
              <a:t>I1 – ток прототипа, </a:t>
            </a:r>
            <a:endParaRPr/>
          </a:p>
          <a:p>
            <a:pPr marL="0" lvl="0" indent="0" algn="l">
              <a:lnSpc>
                <a:spcPct val="114999"/>
              </a:lnSpc>
              <a:spcBef>
                <a:spcPts val="0"/>
              </a:spcBef>
              <a:spcAft>
                <a:spcPts val="0"/>
              </a:spcAft>
              <a:buNone/>
              <a:defRPr/>
            </a:pPr>
            <a:r>
              <a:rPr lang="ru"/>
              <a:t>I2  –  ток эталонного фотодиода </a:t>
            </a:r>
            <a:endParaRPr/>
          </a:p>
          <a:p>
            <a:pPr marL="0" lvl="0" indent="0" algn="l">
              <a:lnSpc>
                <a:spcPct val="114999"/>
              </a:lnSpc>
              <a:spcBef>
                <a:spcPts val="0"/>
              </a:spcBef>
              <a:spcAft>
                <a:spcPts val="0"/>
              </a:spcAft>
              <a:buNone/>
              <a:defRPr/>
            </a:pPr>
            <a:r>
              <a:rPr lang="ru"/>
              <a:t>ε2 – известная квантовая эффективность эталонного фотодиода.</a:t>
            </a:r>
            <a:endParaRPr/>
          </a:p>
        </p:txBody>
      </p:sp>
      <p:sp>
        <p:nvSpPr>
          <p:cNvPr id="1814531577" name="Google Shape;125;p18" hidden="0"/>
          <p:cNvSpPr txBox="1"/>
          <p:nvPr isPhoto="0" userDrawn="0"/>
        </p:nvSpPr>
        <p:spPr bwMode="auto">
          <a:xfrm>
            <a:off x="504707" y="5525168"/>
            <a:ext cx="4746910" cy="975361"/>
          </a:xfrm>
          <a:prstGeom prst="rect">
            <a:avLst/>
          </a:prstGeom>
          <a:noFill/>
          <a:ln>
            <a:noFill/>
          </a:ln>
        </p:spPr>
        <p:txBody>
          <a:bodyPr spcFirstLastPara="1" wrap="square" lIns="91423" tIns="91423" rIns="91423" bIns="91423" anchor="t" anchorCtr="0">
            <a:spAutoFit/>
          </a:bodyPr>
          <a:lstStyle/>
          <a:p>
            <a:pPr marL="0" lvl="0" indent="0" algn="just">
              <a:spcBef>
                <a:spcPts val="0"/>
              </a:spcBef>
              <a:spcAft>
                <a:spcPts val="0"/>
              </a:spcAft>
              <a:buNone/>
              <a:defRPr/>
            </a:pPr>
            <a:r>
              <a:rPr lang="ru" sz="1300"/>
              <a:t>1 – прототип , 2 - эталонный фотодиод, 3 - монохроматор (McPherson M302), 4 – насос для откачки воздуха, 5 – источник питания прототипа, 6 – пикоамперметр, 7 – дейтериевая лампа, 8 – баллон с азотом.</a:t>
            </a:r>
            <a:endParaRPr sz="1300"/>
          </a:p>
        </p:txBody>
      </p:sp>
      <p:sp>
        <p:nvSpPr>
          <p:cNvPr id="382642340" name="Google Shape;126;p18" hidden="0"/>
          <p:cNvSpPr txBox="1"/>
          <p:nvPr isPhoto="0" userDrawn="0"/>
        </p:nvSpPr>
        <p:spPr bwMode="auto">
          <a:xfrm>
            <a:off x="6025632" y="3118374"/>
            <a:ext cx="2752760" cy="680155"/>
          </a:xfrm>
          <a:prstGeom prst="rect">
            <a:avLst/>
          </a:prstGeom>
          <a:noFill/>
          <a:ln>
            <a:noFill/>
          </a:ln>
        </p:spPr>
        <p:txBody>
          <a:bodyPr spcFirstLastPara="1" wrap="square" lIns="91423" tIns="91423" rIns="91423" bIns="91423" anchor="t" anchorCtr="0">
            <a:spAutoFit/>
          </a:bodyPr>
          <a:lstStyle/>
          <a:p>
            <a:pPr marL="0" lvl="0" indent="0" algn="just">
              <a:lnSpc>
                <a:spcPct val="114999"/>
              </a:lnSpc>
              <a:spcBef>
                <a:spcPts val="0"/>
              </a:spcBef>
              <a:spcAft>
                <a:spcPts val="0"/>
              </a:spcAft>
              <a:buNone/>
              <a:defRPr/>
            </a:pPr>
            <a:r>
              <a:rPr lang="ru"/>
              <a:t>Эталонный ФД: HAMAMATSU S8552 </a:t>
            </a:r>
            <a:endParaRPr/>
          </a:p>
        </p:txBody>
      </p:sp>
      <p:sp>
        <p:nvSpPr>
          <p:cNvPr id="1602364617" name="Google Shape;127;p18" hidden="0"/>
          <p:cNvSpPr txBox="1">
            <a:spLocks noGrp="1"/>
          </p:cNvSpPr>
          <p:nvPr isPhoto="0" userDrawn="0">
            <p:ph type="sldNum" idx="12" hasCustomPrompt="0"/>
          </p:nvPr>
        </p:nvSpPr>
        <p:spPr bwMode="auto">
          <a:xfrm>
            <a:off x="8472457" y="6217621"/>
            <a:ext cx="548699" cy="524700"/>
          </a:xfrm>
          <a:prstGeom prst="rect">
            <a:avLst/>
          </a:prstGeom>
        </p:spPr>
        <p:txBody>
          <a:bodyPr spcFirstLastPara="1" wrap="square" lIns="91423" tIns="91423" rIns="91423" bIns="91423" anchor="ctr" anchorCtr="0">
            <a:normAutofit/>
          </a:bodyPr>
          <a:lstStyle/>
          <a:p>
            <a:pPr marL="0" lvl="0" indent="0" algn="r">
              <a:spcBef>
                <a:spcPts val="0"/>
              </a:spcBef>
              <a:spcAft>
                <a:spcPts val="0"/>
              </a:spcAft>
              <a:buNone/>
              <a:defRPr/>
            </a:pPr>
            <a:fld id="{D01BCA8F-54B7-1EB2-C6D4-5693B40C5CA4}" type="slidenum">
              <a:rPr lang="ru"/>
              <a:t>6</a:t>
            </a:fld>
            <a:endParaRPr/>
          </a:p>
        </p:txBody>
      </p:sp>
      <p:sp>
        <p:nvSpPr>
          <p:cNvPr id="1844754011" name="Google Shape;135;p18" hidden="0"/>
          <p:cNvSpPr txBox="1"/>
          <p:nvPr isPhoto="0" userDrawn="0"/>
        </p:nvSpPr>
        <p:spPr bwMode="auto">
          <a:xfrm>
            <a:off x="3644722" y="956539"/>
            <a:ext cx="433199" cy="3692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200" b="1">
                <a:solidFill>
                  <a:srgbClr val="FF0000"/>
                </a:solidFill>
                <a:latin typeface="Proxima Nova"/>
                <a:ea typeface="Proxima Nova"/>
                <a:cs typeface="Proxima Nova"/>
              </a:rPr>
              <a:t>[1]</a:t>
            </a:r>
            <a:endParaRPr sz="1200" b="1">
              <a:solidFill>
                <a:srgbClr val="FF0000"/>
              </a:solidFill>
              <a:latin typeface="Proxima Nova"/>
              <a:ea typeface="Proxima Nova"/>
              <a:cs typeface="Proxima Nova"/>
            </a:endParaRPr>
          </a:p>
        </p:txBody>
      </p:sp>
      <p:sp>
        <p:nvSpPr>
          <p:cNvPr id="1143772453" name="Google Shape;136;p18" hidden="0"/>
          <p:cNvSpPr txBox="1"/>
          <p:nvPr isPhoto="0" userDrawn="0"/>
        </p:nvSpPr>
        <p:spPr bwMode="auto">
          <a:xfrm>
            <a:off x="1604453" y="3721515"/>
            <a:ext cx="433199" cy="3692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200" b="1">
                <a:solidFill>
                  <a:srgbClr val="FF0000"/>
                </a:solidFill>
                <a:latin typeface="Proxima Nova"/>
                <a:ea typeface="Proxima Nova"/>
                <a:cs typeface="Proxima Nova"/>
              </a:rPr>
              <a:t>[6]</a:t>
            </a:r>
            <a:endParaRPr sz="1200" b="1">
              <a:solidFill>
                <a:srgbClr val="FF0000"/>
              </a:solidFill>
              <a:latin typeface="Proxima Nova"/>
              <a:ea typeface="Proxima Nova"/>
              <a:cs typeface="Proxima Nova"/>
            </a:endParaRPr>
          </a:p>
        </p:txBody>
      </p:sp>
      <p:sp>
        <p:nvSpPr>
          <p:cNvPr id="782542119" name="Google Shape;137;p18" hidden="0"/>
          <p:cNvSpPr txBox="1"/>
          <p:nvPr isPhoto="0" userDrawn="0"/>
        </p:nvSpPr>
        <p:spPr bwMode="auto">
          <a:xfrm>
            <a:off x="5926648" y="943674"/>
            <a:ext cx="433199" cy="3692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200" b="1">
                <a:solidFill>
                  <a:srgbClr val="FF0000"/>
                </a:solidFill>
                <a:latin typeface="Proxima Nova"/>
                <a:ea typeface="Proxima Nova"/>
                <a:cs typeface="Proxima Nova"/>
              </a:rPr>
              <a:t>[4]</a:t>
            </a:r>
            <a:endParaRPr sz="1200" b="1">
              <a:solidFill>
                <a:srgbClr val="FF0000"/>
              </a:solidFill>
              <a:latin typeface="Proxima Nova"/>
              <a:ea typeface="Proxima Nova"/>
              <a:cs typeface="Proxima Nova"/>
            </a:endParaRPr>
          </a:p>
        </p:txBody>
      </p:sp>
      <p:sp>
        <p:nvSpPr>
          <p:cNvPr id="23174283" name="Google Shape;138;p18" hidden="0"/>
          <p:cNvSpPr txBox="1"/>
          <p:nvPr isPhoto="0" userDrawn="0"/>
        </p:nvSpPr>
        <p:spPr bwMode="auto">
          <a:xfrm>
            <a:off x="651142" y="1194121"/>
            <a:ext cx="433199" cy="3692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200" b="1">
                <a:solidFill>
                  <a:srgbClr val="FF0000"/>
                </a:solidFill>
                <a:latin typeface="Proxima Nova"/>
                <a:ea typeface="Proxima Nova"/>
                <a:cs typeface="Proxima Nova"/>
              </a:rPr>
              <a:t>[3]</a:t>
            </a:r>
            <a:endParaRPr sz="1200" b="1">
              <a:solidFill>
                <a:srgbClr val="FF0000"/>
              </a:solidFill>
              <a:latin typeface="Proxima Nova"/>
              <a:ea typeface="Proxima Nova"/>
              <a:cs typeface="Proxima Nova"/>
            </a:endParaRPr>
          </a:p>
        </p:txBody>
      </p:sp>
      <p:sp>
        <p:nvSpPr>
          <p:cNvPr id="1395445404" name="Google Shape;139;p18" hidden="0"/>
          <p:cNvSpPr txBox="1"/>
          <p:nvPr isPhoto="0" userDrawn="0"/>
        </p:nvSpPr>
        <p:spPr bwMode="auto">
          <a:xfrm>
            <a:off x="189536" y="3845991"/>
            <a:ext cx="433199" cy="3692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200" b="1">
                <a:solidFill>
                  <a:srgbClr val="FF0000"/>
                </a:solidFill>
                <a:latin typeface="Proxima Nova"/>
                <a:ea typeface="Proxima Nova"/>
                <a:cs typeface="Proxima Nova"/>
              </a:rPr>
              <a:t>[7]</a:t>
            </a:r>
            <a:endParaRPr sz="1200" b="1">
              <a:solidFill>
                <a:srgbClr val="FF0000"/>
              </a:solidFill>
              <a:latin typeface="Proxima Nova"/>
              <a:ea typeface="Proxima Nova"/>
              <a:cs typeface="Proxima Nova"/>
            </a:endParaRPr>
          </a:p>
        </p:txBody>
      </p:sp>
      <p:sp>
        <p:nvSpPr>
          <p:cNvPr id="343259507" name="Google Shape;141;p18" hidden="0"/>
          <p:cNvSpPr txBox="1"/>
          <p:nvPr isPhoto="0" userDrawn="0"/>
        </p:nvSpPr>
        <p:spPr bwMode="auto">
          <a:xfrm>
            <a:off x="1934671" y="2814218"/>
            <a:ext cx="433199" cy="3692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200" b="1">
                <a:solidFill>
                  <a:srgbClr val="FF0000"/>
                </a:solidFill>
                <a:latin typeface="Proxima Nova"/>
                <a:ea typeface="Proxima Nova"/>
                <a:cs typeface="Proxima Nova"/>
              </a:rPr>
              <a:t>[2]</a:t>
            </a:r>
            <a:endParaRPr sz="1200" b="1">
              <a:solidFill>
                <a:srgbClr val="FF0000"/>
              </a:solidFill>
              <a:latin typeface="Proxima Nova"/>
              <a:ea typeface="Proxima Nova"/>
              <a:cs typeface="Proxima Nova"/>
            </a:endParaRPr>
          </a:p>
        </p:txBody>
      </p:sp>
      <p:sp>
        <p:nvSpPr>
          <p:cNvPr id="130738317" name="Google Shape;143;p18" hidden="0"/>
          <p:cNvSpPr txBox="1"/>
          <p:nvPr isPhoto="0" userDrawn="0"/>
        </p:nvSpPr>
        <p:spPr bwMode="auto">
          <a:xfrm>
            <a:off x="5501436" y="4336399"/>
            <a:ext cx="433199" cy="3692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200" b="1">
                <a:solidFill>
                  <a:srgbClr val="FF0000"/>
                </a:solidFill>
                <a:latin typeface="Proxima Nova"/>
                <a:ea typeface="Proxima Nova"/>
                <a:cs typeface="Proxima Nova"/>
              </a:rPr>
              <a:t>[</a:t>
            </a:r>
            <a:r>
              <a:rPr lang="en-US" sz="1200" b="1">
                <a:solidFill>
                  <a:srgbClr val="FF0000"/>
                </a:solidFill>
                <a:latin typeface="Proxima Nova"/>
                <a:ea typeface="Proxima Nova"/>
                <a:cs typeface="Proxima Nova"/>
              </a:rPr>
              <a:t>5</a:t>
            </a:r>
            <a:r>
              <a:rPr lang="ru" sz="1200" b="1">
                <a:solidFill>
                  <a:srgbClr val="FF0000"/>
                </a:solidFill>
                <a:latin typeface="Proxima Nova"/>
                <a:ea typeface="Proxima Nova"/>
                <a:cs typeface="Proxima Nova"/>
              </a:rPr>
              <a:t>]</a:t>
            </a:r>
            <a:endParaRPr sz="1200" b="1">
              <a:solidFill>
                <a:srgbClr val="FF0000"/>
              </a:solidFill>
              <a:latin typeface="Proxima Nova"/>
              <a:ea typeface="Proxima Nova"/>
              <a:cs typeface="Proxima Nova"/>
            </a:endParaRPr>
          </a:p>
        </p:txBody>
      </p:sp>
      <p:sp>
        <p:nvSpPr>
          <p:cNvPr id="638504802" name="Rectangle 2" hidden="0"/>
          <p:cNvSpPr/>
          <p:nvPr isPhoto="0" userDrawn="0"/>
        </p:nvSpPr>
        <p:spPr bwMode="auto">
          <a:xfrm>
            <a:off x="522513" y="4219691"/>
            <a:ext cx="1987420" cy="10133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66582496" name="Rectangle 4" hidden="0"/>
          <p:cNvSpPr/>
          <p:nvPr isPhoto="0" userDrawn="0"/>
        </p:nvSpPr>
        <p:spPr bwMode="auto">
          <a:xfrm>
            <a:off x="1321301" y="977268"/>
            <a:ext cx="1330119" cy="130598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ru-RU"/>
          </a:p>
        </p:txBody>
      </p:sp>
      <p:sp>
        <p:nvSpPr>
          <p:cNvPr id="822781110" name="Rectangle 25" hidden="0"/>
          <p:cNvSpPr/>
          <p:nvPr isPhoto="0" userDrawn="0"/>
        </p:nvSpPr>
        <p:spPr bwMode="auto">
          <a:xfrm rot="2798635">
            <a:off x="1074765" y="1891611"/>
            <a:ext cx="433199" cy="8509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ru-RU"/>
          </a:p>
        </p:txBody>
      </p:sp>
      <p:sp>
        <p:nvSpPr>
          <p:cNvPr id="1312087552" name="Rectangle 26" hidden="0"/>
          <p:cNvSpPr/>
          <p:nvPr isPhoto="0" userDrawn="0"/>
        </p:nvSpPr>
        <p:spPr bwMode="auto">
          <a:xfrm>
            <a:off x="800938" y="2433766"/>
            <a:ext cx="691957" cy="3754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ru-RU"/>
          </a:p>
        </p:txBody>
      </p:sp>
      <p:sp>
        <p:nvSpPr>
          <p:cNvPr id="1650913971" name="Rectangle 27" hidden="0"/>
          <p:cNvSpPr/>
          <p:nvPr isPhoto="0" userDrawn="0"/>
        </p:nvSpPr>
        <p:spPr bwMode="auto">
          <a:xfrm>
            <a:off x="919964" y="2800464"/>
            <a:ext cx="433199" cy="85459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ru-RU"/>
          </a:p>
        </p:txBody>
      </p:sp>
      <p:sp>
        <p:nvSpPr>
          <p:cNvPr id="1445698598" name="Rectangle 52" hidden="0"/>
          <p:cNvSpPr/>
          <p:nvPr isPhoto="0" userDrawn="0"/>
        </p:nvSpPr>
        <p:spPr bwMode="auto">
          <a:xfrm rot="8178741">
            <a:off x="2472310" y="1893583"/>
            <a:ext cx="433199" cy="8509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ru-RU"/>
          </a:p>
        </p:txBody>
      </p:sp>
      <p:sp>
        <p:nvSpPr>
          <p:cNvPr id="1980953756" name="Oval 6" hidden="0"/>
          <p:cNvSpPr/>
          <p:nvPr isPhoto="0" userDrawn="0"/>
        </p:nvSpPr>
        <p:spPr bwMode="auto">
          <a:xfrm>
            <a:off x="1376088" y="1026533"/>
            <a:ext cx="1216098" cy="120919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ru-RU"/>
          </a:p>
        </p:txBody>
      </p:sp>
      <p:sp>
        <p:nvSpPr>
          <p:cNvPr id="1536310743" name="Rectangle 28" hidden="0"/>
          <p:cNvSpPr/>
          <p:nvPr isPhoto="0" userDrawn="0"/>
        </p:nvSpPr>
        <p:spPr bwMode="auto">
          <a:xfrm>
            <a:off x="2671716" y="2338859"/>
            <a:ext cx="569651" cy="5794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ru-RU"/>
          </a:p>
        </p:txBody>
      </p:sp>
      <p:sp>
        <p:nvSpPr>
          <p:cNvPr id="1570661541" name="Rectangle 29" hidden="0"/>
          <p:cNvSpPr/>
          <p:nvPr isPhoto="0" userDrawn="0"/>
        </p:nvSpPr>
        <p:spPr bwMode="auto">
          <a:xfrm>
            <a:off x="3260022" y="2477184"/>
            <a:ext cx="217409" cy="3400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ru-RU"/>
          </a:p>
        </p:txBody>
      </p:sp>
      <p:sp>
        <p:nvSpPr>
          <p:cNvPr id="110805364" name="Rectangle 30" hidden="0"/>
          <p:cNvSpPr/>
          <p:nvPr isPhoto="0" userDrawn="0"/>
        </p:nvSpPr>
        <p:spPr bwMode="auto">
          <a:xfrm>
            <a:off x="3479155" y="2338859"/>
            <a:ext cx="327780" cy="60564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ru-RU"/>
          </a:p>
        </p:txBody>
      </p:sp>
      <p:sp>
        <p:nvSpPr>
          <p:cNvPr id="1528326620" name="Rectangle 31" hidden="0"/>
          <p:cNvSpPr/>
          <p:nvPr isPhoto="0" userDrawn="0"/>
        </p:nvSpPr>
        <p:spPr bwMode="auto">
          <a:xfrm>
            <a:off x="2805824" y="2944509"/>
            <a:ext cx="304578" cy="57949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ru-RU"/>
          </a:p>
        </p:txBody>
      </p:sp>
      <p:sp>
        <p:nvSpPr>
          <p:cNvPr id="594411133" name="Rectangle 32" hidden="0"/>
          <p:cNvSpPr/>
          <p:nvPr isPhoto="0" userDrawn="0"/>
        </p:nvSpPr>
        <p:spPr bwMode="auto">
          <a:xfrm>
            <a:off x="621075" y="4346740"/>
            <a:ext cx="1200236" cy="6841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ru-RU"/>
          </a:p>
        </p:txBody>
      </p:sp>
      <p:sp>
        <p:nvSpPr>
          <p:cNvPr id="1457065464" name="Rectangle 33" hidden="0"/>
          <p:cNvSpPr/>
          <p:nvPr isPhoto="0" userDrawn="0"/>
        </p:nvSpPr>
        <p:spPr bwMode="auto">
          <a:xfrm>
            <a:off x="722965" y="4564210"/>
            <a:ext cx="986133" cy="255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a:t>0,541 </a:t>
            </a:r>
            <a:r>
              <a:rPr lang="en-US"/>
              <a:t>pA</a:t>
            </a:r>
            <a:endParaRPr lang="ru-RU"/>
          </a:p>
        </p:txBody>
      </p:sp>
      <p:sp>
        <p:nvSpPr>
          <p:cNvPr id="602479080" name="Freeform: Shape 47" hidden="0"/>
          <p:cNvSpPr/>
          <p:nvPr isPhoto="0" userDrawn="0"/>
        </p:nvSpPr>
        <p:spPr bwMode="auto">
          <a:xfrm>
            <a:off x="2304660" y="3536301"/>
            <a:ext cx="661837" cy="1026366"/>
          </a:xfrm>
          <a:custGeom>
            <a:avLst/>
            <a:gdLst>
              <a:gd name="connsiteX0" fmla="*/ 643812 w 643812"/>
              <a:gd name="connsiteY0" fmla="*/ 0 h 1026367"/>
              <a:gd name="connsiteX1" fmla="*/ 559837 w 643812"/>
              <a:gd name="connsiteY1" fmla="*/ 531845 h 1026367"/>
              <a:gd name="connsiteX2" fmla="*/ 270588 w 643812"/>
              <a:gd name="connsiteY2" fmla="*/ 942392 h 1026367"/>
              <a:gd name="connsiteX3" fmla="*/ 0 w 643812"/>
              <a:gd name="connsiteY3" fmla="*/ 1026367 h 1026367"/>
            </a:gdLst>
            <a:ahLst/>
            <a:cxnLst>
              <a:cxn ang="0">
                <a:pos x="connsiteX0" y="connsiteY0"/>
              </a:cxn>
              <a:cxn ang="0">
                <a:pos x="connsiteX1" y="connsiteY1"/>
              </a:cxn>
              <a:cxn ang="0">
                <a:pos x="connsiteX2" y="connsiteY2"/>
              </a:cxn>
              <a:cxn ang="0">
                <a:pos x="connsiteX3" y="connsiteY3"/>
              </a:cxn>
            </a:cxnLst>
            <a:rect l="l" t="t" r="r" b="b"/>
            <a:pathLst>
              <a:path w="643812" h="1026367" fill="norm" stroke="1" extrusionOk="0">
                <a:moveTo>
                  <a:pt x="643812" y="0"/>
                </a:moveTo>
                <a:cubicBezTo>
                  <a:pt x="632926" y="187390"/>
                  <a:pt x="622041" y="374780"/>
                  <a:pt x="559837" y="531845"/>
                </a:cubicBezTo>
                <a:cubicBezTo>
                  <a:pt x="497633" y="688910"/>
                  <a:pt x="363894" y="859972"/>
                  <a:pt x="270588" y="942392"/>
                </a:cubicBezTo>
                <a:cubicBezTo>
                  <a:pt x="177282" y="1024812"/>
                  <a:pt x="52873" y="1015481"/>
                  <a:pt x="0" y="1026367"/>
                </a:cubicBezTo>
              </a:path>
            </a:pathLst>
          </a:custGeom>
          <a:noFill/>
          <a:ln>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srgbClr val="00B050"/>
              </a:solidFill>
            </a:endParaRPr>
          </a:p>
        </p:txBody>
      </p:sp>
      <p:sp>
        <p:nvSpPr>
          <p:cNvPr id="1408002783" name="Freeform: Shape 48" hidden="0"/>
          <p:cNvSpPr/>
          <p:nvPr isPhoto="0" userDrawn="0"/>
        </p:nvSpPr>
        <p:spPr bwMode="auto">
          <a:xfrm>
            <a:off x="2295330" y="2609102"/>
            <a:ext cx="1823182" cy="2289466"/>
          </a:xfrm>
          <a:custGeom>
            <a:avLst/>
            <a:gdLst>
              <a:gd name="connsiteX0" fmla="*/ 1511559 w 1823183"/>
              <a:gd name="connsiteY0" fmla="*/ 40790 h 2289467"/>
              <a:gd name="connsiteX1" fmla="*/ 1819469 w 1823183"/>
              <a:gd name="connsiteY1" fmla="*/ 59451 h 2289467"/>
              <a:gd name="connsiteX2" fmla="*/ 1651518 w 1823183"/>
              <a:gd name="connsiteY2" fmla="*/ 609957 h 2289467"/>
              <a:gd name="connsiteX3" fmla="*/ 1212979 w 1823183"/>
              <a:gd name="connsiteY3" fmla="*/ 796569 h 2289467"/>
              <a:gd name="connsiteX4" fmla="*/ 951722 w 1823183"/>
              <a:gd name="connsiteY4" fmla="*/ 1393729 h 2289467"/>
              <a:gd name="connsiteX5" fmla="*/ 625151 w 1823183"/>
              <a:gd name="connsiteY5" fmla="*/ 2149508 h 2289467"/>
              <a:gd name="connsiteX6" fmla="*/ 0 w 1823183"/>
              <a:gd name="connsiteY6" fmla="*/ 2289467 h 228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183" h="2289467" fill="norm" stroke="1" extrusionOk="0">
                <a:moveTo>
                  <a:pt x="1511559" y="40790"/>
                </a:moveTo>
                <a:cubicBezTo>
                  <a:pt x="1653851" y="2690"/>
                  <a:pt x="1796143" y="-35410"/>
                  <a:pt x="1819469" y="59451"/>
                </a:cubicBezTo>
                <a:cubicBezTo>
                  <a:pt x="1842795" y="154312"/>
                  <a:pt x="1752600" y="487104"/>
                  <a:pt x="1651518" y="609957"/>
                </a:cubicBezTo>
                <a:cubicBezTo>
                  <a:pt x="1550436" y="732810"/>
                  <a:pt x="1329612" y="665940"/>
                  <a:pt x="1212979" y="796569"/>
                </a:cubicBezTo>
                <a:cubicBezTo>
                  <a:pt x="1096346" y="927198"/>
                  <a:pt x="1049693" y="1168239"/>
                  <a:pt x="951722" y="1393729"/>
                </a:cubicBezTo>
                <a:cubicBezTo>
                  <a:pt x="853751" y="1619219"/>
                  <a:pt x="783771" y="2000218"/>
                  <a:pt x="625151" y="2149508"/>
                </a:cubicBezTo>
                <a:cubicBezTo>
                  <a:pt x="466531" y="2298798"/>
                  <a:pt x="93306" y="2283247"/>
                  <a:pt x="0" y="2289467"/>
                </a:cubicBezTo>
              </a:path>
            </a:pathLst>
          </a:custGeom>
          <a:noFill/>
          <a:ln>
            <a:solidFill>
              <a:srgbClr val="00B05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1999831373" name="Straight Arrow Connector 54" hidden="0"/>
          <p:cNvCxnSpPr>
            <a:cxnSpLocks/>
            <a:stCxn id="594411133" idx="3"/>
          </p:cNvCxnSpPr>
          <p:nvPr isPhoto="0" userDrawn="0"/>
        </p:nvCxnSpPr>
        <p:spPr bwMode="auto">
          <a:xfrm>
            <a:off x="1821312" y="4688805"/>
            <a:ext cx="375883" cy="0"/>
          </a:xfrm>
          <a:prstGeom prst="straightConnector1">
            <a:avLst/>
          </a:prstGeom>
          <a:ln w="28575">
            <a:solidFill>
              <a:srgbClr val="00B05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71289480" name="Rectangle: Top Corners Rounded 57" hidden="0"/>
          <p:cNvSpPr/>
          <p:nvPr isPhoto="0" userDrawn="0"/>
        </p:nvSpPr>
        <p:spPr bwMode="auto">
          <a:xfrm flipV="1">
            <a:off x="4167399" y="1016223"/>
            <a:ext cx="1540066" cy="2412775"/>
          </a:xfrm>
          <a:prstGeom prst="round2SameRect">
            <a:avLst>
              <a:gd name="adj1" fmla="val 16667"/>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886865373" name="Rectangle 58" hidden="0"/>
          <p:cNvSpPr/>
          <p:nvPr isPhoto="0" userDrawn="0"/>
        </p:nvSpPr>
        <p:spPr bwMode="auto">
          <a:xfrm>
            <a:off x="4250986" y="2876374"/>
            <a:ext cx="1390826" cy="366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0"/>
              <a:t>7</a:t>
            </a:r>
            <mc:AlternateContent xmlns:mc="http://schemas.openxmlformats.org/markup-compatibility/2006" xmlns:m="http://schemas.openxmlformats.org/officeDocument/2006/math">
              <mc:Choice xmlns:a14="http://schemas.microsoft.com/office/drawing/2010/main" Requires="a14">
                <a14:m>
                  <m:oMathPara>
                    <m:oMathParaPr/>
                    <m:oMath>
                      <m:r>
                        <m:rPr/>
                        <a:rPr lang="en-US" b="0" i="1">
                          <a:latin typeface="Cambria Math"/>
                          <a:ea typeface="Cambria Math"/>
                        </a:rPr>
                        <m:t>∗</m:t>
                      </m:r>
                      <m:sSup>
                        <m:sSupPr>
                          <m:ctrlPr>
                            <a:rPr lang="en-US" b="0" i="1">
                              <a:latin typeface="Cambria Math"/>
                              <a:ea typeface="Cambria Math"/>
                              <a:cs typeface="Cambria Math"/>
                            </a:rPr>
                          </m:ctrlPr>
                        </m:sSupPr>
                        <m:e>
                          <m:r>
                            <m:rPr/>
                            <a:rPr lang="en-US" b="0" i="1">
                              <a:latin typeface="Cambria Math"/>
                              <a:ea typeface="Cambria Math"/>
                            </a:rPr>
                            <m:t>10</m:t>
                          </m:r>
                        </m:e>
                        <m:sup>
                          <m:r>
                            <m:rPr/>
                            <a:rPr lang="en-US" b="0" i="1">
                              <a:latin typeface="Cambria Math"/>
                              <a:ea typeface="Cambria Math"/>
                            </a:rPr>
                            <m:t>−6</m:t>
                          </m:r>
                        </m:sup>
                      </m:sSup>
                    </m:oMath>
                  </m:oMathPara>
                </a14:m>
              </mc:Choice>
              <mc:Fallback/>
            </mc:AlternateContent>
            <a:r>
              <a:rPr lang="en-US"/>
              <a:t>mbar</a:t>
            </a:r>
            <a:endParaRPr lang="ru-RU"/>
          </a:p>
        </p:txBody>
      </p:sp>
      <p:cxnSp>
        <p:nvCxnSpPr>
          <p:cNvPr id="2057134048" name="Straight Connector 60" hidden="0"/>
          <p:cNvCxnSpPr>
            <a:cxnSpLocks/>
          </p:cNvCxnSpPr>
          <p:nvPr isPhoto="0" userDrawn="0"/>
        </p:nvCxnSpPr>
        <p:spPr bwMode="auto">
          <a:xfrm>
            <a:off x="4167399" y="2697176"/>
            <a:ext cx="1540066"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43738684" name="Oval 63" hidden="0"/>
          <p:cNvSpPr/>
          <p:nvPr isPhoto="0" userDrawn="0"/>
        </p:nvSpPr>
        <p:spPr bwMode="auto">
          <a:xfrm>
            <a:off x="4572000" y="1312974"/>
            <a:ext cx="679009" cy="68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500286264" name="Oval 87" hidden="0"/>
          <p:cNvSpPr/>
          <p:nvPr isPhoto="0" userDrawn="0"/>
        </p:nvSpPr>
        <p:spPr bwMode="auto">
          <a:xfrm>
            <a:off x="1631862" y="1286745"/>
            <a:ext cx="679009" cy="68173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ru-RU"/>
          </a:p>
        </p:txBody>
      </p:sp>
      <p:cxnSp>
        <p:nvCxnSpPr>
          <p:cNvPr id="1150691569" name="Google Shape;129;p18" hidden="0"/>
          <p:cNvCxnSpPr>
            <a:cxnSpLocks/>
          </p:cNvCxnSpPr>
          <p:nvPr isPhoto="0" userDrawn="0"/>
        </p:nvCxnSpPr>
        <p:spPr bwMode="auto">
          <a:xfrm flipV="1">
            <a:off x="3549192" y="1270696"/>
            <a:ext cx="236983" cy="1236579"/>
          </a:xfrm>
          <a:prstGeom prst="straightConnector1">
            <a:avLst/>
          </a:prstGeom>
          <a:noFill/>
          <a:ln w="9525" cap="flat" cmpd="sng">
            <a:solidFill>
              <a:srgbClr val="CC0000"/>
            </a:solidFill>
            <a:prstDash val="dashDot"/>
            <a:round/>
            <a:headEnd type="oval" w="med" len="med"/>
            <a:tailEnd type="oval" w="med" len="med"/>
          </a:ln>
        </p:spPr>
      </p:cxnSp>
      <p:cxnSp>
        <p:nvCxnSpPr>
          <p:cNvPr id="783251624" name="Google Shape;140;p18" hidden="0"/>
          <p:cNvCxnSpPr>
            <a:cxnSpLocks/>
          </p:cNvCxnSpPr>
          <p:nvPr isPhoto="0" userDrawn="0"/>
        </p:nvCxnSpPr>
        <p:spPr bwMode="auto">
          <a:xfrm>
            <a:off x="2244431" y="3118374"/>
            <a:ext cx="708003" cy="263028"/>
          </a:xfrm>
          <a:prstGeom prst="straightConnector1">
            <a:avLst/>
          </a:prstGeom>
          <a:noFill/>
          <a:ln w="9525" cap="flat" cmpd="sng">
            <a:solidFill>
              <a:srgbClr val="CC0000"/>
            </a:solidFill>
            <a:prstDash val="dashDot"/>
            <a:round/>
            <a:headEnd type="oval" w="med" len="med"/>
            <a:tailEnd type="oval" w="med" len="med"/>
          </a:ln>
        </p:spPr>
      </p:cxnSp>
      <p:cxnSp>
        <p:nvCxnSpPr>
          <p:cNvPr id="2082307666" name="Google Shape;131;p18" hidden="0"/>
          <p:cNvCxnSpPr>
            <a:cxnSpLocks/>
          </p:cNvCxnSpPr>
          <p:nvPr isPhoto="0" userDrawn="0"/>
        </p:nvCxnSpPr>
        <p:spPr bwMode="auto">
          <a:xfrm flipH="1" flipV="1">
            <a:off x="940078" y="1503255"/>
            <a:ext cx="632550" cy="432873"/>
          </a:xfrm>
          <a:prstGeom prst="straightConnector1">
            <a:avLst/>
          </a:prstGeom>
          <a:noFill/>
          <a:ln w="9525" cap="flat" cmpd="sng">
            <a:solidFill>
              <a:srgbClr val="CC0000"/>
            </a:solidFill>
            <a:prstDash val="dashDot"/>
            <a:round/>
            <a:headEnd type="oval" w="med" len="med"/>
            <a:tailEnd type="oval" w="med" len="med"/>
          </a:ln>
        </p:spPr>
      </p:cxnSp>
      <p:cxnSp>
        <p:nvCxnSpPr>
          <p:cNvPr id="1145648571" name="Google Shape;134;p18" hidden="0"/>
          <p:cNvCxnSpPr>
            <a:cxnSpLocks/>
          </p:cNvCxnSpPr>
          <p:nvPr isPhoto="0" userDrawn="0"/>
        </p:nvCxnSpPr>
        <p:spPr bwMode="auto">
          <a:xfrm rot="10799989" flipH="1">
            <a:off x="5530795" y="1208520"/>
            <a:ext cx="433199" cy="1216799"/>
          </a:xfrm>
          <a:prstGeom prst="straightConnector1">
            <a:avLst/>
          </a:prstGeom>
          <a:noFill/>
          <a:ln w="9525" cap="flat" cmpd="sng">
            <a:solidFill>
              <a:srgbClr val="CC0000"/>
            </a:solidFill>
            <a:prstDash val="dashDot"/>
            <a:round/>
            <a:headEnd type="oval" w="med" len="med"/>
            <a:tailEnd type="oval" w="med" len="med"/>
          </a:ln>
        </p:spPr>
      </p:cxnSp>
      <p:sp>
        <p:nvSpPr>
          <p:cNvPr id="1359372297" name="Rectangle 74" hidden="0"/>
          <p:cNvSpPr/>
          <p:nvPr isPhoto="0" userDrawn="0"/>
        </p:nvSpPr>
        <p:spPr bwMode="auto">
          <a:xfrm>
            <a:off x="3552606" y="3662015"/>
            <a:ext cx="1130448" cy="5923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ru-RU"/>
          </a:p>
        </p:txBody>
      </p:sp>
      <p:sp>
        <p:nvSpPr>
          <p:cNvPr id="324470582" name="Rectangle 100" hidden="0"/>
          <p:cNvSpPr/>
          <p:nvPr isPhoto="0" userDrawn="0"/>
        </p:nvSpPr>
        <p:spPr bwMode="auto">
          <a:xfrm>
            <a:off x="3615861" y="3800352"/>
            <a:ext cx="986133" cy="255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t>30</a:t>
            </a:r>
            <a:r>
              <a:rPr lang="ru-RU"/>
              <a:t> </a:t>
            </a:r>
            <a:r>
              <a:rPr lang="en-US"/>
              <a:t>V</a:t>
            </a:r>
            <a:endParaRPr lang="ru-RU"/>
          </a:p>
        </p:txBody>
      </p:sp>
      <p:sp>
        <p:nvSpPr>
          <p:cNvPr id="1947229768" name="Freeform: Shape 75" hidden="0"/>
          <p:cNvSpPr/>
          <p:nvPr isPhoto="0" userDrawn="0"/>
        </p:nvSpPr>
        <p:spPr bwMode="auto">
          <a:xfrm>
            <a:off x="3422490" y="2827037"/>
            <a:ext cx="539114" cy="821092"/>
          </a:xfrm>
          <a:custGeom>
            <a:avLst/>
            <a:gdLst>
              <a:gd name="connsiteX0" fmla="*/ 188643 w 539115"/>
              <a:gd name="connsiteY0" fmla="*/ 821093 h 821093"/>
              <a:gd name="connsiteX1" fmla="*/ 337933 w 539115"/>
              <a:gd name="connsiteY1" fmla="*/ 634481 h 821093"/>
              <a:gd name="connsiteX2" fmla="*/ 2031 w 539115"/>
              <a:gd name="connsiteY2" fmla="*/ 429208 h 821093"/>
              <a:gd name="connsiteX3" fmla="*/ 524545 w 539115"/>
              <a:gd name="connsiteY3" fmla="*/ 139959 h 821093"/>
              <a:gd name="connsiteX4" fmla="*/ 393917 w 539115"/>
              <a:gd name="connsiteY4" fmla="*/ 0 h 821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5" h="821093" fill="norm" stroke="1" extrusionOk="0">
                <a:moveTo>
                  <a:pt x="188643" y="821093"/>
                </a:moveTo>
                <a:cubicBezTo>
                  <a:pt x="278839" y="760444"/>
                  <a:pt x="369035" y="699795"/>
                  <a:pt x="337933" y="634481"/>
                </a:cubicBezTo>
                <a:cubicBezTo>
                  <a:pt x="306831" y="569167"/>
                  <a:pt x="-29071" y="511628"/>
                  <a:pt x="2031" y="429208"/>
                </a:cubicBezTo>
                <a:cubicBezTo>
                  <a:pt x="33133" y="346788"/>
                  <a:pt x="459231" y="211494"/>
                  <a:pt x="524545" y="139959"/>
                </a:cubicBezTo>
                <a:cubicBezTo>
                  <a:pt x="589859" y="68424"/>
                  <a:pt x="415688" y="20216"/>
                  <a:pt x="393917"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464017917" name="Freeform: Shape 76" hidden="0"/>
          <p:cNvSpPr/>
          <p:nvPr isPhoto="0" userDrawn="0"/>
        </p:nvSpPr>
        <p:spPr bwMode="auto">
          <a:xfrm>
            <a:off x="3554962" y="2948472"/>
            <a:ext cx="505172" cy="709126"/>
          </a:xfrm>
          <a:custGeom>
            <a:avLst/>
            <a:gdLst>
              <a:gd name="connsiteX0" fmla="*/ 270588 w 505173"/>
              <a:gd name="connsiteY0" fmla="*/ 709127 h 709127"/>
              <a:gd name="connsiteX1" fmla="*/ 503853 w 505173"/>
              <a:gd name="connsiteY1" fmla="*/ 391886 h 709127"/>
              <a:gd name="connsiteX2" fmla="*/ 177282 w 505173"/>
              <a:gd name="connsiteY2" fmla="*/ 298580 h 709127"/>
              <a:gd name="connsiteX3" fmla="*/ 0 w 505173"/>
              <a:gd name="connsiteY3" fmla="*/ 0 h 709127"/>
              <a:gd name="connsiteX4" fmla="*/ 0 w 505173"/>
              <a:gd name="connsiteY4" fmla="*/ 0 h 709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173" h="709127" fill="norm" stroke="1" extrusionOk="0">
                <a:moveTo>
                  <a:pt x="270588" y="709127"/>
                </a:moveTo>
                <a:cubicBezTo>
                  <a:pt x="394996" y="584718"/>
                  <a:pt x="519404" y="460310"/>
                  <a:pt x="503853" y="391886"/>
                </a:cubicBezTo>
                <a:cubicBezTo>
                  <a:pt x="488302" y="323462"/>
                  <a:pt x="261257" y="363894"/>
                  <a:pt x="177282" y="298580"/>
                </a:cubicBezTo>
                <a:cubicBezTo>
                  <a:pt x="93306" y="233266"/>
                  <a:pt x="0" y="0"/>
                  <a:pt x="0" y="0"/>
                </a:cubicBez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514770919" name="Google Shape;142;p18" hidden="0"/>
          <p:cNvCxnSpPr>
            <a:cxnSpLocks/>
          </p:cNvCxnSpPr>
          <p:nvPr isPhoto="0" userDrawn="0"/>
        </p:nvCxnSpPr>
        <p:spPr bwMode="auto">
          <a:xfrm>
            <a:off x="4459993" y="4104432"/>
            <a:ext cx="1050817" cy="483800"/>
          </a:xfrm>
          <a:prstGeom prst="straightConnector1">
            <a:avLst/>
          </a:prstGeom>
          <a:noFill/>
          <a:ln w="9525" cap="flat" cmpd="sng">
            <a:solidFill>
              <a:srgbClr val="CC0000"/>
            </a:solidFill>
            <a:prstDash val="dashDot"/>
            <a:round/>
            <a:headEnd type="oval" w="med" len="med"/>
            <a:tailEnd type="oval" w="med" len="med"/>
          </a:ln>
        </p:spPr>
      </p:cxnSp>
      <p:cxnSp>
        <p:nvCxnSpPr>
          <p:cNvPr id="1836930088" name="Google Shape;130;p18" hidden="0"/>
          <p:cNvCxnSpPr>
            <a:cxnSpLocks/>
          </p:cNvCxnSpPr>
          <p:nvPr isPhoto="0" userDrawn="0"/>
        </p:nvCxnSpPr>
        <p:spPr bwMode="auto">
          <a:xfrm flipH="1">
            <a:off x="1316964" y="3968587"/>
            <a:ext cx="295968" cy="506952"/>
          </a:xfrm>
          <a:prstGeom prst="straightConnector1">
            <a:avLst/>
          </a:prstGeom>
          <a:noFill/>
          <a:ln w="9525" cap="flat" cmpd="sng">
            <a:solidFill>
              <a:srgbClr val="CC0000"/>
            </a:solidFill>
            <a:prstDash val="dashDot"/>
            <a:round/>
            <a:headEnd type="oval" w="med" len="med"/>
            <a:tailEnd type="oval" w="med" len="med"/>
          </a:ln>
        </p:spPr>
      </p:cxnSp>
      <p:cxnSp>
        <p:nvCxnSpPr>
          <p:cNvPr id="1586018018" name="Google Shape;132;p18" hidden="0"/>
          <p:cNvCxnSpPr>
            <a:cxnSpLocks/>
          </p:cNvCxnSpPr>
          <p:nvPr isPhoto="0" userDrawn="0"/>
        </p:nvCxnSpPr>
        <p:spPr bwMode="auto">
          <a:xfrm flipH="1">
            <a:off x="365605" y="3511521"/>
            <a:ext cx="650851" cy="336818"/>
          </a:xfrm>
          <a:prstGeom prst="straightConnector1">
            <a:avLst/>
          </a:prstGeom>
          <a:noFill/>
          <a:ln w="9525" cap="flat" cmpd="sng">
            <a:solidFill>
              <a:srgbClr val="CC0000"/>
            </a:solidFill>
            <a:prstDash val="dashDot"/>
            <a:round/>
            <a:headEnd type="oval" w="med" len="med"/>
            <a:tailEnd type="oval" w="med" len="med"/>
          </a:ln>
        </p:spPr>
      </p:cxnSp>
      <p:sp>
        <p:nvSpPr>
          <p:cNvPr id="1651830584" name="TextBox 80" hidden="0"/>
          <p:cNvSpPr txBox="1"/>
          <p:nvPr isPhoto="0" userDrawn="0"/>
        </p:nvSpPr>
        <p:spPr bwMode="auto">
          <a:xfrm>
            <a:off x="2295330" y="3670308"/>
            <a:ext cx="750087" cy="523219"/>
          </a:xfrm>
          <a:prstGeom prst="rect">
            <a:avLst/>
          </a:prstGeom>
          <a:noFill/>
        </p:spPr>
        <p:txBody>
          <a:bodyPr wrap="square" rtlCol="0">
            <a:spAutoFit/>
          </a:bodyPr>
          <a:lstStyle/>
          <a:p>
            <a:pPr>
              <a:defRPr/>
            </a:pPr>
            <a:r>
              <a:rPr lang="en-US">
                <a:solidFill>
                  <a:srgbClr val="00B050"/>
                </a:solidFill>
              </a:rPr>
              <a:t>Pd signal</a:t>
            </a:r>
            <a:endParaRPr lang="ru-RU">
              <a:solidFill>
                <a:srgbClr val="00B050"/>
              </a:solidFill>
            </a:endParaRPr>
          </a:p>
        </p:txBody>
      </p:sp>
      <p:sp>
        <p:nvSpPr>
          <p:cNvPr id="164201651" name="TextBox 107" hidden="0"/>
          <p:cNvSpPr txBox="1"/>
          <p:nvPr isPhoto="0" userDrawn="0"/>
        </p:nvSpPr>
        <p:spPr bwMode="auto">
          <a:xfrm>
            <a:off x="2966499" y="4568418"/>
            <a:ext cx="750087" cy="523219"/>
          </a:xfrm>
          <a:prstGeom prst="rect">
            <a:avLst/>
          </a:prstGeom>
          <a:noFill/>
        </p:spPr>
        <p:txBody>
          <a:bodyPr wrap="square" rtlCol="0">
            <a:spAutoFit/>
          </a:bodyPr>
          <a:lstStyle/>
          <a:p>
            <a:pPr>
              <a:defRPr/>
            </a:pPr>
            <a:r>
              <a:rPr lang="en-US">
                <a:solidFill>
                  <a:srgbClr val="00B050"/>
                </a:solidFill>
              </a:rPr>
              <a:t>Pc signal</a:t>
            </a:r>
            <a:endParaRPr lang="ru-RU">
              <a:solidFill>
                <a:srgbClr val="00B050"/>
              </a:solidFill>
            </a:endParaRPr>
          </a:p>
        </p:txBody>
      </p:sp>
      <p:sp>
        <p:nvSpPr>
          <p:cNvPr id="1729728279" name="Cylinder 81" hidden="0"/>
          <p:cNvSpPr/>
          <p:nvPr isPhoto="0" userDrawn="0"/>
        </p:nvSpPr>
        <p:spPr bwMode="auto">
          <a:xfrm>
            <a:off x="6436413" y="1312020"/>
            <a:ext cx="606981" cy="980238"/>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t>N</a:t>
            </a:r>
            <a:endParaRPr lang="ru-RU"/>
          </a:p>
        </p:txBody>
      </p:sp>
      <p:sp>
        <p:nvSpPr>
          <p:cNvPr id="1462344567" name="Rectangle 110" hidden="0"/>
          <p:cNvSpPr/>
          <p:nvPr isPhoto="0" userDrawn="0"/>
        </p:nvSpPr>
        <p:spPr bwMode="auto">
          <a:xfrm rot="5399976">
            <a:off x="4552353" y="1479371"/>
            <a:ext cx="236908" cy="36237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509790068" name="Rectangle 85" hidden="0"/>
          <p:cNvSpPr/>
          <p:nvPr isPhoto="0" userDrawn="0"/>
        </p:nvSpPr>
        <p:spPr bwMode="auto">
          <a:xfrm>
            <a:off x="4598304" y="1378771"/>
            <a:ext cx="84751" cy="16332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77947238" name="Rectangle 115" hidden="0"/>
          <p:cNvSpPr/>
          <p:nvPr isPhoto="0" userDrawn="0"/>
        </p:nvSpPr>
        <p:spPr bwMode="auto">
          <a:xfrm rot="5399976">
            <a:off x="5076970" y="1839577"/>
            <a:ext cx="84751" cy="16332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17777244" name="Rectangle 116" hidden="0"/>
          <p:cNvSpPr/>
          <p:nvPr isPhoto="0" userDrawn="0"/>
        </p:nvSpPr>
        <p:spPr bwMode="auto">
          <a:xfrm rot="5399976">
            <a:off x="4580326" y="1224076"/>
            <a:ext cx="120706" cy="29659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656481361" name="Rectangle 117" hidden="0"/>
          <p:cNvSpPr/>
          <p:nvPr isPhoto="0" userDrawn="0"/>
        </p:nvSpPr>
        <p:spPr bwMode="auto">
          <a:xfrm rot="10799989">
            <a:off x="5182060" y="1772946"/>
            <a:ext cx="120706" cy="29659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417931690" name="Rectangle 119" hidden="0"/>
          <p:cNvSpPr/>
          <p:nvPr isPhoto="0" userDrawn="0"/>
        </p:nvSpPr>
        <p:spPr bwMode="auto">
          <a:xfrm rot="5399976">
            <a:off x="1749399" y="1307713"/>
            <a:ext cx="84751" cy="16332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426940573" name="Rectangle 143" hidden="0"/>
          <p:cNvSpPr/>
          <p:nvPr isPhoto="0" userDrawn="0"/>
        </p:nvSpPr>
        <p:spPr bwMode="auto">
          <a:xfrm rot="10799989">
            <a:off x="1621285" y="1227541"/>
            <a:ext cx="120706" cy="29659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30271526" name="Rectangle 118" hidden="0"/>
          <p:cNvSpPr/>
          <p:nvPr isPhoto="0" userDrawn="0"/>
        </p:nvSpPr>
        <p:spPr bwMode="auto">
          <a:xfrm rot="10799989">
            <a:off x="1843534" y="1229794"/>
            <a:ext cx="236908" cy="36237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796917544" name="Freeform: Shape 88" hidden="0"/>
          <p:cNvSpPr/>
          <p:nvPr isPhoto="0" userDrawn="0"/>
        </p:nvSpPr>
        <p:spPr bwMode="auto">
          <a:xfrm flipH="0" flipV="0">
            <a:off x="1986360" y="1463012"/>
            <a:ext cx="2492331" cy="291669"/>
          </a:xfrm>
          <a:custGeom>
            <a:avLst/>
            <a:gdLst>
              <a:gd name="connsiteX0" fmla="*/ 0 w 2351314"/>
              <a:gd name="connsiteY0" fmla="*/ 188503 h 291671"/>
              <a:gd name="connsiteX1" fmla="*/ 401216 w 2351314"/>
              <a:gd name="connsiteY1" fmla="*/ 1891 h 291671"/>
              <a:gd name="connsiteX2" fmla="*/ 1203649 w 2351314"/>
              <a:gd name="connsiteY2" fmla="*/ 291140 h 291671"/>
              <a:gd name="connsiteX3" fmla="*/ 1894114 w 2351314"/>
              <a:gd name="connsiteY3" fmla="*/ 76536 h 291671"/>
              <a:gd name="connsiteX4" fmla="*/ 2351314 w 2351314"/>
              <a:gd name="connsiteY4" fmla="*/ 188503 h 29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314" h="291671" fill="norm" stroke="1" extrusionOk="0">
                <a:moveTo>
                  <a:pt x="0" y="188503"/>
                </a:moveTo>
                <a:cubicBezTo>
                  <a:pt x="100304" y="86644"/>
                  <a:pt x="200608" y="-15215"/>
                  <a:pt x="401216" y="1891"/>
                </a:cubicBezTo>
                <a:cubicBezTo>
                  <a:pt x="601824" y="18997"/>
                  <a:pt x="954833" y="278699"/>
                  <a:pt x="1203649" y="291140"/>
                </a:cubicBezTo>
                <a:cubicBezTo>
                  <a:pt x="1452465" y="303581"/>
                  <a:pt x="1702837" y="93642"/>
                  <a:pt x="1894114" y="76536"/>
                </a:cubicBezTo>
                <a:cubicBezTo>
                  <a:pt x="2085391" y="59430"/>
                  <a:pt x="2276669" y="199389"/>
                  <a:pt x="2351314" y="188503"/>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756420485" name="Oval 64" hidden="0"/>
          <p:cNvSpPr/>
          <p:nvPr isPhoto="0" userDrawn="0"/>
        </p:nvSpPr>
        <p:spPr bwMode="auto">
          <a:xfrm>
            <a:off x="1819923" y="1471207"/>
            <a:ext cx="302887" cy="31984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938011805" name="Freeform: Shape 90" hidden="0"/>
          <p:cNvSpPr/>
          <p:nvPr isPhoto="0" userDrawn="0"/>
        </p:nvSpPr>
        <p:spPr bwMode="auto">
          <a:xfrm>
            <a:off x="4002174" y="2099387"/>
            <a:ext cx="1113615" cy="547904"/>
          </a:xfrm>
          <a:custGeom>
            <a:avLst/>
            <a:gdLst>
              <a:gd name="connsiteX0" fmla="*/ 896396 w 1113616"/>
              <a:gd name="connsiteY0" fmla="*/ 0 h 547905"/>
              <a:gd name="connsiteX1" fmla="*/ 1092339 w 1113616"/>
              <a:gd name="connsiteY1" fmla="*/ 541175 h 547905"/>
              <a:gd name="connsiteX2" fmla="*/ 448527 w 1113616"/>
              <a:gd name="connsiteY2" fmla="*/ 307910 h 547905"/>
              <a:gd name="connsiteX3" fmla="*/ 233923 w 1113616"/>
              <a:gd name="connsiteY3" fmla="*/ 382555 h 547905"/>
              <a:gd name="connsiteX4" fmla="*/ 28649 w 1113616"/>
              <a:gd name="connsiteY4" fmla="*/ 363894 h 547905"/>
              <a:gd name="connsiteX5" fmla="*/ 28649 w 1113616"/>
              <a:gd name="connsiteY5" fmla="*/ 401216 h 54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16" h="547905" fill="norm" stroke="1" extrusionOk="0">
                <a:moveTo>
                  <a:pt x="896396" y="0"/>
                </a:moveTo>
                <a:cubicBezTo>
                  <a:pt x="1031690" y="244928"/>
                  <a:pt x="1166984" y="489857"/>
                  <a:pt x="1092339" y="541175"/>
                </a:cubicBezTo>
                <a:cubicBezTo>
                  <a:pt x="1017694" y="592493"/>
                  <a:pt x="591596" y="334347"/>
                  <a:pt x="448527" y="307910"/>
                </a:cubicBezTo>
                <a:cubicBezTo>
                  <a:pt x="305458" y="281473"/>
                  <a:pt x="303903" y="373224"/>
                  <a:pt x="233923" y="382555"/>
                </a:cubicBezTo>
                <a:cubicBezTo>
                  <a:pt x="163943" y="391886"/>
                  <a:pt x="28649" y="363894"/>
                  <a:pt x="28649" y="363894"/>
                </a:cubicBezTo>
                <a:cubicBezTo>
                  <a:pt x="-5563" y="367004"/>
                  <a:pt x="-13339" y="379445"/>
                  <a:pt x="28649" y="401216"/>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777462582" name="Rectangle 70" hidden="0"/>
          <p:cNvSpPr/>
          <p:nvPr isPhoto="0" userDrawn="0"/>
        </p:nvSpPr>
        <p:spPr bwMode="auto">
          <a:xfrm>
            <a:off x="3806937" y="2409458"/>
            <a:ext cx="210813" cy="984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ru-RU"/>
          </a:p>
        </p:txBody>
      </p:sp>
      <p:sp>
        <p:nvSpPr>
          <p:cNvPr id="1261199599" name="Rectangle 82" hidden="0"/>
          <p:cNvSpPr/>
          <p:nvPr isPhoto="0" userDrawn="0"/>
        </p:nvSpPr>
        <p:spPr bwMode="auto">
          <a:xfrm>
            <a:off x="4805521" y="1727082"/>
            <a:ext cx="236908" cy="36237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752553800" name="Oval 89" hidden="0"/>
          <p:cNvSpPr/>
          <p:nvPr isPhoto="0" userDrawn="0"/>
        </p:nvSpPr>
        <p:spPr bwMode="auto">
          <a:xfrm>
            <a:off x="4772532" y="1497078"/>
            <a:ext cx="302887" cy="31984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74869663" name="Freeform: Shape 92" hidden="0"/>
          <p:cNvSpPr/>
          <p:nvPr isPhoto="0" userDrawn="0"/>
        </p:nvSpPr>
        <p:spPr bwMode="auto">
          <a:xfrm>
            <a:off x="1967584" y="687886"/>
            <a:ext cx="4731795" cy="721034"/>
          </a:xfrm>
          <a:custGeom>
            <a:avLst/>
            <a:gdLst>
              <a:gd name="connsiteX0" fmla="*/ 1174 w 4731795"/>
              <a:gd name="connsiteY0" fmla="*/ 525093 h 721035"/>
              <a:gd name="connsiteX1" fmla="*/ 159795 w 4731795"/>
              <a:gd name="connsiteY1" fmla="*/ 142537 h 721035"/>
              <a:gd name="connsiteX2" fmla="*/ 999550 w 4731795"/>
              <a:gd name="connsiteY2" fmla="*/ 58562 h 721035"/>
              <a:gd name="connsiteX3" fmla="*/ 2380480 w 4731795"/>
              <a:gd name="connsiteY3" fmla="*/ 170529 h 721035"/>
              <a:gd name="connsiteX4" fmla="*/ 3882709 w 4731795"/>
              <a:gd name="connsiteY4" fmla="*/ 21240 h 721035"/>
              <a:gd name="connsiteX5" fmla="*/ 4731795 w 4731795"/>
              <a:gd name="connsiteY5" fmla="*/ 721035 h 721035"/>
              <a:gd name="connsiteX6" fmla="*/ 4731795 w 4731795"/>
              <a:gd name="connsiteY6" fmla="*/ 721035 h 721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795" h="721035" fill="norm" stroke="1" extrusionOk="0">
                <a:moveTo>
                  <a:pt x="1174" y="525093"/>
                </a:moveTo>
                <a:cubicBezTo>
                  <a:pt x="-2714" y="372692"/>
                  <a:pt x="-6601" y="220292"/>
                  <a:pt x="159795" y="142537"/>
                </a:cubicBezTo>
                <a:cubicBezTo>
                  <a:pt x="326191" y="64782"/>
                  <a:pt x="629436" y="53897"/>
                  <a:pt x="999550" y="58562"/>
                </a:cubicBezTo>
                <a:cubicBezTo>
                  <a:pt x="1369664" y="63227"/>
                  <a:pt x="1899954" y="176749"/>
                  <a:pt x="2380480" y="170529"/>
                </a:cubicBezTo>
                <a:cubicBezTo>
                  <a:pt x="2861006" y="164309"/>
                  <a:pt x="3490823" y="-70511"/>
                  <a:pt x="3882709" y="21240"/>
                </a:cubicBezTo>
                <a:cubicBezTo>
                  <a:pt x="4274595" y="112991"/>
                  <a:pt x="4731795" y="721035"/>
                  <a:pt x="4731795" y="721035"/>
                </a:cubicBezTo>
                <a:lnTo>
                  <a:pt x="4731795" y="72103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939868729" name="Cylinder 93" hidden="0"/>
          <p:cNvSpPr/>
          <p:nvPr isPhoto="0" userDrawn="0"/>
        </p:nvSpPr>
        <p:spPr bwMode="auto">
          <a:xfrm>
            <a:off x="6614406" y="1227852"/>
            <a:ext cx="243063" cy="280147"/>
          </a:xfrm>
          <a:prstGeom prst="can">
            <a:avLst>
              <a:gd name="adj"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43041389" name="Oval 34" hidden="0"/>
          <p:cNvSpPr/>
          <p:nvPr isPhoto="0" userDrawn="0"/>
        </p:nvSpPr>
        <p:spPr bwMode="auto">
          <a:xfrm>
            <a:off x="4572000" y="1582571"/>
            <a:ext cx="138935" cy="1347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ru-RU"/>
          </a:p>
        </p:txBody>
      </p:sp>
      <p:sp>
        <p:nvSpPr>
          <p:cNvPr id="733976014" name="Oval 145" hidden="0"/>
          <p:cNvSpPr/>
          <p:nvPr isPhoto="0" userDrawn="0"/>
        </p:nvSpPr>
        <p:spPr bwMode="auto">
          <a:xfrm>
            <a:off x="1891413" y="1299025"/>
            <a:ext cx="138935" cy="134760"/>
          </a:xfrm>
          <a:prstGeom prst="ellipse">
            <a:avLst/>
          </a:prstGeom>
          <a:solidFill>
            <a:srgbClr val="92D050"/>
          </a:solidFill>
          <a:ln>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ru-RU"/>
          </a:p>
        </p:txBody>
      </p:sp>
      <p:sp>
        <p:nvSpPr>
          <p:cNvPr id="867366046" name="Oval 146" hidden="0"/>
          <p:cNvSpPr/>
          <p:nvPr isPhoto="0" userDrawn="0"/>
        </p:nvSpPr>
        <p:spPr bwMode="auto">
          <a:xfrm>
            <a:off x="4852092" y="1888975"/>
            <a:ext cx="138935" cy="134760"/>
          </a:xfrm>
          <a:prstGeom prst="ellipse">
            <a:avLst/>
          </a:prstGeom>
          <a:solidFill>
            <a:srgbClr val="92D050"/>
          </a:solidFill>
          <a:ln>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ru-RU"/>
          </a:p>
        </p:txBody>
      </p:sp>
      <p:cxnSp>
        <p:nvCxnSpPr>
          <p:cNvPr id="112873820" name="Google Shape;142;p18" hidden="0"/>
          <p:cNvCxnSpPr>
            <a:cxnSpLocks/>
          </p:cNvCxnSpPr>
          <p:nvPr isPhoto="0" userDrawn="0"/>
        </p:nvCxnSpPr>
        <p:spPr bwMode="auto">
          <a:xfrm>
            <a:off x="6895411" y="2089454"/>
            <a:ext cx="1050817" cy="483800"/>
          </a:xfrm>
          <a:prstGeom prst="straightConnector1">
            <a:avLst/>
          </a:prstGeom>
          <a:noFill/>
          <a:ln w="9525" cap="flat" cmpd="sng">
            <a:solidFill>
              <a:srgbClr val="CC0000"/>
            </a:solidFill>
            <a:prstDash val="dashDot"/>
            <a:round/>
            <a:headEnd type="oval" w="med" len="med"/>
            <a:tailEnd type="oval" w="med" len="med"/>
          </a:ln>
        </p:spPr>
      </p:cxnSp>
      <p:sp>
        <p:nvSpPr>
          <p:cNvPr id="1906830511" name="Google Shape;143;p18" hidden="0"/>
          <p:cNvSpPr txBox="1"/>
          <p:nvPr isPhoto="0" userDrawn="0"/>
        </p:nvSpPr>
        <p:spPr bwMode="auto">
          <a:xfrm>
            <a:off x="7948554" y="2277837"/>
            <a:ext cx="433199" cy="369299"/>
          </a:xfrm>
          <a:prstGeom prst="rect">
            <a:avLst/>
          </a:prstGeom>
          <a:noFill/>
          <a:ln>
            <a:noFill/>
          </a:ln>
        </p:spPr>
        <p:txBody>
          <a:bodyPr spcFirstLastPara="1" wrap="square" lIns="91423" tIns="91423" rIns="91423" bIns="91423" anchor="t" anchorCtr="0">
            <a:spAutoFit/>
          </a:bodyPr>
          <a:lstStyle/>
          <a:p>
            <a:pPr marL="0" lvl="0" indent="0" algn="l">
              <a:spcBef>
                <a:spcPts val="0"/>
              </a:spcBef>
              <a:spcAft>
                <a:spcPts val="0"/>
              </a:spcAft>
              <a:buNone/>
              <a:defRPr/>
            </a:pPr>
            <a:r>
              <a:rPr lang="ru" sz="1200" b="1">
                <a:solidFill>
                  <a:srgbClr val="FF0000"/>
                </a:solidFill>
                <a:latin typeface="Proxima Nova"/>
                <a:ea typeface="Proxima Nova"/>
                <a:cs typeface="Proxima Nova"/>
              </a:rPr>
              <a:t>[</a:t>
            </a:r>
            <a:r>
              <a:rPr lang="ru-RU" sz="1200" b="1">
                <a:solidFill>
                  <a:srgbClr val="FF0000"/>
                </a:solidFill>
                <a:latin typeface="Proxima Nova"/>
                <a:ea typeface="Proxima Nova"/>
                <a:cs typeface="Proxima Nova"/>
              </a:rPr>
              <a:t>8</a:t>
            </a:r>
            <a:r>
              <a:rPr lang="ru" sz="1200" b="1">
                <a:solidFill>
                  <a:srgbClr val="FF0000"/>
                </a:solidFill>
                <a:latin typeface="Proxima Nova"/>
                <a:ea typeface="Proxima Nova"/>
                <a:cs typeface="Proxima Nova"/>
              </a:rPr>
              <a:t>]</a:t>
            </a:r>
            <a:endParaRPr sz="1200" b="1">
              <a:solidFill>
                <a:srgbClr val="FF0000"/>
              </a:solidFill>
              <a:latin typeface="Proxima Nova"/>
              <a:ea typeface="Proxima Nova"/>
              <a:cs typeface="Proxima Nova"/>
            </a:endParaRPr>
          </a:p>
        </p:txBody>
      </p:sp>
      <p:pic>
        <p:nvPicPr>
          <p:cNvPr id="1136587212" name="Google Shape;123;p18" hidden="0"/>
          <p:cNvPicPr/>
          <p:nvPr isPhoto="0" userDrawn="0"/>
        </p:nvPicPr>
        <p:blipFill>
          <a:blip r:embed="rId3">
            <a:alphaModFix/>
          </a:blip>
          <a:stretch/>
        </p:blipFill>
        <p:spPr bwMode="auto">
          <a:xfrm>
            <a:off x="6485787" y="3841103"/>
            <a:ext cx="1533524" cy="70484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148" name="Google Shape;148;p19" hidden="0"/>
          <p:cNvSpPr txBox="1">
            <a:spLocks noGrp="1"/>
          </p:cNvSpPr>
          <p:nvPr isPhoto="0" userDrawn="0">
            <p:ph type="title" hasCustomPrompt="0"/>
          </p:nvPr>
        </p:nvSpPr>
        <p:spPr bwMode="auto">
          <a:xfrm>
            <a:off x="16424" y="13383"/>
            <a:ext cx="8520600" cy="763500"/>
          </a:xfrm>
          <a:prstGeom prst="rect">
            <a:avLst/>
          </a:prstGeom>
        </p:spPr>
        <p:txBody>
          <a:bodyPr spcFirstLastPara="1" vertOverflow="overflow" horzOverflow="clip" vert="horz" wrap="square" lIns="91423" tIns="91423" rIns="91423" bIns="91423" numCol="1" spcCol="0" rtlCol="0" fromWordArt="0" anchor="t" anchorCtr="0" forceAA="0" compatLnSpc="0">
            <a:normAutofit/>
          </a:bodyPr>
          <a:lstStyle/>
          <a:p>
            <a:pPr marL="0" lvl="0" indent="0" algn="l">
              <a:spcBef>
                <a:spcPts val="0"/>
              </a:spcBef>
              <a:spcAft>
                <a:spcPts val="0"/>
              </a:spcAft>
              <a:buNone/>
              <a:defRPr/>
            </a:pPr>
            <a:r>
              <a:rPr lang="ru" sz="2600">
                <a:solidFill>
                  <a:srgbClr val="980000"/>
                </a:solidFill>
              </a:rPr>
              <a:t>Параметры изготовленных прототипов</a:t>
            </a:r>
            <a:endParaRPr sz="2600">
              <a:solidFill>
                <a:srgbClr val="980000"/>
              </a:solidFill>
            </a:endParaRPr>
          </a:p>
        </p:txBody>
      </p:sp>
      <p:graphicFrame>
        <p:nvGraphicFramePr>
          <p:cNvPr id="149" name="Google Shape;149;p19" hidden="0"/>
          <p:cNvGraphicFramePr>
            <a:graphicFrameLocks xmlns:a="http://schemas.openxmlformats.org/drawingml/2006/main"/>
          </p:cNvGraphicFramePr>
          <p:nvPr isPhoto="0" userDrawn="0"/>
        </p:nvGraphicFramePr>
        <p:xfrm>
          <a:off x="962396" y="776881"/>
          <a:ext cx="7238098" cy="5604860"/>
        </p:xfrm>
        <a:graphic>
          <a:graphicData uri="http://schemas.openxmlformats.org/drawingml/2006/table">
            <a:tbl>
              <a:tblPr firstRow="0" firstCol="0" lastRow="0" lastCol="0" bandRow="0" bandCol="0">
                <a:tableStyleId>{092D0628-E794-F2BC-0D24-4810AE08272B}</a:tableStyleId>
              </a:tblPr>
              <a:tblGrid>
                <a:gridCol w="1980000"/>
                <a:gridCol w="2610000"/>
                <a:gridCol w="2610000"/>
              </a:tblGrid>
              <a:tr h="709330">
                <a:tc>
                  <a:txBody>
                    <a:bodyPr/>
                    <a:p>
                      <a:pPr marL="101600" lvl="0" indent="0" algn="ctr">
                        <a:lnSpc>
                          <a:spcPct val="100000"/>
                        </a:lnSpc>
                        <a:spcBef>
                          <a:spcPts val="0"/>
                        </a:spcBef>
                        <a:spcAft>
                          <a:spcPts val="0"/>
                        </a:spcAft>
                        <a:buNone/>
                        <a:defRPr/>
                      </a:pPr>
                      <a:endParaRPr sz="1800" b="0">
                        <a:solidFill>
                          <a:schemeClr val="tx2">
                            <a:lumMod val="10000"/>
                          </a:schemeClr>
                        </a:solidFill>
                      </a:endParaRPr>
                    </a:p>
                  </a:txBody>
                  <a:tcPr marL="18000" marR="18000" marT="0" marB="0" anchor="ctr">
                    <a:lnL w="38099" algn="ctr">
                      <a:solidFill>
                        <a:srgbClr val="000000"/>
                      </a:solidFill>
                    </a:lnL>
                    <a:lnR w="38099" algn="ctr">
                      <a:solidFill>
                        <a:srgbClr val="000000"/>
                      </a:solidFill>
                    </a:lnR>
                    <a:lnT w="38099" algn="ctr">
                      <a:solidFill>
                        <a:srgbClr val="000000"/>
                      </a:solidFill>
                    </a:lnT>
                    <a:lnB w="38099" algn="ctr">
                      <a:solidFill>
                        <a:srgbClr val="000000"/>
                      </a:solidFill>
                    </a:lnB>
                  </a:tcPr>
                </a:tc>
                <a:tc>
                  <a:txBody>
                    <a:bodyPr/>
                    <a:p>
                      <a:pPr algn="ctr">
                        <a:defRPr/>
                      </a:pPr>
                      <a:r>
                        <a:rPr lang="ru" sz="1800" b="0" i="0" u="none" strike="noStrike" cap="none" spc="0">
                          <a:solidFill>
                            <a:schemeClr val="tx2">
                              <a:lumMod val="10000"/>
                            </a:schemeClr>
                          </a:solidFill>
                          <a:latin typeface="Arial"/>
                          <a:ea typeface="Arial"/>
                          <a:cs typeface="Arial"/>
                        </a:rPr>
                        <a:t>D3</a:t>
                      </a:r>
                      <a:endParaRPr lang="ru" sz="1800" b="0">
                        <a:solidFill>
                          <a:schemeClr val="tx2">
                            <a:lumMod val="10000"/>
                          </a:schemeClr>
                        </a:solidFill>
                      </a:endParaRPr>
                    </a:p>
                  </a:txBody>
                  <a:tcPr marL="18000" marR="18000" marT="0" marB="0" anchor="ctr">
                    <a:lnL w="38098" algn="ctr">
                      <a:solidFill>
                        <a:srgbClr val="000000"/>
                      </a:solidFill>
                    </a:lnL>
                    <a:lnR w="38098" algn="ctr">
                      <a:solidFill>
                        <a:srgbClr val="000000"/>
                      </a:solidFill>
                    </a:lnR>
                    <a:lnT w="38098" algn="ctr">
                      <a:solidFill>
                        <a:srgbClr val="000000"/>
                      </a:solidFill>
                    </a:lnT>
                    <a:lnB w="38098" algn="ctr">
                      <a:solidFill>
                        <a:srgbClr val="000000"/>
                      </a:solidFill>
                    </a:lnB>
                  </a:tcPr>
                </a:tc>
                <a:tc>
                  <a:txBody>
                    <a:bodyPr/>
                    <a:p>
                      <a:pPr marL="101600" lvl="0" indent="0" algn="ctr">
                        <a:spcBef>
                          <a:spcPts val="0"/>
                        </a:spcBef>
                        <a:spcAft>
                          <a:spcPts val="0"/>
                        </a:spcAft>
                        <a:buNone/>
                        <a:defRPr/>
                      </a:pPr>
                      <a:r>
                        <a:rPr lang="ru" sz="1800" b="0">
                          <a:solidFill>
                            <a:schemeClr val="tx2">
                              <a:lumMod val="10000"/>
                            </a:schemeClr>
                          </a:solidFill>
                        </a:rPr>
                        <a:t>D5</a:t>
                      </a:r>
                      <a:endParaRPr sz="1800" b="0">
                        <a:solidFill>
                          <a:schemeClr val="tx2">
                            <a:lumMod val="10000"/>
                          </a:schemeClr>
                        </a:solidFill>
                      </a:endParaRPr>
                    </a:p>
                  </a:txBody>
                  <a:tcPr marL="18000" marR="18000" marT="0" marB="0" anchor="ctr">
                    <a:lnL w="38099" algn="ctr">
                      <a:solidFill>
                        <a:srgbClr val="000000"/>
                      </a:solidFill>
                    </a:lnL>
                    <a:lnR w="38099" algn="ctr">
                      <a:solidFill>
                        <a:srgbClr val="000000"/>
                      </a:solidFill>
                    </a:lnR>
                    <a:lnT w="38099" algn="ctr">
                      <a:solidFill>
                        <a:srgbClr val="000000"/>
                      </a:solidFill>
                    </a:lnT>
                    <a:lnB w="38099" algn="ctr">
                      <a:solidFill>
                        <a:srgbClr val="000000"/>
                      </a:solidFill>
                    </a:lnB>
                  </a:tcPr>
                </a:tc>
              </a:tr>
              <a:tr h="709330">
                <a:tc>
                  <a:txBody>
                    <a:bodyPr/>
                    <a:p>
                      <a:pPr marL="101600" lvl="0" indent="0" algn="ctr">
                        <a:lnSpc>
                          <a:spcPct val="100000"/>
                        </a:lnSpc>
                        <a:spcBef>
                          <a:spcPts val="0"/>
                        </a:spcBef>
                        <a:spcAft>
                          <a:spcPts val="0"/>
                        </a:spcAft>
                        <a:buNone/>
                        <a:defRPr/>
                      </a:pPr>
                      <a:r>
                        <a:rPr lang="ru" sz="1800" b="0">
                          <a:solidFill>
                            <a:schemeClr val="tx2">
                              <a:lumMod val="10000"/>
                            </a:schemeClr>
                          </a:solidFill>
                        </a:rPr>
                        <a:t>Материал радиатора</a:t>
                      </a:r>
                      <a:endParaRPr sz="1800" b="0">
                        <a:solidFill>
                          <a:schemeClr val="tx2">
                            <a:lumMod val="10000"/>
                          </a:schemeClr>
                        </a:solidFill>
                      </a:endParaRPr>
                    </a:p>
                  </a:txBody>
                  <a:tcPr marL="18000" marR="18000" marT="0" marB="0" anchor="ctr">
                    <a:lnL w="38099" algn="ctr">
                      <a:solidFill>
                        <a:srgbClr val="000000"/>
                      </a:solidFill>
                    </a:lnL>
                    <a:lnR w="38099" algn="ctr">
                      <a:solidFill>
                        <a:srgbClr val="000000"/>
                      </a:solidFill>
                    </a:lnR>
                    <a:lnT w="38099" algn="ctr">
                      <a:solidFill>
                        <a:srgbClr val="000000"/>
                      </a:solidFill>
                    </a:lnT>
                    <a:lnB w="38099" algn="ctr">
                      <a:solidFill>
                        <a:srgbClr val="000000"/>
                      </a:solidFill>
                    </a:lnB>
                    <a:solidFill>
                      <a:schemeClr val="lt1"/>
                    </a:solidFill>
                  </a:tcPr>
                </a:tc>
                <a:tc>
                  <a:txBody>
                    <a:bodyPr/>
                    <a:p>
                      <a:pPr algn="ctr">
                        <a:defRPr/>
                      </a:pPr>
                      <a:r>
                        <a:rPr lang="ru" sz="1800" b="0">
                          <a:solidFill>
                            <a:schemeClr val="tx2">
                              <a:lumMod val="10000"/>
                            </a:schemeClr>
                          </a:solidFill>
                        </a:rPr>
                        <a:t>MgF</a:t>
                      </a:r>
                      <a:r>
                        <a:rPr lang="ru" sz="1800" b="0" baseline="-25000">
                          <a:solidFill>
                            <a:schemeClr val="tx2">
                              <a:lumMod val="10000"/>
                            </a:schemeClr>
                          </a:solidFill>
                        </a:rPr>
                        <a:t>2</a:t>
                      </a:r>
                      <a:endParaRPr lang="ru" sz="1800" b="0">
                        <a:solidFill>
                          <a:schemeClr val="tx2">
                            <a:lumMod val="10000"/>
                          </a:schemeClr>
                        </a:solidFill>
                      </a:endParaRPr>
                    </a:p>
                  </a:txBody>
                  <a:tcPr marL="18000" marR="18000" marT="0" marB="0" anchor="ctr">
                    <a:lnL w="38098" algn="ctr">
                      <a:solidFill>
                        <a:srgbClr val="000000"/>
                      </a:solidFill>
                    </a:lnL>
                    <a:lnR w="38098" algn="ctr">
                      <a:solidFill>
                        <a:srgbClr val="000000"/>
                      </a:solidFill>
                    </a:lnR>
                    <a:lnT w="38098" algn="ctr">
                      <a:solidFill>
                        <a:srgbClr val="000000"/>
                      </a:solidFill>
                    </a:lnT>
                    <a:lnB w="38098" algn="ctr">
                      <a:solidFill>
                        <a:srgbClr val="000000"/>
                      </a:solidFill>
                    </a:lnB>
                  </a:tcPr>
                </a:tc>
                <a:tc>
                  <a:txBody>
                    <a:bodyPr/>
                    <a:p>
                      <a:pPr marL="101600" lvl="0" indent="0" algn="ctr">
                        <a:spcBef>
                          <a:spcPts val="0"/>
                        </a:spcBef>
                        <a:spcAft>
                          <a:spcPts val="0"/>
                        </a:spcAft>
                        <a:buNone/>
                        <a:defRPr/>
                      </a:pPr>
                      <a:r>
                        <a:rPr lang="ru" sz="1800" b="0">
                          <a:solidFill>
                            <a:schemeClr val="tx2">
                              <a:lumMod val="10000"/>
                            </a:schemeClr>
                          </a:solidFill>
                        </a:rPr>
                        <a:t>LiF</a:t>
                      </a:r>
                      <a:endParaRPr sz="1800" b="0">
                        <a:solidFill>
                          <a:schemeClr val="tx2">
                            <a:lumMod val="10000"/>
                          </a:schemeClr>
                        </a:solidFill>
                      </a:endParaRPr>
                    </a:p>
                  </a:txBody>
                  <a:tcPr marL="18000" marR="18000" marT="0" marB="0" anchor="ctr">
                    <a:lnL w="38099" algn="ctr">
                      <a:solidFill>
                        <a:srgbClr val="000000"/>
                      </a:solidFill>
                    </a:lnL>
                    <a:lnR w="38099" algn="ctr">
                      <a:solidFill>
                        <a:srgbClr val="000000"/>
                      </a:solidFill>
                    </a:lnR>
                    <a:lnT w="38099" algn="ctr">
                      <a:solidFill>
                        <a:srgbClr val="000000"/>
                      </a:solidFill>
                    </a:lnT>
                    <a:lnB w="38099" algn="ctr">
                      <a:solidFill>
                        <a:srgbClr val="000000"/>
                      </a:solidFill>
                    </a:lnB>
                  </a:tcPr>
                </a:tc>
              </a:tr>
              <a:tr h="676946">
                <a:tc>
                  <a:txBody>
                    <a:bodyPr/>
                    <a:p>
                      <a:pPr marL="101600" lvl="0" indent="0" algn="ctr">
                        <a:lnSpc>
                          <a:spcPct val="100000"/>
                        </a:lnSpc>
                        <a:spcBef>
                          <a:spcPts val="0"/>
                        </a:spcBef>
                        <a:spcAft>
                          <a:spcPts val="0"/>
                        </a:spcAft>
                        <a:buNone/>
                        <a:defRPr/>
                      </a:pPr>
                      <a:r>
                        <a:rPr lang="ru" sz="1800" b="0">
                          <a:solidFill>
                            <a:schemeClr val="tx2">
                              <a:lumMod val="10000"/>
                            </a:schemeClr>
                          </a:solidFill>
                        </a:rPr>
                        <a:t>Толщина радиатора</a:t>
                      </a:r>
                      <a:endParaRPr sz="1800" b="0">
                        <a:solidFill>
                          <a:schemeClr val="tx2">
                            <a:lumMod val="10000"/>
                          </a:schemeClr>
                        </a:solidFill>
                      </a:endParaRPr>
                    </a:p>
                  </a:txBody>
                  <a:tcPr marL="18000" marR="18000" marT="0" marB="0" anchor="ctr">
                    <a:lnL w="38099" algn="ctr">
                      <a:solidFill>
                        <a:srgbClr val="000000"/>
                      </a:solidFill>
                    </a:lnL>
                    <a:lnR w="38099" algn="ctr">
                      <a:solidFill>
                        <a:srgbClr val="000000"/>
                      </a:solidFill>
                    </a:lnR>
                    <a:lnT w="38099" algn="ctr">
                      <a:solidFill>
                        <a:srgbClr val="000000"/>
                      </a:solidFill>
                    </a:lnT>
                    <a:lnB w="38099" algn="ctr">
                      <a:solidFill>
                        <a:srgbClr val="000000"/>
                      </a:solidFill>
                    </a:lnB>
                    <a:solidFill>
                      <a:schemeClr val="lt1"/>
                    </a:solidFill>
                  </a:tcPr>
                </a:tc>
                <a:tc>
                  <a:txBody>
                    <a:bodyPr/>
                    <a:p>
                      <a:pPr algn="ctr">
                        <a:defRPr/>
                      </a:pPr>
                      <a:r>
                        <a:rPr lang="ru" sz="1800" b="0">
                          <a:solidFill>
                            <a:schemeClr val="tx2">
                              <a:lumMod val="10000"/>
                            </a:schemeClr>
                          </a:solidFill>
                        </a:rPr>
                        <a:t>3 мм</a:t>
                      </a:r>
                      <a:endParaRPr lang="ru" sz="1800" b="0">
                        <a:solidFill>
                          <a:schemeClr val="tx2">
                            <a:lumMod val="10000"/>
                          </a:schemeClr>
                        </a:solidFill>
                      </a:endParaRPr>
                    </a:p>
                  </a:txBody>
                  <a:tcPr marL="18000" marR="18000" marT="0" marB="0" anchor="ctr">
                    <a:lnL w="38098" algn="ctr">
                      <a:solidFill>
                        <a:srgbClr val="000000"/>
                      </a:solidFill>
                    </a:lnL>
                    <a:lnR w="38098" algn="ctr">
                      <a:solidFill>
                        <a:srgbClr val="000000"/>
                      </a:solidFill>
                    </a:lnR>
                    <a:lnT w="38098" algn="ctr">
                      <a:solidFill>
                        <a:srgbClr val="000000"/>
                      </a:solidFill>
                    </a:lnT>
                    <a:lnB w="38098" algn="ctr">
                      <a:solidFill>
                        <a:srgbClr val="000000"/>
                      </a:solidFill>
                    </a:lnB>
                  </a:tcPr>
                </a:tc>
                <a:tc>
                  <a:txBody>
                    <a:bodyPr/>
                    <a:p>
                      <a:pPr marL="101600" lvl="0" indent="0" algn="ctr">
                        <a:spcBef>
                          <a:spcPts val="0"/>
                        </a:spcBef>
                        <a:spcAft>
                          <a:spcPts val="0"/>
                        </a:spcAft>
                        <a:buNone/>
                        <a:defRPr/>
                      </a:pPr>
                      <a:r>
                        <a:rPr lang="ru" sz="1800" b="0">
                          <a:solidFill>
                            <a:schemeClr val="tx2">
                              <a:lumMod val="10000"/>
                            </a:schemeClr>
                          </a:solidFill>
                        </a:rPr>
                        <a:t>3 мм</a:t>
                      </a:r>
                      <a:endParaRPr sz="1800" b="0">
                        <a:solidFill>
                          <a:schemeClr val="tx2">
                            <a:lumMod val="10000"/>
                          </a:schemeClr>
                        </a:solidFill>
                      </a:endParaRPr>
                    </a:p>
                  </a:txBody>
                  <a:tcPr marL="18000" marR="18000" marT="0" marB="0" anchor="ctr">
                    <a:lnL w="38099" algn="ctr">
                      <a:solidFill>
                        <a:srgbClr val="000000"/>
                      </a:solidFill>
                    </a:lnL>
                    <a:lnR w="38099" algn="ctr">
                      <a:solidFill>
                        <a:srgbClr val="000000"/>
                      </a:solidFill>
                    </a:lnR>
                    <a:lnT w="38099" algn="ctr">
                      <a:solidFill>
                        <a:srgbClr val="000000"/>
                      </a:solidFill>
                    </a:lnT>
                    <a:lnB w="38099" algn="ctr">
                      <a:solidFill>
                        <a:srgbClr val="000000"/>
                      </a:solidFill>
                    </a:lnB>
                  </a:tcPr>
                </a:tc>
              </a:tr>
              <a:tr h="676946">
                <a:tc>
                  <a:txBody>
                    <a:bodyPr/>
                    <a:p>
                      <a:pPr marL="101600" lvl="0" indent="0" algn="ctr">
                        <a:lnSpc>
                          <a:spcPct val="100000"/>
                        </a:lnSpc>
                        <a:spcBef>
                          <a:spcPts val="0"/>
                        </a:spcBef>
                        <a:spcAft>
                          <a:spcPts val="0"/>
                        </a:spcAft>
                        <a:buNone/>
                        <a:defRPr/>
                      </a:pPr>
                      <a:r>
                        <a:rPr lang="ru" sz="1800" b="0">
                          <a:solidFill>
                            <a:schemeClr val="tx2">
                              <a:lumMod val="10000"/>
                            </a:schemeClr>
                          </a:solidFill>
                        </a:rPr>
                        <a:t>Cr</a:t>
                      </a:r>
                      <a:endParaRPr sz="1800" b="0">
                        <a:solidFill>
                          <a:schemeClr val="tx2">
                            <a:lumMod val="10000"/>
                          </a:schemeClr>
                        </a:solidFill>
                      </a:endParaRPr>
                    </a:p>
                  </a:txBody>
                  <a:tcPr marL="18000" marR="18000" marT="0" marB="0" anchor="ctr">
                    <a:lnL w="38099" algn="ctr">
                      <a:solidFill>
                        <a:srgbClr val="000000"/>
                      </a:solidFill>
                    </a:lnL>
                    <a:lnR w="38099" algn="ctr">
                      <a:solidFill>
                        <a:srgbClr val="000000"/>
                      </a:solidFill>
                    </a:lnR>
                    <a:lnT w="38099" algn="ctr">
                      <a:solidFill>
                        <a:srgbClr val="000000"/>
                      </a:solidFill>
                    </a:lnT>
                    <a:lnB w="38099" algn="ctr">
                      <a:solidFill>
                        <a:srgbClr val="000000"/>
                      </a:solidFill>
                    </a:lnB>
                    <a:solidFill>
                      <a:schemeClr val="lt1"/>
                    </a:solidFill>
                  </a:tcPr>
                </a:tc>
                <a:tc>
                  <a:txBody>
                    <a:bodyPr/>
                    <a:p>
                      <a:pPr algn="ctr">
                        <a:defRPr/>
                      </a:pPr>
                      <a:r>
                        <a:rPr lang="ru" sz="1800" b="0">
                          <a:solidFill>
                            <a:schemeClr val="tx2">
                              <a:lumMod val="10000"/>
                            </a:schemeClr>
                          </a:solidFill>
                        </a:rPr>
                        <a:t>3 нм</a:t>
                      </a:r>
                      <a:endParaRPr lang="ru" sz="1800" b="0">
                        <a:solidFill>
                          <a:schemeClr val="tx2">
                            <a:lumMod val="10000"/>
                          </a:schemeClr>
                        </a:solidFill>
                      </a:endParaRPr>
                    </a:p>
                  </a:txBody>
                  <a:tcPr marL="18000" marR="18000" marT="0" marB="0" anchor="ctr">
                    <a:lnL w="38098" algn="ctr">
                      <a:solidFill>
                        <a:srgbClr val="000000"/>
                      </a:solidFill>
                    </a:lnL>
                    <a:lnR w="38098" algn="ctr">
                      <a:solidFill>
                        <a:srgbClr val="000000"/>
                      </a:solidFill>
                    </a:lnR>
                    <a:lnT w="38098" algn="ctr">
                      <a:solidFill>
                        <a:srgbClr val="000000"/>
                      </a:solidFill>
                    </a:lnT>
                    <a:lnB w="38098" algn="ctr">
                      <a:solidFill>
                        <a:srgbClr val="000000"/>
                      </a:solidFill>
                    </a:lnB>
                  </a:tcPr>
                </a:tc>
                <a:tc>
                  <a:txBody>
                    <a:bodyPr/>
                    <a:p>
                      <a:pPr marL="101600" lvl="0" indent="0" algn="ctr">
                        <a:spcBef>
                          <a:spcPts val="0"/>
                        </a:spcBef>
                        <a:spcAft>
                          <a:spcPts val="0"/>
                        </a:spcAft>
                        <a:buNone/>
                        <a:defRPr/>
                      </a:pPr>
                      <a:r>
                        <a:rPr lang="ru" sz="1800" b="0">
                          <a:solidFill>
                            <a:schemeClr val="tx2">
                              <a:lumMod val="10000"/>
                            </a:schemeClr>
                          </a:solidFill>
                        </a:rPr>
                        <a:t>3 нм</a:t>
                      </a:r>
                      <a:endParaRPr sz="1800" b="0">
                        <a:solidFill>
                          <a:schemeClr val="tx2">
                            <a:lumMod val="10000"/>
                          </a:schemeClr>
                        </a:solidFill>
                      </a:endParaRPr>
                    </a:p>
                  </a:txBody>
                  <a:tcPr marL="18000" marR="18000" marT="0" marB="0" anchor="ctr">
                    <a:lnL w="38099" algn="ctr">
                      <a:solidFill>
                        <a:srgbClr val="000000"/>
                      </a:solidFill>
                    </a:lnL>
                    <a:lnR w="38099" algn="ctr">
                      <a:solidFill>
                        <a:srgbClr val="000000"/>
                      </a:solidFill>
                    </a:lnR>
                    <a:lnT w="38099" algn="ctr">
                      <a:solidFill>
                        <a:srgbClr val="000000"/>
                      </a:solidFill>
                    </a:lnT>
                    <a:lnB w="38099" algn="ctr">
                      <a:solidFill>
                        <a:srgbClr val="000000"/>
                      </a:solidFill>
                    </a:lnB>
                  </a:tcPr>
                </a:tc>
              </a:tr>
              <a:tr h="676946">
                <a:tc>
                  <a:txBody>
                    <a:bodyPr/>
                    <a:p>
                      <a:pPr marL="101600" lvl="0" indent="0" algn="ctr">
                        <a:lnSpc>
                          <a:spcPct val="100000"/>
                        </a:lnSpc>
                        <a:spcBef>
                          <a:spcPts val="0"/>
                        </a:spcBef>
                        <a:spcAft>
                          <a:spcPts val="0"/>
                        </a:spcAft>
                        <a:buNone/>
                        <a:defRPr/>
                      </a:pPr>
                      <a:r>
                        <a:rPr lang="ru" sz="1800" b="0">
                          <a:solidFill>
                            <a:schemeClr val="tx2">
                              <a:lumMod val="10000"/>
                            </a:schemeClr>
                          </a:solidFill>
                        </a:rPr>
                        <a:t>CsI</a:t>
                      </a:r>
                      <a:endParaRPr sz="1800" b="0">
                        <a:solidFill>
                          <a:schemeClr val="tx2">
                            <a:lumMod val="10000"/>
                          </a:schemeClr>
                        </a:solidFill>
                      </a:endParaRPr>
                    </a:p>
                  </a:txBody>
                  <a:tcPr marL="18000" marR="18000" marT="0" marB="0" anchor="ctr">
                    <a:lnL w="38099" algn="ctr">
                      <a:solidFill>
                        <a:srgbClr val="000000"/>
                      </a:solidFill>
                    </a:lnL>
                    <a:lnR w="38099" algn="ctr">
                      <a:solidFill>
                        <a:srgbClr val="000000"/>
                      </a:solidFill>
                    </a:lnR>
                    <a:lnT w="38099" algn="ctr">
                      <a:solidFill>
                        <a:srgbClr val="000000"/>
                      </a:solidFill>
                    </a:lnT>
                    <a:lnB w="38099" algn="ctr">
                      <a:solidFill>
                        <a:srgbClr val="000000"/>
                      </a:solidFill>
                    </a:lnB>
                    <a:solidFill>
                      <a:schemeClr val="lt1"/>
                    </a:solidFill>
                  </a:tcPr>
                </a:tc>
                <a:tc>
                  <a:txBody>
                    <a:bodyPr/>
                    <a:p>
                      <a:pPr algn="ctr">
                        <a:defRPr/>
                      </a:pPr>
                      <a:r>
                        <a:rPr lang="ru" sz="1800" b="0">
                          <a:solidFill>
                            <a:schemeClr val="tx2">
                              <a:lumMod val="10000"/>
                            </a:schemeClr>
                          </a:solidFill>
                        </a:rPr>
                        <a:t>22 нм</a:t>
                      </a:r>
                      <a:endParaRPr lang="ru" sz="1800" b="0">
                        <a:solidFill>
                          <a:schemeClr val="tx2">
                            <a:lumMod val="10000"/>
                          </a:schemeClr>
                        </a:solidFill>
                      </a:endParaRPr>
                    </a:p>
                  </a:txBody>
                  <a:tcPr marL="18000" marR="18000" marT="0" marB="0" anchor="ctr">
                    <a:lnL w="38098" algn="ctr">
                      <a:solidFill>
                        <a:srgbClr val="000000"/>
                      </a:solidFill>
                    </a:lnL>
                    <a:lnR w="38098" algn="ctr">
                      <a:solidFill>
                        <a:srgbClr val="000000"/>
                      </a:solidFill>
                    </a:lnR>
                    <a:lnT w="38098" algn="ctr">
                      <a:solidFill>
                        <a:srgbClr val="000000"/>
                      </a:solidFill>
                    </a:lnT>
                    <a:lnB w="38098" algn="ctr">
                      <a:solidFill>
                        <a:srgbClr val="000000"/>
                      </a:solidFill>
                    </a:lnB>
                  </a:tcPr>
                </a:tc>
                <a:tc>
                  <a:txBody>
                    <a:bodyPr/>
                    <a:p>
                      <a:pPr marL="101600" lvl="0" indent="0" algn="ctr">
                        <a:spcBef>
                          <a:spcPts val="0"/>
                        </a:spcBef>
                        <a:spcAft>
                          <a:spcPts val="0"/>
                        </a:spcAft>
                        <a:buNone/>
                        <a:defRPr/>
                      </a:pPr>
                      <a:r>
                        <a:rPr lang="ru" sz="1800" b="0">
                          <a:solidFill>
                            <a:schemeClr val="tx2">
                              <a:lumMod val="10000"/>
                            </a:schemeClr>
                          </a:solidFill>
                        </a:rPr>
                        <a:t>21 нм</a:t>
                      </a:r>
                      <a:endParaRPr sz="1800" b="0">
                        <a:solidFill>
                          <a:schemeClr val="tx2">
                            <a:lumMod val="10000"/>
                          </a:schemeClr>
                        </a:solidFill>
                      </a:endParaRPr>
                    </a:p>
                  </a:txBody>
                  <a:tcPr marL="18000" marR="18000" marT="0" marB="0" anchor="ctr">
                    <a:lnL w="38099" algn="ctr">
                      <a:solidFill>
                        <a:srgbClr val="000000"/>
                      </a:solidFill>
                    </a:lnL>
                    <a:lnR w="38099" algn="ctr">
                      <a:solidFill>
                        <a:srgbClr val="000000"/>
                      </a:solidFill>
                    </a:lnR>
                    <a:lnT w="38099" algn="ctr">
                      <a:solidFill>
                        <a:srgbClr val="000000"/>
                      </a:solidFill>
                    </a:lnT>
                    <a:lnB w="38099" algn="ctr">
                      <a:solidFill>
                        <a:srgbClr val="000000"/>
                      </a:solidFill>
                    </a:lnB>
                  </a:tcPr>
                </a:tc>
              </a:tr>
              <a:tr h="1067599">
                <a:tc>
                  <a:txBody>
                    <a:bodyPr/>
                    <a:p>
                      <a:pPr marL="101599" lvl="0" indent="0" algn="ctr">
                        <a:lnSpc>
                          <a:spcPct val="100000"/>
                        </a:lnSpc>
                        <a:spcBef>
                          <a:spcPts val="0"/>
                        </a:spcBef>
                        <a:spcAft>
                          <a:spcPts val="0"/>
                        </a:spcAft>
                        <a:buNone/>
                        <a:defRPr/>
                      </a:pPr>
                      <a:r>
                        <a:rPr lang="ru" sz="1800" b="0">
                          <a:solidFill>
                            <a:schemeClr val="tx2">
                              <a:lumMod val="10000"/>
                            </a:schemeClr>
                          </a:solidFill>
                        </a:rPr>
                        <a:t>Длительность выдержки при 60</a:t>
                      </a:r>
                      <a:r>
                        <a:rPr lang="ru" sz="1800" b="0" i="0" u="none" strike="noStrike" cap="none" spc="0">
                          <a:solidFill>
                            <a:schemeClr val="tx2">
                              <a:lumMod val="10000"/>
                            </a:schemeClr>
                          </a:solidFill>
                          <a:latin typeface="Times New Roman"/>
                          <a:ea typeface="Times New Roman"/>
                          <a:cs typeface="Times New Roman"/>
                        </a:rPr>
                        <a:t>℃</a:t>
                      </a:r>
                      <a:endParaRPr sz="1800" b="0" i="0" u="none" strike="noStrike" cap="none" spc="0">
                        <a:solidFill>
                          <a:schemeClr val="tx2">
                            <a:lumMod val="10000"/>
                          </a:schemeClr>
                        </a:solidFill>
                        <a:latin typeface="Times New Roman"/>
                        <a:ea typeface="Times New Roman"/>
                        <a:cs typeface="Times New Roman"/>
                      </a:endParaRPr>
                    </a:p>
                  </a:txBody>
                  <a:tcPr marL="18000" marR="18000" marT="0" marB="0" anchor="ctr">
                    <a:lnL w="38099" algn="ctr">
                      <a:solidFill>
                        <a:srgbClr val="000000"/>
                      </a:solidFill>
                    </a:lnL>
                    <a:lnR w="38099" algn="ctr">
                      <a:solidFill>
                        <a:srgbClr val="000000"/>
                      </a:solidFill>
                    </a:lnR>
                    <a:lnT w="38099" algn="ctr">
                      <a:solidFill>
                        <a:srgbClr val="000000"/>
                      </a:solidFill>
                    </a:lnT>
                    <a:lnB w="38099" algn="ctr">
                      <a:solidFill>
                        <a:srgbClr val="000000"/>
                      </a:solidFill>
                    </a:lnB>
                    <a:solidFill>
                      <a:schemeClr val="lt1"/>
                    </a:solidFill>
                  </a:tcPr>
                </a:tc>
                <a:tc>
                  <a:txBody>
                    <a:bodyPr/>
                    <a:p>
                      <a:pPr algn="ctr">
                        <a:defRPr/>
                      </a:pPr>
                      <a:r>
                        <a:rPr lang="ru" sz="1800" b="0" i="0" u="none" strike="noStrike" cap="none" spc="0">
                          <a:solidFill>
                            <a:schemeClr val="tx2">
                              <a:lumMod val="10000"/>
                            </a:schemeClr>
                          </a:solidFill>
                          <a:latin typeface="Arial"/>
                          <a:ea typeface="Arial"/>
                          <a:cs typeface="Arial"/>
                        </a:rPr>
                        <a:t>7 ч</a:t>
                      </a:r>
                      <a:endParaRPr lang="ru" sz="1800" b="0" i="0" u="none" strike="noStrike" cap="none" spc="0">
                        <a:solidFill>
                          <a:schemeClr val="tx2">
                            <a:lumMod val="10000"/>
                          </a:schemeClr>
                        </a:solidFill>
                        <a:latin typeface="Arial"/>
                        <a:ea typeface="Arial"/>
                        <a:cs typeface="Arial"/>
                      </a:endParaRPr>
                    </a:p>
                  </a:txBody>
                  <a:tcPr marL="18000" marR="18000" marT="0" marB="0" anchor="ctr">
                    <a:lnL w="38098" algn="ctr">
                      <a:solidFill>
                        <a:srgbClr val="000000"/>
                      </a:solidFill>
                    </a:lnL>
                    <a:lnR w="38098" algn="ctr">
                      <a:solidFill>
                        <a:srgbClr val="000000"/>
                      </a:solidFill>
                    </a:lnR>
                    <a:lnT w="38098" algn="ctr">
                      <a:solidFill>
                        <a:srgbClr val="000000"/>
                      </a:solidFill>
                    </a:lnT>
                    <a:lnB w="38098" algn="ctr">
                      <a:solidFill>
                        <a:srgbClr val="000000"/>
                      </a:solidFill>
                    </a:lnB>
                  </a:tcPr>
                </a:tc>
                <a:tc>
                  <a:txBody>
                    <a:bodyPr/>
                    <a:p>
                      <a:pPr marL="101599" lvl="0" indent="0" algn="ctr">
                        <a:spcBef>
                          <a:spcPts val="0"/>
                        </a:spcBef>
                        <a:spcAft>
                          <a:spcPts val="0"/>
                        </a:spcAft>
                        <a:buNone/>
                        <a:defRPr/>
                      </a:pPr>
                      <a:r>
                        <a:rPr lang="ru" sz="1800" b="0" i="0" u="none" strike="noStrike" cap="none" spc="0">
                          <a:solidFill>
                            <a:schemeClr val="tx2">
                              <a:lumMod val="10000"/>
                            </a:schemeClr>
                          </a:solidFill>
                          <a:latin typeface="Arial"/>
                          <a:ea typeface="Arial"/>
                          <a:cs typeface="Arial"/>
                        </a:rPr>
                        <a:t>7 ч</a:t>
                      </a:r>
                      <a:endParaRPr sz="1800" b="0">
                        <a:solidFill>
                          <a:schemeClr val="tx2">
                            <a:lumMod val="10000"/>
                          </a:schemeClr>
                        </a:solidFill>
                      </a:endParaRPr>
                    </a:p>
                  </a:txBody>
                  <a:tcPr marL="18000" marR="18000" marT="0" marB="0" anchor="ctr">
                    <a:lnL w="38099" algn="ctr">
                      <a:solidFill>
                        <a:srgbClr val="000000"/>
                      </a:solidFill>
                    </a:lnL>
                    <a:lnR w="38099" algn="ctr">
                      <a:solidFill>
                        <a:srgbClr val="000000"/>
                      </a:solidFill>
                    </a:lnR>
                    <a:lnT w="38099" algn="ctr">
                      <a:solidFill>
                        <a:srgbClr val="000000"/>
                      </a:solidFill>
                    </a:lnT>
                    <a:lnB w="38099" algn="ctr">
                      <a:solidFill>
                        <a:srgbClr val="000000"/>
                      </a:solidFill>
                    </a:lnB>
                  </a:tcPr>
                </a:tc>
              </a:tr>
              <a:tr h="1049665">
                <a:tc>
                  <a:txBody>
                    <a:bodyPr/>
                    <a:p>
                      <a:pPr marL="101600" lvl="0" indent="0" algn="ctr">
                        <a:lnSpc>
                          <a:spcPct val="100000"/>
                        </a:lnSpc>
                        <a:spcBef>
                          <a:spcPts val="0"/>
                        </a:spcBef>
                        <a:spcAft>
                          <a:spcPts val="0"/>
                        </a:spcAft>
                        <a:buNone/>
                        <a:defRPr/>
                      </a:pPr>
                      <a:r>
                        <a:rPr lang="ru" sz="1800" b="0">
                          <a:solidFill>
                            <a:schemeClr val="tx2">
                              <a:lumMod val="10000"/>
                            </a:schemeClr>
                          </a:solidFill>
                        </a:rPr>
                        <a:t>Макс.КЭ </a:t>
                      </a:r>
                      <a:endParaRPr sz="1800" b="0">
                        <a:solidFill>
                          <a:schemeClr val="tx2">
                            <a:lumMod val="10000"/>
                          </a:schemeClr>
                        </a:solidFill>
                      </a:endParaRPr>
                    </a:p>
                  </a:txBody>
                  <a:tcPr marL="18000" marR="18000" marT="0" marB="0" anchor="ctr">
                    <a:lnL w="38099" algn="ctr">
                      <a:solidFill>
                        <a:srgbClr val="000000"/>
                      </a:solidFill>
                    </a:lnL>
                    <a:lnR w="38099" algn="ctr">
                      <a:solidFill>
                        <a:srgbClr val="000000"/>
                      </a:solidFill>
                    </a:lnR>
                    <a:lnT w="38099" algn="ctr">
                      <a:solidFill>
                        <a:srgbClr val="000000"/>
                      </a:solidFill>
                    </a:lnT>
                    <a:lnB w="38099" algn="ctr">
                      <a:solidFill>
                        <a:srgbClr val="000000"/>
                      </a:solidFill>
                    </a:lnB>
                    <a:solidFill>
                      <a:schemeClr val="lt1"/>
                    </a:solidFill>
                  </a:tcPr>
                </a:tc>
                <a:tc>
                  <a:txBody>
                    <a:bodyPr/>
                    <a:p>
                      <a:pPr algn="ctr">
                        <a:defRPr/>
                      </a:pPr>
                      <a:r>
                        <a:rPr lang="ru" sz="1800" b="0">
                          <a:solidFill>
                            <a:schemeClr val="tx2">
                              <a:lumMod val="10000"/>
                            </a:schemeClr>
                          </a:solidFill>
                        </a:rPr>
                        <a:t>9.2%(140 нм)</a:t>
                      </a:r>
                      <a:endParaRPr lang="ru" sz="1800" b="0">
                        <a:solidFill>
                          <a:schemeClr val="tx2">
                            <a:lumMod val="10000"/>
                          </a:schemeClr>
                        </a:solidFill>
                      </a:endParaRPr>
                    </a:p>
                  </a:txBody>
                  <a:tcPr marL="18000" marR="18000" marT="0" marB="0" anchor="ctr">
                    <a:lnL w="38098" algn="ctr">
                      <a:solidFill>
                        <a:srgbClr val="000000"/>
                      </a:solidFill>
                    </a:lnL>
                    <a:lnR w="38098" algn="ctr">
                      <a:solidFill>
                        <a:srgbClr val="000000"/>
                      </a:solidFill>
                    </a:lnR>
                    <a:lnT w="38098" algn="ctr">
                      <a:solidFill>
                        <a:srgbClr val="000000"/>
                      </a:solidFill>
                    </a:lnT>
                    <a:lnB w="38098" algn="ctr">
                      <a:solidFill>
                        <a:srgbClr val="000000"/>
                      </a:solidFill>
                    </a:lnB>
                    <a:solidFill>
                      <a:srgbClr val="93C47D"/>
                    </a:solidFill>
                  </a:tcPr>
                </a:tc>
                <a:tc>
                  <a:txBody>
                    <a:bodyPr/>
                    <a:p>
                      <a:pPr marL="101600" lvl="0" indent="0" algn="ctr">
                        <a:spcBef>
                          <a:spcPts val="0"/>
                        </a:spcBef>
                        <a:spcAft>
                          <a:spcPts val="0"/>
                        </a:spcAft>
                        <a:buNone/>
                        <a:defRPr/>
                      </a:pPr>
                      <a:r>
                        <a:rPr lang="ru" sz="1800" b="0">
                          <a:solidFill>
                            <a:schemeClr val="tx2">
                              <a:lumMod val="10000"/>
                            </a:schemeClr>
                          </a:solidFill>
                        </a:rPr>
                        <a:t>7.4%(</a:t>
                      </a:r>
                      <a:r>
                        <a:rPr lang="ru" sz="1800" b="0" i="0" u="none" strike="noStrike" cap="none" spc="0">
                          <a:solidFill>
                            <a:schemeClr val="tx2">
                              <a:lumMod val="10000"/>
                            </a:schemeClr>
                          </a:solidFill>
                          <a:latin typeface="Arial"/>
                          <a:ea typeface="Arial"/>
                          <a:cs typeface="Arial"/>
                        </a:rPr>
                        <a:t>135 нм</a:t>
                      </a:r>
                      <a:r>
                        <a:rPr lang="ru" sz="1800" b="0">
                          <a:solidFill>
                            <a:schemeClr val="tx2">
                              <a:lumMod val="10000"/>
                            </a:schemeClr>
                          </a:solidFill>
                        </a:rPr>
                        <a:t>)</a:t>
                      </a:r>
                      <a:endParaRPr sz="1800" b="0">
                        <a:solidFill>
                          <a:schemeClr val="tx2">
                            <a:lumMod val="10000"/>
                          </a:schemeClr>
                        </a:solidFill>
                      </a:endParaRPr>
                    </a:p>
                  </a:txBody>
                  <a:tcPr marL="18000" marR="18000" marT="0" marB="0" anchor="ctr">
                    <a:lnL w="38099" algn="ctr">
                      <a:solidFill>
                        <a:srgbClr val="000000"/>
                      </a:solidFill>
                    </a:lnL>
                    <a:lnR w="38099" algn="ctr">
                      <a:solidFill>
                        <a:srgbClr val="000000"/>
                      </a:solidFill>
                    </a:lnR>
                    <a:lnT w="38099" algn="ctr">
                      <a:solidFill>
                        <a:srgbClr val="000000"/>
                      </a:solidFill>
                    </a:lnT>
                    <a:lnB w="38099" algn="ctr">
                      <a:solidFill>
                        <a:srgbClr val="000000"/>
                      </a:solidFill>
                    </a:lnB>
                    <a:solidFill>
                      <a:srgbClr val="93C47D"/>
                    </a:solidFill>
                  </a:tcPr>
                </a:tc>
              </a:tr>
            </a:tbl>
          </a:graphicData>
        </a:graphic>
      </p:graphicFrame>
      <p:sp>
        <p:nvSpPr>
          <p:cNvPr id="150" name="Google Shape;150;p19" hidden="0"/>
          <p:cNvSpPr txBox="1">
            <a:spLocks noGrp="1"/>
          </p:cNvSpPr>
          <p:nvPr isPhoto="0" userDrawn="0">
            <p:ph type="sldNum" idx="12" hasCustomPrompt="0"/>
          </p:nvPr>
        </p:nvSpPr>
        <p:spPr bwMode="auto">
          <a:xfrm>
            <a:off x="8472458" y="6217622"/>
            <a:ext cx="548700" cy="524700"/>
          </a:xfrm>
          <a:prstGeom prst="rect">
            <a:avLst/>
          </a:prstGeom>
        </p:spPr>
        <p:txBody>
          <a:bodyPr spcFirstLastPara="1" wrap="square" lIns="91425" tIns="91425" rIns="91425" bIns="91425" anchor="ctr" anchorCtr="0">
            <a:normAutofit/>
          </a:bodyPr>
          <a:lstStyle/>
          <a:p>
            <a:pPr marL="0" lvl="0" indent="0" algn="r">
              <a:spcBef>
                <a:spcPts val="0"/>
              </a:spcBef>
              <a:spcAft>
                <a:spcPts val="0"/>
              </a:spcAft>
              <a:buNone/>
              <a:defRPr/>
            </a:pPr>
            <a:fld id="{00000000-1234-1234-1234-123412341234}" type="slidenum">
              <a:rPr lang="ru"/>
              <a:t>7</a:t>
            </a:fld>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156" name="Google Shape;156;p20" hidden="0"/>
          <p:cNvSpPr txBox="1">
            <a:spLocks noGrp="1"/>
          </p:cNvSpPr>
          <p:nvPr isPhoto="0" userDrawn="0">
            <p:ph type="sldNum" idx="12" hasCustomPrompt="0"/>
          </p:nvPr>
        </p:nvSpPr>
        <p:spPr bwMode="auto">
          <a:xfrm>
            <a:off x="8378799" y="6217621"/>
            <a:ext cx="548700" cy="524700"/>
          </a:xfrm>
          <a:prstGeom prst="rect">
            <a:avLst/>
          </a:prstGeom>
        </p:spPr>
        <p:txBody>
          <a:bodyPr spcFirstLastPara="1" wrap="square" lIns="91425" tIns="91425" rIns="91425" bIns="91425" anchor="ctr" anchorCtr="0">
            <a:normAutofit/>
          </a:bodyPr>
          <a:lstStyle/>
          <a:p>
            <a:pPr marL="0" lvl="0" indent="0" algn="r">
              <a:spcBef>
                <a:spcPts val="0"/>
              </a:spcBef>
              <a:spcAft>
                <a:spcPts val="0"/>
              </a:spcAft>
              <a:buNone/>
              <a:defRPr/>
            </a:pPr>
            <a:fld id="{00000000-1234-1234-1234-123412341234}" type="slidenum">
              <a:rPr lang="ru"/>
              <a:t>8</a:t>
            </a:fld>
            <a:endParaRPr/>
          </a:p>
        </p:txBody>
      </p:sp>
      <p:sp>
        <p:nvSpPr>
          <p:cNvPr id="157" name="Google Shape;157;p20" hidden="0"/>
          <p:cNvSpPr txBox="1">
            <a:spLocks noGrp="1"/>
          </p:cNvSpPr>
          <p:nvPr isPhoto="0" userDrawn="0">
            <p:ph type="title" hasCustomPrompt="0"/>
          </p:nvPr>
        </p:nvSpPr>
        <p:spPr bwMode="auto">
          <a:xfrm>
            <a:off x="54757" y="32432"/>
            <a:ext cx="8520600" cy="763500"/>
          </a:xfrm>
          <a:prstGeom prst="rect">
            <a:avLst/>
          </a:prstGeom>
        </p:spPr>
        <p:txBody>
          <a:bodyPr spcFirstLastPara="1" wrap="square" lIns="91425" tIns="91425" rIns="91425" bIns="91425" anchor="t" anchorCtr="0">
            <a:normAutofit/>
          </a:bodyPr>
          <a:lstStyle/>
          <a:p>
            <a:pPr marL="0" lvl="0" indent="0" algn="l">
              <a:spcBef>
                <a:spcPts val="0"/>
              </a:spcBef>
              <a:spcAft>
                <a:spcPts val="0"/>
              </a:spcAft>
              <a:buNone/>
              <a:defRPr/>
            </a:pPr>
            <a:r>
              <a:rPr lang="ru" sz="2600">
                <a:solidFill>
                  <a:srgbClr val="980000"/>
                </a:solidFill>
              </a:rPr>
              <a:t>Квантовая эффективность </a:t>
            </a:r>
            <a:endParaRPr>
              <a:solidFill>
                <a:srgbClr val="980000"/>
              </a:solidFill>
            </a:endParaRPr>
          </a:p>
        </p:txBody>
      </p:sp>
      <p:sp>
        <p:nvSpPr>
          <p:cNvPr id="1197950114" name=" 1197950113" hidden="0"/>
          <p:cNvSpPr/>
          <p:nvPr isPhoto="0" userDrawn="0"/>
        </p:nvSpPr>
        <p:spPr bwMode="auto">
          <a:xfrm>
            <a:off x="5159931" y="4308751"/>
            <a:ext cx="172640"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1423761996" name=" 1423761995" hidden="0"/>
          <p:cNvSpPr/>
          <p:nvPr isPhoto="0" userDrawn="0"/>
        </p:nvSpPr>
        <p:spPr bwMode="auto">
          <a:xfrm>
            <a:off x="4782830" y="5039746"/>
            <a:ext cx="138651"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245174207" name=" 245174206" hidden="0"/>
          <p:cNvSpPr/>
          <p:nvPr isPhoto="0" userDrawn="0"/>
        </p:nvSpPr>
        <p:spPr bwMode="auto">
          <a:xfrm>
            <a:off x="4350902" y="3322318"/>
            <a:ext cx="254916"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319380974" name=" 319380973" hidden="0"/>
          <p:cNvSpPr/>
          <p:nvPr isPhoto="0" userDrawn="0"/>
        </p:nvSpPr>
        <p:spPr bwMode="auto">
          <a:xfrm>
            <a:off x="4467236" y="2571355"/>
            <a:ext cx="137131"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47356538" name="" hidden="0"/>
          <p:cNvSpPr/>
          <p:nvPr isPhoto="0" userDrawn="0"/>
        </p:nvSpPr>
        <p:spPr bwMode="auto">
          <a:xfrm flipH="0" flipV="0">
            <a:off x="9227390" y="5166758"/>
            <a:ext cx="144691"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sp>
        <p:nvSpPr>
          <p:cNvPr id="560332607" name="" hidden="0"/>
          <p:cNvSpPr/>
          <p:nvPr isPhoto="0" userDrawn="0"/>
        </p:nvSpPr>
        <p:spPr bwMode="auto">
          <a:xfrm flipH="0" flipV="0">
            <a:off x="4467236" y="1692020"/>
            <a:ext cx="117732"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sp>
        <p:nvSpPr>
          <p:cNvPr id="1040079020" name="" hidden="0"/>
          <p:cNvSpPr/>
          <p:nvPr isPhoto="0" userDrawn="0"/>
        </p:nvSpPr>
        <p:spPr bwMode="auto">
          <a:xfrm flipH="0" flipV="0">
            <a:off x="5582072" y="4391123"/>
            <a:ext cx="307207"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sp>
        <p:nvSpPr>
          <p:cNvPr id="1302472272" name="" hidden="0"/>
          <p:cNvSpPr/>
          <p:nvPr isPhoto="0" userDrawn="0"/>
        </p:nvSpPr>
        <p:spPr bwMode="auto">
          <a:xfrm>
            <a:off x="5447424" y="4003915"/>
            <a:ext cx="254916"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sp>
        <p:nvSpPr>
          <p:cNvPr id="1165893890" name="" hidden="0"/>
          <p:cNvSpPr/>
          <p:nvPr isPhoto="0" userDrawn="0"/>
        </p:nvSpPr>
        <p:spPr bwMode="auto">
          <a:xfrm flipH="0" flipV="0">
            <a:off x="673630" y="2416880"/>
            <a:ext cx="198159"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pic>
        <p:nvPicPr>
          <p:cNvPr id="1122761233" name="" hidden="0"/>
          <p:cNvPicPr>
            <a:picLocks noChangeAspect="1"/>
          </p:cNvPicPr>
          <p:nvPr isPhoto="0" userDrawn="0"/>
        </p:nvPicPr>
        <p:blipFill>
          <a:blip r:embed="rId2"/>
          <a:stretch/>
        </p:blipFill>
        <p:spPr bwMode="auto">
          <a:xfrm flipH="0" flipV="0">
            <a:off x="-72700" y="1311383"/>
            <a:ext cx="8847206" cy="5218371"/>
          </a:xfrm>
          <a:prstGeom prst="rect">
            <a:avLst/>
          </a:prstGeom>
        </p:spPr>
      </p:pic>
      <p:sp>
        <p:nvSpPr>
          <p:cNvPr id="2114997603" name="Прямоугольник 413306073" hidden="0"/>
          <p:cNvSpPr/>
          <p:nvPr isPhoto="0" userDrawn="0"/>
        </p:nvSpPr>
        <p:spPr bwMode="auto">
          <a:xfrm flipH="0" flipV="0">
            <a:off x="1096817" y="646826"/>
            <a:ext cx="3950775" cy="617052"/>
          </a:xfrm>
          <a:prstGeom prst="rect">
            <a:avLst/>
          </a:prstGeom>
          <a:noFill/>
          <a:ln>
            <a:noFill/>
          </a:ln>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lgn="l">
              <a:defRPr/>
            </a:pPr>
            <mc:AlternateContent xmlns:mc="http://schemas.openxmlformats.org/markup-compatibility/2006" xmlns:m="http://schemas.openxmlformats.org/officeDocument/2006/math">
              <mc:Choice xmlns:a14="http://schemas.microsoft.com/office/drawing/2010/main" Requires="a14">
                <a14:m>
                  <m:oMathPara>
                    <m:oMathParaPr/>
                    <m:oMath>
                      <m:r>
                        <m:rPr/>
                        <a:rPr sz="1600">
                          <a:latin typeface="Cambria Math"/>
                          <a:ea typeface="Cambria Math"/>
                          <a:cs typeface="Cambria Math"/>
                        </a:rPr>
                        <m:t>𝑁𝑝h</m:t>
                      </m:r>
                      <m:r>
                        <m:rPr/>
                        <a:rPr sz="1600">
                          <a:latin typeface="Cambria Math"/>
                          <a:ea typeface="Cambria Math"/>
                          <a:cs typeface="Cambria Math"/>
                        </a:rPr>
                        <m:t>.</m:t>
                      </m:r>
                      <m:r>
                        <m:rPr/>
                        <a:rPr sz="1600">
                          <a:latin typeface="Cambria Math"/>
                          <a:ea typeface="Cambria Math"/>
                          <a:cs typeface="Cambria Math"/>
                        </a:rPr>
                        <m:t>𝑒</m:t>
                      </m:r>
                      <m:r>
                        <m:rPr/>
                        <a:rPr sz="1600">
                          <a:latin typeface="Cambria Math"/>
                          <a:ea typeface="Cambria Math"/>
                          <a:cs typeface="Cambria Math"/>
                        </a:rPr>
                        <m:t>.=</m:t>
                      </m:r>
                    </m:oMath>
                  </m:oMathPara>
                </a14:m>
              </mc:Choice>
              <mc:Fallback/>
            </mc:AlternateContent>
            <mc:AlternateContent xmlns:mc="http://schemas.openxmlformats.org/markup-compatibility/2006" xmlns:m="http://schemas.openxmlformats.org/officeDocument/2006/math">
              <mc:Choice xmlns:a14="http://schemas.microsoft.com/office/drawing/2010/main" Requires="a14">
                <a14:m>
                  <m:oMathPara>
                    <m:oMathParaPr/>
                    <m:oMath>
                      <m:r>
                        <m:rPr>
                          <m:sty m:val="i"/>
                        </m:rPr>
                        <a:rPr sz="1600">
                          <a:latin typeface="Cambria Math"/>
                          <a:ea typeface="Cambria Math"/>
                          <a:cs typeface="Cambria Math"/>
                        </a:rPr>
                        <m:t>CE*</m:t>
                      </m:r>
                      <m:nary>
                        <m:naryPr>
                          <m:grow m:val="off"/>
                          <m:limLoc m:val="subSup"/>
                          <m:ctrlPr>
                            <a:rPr sz="1600" i="1">
                              <a:latin typeface="Cambria Math"/>
                              <a:ea typeface="Cambria Math"/>
                              <a:cs typeface="Cambria Math"/>
                            </a:rPr>
                          </m:ctrlPr>
                        </m:naryPr>
                        <m:sub>
                          <m:r>
                            <m:rPr/>
                            <a:rPr lang="en-US" sz="1600" u="none" strike="noStrike" cap="none" spc="0">
                              <a:solidFill>
                                <a:srgbClr val="000000"/>
                              </a:solidFill>
                              <a:latin typeface="Cambria Math"/>
                              <a:ea typeface="Cambria Math"/>
                              <a:cs typeface="Cambria Math"/>
                            </a:rPr>
                            <m:t>λ1</m:t>
                          </m:r>
                        </m:sub>
                        <m:sup>
                          <m:r>
                            <m:rPr/>
                            <a:rPr lang="en-US" sz="1600" u="none" strike="noStrike" cap="none" spc="0">
                              <a:solidFill>
                                <a:srgbClr val="000000"/>
                              </a:solidFill>
                              <a:latin typeface="Cambria Math"/>
                              <a:ea typeface="Cambria Math"/>
                              <a:cs typeface="Cambria Math"/>
                            </a:rPr>
                            <m:t>λ2</m:t>
                          </m:r>
                        </m:sup>
                        <m:e>
                          <m:r>
                            <m:rPr>
                              <m:sty m:val="i"/>
                            </m:rPr>
                            <a:rPr sz="1600">
                              <a:latin typeface="Cambria Math"/>
                              <a:ea typeface="Cambria Math"/>
                              <a:cs typeface="Cambria Math"/>
                            </a:rPr>
                            <m:t>Nph.(</m:t>
                          </m:r>
                          <m:r>
                            <m:rPr>
                              <m:sty m:val="i"/>
                            </m:rPr>
                            <a:rPr sz="1600">
                              <a:latin typeface="Cambria Math"/>
                              <a:ea typeface="Cambria Math"/>
                              <a:cs typeface="Cambria Math"/>
                            </a:rPr>
                            <m:t>λ)QE(</m:t>
                          </m:r>
                          <m:r>
                            <m:rPr>
                              <m:sty m:val="i"/>
                            </m:rPr>
                            <a:rPr sz="1600">
                              <a:latin typeface="Cambria Math"/>
                              <a:ea typeface="Cambria Math"/>
                              <a:cs typeface="Cambria Math"/>
                            </a:rPr>
                            <m:t>λ</m:t>
                          </m:r>
                          <m:r>
                            <m:rPr>
                              <m:sty m:val="i"/>
                            </m:rPr>
                            <a:rPr sz="1600">
                              <a:latin typeface="Cambria Math"/>
                              <a:ea typeface="Cambria Math"/>
                              <a:cs typeface="Cambria Math"/>
                            </a:rPr>
                            <m:t>)</m:t>
                          </m:r>
                        </m:e>
                      </m:nary>
                    </m:oMath>
                  </m:oMathPara>
                </a14:m>
              </mc:Choice>
              <mc:Fallback/>
            </mc:AlternateContent>
            <a:r>
              <a:rPr lang="ru-RU" sz="1600" b="0" i="0" u="none" strike="noStrike" cap="none" spc="0">
                <a:solidFill>
                  <a:srgbClr val="000000"/>
                </a:solidFill>
                <a:latin typeface="Cambria Math"/>
                <a:ea typeface="Cambria Math"/>
                <a:cs typeface="Cambria Math"/>
              </a:rPr>
              <a:t>d</a:t>
            </a:r>
            <mc:AlternateContent xmlns:mc="http://schemas.openxmlformats.org/markup-compatibility/2006" xmlns:m="http://schemas.openxmlformats.org/officeDocument/2006/math">
              <mc:Choice xmlns:a14="http://schemas.microsoft.com/office/drawing/2010/main" Requires="a14">
                <a14:m>
                  <m:oMathPara>
                    <m:oMathParaPr/>
                    <m:oMath>
                      <m:r>
                        <m:rPr/>
                        <a:rPr sz="1600">
                          <a:latin typeface="Cambria Math"/>
                          <a:ea typeface="Cambria Math"/>
                          <a:cs typeface="Cambria Math"/>
                        </a:rPr>
                        <m:t>λ</m:t>
                      </m:r>
                    </m:oMath>
                  </m:oMathPara>
                </a14:m>
              </mc:Choice>
              <mc:Fallback/>
            </mc:AlternateContent>
            <a:endParaRPr sz="1600" b="0" i="0" u="none" strike="noStrike" cap="none" spc="0">
              <a:solidFill>
                <a:srgbClr val="000000"/>
              </a:solidFill>
              <a:latin typeface="Cambria Math"/>
              <a:ea typeface="Cambria Math"/>
              <a:cs typeface="Cambria Math"/>
            </a:endParaRPr>
          </a:p>
          <a:p>
            <a:pPr algn="l">
              <a:defRPr/>
            </a:pPr>
            <a:r>
              <a:rPr lang="ru-RU" sz="1600" b="0" i="0" u="none" strike="noStrike" cap="none" spc="0">
                <a:solidFill>
                  <a:srgbClr val="000000"/>
                </a:solidFill>
                <a:latin typeface="Cambria Math"/>
                <a:ea typeface="Cambria Math"/>
                <a:cs typeface="Cambria Math"/>
              </a:rPr>
              <a:t>CE = 0.58 - коэффициент сбора МКП</a:t>
            </a:r>
            <a:endParaRPr sz="1600"/>
          </a:p>
        </p:txBody>
      </p:sp>
      <p:sp>
        <p:nvSpPr>
          <p:cNvPr id="8054950" name="" hidden="0"/>
          <p:cNvSpPr txBox="1"/>
          <p:nvPr isPhoto="0" userDrawn="0"/>
        </p:nvSpPr>
        <p:spPr bwMode="auto">
          <a:xfrm flipH="0" flipV="0">
            <a:off x="772710" y="3272359"/>
            <a:ext cx="1684222" cy="731556"/>
          </a:xfrm>
          <a:prstGeom prst="rect">
            <a:avLst/>
          </a:prstGeom>
          <a:noFill/>
        </p:spPr>
        <p:txBody>
          <a:bodyPr vertOverflow="overflow" horzOverflow="clip" vert="horz" wrap="square" lIns="91440" tIns="45720" rIns="91440" bIns="45720" numCol="1" spcCol="0" rtlCol="0" fromWordArt="0" anchor="t" anchorCtr="0" forceAA="0" upright="0" compatLnSpc="0">
            <a:spAutoFit/>
          </a:bodyPr>
          <a:p>
            <a:pPr>
              <a:defRPr/>
            </a:pPr>
            <a:r>
              <a:rPr/>
              <a:t>Испытания на выведенном пучке электронов</a:t>
            </a:r>
            <a:endParaRPr/>
          </a:p>
        </p:txBody>
      </p:sp>
      <p:sp>
        <p:nvSpPr>
          <p:cNvPr id="688982755" name="" hidden="0"/>
          <p:cNvSpPr/>
          <p:nvPr isPhoto="0" userDrawn="0"/>
        </p:nvSpPr>
        <p:spPr bwMode="auto">
          <a:xfrm flipH="0" flipV="0">
            <a:off x="1204968" y="2800758"/>
            <a:ext cx="693963" cy="394605"/>
          </a:xfrm>
          <a:prstGeom prst="up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sp>
      <p:sp>
        <p:nvSpPr>
          <p:cNvPr id="218618146" name="" hidden="0"/>
          <p:cNvSpPr txBox="1"/>
          <p:nvPr isPhoto="0" userDrawn="0"/>
        </p:nvSpPr>
        <p:spPr bwMode="auto">
          <a:xfrm flipH="0" flipV="0">
            <a:off x="3216000" y="1937768"/>
            <a:ext cx="2834632" cy="317568"/>
          </a:xfrm>
          <a:prstGeom prst="rect">
            <a:avLst/>
          </a:prstGeom>
          <a:noFill/>
        </p:spPr>
        <p:txBody>
          <a:bodyPr vertOverflow="overflow" horzOverflow="clip" vert="horz" wrap="none" lIns="91440" tIns="45720" rIns="91440" bIns="45720" numCol="1" spcCol="0" rtlCol="0" fromWordArt="0" anchor="t" anchorCtr="0" forceAA="0" upright="0" compatLnSpc="0">
            <a:spAutoFit/>
          </a:bodyPr>
          <a:p>
            <a:pPr>
              <a:defRPr/>
            </a:pPr>
            <a:r>
              <a:rPr/>
              <a:t>Без откачки (Р </a:t>
            </a:r>
            <a:r>
              <a:rPr lang="en-US" sz="1400" b="0" i="0" u="none" strike="noStrike" cap="none" spc="0">
                <a:solidFill>
                  <a:srgbClr val="000000"/>
                </a:solidFill>
                <a:latin typeface="Abyssinica SIL"/>
                <a:ea typeface="Abyssinica SIL"/>
                <a:cs typeface="Abyssinica SIL"/>
              </a:rPr>
              <a:t>≈ 0.1</a:t>
            </a:r>
            <a:r>
              <a:rPr/>
              <a:t> - </a:t>
            </a:r>
            <a:r>
              <a:rPr lang="en-US" sz="1400" b="0" i="0" u="none" strike="noStrike" cap="none" spc="0">
                <a:solidFill>
                  <a:srgbClr val="000000"/>
                </a:solidFill>
                <a:latin typeface="Abyssinica SIL"/>
                <a:ea typeface="Abyssinica SIL"/>
                <a:cs typeface="Abyssinica SIL"/>
              </a:rPr>
              <a:t>10</a:t>
            </a:r>
            <a:r>
              <a:rPr/>
              <a:t> мБар)</a:t>
            </a:r>
            <a:endParaRPr/>
          </a:p>
        </p:txBody>
      </p:sp>
      <p:cxnSp>
        <p:nvCxnSpPr>
          <p:cNvPr id="0" name="" hidden="0"/>
          <p:cNvCxnSpPr>
            <a:cxnSpLocks/>
          </p:cNvCxnSpPr>
          <p:nvPr isPhoto="0" userDrawn="0"/>
        </p:nvCxnSpPr>
        <p:spPr bwMode="auto">
          <a:xfrm flipH="0" flipV="1">
            <a:off x="2912865" y="2357437"/>
            <a:ext cx="3440905" cy="0"/>
          </a:xfrm>
          <a:prstGeom prst="line">
            <a:avLst/>
          </a:prstGeom>
          <a:ln w="19049" cap="flat" cmpd="sng" algn="ctr">
            <a:solidFill>
              <a:srgbClr val="C00000"/>
            </a:solidFill>
            <a:prstDash val="solid"/>
            <a:headEnd type="arrow" len="med"/>
            <a:tailEnd type="arrow" len="med"/>
          </a:ln>
        </p:spPr>
        <p:style>
          <a:lnRef idx="1">
            <a:schemeClr val="accent1">
              <a:shade val="50000"/>
            </a:schemeClr>
          </a:lnRef>
          <a:fillRef idx="0">
            <a:schemeClr val="accent1"/>
          </a:fillRef>
          <a:effectRef idx="0">
            <a:schemeClr val="accent1"/>
          </a:effectRef>
          <a:fontRef idx="minor">
            <a:schemeClr val="tx1"/>
          </a:fontRef>
        </p:style>
      </p:cxnSp>
      <p:sp>
        <p:nvSpPr>
          <p:cNvPr id="485037316" name="" hidden="0"/>
          <p:cNvSpPr/>
          <p:nvPr isPhoto="0" userDrawn="0"/>
        </p:nvSpPr>
        <p:spPr bwMode="auto">
          <a:xfrm flipH="0" flipV="0">
            <a:off x="2807755" y="2810049"/>
            <a:ext cx="105108"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pic>
        <p:nvPicPr>
          <p:cNvPr id="1210999581" name="" hidden="0"/>
          <p:cNvPicPr>
            <a:picLocks noChangeAspect="1"/>
          </p:cNvPicPr>
          <p:nvPr isPhoto="0" userDrawn="0"/>
        </p:nvPicPr>
        <p:blipFill>
          <a:blip r:embed="rId3"/>
          <a:stretch/>
        </p:blipFill>
        <p:spPr bwMode="auto">
          <a:xfrm flipH="0" flipV="0">
            <a:off x="2912865" y="2721716"/>
            <a:ext cx="3494838" cy="3035920"/>
          </a:xfrm>
          <a:prstGeom prst="rect">
            <a:avLst/>
          </a:prstGeom>
        </p:spPr>
      </p:pic>
      <p:sp>
        <p:nvSpPr>
          <p:cNvPr id="2068853880" name="Google Shape;162;p21" hidden="0"/>
          <p:cNvSpPr txBox="1"/>
          <p:nvPr isPhoto="0" userDrawn="0"/>
        </p:nvSpPr>
        <p:spPr bwMode="auto">
          <a:xfrm>
            <a:off x="7179456" y="1655845"/>
            <a:ext cx="2227698" cy="1069457"/>
          </a:xfrm>
          <a:prstGeom prst="rect">
            <a:avLst/>
          </a:prstGeom>
        </p:spPr>
        <p:txBody>
          <a:bodyPr spcFirstLastPara="1" vertOverflow="overflow" horzOverflow="clip" vert="horz" wrap="square" lIns="91422" tIns="91422" rIns="91422" bIns="91422" numCol="1" spcCol="0" rtlCol="0" fromWordArt="0" anchor="t" anchorCtr="0" forceAA="0" compatLnSpc="0">
            <a:norm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1pPr>
            <a:lvl2pPr marR="0" lvl="1"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2pPr>
            <a:lvl3pPr marR="0" lvl="2"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3pPr>
            <a:lvl4pPr marR="0" lvl="3"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4pPr>
            <a:lvl5pPr marR="0" lvl="4"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5pPr>
            <a:lvl6pPr marR="0" lvl="5"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6pPr>
            <a:lvl7pPr marR="0" lvl="6"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7pPr>
            <a:lvl8pPr marR="0" lvl="7"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8pPr>
            <a:lvl9pPr marR="0" lvl="8"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9pPr>
          </a:lstStyle>
          <a:p>
            <a:pPr marL="0" lvl="0" indent="0" algn="l">
              <a:spcBef>
                <a:spcPts val="0"/>
              </a:spcBef>
              <a:spcAft>
                <a:spcPts val="0"/>
              </a:spcAft>
              <a:buNone/>
              <a:defRPr/>
            </a:pPr>
            <a:r>
              <a:rPr lang="ru" sz="2600">
                <a:solidFill>
                  <a:srgbClr val="980000"/>
                </a:solidFill>
              </a:rPr>
              <a:t>D3</a:t>
            </a:r>
            <a:endParaRPr>
              <a:solidFill>
                <a:srgbClr val="980000"/>
              </a:solidFill>
            </a:endParaRPr>
          </a:p>
          <a:p>
            <a:pPr marL="0" lvl="0" indent="0" algn="l">
              <a:spcBef>
                <a:spcPts val="0"/>
              </a:spcBef>
              <a:spcAft>
                <a:spcPts val="0"/>
              </a:spcAft>
              <a:buNone/>
              <a:defRPr/>
            </a:pP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637129211" name="" hidden="0"/>
          <p:cNvSpPr/>
          <p:nvPr isPhoto="0" userDrawn="0"/>
        </p:nvSpPr>
        <p:spPr bwMode="auto">
          <a:xfrm flipH="0" flipV="0">
            <a:off x="935843" y="2600380"/>
            <a:ext cx="182487"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pic>
        <p:nvPicPr>
          <p:cNvPr id="1620127805" name="" hidden="0"/>
          <p:cNvPicPr>
            <a:picLocks noChangeAspect="1"/>
          </p:cNvPicPr>
          <p:nvPr isPhoto="0" userDrawn="0"/>
        </p:nvPicPr>
        <p:blipFill>
          <a:blip r:embed="rId3"/>
          <a:stretch/>
        </p:blipFill>
        <p:spPr bwMode="auto">
          <a:xfrm flipH="0" flipV="0">
            <a:off x="16734" y="1176335"/>
            <a:ext cx="9025937" cy="5389691"/>
          </a:xfrm>
          <a:prstGeom prst="rect">
            <a:avLst/>
          </a:prstGeom>
        </p:spPr>
      </p:pic>
      <p:sp>
        <p:nvSpPr>
          <p:cNvPr id="162" name="Google Shape;162;p21" hidden="0"/>
          <p:cNvSpPr txBox="1">
            <a:spLocks noGrp="1"/>
          </p:cNvSpPr>
          <p:nvPr isPhoto="0" userDrawn="0">
            <p:ph type="title" hasCustomPrompt="0"/>
          </p:nvPr>
        </p:nvSpPr>
        <p:spPr bwMode="auto">
          <a:xfrm>
            <a:off x="12074" y="11215"/>
            <a:ext cx="8520600" cy="763500"/>
          </a:xfrm>
          <a:prstGeom prst="rect">
            <a:avLst/>
          </a:prstGeom>
        </p:spPr>
        <p:txBody>
          <a:bodyPr spcFirstLastPara="1" vertOverflow="overflow" horzOverflow="clip" vert="horz" wrap="square" lIns="91422" tIns="91422" rIns="91422" bIns="91422" numCol="1" spcCol="0" rtlCol="0" fromWordArt="0" anchor="t" anchorCtr="0" forceAA="0" upright="0" compatLnSpc="0">
            <a:normAutofit/>
          </a:bodyPr>
          <a:lstStyle/>
          <a:p>
            <a:pPr marL="0" lvl="0" indent="0" algn="l">
              <a:spcBef>
                <a:spcPts val="0"/>
              </a:spcBef>
              <a:spcAft>
                <a:spcPts val="0"/>
              </a:spcAft>
              <a:buNone/>
              <a:defRPr/>
            </a:pPr>
            <a:r>
              <a:rPr lang="ru" sz="2600">
                <a:solidFill>
                  <a:srgbClr val="980000"/>
                </a:solidFill>
              </a:rPr>
              <a:t>Квантовая эффективность </a:t>
            </a:r>
            <a:endParaRPr>
              <a:solidFill>
                <a:srgbClr val="980000"/>
              </a:solidFill>
            </a:endParaRPr>
          </a:p>
        </p:txBody>
      </p:sp>
      <p:sp>
        <p:nvSpPr>
          <p:cNvPr id="167" name="Google Shape;167;p21" hidden="0"/>
          <p:cNvSpPr txBox="1">
            <a:spLocks noGrp="1"/>
          </p:cNvSpPr>
          <p:nvPr isPhoto="0" userDrawn="0">
            <p:ph type="sldNum" idx="12" hasCustomPrompt="0"/>
          </p:nvPr>
        </p:nvSpPr>
        <p:spPr bwMode="auto">
          <a:xfrm>
            <a:off x="8493971" y="6375114"/>
            <a:ext cx="548700" cy="524700"/>
          </a:xfrm>
          <a:prstGeom prst="rect">
            <a:avLst/>
          </a:prstGeom>
        </p:spPr>
        <p:txBody>
          <a:bodyPr spcFirstLastPara="1" wrap="square" lIns="91425" tIns="91425" rIns="91425" bIns="91425" anchor="ctr" anchorCtr="0">
            <a:normAutofit/>
          </a:bodyPr>
          <a:lstStyle/>
          <a:p>
            <a:pPr marL="0" lvl="0" indent="0" algn="r">
              <a:spcBef>
                <a:spcPts val="0"/>
              </a:spcBef>
              <a:spcAft>
                <a:spcPts val="0"/>
              </a:spcAft>
              <a:buNone/>
              <a:defRPr/>
            </a:pPr>
            <a:fld id="{00000000-1234-1234-1234-123412341234}" type="slidenum">
              <a:rPr lang="ru"/>
              <a:t>9</a:t>
            </a:fld>
            <a:endParaRPr/>
          </a:p>
        </p:txBody>
      </p:sp>
      <p:sp>
        <p:nvSpPr>
          <p:cNvPr id="175" name="Google Shape;175;p21" hidden="0"/>
          <p:cNvSpPr/>
          <p:nvPr isPhoto="0" userDrawn="0"/>
        </p:nvSpPr>
        <p:spPr bwMode="auto">
          <a:xfrm>
            <a:off x="4366163" y="2282448"/>
            <a:ext cx="139500" cy="167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531044910" name=" 531044909" hidden="0"/>
          <p:cNvSpPr/>
          <p:nvPr isPhoto="0" userDrawn="0"/>
        </p:nvSpPr>
        <p:spPr bwMode="auto">
          <a:xfrm>
            <a:off x="-570426" y="2297731"/>
            <a:ext cx="161398"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1656527731" name=" 1656527730" hidden="0"/>
          <p:cNvSpPr/>
          <p:nvPr isPhoto="0" userDrawn="0"/>
        </p:nvSpPr>
        <p:spPr bwMode="auto">
          <a:xfrm>
            <a:off x="-1285860" y="955353"/>
            <a:ext cx="140544" cy="304835"/>
          </a:xfrm>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defRPr/>
            </a:pPr>
            <a:endParaRPr/>
          </a:p>
        </p:txBody>
      </p:sp>
      <p:sp>
        <p:nvSpPr>
          <p:cNvPr id="1636305013" name="Google Shape;162;p21" hidden="0"/>
          <p:cNvSpPr txBox="1"/>
          <p:nvPr isPhoto="0" userDrawn="0"/>
        </p:nvSpPr>
        <p:spPr bwMode="auto">
          <a:xfrm>
            <a:off x="7179457" y="1655846"/>
            <a:ext cx="2227698" cy="1069458"/>
          </a:xfrm>
          <a:prstGeom prst="rect">
            <a:avLst/>
          </a:prstGeom>
        </p:spPr>
        <p:txBody>
          <a:bodyPr spcFirstLastPara="1" vertOverflow="overflow" horzOverflow="clip" vert="horz" wrap="square" lIns="91422" tIns="91422" rIns="91422" bIns="91422" numCol="1" spcCol="0" rtlCol="0" fromWordArt="0" anchor="t" anchorCtr="0" forceAA="0" compatLnSpc="0">
            <a:norm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1pPr>
            <a:lvl2pPr marR="0" lvl="1"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2pPr>
            <a:lvl3pPr marR="0" lvl="2"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3pPr>
            <a:lvl4pPr marR="0" lvl="3"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4pPr>
            <a:lvl5pPr marR="0" lvl="4"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5pPr>
            <a:lvl6pPr marR="0" lvl="5"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6pPr>
            <a:lvl7pPr marR="0" lvl="6"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7pPr>
            <a:lvl8pPr marR="0" lvl="7"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8pPr>
            <a:lvl9pPr marR="0" lvl="8" algn="l">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defRPr>
            </a:lvl9pPr>
          </a:lstStyle>
          <a:p>
            <a:pPr marL="0" lvl="0" indent="0" algn="l">
              <a:spcBef>
                <a:spcPts val="0"/>
              </a:spcBef>
              <a:spcAft>
                <a:spcPts val="0"/>
              </a:spcAft>
              <a:buNone/>
              <a:defRPr/>
            </a:pPr>
            <a:r>
              <a:rPr lang="ru" sz="2600">
                <a:solidFill>
                  <a:srgbClr val="980000"/>
                </a:solidFill>
              </a:rPr>
              <a:t>D5</a:t>
            </a:r>
            <a:endParaRPr>
              <a:solidFill>
                <a:srgbClr val="980000"/>
              </a:solidFill>
            </a:endParaRPr>
          </a:p>
          <a:p>
            <a:pPr marL="0" lvl="0" indent="0" algn="l">
              <a:spcBef>
                <a:spcPts val="0"/>
              </a:spcBef>
              <a:spcAft>
                <a:spcPts val="0"/>
              </a:spcAft>
              <a:buNone/>
              <a:defRPr/>
            </a:pPr>
            <a:endParaRPr/>
          </a:p>
        </p:txBody>
      </p:sp>
      <p:sp>
        <p:nvSpPr>
          <p:cNvPr id="413306074" name="Прямоугольник 413306073" hidden="0"/>
          <p:cNvSpPr/>
          <p:nvPr isPhoto="0" userDrawn="0"/>
        </p:nvSpPr>
        <p:spPr bwMode="auto">
          <a:xfrm flipH="0" flipV="0">
            <a:off x="1096817" y="646826"/>
            <a:ext cx="3950740" cy="617052"/>
          </a:xfrm>
          <a:prstGeom prst="rect">
            <a:avLst/>
          </a:prstGeom>
          <a:noFill/>
          <a:ln>
            <a:noFill/>
          </a:ln>
        </p:spPr>
        <p:txBody>
          <a:bodyPr rot="0" spcFirstLastPara="0" vertOverflow="overflow" horzOverflow="clip" vert="horz" wrap="square" lIns="91440" tIns="45720" rIns="91440" bIns="45720" numCol="1" spcCol="0" rtlCol="0" fromWordArt="0" anchor="t" anchorCtr="0" forceAA="0" compatLnSpc="1">
            <a:prstTxWarp prst="textNoShape"/>
            <a:spAutoFit/>
          </a:bodyPr>
          <a:lstStyle/>
          <a:p>
            <a:pPr algn="l">
              <a:defRPr/>
            </a:pPr>
            <mc:AlternateContent xmlns:mc="http://schemas.openxmlformats.org/markup-compatibility/2006" xmlns:m="http://schemas.openxmlformats.org/officeDocument/2006/math">
              <mc:Choice xmlns:a14="http://schemas.microsoft.com/office/drawing/2010/main" Requires="a14">
                <a14:m>
                  <m:oMathPara>
                    <m:oMathParaPr/>
                    <m:oMath>
                      <m:r>
                        <m:rPr/>
                        <a:rPr sz="1600">
                          <a:latin typeface="Cambria Math"/>
                          <a:ea typeface="Cambria Math"/>
                          <a:cs typeface="Cambria Math"/>
                        </a:rPr>
                        <m:t>𝑁𝑝h</m:t>
                      </m:r>
                      <m:r>
                        <m:rPr/>
                        <a:rPr sz="1600">
                          <a:latin typeface="Cambria Math"/>
                          <a:ea typeface="Cambria Math"/>
                          <a:cs typeface="Cambria Math"/>
                        </a:rPr>
                        <m:t>.</m:t>
                      </m:r>
                      <m:r>
                        <m:rPr/>
                        <a:rPr sz="1600">
                          <a:latin typeface="Cambria Math"/>
                          <a:ea typeface="Cambria Math"/>
                          <a:cs typeface="Cambria Math"/>
                        </a:rPr>
                        <m:t>𝑒</m:t>
                      </m:r>
                      <m:r>
                        <m:rPr/>
                        <a:rPr sz="1600">
                          <a:latin typeface="Cambria Math"/>
                          <a:ea typeface="Cambria Math"/>
                          <a:cs typeface="Cambria Math"/>
                        </a:rPr>
                        <m:t>.=</m:t>
                      </m:r>
                    </m:oMath>
                  </m:oMathPara>
                </a14:m>
              </mc:Choice>
              <mc:Fallback/>
            </mc:AlternateContent>
            <mc:AlternateContent xmlns:mc="http://schemas.openxmlformats.org/markup-compatibility/2006" xmlns:m="http://schemas.openxmlformats.org/officeDocument/2006/math">
              <mc:Choice xmlns:a14="http://schemas.microsoft.com/office/drawing/2010/main" Requires="a14">
                <a14:m>
                  <m:oMathPara>
                    <m:oMathParaPr/>
                    <m:oMath>
                      <m:r>
                        <m:rPr>
                          <m:sty m:val="i"/>
                        </m:rPr>
                        <a:rPr sz="1600">
                          <a:latin typeface="Cambria Math"/>
                          <a:ea typeface="Cambria Math"/>
                          <a:cs typeface="Cambria Math"/>
                        </a:rPr>
                        <m:t>CE*</m:t>
                      </m:r>
                      <m:nary>
                        <m:naryPr>
                          <m:grow m:val="off"/>
                          <m:limLoc m:val="subSup"/>
                          <m:ctrlPr>
                            <a:rPr sz="1600" i="1">
                              <a:latin typeface="Cambria Math"/>
                              <a:ea typeface="Cambria Math"/>
                              <a:cs typeface="Cambria Math"/>
                            </a:rPr>
                          </m:ctrlPr>
                        </m:naryPr>
                        <m:sub>
                          <m:r>
                            <m:rPr/>
                            <a:rPr lang="en-US" sz="1600" u="none" strike="noStrike" cap="none" spc="0">
                              <a:solidFill>
                                <a:srgbClr val="000000"/>
                              </a:solidFill>
                              <a:latin typeface="Cambria Math"/>
                              <a:ea typeface="Cambria Math"/>
                              <a:cs typeface="Cambria Math"/>
                            </a:rPr>
                            <m:t>λ1</m:t>
                          </m:r>
                        </m:sub>
                        <m:sup>
                          <m:r>
                            <m:rPr/>
                            <a:rPr lang="en-US" sz="1600" u="none" strike="noStrike" cap="none" spc="0">
                              <a:solidFill>
                                <a:srgbClr val="000000"/>
                              </a:solidFill>
                              <a:latin typeface="Cambria Math"/>
                              <a:ea typeface="Cambria Math"/>
                              <a:cs typeface="Cambria Math"/>
                            </a:rPr>
                            <m:t>λ2</m:t>
                          </m:r>
                        </m:sup>
                        <m:e>
                          <m:r>
                            <m:rPr>
                              <m:sty m:val="i"/>
                            </m:rPr>
                            <a:rPr sz="1600">
                              <a:latin typeface="Cambria Math"/>
                              <a:ea typeface="Cambria Math"/>
                              <a:cs typeface="Cambria Math"/>
                            </a:rPr>
                            <m:t>Nph.(</m:t>
                          </m:r>
                          <m:r>
                            <m:rPr>
                              <m:sty m:val="i"/>
                            </m:rPr>
                            <a:rPr sz="1600">
                              <a:latin typeface="Cambria Math"/>
                              <a:ea typeface="Cambria Math"/>
                              <a:cs typeface="Cambria Math"/>
                            </a:rPr>
                            <m:t>λ)QE(</m:t>
                          </m:r>
                          <m:r>
                            <m:rPr>
                              <m:sty m:val="i"/>
                            </m:rPr>
                            <a:rPr sz="1600">
                              <a:latin typeface="Cambria Math"/>
                              <a:ea typeface="Cambria Math"/>
                              <a:cs typeface="Cambria Math"/>
                            </a:rPr>
                            <m:t>λ</m:t>
                          </m:r>
                          <m:r>
                            <m:rPr>
                              <m:sty m:val="i"/>
                            </m:rPr>
                            <a:rPr sz="1600">
                              <a:latin typeface="Cambria Math"/>
                              <a:ea typeface="Cambria Math"/>
                              <a:cs typeface="Cambria Math"/>
                            </a:rPr>
                            <m:t>)</m:t>
                          </m:r>
                        </m:e>
                      </m:nary>
                    </m:oMath>
                  </m:oMathPara>
                </a14:m>
              </mc:Choice>
              <mc:Fallback/>
            </mc:AlternateContent>
            <a:r>
              <a:rPr lang="ru-RU" sz="1600" b="0" i="0" u="none" strike="noStrike" cap="none" spc="0">
                <a:solidFill>
                  <a:srgbClr val="000000"/>
                </a:solidFill>
                <a:latin typeface="Cambria Math"/>
                <a:ea typeface="Cambria Math"/>
                <a:cs typeface="Cambria Math"/>
              </a:rPr>
              <a:t>d</a:t>
            </a:r>
            <mc:AlternateContent xmlns:mc="http://schemas.openxmlformats.org/markup-compatibility/2006" xmlns:m="http://schemas.openxmlformats.org/officeDocument/2006/math">
              <mc:Choice xmlns:a14="http://schemas.microsoft.com/office/drawing/2010/main" Requires="a14">
                <a14:m>
                  <m:oMathPara>
                    <m:oMathParaPr/>
                    <m:oMath>
                      <m:r>
                        <m:rPr/>
                        <a:rPr sz="1600">
                          <a:latin typeface="Cambria Math"/>
                          <a:ea typeface="Cambria Math"/>
                          <a:cs typeface="Cambria Math"/>
                        </a:rPr>
                        <m:t>λ</m:t>
                      </m:r>
                    </m:oMath>
                  </m:oMathPara>
                </a14:m>
              </mc:Choice>
              <mc:Fallback/>
            </mc:AlternateContent>
            <a:endParaRPr sz="1600" b="0" i="0" u="none" strike="noStrike" cap="none" spc="0">
              <a:solidFill>
                <a:srgbClr val="000000"/>
              </a:solidFill>
              <a:latin typeface="Cambria Math"/>
              <a:ea typeface="Cambria Math"/>
              <a:cs typeface="Cambria Math"/>
            </a:endParaRPr>
          </a:p>
          <a:p>
            <a:pPr algn="l">
              <a:defRPr/>
            </a:pPr>
            <a:r>
              <a:rPr lang="ru-RU" sz="1600" b="0" i="0" u="none" strike="noStrike" cap="none" spc="0">
                <a:solidFill>
                  <a:srgbClr val="000000"/>
                </a:solidFill>
                <a:latin typeface="Cambria Math"/>
                <a:ea typeface="Cambria Math"/>
                <a:cs typeface="Cambria Math"/>
              </a:rPr>
              <a:t>CE = 0.58 - коэффициент сбора МКП</a:t>
            </a:r>
            <a:endParaRPr sz="1600"/>
          </a:p>
        </p:txBody>
      </p:sp>
      <p:sp>
        <p:nvSpPr>
          <p:cNvPr id="518098007" name="" hidden="0"/>
          <p:cNvSpPr/>
          <p:nvPr isPhoto="0" userDrawn="0"/>
        </p:nvSpPr>
        <p:spPr bwMode="auto">
          <a:xfrm flipH="0" flipV="0">
            <a:off x="1531531" y="2641451"/>
            <a:ext cx="175447" cy="3048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a:p>
        </p:txBody>
      </p:sp>
      <p:sp>
        <p:nvSpPr>
          <p:cNvPr id="1272118431" name="" hidden="0"/>
          <p:cNvSpPr txBox="1"/>
          <p:nvPr isPhoto="0" userDrawn="0"/>
        </p:nvSpPr>
        <p:spPr bwMode="auto">
          <a:xfrm flipH="0" flipV="0">
            <a:off x="4366162" y="2482667"/>
            <a:ext cx="2834632" cy="317568"/>
          </a:xfrm>
          <a:prstGeom prst="rect">
            <a:avLst/>
          </a:prstGeom>
          <a:noFill/>
        </p:spPr>
        <p:txBody>
          <a:bodyPr vertOverflow="overflow" horzOverflow="clip" vert="horz" wrap="none" lIns="91440" tIns="45720" rIns="91440" bIns="45720" numCol="1" spcCol="0" rtlCol="0" fromWordArt="0" anchor="t" anchorCtr="0" forceAA="0" upright="0" compatLnSpc="0">
            <a:spAutoFit/>
          </a:bodyPr>
          <a:p>
            <a:pPr>
              <a:defRPr/>
            </a:pPr>
            <a:r>
              <a:rPr/>
              <a:t>Без откачки (Р </a:t>
            </a:r>
            <a:r>
              <a:rPr lang="en-US" sz="1400" b="0" i="0" u="none" strike="noStrike" cap="none" spc="0">
                <a:solidFill>
                  <a:srgbClr val="000000"/>
                </a:solidFill>
                <a:latin typeface="Abyssinica SIL"/>
                <a:ea typeface="Abyssinica SIL"/>
                <a:cs typeface="Abyssinica SIL"/>
              </a:rPr>
              <a:t>≈ 0.1</a:t>
            </a:r>
            <a:r>
              <a:rPr/>
              <a:t> - </a:t>
            </a:r>
            <a:r>
              <a:rPr lang="en-US" sz="1400" b="0" i="0" u="none" strike="noStrike" cap="none" spc="0">
                <a:solidFill>
                  <a:srgbClr val="000000"/>
                </a:solidFill>
                <a:latin typeface="Abyssinica SIL"/>
                <a:ea typeface="Abyssinica SIL"/>
                <a:cs typeface="Abyssinica SIL"/>
              </a:rPr>
              <a:t>10</a:t>
            </a:r>
            <a:r>
              <a:rPr/>
              <a:t> мБар)</a:t>
            </a:r>
            <a:endParaRPr/>
          </a:p>
        </p:txBody>
      </p:sp>
      <p:sp>
        <p:nvSpPr>
          <p:cNvPr id="1659569953" name="" hidden="0"/>
          <p:cNvSpPr txBox="1"/>
          <p:nvPr isPhoto="0" userDrawn="0"/>
        </p:nvSpPr>
        <p:spPr bwMode="auto">
          <a:xfrm flipH="0" flipV="0">
            <a:off x="2314461" y="4014786"/>
            <a:ext cx="1684187" cy="731556"/>
          </a:xfrm>
          <a:prstGeom prst="rect">
            <a:avLst/>
          </a:prstGeom>
          <a:noFill/>
        </p:spPr>
        <p:txBody>
          <a:bodyPr vertOverflow="overflow" horzOverflow="clip" vert="horz" wrap="square" lIns="91440" tIns="45720" rIns="91440" bIns="45720" numCol="1" spcCol="0" rtlCol="0" fromWordArt="0" anchor="t" anchorCtr="0" forceAA="0" upright="0" compatLnSpc="0">
            <a:spAutoFit/>
          </a:bodyPr>
          <a:p>
            <a:pPr>
              <a:defRPr/>
            </a:pPr>
            <a:r>
              <a:rPr/>
              <a:t>Испытания на выведенном пучке электронов</a:t>
            </a:r>
            <a:endParaRPr/>
          </a:p>
        </p:txBody>
      </p:sp>
      <p:sp>
        <p:nvSpPr>
          <p:cNvPr id="1495314896" name="" hidden="0"/>
          <p:cNvSpPr/>
          <p:nvPr isPhoto="0" userDrawn="0"/>
        </p:nvSpPr>
        <p:spPr bwMode="auto">
          <a:xfrm flipH="0" flipV="0">
            <a:off x="2746718" y="3543185"/>
            <a:ext cx="693964" cy="394606"/>
          </a:xfrm>
          <a:prstGeom prst="up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sp>
      <p:pic>
        <p:nvPicPr>
          <p:cNvPr id="2030165847" name="" hidden="0"/>
          <p:cNvPicPr>
            <a:picLocks noChangeAspect="1"/>
          </p:cNvPicPr>
          <p:nvPr isPhoto="0" userDrawn="0"/>
        </p:nvPicPr>
        <p:blipFill>
          <a:blip r:embed="rId4"/>
          <a:stretch/>
        </p:blipFill>
        <p:spPr bwMode="auto">
          <a:xfrm flipH="0" flipV="0">
            <a:off x="4197960" y="2905214"/>
            <a:ext cx="3466062" cy="30420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R7-Office/7.0.1.62</Application>
  <DocSecurity>0</DocSecurity>
  <PresentationFormat>Экран (4:3)</PresentationFormat>
  <Paragraphs>0</Paragraphs>
  <Slides>19</Slides>
  <Notes>19</Notes>
  <HiddenSlides>0</HiddenSlides>
  <MMClips>2</MMClips>
  <ScaleCrop>0</ScaleCrop>
  <HeadingPairs>
    <vt:vector size="4" baseType="variant">
      <vt:variant>
        <vt:lpstr>Theme</vt:lpstr>
      </vt:variant>
      <vt:variant>
        <vt:i4>1</vt:i4>
      </vt:variant>
      <vt:variant>
        <vt:lpstr>Slide Titles</vt:lpstr>
      </vt:variant>
      <vt:variant>
        <vt:i4>19</vt:i4>
      </vt:variant>
    </vt:vector>
  </HeadingPairs>
  <TitlesOfParts>
    <vt:vector size="20"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Разработка детектора заряженных частиц на основе МКП с CsI-фотокатодом</dc:title>
  <dc:subject/>
  <dc:creator/>
  <cp:keywords/>
  <dc:description/>
  <dc:identifier/>
  <dc:language/>
  <cp:lastModifiedBy>Kirill Petruhin</cp:lastModifiedBy>
  <cp:revision>29</cp:revision>
  <dcterms:modified xsi:type="dcterms:W3CDTF">2022-07-27T16:13:25Z</dcterms:modified>
  <cp:category/>
  <cp:contentStatus/>
  <cp:version/>
</cp:coreProperties>
</file>