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82" r:id="rId5"/>
    <p:sldId id="283" r:id="rId6"/>
    <p:sldId id="257" r:id="rId7"/>
    <p:sldId id="284" r:id="rId8"/>
    <p:sldId id="285" r:id="rId9"/>
    <p:sldId id="272" r:id="rId10"/>
    <p:sldId id="287" r:id="rId11"/>
    <p:sldId id="290" r:id="rId12"/>
    <p:sldId id="291" r:id="rId13"/>
    <p:sldId id="289" r:id="rId14"/>
    <p:sldId id="292" r:id="rId15"/>
    <p:sldId id="29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61\Desktop\&#1076;&#1080;&#1087;&#1083;&#1086;&#1084;\&#1042;&#1086;&#1083;&#1100;&#1092;&#1088;&#1072;&#1084;\&#1042;&#1086;&#1083;&#1100;&#1092;&#1088;&#1072;&#1084;%20&#1076;&#1080;&#1087;&#1083;&#1086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9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</a:rPr>
              <a:t>Спектральная </a:t>
            </a:r>
            <a:r>
              <a:rPr lang="ru-RU" sz="1600" dirty="0" err="1">
                <a:solidFill>
                  <a:sysClr val="windowText" lastClr="000000"/>
                </a:solidFill>
              </a:rPr>
              <a:t>излучательная</a:t>
            </a:r>
            <a:r>
              <a:rPr lang="ru-RU" sz="1600" dirty="0">
                <a:solidFill>
                  <a:sysClr val="windowText" lastClr="000000"/>
                </a:solidFill>
              </a:rPr>
              <a:t> способность вольфрама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endParaRPr lang="ru-RU" sz="1600" dirty="0">
              <a:solidFill>
                <a:sysClr val="windowText" lastClr="000000"/>
              </a:solidFill>
            </a:endParaRPr>
          </a:p>
          <a:p>
            <a:pPr>
              <a:defRPr sz="900">
                <a:solidFill>
                  <a:sysClr val="windowText" lastClr="000000"/>
                </a:solidFill>
              </a:defRPr>
            </a:pPr>
            <a:r>
              <a:rPr lang="en-US" sz="1600" dirty="0">
                <a:solidFill>
                  <a:sysClr val="windowText" lastClr="000000"/>
                </a:solidFill>
              </a:rPr>
              <a:t>T =</a:t>
            </a:r>
            <a:r>
              <a:rPr lang="ru-RU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>
                <a:solidFill>
                  <a:sysClr val="windowText" lastClr="000000"/>
                </a:solidFill>
              </a:rPr>
              <a:t>2000 K</a:t>
            </a:r>
            <a:endParaRPr lang="en-US" sz="9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3.9721386305782244E-2"/>
          <c:y val="2.7130804629914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328964111697483E-2"/>
          <c:y val="0.1729468341925372"/>
          <c:w val="0.64254496972076225"/>
          <c:h val="0.682978307421598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'e(lambda)'!$D$12</c:f>
              <c:strCache>
                <c:ptCount val="1"/>
                <c:pt idx="0">
                  <c:v>кривая 6, ссылка 113, T = 2040, полированный, аргон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'e(lambda)'!$D$13:$D$19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xVal>
          <c:yVal>
            <c:numRef>
              <c:f>'e(lambda)'!$E$13:$E$19</c:f>
              <c:numCache>
                <c:formatCode>General</c:formatCode>
                <c:ptCount val="7"/>
                <c:pt idx="0">
                  <c:v>0.44</c:v>
                </c:pt>
                <c:pt idx="1">
                  <c:v>0.36499999999999999</c:v>
                </c:pt>
                <c:pt idx="2">
                  <c:v>0.29299999999999998</c:v>
                </c:pt>
                <c:pt idx="3">
                  <c:v>0.24399999999999999</c:v>
                </c:pt>
                <c:pt idx="4">
                  <c:v>0.19500000000000001</c:v>
                </c:pt>
                <c:pt idx="5">
                  <c:v>0.16500000000000001</c:v>
                </c:pt>
                <c:pt idx="6">
                  <c:v>0.15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772-4817-B6F6-80241E86A79F}"/>
            </c:ext>
          </c:extLst>
        </c:ser>
        <c:ser>
          <c:idx val="1"/>
          <c:order val="1"/>
          <c:tx>
            <c:strRef>
              <c:f>'e(lambda)'!$E$50</c:f>
              <c:strCache>
                <c:ptCount val="1"/>
                <c:pt idx="0">
                  <c:v>кривая 15, ссылка 95, T = 2000 К, полированный, аргон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'e(lambda)'!$E$51:$E$63</c:f>
              <c:numCache>
                <c:formatCode>General</c:formatCode>
                <c:ptCount val="13"/>
                <c:pt idx="0">
                  <c:v>0.4</c:v>
                </c:pt>
                <c:pt idx="1">
                  <c:v>0.5</c:v>
                </c:pt>
                <c:pt idx="2">
                  <c:v>0.6</c:v>
                </c:pt>
                <c:pt idx="3">
                  <c:v>0.7</c:v>
                </c:pt>
                <c:pt idx="4">
                  <c:v>0.8</c:v>
                </c:pt>
                <c:pt idx="5">
                  <c:v>0.9</c:v>
                </c:pt>
                <c:pt idx="6">
                  <c:v>1</c:v>
                </c:pt>
                <c:pt idx="7">
                  <c:v>1.42</c:v>
                </c:pt>
                <c:pt idx="8">
                  <c:v>1.5</c:v>
                </c:pt>
                <c:pt idx="9">
                  <c:v>2</c:v>
                </c:pt>
                <c:pt idx="10">
                  <c:v>2.5</c:v>
                </c:pt>
                <c:pt idx="11">
                  <c:v>3</c:v>
                </c:pt>
                <c:pt idx="12">
                  <c:v>4</c:v>
                </c:pt>
              </c:numCache>
            </c:numRef>
          </c:xVal>
          <c:yVal>
            <c:numRef>
              <c:f>'e(lambda)'!$F$51:$F$63</c:f>
              <c:numCache>
                <c:formatCode>General</c:formatCode>
                <c:ptCount val="13"/>
                <c:pt idx="0">
                  <c:v>0.51</c:v>
                </c:pt>
                <c:pt idx="1">
                  <c:v>0.48799999999999999</c:v>
                </c:pt>
                <c:pt idx="2">
                  <c:v>0.46600000000000003</c:v>
                </c:pt>
                <c:pt idx="3">
                  <c:v>0.44500000000000001</c:v>
                </c:pt>
                <c:pt idx="4">
                  <c:v>0.42499999999999999</c:v>
                </c:pt>
                <c:pt idx="5">
                  <c:v>0.40400000000000003</c:v>
                </c:pt>
                <c:pt idx="6">
                  <c:v>0.38100000000000001</c:v>
                </c:pt>
                <c:pt idx="7">
                  <c:v>0.30599999999999999</c:v>
                </c:pt>
                <c:pt idx="8">
                  <c:v>0.28199999999999997</c:v>
                </c:pt>
                <c:pt idx="9">
                  <c:v>0.23599999999999999</c:v>
                </c:pt>
                <c:pt idx="10">
                  <c:v>0.22</c:v>
                </c:pt>
                <c:pt idx="11">
                  <c:v>0.20399999999999999</c:v>
                </c:pt>
                <c:pt idx="12">
                  <c:v>0.18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772-4817-B6F6-80241E86A79F}"/>
            </c:ext>
          </c:extLst>
        </c:ser>
        <c:ser>
          <c:idx val="3"/>
          <c:order val="2"/>
          <c:tx>
            <c:strRef>
              <c:f>'e(lambda)'!$J$137</c:f>
              <c:strCache>
                <c:ptCount val="1"/>
                <c:pt idx="0">
                  <c:v>кривая 27, ссылка 115, T = 2000 К, закаленный, вакуум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'e(lambda)'!$J$138:$J$167</c:f>
              <c:numCache>
                <c:formatCode>General</c:formatCode>
                <c:ptCount val="30"/>
                <c:pt idx="0">
                  <c:v>0.31</c:v>
                </c:pt>
                <c:pt idx="1">
                  <c:v>0.32</c:v>
                </c:pt>
                <c:pt idx="2">
                  <c:v>0.33</c:v>
                </c:pt>
                <c:pt idx="3">
                  <c:v>0.34</c:v>
                </c:pt>
                <c:pt idx="4">
                  <c:v>0.35</c:v>
                </c:pt>
                <c:pt idx="5">
                  <c:v>0.36</c:v>
                </c:pt>
                <c:pt idx="6">
                  <c:v>0.37</c:v>
                </c:pt>
                <c:pt idx="7">
                  <c:v>0.38</c:v>
                </c:pt>
                <c:pt idx="8">
                  <c:v>0.39</c:v>
                </c:pt>
                <c:pt idx="9">
                  <c:v>0.4</c:v>
                </c:pt>
                <c:pt idx="10">
                  <c:v>0.42</c:v>
                </c:pt>
                <c:pt idx="11">
                  <c:v>0.44</c:v>
                </c:pt>
                <c:pt idx="12">
                  <c:v>0.46</c:v>
                </c:pt>
                <c:pt idx="13">
                  <c:v>0.48</c:v>
                </c:pt>
                <c:pt idx="14">
                  <c:v>0.5</c:v>
                </c:pt>
                <c:pt idx="15">
                  <c:v>0.52</c:v>
                </c:pt>
                <c:pt idx="16">
                  <c:v>0.54</c:v>
                </c:pt>
                <c:pt idx="17">
                  <c:v>0.56000000000000005</c:v>
                </c:pt>
                <c:pt idx="18">
                  <c:v>0.57999999999999996</c:v>
                </c:pt>
                <c:pt idx="19">
                  <c:v>0.6</c:v>
                </c:pt>
                <c:pt idx="20">
                  <c:v>0.62</c:v>
                </c:pt>
                <c:pt idx="21">
                  <c:v>0.64</c:v>
                </c:pt>
                <c:pt idx="22">
                  <c:v>0.66</c:v>
                </c:pt>
                <c:pt idx="23">
                  <c:v>0.68</c:v>
                </c:pt>
                <c:pt idx="24">
                  <c:v>0.7</c:v>
                </c:pt>
                <c:pt idx="25">
                  <c:v>0.72</c:v>
                </c:pt>
                <c:pt idx="26">
                  <c:v>0.74</c:v>
                </c:pt>
                <c:pt idx="27">
                  <c:v>0.76</c:v>
                </c:pt>
                <c:pt idx="28">
                  <c:v>0.78</c:v>
                </c:pt>
                <c:pt idx="29">
                  <c:v>0.8</c:v>
                </c:pt>
              </c:numCache>
            </c:numRef>
          </c:xVal>
          <c:yVal>
            <c:numRef>
              <c:f>'e(lambda)'!$K$138:$K$167</c:f>
              <c:numCache>
                <c:formatCode>General</c:formatCode>
                <c:ptCount val="30"/>
                <c:pt idx="0">
                  <c:v>0.47399999999999998</c:v>
                </c:pt>
                <c:pt idx="1">
                  <c:v>0.47599999999999998</c:v>
                </c:pt>
                <c:pt idx="2">
                  <c:v>0.47699999999999998</c:v>
                </c:pt>
                <c:pt idx="3">
                  <c:v>0.47699999999999998</c:v>
                </c:pt>
                <c:pt idx="4">
                  <c:v>0.47699999999999998</c:v>
                </c:pt>
                <c:pt idx="5">
                  <c:v>0.47499999999999998</c:v>
                </c:pt>
                <c:pt idx="6">
                  <c:v>0.47399999999999998</c:v>
                </c:pt>
                <c:pt idx="7">
                  <c:v>0.47299999999999998</c:v>
                </c:pt>
                <c:pt idx="8">
                  <c:v>0.47099999999999997</c:v>
                </c:pt>
                <c:pt idx="9">
                  <c:v>0.46899999999999997</c:v>
                </c:pt>
                <c:pt idx="10">
                  <c:v>0.46600000000000003</c:v>
                </c:pt>
                <c:pt idx="11">
                  <c:v>0.46200000000000002</c:v>
                </c:pt>
                <c:pt idx="12">
                  <c:v>0.45900000000000002</c:v>
                </c:pt>
                <c:pt idx="13">
                  <c:v>0.45600000000000002</c:v>
                </c:pt>
                <c:pt idx="14">
                  <c:v>0.45300000000000001</c:v>
                </c:pt>
                <c:pt idx="15">
                  <c:v>0.45</c:v>
                </c:pt>
                <c:pt idx="16">
                  <c:v>0.44800000000000001</c:v>
                </c:pt>
                <c:pt idx="17">
                  <c:v>0.44600000000000001</c:v>
                </c:pt>
                <c:pt idx="18">
                  <c:v>0.443</c:v>
                </c:pt>
                <c:pt idx="19">
                  <c:v>0.44</c:v>
                </c:pt>
                <c:pt idx="20">
                  <c:v>0.437</c:v>
                </c:pt>
                <c:pt idx="21">
                  <c:v>0.434</c:v>
                </c:pt>
                <c:pt idx="22">
                  <c:v>0.432</c:v>
                </c:pt>
                <c:pt idx="23">
                  <c:v>0.43</c:v>
                </c:pt>
                <c:pt idx="24">
                  <c:v>0.42799999999999999</c:v>
                </c:pt>
                <c:pt idx="25">
                  <c:v>0.42499999999999999</c:v>
                </c:pt>
                <c:pt idx="26">
                  <c:v>0.42199999999999999</c:v>
                </c:pt>
                <c:pt idx="27">
                  <c:v>0.42</c:v>
                </c:pt>
                <c:pt idx="28">
                  <c:v>0.41799999999999998</c:v>
                </c:pt>
                <c:pt idx="29">
                  <c:v>0.41599999999999998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772-4817-B6F6-80241E86A79F}"/>
            </c:ext>
          </c:extLst>
        </c:ser>
        <c:ser>
          <c:idx val="4"/>
          <c:order val="3"/>
          <c:tx>
            <c:strRef>
              <c:f>'e(lambda)'!$G$239</c:f>
              <c:strCache>
                <c:ptCount val="1"/>
                <c:pt idx="0">
                  <c:v>кривая 32, ссылка 12, T = 1972 К, вакуум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'e(lambda)'!$G$240:$G$255</c:f>
              <c:numCache>
                <c:formatCode>General</c:formatCode>
                <c:ptCount val="16"/>
                <c:pt idx="0">
                  <c:v>0.45</c:v>
                </c:pt>
                <c:pt idx="1">
                  <c:v>0.5</c:v>
                </c:pt>
                <c:pt idx="2">
                  <c:v>0.55000000000000004</c:v>
                </c:pt>
                <c:pt idx="3">
                  <c:v>0.6</c:v>
                </c:pt>
                <c:pt idx="4">
                  <c:v>0.65</c:v>
                </c:pt>
                <c:pt idx="5">
                  <c:v>0.7</c:v>
                </c:pt>
                <c:pt idx="6">
                  <c:v>0.8</c:v>
                </c:pt>
                <c:pt idx="7">
                  <c:v>1.5</c:v>
                </c:pt>
                <c:pt idx="8">
                  <c:v>2</c:v>
                </c:pt>
                <c:pt idx="9">
                  <c:v>2.5</c:v>
                </c:pt>
                <c:pt idx="10">
                  <c:v>3</c:v>
                </c:pt>
                <c:pt idx="11">
                  <c:v>3.5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</c:numCache>
            </c:numRef>
          </c:xVal>
          <c:yVal>
            <c:numRef>
              <c:f>'e(lambda)'!$H$240:$H$255</c:f>
              <c:numCache>
                <c:formatCode>General</c:formatCode>
                <c:ptCount val="16"/>
                <c:pt idx="0">
                  <c:v>0.45800000000000002</c:v>
                </c:pt>
                <c:pt idx="1">
                  <c:v>0.44600000000000001</c:v>
                </c:pt>
                <c:pt idx="2">
                  <c:v>0.44400000000000001</c:v>
                </c:pt>
                <c:pt idx="3">
                  <c:v>0.44</c:v>
                </c:pt>
                <c:pt idx="4">
                  <c:v>0.433</c:v>
                </c:pt>
                <c:pt idx="5">
                  <c:v>0.42299999999999999</c:v>
                </c:pt>
                <c:pt idx="6">
                  <c:v>0.41</c:v>
                </c:pt>
                <c:pt idx="7">
                  <c:v>0.27500000000000002</c:v>
                </c:pt>
                <c:pt idx="8">
                  <c:v>0.22500000000000001</c:v>
                </c:pt>
                <c:pt idx="9">
                  <c:v>0.17499999999999999</c:v>
                </c:pt>
                <c:pt idx="10">
                  <c:v>0.155</c:v>
                </c:pt>
                <c:pt idx="11">
                  <c:v>0.14499999999999999</c:v>
                </c:pt>
                <c:pt idx="12">
                  <c:v>0.14000000000000001</c:v>
                </c:pt>
                <c:pt idx="13">
                  <c:v>0.12</c:v>
                </c:pt>
                <c:pt idx="14">
                  <c:v>0.11</c:v>
                </c:pt>
                <c:pt idx="15">
                  <c:v>0.1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772-4817-B6F6-80241E86A79F}"/>
            </c:ext>
          </c:extLst>
        </c:ser>
        <c:ser>
          <c:idx val="5"/>
          <c:order val="4"/>
          <c:tx>
            <c:strRef>
              <c:f>'e(lambda)'!$G$262</c:f>
              <c:strCache>
                <c:ptCount val="1"/>
                <c:pt idx="0">
                  <c:v>кривая 35, ссылка 241, T = 1950 К, полированный, вакуум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'e(lambda)'!$G$263:$G$273</c:f>
              <c:numCache>
                <c:formatCode>General</c:formatCode>
                <c:ptCount val="11"/>
                <c:pt idx="0">
                  <c:v>0.9</c:v>
                </c:pt>
                <c:pt idx="1">
                  <c:v>1</c:v>
                </c:pt>
                <c:pt idx="2">
                  <c:v>1.1000000000000001</c:v>
                </c:pt>
                <c:pt idx="3">
                  <c:v>1.2</c:v>
                </c:pt>
                <c:pt idx="4">
                  <c:v>1.25</c:v>
                </c:pt>
                <c:pt idx="5">
                  <c:v>1.3</c:v>
                </c:pt>
                <c:pt idx="6">
                  <c:v>1.4</c:v>
                </c:pt>
                <c:pt idx="7">
                  <c:v>1.5</c:v>
                </c:pt>
                <c:pt idx="8">
                  <c:v>1.55</c:v>
                </c:pt>
                <c:pt idx="9">
                  <c:v>1.6</c:v>
                </c:pt>
                <c:pt idx="10">
                  <c:v>1.7</c:v>
                </c:pt>
              </c:numCache>
            </c:numRef>
          </c:xVal>
          <c:yVal>
            <c:numRef>
              <c:f>'e(lambda)'!$H$263:$H$273</c:f>
              <c:numCache>
                <c:formatCode>General</c:formatCode>
                <c:ptCount val="11"/>
                <c:pt idx="0">
                  <c:v>0.40300000000000002</c:v>
                </c:pt>
                <c:pt idx="1">
                  <c:v>0.374</c:v>
                </c:pt>
                <c:pt idx="2">
                  <c:v>0.35799999999999998</c:v>
                </c:pt>
                <c:pt idx="3">
                  <c:v>0.33200000000000002</c:v>
                </c:pt>
                <c:pt idx="4">
                  <c:v>0.32</c:v>
                </c:pt>
                <c:pt idx="5">
                  <c:v>0.316</c:v>
                </c:pt>
                <c:pt idx="6">
                  <c:v>0.30399999999999999</c:v>
                </c:pt>
                <c:pt idx="7">
                  <c:v>0.28199999999999997</c:v>
                </c:pt>
                <c:pt idx="8">
                  <c:v>0.27700000000000002</c:v>
                </c:pt>
                <c:pt idx="9">
                  <c:v>0.26700000000000002</c:v>
                </c:pt>
                <c:pt idx="10">
                  <c:v>0.25700000000000001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772-4817-B6F6-80241E86A79F}"/>
            </c:ext>
          </c:extLst>
        </c:ser>
        <c:ser>
          <c:idx val="6"/>
          <c:order val="5"/>
          <c:tx>
            <c:strRef>
              <c:f>'e(lambda)'!$J$262</c:f>
              <c:strCache>
                <c:ptCount val="1"/>
                <c:pt idx="0">
                  <c:v>кривая 36, ссылка 241, T = 2050 К, полированный, вакуум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'e(lambda)'!$J$263:$J$276</c:f>
              <c:numCache>
                <c:formatCode>General</c:formatCode>
                <c:ptCount val="14"/>
                <c:pt idx="0">
                  <c:v>0.9</c:v>
                </c:pt>
                <c:pt idx="1">
                  <c:v>0.95</c:v>
                </c:pt>
                <c:pt idx="2">
                  <c:v>1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1.25</c:v>
                </c:pt>
                <c:pt idx="7">
                  <c:v>1.3</c:v>
                </c:pt>
                <c:pt idx="8">
                  <c:v>1.4</c:v>
                </c:pt>
                <c:pt idx="9">
                  <c:v>1.45</c:v>
                </c:pt>
                <c:pt idx="10">
                  <c:v>1.5</c:v>
                </c:pt>
                <c:pt idx="11">
                  <c:v>1.55</c:v>
                </c:pt>
                <c:pt idx="12">
                  <c:v>1.6</c:v>
                </c:pt>
                <c:pt idx="13">
                  <c:v>1.7</c:v>
                </c:pt>
              </c:numCache>
            </c:numRef>
          </c:xVal>
          <c:yVal>
            <c:numRef>
              <c:f>'e(lambda)'!$K$263:$K$276</c:f>
              <c:numCache>
                <c:formatCode>General</c:formatCode>
                <c:ptCount val="14"/>
                <c:pt idx="0">
                  <c:v>0.38400000000000001</c:v>
                </c:pt>
                <c:pt idx="1">
                  <c:v>0.36799999999999999</c:v>
                </c:pt>
                <c:pt idx="2">
                  <c:v>0.36499999999999999</c:v>
                </c:pt>
                <c:pt idx="3">
                  <c:v>0.35399999999999998</c:v>
                </c:pt>
                <c:pt idx="4">
                  <c:v>0.34300000000000003</c:v>
                </c:pt>
                <c:pt idx="5">
                  <c:v>0.32400000000000001</c:v>
                </c:pt>
                <c:pt idx="6">
                  <c:v>0.317</c:v>
                </c:pt>
                <c:pt idx="7">
                  <c:v>0.30599999999999999</c:v>
                </c:pt>
                <c:pt idx="8">
                  <c:v>0.29599999999999999</c:v>
                </c:pt>
                <c:pt idx="9">
                  <c:v>0.28000000000000003</c:v>
                </c:pt>
                <c:pt idx="10">
                  <c:v>0.27700000000000002</c:v>
                </c:pt>
                <c:pt idx="11">
                  <c:v>0.27</c:v>
                </c:pt>
                <c:pt idx="12">
                  <c:v>0.26200000000000001</c:v>
                </c:pt>
                <c:pt idx="13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772-4817-B6F6-80241E86A79F}"/>
            </c:ext>
          </c:extLst>
        </c:ser>
        <c:ser>
          <c:idx val="7"/>
          <c:order val="6"/>
          <c:tx>
            <c:strRef>
              <c:f>'e(lambda)'!$D$380</c:f>
              <c:strCache>
                <c:ptCount val="1"/>
                <c:pt idx="0">
                  <c:v>кривая 66, ссылка 76, T = 2000 К, полированный, аргон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'e(lambda)'!$D$381:$D$390</c:f>
              <c:numCache>
                <c:formatCode>General</c:formatCode>
                <c:ptCount val="10"/>
                <c:pt idx="0">
                  <c:v>0.4</c:v>
                </c:pt>
                <c:pt idx="1">
                  <c:v>0.5</c:v>
                </c:pt>
                <c:pt idx="2">
                  <c:v>0.7</c:v>
                </c:pt>
                <c:pt idx="3">
                  <c:v>0.9</c:v>
                </c:pt>
                <c:pt idx="4">
                  <c:v>1.1499999999999999</c:v>
                </c:pt>
                <c:pt idx="5">
                  <c:v>1.5</c:v>
                </c:pt>
                <c:pt idx="6">
                  <c:v>1.75</c:v>
                </c:pt>
                <c:pt idx="7">
                  <c:v>2</c:v>
                </c:pt>
                <c:pt idx="8">
                  <c:v>2.5</c:v>
                </c:pt>
                <c:pt idx="9">
                  <c:v>4</c:v>
                </c:pt>
              </c:numCache>
            </c:numRef>
          </c:xVal>
          <c:yVal>
            <c:numRef>
              <c:f>'e(lambda)'!$E$381:$E$390</c:f>
              <c:numCache>
                <c:formatCode>General</c:formatCode>
                <c:ptCount val="10"/>
                <c:pt idx="0">
                  <c:v>0.505</c:v>
                </c:pt>
                <c:pt idx="1">
                  <c:v>0.48</c:v>
                </c:pt>
                <c:pt idx="2">
                  <c:v>0.44</c:v>
                </c:pt>
                <c:pt idx="3">
                  <c:v>0.4</c:v>
                </c:pt>
                <c:pt idx="4">
                  <c:v>0.35</c:v>
                </c:pt>
                <c:pt idx="5">
                  <c:v>0.28999999999999998</c:v>
                </c:pt>
                <c:pt idx="6">
                  <c:v>0.26</c:v>
                </c:pt>
                <c:pt idx="7">
                  <c:v>0.24</c:v>
                </c:pt>
                <c:pt idx="8">
                  <c:v>0.22</c:v>
                </c:pt>
                <c:pt idx="9">
                  <c:v>0.18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5772-4817-B6F6-80241E86A79F}"/>
            </c:ext>
          </c:extLst>
        </c:ser>
        <c:ser>
          <c:idx val="8"/>
          <c:order val="7"/>
          <c:tx>
            <c:strRef>
              <c:f>'e(lambda)'!$P$477</c:f>
              <c:strCache>
                <c:ptCount val="1"/>
                <c:pt idx="0">
                  <c:v>кривая 81, ссылка 338, T = 2002 К, лента накала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'e(lambda)'!$P$478:$P$519</c:f>
              <c:numCache>
                <c:formatCode>General</c:formatCode>
                <c:ptCount val="42"/>
                <c:pt idx="0">
                  <c:v>1</c:v>
                </c:pt>
                <c:pt idx="1">
                  <c:v>1.05</c:v>
                </c:pt>
                <c:pt idx="2">
                  <c:v>1.1000000000000001</c:v>
                </c:pt>
                <c:pt idx="3">
                  <c:v>1.1500000000000001</c:v>
                </c:pt>
                <c:pt idx="4">
                  <c:v>1.2000000000000002</c:v>
                </c:pt>
                <c:pt idx="5">
                  <c:v>1.2500000000000002</c:v>
                </c:pt>
                <c:pt idx="6">
                  <c:v>1.3000000000000003</c:v>
                </c:pt>
                <c:pt idx="7">
                  <c:v>1.3500000000000003</c:v>
                </c:pt>
                <c:pt idx="8">
                  <c:v>1.4000000000000004</c:v>
                </c:pt>
                <c:pt idx="9">
                  <c:v>1.4500000000000004</c:v>
                </c:pt>
                <c:pt idx="10">
                  <c:v>1.5000000000000004</c:v>
                </c:pt>
                <c:pt idx="11">
                  <c:v>1.5500000000000005</c:v>
                </c:pt>
                <c:pt idx="12">
                  <c:v>1.6000000000000005</c:v>
                </c:pt>
                <c:pt idx="13">
                  <c:v>1.6500000000000006</c:v>
                </c:pt>
                <c:pt idx="14">
                  <c:v>1.7000000000000006</c:v>
                </c:pt>
                <c:pt idx="15">
                  <c:v>1.7500000000000007</c:v>
                </c:pt>
                <c:pt idx="16">
                  <c:v>1.8000000000000007</c:v>
                </c:pt>
                <c:pt idx="17">
                  <c:v>1.8500000000000008</c:v>
                </c:pt>
                <c:pt idx="18">
                  <c:v>1.9000000000000008</c:v>
                </c:pt>
                <c:pt idx="19">
                  <c:v>1.9500000000000008</c:v>
                </c:pt>
                <c:pt idx="20">
                  <c:v>2.0000000000000009</c:v>
                </c:pt>
                <c:pt idx="21">
                  <c:v>2.100000000000001</c:v>
                </c:pt>
                <c:pt idx="22">
                  <c:v>2.2000000000000011</c:v>
                </c:pt>
                <c:pt idx="23">
                  <c:v>2.3000000000000012</c:v>
                </c:pt>
                <c:pt idx="24">
                  <c:v>2.4000000000000012</c:v>
                </c:pt>
                <c:pt idx="25">
                  <c:v>2.5000000000000013</c:v>
                </c:pt>
                <c:pt idx="26">
                  <c:v>2.6000000000000014</c:v>
                </c:pt>
                <c:pt idx="27">
                  <c:v>2.7000000000000015</c:v>
                </c:pt>
                <c:pt idx="28">
                  <c:v>2.8000000000000016</c:v>
                </c:pt>
                <c:pt idx="29">
                  <c:v>2.9000000000000017</c:v>
                </c:pt>
                <c:pt idx="30">
                  <c:v>3.0000000000000018</c:v>
                </c:pt>
                <c:pt idx="31">
                  <c:v>3.200000000000002</c:v>
                </c:pt>
                <c:pt idx="32">
                  <c:v>3.4000000000000021</c:v>
                </c:pt>
                <c:pt idx="33">
                  <c:v>3.6000000000000023</c:v>
                </c:pt>
                <c:pt idx="34">
                  <c:v>3.8000000000000025</c:v>
                </c:pt>
                <c:pt idx="35">
                  <c:v>4.0000000000000027</c:v>
                </c:pt>
                <c:pt idx="36">
                  <c:v>4.2000000000000028</c:v>
                </c:pt>
                <c:pt idx="37">
                  <c:v>4.400000000000003</c:v>
                </c:pt>
                <c:pt idx="38">
                  <c:v>4.6000000000000032</c:v>
                </c:pt>
                <c:pt idx="39">
                  <c:v>4.8000000000000034</c:v>
                </c:pt>
                <c:pt idx="40">
                  <c:v>5.0000000000000036</c:v>
                </c:pt>
                <c:pt idx="41">
                  <c:v>5.0999999999999996</c:v>
                </c:pt>
              </c:numCache>
            </c:numRef>
          </c:xVal>
          <c:yVal>
            <c:numRef>
              <c:f>'e(lambda)'!$Q$478:$Q$519</c:f>
              <c:numCache>
                <c:formatCode>General</c:formatCode>
                <c:ptCount val="42"/>
                <c:pt idx="0">
                  <c:v>0.378</c:v>
                </c:pt>
                <c:pt idx="1">
                  <c:v>0.36899999999999999</c:v>
                </c:pt>
                <c:pt idx="2">
                  <c:v>0.35899999999999999</c:v>
                </c:pt>
                <c:pt idx="3">
                  <c:v>0.35099999999999998</c:v>
                </c:pt>
                <c:pt idx="4">
                  <c:v>0.34100000000000003</c:v>
                </c:pt>
                <c:pt idx="5">
                  <c:v>0.33300000000000002</c:v>
                </c:pt>
                <c:pt idx="6">
                  <c:v>0.32300000000000001</c:v>
                </c:pt>
                <c:pt idx="7">
                  <c:v>0.314</c:v>
                </c:pt>
                <c:pt idx="8">
                  <c:v>0.30599999999999999</c:v>
                </c:pt>
                <c:pt idx="9">
                  <c:v>0.29799999999999999</c:v>
                </c:pt>
                <c:pt idx="10">
                  <c:v>0.29099999999999998</c:v>
                </c:pt>
                <c:pt idx="11">
                  <c:v>0.28399999999999997</c:v>
                </c:pt>
                <c:pt idx="12">
                  <c:v>0.27700000000000002</c:v>
                </c:pt>
                <c:pt idx="13">
                  <c:v>0.27100000000000002</c:v>
                </c:pt>
                <c:pt idx="14">
                  <c:v>0.26400000000000001</c:v>
                </c:pt>
                <c:pt idx="15">
                  <c:v>0.25700000000000001</c:v>
                </c:pt>
                <c:pt idx="16">
                  <c:v>0.251</c:v>
                </c:pt>
                <c:pt idx="17">
                  <c:v>0.245</c:v>
                </c:pt>
                <c:pt idx="18">
                  <c:v>0.23899999999999999</c:v>
                </c:pt>
                <c:pt idx="19">
                  <c:v>0.23400000000000001</c:v>
                </c:pt>
                <c:pt idx="20">
                  <c:v>0.22900000000000001</c:v>
                </c:pt>
                <c:pt idx="21">
                  <c:v>0.22</c:v>
                </c:pt>
                <c:pt idx="22">
                  <c:v>0.21099999999999999</c:v>
                </c:pt>
                <c:pt idx="23">
                  <c:v>0.20200000000000001</c:v>
                </c:pt>
                <c:pt idx="24">
                  <c:v>0.19400000000000001</c:v>
                </c:pt>
                <c:pt idx="25">
                  <c:v>0.187</c:v>
                </c:pt>
                <c:pt idx="26">
                  <c:v>0.18</c:v>
                </c:pt>
                <c:pt idx="27">
                  <c:v>0.17299999999999999</c:v>
                </c:pt>
                <c:pt idx="28">
                  <c:v>0.16700000000000001</c:v>
                </c:pt>
                <c:pt idx="29">
                  <c:v>0.16200000000000001</c:v>
                </c:pt>
                <c:pt idx="30">
                  <c:v>0.157</c:v>
                </c:pt>
                <c:pt idx="31">
                  <c:v>0.14699999999999999</c:v>
                </c:pt>
                <c:pt idx="32">
                  <c:v>0.13900000000000001</c:v>
                </c:pt>
                <c:pt idx="33">
                  <c:v>0.13200000000000001</c:v>
                </c:pt>
                <c:pt idx="34">
                  <c:v>0.125</c:v>
                </c:pt>
                <c:pt idx="35">
                  <c:v>0.11899999999999999</c:v>
                </c:pt>
                <c:pt idx="36">
                  <c:v>0.113</c:v>
                </c:pt>
                <c:pt idx="37">
                  <c:v>0.108</c:v>
                </c:pt>
                <c:pt idx="38">
                  <c:v>0.10299999999999999</c:v>
                </c:pt>
                <c:pt idx="39">
                  <c:v>9.9000000000000005E-2</c:v>
                </c:pt>
                <c:pt idx="40">
                  <c:v>9.5000000000000001E-2</c:v>
                </c:pt>
                <c:pt idx="41">
                  <c:v>9.2999999999999999E-2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5772-4817-B6F6-80241E86A79F}"/>
            </c:ext>
          </c:extLst>
        </c:ser>
        <c:ser>
          <c:idx val="9"/>
          <c:order val="8"/>
          <c:tx>
            <c:strRef>
              <c:f>'e(lambda)'!$J$546</c:f>
              <c:strCache>
                <c:ptCount val="1"/>
                <c:pt idx="0">
                  <c:v>кривая 88, ссылка 323, T = 2000 К, нить накала, аргон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'e(lambda)'!$J$547:$J$557</c:f>
              <c:numCache>
                <c:formatCode>General</c:formatCode>
                <c:ptCount val="11"/>
                <c:pt idx="0">
                  <c:v>0.46</c:v>
                </c:pt>
                <c:pt idx="1">
                  <c:v>0.49</c:v>
                </c:pt>
                <c:pt idx="2">
                  <c:v>0.55000000000000004</c:v>
                </c:pt>
                <c:pt idx="3">
                  <c:v>0.61</c:v>
                </c:pt>
                <c:pt idx="4">
                  <c:v>0.79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1.79</c:v>
                </c:pt>
                <c:pt idx="10">
                  <c:v>2</c:v>
                </c:pt>
              </c:numCache>
            </c:numRef>
          </c:xVal>
          <c:yVal>
            <c:numRef>
              <c:f>'e(lambda)'!$K$547:$K$557</c:f>
              <c:numCache>
                <c:formatCode>General</c:formatCode>
                <c:ptCount val="11"/>
                <c:pt idx="0">
                  <c:v>0.50600000000000001</c:v>
                </c:pt>
                <c:pt idx="1">
                  <c:v>0.503</c:v>
                </c:pt>
                <c:pt idx="2">
                  <c:v>0.48899999999999999</c:v>
                </c:pt>
                <c:pt idx="3">
                  <c:v>0.48199999999999998</c:v>
                </c:pt>
                <c:pt idx="4">
                  <c:v>0.438</c:v>
                </c:pt>
                <c:pt idx="5">
                  <c:v>0.39800000000000002</c:v>
                </c:pt>
                <c:pt idx="6">
                  <c:v>0.36</c:v>
                </c:pt>
                <c:pt idx="7">
                  <c:v>0.312</c:v>
                </c:pt>
                <c:pt idx="8">
                  <c:v>0.27</c:v>
                </c:pt>
                <c:pt idx="9">
                  <c:v>0.25</c:v>
                </c:pt>
                <c:pt idx="10">
                  <c:v>0.221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5772-4817-B6F6-80241E86A79F}"/>
            </c:ext>
          </c:extLst>
        </c:ser>
        <c:ser>
          <c:idx val="11"/>
          <c:order val="9"/>
          <c:tx>
            <c:v>[5] - полированная поверхность (полином)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'analytic e'!$L$8:$L$138</c:f>
              <c:numCache>
                <c:formatCode>General</c:formatCode>
                <c:ptCount val="131"/>
                <c:pt idx="0">
                  <c:v>0.40000000000000008</c:v>
                </c:pt>
                <c:pt idx="1">
                  <c:v>0.41000000000000009</c:v>
                </c:pt>
                <c:pt idx="2">
                  <c:v>0.4200000000000001</c:v>
                </c:pt>
                <c:pt idx="3">
                  <c:v>0.4300000000000001</c:v>
                </c:pt>
                <c:pt idx="4">
                  <c:v>0.44000000000000011</c:v>
                </c:pt>
                <c:pt idx="5">
                  <c:v>0.45000000000000012</c:v>
                </c:pt>
                <c:pt idx="6">
                  <c:v>0.46000000000000013</c:v>
                </c:pt>
                <c:pt idx="7">
                  <c:v>0.47000000000000014</c:v>
                </c:pt>
                <c:pt idx="8">
                  <c:v>0.48000000000000015</c:v>
                </c:pt>
                <c:pt idx="9">
                  <c:v>0.49000000000000016</c:v>
                </c:pt>
                <c:pt idx="10">
                  <c:v>0.50000000000000011</c:v>
                </c:pt>
                <c:pt idx="11">
                  <c:v>0.51000000000000012</c:v>
                </c:pt>
                <c:pt idx="12">
                  <c:v>0.52000000000000013</c:v>
                </c:pt>
                <c:pt idx="13">
                  <c:v>0.53000000000000014</c:v>
                </c:pt>
                <c:pt idx="14">
                  <c:v>0.54000000000000015</c:v>
                </c:pt>
                <c:pt idx="15">
                  <c:v>0.55000000000000016</c:v>
                </c:pt>
                <c:pt idx="16">
                  <c:v>0.56000000000000016</c:v>
                </c:pt>
                <c:pt idx="17">
                  <c:v>0.57000000000000017</c:v>
                </c:pt>
                <c:pt idx="18">
                  <c:v>0.58000000000000018</c:v>
                </c:pt>
                <c:pt idx="19">
                  <c:v>0.59000000000000019</c:v>
                </c:pt>
                <c:pt idx="20">
                  <c:v>0.6000000000000002</c:v>
                </c:pt>
                <c:pt idx="21">
                  <c:v>0.61000000000000021</c:v>
                </c:pt>
                <c:pt idx="22">
                  <c:v>0.62000000000000022</c:v>
                </c:pt>
                <c:pt idx="23">
                  <c:v>0.63000000000000023</c:v>
                </c:pt>
                <c:pt idx="24">
                  <c:v>0.64000000000000024</c:v>
                </c:pt>
                <c:pt idx="25">
                  <c:v>0.65000000000000024</c:v>
                </c:pt>
                <c:pt idx="26">
                  <c:v>0.66000000000000025</c:v>
                </c:pt>
                <c:pt idx="27">
                  <c:v>0.67000000000000026</c:v>
                </c:pt>
                <c:pt idx="28">
                  <c:v>0.68000000000000027</c:v>
                </c:pt>
                <c:pt idx="29">
                  <c:v>0.69000000000000028</c:v>
                </c:pt>
                <c:pt idx="30">
                  <c:v>0.70000000000000029</c:v>
                </c:pt>
                <c:pt idx="31">
                  <c:v>0.7100000000000003</c:v>
                </c:pt>
                <c:pt idx="32">
                  <c:v>0.72000000000000031</c:v>
                </c:pt>
                <c:pt idx="33">
                  <c:v>0.73000000000000032</c:v>
                </c:pt>
                <c:pt idx="34">
                  <c:v>0.74000000000000032</c:v>
                </c:pt>
                <c:pt idx="35">
                  <c:v>0.75000000000000033</c:v>
                </c:pt>
                <c:pt idx="36">
                  <c:v>0.76000000000000034</c:v>
                </c:pt>
                <c:pt idx="37">
                  <c:v>0.77000000000000035</c:v>
                </c:pt>
                <c:pt idx="38">
                  <c:v>0.78000000000000036</c:v>
                </c:pt>
                <c:pt idx="39">
                  <c:v>0.79000000000000037</c:v>
                </c:pt>
                <c:pt idx="40">
                  <c:v>0.80000000000000038</c:v>
                </c:pt>
                <c:pt idx="41">
                  <c:v>0.81000000000000039</c:v>
                </c:pt>
                <c:pt idx="42">
                  <c:v>0.8200000000000004</c:v>
                </c:pt>
                <c:pt idx="43">
                  <c:v>0.8300000000000004</c:v>
                </c:pt>
                <c:pt idx="44">
                  <c:v>0.84000000000000041</c:v>
                </c:pt>
                <c:pt idx="45">
                  <c:v>0.85000000000000042</c:v>
                </c:pt>
                <c:pt idx="46">
                  <c:v>0.86000000000000043</c:v>
                </c:pt>
                <c:pt idx="47">
                  <c:v>0.87000000000000044</c:v>
                </c:pt>
                <c:pt idx="48">
                  <c:v>0.88000000000000045</c:v>
                </c:pt>
                <c:pt idx="49">
                  <c:v>0.89000000000000046</c:v>
                </c:pt>
                <c:pt idx="50">
                  <c:v>0.90000000000000047</c:v>
                </c:pt>
                <c:pt idx="51">
                  <c:v>0.91000000000000048</c:v>
                </c:pt>
                <c:pt idx="52">
                  <c:v>0.92000000000000048</c:v>
                </c:pt>
                <c:pt idx="53">
                  <c:v>0.93000000000000049</c:v>
                </c:pt>
                <c:pt idx="54">
                  <c:v>0.9400000000000005</c:v>
                </c:pt>
                <c:pt idx="55">
                  <c:v>0.95000000000000051</c:v>
                </c:pt>
                <c:pt idx="56">
                  <c:v>0.96000000000000052</c:v>
                </c:pt>
                <c:pt idx="57">
                  <c:v>0.97000000000000053</c:v>
                </c:pt>
                <c:pt idx="58">
                  <c:v>0.98000000000000054</c:v>
                </c:pt>
                <c:pt idx="59">
                  <c:v>0.99000000000000055</c:v>
                </c:pt>
                <c:pt idx="60">
                  <c:v>1.0000000000000004</c:v>
                </c:pt>
                <c:pt idx="61">
                  <c:v>1.0100000000000005</c:v>
                </c:pt>
                <c:pt idx="62">
                  <c:v>1.0200000000000005</c:v>
                </c:pt>
                <c:pt idx="63">
                  <c:v>1.0300000000000005</c:v>
                </c:pt>
                <c:pt idx="64">
                  <c:v>1.0400000000000005</c:v>
                </c:pt>
                <c:pt idx="65">
                  <c:v>1.0500000000000005</c:v>
                </c:pt>
                <c:pt idx="66">
                  <c:v>1.0600000000000005</c:v>
                </c:pt>
                <c:pt idx="67">
                  <c:v>1.0700000000000005</c:v>
                </c:pt>
                <c:pt idx="68">
                  <c:v>1.0800000000000005</c:v>
                </c:pt>
                <c:pt idx="69">
                  <c:v>1.0900000000000005</c:v>
                </c:pt>
                <c:pt idx="70">
                  <c:v>1.1000000000000005</c:v>
                </c:pt>
                <c:pt idx="71">
                  <c:v>1.1100000000000005</c:v>
                </c:pt>
                <c:pt idx="72">
                  <c:v>1.1200000000000006</c:v>
                </c:pt>
                <c:pt idx="73">
                  <c:v>1.1300000000000006</c:v>
                </c:pt>
                <c:pt idx="74">
                  <c:v>1.1400000000000006</c:v>
                </c:pt>
                <c:pt idx="75">
                  <c:v>1.1500000000000006</c:v>
                </c:pt>
                <c:pt idx="76">
                  <c:v>1.1600000000000006</c:v>
                </c:pt>
                <c:pt idx="77">
                  <c:v>1.1700000000000006</c:v>
                </c:pt>
                <c:pt idx="78">
                  <c:v>1.1800000000000006</c:v>
                </c:pt>
                <c:pt idx="79">
                  <c:v>1.1900000000000006</c:v>
                </c:pt>
                <c:pt idx="80">
                  <c:v>1.2000000000000006</c:v>
                </c:pt>
                <c:pt idx="81">
                  <c:v>1.2100000000000006</c:v>
                </c:pt>
                <c:pt idx="82">
                  <c:v>1.2200000000000006</c:v>
                </c:pt>
                <c:pt idx="83">
                  <c:v>1.2300000000000006</c:v>
                </c:pt>
                <c:pt idx="84">
                  <c:v>1.2400000000000007</c:v>
                </c:pt>
                <c:pt idx="85">
                  <c:v>1.2500000000000007</c:v>
                </c:pt>
                <c:pt idx="86">
                  <c:v>1.2600000000000007</c:v>
                </c:pt>
                <c:pt idx="87">
                  <c:v>1.2700000000000007</c:v>
                </c:pt>
                <c:pt idx="88">
                  <c:v>1.2800000000000007</c:v>
                </c:pt>
                <c:pt idx="89">
                  <c:v>1.2900000000000007</c:v>
                </c:pt>
                <c:pt idx="90">
                  <c:v>1.3000000000000007</c:v>
                </c:pt>
                <c:pt idx="91">
                  <c:v>1.3100000000000007</c:v>
                </c:pt>
                <c:pt idx="92">
                  <c:v>1.3200000000000007</c:v>
                </c:pt>
                <c:pt idx="93">
                  <c:v>1.3300000000000007</c:v>
                </c:pt>
                <c:pt idx="94">
                  <c:v>1.3400000000000007</c:v>
                </c:pt>
                <c:pt idx="95">
                  <c:v>1.3500000000000008</c:v>
                </c:pt>
                <c:pt idx="96">
                  <c:v>1.3600000000000008</c:v>
                </c:pt>
                <c:pt idx="97">
                  <c:v>1.3700000000000008</c:v>
                </c:pt>
                <c:pt idx="98">
                  <c:v>1.3800000000000008</c:v>
                </c:pt>
                <c:pt idx="99">
                  <c:v>1.3900000000000008</c:v>
                </c:pt>
                <c:pt idx="100">
                  <c:v>1.4000000000000008</c:v>
                </c:pt>
                <c:pt idx="101">
                  <c:v>1.4100000000000008</c:v>
                </c:pt>
                <c:pt idx="102">
                  <c:v>1.4200000000000008</c:v>
                </c:pt>
                <c:pt idx="103">
                  <c:v>1.4300000000000008</c:v>
                </c:pt>
                <c:pt idx="104">
                  <c:v>1.4400000000000008</c:v>
                </c:pt>
                <c:pt idx="105">
                  <c:v>1.4500000000000008</c:v>
                </c:pt>
                <c:pt idx="106">
                  <c:v>1.4600000000000009</c:v>
                </c:pt>
                <c:pt idx="107">
                  <c:v>1.4700000000000009</c:v>
                </c:pt>
                <c:pt idx="108">
                  <c:v>1.4800000000000009</c:v>
                </c:pt>
                <c:pt idx="109">
                  <c:v>1.4900000000000009</c:v>
                </c:pt>
                <c:pt idx="110">
                  <c:v>1.5000000000000009</c:v>
                </c:pt>
                <c:pt idx="111">
                  <c:v>1.5100000000000009</c:v>
                </c:pt>
                <c:pt idx="112">
                  <c:v>1.5200000000000009</c:v>
                </c:pt>
                <c:pt idx="113">
                  <c:v>1.5300000000000009</c:v>
                </c:pt>
                <c:pt idx="114">
                  <c:v>1.5400000000000009</c:v>
                </c:pt>
                <c:pt idx="115">
                  <c:v>1.5500000000000009</c:v>
                </c:pt>
                <c:pt idx="116">
                  <c:v>1.5600000000000009</c:v>
                </c:pt>
                <c:pt idx="117">
                  <c:v>1.570000000000001</c:v>
                </c:pt>
                <c:pt idx="118">
                  <c:v>1.580000000000001</c:v>
                </c:pt>
                <c:pt idx="119">
                  <c:v>1.590000000000001</c:v>
                </c:pt>
                <c:pt idx="120">
                  <c:v>1.600000000000001</c:v>
                </c:pt>
                <c:pt idx="121">
                  <c:v>1.610000000000001</c:v>
                </c:pt>
                <c:pt idx="122">
                  <c:v>1.620000000000001</c:v>
                </c:pt>
                <c:pt idx="123">
                  <c:v>1.630000000000001</c:v>
                </c:pt>
                <c:pt idx="124">
                  <c:v>1.640000000000001</c:v>
                </c:pt>
                <c:pt idx="125">
                  <c:v>1.650000000000001</c:v>
                </c:pt>
                <c:pt idx="126">
                  <c:v>1.660000000000001</c:v>
                </c:pt>
                <c:pt idx="127">
                  <c:v>1.670000000000001</c:v>
                </c:pt>
                <c:pt idx="128">
                  <c:v>1.680000000000001</c:v>
                </c:pt>
                <c:pt idx="129">
                  <c:v>1.6900000000000011</c:v>
                </c:pt>
                <c:pt idx="130">
                  <c:v>1.7000000000000011</c:v>
                </c:pt>
              </c:numCache>
            </c:numRef>
          </c:xVal>
          <c:yVal>
            <c:numRef>
              <c:f>'analytic e'!$O$8:$O$138</c:f>
              <c:numCache>
                <c:formatCode>General</c:formatCode>
                <c:ptCount val="131"/>
                <c:pt idx="0">
                  <c:v>0.47432559999999996</c:v>
                </c:pt>
                <c:pt idx="1">
                  <c:v>0.47285539999999993</c:v>
                </c:pt>
                <c:pt idx="2">
                  <c:v>0.47143000000000002</c:v>
                </c:pt>
                <c:pt idx="3">
                  <c:v>0.46986600000000001</c:v>
                </c:pt>
                <c:pt idx="4">
                  <c:v>0.46840599999999999</c:v>
                </c:pt>
                <c:pt idx="5">
                  <c:v>0.46705000000000002</c:v>
                </c:pt>
                <c:pt idx="6">
                  <c:v>0.46579799999999999</c:v>
                </c:pt>
                <c:pt idx="7">
                  <c:v>0.46465000000000001</c:v>
                </c:pt>
                <c:pt idx="8">
                  <c:v>0.46345000000000003</c:v>
                </c:pt>
                <c:pt idx="9">
                  <c:v>0.46275000000000005</c:v>
                </c:pt>
                <c:pt idx="10">
                  <c:v>0.46195000000000003</c:v>
                </c:pt>
                <c:pt idx="11">
                  <c:v>0.46105000000000002</c:v>
                </c:pt>
                <c:pt idx="12">
                  <c:v>0.46005000000000001</c:v>
                </c:pt>
                <c:pt idx="13">
                  <c:v>0.45895000000000002</c:v>
                </c:pt>
                <c:pt idx="14">
                  <c:v>0.45774999999999999</c:v>
                </c:pt>
                <c:pt idx="15">
                  <c:v>0.45645000000000002</c:v>
                </c:pt>
                <c:pt idx="16">
                  <c:v>0.45505000000000001</c:v>
                </c:pt>
                <c:pt idx="17">
                  <c:v>0.45355000000000001</c:v>
                </c:pt>
                <c:pt idx="18">
                  <c:v>0.45160669999999992</c:v>
                </c:pt>
                <c:pt idx="19">
                  <c:v>0.44976319999999992</c:v>
                </c:pt>
                <c:pt idx="20">
                  <c:v>0.44806429999999992</c:v>
                </c:pt>
                <c:pt idx="21">
                  <c:v>0.44650999999999991</c:v>
                </c:pt>
                <c:pt idx="22">
                  <c:v>0.44510029999999995</c:v>
                </c:pt>
                <c:pt idx="23">
                  <c:v>0.44383519999999993</c:v>
                </c:pt>
                <c:pt idx="24">
                  <c:v>0.44277079999999996</c:v>
                </c:pt>
                <c:pt idx="25">
                  <c:v>0.44170399999999999</c:v>
                </c:pt>
                <c:pt idx="26">
                  <c:v>0.44058919999999996</c:v>
                </c:pt>
                <c:pt idx="27">
                  <c:v>0.43942639999999994</c:v>
                </c:pt>
                <c:pt idx="28">
                  <c:v>0.43821559999999998</c:v>
                </c:pt>
                <c:pt idx="29">
                  <c:v>0.43695679999999992</c:v>
                </c:pt>
                <c:pt idx="30">
                  <c:v>0.43564999999999993</c:v>
                </c:pt>
                <c:pt idx="31">
                  <c:v>0.43429519999999994</c:v>
                </c:pt>
                <c:pt idx="32">
                  <c:v>0.43289239999999996</c:v>
                </c:pt>
                <c:pt idx="33">
                  <c:v>0.43144159999999998</c:v>
                </c:pt>
                <c:pt idx="34">
                  <c:v>0.42994279999999996</c:v>
                </c:pt>
                <c:pt idx="35">
                  <c:v>0.42839599999999994</c:v>
                </c:pt>
                <c:pt idx="36">
                  <c:v>0.42691407999999997</c:v>
                </c:pt>
                <c:pt idx="37">
                  <c:v>0.42531711999999994</c:v>
                </c:pt>
                <c:pt idx="38">
                  <c:v>0.42368511999999997</c:v>
                </c:pt>
                <c:pt idx="39">
                  <c:v>0.42201807999999996</c:v>
                </c:pt>
                <c:pt idx="40">
                  <c:v>0.42031599999999997</c:v>
                </c:pt>
                <c:pt idx="41">
                  <c:v>0.41857887999999993</c:v>
                </c:pt>
                <c:pt idx="42">
                  <c:v>0.41680671999999996</c:v>
                </c:pt>
                <c:pt idx="43">
                  <c:v>0.41499951999999996</c:v>
                </c:pt>
                <c:pt idx="44">
                  <c:v>0.41315727999999996</c:v>
                </c:pt>
                <c:pt idx="45">
                  <c:v>0.41127999999999992</c:v>
                </c:pt>
                <c:pt idx="46">
                  <c:v>0.40936767999999996</c:v>
                </c:pt>
                <c:pt idx="47">
                  <c:v>0.40742031999999989</c:v>
                </c:pt>
                <c:pt idx="48">
                  <c:v>0.40543791999999995</c:v>
                </c:pt>
                <c:pt idx="49">
                  <c:v>0.40342047999999997</c:v>
                </c:pt>
                <c:pt idx="50">
                  <c:v>0.40136799999999995</c:v>
                </c:pt>
                <c:pt idx="51">
                  <c:v>0.39928047999999988</c:v>
                </c:pt>
                <c:pt idx="52">
                  <c:v>0.39715791999999994</c:v>
                </c:pt>
                <c:pt idx="53">
                  <c:v>0.39500031999999996</c:v>
                </c:pt>
                <c:pt idx="54">
                  <c:v>0.39351311999999988</c:v>
                </c:pt>
                <c:pt idx="55">
                  <c:v>0.39140151999999989</c:v>
                </c:pt>
                <c:pt idx="56">
                  <c:v>0.38929847999999989</c:v>
                </c:pt>
                <c:pt idx="57">
                  <c:v>0.38720399999999983</c:v>
                </c:pt>
                <c:pt idx="58">
                  <c:v>0.38511807999999986</c:v>
                </c:pt>
                <c:pt idx="59">
                  <c:v>0.38304071999999989</c:v>
                </c:pt>
                <c:pt idx="60">
                  <c:v>0.38097191999999991</c:v>
                </c:pt>
                <c:pt idx="61">
                  <c:v>0.37891167999999992</c:v>
                </c:pt>
                <c:pt idx="62">
                  <c:v>0.37685999999999986</c:v>
                </c:pt>
                <c:pt idx="63">
                  <c:v>0.37481687999999991</c:v>
                </c:pt>
                <c:pt idx="64">
                  <c:v>0.37278231999999989</c:v>
                </c:pt>
                <c:pt idx="65">
                  <c:v>0.37075631999999986</c:v>
                </c:pt>
                <c:pt idx="66">
                  <c:v>0.36873887999999988</c:v>
                </c:pt>
                <c:pt idx="67">
                  <c:v>0.36672999999999989</c:v>
                </c:pt>
                <c:pt idx="68">
                  <c:v>0.36472967999999983</c:v>
                </c:pt>
                <c:pt idx="69">
                  <c:v>0.36273791999999988</c:v>
                </c:pt>
                <c:pt idx="70">
                  <c:v>0.36075471999999986</c:v>
                </c:pt>
                <c:pt idx="71">
                  <c:v>0.35878007999999989</c:v>
                </c:pt>
                <c:pt idx="72">
                  <c:v>0.35681399999999985</c:v>
                </c:pt>
                <c:pt idx="73">
                  <c:v>0.35485647999999986</c:v>
                </c:pt>
                <c:pt idx="74">
                  <c:v>0.35290751999999986</c:v>
                </c:pt>
                <c:pt idx="75">
                  <c:v>0.35096711999999985</c:v>
                </c:pt>
                <c:pt idx="76">
                  <c:v>0.34903527999999984</c:v>
                </c:pt>
                <c:pt idx="77">
                  <c:v>0.34711199999999987</c:v>
                </c:pt>
                <c:pt idx="78">
                  <c:v>0.34519727999999988</c:v>
                </c:pt>
                <c:pt idx="79">
                  <c:v>0.34329111999999984</c:v>
                </c:pt>
                <c:pt idx="80">
                  <c:v>0.34139351999999984</c:v>
                </c:pt>
                <c:pt idx="81">
                  <c:v>0.33950447999999989</c:v>
                </c:pt>
                <c:pt idx="82">
                  <c:v>0.33762399999999987</c:v>
                </c:pt>
                <c:pt idx="83">
                  <c:v>0.33575207999999984</c:v>
                </c:pt>
                <c:pt idx="84">
                  <c:v>0.33388871999999986</c:v>
                </c:pt>
                <c:pt idx="85">
                  <c:v>0.33203391999999982</c:v>
                </c:pt>
                <c:pt idx="86">
                  <c:v>0.33018767999999987</c:v>
                </c:pt>
                <c:pt idx="87">
                  <c:v>0.32834999999999986</c:v>
                </c:pt>
                <c:pt idx="88">
                  <c:v>0.32652087999999985</c:v>
                </c:pt>
                <c:pt idx="89">
                  <c:v>0.32470031999999982</c:v>
                </c:pt>
                <c:pt idx="90">
                  <c:v>0.32288831999999984</c:v>
                </c:pt>
                <c:pt idx="91">
                  <c:v>0.32108487999999985</c:v>
                </c:pt>
                <c:pt idx="92">
                  <c:v>0.31928999999999985</c:v>
                </c:pt>
                <c:pt idx="93">
                  <c:v>0.31750367999999984</c:v>
                </c:pt>
                <c:pt idx="94">
                  <c:v>0.31572591999999988</c:v>
                </c:pt>
                <c:pt idx="95">
                  <c:v>0.3139567199999998</c:v>
                </c:pt>
                <c:pt idx="96">
                  <c:v>0.31219607999999982</c:v>
                </c:pt>
                <c:pt idx="97">
                  <c:v>0.31044399999999983</c:v>
                </c:pt>
                <c:pt idx="98">
                  <c:v>0.30870047999999989</c:v>
                </c:pt>
                <c:pt idx="99">
                  <c:v>0.30696551999999983</c:v>
                </c:pt>
                <c:pt idx="100">
                  <c:v>0.30523911999999986</c:v>
                </c:pt>
                <c:pt idx="101">
                  <c:v>0.30352127999999984</c:v>
                </c:pt>
                <c:pt idx="102">
                  <c:v>0.3018119999999998</c:v>
                </c:pt>
                <c:pt idx="103">
                  <c:v>0.30011127999999981</c:v>
                </c:pt>
                <c:pt idx="104">
                  <c:v>0.29841911999999987</c:v>
                </c:pt>
                <c:pt idx="105">
                  <c:v>0.29673551999999981</c:v>
                </c:pt>
                <c:pt idx="106">
                  <c:v>0.29506047999999985</c:v>
                </c:pt>
                <c:pt idx="107">
                  <c:v>0.29339399999999982</c:v>
                </c:pt>
                <c:pt idx="108">
                  <c:v>0.29173607999999979</c:v>
                </c:pt>
                <c:pt idx="109">
                  <c:v>0.2900867199999998</c:v>
                </c:pt>
                <c:pt idx="110">
                  <c:v>0.28844591999999986</c:v>
                </c:pt>
                <c:pt idx="111">
                  <c:v>0.28681367999999985</c:v>
                </c:pt>
                <c:pt idx="112">
                  <c:v>0.28518999999999983</c:v>
                </c:pt>
                <c:pt idx="113">
                  <c:v>0.28357487999999981</c:v>
                </c:pt>
                <c:pt idx="114">
                  <c:v>0.28196831999999983</c:v>
                </c:pt>
                <c:pt idx="115">
                  <c:v>0.28037031999999978</c:v>
                </c:pt>
                <c:pt idx="116">
                  <c:v>0.27878087999999984</c:v>
                </c:pt>
                <c:pt idx="117">
                  <c:v>0.27719999999999984</c:v>
                </c:pt>
                <c:pt idx="118">
                  <c:v>0.27562767999999988</c:v>
                </c:pt>
                <c:pt idx="119">
                  <c:v>0.27406391999999979</c:v>
                </c:pt>
                <c:pt idx="120">
                  <c:v>0.27284999999999993</c:v>
                </c:pt>
                <c:pt idx="121">
                  <c:v>0.2715253199999999</c:v>
                </c:pt>
                <c:pt idx="122">
                  <c:v>0.2702096799999999</c:v>
                </c:pt>
                <c:pt idx="123">
                  <c:v>0.26890307999999991</c:v>
                </c:pt>
                <c:pt idx="124">
                  <c:v>0.26760551999999993</c:v>
                </c:pt>
                <c:pt idx="125">
                  <c:v>0.26631699999999991</c:v>
                </c:pt>
                <c:pt idx="126">
                  <c:v>0.26503751999999992</c:v>
                </c:pt>
                <c:pt idx="127">
                  <c:v>0.26376707999999993</c:v>
                </c:pt>
                <c:pt idx="128">
                  <c:v>0.26250567999999991</c:v>
                </c:pt>
                <c:pt idx="129">
                  <c:v>0.26125331999999996</c:v>
                </c:pt>
                <c:pt idx="130">
                  <c:v>0.26000999999999991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5772-4817-B6F6-80241E86A79F}"/>
            </c:ext>
          </c:extLst>
        </c:ser>
        <c:ser>
          <c:idx val="2"/>
          <c:order val="10"/>
          <c:tx>
            <c:v>Набор данных из [6]</c:v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'e(lambda)'!$D$13:$D$19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xVal>
          <c:yVal>
            <c:numRef>
              <c:f>'e(lambda)'!$E$13:$E$19</c:f>
              <c:numCache>
                <c:formatCode>General</c:formatCode>
                <c:ptCount val="7"/>
                <c:pt idx="0">
                  <c:v>0.44</c:v>
                </c:pt>
                <c:pt idx="1">
                  <c:v>0.36499999999999999</c:v>
                </c:pt>
                <c:pt idx="2">
                  <c:v>0.29299999999999998</c:v>
                </c:pt>
                <c:pt idx="3">
                  <c:v>0.24399999999999999</c:v>
                </c:pt>
                <c:pt idx="4">
                  <c:v>0.19500000000000001</c:v>
                </c:pt>
                <c:pt idx="5">
                  <c:v>0.16500000000000001</c:v>
                </c:pt>
                <c:pt idx="6">
                  <c:v>0.15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5772-4817-B6F6-80241E86A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268928"/>
        <c:axId val="168270848"/>
      </c:scatterChart>
      <c:valAx>
        <c:axId val="168268928"/>
        <c:scaling>
          <c:orientation val="minMax"/>
          <c:max val="1.7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>
                    <a:solidFill>
                      <a:sysClr val="windowText" lastClr="000000"/>
                    </a:solidFill>
                  </a:rPr>
                  <a:t>Длина волны, мкм</a:t>
                </a:r>
                <a:endParaRPr lang="en-US" sz="14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29131957391119978"/>
              <c:y val="0.919960416666666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270848"/>
        <c:crosses val="autoZero"/>
        <c:crossBetween val="midCat"/>
      </c:valAx>
      <c:valAx>
        <c:axId val="168270848"/>
        <c:scaling>
          <c:orientation val="minMax"/>
          <c:max val="0.52"/>
          <c:min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8268928"/>
        <c:crosses val="autoZero"/>
        <c:crossBetween val="midCat"/>
      </c:valAx>
      <c:spPr>
        <a:noFill/>
        <a:ln>
          <a:solidFill>
            <a:schemeClr val="bg2"/>
          </a:solidFill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76092533439413623"/>
          <c:y val="0.36734792838432684"/>
          <c:w val="0.23103955787926933"/>
          <c:h val="0.42882814151219745"/>
        </c:manualLayout>
      </c:layout>
      <c:overlay val="0"/>
      <c:spPr>
        <a:noFill/>
        <a:ln>
          <a:solidFill>
            <a:schemeClr val="bg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0.58432</cdr:x>
      <cdr:y>0.63377</cdr:y>
    </cdr:from>
    <cdr:to>
      <cdr:x>0.58432</cdr:x>
      <cdr:y>0.79747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C5733BBA-36EA-46F0-8B41-2AFCDA6D02AB}"/>
            </a:ext>
          </a:extLst>
        </cdr:cNvPr>
        <cdr:cNvCxnSpPr/>
      </cdr:nvCxnSpPr>
      <cdr:spPr>
        <a:xfrm xmlns:a="http://schemas.openxmlformats.org/drawingml/2006/main" flipV="1">
          <a:off x="3496286" y="2734722"/>
          <a:ext cx="0" cy="70634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0.40002</cdr:x>
      <cdr:y>0.44142</cdr:y>
    </cdr:from>
    <cdr:to>
      <cdr:x>0.40002</cdr:x>
      <cdr:y>0.63296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F9BD0560-71C1-453D-A7FD-517850F1B975}"/>
            </a:ext>
          </a:extLst>
        </cdr:cNvPr>
        <cdr:cNvCxnSpPr/>
      </cdr:nvCxnSpPr>
      <cdr:spPr>
        <a:xfrm xmlns:a="http://schemas.openxmlformats.org/drawingml/2006/main" flipV="1">
          <a:off x="2393535" y="1904728"/>
          <a:ext cx="0" cy="82647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0.18046</cdr:x>
      <cdr:y>0.23675</cdr:y>
    </cdr:from>
    <cdr:to>
      <cdr:x>0.18046</cdr:x>
      <cdr:y>0.45772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346F2CB8-5B49-402E-92A5-57F26904BAE6}"/>
            </a:ext>
          </a:extLst>
        </cdr:cNvPr>
        <cdr:cNvCxnSpPr/>
      </cdr:nvCxnSpPr>
      <cdr:spPr>
        <a:xfrm xmlns:a="http://schemas.openxmlformats.org/drawingml/2006/main" flipV="1">
          <a:off x="1079768" y="1021591"/>
          <a:ext cx="0" cy="9534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0.46356</cdr:x>
      <cdr:y>0.34559</cdr:y>
    </cdr:from>
    <cdr:to>
      <cdr:x>0.67751</cdr:x>
      <cdr:y>0.47274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5E28F436-DA8A-4A6F-9437-9C3D35E8539D}"/>
            </a:ext>
          </a:extLst>
        </cdr:cNvPr>
        <cdr:cNvSpPr txBox="1"/>
      </cdr:nvSpPr>
      <cdr:spPr>
        <a:xfrm xmlns:a="http://schemas.openxmlformats.org/drawingml/2006/main">
          <a:off x="2773692" y="1491237"/>
          <a:ext cx="1280160" cy="54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/>
            <a:t>Максимальный</a:t>
          </a:r>
        </a:p>
        <a:p xmlns:a="http://schemas.openxmlformats.org/drawingml/2006/main">
          <a:r>
            <a:rPr lang="ru-RU" sz="1400" dirty="0"/>
            <a:t>разброс 10 %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F51EC-1E22-49A0-B63A-E469BE8D8AB6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1617-13D8-4362-8F09-463409A67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1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DEBC6-48CB-48CF-82C9-5ECEA8F980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DEBC6-48CB-48CF-82C9-5ECEA8F980A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9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01617-13D8-4362-8F09-463409A677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6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01617-13D8-4362-8F09-463409A677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3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DEBC6-48CB-48CF-82C9-5ECEA8F980A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6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23CE4-444A-4EA0-A8D1-313903F12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4EE0FF-01D1-4DCD-A3CC-2DD32F895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81897-B946-486D-82DA-D6DE6D3E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6DB5-CF55-4417-902A-46BA6490BFC1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5EF57-6592-4FB7-9482-DC3175BC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EC9437-6F75-41B3-9F06-C1C78F3E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5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EC7C2-8805-4D3B-90D8-AE06874C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A41645-AAEA-4B34-AC1D-9789EB6C2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27468-2F59-4E8F-A434-F9B2F7AA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BE376-03A9-4D7E-9EBF-8D826FE900D9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46947F-7BFD-4037-8214-CF501488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F71D32-259B-48EB-8F99-3CC542F7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0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FA2DB9-CAE5-4625-A186-897374F48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3842A-4CED-4B2F-9E78-E51EE52FE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681551-A1D6-49AF-9B30-FC358953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E5E0-7806-4AE3-AD06-2DA4C6D2820C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33DB9-8145-4FA0-AD8A-F30466E7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7DFDEC-F81F-4CB4-AA10-D12DD32D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32599-09A0-40FB-A7DC-CD419BE8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DD7AF-62CE-4AA2-A889-F815BCCC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BBE4F6-B74C-41C5-8945-05EC7032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DC9E-BCDD-439C-9170-70FE0BB0D294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DA9A1-CA68-40B1-8F4F-10733315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C6CE88-725C-4705-B611-F7CFDBBC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8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DF0EB-9F62-4575-A3E4-35F26171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CC33DF-7357-4F45-8FEC-E07693824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4B535-054B-4F9B-AC56-48CAC76A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8268-54C1-45B8-A9F9-2469F6869469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450C2F-54A1-452D-AFED-8D5E20E2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6404EB-076C-4095-BB5A-44BF5CDC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0B14A-DC03-492E-8A2E-A4364F67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C43420-F8F1-4879-BA24-73403A04E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4F1B4E-7196-4B94-9C66-49715D2BB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B7A00C-6E35-4247-B707-98FBCC9E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FCF2-6396-4378-88A8-3F1DC23E2FF5}" type="datetime1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2A0952-6440-4DC7-B2F2-A315DDE2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B0E77-71C4-4868-9F8D-83B3C777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4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EAD00-6DD0-4D05-83C2-88F4B542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91FC0-4B2D-4EB2-B9A6-0F1E0F94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0F023C-0CF3-4AC2-A6B3-692BFAD04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CBEE09-CA27-4446-B9B5-D450BF087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A05ADA-F38A-46E2-B1EE-80ACAA92B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B9AB24-A149-4EBD-9A24-B4E2C87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C35E-7269-4AC9-AEBA-34C1AA6D41D5}" type="datetime1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CC8B95-D81F-4249-BBEC-191758D1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D4498C-8C44-4A58-83AC-AA684DF1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A816B-A96F-4C32-9F18-7FE6F41B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DE23AE-F7CC-4173-96C8-08F55281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3ABC-9DFF-475B-A8FE-758F5925F7D4}" type="datetime1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870468-7047-468C-9722-F5518B90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71E201-EDD2-41C1-A632-63777175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9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914EE8-C15F-4858-B1EB-8C88C508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3E7E-4EDC-4943-AFDB-6AAFBA491C32}" type="datetime1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BC1B83-F000-400F-A961-054A21CD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8F3873-2502-428A-8F73-5E287516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7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6D4A8-3D61-40AF-9BDC-E14EE55D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3E10D-5351-438F-863C-EFE0CE9A3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278177-E691-4965-AF1B-E4C769680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A0CC25-2F50-4F94-ADB3-AA31A9B8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2891-7E4C-490D-A903-47A5B480766C}" type="datetime1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ED0F68-6B58-4BE9-92D0-F96CE7DD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5FE48F-81E5-4104-B6EF-3487529B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9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A64B6-8F6F-40C6-A795-61B94FD9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A24B2A-7C66-4F05-AFF9-4D80E391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86B2EF-A873-443B-9392-D1E888894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54D39-D80D-4D82-A8C1-4766BDBA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78C7-7DB5-4A78-9119-188D27BE786B}" type="datetime1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10E7C-E958-4A5E-A4E6-180F4AA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136DCC-AAF0-4CE8-B707-C7C3BCF5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2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CE8C3-6294-4276-B8E1-AF55E99E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1DFEA5-7BD9-48C6-BD87-ABDD0CD7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1EB44-CF64-48DD-B2D1-AF6FE7EA6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FC9A-8145-415D-AC04-CDCDE10C1968}" type="datetime1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81EDD-9102-42BE-91C5-8FB9EB688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6707A-B5E5-46D2-8212-688EDB9B1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96E05-0414-41A7-AE59-D71F0EE08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C5A7C-308A-4A27-93B7-95549BB5B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253" y="2144350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/>
              <a:t>Особенности пирометрии поверхности высокотемпературных материалов при различных условиях её импульсного нагрева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94BB35-3212-4527-9770-71ABDB66D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253" y="5226301"/>
            <a:ext cx="9144000" cy="584951"/>
          </a:xfrm>
        </p:spPr>
        <p:txBody>
          <a:bodyPr/>
          <a:lstStyle/>
          <a:p>
            <a:r>
              <a:rPr lang="ru-RU" dirty="0"/>
              <a:t>Рыжков Георгий Андреевич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BBC192-036B-4298-BD1D-F02FFFAB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1/15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CB12F37-ECBD-4106-B414-3A7AFEC38216}"/>
              </a:ext>
            </a:extLst>
          </p:cNvPr>
          <p:cNvSpPr txBox="1">
            <a:spLocks/>
          </p:cNvSpPr>
          <p:nvPr/>
        </p:nvSpPr>
        <p:spPr>
          <a:xfrm>
            <a:off x="1524000" y="303964"/>
            <a:ext cx="9144000" cy="742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/>
              <a:t>КМУ 2022</a:t>
            </a:r>
          </a:p>
        </p:txBody>
      </p:sp>
    </p:spTree>
    <p:extLst>
      <p:ext uri="{BB962C8B-B14F-4D97-AF65-F5344CB8AC3E}">
        <p14:creationId xmlns:p14="http://schemas.microsoft.com/office/powerpoint/2010/main" val="149307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B0B71-2D92-41C2-8DB4-DE7D04C8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224"/>
            <a:ext cx="10515600" cy="703080"/>
          </a:xfrm>
        </p:spPr>
        <p:txBody>
          <a:bodyPr/>
          <a:lstStyle/>
          <a:p>
            <a:pPr algn="ctr"/>
            <a:r>
              <a:rPr lang="ru-RU" dirty="0" err="1"/>
              <a:t>Излучательная</a:t>
            </a:r>
            <a:r>
              <a:rPr lang="ru-RU" dirty="0"/>
              <a:t> способность вольфрама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850663"/>
              </p:ext>
            </p:extLst>
          </p:nvPr>
        </p:nvGraphicFramePr>
        <p:xfrm>
          <a:off x="161313" y="866607"/>
          <a:ext cx="5983483" cy="431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346259-6CE7-4A51-984F-FCCB81258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42" y="866607"/>
            <a:ext cx="5867458" cy="34410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D2DD0C-30C3-4BD2-B07F-E933EC07D194}"/>
              </a:ext>
            </a:extLst>
          </p:cNvPr>
          <p:cNvCxnSpPr>
            <a:cxnSpLocks/>
          </p:cNvCxnSpPr>
          <p:nvPr/>
        </p:nvCxnSpPr>
        <p:spPr>
          <a:xfrm>
            <a:off x="-60960" y="5221671"/>
            <a:ext cx="122529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:a16="http://schemas.microsoft.com/office/drawing/2014/main" id="{92DE928D-094B-4694-B3A7-FB0538FF5C45}"/>
              </a:ext>
            </a:extLst>
          </p:cNvPr>
          <p:cNvSpPr txBox="1">
            <a:spLocks/>
          </p:cNvSpPr>
          <p:nvPr/>
        </p:nvSpPr>
        <p:spPr>
          <a:xfrm>
            <a:off x="59391" y="5300998"/>
            <a:ext cx="12012255" cy="1380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/>
              <a:t>5</a:t>
            </a:r>
            <a:r>
              <a:rPr lang="en-US" sz="1500" dirty="0"/>
              <a:t>. </a:t>
            </a:r>
            <a:r>
              <a:rPr lang="en-US" sz="1500" dirty="0" err="1"/>
              <a:t>Pon</a:t>
            </a:r>
            <a:r>
              <a:rPr lang="en-US" sz="1500" dirty="0"/>
              <a:t> R. M., </a:t>
            </a:r>
            <a:r>
              <a:rPr lang="en-US" sz="1500" dirty="0" err="1"/>
              <a:t>Hessler</a:t>
            </a:r>
            <a:r>
              <a:rPr lang="en-US" sz="1500" dirty="0"/>
              <a:t> J. P. Spectral emissivity of tungsten: analytic expressions for the 340-nm to 2.6-𝜇m spectral region. Applied Optics. – 1984. – V. 23. – №. 7. – P. 975 - 976.</a:t>
            </a:r>
            <a:endParaRPr lang="ru-RU" sz="1500" dirty="0"/>
          </a:p>
          <a:p>
            <a:pPr marL="0" indent="0">
              <a:buNone/>
            </a:pPr>
            <a:r>
              <a:rPr lang="ru-RU" sz="1500" dirty="0"/>
              <a:t>6</a:t>
            </a:r>
            <a:r>
              <a:rPr lang="en-US" sz="1500" dirty="0"/>
              <a:t>. </a:t>
            </a:r>
            <a:r>
              <a:rPr lang="en-US" sz="1500" dirty="0" err="1"/>
              <a:t>Touloukian</a:t>
            </a:r>
            <a:r>
              <a:rPr lang="en-US" sz="1500" dirty="0"/>
              <a:t> Y. S., DeWitt D. P. Thermophysical properties of matter - the TPRC data series. Volume 7. Thermal radiative properties - metallic elements and alloys. Data book. United States: N. p., 1970. </a:t>
            </a:r>
            <a:endParaRPr lang="ru-RU" sz="1500" dirty="0"/>
          </a:p>
          <a:p>
            <a:pPr marL="0" indent="0">
              <a:buNone/>
            </a:pPr>
            <a:r>
              <a:rPr lang="ru-RU" sz="1500" dirty="0"/>
              <a:t>7</a:t>
            </a:r>
            <a:r>
              <a:rPr lang="en-US" sz="1500" dirty="0"/>
              <a:t>. Rolling R.E., </a:t>
            </a:r>
            <a:r>
              <a:rPr lang="en-US" sz="1500" dirty="0" err="1"/>
              <a:t>Funai</a:t>
            </a:r>
            <a:r>
              <a:rPr lang="en-US" sz="1500" dirty="0"/>
              <a:t> A.I., </a:t>
            </a:r>
            <a:r>
              <a:rPr lang="en-US" sz="1500" dirty="0" err="1"/>
              <a:t>Grammer</a:t>
            </a:r>
            <a:r>
              <a:rPr lang="en-US" sz="1500" dirty="0"/>
              <a:t> J.R.  Investigation of the effect of surface condition on the radiant properties of metal. 1964, USAF, ML-TR-64-363, P. 1-161. </a:t>
            </a:r>
            <a:endParaRPr lang="ru-RU" sz="1500" dirty="0"/>
          </a:p>
          <a:p>
            <a:pPr marL="0" indent="0">
              <a:buNone/>
            </a:pPr>
            <a:r>
              <a:rPr lang="ru-RU" sz="1500" dirty="0"/>
              <a:t>8. </a:t>
            </a:r>
            <a:r>
              <a:rPr lang="en-US" sz="1500" dirty="0" err="1"/>
              <a:t>Vyacheslavov</a:t>
            </a:r>
            <a:r>
              <a:rPr lang="en-US" sz="1500" dirty="0"/>
              <a:t> L. N. et al. Diagnostics of the dynamics of material damage by thermal shocks with the intensity possible in the ITER divertor //</a:t>
            </a:r>
            <a:r>
              <a:rPr lang="en-US" sz="1500" dirty="0" err="1"/>
              <a:t>Physica</a:t>
            </a:r>
            <a:r>
              <a:rPr lang="en-US" sz="1500" dirty="0"/>
              <a:t> Scripta. – 2018. – Т. 93. – №. 3. – С. 035602.</a:t>
            </a:r>
            <a:endParaRPr lang="ru-RU" sz="15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None/>
            </a:pPr>
            <a:endParaRPr lang="ru-RU" sz="1300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B423AB-6F8C-4815-9302-F17DA303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8271" y="6492875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10/15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87CE9-E211-4ACF-B655-555DB20FBFFC}"/>
              </a:ext>
            </a:extLst>
          </p:cNvPr>
          <p:cNvSpPr txBox="1"/>
          <p:nvPr/>
        </p:nvSpPr>
        <p:spPr>
          <a:xfrm>
            <a:off x="6144796" y="4460025"/>
            <a:ext cx="604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В экспериментах до нагрева шероховатость поверхности равнялась 25 </a:t>
            </a:r>
            <a:r>
              <a:rPr lang="ru-RU" dirty="0" err="1"/>
              <a:t>нм</a:t>
            </a:r>
            <a:r>
              <a:rPr lang="ru-RU" dirty="0"/>
              <a:t> среднеарифметическое значение</a:t>
            </a:r>
            <a:r>
              <a:rPr lang="en-US" dirty="0"/>
              <a:t>[8]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93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375C2-580B-445F-9781-A2142491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22" y="125974"/>
            <a:ext cx="11353800" cy="74622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Моделирование результатов для вольфрама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A9389DF-1FF1-42C9-9A60-5D6B2A1C7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32" y="872197"/>
            <a:ext cx="6726380" cy="5388377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E90FCCC-7A66-4C4D-87E5-9133F776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11/15</a:t>
            </a:r>
          </a:p>
        </p:txBody>
      </p:sp>
    </p:spTree>
    <p:extLst>
      <p:ext uri="{BB962C8B-B14F-4D97-AF65-F5344CB8AC3E}">
        <p14:creationId xmlns:p14="http://schemas.microsoft.com/office/powerpoint/2010/main" val="425475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375C2-580B-445F-9781-A2142491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22" y="125974"/>
            <a:ext cx="11353800" cy="74622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Моделирование результатов для </a:t>
            </a:r>
            <a:r>
              <a:rPr lang="en-US" sz="4000" dirty="0"/>
              <a:t>B</a:t>
            </a:r>
            <a:r>
              <a:rPr lang="en-US" sz="4000" baseline="-25000" dirty="0"/>
              <a:t>4</a:t>
            </a:r>
            <a:r>
              <a:rPr lang="en-US" sz="4000" dirty="0"/>
              <a:t>C</a:t>
            </a:r>
            <a:endParaRPr lang="ru-RU" sz="40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46F4F06-BB50-435F-810F-6619ED541ECE}"/>
              </a:ext>
            </a:extLst>
          </p:cNvPr>
          <p:cNvCxnSpPr>
            <a:cxnSpLocks/>
          </p:cNvCxnSpPr>
          <p:nvPr/>
        </p:nvCxnSpPr>
        <p:spPr>
          <a:xfrm>
            <a:off x="0" y="5297197"/>
            <a:ext cx="122529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Объект 2">
            <a:extLst>
              <a:ext uri="{FF2B5EF4-FFF2-40B4-BE49-F238E27FC236}">
                <a16:creationId xmlns:a16="http://schemas.microsoft.com/office/drawing/2014/main" id="{7A86E032-41F4-45BE-921E-527210118093}"/>
              </a:ext>
            </a:extLst>
          </p:cNvPr>
          <p:cNvSpPr txBox="1">
            <a:spLocks/>
          </p:cNvSpPr>
          <p:nvPr/>
        </p:nvSpPr>
        <p:spPr>
          <a:xfrm>
            <a:off x="233123" y="5419384"/>
            <a:ext cx="11583740" cy="11381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dirty="0"/>
              <a:t>9</a:t>
            </a:r>
            <a:r>
              <a:rPr lang="en-US" sz="1300" dirty="0"/>
              <a:t>. Johnson P. E., DeWitt D. P., Taylor R. E. Method for measuring high temperature spectral emissivity of nonconducting materials //AIAA Journal. – 1981. – Т. 19. – №. 1. – С. 113-120.</a:t>
            </a:r>
          </a:p>
          <a:p>
            <a:pPr marL="0" indent="0">
              <a:buNone/>
            </a:pPr>
            <a:r>
              <a:rPr lang="ru-RU" sz="1300" dirty="0"/>
              <a:t>10</a:t>
            </a:r>
            <a:r>
              <a:rPr lang="en-US" sz="1300" dirty="0"/>
              <a:t>. Hayes R. J. DETERMINATION OF THE EMISSIVITY OF MATERIALS. Quarterly Progress Report, October 1 through December 31, 1962. – Pratt and Whitney Aircraft Div., United Aircraft Corp., Hartford, Conn., 1963. – №. PWA-2163.</a:t>
            </a:r>
            <a:endParaRPr lang="ru-RU" sz="1300" dirty="0"/>
          </a:p>
          <a:p>
            <a:pPr marL="0" indent="0">
              <a:buNone/>
            </a:pPr>
            <a:r>
              <a:rPr lang="en-US" sz="1300" dirty="0"/>
              <a:t>1</a:t>
            </a:r>
            <a:r>
              <a:rPr lang="ru-RU" sz="1300" dirty="0"/>
              <a:t>1</a:t>
            </a:r>
            <a:r>
              <a:rPr lang="en-US" sz="1300" dirty="0"/>
              <a:t>. </a:t>
            </a:r>
            <a:r>
              <a:rPr lang="en-US" sz="1300" dirty="0" err="1"/>
              <a:t>Larruquert</a:t>
            </a:r>
            <a:r>
              <a:rPr lang="en-US" sz="1300" dirty="0"/>
              <a:t> J. I. et al. Self-consistent optical constants of sputter-deposited B</a:t>
            </a:r>
            <a:r>
              <a:rPr lang="en-US" sz="1300" baseline="-25000" dirty="0"/>
              <a:t>4</a:t>
            </a:r>
            <a:r>
              <a:rPr lang="en-US" sz="1300" dirty="0"/>
              <a:t>C thin films //JOSA A. – 2012. – </a:t>
            </a:r>
            <a:r>
              <a:rPr lang="ru-RU" sz="1300" dirty="0"/>
              <a:t>Т. 29. – №. 1. – С. 117-123.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A3FC276-EDBF-497C-B54A-BE7DF4FE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5188" y="6366901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12/15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FBC63C8-C25D-4301-B458-E0AD2CFCE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34" y="994383"/>
            <a:ext cx="8030418" cy="3888000"/>
          </a:xfrm>
        </p:spPr>
      </p:pic>
    </p:spTree>
    <p:extLst>
      <p:ext uri="{BB962C8B-B14F-4D97-AF65-F5344CB8AC3E}">
        <p14:creationId xmlns:p14="http://schemas.microsoft.com/office/powerpoint/2010/main" val="394854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80255-95BC-4487-AE83-CC9C72BB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1" y="-121807"/>
            <a:ext cx="11916789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Результаты измерения температуры для вольфрама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97189C-B86E-457C-9955-FE2EF5334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13/15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DF26A3-1F0D-47E6-BCAD-BB9F0A790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1" y="3794821"/>
            <a:ext cx="3674211" cy="3096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764479-7767-45FD-B8C4-9678F7C77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75" y="1508759"/>
            <a:ext cx="5478845" cy="486000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607CEC3B-F56C-4D68-A185-84DF26C8D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09" y="890012"/>
            <a:ext cx="3134301" cy="3096000"/>
          </a:xfrm>
        </p:spPr>
      </p:pic>
    </p:spTree>
    <p:extLst>
      <p:ext uri="{BB962C8B-B14F-4D97-AF65-F5344CB8AC3E}">
        <p14:creationId xmlns:p14="http://schemas.microsoft.com/office/powerpoint/2010/main" val="14745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B0E9B22-1944-4BF2-AFBB-4FD4FE6F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012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измерения температуры для </a:t>
            </a:r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C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50E212-8021-42B9-B536-7367587C6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9" y="3761999"/>
            <a:ext cx="3568272" cy="3096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33B9D5-8955-4C18-8455-6D070049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14/15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613034-013E-49D9-AD28-9E7E9A341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63" y="1378235"/>
            <a:ext cx="4860000" cy="4860000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81FA1242-33E4-465B-A71A-F67DF9421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91" y="963060"/>
            <a:ext cx="3134458" cy="3096000"/>
          </a:xfrm>
        </p:spPr>
      </p:pic>
    </p:spTree>
    <p:extLst>
      <p:ext uri="{BB962C8B-B14F-4D97-AF65-F5344CB8AC3E}">
        <p14:creationId xmlns:p14="http://schemas.microsoft.com/office/powerpoint/2010/main" val="1194839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C929E-EFE6-49F1-931F-56090E1B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64F4C2-1B03-4644-BE3D-36C0AD297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4548"/>
            <a:ext cx="10809849" cy="540153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Впервые в экспериментах по моделированию влияния мощных </a:t>
            </a:r>
            <a:r>
              <a:rPr lang="ru-RU" dirty="0" err="1"/>
              <a:t>термоударов</a:t>
            </a:r>
            <a:r>
              <a:rPr lang="ru-RU" dirty="0"/>
              <a:t> на материалы с помощью лазерного излучения измерены пространственное распределение температуры поверхности образцов W и B</a:t>
            </a:r>
            <a:r>
              <a:rPr lang="ru-RU" baseline="-25000" dirty="0"/>
              <a:t>4</a:t>
            </a:r>
            <a:r>
              <a:rPr lang="ru-RU" dirty="0"/>
              <a:t>C с помощью камеры и временной ход температуры с помощью фотодиода непосредственно во время нагрева поверхности образца (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situ</a:t>
            </a:r>
            <a:r>
              <a:rPr lang="ru-RU" dirty="0"/>
              <a:t>).</a:t>
            </a:r>
          </a:p>
          <a:p>
            <a:r>
              <a:rPr lang="ru-RU" dirty="0"/>
              <a:t>Проведена калибровка стенда для экспериментов с </a:t>
            </a:r>
            <a:r>
              <a:rPr lang="en-US" dirty="0"/>
              <a:t>W</a:t>
            </a:r>
            <a:r>
              <a:rPr lang="ru-RU" dirty="0"/>
              <a:t>. </a:t>
            </a:r>
            <a:endParaRPr lang="en-US" dirty="0"/>
          </a:p>
          <a:p>
            <a:r>
              <a:rPr lang="ru-RU" dirty="0"/>
              <a:t>Собраны литературные данные для спектральной </a:t>
            </a:r>
            <a:r>
              <a:rPr lang="ru-RU" dirty="0" err="1"/>
              <a:t>излучательной</a:t>
            </a:r>
            <a:r>
              <a:rPr lang="ru-RU" dirty="0"/>
              <a:t> способности </a:t>
            </a:r>
            <a:r>
              <a:rPr lang="en-US" dirty="0"/>
              <a:t>W</a:t>
            </a:r>
            <a:r>
              <a:rPr lang="ru-RU" dirty="0"/>
              <a:t> при различных температурах и шероховатостях поверхности.</a:t>
            </a:r>
          </a:p>
          <a:p>
            <a:r>
              <a:rPr lang="ru-RU" dirty="0"/>
              <a:t>Собраны литературные данные для спектральной </a:t>
            </a:r>
            <a:r>
              <a:rPr lang="ru-RU" dirty="0" err="1"/>
              <a:t>излучательной</a:t>
            </a:r>
            <a:r>
              <a:rPr lang="ru-RU" dirty="0"/>
              <a:t> способности </a:t>
            </a:r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C</a:t>
            </a:r>
            <a:r>
              <a:rPr lang="ru-RU" dirty="0"/>
              <a:t>.</a:t>
            </a:r>
          </a:p>
          <a:p>
            <a:r>
              <a:rPr lang="ru-RU" dirty="0"/>
              <a:t>С помощью литературных данных спектральной </a:t>
            </a:r>
            <a:r>
              <a:rPr lang="ru-RU" dirty="0" err="1"/>
              <a:t>излучательной</a:t>
            </a:r>
            <a:r>
              <a:rPr lang="ru-RU" dirty="0"/>
              <a:t> способности были смоделированы зависимости сигналов камеры</a:t>
            </a:r>
            <a:r>
              <a:rPr lang="en-US" dirty="0"/>
              <a:t> </a:t>
            </a:r>
            <a:r>
              <a:rPr lang="ru-RU" dirty="0"/>
              <a:t>и фотодиода от температуры поверхности для образцов </a:t>
            </a:r>
            <a:r>
              <a:rPr lang="en-US" dirty="0"/>
              <a:t>W</a:t>
            </a:r>
            <a:r>
              <a:rPr lang="ru-RU" dirty="0"/>
              <a:t> и </a:t>
            </a:r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C</a:t>
            </a:r>
            <a:r>
              <a:rPr lang="ru-RU" dirty="0"/>
              <a:t>.</a:t>
            </a:r>
          </a:p>
          <a:p>
            <a:r>
              <a:rPr lang="ru-RU" dirty="0"/>
              <a:t>Оценена ошибка определения температуры, связанная с разбросом данных </a:t>
            </a:r>
            <a:r>
              <a:rPr lang="ru-RU" dirty="0" err="1"/>
              <a:t>излучательной</a:t>
            </a:r>
            <a:r>
              <a:rPr lang="ru-RU" dirty="0"/>
              <a:t> способности</a:t>
            </a:r>
            <a:r>
              <a:rPr lang="en-US" dirty="0"/>
              <a:t> </a:t>
            </a:r>
            <a:r>
              <a:rPr lang="ru-RU" dirty="0"/>
              <a:t>как для </a:t>
            </a:r>
            <a:r>
              <a:rPr lang="en-US" dirty="0"/>
              <a:t>W</a:t>
            </a:r>
            <a:r>
              <a:rPr lang="ru-RU" dirty="0"/>
              <a:t>, так и </a:t>
            </a:r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C</a:t>
            </a:r>
            <a:r>
              <a:rPr lang="ru-RU" dirty="0"/>
              <a:t>. Она мало влияет на определение низких температур, и ошибка возрастает для высоких.</a:t>
            </a:r>
          </a:p>
          <a:p>
            <a:r>
              <a:rPr lang="ru-RU" dirty="0"/>
              <a:t>Оценена ошибка определения температуры, связанная с шероховатостью поверхности образцов </a:t>
            </a:r>
            <a:r>
              <a:rPr lang="en-US" dirty="0"/>
              <a:t>W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ED6CE-A89A-4018-8E87-C54649D2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15/15</a:t>
            </a:r>
          </a:p>
        </p:txBody>
      </p:sp>
    </p:spTree>
    <p:extLst>
      <p:ext uri="{BB962C8B-B14F-4D97-AF65-F5344CB8AC3E}">
        <p14:creationId xmlns:p14="http://schemas.microsoft.com/office/powerpoint/2010/main" val="195419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6942"/>
          </a:xfrm>
        </p:spPr>
        <p:txBody>
          <a:bodyPr/>
          <a:lstStyle/>
          <a:p>
            <a:pPr algn="ctr"/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6606"/>
            <a:ext cx="7772400" cy="3976113"/>
          </a:xfrm>
        </p:spPr>
        <p:txBody>
          <a:bodyPr>
            <a:noAutofit/>
          </a:bodyPr>
          <a:lstStyle/>
          <a:p>
            <a:r>
              <a:rPr lang="ru-RU" sz="2000" dirty="0"/>
              <a:t>Одна из проблем при создании термоядерного реактора – выбор материалов стенки, обращённой к плазме.</a:t>
            </a:r>
          </a:p>
          <a:p>
            <a:r>
              <a:rPr lang="ru-RU" sz="2000" dirty="0"/>
              <a:t>В конфигурации реактора в виде токамака наиболее интенсивно плазма воздействует на стенку в </a:t>
            </a:r>
            <a:r>
              <a:rPr lang="ru-RU" sz="2000" dirty="0" err="1"/>
              <a:t>диверторе</a:t>
            </a:r>
            <a:r>
              <a:rPr lang="en-US" sz="2000" dirty="0"/>
              <a:t> </a:t>
            </a:r>
            <a:r>
              <a:rPr lang="ru-RU" sz="2000" dirty="0"/>
              <a:t>вследствие импульсных тепловых нагрузок (</a:t>
            </a:r>
            <a:r>
              <a:rPr lang="ru-RU" sz="2000" dirty="0" err="1"/>
              <a:t>термоударов</a:t>
            </a:r>
            <a:r>
              <a:rPr lang="ru-RU" sz="2000" dirty="0"/>
              <a:t>), которые возникают из-за неустойчивости на краю удерживаемой плазмы</a:t>
            </a:r>
            <a:r>
              <a:rPr lang="en-US" sz="2000" dirty="0"/>
              <a:t> [1]</a:t>
            </a:r>
            <a:r>
              <a:rPr lang="ru-RU" sz="2000" dirty="0"/>
              <a:t>.</a:t>
            </a:r>
            <a:endParaRPr lang="en-US" sz="2000" dirty="0"/>
          </a:p>
          <a:p>
            <a:r>
              <a:rPr lang="ru-RU" sz="2000" dirty="0"/>
              <a:t>В процессе работы термоядерного реактора покрытие </a:t>
            </a:r>
            <a:r>
              <a:rPr lang="ru-RU" sz="2000" dirty="0" err="1"/>
              <a:t>дивертора</a:t>
            </a:r>
            <a:r>
              <a:rPr lang="ru-RU" sz="2000" dirty="0"/>
              <a:t> будет подвергаться эрозии, и это одна из ключевых проблем.</a:t>
            </a:r>
          </a:p>
          <a:p>
            <a:r>
              <a:rPr lang="ru-RU" sz="2000" dirty="0"/>
              <a:t>Для проекта ИТЭР</a:t>
            </a:r>
            <a:r>
              <a:rPr lang="en-US" sz="2000" dirty="0"/>
              <a:t> </a:t>
            </a:r>
            <a:r>
              <a:rPr lang="ru-RU" sz="2000" dirty="0"/>
              <a:t>выбран вольфрам в качестве материала для покрытия стенки </a:t>
            </a:r>
            <a:r>
              <a:rPr lang="ru-RU" sz="2000" dirty="0" err="1"/>
              <a:t>дивертора</a:t>
            </a:r>
            <a:r>
              <a:rPr lang="en-US" sz="2000" dirty="0"/>
              <a:t> [2]</a:t>
            </a:r>
            <a:r>
              <a:rPr lang="ru-RU" sz="2000" dirty="0"/>
              <a:t>.</a:t>
            </a:r>
            <a:endParaRPr lang="en-US" sz="2000" dirty="0"/>
          </a:p>
          <a:p>
            <a:r>
              <a:rPr lang="ru-RU" sz="2000" dirty="0"/>
              <a:t>Исследуется возможность применения других высокотемпературных материалов, например, керамических</a:t>
            </a:r>
            <a:r>
              <a:rPr lang="en-US" sz="2000" dirty="0"/>
              <a:t> [3]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71-40D3-4332-964D-9ACEFF001268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r>
              <a:rPr lang="ru-RU" dirty="0">
                <a:solidFill>
                  <a:schemeClr val="tx1"/>
                </a:solidFill>
              </a:rPr>
              <a:t>/15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8526980-3913-47B7-AFDB-DED495CBE890}"/>
              </a:ext>
            </a:extLst>
          </p:cNvPr>
          <p:cNvCxnSpPr>
            <a:cxnSpLocks/>
          </p:cNvCxnSpPr>
          <p:nvPr/>
        </p:nvCxnSpPr>
        <p:spPr>
          <a:xfrm>
            <a:off x="-98474" y="5219114"/>
            <a:ext cx="124217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5F12A4-6001-41F8-80C3-0756F3D77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90" y="847677"/>
            <a:ext cx="2887801" cy="397611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2CF33AEB-FE40-4727-8E2A-1A778D9BE923}"/>
              </a:ext>
            </a:extLst>
          </p:cNvPr>
          <p:cNvSpPr txBox="1">
            <a:spLocks/>
          </p:cNvSpPr>
          <p:nvPr/>
        </p:nvSpPr>
        <p:spPr>
          <a:xfrm>
            <a:off x="194603" y="5339166"/>
            <a:ext cx="11159197" cy="999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Leonard A. W. Edge-localized-modes in tokamaks //Physics of Plasmas. – 2014. – Т. 21. – №. 9. – С. 090501.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Pitts R. A. et al. Physics basis for the first ITER tungsten divertor //Nuclear Materials and Energy. – 2019. – Т. 20. – С. 100696.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Abrams T. et al. Evaluation of silicon carbide as a divertor armor material in DIII-D H-mode discharges //Nuclear Fusion. – 2021. – Т. 61. – №. 6. – С. 066005.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77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29567"/>
          </a:xfrm>
        </p:spPr>
        <p:txBody>
          <a:bodyPr/>
          <a:lstStyle/>
          <a:p>
            <a:pPr algn="ctr"/>
            <a:r>
              <a:rPr lang="ru-RU" dirty="0"/>
              <a:t>Постановка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12645"/>
            <a:ext cx="10972800" cy="4997151"/>
          </a:xfrm>
        </p:spPr>
        <p:txBody>
          <a:bodyPr>
            <a:normAutofit/>
          </a:bodyPr>
          <a:lstStyle/>
          <a:p>
            <a:r>
              <a:rPr lang="ru-RU" sz="2000" dirty="0"/>
              <a:t>Экспериментальное моделирование </a:t>
            </a:r>
            <a:r>
              <a:rPr lang="ru-RU" sz="2000" dirty="0" err="1"/>
              <a:t>термоударов</a:t>
            </a:r>
            <a:r>
              <a:rPr lang="ru-RU" sz="2000" dirty="0"/>
              <a:t> на </a:t>
            </a:r>
            <a:r>
              <a:rPr lang="ru-RU" sz="2000" dirty="0" err="1"/>
              <a:t>дивертор</a:t>
            </a:r>
            <a:r>
              <a:rPr lang="ru-RU" sz="2000" dirty="0"/>
              <a:t> необходимо для детального исследования процессов эрозии покрытия.</a:t>
            </a:r>
          </a:p>
          <a:p>
            <a:r>
              <a:rPr lang="ru-RU" sz="2000" dirty="0"/>
              <a:t>Скорость и физика процесса эрозии поверхности материала определяется её максимальной температурой.</a:t>
            </a:r>
            <a:endParaRPr lang="en-US" sz="2000" dirty="0"/>
          </a:p>
          <a:p>
            <a:r>
              <a:rPr lang="ru-RU" sz="2000" dirty="0"/>
              <a:t>Важно точно определять температуру поверхности непосредственно во время процесса нагрева (</a:t>
            </a:r>
            <a:r>
              <a:rPr lang="en-US" sz="2000" dirty="0"/>
              <a:t>in situ)</a:t>
            </a:r>
            <a:r>
              <a:rPr lang="ru-RU" sz="2000" dirty="0"/>
              <a:t> с высокими пространственным и временным разрешениями.</a:t>
            </a:r>
          </a:p>
          <a:p>
            <a:r>
              <a:rPr lang="ru-RU" sz="2000" dirty="0"/>
              <a:t>Единственным возможным методом определения температуры является радиационная пирометрия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71-40D3-4332-964D-9ACEFF001268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r>
              <a:rPr lang="ru-RU" dirty="0">
                <a:solidFill>
                  <a:schemeClr val="tx1"/>
                </a:solidFill>
              </a:rPr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407859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E8DB57-5377-4C53-B933-E8062108A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07" y="944309"/>
            <a:ext cx="11182186" cy="4192988"/>
          </a:xfrm>
        </p:spPr>
        <p:txBody>
          <a:bodyPr>
            <a:normAutofit/>
          </a:bodyPr>
          <a:lstStyle/>
          <a:p>
            <a:r>
              <a:rPr lang="ru-RU" sz="2000" dirty="0"/>
              <a:t>На установке БЕТА в ИЯФ СО РАН электронный пучок является удобным инструментом для моделирования </a:t>
            </a:r>
            <a:r>
              <a:rPr lang="ru-RU" sz="2000" dirty="0" err="1"/>
              <a:t>термоударов</a:t>
            </a:r>
            <a:r>
              <a:rPr lang="ru-RU" sz="2000" dirty="0"/>
              <a:t>, и их влияние на материалы, поскольку он не создаёт световых помех для исследования поверхности во время нагрева (</a:t>
            </a:r>
            <a:r>
              <a:rPr lang="en-US" sz="2000" dirty="0"/>
              <a:t>in situ)</a:t>
            </a:r>
            <a:r>
              <a:rPr lang="ru-RU" sz="2000" dirty="0"/>
              <a:t>.</a:t>
            </a:r>
          </a:p>
          <a:p>
            <a:r>
              <a:rPr lang="ru-RU" sz="2000" dirty="0"/>
              <a:t>Для моделирования движения расплава покрытия </a:t>
            </a:r>
            <a:r>
              <a:rPr lang="ru-RU" sz="2000" dirty="0" err="1"/>
              <a:t>дивертора</a:t>
            </a:r>
            <a:r>
              <a:rPr lang="ru-RU" sz="2000" dirty="0"/>
              <a:t> при различных направлениях магнитного поля относительно поверхности </a:t>
            </a:r>
            <a:r>
              <a:rPr lang="ru-RU" sz="2000" dirty="0" err="1"/>
              <a:t>термоудар</a:t>
            </a:r>
            <a:r>
              <a:rPr lang="ru-RU" sz="2000" dirty="0"/>
              <a:t> можно создать только с помощью лазерного излучения. </a:t>
            </a:r>
          </a:p>
          <a:p>
            <a:r>
              <a:rPr lang="ru-RU" sz="2000" dirty="0"/>
              <a:t>Лазерное излучение удобнее электронного пучка при нагреве образцов из высокотемпературной керамики.</a:t>
            </a:r>
          </a:p>
          <a:p>
            <a:r>
              <a:rPr lang="ru-RU" sz="2000" dirty="0"/>
              <a:t>Эксперименты с лазерным нагревом проводились на отдельном стенде.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FF45BD7-6D9E-4D4B-90B3-E80835FE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07" y="136525"/>
            <a:ext cx="11504213" cy="675861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Стенды ИЯФ для моделирования </a:t>
            </a:r>
            <a:r>
              <a:rPr lang="ru-RU" dirty="0" err="1"/>
              <a:t>термоударов</a:t>
            </a: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827635-73F9-48B3-840F-B65DB128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3511-72EC-459C-A88B-D60892CB0F28}" type="slidenum">
              <a:rPr lang="ru-RU" smtClean="0">
                <a:solidFill>
                  <a:schemeClr val="tx1"/>
                </a:solidFill>
              </a:rPr>
              <a:t>4</a:t>
            </a:fld>
            <a:r>
              <a:rPr lang="ru-RU" dirty="0">
                <a:solidFill>
                  <a:schemeClr val="tx1"/>
                </a:solidFill>
              </a:rPr>
              <a:t>/15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E66C12-1ADD-4152-A941-B9895E9D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50" y="3889348"/>
            <a:ext cx="5087060" cy="2495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C1A098-78EF-404D-AD38-52091F799C09}"/>
              </a:ext>
            </a:extLst>
          </p:cNvPr>
          <p:cNvSpPr txBox="1"/>
          <p:nvPr/>
        </p:nvSpPr>
        <p:spPr>
          <a:xfrm>
            <a:off x="4457700" y="6413698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Схема установки БЕТА</a:t>
            </a:r>
          </a:p>
        </p:txBody>
      </p:sp>
    </p:spTree>
    <p:extLst>
      <p:ext uri="{BB962C8B-B14F-4D97-AF65-F5344CB8AC3E}">
        <p14:creationId xmlns:p14="http://schemas.microsoft.com/office/powerpoint/2010/main" val="263533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110DF-1A19-4FEC-8CA3-79061A8A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151"/>
            <a:ext cx="10515600" cy="1111347"/>
          </a:xfrm>
        </p:spPr>
        <p:txBody>
          <a:bodyPr/>
          <a:lstStyle/>
          <a:p>
            <a:pPr algn="ctr"/>
            <a:r>
              <a:rPr lang="ru-RU" dirty="0"/>
              <a:t>Оптическая схема пирометрии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563ADE-3CF4-4F71-BA94-4F8937A1B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2403" r="1772" b="3055"/>
          <a:stretch/>
        </p:blipFill>
        <p:spPr>
          <a:xfrm>
            <a:off x="2176670" y="1454800"/>
            <a:ext cx="9319554" cy="476350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E35F88-D392-47BD-8C8F-B14422C742A2}"/>
              </a:ext>
            </a:extLst>
          </p:cNvPr>
          <p:cNvSpPr txBox="1"/>
          <p:nvPr/>
        </p:nvSpPr>
        <p:spPr>
          <a:xfrm>
            <a:off x="284006" y="1627078"/>
            <a:ext cx="2294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Образцы:</a:t>
            </a:r>
          </a:p>
          <a:p>
            <a:r>
              <a:rPr lang="ru-RU" sz="2000" dirty="0"/>
              <a:t>Вольфрам</a:t>
            </a:r>
          </a:p>
          <a:p>
            <a:r>
              <a:rPr lang="ru-RU" sz="2000" dirty="0"/>
              <a:t>Карбид Бора (</a:t>
            </a:r>
            <a:r>
              <a:rPr lang="en-US" sz="2000" dirty="0"/>
              <a:t>B</a:t>
            </a:r>
            <a:r>
              <a:rPr lang="en-US" sz="2000" baseline="-25000" dirty="0"/>
              <a:t>4</a:t>
            </a:r>
            <a:r>
              <a:rPr lang="en-US" sz="2000" dirty="0"/>
              <a:t>C)</a:t>
            </a: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9164D-CC4C-4B67-9E86-6778958A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5/15</a:t>
            </a:r>
          </a:p>
        </p:txBody>
      </p:sp>
    </p:spTree>
    <p:extLst>
      <p:ext uri="{BB962C8B-B14F-4D97-AF65-F5344CB8AC3E}">
        <p14:creationId xmlns:p14="http://schemas.microsoft.com/office/powerpoint/2010/main" val="44474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BBB19-D9EE-4836-9931-C2FA5C9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607255"/>
            <a:ext cx="11465169" cy="7040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Особенности пирометрии при использовании лазерного импульса для нагрева поверхности образцов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CB4919-4CC0-4FDC-9433-C260DEC35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55" y="2332258"/>
            <a:ext cx="11240087" cy="3366867"/>
          </a:xfrm>
        </p:spPr>
        <p:txBody>
          <a:bodyPr>
            <a:normAutofit/>
          </a:bodyPr>
          <a:lstStyle/>
          <a:p>
            <a:r>
              <a:rPr lang="ru-RU" sz="2000" dirty="0"/>
              <a:t>Излучение лазера на неодимовом стекле ГОС-1001 (λ = 1060 </a:t>
            </a:r>
            <a:r>
              <a:rPr lang="ru-RU" sz="2000" dirty="0" err="1"/>
              <a:t>нм</a:t>
            </a:r>
            <a:r>
              <a:rPr lang="ru-RU" sz="2000" dirty="0"/>
              <a:t>, E = 100 Дж, t = 1 </a:t>
            </a:r>
            <a:r>
              <a:rPr lang="ru-RU" sz="2000" dirty="0" err="1"/>
              <a:t>мс</a:t>
            </a:r>
            <a:r>
              <a:rPr lang="ru-RU" sz="2000" dirty="0"/>
              <a:t>), используемое для нагрева образцов на специальном стенде, после рассеяния от поверхности образца может создать существенные помехи для пирометрии.</a:t>
            </a:r>
          </a:p>
          <a:p>
            <a:r>
              <a:rPr lang="ru-RU" sz="2000" dirty="0"/>
              <a:t>Для наблюдения за поверхностью образца используется непрерывный диагностический лазер (λ = 532 </a:t>
            </a:r>
            <a:r>
              <a:rPr lang="ru-RU" sz="2000" dirty="0" err="1"/>
              <a:t>нм</a:t>
            </a:r>
            <a:r>
              <a:rPr lang="ru-RU" sz="2000" dirty="0"/>
              <a:t>, P = 5 Вт).</a:t>
            </a:r>
          </a:p>
          <a:p>
            <a:r>
              <a:rPr lang="ru-RU" sz="2000" dirty="0"/>
              <a:t>Оптимально использование фотодетекторов, работающих в коротковолновой инфракрасной области спектра (0.9-2.6 мкм).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1127F0-D115-4B8F-97EC-5A80CE05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6E05-0414-41A7-AE59-D71F0EE08CAF}" type="slidenum">
              <a:rPr lang="ru-RU" smtClean="0">
                <a:solidFill>
                  <a:schemeClr val="tx1"/>
                </a:solidFill>
              </a:rPr>
              <a:t>6</a:t>
            </a:fld>
            <a:r>
              <a:rPr lang="ru-RU" dirty="0">
                <a:solidFill>
                  <a:schemeClr val="tx1"/>
                </a:solidFill>
              </a:rPr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378098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3EF36-7923-4B04-A059-93359D44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43" y="-31669"/>
            <a:ext cx="10515600" cy="942535"/>
          </a:xfrm>
        </p:spPr>
        <p:txBody>
          <a:bodyPr/>
          <a:lstStyle/>
          <a:p>
            <a:pPr algn="ctr"/>
            <a:r>
              <a:rPr lang="ru-RU" dirty="0"/>
              <a:t>Методика расчёта температуры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E07A244-7771-496C-891A-B3A8FB78F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2558" y="910866"/>
                <a:ext cx="8487622" cy="35028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 </m:t>
                      </m:r>
                      <m:nary>
                        <m:naryPr>
                          <m:supHide m:val="on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nary>
                        <m:naryPr>
                          <m:grow m:val="on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-1"/>
                          </m:argPr>
                          <m:r>
                            <m:rPr>
                              <m:brk m:alnAt="7"/>
                            </m:rPr>
                            <a:rPr lang="en-US" sz="1800" i="1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/>
                            </a:rPr>
                            <m:t>𝑑𝑆</m:t>
                          </m:r>
                        </m:e>
                      </m:nary>
                      <m:nary>
                        <m:naryPr>
                          <m:limLoc m:val="undOvr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8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nary>
                      <m:nary>
                        <m:naryPr>
                          <m:limLoc m:val="undOvr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8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1800" i="1">
                          <a:latin typeface="Cambria Math"/>
                        </a:rPr>
                        <m:t>𝑑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ru-RU" sz="1800" dirty="0"/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140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40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140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40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ru-RU" sz="1400" dirty="0"/>
                  <a:t>) – спектральная плотность мощности чёрного тела</a:t>
                </a: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ru-RU" sz="1400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ru-RU" sz="1400" dirty="0"/>
                  <a:t> – спектральная </a:t>
                </a:r>
                <a:r>
                  <a:rPr lang="ru-RU" sz="1400" dirty="0" err="1"/>
                  <a:t>излучательная</a:t>
                </a:r>
                <a:r>
                  <a:rPr lang="ru-RU" sz="1400" dirty="0"/>
                  <a:t> способность материала</a:t>
                </a:r>
              </a:p>
              <a:p>
                <a:r>
                  <a:rPr lang="ru-RU" sz="1400" dirty="0"/>
                  <a:t>∆𝜆 – область чувствительности детектора и пропускания оптики</a:t>
                </a:r>
              </a:p>
              <a:p>
                <a:r>
                  <a:rPr lang="ru-RU" sz="1400" dirty="0"/>
                  <a:t>r(𝜆) – спектральная чувствительность детектора</a:t>
                </a:r>
              </a:p>
              <a:p>
                <a:r>
                  <a:rPr lang="ru-RU" sz="1400" dirty="0"/>
                  <a:t>τ(λ) – спектральный коэффициент пропускания оптики</a:t>
                </a:r>
              </a:p>
              <a:p>
                <a:r>
                  <a:rPr lang="ru-RU" sz="1400" dirty="0"/>
                  <a:t>∆t – время экспозиции </a:t>
                </a:r>
              </a:p>
              <a:p>
                <a:r>
                  <a:rPr lang="ru-RU" sz="1400" dirty="0"/>
                  <a:t>Температура вычисляется из обратной функции </a:t>
                </a:r>
                <a:r>
                  <a:rPr lang="en-US" sz="1400" dirty="0"/>
                  <a:t>I</a:t>
                </a:r>
                <a:r>
                  <a:rPr lang="en-US" sz="1400" baseline="30000" dirty="0"/>
                  <a:t>-1</a:t>
                </a:r>
                <a:r>
                  <a:rPr lang="en-US" sz="1400" dirty="0"/>
                  <a:t>(T)[4]</a:t>
                </a:r>
                <a:endParaRPr lang="ru-RU" sz="1400" dirty="0"/>
              </a:p>
              <a:p>
                <a:endParaRPr lang="ru-RU" sz="18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E07A244-7771-496C-891A-B3A8FB78F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558" y="910866"/>
                <a:ext cx="8487622" cy="3502855"/>
              </a:xfrm>
              <a:blipFill>
                <a:blip r:embed="rId2"/>
                <a:stretch>
                  <a:fillRect l="-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C914A0-B5FD-4C36-9841-FD86A171B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64" y="3386273"/>
            <a:ext cx="5043482" cy="298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32D835F-2E53-489F-84A3-BF0D2B0C4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65" y="873877"/>
            <a:ext cx="3373971" cy="24120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EB50424-BA12-4EFC-AC1C-7BB6CFD1DA45}"/>
              </a:ext>
            </a:extLst>
          </p:cNvPr>
          <p:cNvCxnSpPr>
            <a:cxnSpLocks/>
          </p:cNvCxnSpPr>
          <p:nvPr/>
        </p:nvCxnSpPr>
        <p:spPr>
          <a:xfrm>
            <a:off x="-60959" y="6474670"/>
            <a:ext cx="122529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92A58F-8F1D-4B1A-B129-FACD0878ABE3}"/>
              </a:ext>
            </a:extLst>
          </p:cNvPr>
          <p:cNvSpPr txBox="1"/>
          <p:nvPr/>
        </p:nvSpPr>
        <p:spPr>
          <a:xfrm>
            <a:off x="150056" y="6503343"/>
            <a:ext cx="11830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 John R. Howell, M. Pinar </a:t>
            </a:r>
            <a:r>
              <a:rPr lang="en-US" sz="1400" dirty="0" err="1"/>
              <a:t>Mengüç</a:t>
            </a:r>
            <a:r>
              <a:rPr lang="en-US" sz="1400" dirty="0"/>
              <a:t>, Robert Siegel. Thermal Radiation Heat Transfer. 5 ed. – Boca Raton: «Taylor &amp; Francis Group», 2010. – 949 p.</a:t>
            </a:r>
            <a:endParaRPr lang="ru-RU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3F2F91-C3CA-4A0C-9CA4-868B1D6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180" y="6474670"/>
            <a:ext cx="2743200" cy="365125"/>
          </a:xfrm>
        </p:spPr>
        <p:txBody>
          <a:bodyPr/>
          <a:lstStyle/>
          <a:p>
            <a:fld id="{0AF96E05-0414-41A7-AE59-D71F0EE08CAF}" type="slidenum">
              <a:rPr lang="ru-RU" smtClean="0">
                <a:solidFill>
                  <a:schemeClr val="tx1"/>
                </a:solidFill>
              </a:rPr>
              <a:t>7</a:t>
            </a:fld>
            <a:r>
              <a:rPr lang="ru-RU" dirty="0">
                <a:solidFill>
                  <a:schemeClr val="tx1"/>
                </a:solidFill>
              </a:rPr>
              <a:t>/15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C7E03F-E4BA-41AF-946D-3CF26B205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29" y="4131551"/>
            <a:ext cx="2837771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7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1332A-0AE6-4EE6-9BD4-73C26B30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54" y="0"/>
            <a:ext cx="11072292" cy="94317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Определение температуры образцов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97E0CF-6BD5-431E-9AA8-4498616DE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20" y="1076210"/>
            <a:ext cx="3016699" cy="514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0CE11A-8F21-40AE-8F6A-7CE3ECBF0698}"/>
              </a:ext>
            </a:extLst>
          </p:cNvPr>
          <p:cNvSpPr txBox="1"/>
          <p:nvPr/>
        </p:nvSpPr>
        <p:spPr>
          <a:xfrm>
            <a:off x="750464" y="6406772"/>
            <a:ext cx="4523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Пример калибровочной кривой для камеры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532FD4-C523-4B66-A486-1F0D3D3E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6145" y="6378099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8/15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ABDDB0-4232-4A90-A6A6-D17DC93168F2}"/>
                  </a:ext>
                </a:extLst>
              </p:cNvPr>
              <p:cNvSpPr txBox="1"/>
              <p:nvPr/>
            </p:nvSpPr>
            <p:spPr>
              <a:xfrm>
                <a:off x="5038218" y="1773155"/>
                <a:ext cx="6096000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Вольфрам – определение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ru-RU" dirty="0"/>
                  <a:t> через калибровку с помощью вольфрамовой лампы накаливания.</a:t>
                </a:r>
              </a:p>
              <a:p>
                <a:r>
                  <a:rPr lang="ru-RU" dirty="0"/>
                  <a:t> </a:t>
                </a:r>
                <a:endParaRPr lang="ru-RU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B</a:t>
                </a:r>
                <a:r>
                  <a:rPr lang="en-US" sz="1800" baseline="-25000" dirty="0"/>
                  <a:t>4</a:t>
                </a:r>
                <a:r>
                  <a:rPr lang="en-US" sz="1800" dirty="0"/>
                  <a:t>C</a:t>
                </a:r>
                <a:r>
                  <a:rPr lang="ru-RU" dirty="0"/>
                  <a:t> – теоретический </a:t>
                </a:r>
                <a:r>
                  <a:rPr lang="ru-RU" sz="1800" dirty="0"/>
                  <a:t>расчёт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ru-RU" sz="1800" dirty="0"/>
                  <a:t>. Необходимо знать спектральные характеристики детекторов и оптики, а также знать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ru-R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ru-RU" sz="18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ru-RU" sz="1800" dirty="0"/>
                  <a:t> в широком диапазоне температур и длин волн.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ABDDB0-4232-4A90-A6A6-D17DC9316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218" y="1773155"/>
                <a:ext cx="6096000" cy="2031325"/>
              </a:xfrm>
              <a:prstGeom prst="rect">
                <a:avLst/>
              </a:prstGeom>
              <a:blipFill>
                <a:blip r:embed="rId3"/>
                <a:stretch>
                  <a:fillRect l="-600" t="-1802" b="-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94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Проблема определения температуры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8607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dirty="0" err="1"/>
              <a:t>Излучательная</a:t>
            </a:r>
            <a:r>
              <a:rPr lang="ru-RU" sz="2000" dirty="0"/>
              <a:t> способность зависит от шероховатости поверхности.</a:t>
            </a:r>
            <a:endParaRPr lang="en-US" sz="2000" dirty="0"/>
          </a:p>
          <a:p>
            <a:endParaRPr lang="en-US" sz="2000" dirty="0"/>
          </a:p>
          <a:p>
            <a:r>
              <a:rPr lang="ru-RU" sz="2000" dirty="0"/>
              <a:t>Шероховатость возрастает из-за пластической деформации приповерхностной области образца при термическом расширении нагретого слоя и при эрозии поверхности.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Был сделан обзор литературы по экспериментальным данным </a:t>
            </a:r>
            <a:r>
              <a:rPr lang="ru-RU" sz="2000" dirty="0" err="1"/>
              <a:t>излучательной</a:t>
            </a:r>
            <a:r>
              <a:rPr lang="ru-RU" sz="2000" dirty="0"/>
              <a:t> способности вольфрама</a:t>
            </a:r>
            <a:r>
              <a:rPr lang="en-US" sz="2000" dirty="0"/>
              <a:t> </a:t>
            </a:r>
            <a:r>
              <a:rPr lang="ru-RU" sz="2000" dirty="0"/>
              <a:t>и</a:t>
            </a:r>
            <a:r>
              <a:rPr lang="ru-RU" sz="2400" dirty="0"/>
              <a:t> </a:t>
            </a:r>
            <a:r>
              <a:rPr lang="en-US" sz="2000" dirty="0"/>
              <a:t>B</a:t>
            </a:r>
            <a:r>
              <a:rPr lang="en-US" sz="2000" baseline="-25000" dirty="0"/>
              <a:t>4</a:t>
            </a:r>
            <a:r>
              <a:rPr lang="en-US" sz="2000" dirty="0"/>
              <a:t>C</a:t>
            </a:r>
            <a:r>
              <a:rPr lang="ru-RU" sz="2000" dirty="0"/>
              <a:t>.</a:t>
            </a:r>
          </a:p>
          <a:p>
            <a:endParaRPr lang="ru-RU" sz="2667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9271-40D3-4332-964D-9ACEFF001268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r>
              <a:rPr lang="ru-RU" dirty="0">
                <a:solidFill>
                  <a:schemeClr val="tx1"/>
                </a:solidFill>
              </a:rPr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628034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3822</TotalTime>
  <Words>1218</Words>
  <Application>Microsoft Office PowerPoint</Application>
  <PresentationFormat>Широкоэкранный</PresentationFormat>
  <Paragraphs>100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Тема Office</vt:lpstr>
      <vt:lpstr>Особенности пирометрии поверхности высокотемпературных материалов при различных условиях её импульсного нагрева</vt:lpstr>
      <vt:lpstr>Введение</vt:lpstr>
      <vt:lpstr>Постановка задачи</vt:lpstr>
      <vt:lpstr>Стенды ИЯФ для моделирования термоударов</vt:lpstr>
      <vt:lpstr>Оптическая схема пирометрии</vt:lpstr>
      <vt:lpstr>Особенности пирометрии при использовании лазерного импульса для нагрева поверхности образцов</vt:lpstr>
      <vt:lpstr>Методика расчёта температуры</vt:lpstr>
      <vt:lpstr>Определение температуры образцов</vt:lpstr>
      <vt:lpstr>Проблема определения температуры</vt:lpstr>
      <vt:lpstr>Излучательная способность вольфрама</vt:lpstr>
      <vt:lpstr>Моделирование результатов для вольфрама</vt:lpstr>
      <vt:lpstr>Моделирование результатов для B4C</vt:lpstr>
      <vt:lpstr>Результаты измерения температуры для вольфрама</vt:lpstr>
      <vt:lpstr>Результаты измерения температуры для B4C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461</dc:creator>
  <cp:lastModifiedBy>461</cp:lastModifiedBy>
  <cp:revision>61</cp:revision>
  <dcterms:created xsi:type="dcterms:W3CDTF">2022-04-12T05:16:58Z</dcterms:created>
  <dcterms:modified xsi:type="dcterms:W3CDTF">2022-04-25T16:52:38Z</dcterms:modified>
</cp:coreProperties>
</file>