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4"/>
  </p:notesMasterIdLst>
  <p:sldIdLst>
    <p:sldId id="256" r:id="rId2"/>
    <p:sldId id="287" r:id="rId3"/>
    <p:sldId id="298" r:id="rId4"/>
    <p:sldId id="299" r:id="rId5"/>
    <p:sldId id="271" r:id="rId6"/>
    <p:sldId id="290" r:id="rId7"/>
    <p:sldId id="300" r:id="rId8"/>
    <p:sldId id="318" r:id="rId9"/>
    <p:sldId id="316" r:id="rId10"/>
    <p:sldId id="319" r:id="rId11"/>
    <p:sldId id="315" r:id="rId12"/>
    <p:sldId id="304" r:id="rId13"/>
    <p:sldId id="320" r:id="rId14"/>
    <p:sldId id="312" r:id="rId15"/>
    <p:sldId id="313" r:id="rId16"/>
    <p:sldId id="314" r:id="rId17"/>
    <p:sldId id="321" r:id="rId18"/>
    <p:sldId id="322" r:id="rId19"/>
    <p:sldId id="317" r:id="rId20"/>
    <p:sldId id="327" r:id="rId21"/>
    <p:sldId id="305" r:id="rId22"/>
    <p:sldId id="325" r:id="rId23"/>
    <p:sldId id="268" r:id="rId24"/>
    <p:sldId id="326" r:id="rId25"/>
    <p:sldId id="269" r:id="rId26"/>
    <p:sldId id="301" r:id="rId27"/>
    <p:sldId id="302" r:id="rId28"/>
    <p:sldId id="323" r:id="rId29"/>
    <p:sldId id="324" r:id="rId30"/>
    <p:sldId id="292" r:id="rId31"/>
    <p:sldId id="289" r:id="rId32"/>
    <p:sldId id="328"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600" autoAdjust="0"/>
  </p:normalViewPr>
  <p:slideViewPr>
    <p:cSldViewPr snapToGrid="0">
      <p:cViewPr varScale="1">
        <p:scale>
          <a:sx n="90" d="100"/>
          <a:sy n="90" d="100"/>
        </p:scale>
        <p:origin x="1332" y="9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9207A-396B-4717-96BA-FCF529B6DD74}" type="datetimeFigureOut">
              <a:rPr lang="ru-RU" smtClean="0"/>
              <a:t>26.04.2022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B0D7F-1874-4512-8A00-CF1B6B757DDF}" type="slidenum">
              <a:rPr lang="ru-RU" smtClean="0"/>
              <a:t>‹#›</a:t>
            </a:fld>
            <a:endParaRPr lang="ru-RU"/>
          </a:p>
        </p:txBody>
      </p:sp>
    </p:spTree>
    <p:extLst>
      <p:ext uri="{BB962C8B-B14F-4D97-AF65-F5344CB8AC3E}">
        <p14:creationId xmlns:p14="http://schemas.microsoft.com/office/powerpoint/2010/main" val="225134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Добрый день, уважаемые зрители. Я Асмедьянов</a:t>
            </a:r>
            <a:r>
              <a:rPr lang="ru-RU" sz="1200" kern="1200" baseline="0" dirty="0" smtClean="0">
                <a:solidFill>
                  <a:schemeClr val="tx1"/>
                </a:solidFill>
                <a:effectLst/>
                <a:latin typeface="+mn-lt"/>
                <a:ea typeface="+mn-ea"/>
                <a:cs typeface="+mn-cs"/>
              </a:rPr>
              <a:t> Никита. Расскажу про и</a:t>
            </a:r>
            <a:r>
              <a:rPr lang="ru-RU" sz="1200" dirty="0" smtClean="0"/>
              <a:t>сточник плазменной струи большого давления.	</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a:t>
            </a:fld>
            <a:endParaRPr lang="ru-RU"/>
          </a:p>
        </p:txBody>
      </p:sp>
    </p:spTree>
    <p:extLst>
      <p:ext uri="{BB962C8B-B14F-4D97-AF65-F5344CB8AC3E}">
        <p14:creationId xmlns:p14="http://schemas.microsoft.com/office/powerpoint/2010/main" val="419375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этом слайде вы можете наблюдать алгоритм получения фазы в масштабах самой плазмы. Полученный набег фазы в указанных приближениях можно</a:t>
            </a:r>
            <a:r>
              <a:rPr lang="ru-RU" baseline="0" dirty="0" smtClean="0"/>
              <a:t> пересчитать в линейную электронную плотность. Зная её эволюцию в двух точках можно приблизительно измерить давление плазмы и количество частиц</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10</a:t>
            </a:fld>
            <a:endParaRPr lang="ru-RU"/>
          </a:p>
        </p:txBody>
      </p:sp>
    </p:spTree>
    <p:extLst>
      <p:ext uri="{BB962C8B-B14F-4D97-AF65-F5344CB8AC3E}">
        <p14:creationId xmlns:p14="http://schemas.microsoft.com/office/powerpoint/2010/main" val="380783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Другим способом измерить давление и количество является взаимодействия плазмы с телами известных масс.</a:t>
            </a:r>
          </a:p>
          <a:p>
            <a:r>
              <a:rPr lang="ru-RU" dirty="0" smtClean="0"/>
              <a:t>Если взять тело конической формы и жестко его зафиксировать, то струя</a:t>
            </a:r>
            <a:r>
              <a:rPr lang="ru-RU" baseline="0" dirty="0" smtClean="0"/>
              <a:t> из пушки, столкнувшись с ним  многократной переотразится о его стенки и отдаст свою энергию в его тепло. Та часть тепла, что не ушла в плавление и разрушение тела может быть измерена терморезистором.</a:t>
            </a:r>
          </a:p>
          <a:p>
            <a:r>
              <a:rPr lang="ru-RU" baseline="0" dirty="0" smtClean="0"/>
              <a:t>Терморезистор измеряется как плечо делителя в контуре с пальчиковой батарейкой.</a:t>
            </a:r>
          </a:p>
          <a:p>
            <a:r>
              <a:rPr lang="ru-RU" baseline="0" dirty="0" smtClean="0"/>
              <a:t>В качестве тела были испробованы конусы из меди 0,1 мм, молибдена 0,3 мм или меди 0,4 мм. Меньше всего разрушается конус из меди 0,4.</a:t>
            </a:r>
          </a:p>
          <a:p>
            <a:r>
              <a:rPr lang="ru-RU" baseline="0" dirty="0" smtClean="0"/>
              <a:t>Участок с терморезистором нагревается до своей максимальной температуры примерно через секунду после выстрела, скачок сопротивления пересчитывается в температуру.</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11</a:t>
            </a:fld>
            <a:endParaRPr lang="ru-RU"/>
          </a:p>
        </p:txBody>
      </p:sp>
    </p:spTree>
    <p:extLst>
      <p:ext uri="{BB962C8B-B14F-4D97-AF65-F5344CB8AC3E}">
        <p14:creationId xmlns:p14="http://schemas.microsoft.com/office/powerpoint/2010/main" val="426298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a:t>
            </a:r>
            <a:r>
              <a:rPr lang="ru-RU" dirty="0" err="1" smtClean="0"/>
              <a:t>качетве</a:t>
            </a:r>
            <a:r>
              <a:rPr lang="ru-RU" dirty="0" smtClean="0"/>
              <a:t> тела для взаимодействия можно также взять маятник известной массы. </a:t>
            </a:r>
            <a:r>
              <a:rPr lang="ru-RU" baseline="0" dirty="0" smtClean="0"/>
              <a:t>Пушка выстреливает в маятник, он откланяется на угол зависящий от приложенного импульса. Зная угол отклонения и геометрию маятника, можно вычислить энергию маятника после взаимодействия с плазмой.</a:t>
            </a:r>
          </a:p>
          <a:p>
            <a:r>
              <a:rPr lang="ru-RU" baseline="0" dirty="0" smtClean="0"/>
              <a:t>Угол измеряется по фотографиям, сделанным в четверть периода маятника.</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12</a:t>
            </a:fld>
            <a:endParaRPr lang="ru-RU"/>
          </a:p>
        </p:txBody>
      </p:sp>
    </p:spTree>
    <p:extLst>
      <p:ext uri="{BB962C8B-B14F-4D97-AF65-F5344CB8AC3E}">
        <p14:creationId xmlns:p14="http://schemas.microsoft.com/office/powerpoint/2010/main" val="5846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a:t>
            </a:r>
            <a:r>
              <a:rPr lang="ru-RU" baseline="0" dirty="0" smtClean="0"/>
              <a:t> итоге за один эксперимент помимо угла маятника или температуры на калориметре мы всегда имеем эволюции таких параметров пушки Маршалла как:</a:t>
            </a:r>
          </a:p>
          <a:p>
            <a:pPr marL="171450" indent="-171450">
              <a:buFont typeface="Arial" panose="020B0604020202020204" pitchFamily="34" charset="0"/>
              <a:buChar char="•"/>
            </a:pPr>
            <a:r>
              <a:rPr lang="ru-RU" baseline="0" dirty="0" smtClean="0"/>
              <a:t>напряжение на накопителе</a:t>
            </a:r>
          </a:p>
          <a:p>
            <a:pPr marL="171450" indent="-171450">
              <a:buFont typeface="Arial" panose="020B0604020202020204" pitchFamily="34" charset="0"/>
              <a:buChar char="•"/>
            </a:pPr>
            <a:r>
              <a:rPr lang="ru-RU" baseline="0" dirty="0" smtClean="0"/>
              <a:t>ток питания</a:t>
            </a:r>
          </a:p>
          <a:p>
            <a:pPr marL="171450" indent="-171450">
              <a:buFont typeface="Arial" panose="020B0604020202020204" pitchFamily="34" charset="0"/>
              <a:buChar char="•"/>
            </a:pPr>
            <a:r>
              <a:rPr lang="ru-RU" baseline="0" dirty="0" smtClean="0"/>
              <a:t>линейная плотность электронов в двух точках</a:t>
            </a:r>
          </a:p>
          <a:p>
            <a:r>
              <a:rPr lang="ru-RU" baseline="0" dirty="0" smtClean="0"/>
              <a:t>Типичные значения для этих параметров вы можете видеть на слайде.</a:t>
            </a:r>
          </a:p>
          <a:p>
            <a:r>
              <a:rPr lang="ru-RU" baseline="0" dirty="0" smtClean="0"/>
              <a:t>Хорошо видно, что электронная плотность падает после прохождения струи по промежутку между интерферометрами. В дальнейшем, для оценки количества частиц и максимальной плотности будем использовать данные первого интерферометра.</a:t>
            </a:r>
          </a:p>
          <a:p>
            <a:r>
              <a:rPr lang="ru-RU" baseline="0" dirty="0" smtClean="0"/>
              <a:t>Было проведено более 500 подобных экспериментов. Результаты их обработки я покажу на следующих слайдах</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13</a:t>
            </a:fld>
            <a:endParaRPr lang="ru-RU"/>
          </a:p>
        </p:txBody>
      </p:sp>
    </p:spTree>
    <p:extLst>
      <p:ext uri="{BB962C8B-B14F-4D97-AF65-F5344CB8AC3E}">
        <p14:creationId xmlns:p14="http://schemas.microsoft.com/office/powerpoint/2010/main" val="2484970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Начнем</a:t>
            </a:r>
            <a:r>
              <a:rPr lang="ru-RU" baseline="0" dirty="0" smtClean="0"/>
              <a:t> анализ статистики с выходной энергии струи.</a:t>
            </a:r>
          </a:p>
          <a:p>
            <a:r>
              <a:rPr lang="ru-RU" baseline="0" dirty="0" smtClean="0"/>
              <a:t>Полную энергию струи можно оценить снизу по калориметру, зная его массу и теплоемкость.</a:t>
            </a:r>
          </a:p>
          <a:p>
            <a:r>
              <a:rPr lang="ru-RU" baseline="0" dirty="0" smtClean="0"/>
              <a:t>Энергию плазменной части можно оценить сверху по интерферометру, зная массу плазменной части и скорость кросскорреляции. О том, как получить эти величины я расскажу дальше.</a:t>
            </a:r>
          </a:p>
          <a:p>
            <a:r>
              <a:rPr lang="ru-RU" baseline="0" dirty="0" smtClean="0"/>
              <a:t>Сейчас же могу заметить, что энергия плазменной части составляет не более половины от полной энергии струи.</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14</a:t>
            </a:fld>
            <a:endParaRPr lang="ru-RU"/>
          </a:p>
        </p:txBody>
      </p:sp>
    </p:spTree>
    <p:extLst>
      <p:ext uri="{BB962C8B-B14F-4D97-AF65-F5344CB8AC3E}">
        <p14:creationId xmlns:p14="http://schemas.microsoft.com/office/powerpoint/2010/main" val="316815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Зная</a:t>
            </a:r>
            <a:r>
              <a:rPr lang="ru-RU" baseline="0" dirty="0" smtClean="0"/>
              <a:t> энергию маятника, его массу и энергию калориметра. Можно посчитать массу струи для абсолютно неупругого столкновения с маятником. Это даст оценку массы струи снизу.</a:t>
            </a:r>
          </a:p>
          <a:p>
            <a:r>
              <a:rPr lang="ru-RU" baseline="0" dirty="0" smtClean="0"/>
              <a:t>В предположении, что плазма состоит только из водорода, интерферометр позволяет оценить массу плазменной части. Для этого нам нужно знать интеграл электронной плотности, площадь сечения струи и пресловутую скорость кросскорреляции, о которой я опять расскажу вам потом)</a:t>
            </a:r>
          </a:p>
          <a:p>
            <a:r>
              <a:rPr lang="ru-RU" baseline="0" dirty="0" smtClean="0"/>
              <a:t>Сейчас же можно сделать вывод, что масса плазмы составляет не более половины массы струи</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15</a:t>
            </a:fld>
            <a:endParaRPr lang="ru-RU"/>
          </a:p>
        </p:txBody>
      </p:sp>
    </p:spTree>
    <p:extLst>
      <p:ext uri="{BB962C8B-B14F-4D97-AF65-F5344CB8AC3E}">
        <p14:creationId xmlns:p14="http://schemas.microsoft.com/office/powerpoint/2010/main" val="248973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Вот и настал момент поговорить о скоростях. Скорость струи можно посчитать</a:t>
            </a:r>
            <a:r>
              <a:rPr lang="ru-RU" baseline="0" dirty="0" smtClean="0"/>
              <a:t> из полной энергии плазмы и её массы.</a:t>
            </a:r>
          </a:p>
          <a:p>
            <a:r>
              <a:rPr lang="ru-RU" baseline="0" dirty="0" smtClean="0"/>
              <a:t>Для того, чтобы узнать скорость плазменной части нам понадобится эволюция линейной электронной плотности из двух точек. На графике видно, что эти эволюции очень похожи. Но между какими точками брать сдвиг этих эволюций по времени? На этот случай в математической статистике есть такая операция как кросс корреляция. По сути это зависимость угла между н-мерными векторами сигналов от сдвига по оси времени между ними</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16</a:t>
            </a:fld>
            <a:endParaRPr lang="ru-RU"/>
          </a:p>
        </p:txBody>
      </p:sp>
    </p:spTree>
    <p:extLst>
      <p:ext uri="{BB962C8B-B14F-4D97-AF65-F5344CB8AC3E}">
        <p14:creationId xmlns:p14="http://schemas.microsoft.com/office/powerpoint/2010/main" val="415058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Результат кросскорреляции</a:t>
            </a:r>
            <a:r>
              <a:rPr lang="ru-RU" baseline="0" dirty="0" smtClean="0"/>
              <a:t> выглядит так. У него есть характерный пик. Этот пик соответствует </a:t>
            </a:r>
            <a:r>
              <a:rPr lang="ru-RU" baseline="0" dirty="0" err="1" smtClean="0"/>
              <a:t>средниднему</a:t>
            </a:r>
            <a:r>
              <a:rPr lang="ru-RU" baseline="0" dirty="0" smtClean="0"/>
              <a:t> сдвигу между характерными точками двух сигналов.</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17</a:t>
            </a:fld>
            <a:endParaRPr lang="ru-RU"/>
          </a:p>
        </p:txBody>
      </p:sp>
    </p:spTree>
    <p:extLst>
      <p:ext uri="{BB962C8B-B14F-4D97-AF65-F5344CB8AC3E}">
        <p14:creationId xmlns:p14="http://schemas.microsoft.com/office/powerpoint/2010/main" val="180911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Зная расстояние между лучами интерферометров, оно составляет</a:t>
            </a:r>
            <a:r>
              <a:rPr lang="ru-RU" baseline="0" dirty="0" smtClean="0"/>
              <a:t> 20 см, мы можем определить ту самую скорость кросскорреляции, о которой столько говорили. Из этого слайда можно сделать вывод, что плазменная часть примерно в 2 раза медленнее всей струи.</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18</a:t>
            </a:fld>
            <a:endParaRPr lang="ru-RU"/>
          </a:p>
        </p:txBody>
      </p:sp>
    </p:spTree>
    <p:extLst>
      <p:ext uri="{BB962C8B-B14F-4D97-AF65-F5344CB8AC3E}">
        <p14:creationId xmlns:p14="http://schemas.microsoft.com/office/powerpoint/2010/main" val="2681417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Теперь вишенка на торте нашего анализа статистики. Интерферометр позволяет</a:t>
            </a:r>
            <a:r>
              <a:rPr lang="ru-RU" baseline="0" dirty="0" smtClean="0"/>
              <a:t> измерить максимальное давление плазмы по её скорости и плотности. Стоит заметить, что при инжекции в магнитное поле ГДЛ, поле будет продавливаться в основном фронтом струи, так что здесь сравниваем давление полученное из скорости кросскорреляции и давление полученное из скорости полувысоты фронта. Видно, что в пределах усов они примерно совпадают. В итоге, давление плазменной части составляет около 2,5 атм.</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19</a:t>
            </a:fld>
            <a:endParaRPr lang="ru-RU"/>
          </a:p>
        </p:txBody>
      </p:sp>
    </p:spTree>
    <p:extLst>
      <p:ext uri="{BB962C8B-B14F-4D97-AF65-F5344CB8AC3E}">
        <p14:creationId xmlns:p14="http://schemas.microsoft.com/office/powerpoint/2010/main" val="2758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ru-RU" dirty="0" smtClean="0"/>
              <a:t>Начну с формулировки проблемы</a:t>
            </a:r>
          </a:p>
          <a:p>
            <a:pPr marL="171450" indent="-171450">
              <a:buFont typeface="Arial" panose="020B0604020202020204" pitchFamily="34" charset="0"/>
              <a:buChar char="•"/>
            </a:pPr>
            <a:r>
              <a:rPr lang="ru-RU" dirty="0" smtClean="0"/>
              <a:t>Изложу принцип действия источника, его математическую</a:t>
            </a:r>
            <a:r>
              <a:rPr lang="ru-RU" baseline="0" dirty="0" smtClean="0"/>
              <a:t> модель и техническую разработку</a:t>
            </a:r>
          </a:p>
          <a:p>
            <a:pPr marL="171450" indent="-171450">
              <a:buFont typeface="Arial" panose="020B0604020202020204" pitchFamily="34" charset="0"/>
              <a:buChar char="•"/>
            </a:pPr>
            <a:r>
              <a:rPr lang="ru-RU" baseline="0" dirty="0" smtClean="0"/>
              <a:t>Будут описаны диагностики этого источника, сигналы этих диагностик и результаты их обработки</a:t>
            </a:r>
          </a:p>
          <a:p>
            <a:pPr marL="171450" indent="-171450">
              <a:buFont typeface="Arial" panose="020B0604020202020204" pitchFamily="34" charset="0"/>
              <a:buChar char="•"/>
            </a:pPr>
            <a:r>
              <a:rPr lang="ru-RU" baseline="0" dirty="0" smtClean="0"/>
              <a:t>В конце презентации я сделаю заключение.</a:t>
            </a:r>
          </a:p>
          <a:p>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2</a:t>
            </a:fld>
            <a:endParaRPr lang="ru-RU"/>
          </a:p>
        </p:txBody>
      </p:sp>
    </p:spTree>
    <p:extLst>
      <p:ext uri="{BB962C8B-B14F-4D97-AF65-F5344CB8AC3E}">
        <p14:creationId xmlns:p14="http://schemas.microsoft.com/office/powerpoint/2010/main" val="243152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ru-RU" dirty="0" smtClean="0"/>
                  <a:t>Теперь</a:t>
                </a:r>
                <a:r>
                  <a:rPr lang="ru-RU" baseline="0" dirty="0" smtClean="0"/>
                  <a:t> я обобщу полученные результаты. Перед вами параметры системы питания пушки. Они подобраны для оптимальной работы источника экспериментальным путем.</a:t>
                </a:r>
                <a:endParaRPr lang="ru-RU" dirty="0"/>
              </a:p>
            </p:txBody>
          </p:sp>
        </mc:Choice>
        <mc:Fallback xmlns="">
          <p:sp>
            <p:nvSpPr>
              <p:cNvPr id="3" name="Заметки 2"/>
              <p:cNvSpPr>
                <a:spLocks noGrp="1"/>
              </p:cNvSpPr>
              <p:nvPr>
                <p:ph type="body" idx="1"/>
              </p:nvPr>
            </p:nvSpPr>
            <p:spPr/>
            <p:txBody>
              <a:bodyPr/>
              <a:lstStyle/>
              <a:p>
                <a:r>
                  <a:rPr lang="ru-RU" dirty="0" smtClean="0"/>
                  <a:t>Для напряжения питания 2 кВ и давления нейтрального газа 1 </a:t>
                </a:r>
                <a:r>
                  <a:rPr lang="ru-RU" dirty="0" err="1" smtClean="0"/>
                  <a:t>атм</a:t>
                </a:r>
                <a:r>
                  <a:rPr lang="ru-RU" dirty="0" smtClean="0"/>
                  <a:t> были получены следующие экспериментальные оценки:</a:t>
                </a:r>
              </a:p>
              <a:p>
                <a:r>
                  <a:rPr lang="ru-RU" dirty="0" smtClean="0"/>
                  <a:t>ток питания 30</a:t>
                </a:r>
                <a:r>
                  <a:rPr lang="ru-RU" baseline="0" dirty="0" smtClean="0"/>
                  <a:t> кА,</a:t>
                </a:r>
              </a:p>
              <a:p>
                <a:r>
                  <a:rPr lang="ru-RU" baseline="0" dirty="0" smtClean="0"/>
                  <a:t>Скорость фронта 143 км/с</a:t>
                </a:r>
              </a:p>
              <a:p>
                <a:r>
                  <a:rPr lang="ru-RU" baseline="0" dirty="0" smtClean="0"/>
                  <a:t>Электронная плотность </a:t>
                </a:r>
                <a:r>
                  <a:rPr lang="en-US" i="0" smtClean="0">
                    <a:latin typeface="Cambria Math" panose="02040503050406030204" pitchFamily="18" charset="0"/>
                  </a:rPr>
                  <a:t>〖</a:t>
                </a:r>
                <a:r>
                  <a:rPr lang="ru-RU" b="0" i="0" smtClean="0">
                    <a:latin typeface="Cambria Math" panose="02040503050406030204" pitchFamily="18" charset="0"/>
                  </a:rPr>
                  <a:t>7</a:t>
                </a:r>
                <a:r>
                  <a:rPr lang="ru-RU" b="0" i="0" smtClean="0">
                    <a:latin typeface="Cambria Math" panose="02040503050406030204" pitchFamily="18" charset="0"/>
                    <a:ea typeface="Cambria Math" panose="02040503050406030204" pitchFamily="18" charset="0"/>
                  </a:rPr>
                  <a:t>×</a:t>
                </a:r>
                <a:r>
                  <a:rPr lang="en-US" i="0" smtClean="0">
                    <a:latin typeface="Cambria Math" panose="02040503050406030204" pitchFamily="18" charset="0"/>
                  </a:rPr>
                  <a:t>10</a:t>
                </a:r>
                <a:r>
                  <a:rPr lang="en-US" i="0" smtClean="0">
                    <a:latin typeface="Cambria Math" panose="02040503050406030204" pitchFamily="18" charset="0"/>
                  </a:rPr>
                  <a:t>〗^</a:t>
                </a:r>
                <a:r>
                  <a:rPr lang="ru-RU" b="0" i="0" smtClean="0">
                    <a:latin typeface="Cambria Math" panose="02040503050406030204" pitchFamily="18" charset="0"/>
                  </a:rPr>
                  <a:t>15</a:t>
                </a:r>
                <a:r>
                  <a:rPr lang="ru-RU" dirty="0" smtClean="0"/>
                  <a:t> </a:t>
                </a:r>
                <a:r>
                  <a:rPr lang="ru-RU" i="0" smtClean="0">
                    <a:latin typeface="Cambria Math" panose="02040503050406030204" pitchFamily="18" charset="0"/>
                  </a:rPr>
                  <a:t>〖</a:t>
                </a:r>
                <a:r>
                  <a:rPr lang="ru-RU" b="0" i="0" smtClean="0">
                    <a:latin typeface="Cambria Math" panose="02040503050406030204" pitchFamily="18" charset="0"/>
                  </a:rPr>
                  <a:t>с</a:t>
                </a:r>
                <a:r>
                  <a:rPr lang="ru-RU" i="0" smtClean="0">
                    <a:latin typeface="Cambria Math" panose="02040503050406030204" pitchFamily="18" charset="0"/>
                  </a:rPr>
                  <a:t>м</a:t>
                </a:r>
                <a:r>
                  <a:rPr lang="ru-RU" i="0" smtClean="0">
                    <a:latin typeface="Cambria Math" panose="02040503050406030204" pitchFamily="18" charset="0"/>
                  </a:rPr>
                  <a:t>〗^(</a:t>
                </a:r>
                <a:r>
                  <a:rPr lang="ru-RU" i="0" smtClean="0">
                    <a:latin typeface="Cambria Math" panose="02040503050406030204" pitchFamily="18" charset="0"/>
                  </a:rPr>
                  <a:t>−3</a:t>
                </a:r>
                <a:r>
                  <a:rPr lang="ru-RU" i="0" smtClean="0">
                    <a:latin typeface="Cambria Math" panose="02040503050406030204" pitchFamily="18" charset="0"/>
                  </a:rPr>
                  <a:t>)</a:t>
                </a:r>
                <a:endParaRPr lang="ru-RU" dirty="0"/>
              </a:p>
            </p:txBody>
          </p:sp>
        </mc:Fallback>
      </mc:AlternateContent>
      <p:sp>
        <p:nvSpPr>
          <p:cNvPr id="4" name="Номер слайда 3"/>
          <p:cNvSpPr>
            <a:spLocks noGrp="1"/>
          </p:cNvSpPr>
          <p:nvPr>
            <p:ph type="sldNum" sz="quarter" idx="10"/>
          </p:nvPr>
        </p:nvSpPr>
        <p:spPr/>
        <p:txBody>
          <a:bodyPr/>
          <a:lstStyle/>
          <a:p>
            <a:fld id="{D7AB0D7F-1874-4512-8A00-CF1B6B757DDF}" type="slidenum">
              <a:rPr lang="ru-RU" smtClean="0"/>
              <a:t>20</a:t>
            </a:fld>
            <a:endParaRPr lang="ru-RU"/>
          </a:p>
        </p:txBody>
      </p:sp>
    </p:spTree>
    <p:extLst>
      <p:ext uri="{BB962C8B-B14F-4D97-AF65-F5344CB8AC3E}">
        <p14:creationId xmlns:p14="http://schemas.microsoft.com/office/powerpoint/2010/main" val="3722640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ru-RU" dirty="0" smtClean="0"/>
                  <a:t>Здесь</a:t>
                </a:r>
                <a:r>
                  <a:rPr lang="ru-RU" baseline="0" dirty="0" smtClean="0"/>
                  <a:t> вы можете видеть обобщение наших экспериментов, если рассматривать пушку Маршалла как источник плазменной струи. В том числе и для материаловедческих нужд. Данные о плазме были получены с помощью интерферометра. Суммарные данные были получены маятником и калориметром. Примерные данные были получены по всем трем диагностикам. Данные с вопросом ещё предстоит выяснить.</a:t>
                </a:r>
                <a:endParaRPr lang="ru-RU" dirty="0"/>
              </a:p>
            </p:txBody>
          </p:sp>
        </mc:Choice>
        <mc:Fallback xmlns="">
          <p:sp>
            <p:nvSpPr>
              <p:cNvPr id="3" name="Заметки 2"/>
              <p:cNvSpPr>
                <a:spLocks noGrp="1"/>
              </p:cNvSpPr>
              <p:nvPr>
                <p:ph type="body" idx="1"/>
              </p:nvPr>
            </p:nvSpPr>
            <p:spPr/>
            <p:txBody>
              <a:bodyPr/>
              <a:lstStyle/>
              <a:p>
                <a:r>
                  <a:rPr lang="ru-RU" dirty="0" smtClean="0"/>
                  <a:t>Для напряжения питания 2 кВ и давления нейтрального газа 1 </a:t>
                </a:r>
                <a:r>
                  <a:rPr lang="ru-RU" dirty="0" err="1" smtClean="0"/>
                  <a:t>атм</a:t>
                </a:r>
                <a:r>
                  <a:rPr lang="ru-RU" dirty="0" smtClean="0"/>
                  <a:t> были получены следующие экспериментальные оценки:</a:t>
                </a:r>
              </a:p>
              <a:p>
                <a:r>
                  <a:rPr lang="ru-RU" dirty="0" smtClean="0"/>
                  <a:t>ток питания 30</a:t>
                </a:r>
                <a:r>
                  <a:rPr lang="ru-RU" baseline="0" dirty="0" smtClean="0"/>
                  <a:t> кА,</a:t>
                </a:r>
              </a:p>
              <a:p>
                <a:r>
                  <a:rPr lang="ru-RU" baseline="0" dirty="0" smtClean="0"/>
                  <a:t>Скорость фронта 143 км/с</a:t>
                </a:r>
              </a:p>
              <a:p>
                <a:r>
                  <a:rPr lang="ru-RU" baseline="0" dirty="0" smtClean="0"/>
                  <a:t>Электронная плотность </a:t>
                </a:r>
                <a:r>
                  <a:rPr lang="en-US" i="0" smtClean="0">
                    <a:latin typeface="Cambria Math" panose="02040503050406030204" pitchFamily="18" charset="0"/>
                  </a:rPr>
                  <a:t>〖</a:t>
                </a:r>
                <a:r>
                  <a:rPr lang="ru-RU" b="0" i="0" smtClean="0">
                    <a:latin typeface="Cambria Math" panose="02040503050406030204" pitchFamily="18" charset="0"/>
                  </a:rPr>
                  <a:t>7</a:t>
                </a:r>
                <a:r>
                  <a:rPr lang="ru-RU" b="0" i="0" smtClean="0">
                    <a:latin typeface="Cambria Math" panose="02040503050406030204" pitchFamily="18" charset="0"/>
                    <a:ea typeface="Cambria Math" panose="02040503050406030204" pitchFamily="18" charset="0"/>
                  </a:rPr>
                  <a:t>×</a:t>
                </a:r>
                <a:r>
                  <a:rPr lang="en-US" i="0" smtClean="0">
                    <a:latin typeface="Cambria Math" panose="02040503050406030204" pitchFamily="18" charset="0"/>
                  </a:rPr>
                  <a:t>10</a:t>
                </a:r>
                <a:r>
                  <a:rPr lang="en-US" i="0" smtClean="0">
                    <a:latin typeface="Cambria Math" panose="02040503050406030204" pitchFamily="18" charset="0"/>
                  </a:rPr>
                  <a:t>〗^</a:t>
                </a:r>
                <a:r>
                  <a:rPr lang="ru-RU" b="0" i="0" smtClean="0">
                    <a:latin typeface="Cambria Math" panose="02040503050406030204" pitchFamily="18" charset="0"/>
                  </a:rPr>
                  <a:t>15</a:t>
                </a:r>
                <a:r>
                  <a:rPr lang="ru-RU" dirty="0" smtClean="0"/>
                  <a:t> </a:t>
                </a:r>
                <a:r>
                  <a:rPr lang="ru-RU" i="0" smtClean="0">
                    <a:latin typeface="Cambria Math" panose="02040503050406030204" pitchFamily="18" charset="0"/>
                  </a:rPr>
                  <a:t>〖</a:t>
                </a:r>
                <a:r>
                  <a:rPr lang="ru-RU" b="0" i="0" smtClean="0">
                    <a:latin typeface="Cambria Math" panose="02040503050406030204" pitchFamily="18" charset="0"/>
                  </a:rPr>
                  <a:t>с</a:t>
                </a:r>
                <a:r>
                  <a:rPr lang="ru-RU" i="0" smtClean="0">
                    <a:latin typeface="Cambria Math" panose="02040503050406030204" pitchFamily="18" charset="0"/>
                  </a:rPr>
                  <a:t>м</a:t>
                </a:r>
                <a:r>
                  <a:rPr lang="ru-RU" i="0" smtClean="0">
                    <a:latin typeface="Cambria Math" panose="02040503050406030204" pitchFamily="18" charset="0"/>
                  </a:rPr>
                  <a:t>〗^(</a:t>
                </a:r>
                <a:r>
                  <a:rPr lang="ru-RU" i="0" smtClean="0">
                    <a:latin typeface="Cambria Math" panose="02040503050406030204" pitchFamily="18" charset="0"/>
                  </a:rPr>
                  <a:t>−3</a:t>
                </a:r>
                <a:r>
                  <a:rPr lang="ru-RU" i="0" smtClean="0">
                    <a:latin typeface="Cambria Math" panose="02040503050406030204" pitchFamily="18" charset="0"/>
                  </a:rPr>
                  <a:t>)</a:t>
                </a:r>
                <a:endParaRPr lang="ru-RU" dirty="0"/>
              </a:p>
            </p:txBody>
          </p:sp>
        </mc:Fallback>
      </mc:AlternateContent>
      <p:sp>
        <p:nvSpPr>
          <p:cNvPr id="4" name="Номер слайда 3"/>
          <p:cNvSpPr>
            <a:spLocks noGrp="1"/>
          </p:cNvSpPr>
          <p:nvPr>
            <p:ph type="sldNum" sz="quarter" idx="10"/>
          </p:nvPr>
        </p:nvSpPr>
        <p:spPr/>
        <p:txBody>
          <a:bodyPr/>
          <a:lstStyle/>
          <a:p>
            <a:fld id="{D7AB0D7F-1874-4512-8A00-CF1B6B757DDF}" type="slidenum">
              <a:rPr lang="ru-RU" smtClean="0"/>
              <a:t>21</a:t>
            </a:fld>
            <a:endParaRPr lang="ru-RU"/>
          </a:p>
        </p:txBody>
      </p:sp>
    </p:spTree>
    <p:extLst>
      <p:ext uri="{BB962C8B-B14F-4D97-AF65-F5344CB8AC3E}">
        <p14:creationId xmlns:p14="http://schemas.microsoft.com/office/powerpoint/2010/main" val="2649138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ru-RU" dirty="0" smtClean="0"/>
                  <a:t>Также пушку Маршалла можно рассматривать как инжектор. Для неё</a:t>
                </a:r>
                <a:r>
                  <a:rPr lang="ru-RU" baseline="0" dirty="0" smtClean="0"/>
                  <a:t> характерна небольшая энергия частиц, но большая плотность тока.</a:t>
                </a:r>
                <a:endParaRPr lang="ru-RU" dirty="0"/>
              </a:p>
            </p:txBody>
          </p:sp>
        </mc:Choice>
        <mc:Fallback xmlns="">
          <p:sp>
            <p:nvSpPr>
              <p:cNvPr id="3" name="Заметки 2"/>
              <p:cNvSpPr>
                <a:spLocks noGrp="1"/>
              </p:cNvSpPr>
              <p:nvPr>
                <p:ph type="body" idx="1"/>
              </p:nvPr>
            </p:nvSpPr>
            <p:spPr/>
            <p:txBody>
              <a:bodyPr/>
              <a:lstStyle/>
              <a:p>
                <a:r>
                  <a:rPr lang="ru-RU" dirty="0" smtClean="0"/>
                  <a:t>Для напряжения питания 2 кВ и давления нейтрального газа 1 </a:t>
                </a:r>
                <a:r>
                  <a:rPr lang="ru-RU" dirty="0" err="1" smtClean="0"/>
                  <a:t>атм</a:t>
                </a:r>
                <a:r>
                  <a:rPr lang="ru-RU" dirty="0" smtClean="0"/>
                  <a:t> были получены следующие экспериментальные оценки:</a:t>
                </a:r>
              </a:p>
              <a:p>
                <a:r>
                  <a:rPr lang="ru-RU" dirty="0" smtClean="0"/>
                  <a:t>ток питания 30</a:t>
                </a:r>
                <a:r>
                  <a:rPr lang="ru-RU" baseline="0" dirty="0" smtClean="0"/>
                  <a:t> кА,</a:t>
                </a:r>
              </a:p>
              <a:p>
                <a:r>
                  <a:rPr lang="ru-RU" baseline="0" dirty="0" smtClean="0"/>
                  <a:t>Скорость фронта 143 км/с</a:t>
                </a:r>
              </a:p>
              <a:p>
                <a:r>
                  <a:rPr lang="ru-RU" baseline="0" dirty="0" smtClean="0"/>
                  <a:t>Электронная плотность </a:t>
                </a:r>
                <a:r>
                  <a:rPr lang="en-US" i="0" smtClean="0">
                    <a:latin typeface="Cambria Math" panose="02040503050406030204" pitchFamily="18" charset="0"/>
                  </a:rPr>
                  <a:t>〖</a:t>
                </a:r>
                <a:r>
                  <a:rPr lang="ru-RU" b="0" i="0" smtClean="0">
                    <a:latin typeface="Cambria Math" panose="02040503050406030204" pitchFamily="18" charset="0"/>
                  </a:rPr>
                  <a:t>7</a:t>
                </a:r>
                <a:r>
                  <a:rPr lang="ru-RU" b="0" i="0" smtClean="0">
                    <a:latin typeface="Cambria Math" panose="02040503050406030204" pitchFamily="18" charset="0"/>
                    <a:ea typeface="Cambria Math" panose="02040503050406030204" pitchFamily="18" charset="0"/>
                  </a:rPr>
                  <a:t>×</a:t>
                </a:r>
                <a:r>
                  <a:rPr lang="en-US" i="0" smtClean="0">
                    <a:latin typeface="Cambria Math" panose="02040503050406030204" pitchFamily="18" charset="0"/>
                  </a:rPr>
                  <a:t>10</a:t>
                </a:r>
                <a:r>
                  <a:rPr lang="en-US" i="0" smtClean="0">
                    <a:latin typeface="Cambria Math" panose="02040503050406030204" pitchFamily="18" charset="0"/>
                  </a:rPr>
                  <a:t>〗^</a:t>
                </a:r>
                <a:r>
                  <a:rPr lang="ru-RU" b="0" i="0" smtClean="0">
                    <a:latin typeface="Cambria Math" panose="02040503050406030204" pitchFamily="18" charset="0"/>
                  </a:rPr>
                  <a:t>15</a:t>
                </a:r>
                <a:r>
                  <a:rPr lang="ru-RU" dirty="0" smtClean="0"/>
                  <a:t> </a:t>
                </a:r>
                <a:r>
                  <a:rPr lang="ru-RU" i="0" smtClean="0">
                    <a:latin typeface="Cambria Math" panose="02040503050406030204" pitchFamily="18" charset="0"/>
                  </a:rPr>
                  <a:t>〖</a:t>
                </a:r>
                <a:r>
                  <a:rPr lang="ru-RU" b="0" i="0" smtClean="0">
                    <a:latin typeface="Cambria Math" panose="02040503050406030204" pitchFamily="18" charset="0"/>
                  </a:rPr>
                  <a:t>с</a:t>
                </a:r>
                <a:r>
                  <a:rPr lang="ru-RU" i="0" smtClean="0">
                    <a:latin typeface="Cambria Math" panose="02040503050406030204" pitchFamily="18" charset="0"/>
                  </a:rPr>
                  <a:t>м</a:t>
                </a:r>
                <a:r>
                  <a:rPr lang="ru-RU" i="0" smtClean="0">
                    <a:latin typeface="Cambria Math" panose="02040503050406030204" pitchFamily="18" charset="0"/>
                  </a:rPr>
                  <a:t>〗^(</a:t>
                </a:r>
                <a:r>
                  <a:rPr lang="ru-RU" i="0" smtClean="0">
                    <a:latin typeface="Cambria Math" panose="02040503050406030204" pitchFamily="18" charset="0"/>
                  </a:rPr>
                  <a:t>−3</a:t>
                </a:r>
                <a:r>
                  <a:rPr lang="ru-RU" i="0" smtClean="0">
                    <a:latin typeface="Cambria Math" panose="02040503050406030204" pitchFamily="18" charset="0"/>
                  </a:rPr>
                  <a:t>)</a:t>
                </a:r>
                <a:endParaRPr lang="ru-RU" dirty="0"/>
              </a:p>
            </p:txBody>
          </p:sp>
        </mc:Fallback>
      </mc:AlternateContent>
      <p:sp>
        <p:nvSpPr>
          <p:cNvPr id="4" name="Номер слайда 3"/>
          <p:cNvSpPr>
            <a:spLocks noGrp="1"/>
          </p:cNvSpPr>
          <p:nvPr>
            <p:ph type="sldNum" sz="quarter" idx="10"/>
          </p:nvPr>
        </p:nvSpPr>
        <p:spPr/>
        <p:txBody>
          <a:bodyPr/>
          <a:lstStyle/>
          <a:p>
            <a:fld id="{D7AB0D7F-1874-4512-8A00-CF1B6B757DDF}" type="slidenum">
              <a:rPr lang="ru-RU" smtClean="0"/>
              <a:t>22</a:t>
            </a:fld>
            <a:endParaRPr lang="ru-RU"/>
          </a:p>
        </p:txBody>
      </p:sp>
    </p:spTree>
    <p:extLst>
      <p:ext uri="{BB962C8B-B14F-4D97-AF65-F5344CB8AC3E}">
        <p14:creationId xmlns:p14="http://schemas.microsoft.com/office/powerpoint/2010/main" val="175165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ru-RU" dirty="0" smtClean="0"/>
              <a:t>Создан стабильный источник плазменной струи большого давления с жесткой системой центрирования электродов</a:t>
            </a:r>
          </a:p>
          <a:p>
            <a:pPr marL="171450" indent="-171450">
              <a:buFont typeface="Arial" panose="020B0604020202020204" pitchFamily="34" charset="0"/>
              <a:buChar char="•"/>
            </a:pPr>
            <a:r>
              <a:rPr lang="ru-RU" dirty="0" smtClean="0"/>
              <a:t>Создан двойной интерферометр Майкельсона для измерения параметров плазменной струи большого давления</a:t>
            </a:r>
          </a:p>
          <a:p>
            <a:pPr marL="171450" indent="-171450">
              <a:buFont typeface="Arial" panose="020B0604020202020204" pitchFamily="34" charset="0"/>
              <a:buChar char="•"/>
            </a:pPr>
            <a:r>
              <a:rPr lang="ru-RU" dirty="0" smtClean="0"/>
              <a:t>Созданы механические диагностики плазменной струи большого давления: калориметр и баллистический маятник</a:t>
            </a:r>
          </a:p>
          <a:p>
            <a:pPr marL="171450" indent="-171450">
              <a:buFont typeface="Arial" panose="020B0604020202020204" pitchFamily="34" charset="0"/>
              <a:buChar char="•"/>
            </a:pPr>
            <a:r>
              <a:rPr lang="ru-RU" dirty="0" smtClean="0"/>
              <a:t>Автоматизирована система сбора данных с тестового стенда</a:t>
            </a:r>
          </a:p>
          <a:p>
            <a:pPr marL="171450" indent="-171450">
              <a:buFont typeface="Arial" panose="020B0604020202020204" pitchFamily="34" charset="0"/>
              <a:buChar char="•"/>
            </a:pPr>
            <a:r>
              <a:rPr lang="ru-RU" dirty="0" smtClean="0"/>
              <a:t>Создан пакет программ для цифровой обработки сигналов тестового стенда</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AB0D7F-1874-4512-8A00-CF1B6B757DDF}" type="slidenum">
              <a:rPr lang="ru-RU" smtClean="0"/>
              <a:t>23</a:t>
            </a:fld>
            <a:endParaRPr lang="ru-RU"/>
          </a:p>
        </p:txBody>
      </p:sp>
    </p:spTree>
    <p:extLst>
      <p:ext uri="{BB962C8B-B14F-4D97-AF65-F5344CB8AC3E}">
        <p14:creationId xmlns:p14="http://schemas.microsoft.com/office/powerpoint/2010/main" val="575145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ru-RU" dirty="0" smtClean="0"/>
              <a:t>Произведен набор статистики основных параметров пушки Маршалла (</a:t>
            </a:r>
            <a:r>
              <a:rPr lang="en-US" dirty="0" smtClean="0"/>
              <a:t>&gt;</a:t>
            </a:r>
            <a:r>
              <a:rPr lang="ru-RU" dirty="0" smtClean="0"/>
              <a:t>500 экспериментов). Статистический разброс 10 – 30%</a:t>
            </a:r>
          </a:p>
          <a:p>
            <a:pPr marL="171450" indent="-171450">
              <a:buFont typeface="Arial" panose="020B0604020202020204" pitchFamily="34" charset="0"/>
              <a:buChar char="•"/>
            </a:pPr>
            <a:r>
              <a:rPr lang="ru-RU" dirty="0" smtClean="0"/>
              <a:t>Измерения показали, что давление плазменной струи (2,5 атм.) и количество частиц (3,0</a:t>
            </a:r>
            <a:r>
              <a:rPr lang="en-US" dirty="0" smtClean="0"/>
              <a:t>e19)</a:t>
            </a:r>
            <a:r>
              <a:rPr lang="ru-RU" dirty="0" smtClean="0"/>
              <a:t> близки к поставленной задаче</a:t>
            </a:r>
          </a:p>
          <a:p>
            <a:pPr marL="171450" indent="-171450">
              <a:buFont typeface="Arial" panose="020B0604020202020204" pitchFamily="34" charset="0"/>
              <a:buChar char="•"/>
            </a:pPr>
            <a:r>
              <a:rPr lang="ru-RU" dirty="0" smtClean="0"/>
              <a:t>Для установки пушки на ГДЛ нужно измерить эволюцию давления, экранировать источники наводок и заказать новые чистые детали</a:t>
            </a:r>
          </a:p>
          <a:p>
            <a:pPr marL="285750" indent="-285750">
              <a:buFont typeface="Arial" panose="020B0604020202020204" pitchFamily="34" charset="0"/>
              <a:buChar char="•"/>
            </a:pPr>
            <a:r>
              <a:rPr lang="ru-RU" sz="1400" b="1" dirty="0" smtClean="0"/>
              <a:t>Сравнение данных маятника, калориметра и двойного интерферометра показало, что в струе присутствует </a:t>
            </a:r>
            <a:r>
              <a:rPr lang="ru-RU" sz="1400" b="1" u="sng" dirty="0" smtClean="0"/>
              <a:t>нейтрализованная компонента</a:t>
            </a:r>
            <a:r>
              <a:rPr lang="ru-RU" sz="1400" b="1" dirty="0" smtClean="0"/>
              <a:t>, на которую приходится не менее 50% энергии струи. Обнаружение и измерение параметров этой компоненты выполнено впервые в мире</a:t>
            </a: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AB0D7F-1874-4512-8A00-CF1B6B757DDF}" type="slidenum">
              <a:rPr lang="ru-RU" smtClean="0"/>
              <a:t>24</a:t>
            </a:fld>
            <a:endParaRPr lang="ru-RU"/>
          </a:p>
        </p:txBody>
      </p:sp>
    </p:spTree>
    <p:extLst>
      <p:ext uri="{BB962C8B-B14F-4D97-AF65-F5344CB8AC3E}">
        <p14:creationId xmlns:p14="http://schemas.microsoft.com/office/powerpoint/2010/main" val="378397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5 сек</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25</a:t>
            </a:fld>
            <a:endParaRPr lang="ru-RU"/>
          </a:p>
        </p:txBody>
      </p:sp>
    </p:spTree>
    <p:extLst>
      <p:ext uri="{BB962C8B-B14F-4D97-AF65-F5344CB8AC3E}">
        <p14:creationId xmlns:p14="http://schemas.microsoft.com/office/powerpoint/2010/main" val="3491201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Фундаментальной</a:t>
            </a:r>
            <a:r>
              <a:rPr lang="ru-RU" baseline="0" dirty="0" smtClean="0"/>
              <a:t> диагностикой для источника плазменной струи является датчик давления, основанный на </a:t>
            </a:r>
            <a:r>
              <a:rPr lang="ru-RU" baseline="0" dirty="0" err="1" smtClean="0"/>
              <a:t>пьезоэффекте</a:t>
            </a:r>
            <a:r>
              <a:rPr lang="ru-RU" baseline="0" dirty="0" smtClean="0"/>
              <a:t>. Многие кристаллы обладают свойством создавать заряды на своих гранях, пропорциональные силе, приложенной к ним. Таким кристаллом мы воспользовались для измерения эволюции давления плазменной струи. Кристалл чувствителен как к электромагнитным, так и к механическим наводкам. Для отстройки от наводок он помещается между латунным и керамическим стержнем и прижимается через прокладку мягкого металла к считывающим электродам. Вся система подвешена на резиновых кольцах и экранирована заземленной медной трубкой.</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30</a:t>
            </a:fld>
            <a:endParaRPr lang="ru-RU"/>
          </a:p>
        </p:txBody>
      </p:sp>
    </p:spTree>
    <p:extLst>
      <p:ext uri="{BB962C8B-B14F-4D97-AF65-F5344CB8AC3E}">
        <p14:creationId xmlns:p14="http://schemas.microsoft.com/office/powerpoint/2010/main" val="2633122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Уделю</a:t>
            </a:r>
            <a:r>
              <a:rPr lang="ru-RU" baseline="0" dirty="0" smtClean="0"/>
              <a:t> особое внимание клапану.</a:t>
            </a:r>
          </a:p>
          <a:p>
            <a:r>
              <a:rPr lang="ru-RU" baseline="0" dirty="0" smtClean="0"/>
              <a:t>Он сделан на основе автомобильной газовой форсунки </a:t>
            </a:r>
          </a:p>
          <a:p>
            <a:r>
              <a:rPr lang="ru-RU" baseline="0" dirty="0" smtClean="0"/>
              <a:t>Его рабочий объём один куб. см</a:t>
            </a:r>
          </a:p>
          <a:p>
            <a:r>
              <a:rPr lang="ru-RU" baseline="0" dirty="0" smtClean="0"/>
              <a:t>Газ в него напускается из натекателя через калибр</a:t>
            </a:r>
          </a:p>
          <a:p>
            <a:r>
              <a:rPr lang="ru-RU" baseline="0" dirty="0" smtClean="0"/>
              <a:t>При давлении 1 </a:t>
            </a:r>
            <a:r>
              <a:rPr lang="ru-RU" baseline="0" dirty="0" err="1" smtClean="0"/>
              <a:t>атм</a:t>
            </a:r>
            <a:r>
              <a:rPr lang="ru-RU" baseline="0" dirty="0" smtClean="0"/>
              <a:t> за раз клапан напускает около 10</a:t>
            </a:r>
            <a:r>
              <a:rPr lang="en-US" baseline="0" dirty="0" smtClean="0"/>
              <a:t>^19</a:t>
            </a:r>
            <a:r>
              <a:rPr lang="ru-RU" baseline="0" dirty="0" smtClean="0"/>
              <a:t> частиц</a:t>
            </a:r>
          </a:p>
          <a:p>
            <a:r>
              <a:rPr lang="ru-RU" baseline="0" dirty="0" smtClean="0"/>
              <a:t>Согласно модели, скорость газа в системе около 400 м/с</a:t>
            </a:r>
          </a:p>
          <a:p>
            <a:r>
              <a:rPr lang="ru-RU" baseline="0" dirty="0" smtClean="0"/>
              <a:t>Согласно измерениям ПМИ, через 2 мс после подачи тока на соленоид клапана с давлением 1 </a:t>
            </a:r>
            <a:r>
              <a:rPr lang="ru-RU" baseline="0" dirty="0" err="1" smtClean="0"/>
              <a:t>атм</a:t>
            </a:r>
            <a:r>
              <a:rPr lang="ru-RU" baseline="0" dirty="0" smtClean="0"/>
              <a:t> из системы пушки выходит облако газа давлением 1 Паскаль</a:t>
            </a:r>
          </a:p>
          <a:p>
            <a:r>
              <a:rPr lang="ru-RU" baseline="0" dirty="0" smtClean="0"/>
              <a:t>Эти данные устанавливают границы времени между подачей газа и подачей высокого напряжения на электроды.</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31</a:t>
            </a:fld>
            <a:endParaRPr lang="ru-RU"/>
          </a:p>
        </p:txBody>
      </p:sp>
    </p:spTree>
    <p:extLst>
      <p:ext uri="{BB962C8B-B14F-4D97-AF65-F5344CB8AC3E}">
        <p14:creationId xmlns:p14="http://schemas.microsoft.com/office/powerpoint/2010/main" val="376186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Читай слайд</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3</a:t>
            </a:fld>
            <a:endParaRPr lang="ru-RU"/>
          </a:p>
        </p:txBody>
      </p:sp>
    </p:spTree>
    <p:extLst>
      <p:ext uri="{BB962C8B-B14F-4D97-AF65-F5344CB8AC3E}">
        <p14:creationId xmlns:p14="http://schemas.microsoft.com/office/powerpoint/2010/main" val="238419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качестве источника плазменной струи</a:t>
            </a:r>
            <a:r>
              <a:rPr lang="ru-RU" baseline="0" dirty="0" smtClean="0"/>
              <a:t> предполагается использовать пушку Маршалла.</a:t>
            </a:r>
          </a:p>
          <a:p>
            <a:r>
              <a:rPr lang="ru-RU" baseline="0" dirty="0" smtClean="0"/>
              <a:t>Она работает по следующему принципу:</a:t>
            </a:r>
          </a:p>
          <a:p>
            <a:pPr marL="228600" indent="-228600">
              <a:buFont typeface="+mj-lt"/>
              <a:buAutoNum type="arabicPeriod"/>
            </a:pPr>
            <a:r>
              <a:rPr lang="ru-RU" baseline="0" dirty="0" smtClean="0"/>
              <a:t>	В пространство м/у коаксиальными электродами подается нейтральный газ</a:t>
            </a:r>
          </a:p>
          <a:p>
            <a:pPr marL="228600" indent="-228600">
              <a:buFont typeface="+mj-lt"/>
              <a:buAutoNum type="arabicPeriod"/>
            </a:pPr>
            <a:r>
              <a:rPr lang="ru-RU" baseline="0" dirty="0" smtClean="0"/>
              <a:t>	Из-за большого напряжения м/у электродами загорается разряд</a:t>
            </a:r>
          </a:p>
          <a:p>
            <a:pPr marL="228600" indent="-228600">
              <a:buFont typeface="+mj-lt"/>
              <a:buAutoNum type="arabicPeriod"/>
            </a:pPr>
            <a:r>
              <a:rPr lang="ru-RU" baseline="0" dirty="0" smtClean="0"/>
              <a:t>	Разряд замыкает контур</a:t>
            </a:r>
          </a:p>
          <a:p>
            <a:pPr marL="228600" indent="-228600">
              <a:buFont typeface="+mj-lt"/>
              <a:buAutoNum type="arabicPeriod"/>
            </a:pPr>
            <a:r>
              <a:rPr lang="ru-RU" baseline="0" dirty="0" smtClean="0"/>
              <a:t>	По центральному электроду бежит ток</a:t>
            </a:r>
          </a:p>
          <a:p>
            <a:pPr marL="228600" indent="-228600">
              <a:buFont typeface="+mj-lt"/>
              <a:buAutoNum type="arabicPeriod"/>
            </a:pPr>
            <a:r>
              <a:rPr lang="ru-RU" baseline="0" dirty="0" smtClean="0"/>
              <a:t>	Он создает азимутальное магнитное поле,</a:t>
            </a:r>
          </a:p>
          <a:p>
            <a:pPr marL="228600" indent="-228600">
              <a:buFont typeface="+mj-lt"/>
              <a:buAutoNum type="arabicPeriod"/>
            </a:pPr>
            <a:r>
              <a:rPr lang="ru-RU" baseline="0" dirty="0" smtClean="0"/>
              <a:t>	Магнитное поле взаимодействует с радиальным током разряда</a:t>
            </a:r>
          </a:p>
          <a:p>
            <a:pPr marL="228600" indent="-228600">
              <a:buFont typeface="+mj-lt"/>
              <a:buAutoNum type="arabicPeriod"/>
            </a:pPr>
            <a:r>
              <a:rPr lang="ru-RU" baseline="0" dirty="0" smtClean="0"/>
              <a:t> 	Это взаимодействие ускоряет разрядную перемычку вдоль оси электродов</a:t>
            </a:r>
          </a:p>
          <a:p>
            <a:r>
              <a:rPr lang="ru-RU" baseline="0" dirty="0" smtClean="0"/>
              <a:t>Для данной системы на основе уравнений Арцимовича в приближении без омического сопротивления была построена математическая модель. По модели была оценена подходящая для наших задач длина пушки и емкость накопителя при данных параметрах.</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4</a:t>
            </a:fld>
            <a:endParaRPr lang="ru-RU"/>
          </a:p>
        </p:txBody>
      </p:sp>
    </p:spTree>
    <p:extLst>
      <p:ext uri="{BB962C8B-B14F-4D97-AF65-F5344CB8AC3E}">
        <p14:creationId xmlns:p14="http://schemas.microsoft.com/office/powerpoint/2010/main" val="192582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Рассмотрим техническую реализацию источника плазменной струи</a:t>
            </a:r>
          </a:p>
          <a:p>
            <a:r>
              <a:rPr lang="ru-RU" dirty="0" smtClean="0"/>
              <a:t>Он состоит из шести основных частей</a:t>
            </a:r>
          </a:p>
          <a:p>
            <a:r>
              <a:rPr lang="ru-RU" dirty="0" smtClean="0"/>
              <a:t>Первая</a:t>
            </a:r>
            <a:r>
              <a:rPr lang="ru-RU" baseline="0" dirty="0" smtClean="0"/>
              <a:t> – внешний электрод, заземлённое дуло пушки</a:t>
            </a:r>
          </a:p>
          <a:p>
            <a:r>
              <a:rPr lang="ru-RU" baseline="0" dirty="0" smtClean="0"/>
              <a:t>Вторая – газовый клапан, подающий водород</a:t>
            </a:r>
          </a:p>
          <a:p>
            <a:r>
              <a:rPr lang="ru-RU" baseline="0" dirty="0" smtClean="0"/>
              <a:t>Третья – разрядное кольцо, для улучшения </a:t>
            </a:r>
            <a:r>
              <a:rPr lang="en-US" baseline="0" dirty="0" err="1" smtClean="0"/>
              <a:t>pd</a:t>
            </a:r>
            <a:r>
              <a:rPr lang="ru-RU" baseline="0" dirty="0" smtClean="0"/>
              <a:t>, с него начинается пробой</a:t>
            </a:r>
          </a:p>
          <a:p>
            <a:r>
              <a:rPr lang="ru-RU" baseline="0" dirty="0" smtClean="0"/>
              <a:t>Четвертая – керамический изолятор, разделяющий внешний и внутренний электрод</a:t>
            </a:r>
          </a:p>
          <a:p>
            <a:r>
              <a:rPr lang="ru-RU" baseline="0" dirty="0" smtClean="0"/>
              <a:t>Пятая – внутренний электрод, ось под напряжением до -5 </a:t>
            </a:r>
            <a:r>
              <a:rPr lang="ru-RU" baseline="0" dirty="0" err="1" smtClean="0"/>
              <a:t>кВ</a:t>
            </a:r>
            <a:endParaRPr lang="ru-RU" baseline="0" dirty="0" smtClean="0"/>
          </a:p>
          <a:p>
            <a:r>
              <a:rPr lang="ru-RU" baseline="0" dirty="0" smtClean="0"/>
              <a:t>Шестая – центрирующая система внутреннего электрода, как в оптических установках, позволяет точно выровнять электроды и зафиксировать их положение</a:t>
            </a:r>
          </a:p>
          <a:p>
            <a:r>
              <a:rPr lang="ru-RU" baseline="0" dirty="0" smtClean="0"/>
              <a:t>Длина ускоряющего промежутка около метра</a:t>
            </a:r>
          </a:p>
          <a:p>
            <a:r>
              <a:rPr lang="ru-RU" baseline="0" dirty="0" smtClean="0"/>
              <a:t>В нерабочее время пространство между электродами заполнено вакуумом</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5</a:t>
            </a:fld>
            <a:endParaRPr lang="ru-RU"/>
          </a:p>
        </p:txBody>
      </p:sp>
    </p:spTree>
    <p:extLst>
      <p:ext uri="{BB962C8B-B14F-4D97-AF65-F5344CB8AC3E}">
        <p14:creationId xmlns:p14="http://schemas.microsoft.com/office/powerpoint/2010/main" val="382308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Пушка</a:t>
            </a:r>
            <a:r>
              <a:rPr lang="ru-RU" baseline="0" dirty="0" smtClean="0"/>
              <a:t> 1 сейчас отлаживается на тестовом стенде</a:t>
            </a:r>
          </a:p>
          <a:p>
            <a:r>
              <a:rPr lang="ru-RU" baseline="0" dirty="0" smtClean="0"/>
              <a:t>Система зарядки 3 заряжает накопитель 2 до напряжения от 1 до 5 </a:t>
            </a:r>
            <a:r>
              <a:rPr lang="ru-RU" baseline="0" dirty="0" err="1" smtClean="0"/>
              <a:t>кВ.</a:t>
            </a:r>
            <a:r>
              <a:rPr lang="ru-RU" baseline="0" dirty="0" smtClean="0"/>
              <a:t> Через коммутатор 2 накопитель разряжается на электродах пушки 1, создавая струю плазмы 6, которая анализируется двойным интерферометром 4 и одной из электромеханических диагностик.</a:t>
            </a:r>
          </a:p>
          <a:p>
            <a:r>
              <a:rPr lang="ru-RU" baseline="0" dirty="0" smtClean="0"/>
              <a:t>Рассмотрим эти диагностики в отдельности</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6</a:t>
            </a:fld>
            <a:endParaRPr lang="ru-RU"/>
          </a:p>
        </p:txBody>
      </p:sp>
    </p:spTree>
    <p:extLst>
      <p:ext uri="{BB962C8B-B14F-4D97-AF65-F5344CB8AC3E}">
        <p14:creationId xmlns:p14="http://schemas.microsoft.com/office/powerpoint/2010/main" val="170901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тестовом стенде пушка оптимизируется по количеству частиц и давлению. Одним из способов измерить эти параметры является интерферометрия плазмы. Интерферометр Майкельсона имеет 2 плеча, одно из которых дважды проходит через плазму и приобретает соответствующий набег фазы, а в другом набег фазы минимален. Причем чтобы сигнал интерферометра можно было пересчитать в фазу нужно знать его полный размах, поэтому на измерительном плече стоит зеркало с пьезокорректором. Амплитуда пьезокорректора в 2 длины волны лазера, частота 300 Гц</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7</a:t>
            </a:fld>
            <a:endParaRPr lang="ru-RU"/>
          </a:p>
        </p:txBody>
      </p:sp>
    </p:spTree>
    <p:extLst>
      <p:ext uri="{BB962C8B-B14F-4D97-AF65-F5344CB8AC3E}">
        <p14:creationId xmlns:p14="http://schemas.microsoft.com/office/powerpoint/2010/main" val="121007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Однако данных одного интерферометра недостаточно, чтобы</a:t>
            </a:r>
            <a:r>
              <a:rPr lang="ru-RU" baseline="0" dirty="0" smtClean="0"/>
              <a:t> узнать давление плазмы и количество частиц. Поэтому луч лазера с первого интерферометра расщепляется и отправляется на второй такой же в 20 см от первого. Таким образом мы наблюдаем за плазменной струей из двух точек. Стоит также заметить, что сама плазма является ярким источником света с провалом на длине волны около 532 нм. Поэтому для измерения сигналов с интерферометров используются фотодетекторы с соответствующими оптическими фильтрами.</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8</a:t>
            </a:fld>
            <a:endParaRPr lang="ru-RU"/>
          </a:p>
        </p:txBody>
      </p:sp>
    </p:spTree>
    <p:extLst>
      <p:ext uri="{BB962C8B-B14F-4D97-AF65-F5344CB8AC3E}">
        <p14:creationId xmlns:p14="http://schemas.microsoft.com/office/powerpoint/2010/main" val="39504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Сигнал</a:t>
            </a:r>
            <a:r>
              <a:rPr lang="ru-RU" baseline="0" dirty="0" smtClean="0"/>
              <a:t> с фотодетекторов нужно преобразовать в набег фазы. Для наглядности рассмотрим этот процесс на идеальных примерах.</a:t>
            </a:r>
          </a:p>
          <a:p>
            <a:r>
              <a:rPr lang="ru-RU" baseline="0" dirty="0" smtClean="0"/>
              <a:t>На первом графике показано, какая форма у плазмы.</a:t>
            </a:r>
          </a:p>
          <a:p>
            <a:r>
              <a:rPr lang="ru-RU" baseline="0" dirty="0" smtClean="0"/>
              <a:t>На втором, как эту плазму видит фотодетектор.</a:t>
            </a:r>
          </a:p>
          <a:p>
            <a:r>
              <a:rPr lang="ru-RU" baseline="0" dirty="0" smtClean="0"/>
              <a:t>После обратное преобразования интерферометра</a:t>
            </a:r>
          </a:p>
          <a:p>
            <a:r>
              <a:rPr lang="ru-RU" baseline="0" dirty="0" smtClean="0"/>
              <a:t>После Фурье фильтрации и развёртки фазы в выделенных точках мы получаем сигнал, который качественно и количественно близок к изначальному.</a:t>
            </a:r>
            <a:endParaRPr lang="ru-RU" dirty="0"/>
          </a:p>
        </p:txBody>
      </p:sp>
      <p:sp>
        <p:nvSpPr>
          <p:cNvPr id="4" name="Номер слайда 3"/>
          <p:cNvSpPr>
            <a:spLocks noGrp="1"/>
          </p:cNvSpPr>
          <p:nvPr>
            <p:ph type="sldNum" sz="quarter" idx="10"/>
          </p:nvPr>
        </p:nvSpPr>
        <p:spPr/>
        <p:txBody>
          <a:bodyPr/>
          <a:lstStyle/>
          <a:p>
            <a:fld id="{D7AB0D7F-1874-4512-8A00-CF1B6B757DDF}" type="slidenum">
              <a:rPr lang="ru-RU" smtClean="0"/>
              <a:t>9</a:t>
            </a:fld>
            <a:endParaRPr lang="ru-RU"/>
          </a:p>
        </p:txBody>
      </p:sp>
    </p:spTree>
    <p:extLst>
      <p:ext uri="{BB962C8B-B14F-4D97-AF65-F5344CB8AC3E}">
        <p14:creationId xmlns:p14="http://schemas.microsoft.com/office/powerpoint/2010/main" val="268980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13.04.2019</a:t>
            </a:r>
            <a:endParaRPr lang="ru-RU"/>
          </a:p>
        </p:txBody>
      </p:sp>
      <p:sp>
        <p:nvSpPr>
          <p:cNvPr id="5" name="Нижний колонтитул 4"/>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6" name="Номер слайда 5"/>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78617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13.04.2019</a:t>
            </a:r>
            <a:endParaRPr lang="ru-RU"/>
          </a:p>
        </p:txBody>
      </p:sp>
      <p:sp>
        <p:nvSpPr>
          <p:cNvPr id="5" name="Нижний колонтитул 4"/>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6" name="Номер слайда 5"/>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315761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13.04.2019</a:t>
            </a:r>
            <a:endParaRPr lang="ru-RU"/>
          </a:p>
        </p:txBody>
      </p:sp>
      <p:sp>
        <p:nvSpPr>
          <p:cNvPr id="5" name="Нижний колонтитул 4"/>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6" name="Номер слайда 5"/>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63504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13.04.2019</a:t>
            </a:r>
            <a:endParaRPr lang="ru-RU"/>
          </a:p>
        </p:txBody>
      </p:sp>
      <p:sp>
        <p:nvSpPr>
          <p:cNvPr id="5" name="Нижний колонтитул 4"/>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6" name="Номер слайда 5"/>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289954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13.04.2019</a:t>
            </a:r>
            <a:endParaRPr lang="ru-RU"/>
          </a:p>
        </p:txBody>
      </p:sp>
      <p:sp>
        <p:nvSpPr>
          <p:cNvPr id="5" name="Нижний колонтитул 4"/>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6" name="Номер слайда 5"/>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130580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13.04.2019</a:t>
            </a:r>
            <a:endParaRPr lang="ru-RU"/>
          </a:p>
        </p:txBody>
      </p:sp>
      <p:sp>
        <p:nvSpPr>
          <p:cNvPr id="6" name="Нижний колонтитул 5"/>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7" name="Номер слайда 6"/>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332169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13.04.2019</a:t>
            </a:r>
            <a:endParaRPr lang="ru-RU"/>
          </a:p>
        </p:txBody>
      </p:sp>
      <p:sp>
        <p:nvSpPr>
          <p:cNvPr id="8" name="Нижний колонтитул 7"/>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9" name="Номер слайда 8"/>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76768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13.04.2019</a:t>
            </a:r>
            <a:endParaRPr lang="ru-RU"/>
          </a:p>
        </p:txBody>
      </p:sp>
      <p:sp>
        <p:nvSpPr>
          <p:cNvPr id="4" name="Нижний колонтитул 3"/>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5" name="Номер слайда 4"/>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180365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13.04.2019</a:t>
            </a:r>
            <a:endParaRPr lang="ru-RU"/>
          </a:p>
        </p:txBody>
      </p:sp>
      <p:sp>
        <p:nvSpPr>
          <p:cNvPr id="3" name="Нижний колонтитул 2"/>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4" name="Номер слайда 3"/>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338556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13.04.2019</a:t>
            </a:r>
            <a:endParaRPr lang="ru-RU"/>
          </a:p>
        </p:txBody>
      </p:sp>
      <p:sp>
        <p:nvSpPr>
          <p:cNvPr id="6" name="Нижний колонтитул 5"/>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7" name="Номер слайда 6"/>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239078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13.04.2019</a:t>
            </a:r>
            <a:endParaRPr lang="ru-RU"/>
          </a:p>
        </p:txBody>
      </p:sp>
      <p:sp>
        <p:nvSpPr>
          <p:cNvPr id="6" name="Нижний колонтитул 5"/>
          <p:cNvSpPr>
            <a:spLocks noGrp="1"/>
          </p:cNvSpPr>
          <p:nvPr>
            <p:ph type="ftr" sz="quarter" idx="11"/>
          </p:nvPr>
        </p:nvSpPr>
        <p:spPr/>
        <p:txBody>
          <a:bodyPr/>
          <a:lstStyle/>
          <a:p>
            <a:r>
              <a:rPr lang="ru-RU" smtClean="0"/>
              <a:t>Источник плазменной струи с большим давлением. Асмедьянов Н.Р.</a:t>
            </a:r>
            <a:endParaRPr lang="ru-RU"/>
          </a:p>
        </p:txBody>
      </p:sp>
      <p:sp>
        <p:nvSpPr>
          <p:cNvPr id="7" name="Номер слайда 6"/>
          <p:cNvSpPr>
            <a:spLocks noGrp="1"/>
          </p:cNvSpPr>
          <p:nvPr>
            <p:ph type="sldNum" sz="quarter" idx="12"/>
          </p:nvPr>
        </p:nvSpPr>
        <p:spPr/>
        <p:txBody>
          <a:bodyPr/>
          <a:lstStyle/>
          <a:p>
            <a:fld id="{21F5E917-8581-4D5A-93A0-460327932084}" type="slidenum">
              <a:rPr lang="ru-RU" smtClean="0"/>
              <a:t>‹#›</a:t>
            </a:fld>
            <a:endParaRPr lang="ru-RU"/>
          </a:p>
        </p:txBody>
      </p:sp>
    </p:spTree>
    <p:extLst>
      <p:ext uri="{BB962C8B-B14F-4D97-AF65-F5344CB8AC3E}">
        <p14:creationId xmlns:p14="http://schemas.microsoft.com/office/powerpoint/2010/main" val="383898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13.04.2019</a:t>
            </a:r>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Источник плазменной струи с большим давлением. Асмедьянов Н.Р.</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5E917-8581-4D5A-93A0-460327932084}" type="slidenum">
              <a:rPr lang="ru-RU" smtClean="0"/>
              <a:t>‹#›</a:t>
            </a:fld>
            <a:endParaRPr lang="ru-RU"/>
          </a:p>
        </p:txBody>
      </p:sp>
    </p:spTree>
    <p:extLst>
      <p:ext uri="{BB962C8B-B14F-4D97-AF65-F5344CB8AC3E}">
        <p14:creationId xmlns:p14="http://schemas.microsoft.com/office/powerpoint/2010/main" val="2438028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0.png"/><Relationship Id="rId4" Type="http://schemas.openxmlformats.org/officeDocument/2006/relationships/image" Target="../media/image78.gif"/></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b="1" dirty="0" smtClean="0"/>
              <a:t>Пушка Маршалла как </a:t>
            </a:r>
            <a:r>
              <a:rPr lang="ru-RU" b="1" dirty="0"/>
              <a:t>и</a:t>
            </a:r>
            <a:r>
              <a:rPr lang="ru-RU" b="1" dirty="0" smtClean="0"/>
              <a:t>сточник </a:t>
            </a:r>
            <a:r>
              <a:rPr lang="ru-RU" b="1" dirty="0"/>
              <a:t>плазменной струи большого давления</a:t>
            </a:r>
          </a:p>
        </p:txBody>
      </p:sp>
      <p:sp>
        <p:nvSpPr>
          <p:cNvPr id="3" name="Подзаголовок 2"/>
          <p:cNvSpPr>
            <a:spLocks noGrp="1"/>
          </p:cNvSpPr>
          <p:nvPr>
            <p:ph type="subTitle" idx="1"/>
          </p:nvPr>
        </p:nvSpPr>
        <p:spPr/>
        <p:txBody>
          <a:bodyPr>
            <a:noAutofit/>
          </a:bodyPr>
          <a:lstStyle/>
          <a:p>
            <a:pPr algn="r"/>
            <a:r>
              <a:rPr lang="ru-RU" sz="3200" dirty="0" smtClean="0"/>
              <a:t>Автор</a:t>
            </a:r>
            <a:r>
              <a:rPr lang="en-US" sz="3200" dirty="0" smtClean="0"/>
              <a:t>: </a:t>
            </a:r>
            <a:r>
              <a:rPr lang="ru-RU" sz="3200" dirty="0" smtClean="0"/>
              <a:t>Асмедьянов Никита</a:t>
            </a:r>
            <a:endParaRPr lang="en-US" sz="3200" dirty="0"/>
          </a:p>
          <a:p>
            <a:pPr algn="r"/>
            <a:r>
              <a:rPr lang="ru-RU" sz="3200" dirty="0" smtClean="0"/>
              <a:t>Научные руководители</a:t>
            </a:r>
            <a:r>
              <a:rPr lang="en-US" sz="3200" dirty="0" smtClean="0"/>
              <a:t>: </a:t>
            </a:r>
            <a:r>
              <a:rPr lang="ru-RU" sz="3200" dirty="0" smtClean="0"/>
              <a:t>Колесников Е. Ю., Багрянский П.А.</a:t>
            </a:r>
            <a:endParaRPr lang="en-US" sz="3200" dirty="0"/>
          </a:p>
          <a:p>
            <a:pPr algn="r"/>
            <a:r>
              <a:rPr lang="ru-RU" sz="3200" dirty="0" smtClean="0"/>
              <a:t>НГУ Новосибирск</a:t>
            </a:r>
            <a:r>
              <a:rPr lang="en-US" sz="3200" dirty="0" smtClean="0"/>
              <a:t> 202</a:t>
            </a:r>
            <a:r>
              <a:rPr lang="ru-RU" sz="3200" dirty="0" smtClean="0"/>
              <a:t>2</a:t>
            </a:r>
            <a:endParaRPr lang="ru-RU" sz="32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592515" cy="78317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37323"/>
            <a:ext cx="1524000" cy="182519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77273"/>
            <a:ext cx="2080727" cy="2080727"/>
          </a:xfrm>
          <a:prstGeom prst="rect">
            <a:avLst/>
          </a:prstGeom>
        </p:spPr>
      </p:pic>
    </p:spTree>
    <p:extLst>
      <p:ext uri="{BB962C8B-B14F-4D97-AF65-F5344CB8AC3E}">
        <p14:creationId xmlns:p14="http://schemas.microsoft.com/office/powerpoint/2010/main" val="2417140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28" y="-102708"/>
            <a:ext cx="12236302" cy="1325563"/>
          </a:xfrm>
        </p:spPr>
        <p:txBody>
          <a:bodyPr>
            <a:normAutofit/>
          </a:bodyPr>
          <a:lstStyle/>
          <a:p>
            <a:r>
              <a:rPr lang="ru-RU" b="1" dirty="0" smtClean="0"/>
              <a:t>Алгоритм преобразования интерференции в фазу</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10</a:t>
            </a:fld>
            <a:endParaRPr lang="ru-RU"/>
          </a:p>
        </p:txBody>
      </p:sp>
      <p:pic>
        <p:nvPicPr>
          <p:cNvPr id="3" name="Рисунок 2"/>
          <p:cNvPicPr>
            <a:picLocks noChangeAspect="1"/>
          </p:cNvPicPr>
          <p:nvPr/>
        </p:nvPicPr>
        <p:blipFill>
          <a:blip r:embed="rId3"/>
          <a:stretch>
            <a:fillRect/>
          </a:stretch>
        </p:blipFill>
        <p:spPr>
          <a:xfrm>
            <a:off x="-116959" y="885369"/>
            <a:ext cx="9112103" cy="5808468"/>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7275" y="2384962"/>
            <a:ext cx="26098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10601" y="1222855"/>
            <a:ext cx="3467986" cy="923330"/>
          </a:xfrm>
          <a:prstGeom prst="rect">
            <a:avLst/>
          </a:prstGeom>
          <a:noFill/>
        </p:spPr>
        <p:txBody>
          <a:bodyPr wrap="square" rtlCol="0">
            <a:spAutoFit/>
          </a:bodyPr>
          <a:lstStyle/>
          <a:p>
            <a:r>
              <a:rPr lang="ru-RU" dirty="0" smtClean="0"/>
              <a:t>Полученный набег фазы преобразуется в электронную плотность</a:t>
            </a:r>
            <a:endParaRPr lang="ru-RU" dirty="0"/>
          </a:p>
        </p:txBody>
      </p:sp>
      <mc:AlternateContent xmlns:mc="http://schemas.openxmlformats.org/markup-compatibility/2006" xmlns:a14="http://schemas.microsoft.com/office/drawing/2010/main">
        <mc:Choice Requires="a14">
          <p:sp>
            <p:nvSpPr>
              <p:cNvPr id="7" name="TextBox 6"/>
              <p:cNvSpPr txBox="1"/>
              <p:nvPr/>
            </p:nvSpPr>
            <p:spPr>
              <a:xfrm>
                <a:off x="8677275" y="3252389"/>
                <a:ext cx="7562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oMath>
                  </m:oMathPara>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8677275" y="3252389"/>
                <a:ext cx="756233" cy="276999"/>
              </a:xfrm>
              <a:prstGeom prst="rect">
                <a:avLst/>
              </a:prstGeom>
              <a:blipFill rotWithShape="0">
                <a:blip r:embed="rId5"/>
                <a:stretch>
                  <a:fillRect l="-4032" r="-806" b="-11111"/>
                </a:stretch>
              </a:blipFill>
            </p:spPr>
            <p:txBody>
              <a:bodyPr/>
              <a:lstStyle/>
              <a:p>
                <a:r>
                  <a:rPr lang="ru-RU">
                    <a:noFill/>
                  </a:rPr>
                  <a:t> </a:t>
                </a:r>
              </a:p>
            </p:txBody>
          </p:sp>
        </mc:Fallback>
      </mc:AlternateContent>
      <p:sp>
        <p:nvSpPr>
          <p:cNvPr id="8" name="TextBox 7"/>
          <p:cNvSpPr txBox="1"/>
          <p:nvPr/>
        </p:nvSpPr>
        <p:spPr>
          <a:xfrm>
            <a:off x="8477024" y="3739522"/>
            <a:ext cx="3601563" cy="646331"/>
          </a:xfrm>
          <a:prstGeom prst="rect">
            <a:avLst/>
          </a:prstGeom>
          <a:noFill/>
        </p:spPr>
        <p:txBody>
          <a:bodyPr wrap="none" rtlCol="0">
            <a:spAutoFit/>
          </a:bodyPr>
          <a:lstStyle/>
          <a:p>
            <a:r>
              <a:rPr lang="ru-RU" dirty="0" smtClean="0"/>
              <a:t>Плазма примерно однородна</a:t>
            </a:r>
          </a:p>
          <a:p>
            <a:r>
              <a:rPr lang="ru-RU" dirty="0" smtClean="0"/>
              <a:t>Лазер проходит через нее дважды</a:t>
            </a:r>
            <a:endParaRPr lang="ru-RU" dirty="0"/>
          </a:p>
        </p:txBody>
      </p:sp>
      <mc:AlternateContent xmlns:mc="http://schemas.openxmlformats.org/markup-compatibility/2006" xmlns:a14="http://schemas.microsoft.com/office/drawing/2010/main">
        <mc:Choice Requires="a14">
          <p:sp>
            <p:nvSpPr>
              <p:cNvPr id="9" name="TextBox 8"/>
              <p:cNvSpPr txBox="1"/>
              <p:nvPr/>
            </p:nvSpPr>
            <p:spPr>
              <a:xfrm>
                <a:off x="8677275" y="4606949"/>
                <a:ext cx="2812116" cy="943785"/>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𝑛</m:t>
                          </m:r>
                        </m:e>
                        <m:sub>
                          <m:r>
                            <a:rPr lang="en-US" sz="2800" b="0" i="1" smtClean="0">
                              <a:latin typeface="Cambria Math" panose="02040503050406030204" pitchFamily="18" charset="0"/>
                              <a:ea typeface="Cambria Math" panose="02040503050406030204" pitchFamily="18" charset="0"/>
                            </a:rPr>
                            <m:t>𝑐</m:t>
                          </m:r>
                        </m:sub>
                      </m:sSub>
                      <m:f>
                        <m:fPr>
                          <m:ctrlPr>
                            <a:rPr lang="en-US" sz="2800" b="0" i="1" smtClean="0">
                              <a:latin typeface="Cambria Math" panose="02040503050406030204" pitchFamily="18" charset="0"/>
                              <a:ea typeface="Cambria Math" panose="02040503050406030204" pitchFamily="18" charset="0"/>
                            </a:rPr>
                          </m:ctrlPr>
                        </m:fPr>
                        <m:num>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rPr>
                                <m:t>𝜆</m:t>
                              </m:r>
                            </m:e>
                            <m:sub>
                              <m:r>
                                <a:rPr lang="en-US" sz="2800" b="0" i="1" smtClean="0">
                                  <a:latin typeface="Cambria Math" panose="02040503050406030204" pitchFamily="18" charset="0"/>
                                  <a:ea typeface="Cambria Math" panose="02040503050406030204" pitchFamily="18" charset="0"/>
                                </a:rPr>
                                <m:t>𝑙𝑎𝑠𝑒𝑟</m:t>
                              </m:r>
                            </m:sub>
                          </m:sSub>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𝑙</m:t>
                              </m:r>
                            </m:e>
                            <m:sub>
                              <m:r>
                                <a:rPr lang="ru-RU" sz="2800" b="0" i="1" smtClean="0">
                                  <a:latin typeface="Cambria Math" panose="02040503050406030204" pitchFamily="18" charset="0"/>
                                  <a:ea typeface="Cambria Math" panose="02040503050406030204" pitchFamily="18" charset="0"/>
                                </a:rPr>
                                <m:t>хорд</m:t>
                              </m:r>
                            </m:sub>
                          </m:sSub>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𝜑</m:t>
                      </m:r>
                    </m:oMath>
                  </m:oMathPara>
                </a14:m>
                <a:endParaRPr lang="ru-RU"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8677275" y="4606949"/>
                <a:ext cx="2812116" cy="943785"/>
              </a:xfrm>
              <a:prstGeom prst="rect">
                <a:avLst/>
              </a:prstGeom>
              <a:blipFill rotWithShape="0">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035773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stretch>
            <a:fillRect/>
          </a:stretch>
        </p:blipFill>
        <p:spPr>
          <a:xfrm>
            <a:off x="7705665" y="3644236"/>
            <a:ext cx="3894714" cy="3067754"/>
          </a:xfrm>
          <a:prstGeom prst="rect">
            <a:avLst/>
          </a:prstGeom>
        </p:spPr>
      </p:pic>
      <p:sp>
        <p:nvSpPr>
          <p:cNvPr id="2" name="Заголовок 1"/>
          <p:cNvSpPr>
            <a:spLocks noGrp="1"/>
          </p:cNvSpPr>
          <p:nvPr>
            <p:ph type="title"/>
          </p:nvPr>
        </p:nvSpPr>
        <p:spPr/>
        <p:txBody>
          <a:bodyPr/>
          <a:lstStyle/>
          <a:p>
            <a:r>
              <a:rPr lang="ru-RU" b="1" dirty="0" smtClean="0"/>
              <a:t>Калориметр</a:t>
            </a:r>
            <a:endParaRPr lang="ru-RU" b="1" dirty="0"/>
          </a:p>
        </p:txBody>
      </p:sp>
      <p:sp>
        <p:nvSpPr>
          <p:cNvPr id="3" name="Объект 2"/>
          <p:cNvSpPr>
            <a:spLocks noGrp="1"/>
          </p:cNvSpPr>
          <p:nvPr>
            <p:ph idx="1"/>
          </p:nvPr>
        </p:nvSpPr>
        <p:spPr>
          <a:xfrm>
            <a:off x="721241" y="1574855"/>
            <a:ext cx="4924647" cy="2448663"/>
          </a:xfrm>
        </p:spPr>
        <p:txBody>
          <a:bodyPr/>
          <a:lstStyle/>
          <a:p>
            <a:pPr marL="514350" indent="-514350">
              <a:buFont typeface="+mj-lt"/>
              <a:buAutoNum type="arabicPeriod"/>
            </a:pPr>
            <a:r>
              <a:rPr lang="ru-RU" dirty="0" smtClean="0"/>
              <a:t>Металлический конус</a:t>
            </a:r>
          </a:p>
          <a:p>
            <a:pPr marL="514350" indent="-514350">
              <a:buFont typeface="+mj-lt"/>
              <a:buAutoNum type="arabicPeriod"/>
            </a:pPr>
            <a:r>
              <a:rPr lang="ru-RU" dirty="0" smtClean="0"/>
              <a:t>Терморезистор</a:t>
            </a:r>
          </a:p>
          <a:p>
            <a:pPr marL="514350" indent="-514350">
              <a:buFont typeface="+mj-lt"/>
              <a:buAutoNum type="arabicPeriod"/>
            </a:pPr>
            <a:r>
              <a:rPr lang="ru-RU" dirty="0" smtClean="0"/>
              <a:t>Теплоизолирующий крепеж</a:t>
            </a:r>
          </a:p>
          <a:p>
            <a:pPr marL="514350" indent="-514350">
              <a:buFont typeface="+mj-lt"/>
              <a:buAutoNum type="arabicPeriod"/>
            </a:pPr>
            <a:r>
              <a:rPr lang="ru-RU" dirty="0" smtClean="0"/>
              <a:t>Жесткий крепеж</a:t>
            </a:r>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11</a:t>
            </a:fld>
            <a:endParaRPr lang="ru-RU"/>
          </a:p>
        </p:txBody>
      </p:sp>
      <p:grpSp>
        <p:nvGrpSpPr>
          <p:cNvPr id="13" name="Группа 12"/>
          <p:cNvGrpSpPr/>
          <p:nvPr/>
        </p:nvGrpSpPr>
        <p:grpSpPr>
          <a:xfrm>
            <a:off x="5030838" y="305850"/>
            <a:ext cx="3366976" cy="2901681"/>
            <a:chOff x="6680791" y="160496"/>
            <a:chExt cx="4377070" cy="3490511"/>
          </a:xfrm>
        </p:grpSpPr>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6367" r="25958"/>
            <a:stretch/>
          </p:blipFill>
          <p:spPr>
            <a:xfrm>
              <a:off x="6680791" y="160496"/>
              <a:ext cx="4377070" cy="3422563"/>
            </a:xfrm>
            <a:prstGeom prst="rect">
              <a:avLst/>
            </a:prstGeom>
          </p:spPr>
        </p:pic>
        <p:sp>
          <p:nvSpPr>
            <p:cNvPr id="6" name="TextBox 5"/>
            <p:cNvSpPr txBox="1"/>
            <p:nvPr/>
          </p:nvSpPr>
          <p:spPr>
            <a:xfrm>
              <a:off x="9856381" y="2030819"/>
              <a:ext cx="301686" cy="369332"/>
            </a:xfrm>
            <a:prstGeom prst="rect">
              <a:avLst/>
            </a:prstGeom>
            <a:solidFill>
              <a:schemeClr val="bg2"/>
            </a:solidFill>
          </p:spPr>
          <p:txBody>
            <a:bodyPr wrap="none" rtlCol="0">
              <a:spAutoFit/>
            </a:bodyPr>
            <a:lstStyle/>
            <a:p>
              <a:r>
                <a:rPr lang="ru-RU" dirty="0" smtClean="0"/>
                <a:t>1</a:t>
              </a:r>
              <a:endParaRPr lang="ru-RU" dirty="0"/>
            </a:p>
          </p:txBody>
        </p:sp>
        <p:sp>
          <p:nvSpPr>
            <p:cNvPr id="7" name="TextBox 6"/>
            <p:cNvSpPr txBox="1"/>
            <p:nvPr/>
          </p:nvSpPr>
          <p:spPr>
            <a:xfrm>
              <a:off x="8308914" y="2267541"/>
              <a:ext cx="301686" cy="369332"/>
            </a:xfrm>
            <a:prstGeom prst="rect">
              <a:avLst/>
            </a:prstGeom>
            <a:solidFill>
              <a:schemeClr val="bg2"/>
            </a:solidFill>
          </p:spPr>
          <p:txBody>
            <a:bodyPr wrap="none" rtlCol="0">
              <a:spAutoFit/>
            </a:bodyPr>
            <a:lstStyle/>
            <a:p>
              <a:r>
                <a:rPr lang="ru-RU" dirty="0"/>
                <a:t>2</a:t>
              </a:r>
            </a:p>
          </p:txBody>
        </p:sp>
        <p:sp>
          <p:nvSpPr>
            <p:cNvPr id="8" name="TextBox 7"/>
            <p:cNvSpPr txBox="1"/>
            <p:nvPr/>
          </p:nvSpPr>
          <p:spPr>
            <a:xfrm>
              <a:off x="9264502" y="3281675"/>
              <a:ext cx="301686" cy="369332"/>
            </a:xfrm>
            <a:prstGeom prst="rect">
              <a:avLst/>
            </a:prstGeom>
            <a:solidFill>
              <a:schemeClr val="bg2"/>
            </a:solidFill>
          </p:spPr>
          <p:txBody>
            <a:bodyPr wrap="none" rtlCol="0">
              <a:spAutoFit/>
            </a:bodyPr>
            <a:lstStyle/>
            <a:p>
              <a:r>
                <a:rPr lang="ru-RU" dirty="0" smtClean="0"/>
                <a:t>3</a:t>
              </a:r>
              <a:endParaRPr lang="ru-RU" dirty="0"/>
            </a:p>
          </p:txBody>
        </p:sp>
        <p:sp>
          <p:nvSpPr>
            <p:cNvPr id="9" name="TextBox 8"/>
            <p:cNvSpPr txBox="1"/>
            <p:nvPr/>
          </p:nvSpPr>
          <p:spPr>
            <a:xfrm>
              <a:off x="7002236" y="3063035"/>
              <a:ext cx="301686" cy="369332"/>
            </a:xfrm>
            <a:prstGeom prst="rect">
              <a:avLst/>
            </a:prstGeom>
            <a:solidFill>
              <a:schemeClr val="bg2"/>
            </a:solidFill>
          </p:spPr>
          <p:txBody>
            <a:bodyPr wrap="none" rtlCol="0">
              <a:spAutoFit/>
            </a:bodyPr>
            <a:lstStyle/>
            <a:p>
              <a:r>
                <a:rPr lang="ru-RU" dirty="0"/>
                <a:t>4</a:t>
              </a:r>
            </a:p>
          </p:txBody>
        </p:sp>
      </p:grpSp>
      <p:grpSp>
        <p:nvGrpSpPr>
          <p:cNvPr id="19" name="Группа 18"/>
          <p:cNvGrpSpPr/>
          <p:nvPr/>
        </p:nvGrpSpPr>
        <p:grpSpPr>
          <a:xfrm>
            <a:off x="178718" y="3948532"/>
            <a:ext cx="2198459" cy="2936172"/>
            <a:chOff x="620139" y="3921828"/>
            <a:chExt cx="2198459" cy="2936172"/>
          </a:xfrm>
        </p:grpSpPr>
        <p:pic>
          <p:nvPicPr>
            <p:cNvPr id="14" name="Рисунок 13"/>
            <p:cNvPicPr>
              <a:picLocks noChangeAspect="1"/>
            </p:cNvPicPr>
            <p:nvPr/>
          </p:nvPicPr>
          <p:blipFill>
            <a:blip r:embed="rId5"/>
            <a:stretch>
              <a:fillRect/>
            </a:stretch>
          </p:blipFill>
          <p:spPr>
            <a:xfrm>
              <a:off x="620139" y="3921828"/>
              <a:ext cx="2198459" cy="2936172"/>
            </a:xfrm>
            <a:prstGeom prst="rect">
              <a:avLst/>
            </a:prstGeom>
          </p:spPr>
        </p:pic>
        <p:sp>
          <p:nvSpPr>
            <p:cNvPr id="10" name="TextBox 9"/>
            <p:cNvSpPr txBox="1"/>
            <p:nvPr/>
          </p:nvSpPr>
          <p:spPr>
            <a:xfrm>
              <a:off x="745834" y="6071190"/>
              <a:ext cx="1947071" cy="369332"/>
            </a:xfrm>
            <a:prstGeom prst="rect">
              <a:avLst/>
            </a:prstGeom>
            <a:solidFill>
              <a:schemeClr val="bg2"/>
            </a:solidFill>
          </p:spPr>
          <p:txBody>
            <a:bodyPr wrap="none" rtlCol="0">
              <a:spAutoFit/>
            </a:bodyPr>
            <a:lstStyle/>
            <a:p>
              <a:r>
                <a:rPr lang="ru-RU" dirty="0" smtClean="0"/>
                <a:t>Конус из меди 0,1</a:t>
              </a:r>
              <a:endParaRPr lang="ru-RU" dirty="0"/>
            </a:p>
          </p:txBody>
        </p:sp>
      </p:grpSp>
      <p:grpSp>
        <p:nvGrpSpPr>
          <p:cNvPr id="22" name="Группа 21"/>
          <p:cNvGrpSpPr/>
          <p:nvPr/>
        </p:nvGrpSpPr>
        <p:grpSpPr>
          <a:xfrm>
            <a:off x="2534804" y="3904974"/>
            <a:ext cx="2533707" cy="2962876"/>
            <a:chOff x="3528536" y="3895124"/>
            <a:chExt cx="2533707" cy="2962876"/>
          </a:xfrm>
        </p:grpSpPr>
        <p:pic>
          <p:nvPicPr>
            <p:cNvPr id="16" name="Рисунок 15"/>
            <p:cNvPicPr>
              <a:picLocks noChangeAspect="1"/>
            </p:cNvPicPr>
            <p:nvPr/>
          </p:nvPicPr>
          <p:blipFill>
            <a:blip r:embed="rId6"/>
            <a:stretch>
              <a:fillRect/>
            </a:stretch>
          </p:blipFill>
          <p:spPr>
            <a:xfrm>
              <a:off x="3686162" y="3895124"/>
              <a:ext cx="2218454" cy="2962876"/>
            </a:xfrm>
            <a:prstGeom prst="rect">
              <a:avLst/>
            </a:prstGeom>
          </p:spPr>
        </p:pic>
        <p:sp>
          <p:nvSpPr>
            <p:cNvPr id="12" name="TextBox 11"/>
            <p:cNvSpPr txBox="1"/>
            <p:nvPr/>
          </p:nvSpPr>
          <p:spPr>
            <a:xfrm>
              <a:off x="3528536" y="6139286"/>
              <a:ext cx="2533707" cy="369332"/>
            </a:xfrm>
            <a:prstGeom prst="rect">
              <a:avLst/>
            </a:prstGeom>
            <a:solidFill>
              <a:schemeClr val="bg2"/>
            </a:solidFill>
          </p:spPr>
          <p:txBody>
            <a:bodyPr wrap="none" rtlCol="0">
              <a:spAutoFit/>
            </a:bodyPr>
            <a:lstStyle/>
            <a:p>
              <a:r>
                <a:rPr lang="ru-RU" dirty="0" smtClean="0"/>
                <a:t>Конус из молибдена 0,3</a:t>
              </a:r>
              <a:endParaRPr lang="ru-RU" dirty="0"/>
            </a:p>
          </p:txBody>
        </p:sp>
      </p:grpSp>
      <p:grpSp>
        <p:nvGrpSpPr>
          <p:cNvPr id="21" name="Группа 20"/>
          <p:cNvGrpSpPr/>
          <p:nvPr/>
        </p:nvGrpSpPr>
        <p:grpSpPr>
          <a:xfrm>
            <a:off x="5222871" y="3904973"/>
            <a:ext cx="2218454" cy="2962877"/>
            <a:chOff x="7510980" y="3895123"/>
            <a:chExt cx="2218454" cy="2962877"/>
          </a:xfrm>
        </p:grpSpPr>
        <p:pic>
          <p:nvPicPr>
            <p:cNvPr id="18" name="Рисунок 17"/>
            <p:cNvPicPr>
              <a:picLocks noChangeAspect="1"/>
            </p:cNvPicPr>
            <p:nvPr/>
          </p:nvPicPr>
          <p:blipFill>
            <a:blip r:embed="rId7"/>
            <a:stretch>
              <a:fillRect/>
            </a:stretch>
          </p:blipFill>
          <p:spPr>
            <a:xfrm>
              <a:off x="7510980" y="3895123"/>
              <a:ext cx="2218454" cy="2962877"/>
            </a:xfrm>
            <a:prstGeom prst="rect">
              <a:avLst/>
            </a:prstGeom>
          </p:spPr>
        </p:pic>
        <p:sp>
          <p:nvSpPr>
            <p:cNvPr id="11" name="TextBox 10"/>
            <p:cNvSpPr txBox="1"/>
            <p:nvPr/>
          </p:nvSpPr>
          <p:spPr>
            <a:xfrm>
              <a:off x="7580749" y="6139285"/>
              <a:ext cx="1947071" cy="369332"/>
            </a:xfrm>
            <a:prstGeom prst="rect">
              <a:avLst/>
            </a:prstGeom>
            <a:solidFill>
              <a:schemeClr val="bg2"/>
            </a:solidFill>
          </p:spPr>
          <p:txBody>
            <a:bodyPr wrap="none" rtlCol="0">
              <a:spAutoFit/>
            </a:bodyPr>
            <a:lstStyle/>
            <a:p>
              <a:r>
                <a:rPr lang="ru-RU" dirty="0" smtClean="0"/>
                <a:t>Конус из меди 0,4</a:t>
              </a:r>
              <a:endParaRPr lang="ru-RU" dirty="0"/>
            </a:p>
          </p:txBody>
        </p:sp>
      </p:grpSp>
      <p:sp>
        <p:nvSpPr>
          <p:cNvPr id="20" name="TextBox 19"/>
          <p:cNvSpPr txBox="1"/>
          <p:nvPr/>
        </p:nvSpPr>
        <p:spPr>
          <a:xfrm>
            <a:off x="10141688" y="4705697"/>
            <a:ext cx="2050312" cy="923330"/>
          </a:xfrm>
          <a:prstGeom prst="rect">
            <a:avLst/>
          </a:prstGeom>
          <a:solidFill>
            <a:schemeClr val="bg2"/>
          </a:solidFill>
        </p:spPr>
        <p:txBody>
          <a:bodyPr wrap="square" rtlCol="0">
            <a:spAutoFit/>
          </a:bodyPr>
          <a:lstStyle/>
          <a:p>
            <a:r>
              <a:rPr lang="ru-RU" dirty="0" smtClean="0"/>
              <a:t>Пример </a:t>
            </a:r>
            <a:r>
              <a:rPr lang="ru-RU" dirty="0"/>
              <a:t>д</a:t>
            </a:r>
            <a:r>
              <a:rPr lang="ru-RU" dirty="0" smtClean="0"/>
              <a:t>анных со схемы калориметра</a:t>
            </a:r>
            <a:endParaRPr lang="ru-RU" dirty="0"/>
          </a:p>
        </p:txBody>
      </p:sp>
      <p:grpSp>
        <p:nvGrpSpPr>
          <p:cNvPr id="28" name="Группа 27"/>
          <p:cNvGrpSpPr/>
          <p:nvPr/>
        </p:nvGrpSpPr>
        <p:grpSpPr>
          <a:xfrm>
            <a:off x="8529083" y="801009"/>
            <a:ext cx="3515614" cy="2099494"/>
            <a:chOff x="8467718" y="25245"/>
            <a:chExt cx="3515614" cy="2099494"/>
          </a:xfrm>
        </p:grpSpPr>
        <p:pic>
          <p:nvPicPr>
            <p:cNvPr id="23" name="Рисунок 22"/>
            <p:cNvPicPr>
              <a:picLocks noChangeAspect="1"/>
            </p:cNvPicPr>
            <p:nvPr/>
          </p:nvPicPr>
          <p:blipFill>
            <a:blip r:embed="rId8"/>
            <a:stretch>
              <a:fillRect/>
            </a:stretch>
          </p:blipFill>
          <p:spPr>
            <a:xfrm>
              <a:off x="8467718" y="147206"/>
              <a:ext cx="3515614" cy="1977533"/>
            </a:xfrm>
            <a:prstGeom prst="rect">
              <a:avLst/>
            </a:prstGeom>
          </p:spPr>
        </p:pic>
        <p:sp>
          <p:nvSpPr>
            <p:cNvPr id="24" name="TextBox 23"/>
            <p:cNvSpPr txBox="1"/>
            <p:nvPr/>
          </p:nvSpPr>
          <p:spPr>
            <a:xfrm>
              <a:off x="9824144" y="843240"/>
              <a:ext cx="316112" cy="369332"/>
            </a:xfrm>
            <a:prstGeom prst="rect">
              <a:avLst/>
            </a:prstGeom>
            <a:noFill/>
          </p:spPr>
          <p:txBody>
            <a:bodyPr wrap="none" rtlCol="0">
              <a:spAutoFit/>
            </a:bodyPr>
            <a:lstStyle/>
            <a:p>
              <a:r>
                <a:rPr lang="en-US" dirty="0" smtClean="0"/>
                <a:t>V</a:t>
              </a:r>
              <a:endParaRPr lang="ru-RU" dirty="0"/>
            </a:p>
          </p:txBody>
        </p:sp>
        <mc:AlternateContent xmlns:mc="http://schemas.openxmlformats.org/markup-compatibility/2006" xmlns:a14="http://schemas.microsoft.com/office/drawing/2010/main">
          <mc:Choice Requires="a14">
            <p:sp>
              <p:nvSpPr>
                <p:cNvPr id="25" name="TextBox 24"/>
                <p:cNvSpPr txBox="1"/>
                <p:nvPr/>
              </p:nvSpPr>
              <p:spPr>
                <a:xfrm>
                  <a:off x="11276957" y="889406"/>
                  <a:ext cx="3234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𝑇</m:t>
                            </m:r>
                          </m:sub>
                        </m:sSub>
                      </m:oMath>
                    </m:oMathPara>
                  </a14:m>
                  <a:endParaRPr lang="ru-RU" dirty="0"/>
                </a:p>
              </p:txBody>
            </p:sp>
          </mc:Choice>
          <mc:Fallback xmlns="">
            <p:sp>
              <p:nvSpPr>
                <p:cNvPr id="25" name="TextBox 24"/>
                <p:cNvSpPr txBox="1">
                  <a:spLocks noRot="1" noChangeAspect="1" noMove="1" noResize="1" noEditPoints="1" noAdjustHandles="1" noChangeArrowheads="1" noChangeShapeType="1" noTextEdit="1"/>
                </p:cNvSpPr>
                <p:nvPr/>
              </p:nvSpPr>
              <p:spPr>
                <a:xfrm>
                  <a:off x="11276957" y="889406"/>
                  <a:ext cx="323422" cy="276999"/>
                </a:xfrm>
                <a:prstGeom prst="rect">
                  <a:avLst/>
                </a:prstGeom>
                <a:blipFill rotWithShape="0">
                  <a:blip r:embed="rId9"/>
                  <a:stretch>
                    <a:fillRect l="-18868" r="-1887" b="-15217"/>
                  </a:stretch>
                </a:blipFill>
              </p:spPr>
              <p:txBody>
                <a:bodyPr/>
                <a:lstStyle/>
                <a:p>
                  <a:r>
                    <a:rPr lang="ru-RU">
                      <a:noFill/>
                    </a:rPr>
                    <a:t> </a:t>
                  </a:r>
                </a:p>
              </p:txBody>
            </p:sp>
          </mc:Fallback>
        </mc:AlternateContent>
        <p:sp>
          <p:nvSpPr>
            <p:cNvPr id="26" name="TextBox 25"/>
            <p:cNvSpPr txBox="1"/>
            <p:nvPr/>
          </p:nvSpPr>
          <p:spPr>
            <a:xfrm>
              <a:off x="8818758" y="658574"/>
              <a:ext cx="654346" cy="369332"/>
            </a:xfrm>
            <a:prstGeom prst="rect">
              <a:avLst/>
            </a:prstGeom>
            <a:noFill/>
          </p:spPr>
          <p:txBody>
            <a:bodyPr wrap="none" rtlCol="0">
              <a:spAutoFit/>
            </a:bodyPr>
            <a:lstStyle/>
            <a:p>
              <a:r>
                <a:rPr lang="en-US" dirty="0" smtClean="0"/>
                <a:t>1,5 </a:t>
              </a:r>
              <a:r>
                <a:rPr lang="ru-RU" dirty="0" smtClean="0"/>
                <a:t>В</a:t>
              </a:r>
              <a:endParaRPr lang="ru-RU" dirty="0"/>
            </a:p>
          </p:txBody>
        </p:sp>
        <p:sp>
          <p:nvSpPr>
            <p:cNvPr id="27" name="TextBox 26"/>
            <p:cNvSpPr txBox="1"/>
            <p:nvPr/>
          </p:nvSpPr>
          <p:spPr>
            <a:xfrm>
              <a:off x="9731170" y="25245"/>
              <a:ext cx="409086" cy="369332"/>
            </a:xfrm>
            <a:prstGeom prst="rect">
              <a:avLst/>
            </a:prstGeom>
            <a:noFill/>
          </p:spPr>
          <p:txBody>
            <a:bodyPr wrap="none" rtlCol="0">
              <a:spAutoFit/>
            </a:bodyPr>
            <a:lstStyle/>
            <a:p>
              <a:r>
                <a:rPr lang="ru-RU" dirty="0" smtClean="0"/>
                <a:t>1к</a:t>
              </a:r>
              <a:endParaRPr lang="ru-RU" dirty="0"/>
            </a:p>
          </p:txBody>
        </p:sp>
      </p:grpSp>
    </p:spTree>
    <p:extLst>
      <p:ext uri="{BB962C8B-B14F-4D97-AF65-F5344CB8AC3E}">
        <p14:creationId xmlns:p14="http://schemas.microsoft.com/office/powerpoint/2010/main" val="3844185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94" y="62522"/>
            <a:ext cx="10515600" cy="1325563"/>
          </a:xfrm>
        </p:spPr>
        <p:txBody>
          <a:bodyPr/>
          <a:lstStyle/>
          <a:p>
            <a:r>
              <a:rPr lang="ru-RU" b="1" dirty="0" smtClean="0"/>
              <a:t>Баллистический маятник</a:t>
            </a:r>
            <a:endParaRPr lang="ru-RU" b="1" dirty="0"/>
          </a:p>
        </p:txBody>
      </p:sp>
      <p:sp>
        <p:nvSpPr>
          <p:cNvPr id="3" name="Объект 2"/>
          <p:cNvSpPr>
            <a:spLocks noGrp="1"/>
          </p:cNvSpPr>
          <p:nvPr>
            <p:ph idx="1"/>
          </p:nvPr>
        </p:nvSpPr>
        <p:spPr>
          <a:xfrm>
            <a:off x="838200" y="1317625"/>
            <a:ext cx="5254256" cy="1870192"/>
          </a:xfrm>
        </p:spPr>
        <p:txBody>
          <a:bodyPr>
            <a:normAutofit/>
          </a:bodyPr>
          <a:lstStyle/>
          <a:p>
            <a:r>
              <a:rPr lang="en-US" sz="1600" dirty="0" smtClean="0"/>
              <a:t>“Ballistic </a:t>
            </a:r>
            <a:r>
              <a:rPr lang="en-US" sz="1600" dirty="0"/>
              <a:t>measurements of laser </a:t>
            </a:r>
            <a:r>
              <a:rPr lang="en-US" sz="1600" dirty="0" smtClean="0"/>
              <a:t>ablation</a:t>
            </a:r>
            <a:r>
              <a:rPr lang="ru-RU" sz="1600" dirty="0" smtClean="0"/>
              <a:t> </a:t>
            </a:r>
            <a:r>
              <a:rPr lang="en-US" sz="1600" dirty="0" smtClean="0"/>
              <a:t>generated impulse”</a:t>
            </a:r>
            <a:r>
              <a:rPr lang="ru-RU" sz="1600" dirty="0" smtClean="0"/>
              <a:t> </a:t>
            </a:r>
            <a:r>
              <a:rPr lang="en-US" sz="1600" dirty="0" smtClean="0"/>
              <a:t>P. </a:t>
            </a:r>
            <a:r>
              <a:rPr lang="en-US" sz="1600" dirty="0" err="1" smtClean="0"/>
              <a:t>Battocchio</a:t>
            </a:r>
            <a:r>
              <a:rPr lang="en-US" sz="1600" dirty="0" smtClean="0"/>
              <a:t>, J. </a:t>
            </a:r>
            <a:r>
              <a:rPr lang="en-US" sz="1600" dirty="0" err="1" smtClean="0"/>
              <a:t>Terragni</a:t>
            </a:r>
            <a:endParaRPr lang="ru-RU" sz="1600" dirty="0"/>
          </a:p>
        </p:txBody>
      </p:sp>
      <p:sp>
        <p:nvSpPr>
          <p:cNvPr id="4" name="Номер слайда 3"/>
          <p:cNvSpPr>
            <a:spLocks noGrp="1"/>
          </p:cNvSpPr>
          <p:nvPr>
            <p:ph type="sldNum" sz="quarter" idx="12"/>
          </p:nvPr>
        </p:nvSpPr>
        <p:spPr/>
        <p:txBody>
          <a:bodyPr/>
          <a:lstStyle/>
          <a:p>
            <a:fld id="{21F5E917-8581-4D5A-93A0-460327932084}" type="slidenum">
              <a:rPr lang="ru-RU" smtClean="0"/>
              <a:t>12</a:t>
            </a:fld>
            <a:endParaRPr lang="ru-RU" dirty="0"/>
          </a:p>
        </p:txBody>
      </p:sp>
      <p:pic>
        <p:nvPicPr>
          <p:cNvPr id="11" name="Рисунок 10"/>
          <p:cNvPicPr>
            <a:picLocks noChangeAspect="1"/>
          </p:cNvPicPr>
          <p:nvPr/>
        </p:nvPicPr>
        <p:blipFill>
          <a:blip r:embed="rId3"/>
          <a:stretch>
            <a:fillRect/>
          </a:stretch>
        </p:blipFill>
        <p:spPr>
          <a:xfrm>
            <a:off x="96794" y="2332139"/>
            <a:ext cx="2357204" cy="2839673"/>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0080" y="2594634"/>
            <a:ext cx="3436251" cy="1818349"/>
          </a:xfrm>
          <a:prstGeom prst="rect">
            <a:avLst/>
          </a:prstGeom>
        </p:spPr>
      </p:pic>
      <p:sp>
        <p:nvSpPr>
          <p:cNvPr id="13" name="TextBox 12"/>
          <p:cNvSpPr txBox="1"/>
          <p:nvPr/>
        </p:nvSpPr>
        <p:spPr>
          <a:xfrm>
            <a:off x="838200" y="2458522"/>
            <a:ext cx="896399" cy="369332"/>
          </a:xfrm>
          <a:prstGeom prst="rect">
            <a:avLst/>
          </a:prstGeom>
          <a:solidFill>
            <a:schemeClr val="bg2"/>
          </a:solidFill>
        </p:spPr>
        <p:txBody>
          <a:bodyPr wrap="none" rtlCol="0">
            <a:spAutoFit/>
          </a:bodyPr>
          <a:lstStyle/>
          <a:p>
            <a:r>
              <a:rPr lang="ru-RU" dirty="0" smtClean="0"/>
              <a:t>Подвес</a:t>
            </a:r>
            <a:endParaRPr lang="ru-RU" dirty="0"/>
          </a:p>
        </p:txBody>
      </p:sp>
      <p:sp>
        <p:nvSpPr>
          <p:cNvPr id="14" name="TextBox 13"/>
          <p:cNvSpPr txBox="1"/>
          <p:nvPr/>
        </p:nvSpPr>
        <p:spPr>
          <a:xfrm>
            <a:off x="3195404" y="2332139"/>
            <a:ext cx="2394245" cy="369332"/>
          </a:xfrm>
          <a:prstGeom prst="rect">
            <a:avLst/>
          </a:prstGeom>
          <a:solidFill>
            <a:schemeClr val="bg2"/>
          </a:solidFill>
        </p:spPr>
        <p:txBody>
          <a:bodyPr wrap="none" rtlCol="0">
            <a:spAutoFit/>
          </a:bodyPr>
          <a:lstStyle/>
          <a:p>
            <a:r>
              <a:rPr lang="ru-RU" dirty="0" smtClean="0"/>
              <a:t>Вид со стороны пушки</a:t>
            </a:r>
            <a:endParaRPr lang="ru-RU" dirty="0"/>
          </a:p>
        </p:txBody>
      </p:sp>
      <p:grpSp>
        <p:nvGrpSpPr>
          <p:cNvPr id="5" name="Группа 4"/>
          <p:cNvGrpSpPr/>
          <p:nvPr/>
        </p:nvGrpSpPr>
        <p:grpSpPr>
          <a:xfrm>
            <a:off x="6802029" y="3443138"/>
            <a:ext cx="5305425" cy="2913212"/>
            <a:chOff x="8119617" y="2202589"/>
            <a:chExt cx="3984432" cy="2210394"/>
          </a:xfrm>
        </p:grpSpPr>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617" y="2202589"/>
              <a:ext cx="3984432" cy="2210394"/>
            </a:xfrm>
            <a:prstGeom prst="rect">
              <a:avLst/>
            </a:prstGeom>
          </p:spPr>
        </p:pic>
        <p:sp>
          <p:nvSpPr>
            <p:cNvPr id="16" name="TextBox 15"/>
            <p:cNvSpPr txBox="1"/>
            <p:nvPr/>
          </p:nvSpPr>
          <p:spPr>
            <a:xfrm>
              <a:off x="9605262" y="3935222"/>
              <a:ext cx="2498787" cy="280230"/>
            </a:xfrm>
            <a:prstGeom prst="rect">
              <a:avLst/>
            </a:prstGeom>
            <a:solidFill>
              <a:schemeClr val="bg2"/>
            </a:solidFill>
          </p:spPr>
          <p:txBody>
            <a:bodyPr wrap="square" rtlCol="0">
              <a:spAutoFit/>
            </a:bodyPr>
            <a:lstStyle/>
            <a:p>
              <a:r>
                <a:rPr lang="ru-RU" dirty="0" smtClean="0"/>
                <a:t>Отклонение маятника при 4 </a:t>
              </a:r>
              <a:r>
                <a:rPr lang="ru-RU" dirty="0" err="1" smtClean="0"/>
                <a:t>кВ</a:t>
              </a:r>
              <a:endParaRPr lang="ru-RU" dirty="0"/>
            </a:p>
          </p:txBody>
        </p:sp>
      </p:gr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029" y="281217"/>
            <a:ext cx="5305425" cy="2943225"/>
          </a:xfrm>
          <a:prstGeom prst="rect">
            <a:avLst/>
          </a:prstGeom>
        </p:spPr>
      </p:pic>
      <p:sp>
        <p:nvSpPr>
          <p:cNvPr id="17" name="TextBox 16"/>
          <p:cNvSpPr txBox="1"/>
          <p:nvPr/>
        </p:nvSpPr>
        <p:spPr>
          <a:xfrm>
            <a:off x="6802029" y="2594634"/>
            <a:ext cx="2052077" cy="369332"/>
          </a:xfrm>
          <a:prstGeom prst="rect">
            <a:avLst/>
          </a:prstGeom>
          <a:solidFill>
            <a:schemeClr val="bg2"/>
          </a:solidFill>
        </p:spPr>
        <p:txBody>
          <a:bodyPr wrap="square" rtlCol="0">
            <a:spAutoFit/>
          </a:bodyPr>
          <a:lstStyle/>
          <a:p>
            <a:r>
              <a:rPr lang="ru-RU" dirty="0" smtClean="0"/>
              <a:t>Маятник в покое</a:t>
            </a:r>
            <a:endParaRPr lang="ru-RU" dirty="0"/>
          </a:p>
        </p:txBody>
      </p:sp>
      <p:sp>
        <p:nvSpPr>
          <p:cNvPr id="6" name="TextBox 5"/>
          <p:cNvSpPr txBox="1"/>
          <p:nvPr/>
        </p:nvSpPr>
        <p:spPr>
          <a:xfrm>
            <a:off x="244549" y="5316279"/>
            <a:ext cx="6557480" cy="1200329"/>
          </a:xfrm>
          <a:prstGeom prst="rect">
            <a:avLst/>
          </a:prstGeom>
          <a:noFill/>
        </p:spPr>
        <p:txBody>
          <a:bodyPr wrap="square" rtlCol="0">
            <a:spAutoFit/>
          </a:bodyPr>
          <a:lstStyle/>
          <a:p>
            <a:pPr marL="285750" indent="-285750">
              <a:buFont typeface="Arial" panose="020B0604020202020204" pitchFamily="34" charset="0"/>
              <a:buChar char="•"/>
            </a:pPr>
            <a:r>
              <a:rPr lang="ru-RU" dirty="0" smtClean="0"/>
              <a:t>Подвес разработан с учетом минимального трения</a:t>
            </a:r>
          </a:p>
          <a:p>
            <a:pPr marL="285750" indent="-285750">
              <a:buFont typeface="Arial" panose="020B0604020202020204" pitchFamily="34" charset="0"/>
              <a:buChar char="•"/>
            </a:pPr>
            <a:r>
              <a:rPr lang="ru-RU" dirty="0" smtClean="0"/>
              <a:t>Плазма стреляет в центр пластины</a:t>
            </a:r>
          </a:p>
          <a:p>
            <a:pPr marL="285750" indent="-285750">
              <a:buFont typeface="Arial" panose="020B0604020202020204" pitchFamily="34" charset="0"/>
              <a:buChar char="•"/>
            </a:pPr>
            <a:r>
              <a:rPr lang="ru-RU" dirty="0" smtClean="0"/>
              <a:t>Высокоскоростная камера фотографирует маятник в </a:t>
            </a:r>
            <a:r>
              <a:rPr lang="en-US" dirty="0" smtClean="0"/>
              <a:t>t = 0,25 T</a:t>
            </a:r>
            <a:r>
              <a:rPr lang="ru-RU" dirty="0" smtClean="0"/>
              <a:t>.</a:t>
            </a:r>
          </a:p>
          <a:p>
            <a:pPr marL="285750" indent="-285750">
              <a:buFont typeface="Arial" panose="020B0604020202020204" pitchFamily="34" charset="0"/>
              <a:buChar char="•"/>
            </a:pPr>
            <a:r>
              <a:rPr lang="ru-RU" dirty="0" smtClean="0"/>
              <a:t>Угол измеряется цифровой обработкой фотографии на </a:t>
            </a:r>
            <a:r>
              <a:rPr lang="en-US" dirty="0" smtClean="0"/>
              <a:t>Python</a:t>
            </a:r>
            <a:endParaRPr lang="ru-RU" dirty="0"/>
          </a:p>
        </p:txBody>
      </p:sp>
    </p:spTree>
    <p:extLst>
      <p:ext uri="{BB962C8B-B14F-4D97-AF65-F5344CB8AC3E}">
        <p14:creationId xmlns:p14="http://schemas.microsoft.com/office/powerpoint/2010/main" val="2935477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391478" y="914400"/>
            <a:ext cx="5991297" cy="5657720"/>
            <a:chOff x="391478" y="914400"/>
            <a:chExt cx="5991297" cy="5657720"/>
          </a:xfrm>
        </p:grpSpPr>
        <p:pic>
          <p:nvPicPr>
            <p:cNvPr id="5" name="Рисунок 4"/>
            <p:cNvPicPr>
              <a:picLocks noChangeAspect="1"/>
            </p:cNvPicPr>
            <p:nvPr/>
          </p:nvPicPr>
          <p:blipFill>
            <a:blip r:embed="rId3"/>
            <a:stretch>
              <a:fillRect/>
            </a:stretch>
          </p:blipFill>
          <p:spPr>
            <a:xfrm>
              <a:off x="391478" y="914400"/>
              <a:ext cx="5991297" cy="565772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16349" y="1770321"/>
                  <a:ext cx="1379095" cy="276999"/>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≈40 </m:t>
                        </m:r>
                        <m:r>
                          <a:rPr lang="ru-RU" b="0" i="1" smtClean="0">
                            <a:latin typeface="Cambria Math" panose="02040503050406030204" pitchFamily="18" charset="0"/>
                            <a:ea typeface="Cambria Math" panose="02040503050406030204" pitchFamily="18" charset="0"/>
                          </a:rPr>
                          <m:t>кА</m:t>
                        </m:r>
                      </m:oMath>
                    </m:oMathPara>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3216349" y="1770321"/>
                  <a:ext cx="1379095" cy="276999"/>
                </a:xfrm>
                <a:prstGeom prst="rect">
                  <a:avLst/>
                </a:prstGeom>
                <a:blipFill rotWithShape="0">
                  <a:blip r:embed="rId4"/>
                  <a:stretch>
                    <a:fillRect l="-3982" r="-3982" b="-1087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34127" y="3241158"/>
                  <a:ext cx="1051826" cy="276999"/>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=2 </m:t>
                        </m:r>
                        <m:r>
                          <a:rPr lang="ru-RU" b="0" i="1" smtClean="0">
                            <a:latin typeface="Cambria Math" panose="02040503050406030204" pitchFamily="18" charset="0"/>
                            <a:ea typeface="Cambria Math" panose="02040503050406030204" pitchFamily="18" charset="0"/>
                          </a:rPr>
                          <m:t>кВ</m:t>
                        </m:r>
                      </m:oMath>
                    </m:oMathPara>
                  </a14:m>
                  <a:endParaRPr lang="ru-RU" dirty="0"/>
                </a:p>
              </p:txBody>
            </p:sp>
          </mc:Choice>
          <mc:Fallback xmlns="">
            <p:sp>
              <p:nvSpPr>
                <p:cNvPr id="9" name="TextBox 8"/>
                <p:cNvSpPr txBox="1">
                  <a:spLocks noRot="1" noChangeAspect="1" noMove="1" noResize="1" noEditPoints="1" noAdjustHandles="1" noChangeArrowheads="1" noChangeShapeType="1" noTextEdit="1"/>
                </p:cNvSpPr>
                <p:nvPr/>
              </p:nvSpPr>
              <p:spPr>
                <a:xfrm>
                  <a:off x="3234127" y="3241158"/>
                  <a:ext cx="1051826" cy="276999"/>
                </a:xfrm>
                <a:prstGeom prst="rect">
                  <a:avLst/>
                </a:prstGeom>
                <a:blipFill rotWithShape="0">
                  <a:blip r:embed="rId5"/>
                  <a:stretch>
                    <a:fillRect l="-5233" r="-5233"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39069" y="4768139"/>
                  <a:ext cx="2299989" cy="276999"/>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≈1,6×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16</m:t>
                            </m:r>
                          </m:sup>
                        </m:sSup>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см</m:t>
                            </m:r>
                          </m:e>
                          <m:sup>
                            <m:r>
                              <a:rPr lang="ru-RU"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 </m:t>
                        </m:r>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1039069" y="4768139"/>
                  <a:ext cx="2299989" cy="276999"/>
                </a:xfrm>
                <a:prstGeom prst="rect">
                  <a:avLst/>
                </a:prstGeom>
                <a:blipFill rotWithShape="0">
                  <a:blip r:embed="rId6"/>
                  <a:stretch>
                    <a:fillRect l="-1058" t="-4348" b="-15217"/>
                  </a:stretch>
                </a:blipFill>
              </p:spPr>
              <p:txBody>
                <a:bodyPr/>
                <a:lstStyle/>
                <a:p>
                  <a:r>
                    <a:rPr lang="ru-RU">
                      <a:noFill/>
                    </a:rPr>
                    <a:t> </a:t>
                  </a:r>
                </a:p>
              </p:txBody>
            </p:sp>
          </mc:Fallback>
        </mc:AlternateContent>
      </p:grpSp>
      <p:pic>
        <p:nvPicPr>
          <p:cNvPr id="6" name="Рисунок 5"/>
          <p:cNvPicPr>
            <a:picLocks noChangeAspect="1"/>
          </p:cNvPicPr>
          <p:nvPr/>
        </p:nvPicPr>
        <p:blipFill>
          <a:blip r:embed="rId7"/>
          <a:stretch>
            <a:fillRect/>
          </a:stretch>
        </p:blipFill>
        <p:spPr>
          <a:xfrm>
            <a:off x="6010094" y="914400"/>
            <a:ext cx="5991297" cy="5657720"/>
          </a:xfrm>
          <a:prstGeom prst="rect">
            <a:avLst/>
          </a:prstGeom>
        </p:spPr>
      </p:pic>
      <p:sp>
        <p:nvSpPr>
          <p:cNvPr id="2" name="Заголовок 1"/>
          <p:cNvSpPr>
            <a:spLocks noGrp="1"/>
          </p:cNvSpPr>
          <p:nvPr>
            <p:ph type="title"/>
          </p:nvPr>
        </p:nvSpPr>
        <p:spPr/>
        <p:txBody>
          <a:bodyPr/>
          <a:lstStyle/>
          <a:p>
            <a:r>
              <a:rPr lang="ru-RU" b="1" dirty="0" smtClean="0"/>
              <a:t>Данные эксперимента</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13</a:t>
            </a:fld>
            <a:endParaRPr lang="ru-RU"/>
          </a:p>
        </p:txBody>
      </p:sp>
      <mc:AlternateContent xmlns:mc="http://schemas.openxmlformats.org/markup-compatibility/2006" xmlns:a14="http://schemas.microsoft.com/office/drawing/2010/main">
        <mc:Choice Requires="a14">
          <p:sp>
            <p:nvSpPr>
              <p:cNvPr id="11" name="TextBox 10"/>
              <p:cNvSpPr txBox="1"/>
              <p:nvPr/>
            </p:nvSpPr>
            <p:spPr>
              <a:xfrm>
                <a:off x="9207646" y="1653750"/>
                <a:ext cx="1379095" cy="276999"/>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0 </m:t>
                      </m:r>
                      <m:r>
                        <a:rPr lang="ru-RU" b="0" i="1" smtClean="0">
                          <a:latin typeface="Cambria Math" panose="02040503050406030204" pitchFamily="18" charset="0"/>
                          <a:ea typeface="Cambria Math" panose="02040503050406030204" pitchFamily="18" charset="0"/>
                        </a:rPr>
                        <m:t>кА</m:t>
                      </m:r>
                    </m:oMath>
                  </m:oMathPara>
                </a14:m>
                <a:endParaRPr lang="ru-RU" dirty="0"/>
              </a:p>
            </p:txBody>
          </p:sp>
        </mc:Choice>
        <mc:Fallback xmlns="">
          <p:sp>
            <p:nvSpPr>
              <p:cNvPr id="11" name="TextBox 10"/>
              <p:cNvSpPr txBox="1">
                <a:spLocks noRot="1" noChangeAspect="1" noMove="1" noResize="1" noEditPoints="1" noAdjustHandles="1" noChangeArrowheads="1" noChangeShapeType="1" noTextEdit="1"/>
              </p:cNvSpPr>
              <p:nvPr/>
            </p:nvSpPr>
            <p:spPr>
              <a:xfrm>
                <a:off x="9207646" y="1653750"/>
                <a:ext cx="1379095" cy="276999"/>
              </a:xfrm>
              <a:prstGeom prst="rect">
                <a:avLst/>
              </a:prstGeom>
              <a:blipFill rotWithShape="0">
                <a:blip r:embed="rId8"/>
                <a:stretch>
                  <a:fillRect l="-3524" r="-3965" b="-1087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897193" y="3241157"/>
                <a:ext cx="1051826" cy="276999"/>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 </m:t>
                      </m:r>
                      <m:r>
                        <a:rPr lang="ru-RU" b="0" i="1" smtClean="0">
                          <a:latin typeface="Cambria Math" panose="02040503050406030204" pitchFamily="18" charset="0"/>
                          <a:ea typeface="Cambria Math" panose="02040503050406030204" pitchFamily="18" charset="0"/>
                        </a:rPr>
                        <m:t>кВ</m:t>
                      </m:r>
                    </m:oMath>
                  </m:oMathPara>
                </a14:m>
                <a:endParaRPr lang="ru-RU" dirty="0"/>
              </a:p>
            </p:txBody>
          </p:sp>
        </mc:Choice>
        <mc:Fallback xmlns="">
          <p:sp>
            <p:nvSpPr>
              <p:cNvPr id="12" name="TextBox 11"/>
              <p:cNvSpPr txBox="1">
                <a:spLocks noRot="1" noChangeAspect="1" noMove="1" noResize="1" noEditPoints="1" noAdjustHandles="1" noChangeArrowheads="1" noChangeShapeType="1" noTextEdit="1"/>
              </p:cNvSpPr>
              <p:nvPr/>
            </p:nvSpPr>
            <p:spPr>
              <a:xfrm>
                <a:off x="9897193" y="3241157"/>
                <a:ext cx="1051826" cy="276999"/>
              </a:xfrm>
              <a:prstGeom prst="rect">
                <a:avLst/>
              </a:prstGeom>
              <a:blipFill rotWithShape="0">
                <a:blip r:embed="rId9"/>
                <a:stretch>
                  <a:fillRect l="-5233" r="-5233"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38027" y="5143823"/>
                <a:ext cx="2299989" cy="276999"/>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2,5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16</m:t>
                          </m:r>
                        </m:sup>
                      </m:sSup>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см</m:t>
                          </m:r>
                        </m:e>
                        <m:sup>
                          <m:r>
                            <a:rPr lang="ru-RU"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 </m:t>
                      </m:r>
                    </m:oMath>
                  </m:oMathPara>
                </a14:m>
                <a:endParaRPr lang="ru-RU" dirty="0"/>
              </a:p>
            </p:txBody>
          </p:sp>
        </mc:Choice>
        <mc:Fallback xmlns="">
          <p:sp>
            <p:nvSpPr>
              <p:cNvPr id="13" name="TextBox 12"/>
              <p:cNvSpPr txBox="1">
                <a:spLocks noRot="1" noChangeAspect="1" noMove="1" noResize="1" noEditPoints="1" noAdjustHandles="1" noChangeArrowheads="1" noChangeShapeType="1" noTextEdit="1"/>
              </p:cNvSpPr>
              <p:nvPr/>
            </p:nvSpPr>
            <p:spPr>
              <a:xfrm>
                <a:off x="9538027" y="5143823"/>
                <a:ext cx="2299989" cy="276999"/>
              </a:xfrm>
              <a:prstGeom prst="rect">
                <a:avLst/>
              </a:prstGeom>
              <a:blipFill rotWithShape="0">
                <a:blip r:embed="rId10"/>
                <a:stretch>
                  <a:fillRect l="-1061" t="-4444" b="-15556"/>
                </a:stretch>
              </a:blipFill>
            </p:spPr>
            <p:txBody>
              <a:bodyPr/>
              <a:lstStyle/>
              <a:p>
                <a:r>
                  <a:rPr lang="ru-RU">
                    <a:noFill/>
                  </a:rPr>
                  <a:t> </a:t>
                </a:r>
              </a:p>
            </p:txBody>
          </p:sp>
        </mc:Fallback>
      </mc:AlternateContent>
    </p:spTree>
    <p:extLst>
      <p:ext uri="{BB962C8B-B14F-4D97-AF65-F5344CB8AC3E}">
        <p14:creationId xmlns:p14="http://schemas.microsoft.com/office/powerpoint/2010/main" val="696368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Сравнение энергий</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14</a:t>
            </a:fld>
            <a:endParaRPr lang="ru-RU"/>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5852172" cy="4389129"/>
          </a:xfrm>
          <a:prstGeom prst="rect">
            <a:avLst/>
          </a:prstGeom>
        </p:spPr>
      </p:pic>
      <p:sp>
        <p:nvSpPr>
          <p:cNvPr id="3" name="TextBox 2"/>
          <p:cNvSpPr txBox="1"/>
          <p:nvPr/>
        </p:nvSpPr>
        <p:spPr>
          <a:xfrm>
            <a:off x="6562196" y="1628716"/>
            <a:ext cx="5445017" cy="369332"/>
          </a:xfrm>
          <a:prstGeom prst="rect">
            <a:avLst/>
          </a:prstGeom>
          <a:noFill/>
        </p:spPr>
        <p:txBody>
          <a:bodyPr wrap="none" rtlCol="0">
            <a:spAutoFit/>
          </a:bodyPr>
          <a:lstStyle/>
          <a:p>
            <a:r>
              <a:rPr lang="ru-RU" dirty="0" smtClean="0"/>
              <a:t>Калориметр дает оценку полной энергии струи снизу</a:t>
            </a:r>
            <a:endParaRPr lang="ru-RU" dirty="0"/>
          </a:p>
        </p:txBody>
      </p:sp>
      <p:sp>
        <p:nvSpPr>
          <p:cNvPr id="5" name="TextBox 4"/>
          <p:cNvSpPr txBox="1"/>
          <p:nvPr/>
        </p:nvSpPr>
        <p:spPr>
          <a:xfrm>
            <a:off x="6340198" y="3315841"/>
            <a:ext cx="5363776" cy="369332"/>
          </a:xfrm>
          <a:prstGeom prst="rect">
            <a:avLst/>
          </a:prstGeom>
          <a:noFill/>
        </p:spPr>
        <p:txBody>
          <a:bodyPr wrap="none" rtlCol="0">
            <a:spAutoFit/>
          </a:bodyPr>
          <a:lstStyle/>
          <a:p>
            <a:r>
              <a:rPr lang="ru-RU" dirty="0" smtClean="0"/>
              <a:t>Интерферометр дает оценку энергии плазмы сверху</a:t>
            </a:r>
            <a:endParaRPr lang="ru-RU" dirty="0"/>
          </a:p>
        </p:txBody>
      </p:sp>
      <mc:AlternateContent xmlns:mc="http://schemas.openxmlformats.org/markup-compatibility/2006" xmlns:a14="http://schemas.microsoft.com/office/drawing/2010/main">
        <mc:Choice Requires="a14">
          <p:sp>
            <p:nvSpPr>
              <p:cNvPr id="6" name="TextBox 5"/>
              <p:cNvSpPr txBox="1"/>
              <p:nvPr/>
            </p:nvSpPr>
            <p:spPr>
              <a:xfrm>
                <a:off x="6602817" y="2156383"/>
                <a:ext cx="1888274"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𝑗𝑒𝑡</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𝑐𝑎𝑙𝑜𝑟𝑖𝑚𝑒𝑡𝑒𝑟</m:t>
                          </m:r>
                        </m:sub>
                      </m:sSub>
                    </m:oMath>
                  </m:oMathPara>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6602817" y="2156383"/>
                <a:ext cx="1888274" cy="299313"/>
              </a:xfrm>
              <a:prstGeom prst="rect">
                <a:avLst/>
              </a:prstGeom>
              <a:blipFill rotWithShape="0">
                <a:blip r:embed="rId4"/>
                <a:stretch>
                  <a:fillRect l="-2258" r="-968" b="-2653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62197" y="2647506"/>
                <a:ext cx="4317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𝑐𝑎𝑙𝑜𝑟𝑖𝑚𝑒𝑡𝑒𝑟</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𝑀𝑒</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𝑐𝑜𝑛𝑢𝑠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m:oMathPara>
                </a14:m>
                <a:endParaRPr lang="ru-RU" dirty="0"/>
              </a:p>
            </p:txBody>
          </p:sp>
        </mc:Choice>
        <mc:Fallback xmlns="">
          <p:sp>
            <p:nvSpPr>
              <p:cNvPr id="9" name="TextBox 8"/>
              <p:cNvSpPr txBox="1">
                <a:spLocks noRot="1" noChangeAspect="1" noMove="1" noResize="1" noEditPoints="1" noAdjustHandles="1" noChangeArrowheads="1" noChangeShapeType="1" noTextEdit="1"/>
              </p:cNvSpPr>
              <p:nvPr/>
            </p:nvSpPr>
            <p:spPr>
              <a:xfrm>
                <a:off x="6562197" y="2647506"/>
                <a:ext cx="4317079" cy="276999"/>
              </a:xfrm>
              <a:prstGeom prst="rect">
                <a:avLst/>
              </a:prstGeom>
              <a:blipFill rotWithShape="0">
                <a:blip r:embed="rId5"/>
                <a:stretch>
                  <a:fillRect l="-1269" r="-705" b="-2826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429948" y="3846113"/>
                <a:ext cx="1678473"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𝑝𝑙𝑎𝑠𝑚</m:t>
                          </m:r>
                        </m:sub>
                      </m:sSub>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𝑖𝑛𝑡𝑒𝑟𝑓</m:t>
                          </m:r>
                        </m:sub>
                      </m:sSub>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6429948" y="3846113"/>
                <a:ext cx="1678473" cy="299249"/>
              </a:xfrm>
              <a:prstGeom prst="rect">
                <a:avLst/>
              </a:prstGeom>
              <a:blipFill rotWithShape="0">
                <a:blip r:embed="rId6"/>
                <a:stretch>
                  <a:fillRect l="-2909" r="-2182" b="-2857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429948" y="4242298"/>
                <a:ext cx="216835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𝑖𝑛𝑡𝑒𝑟𝑓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𝑖𝑛𝑡</m:t>
                          </m:r>
                          <m:r>
                            <a:rPr lang="en-US" b="0" i="1" smtClean="0">
                              <a:latin typeface="Cambria Math" panose="02040503050406030204" pitchFamily="18" charset="0"/>
                              <a:ea typeface="Cambria Math" panose="02040503050406030204" pitchFamily="18" charset="0"/>
                            </a:rPr>
                            <m:t>1</m:t>
                          </m:r>
                        </m:sub>
                      </m:sSub>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𝑐𝑟𝑜𝑠𝑠</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2</m:t>
                          </m:r>
                        </m:den>
                      </m:f>
                    </m:oMath>
                  </m:oMathPara>
                </a14:m>
                <a:endParaRPr lang="ru-RU" dirty="0"/>
              </a:p>
            </p:txBody>
          </p:sp>
        </mc:Choice>
        <mc:Fallback xmlns="">
          <p:sp>
            <p:nvSpPr>
              <p:cNvPr id="11" name="TextBox 10"/>
              <p:cNvSpPr txBox="1">
                <a:spLocks noRot="1" noChangeAspect="1" noMove="1" noResize="1" noEditPoints="1" noAdjustHandles="1" noChangeArrowheads="1" noChangeShapeType="1" noTextEdit="1"/>
              </p:cNvSpPr>
              <p:nvPr/>
            </p:nvSpPr>
            <p:spPr>
              <a:xfrm>
                <a:off x="6429948" y="4242298"/>
                <a:ext cx="2168351" cy="553998"/>
              </a:xfrm>
              <a:prstGeom prst="rect">
                <a:avLst/>
              </a:prstGeom>
              <a:blipFill rotWithShape="0">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269381" y="5241688"/>
                <a:ext cx="2117439" cy="1031564"/>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2800" i="1" smtClean="0">
                              <a:latin typeface="Cambria Math" panose="02040503050406030204" pitchFamily="18" charset="0"/>
                            </a:rPr>
                          </m:ctrlPr>
                        </m:fPr>
                        <m:num>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𝑗𝑒𝑡</m:t>
                              </m:r>
                            </m:sub>
                          </m:sSub>
                        </m:num>
                        <m:den>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𝑝𝑙𝑎𝑠𝑚𝑎</m:t>
                              </m:r>
                            </m:sub>
                          </m:sSub>
                        </m:den>
                      </m:f>
                      <m:r>
                        <a:rPr lang="ru-RU"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oMath>
                  </m:oMathPara>
                </a14:m>
                <a:endParaRPr lang="ru-RU"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269381" y="5241688"/>
                <a:ext cx="2117439" cy="1031564"/>
              </a:xfrm>
              <a:prstGeom prst="rect">
                <a:avLst/>
              </a:prstGeom>
              <a:blipFill rotWithShape="0">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804597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Сравнение масс</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15</a:t>
            </a:fld>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10882"/>
            <a:ext cx="5852172" cy="4389129"/>
          </a:xfrm>
          <a:prstGeom prst="rect">
            <a:avLst/>
          </a:prstGeom>
        </p:spPr>
      </p:pic>
      <p:sp>
        <p:nvSpPr>
          <p:cNvPr id="3" name="TextBox 2"/>
          <p:cNvSpPr txBox="1"/>
          <p:nvPr/>
        </p:nvSpPr>
        <p:spPr>
          <a:xfrm>
            <a:off x="6549656" y="1690688"/>
            <a:ext cx="5642344" cy="646331"/>
          </a:xfrm>
          <a:prstGeom prst="rect">
            <a:avLst/>
          </a:prstGeom>
          <a:noFill/>
        </p:spPr>
        <p:txBody>
          <a:bodyPr wrap="square" rtlCol="0">
            <a:spAutoFit/>
          </a:bodyPr>
          <a:lstStyle/>
          <a:p>
            <a:r>
              <a:rPr lang="ru-RU" dirty="0" smtClean="0"/>
              <a:t>Из задачи столкновения двух тел в абсолютно неупругом приближении</a:t>
            </a:r>
            <a:endParaRPr lang="ru-RU" dirty="0"/>
          </a:p>
        </p:txBody>
      </p:sp>
      <mc:AlternateContent xmlns:mc="http://schemas.openxmlformats.org/markup-compatibility/2006" xmlns:a14="http://schemas.microsoft.com/office/drawing/2010/main">
        <mc:Choice Requires="a14">
          <p:sp>
            <p:nvSpPr>
              <p:cNvPr id="6" name="TextBox 5"/>
              <p:cNvSpPr txBox="1"/>
              <p:nvPr/>
            </p:nvSpPr>
            <p:spPr>
              <a:xfrm>
                <a:off x="6549656" y="2516825"/>
                <a:ext cx="3039999" cy="5724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𝑗𝑒𝑡</m:t>
                          </m:r>
                        </m:sub>
                      </m:sSub>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𝑝𝑒𝑛𝑑𝑢𝑙𝑢𝑚</m:t>
                          </m:r>
                        </m:sub>
                      </m:sSub>
                      <m:f>
                        <m:fPr>
                          <m:ctrlPr>
                            <a:rPr lang="ru-RU" i="1" smtClean="0">
                              <a:latin typeface="Cambria Math" panose="02040503050406030204" pitchFamily="18" charset="0"/>
                              <a:ea typeface="Cambria Math" panose="02040503050406030204" pitchFamily="18" charset="0"/>
                            </a:rPr>
                          </m:ctrlPr>
                        </m:fPr>
                        <m:num>
                          <m:sSub>
                            <m:sSubPr>
                              <m:ctrlPr>
                                <a:rPr lang="ru-RU"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𝑝𝑒𝑛𝑑𝑢𝑙𝑢𝑚</m:t>
                              </m:r>
                            </m:sub>
                          </m:sSub>
                        </m:num>
                        <m:den>
                          <m:sSub>
                            <m:sSubPr>
                              <m:ctrlPr>
                                <a:rPr lang="ru-RU"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𝑐𝑎𝑙𝑜𝑟𝑖𝑚𝑒𝑡𝑒𝑟</m:t>
                              </m:r>
                            </m:sub>
                          </m:sSub>
                        </m:den>
                      </m:f>
                    </m:oMath>
                  </m:oMathPara>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6549656" y="2516825"/>
                <a:ext cx="3039999" cy="572464"/>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6416721" y="3251251"/>
                <a:ext cx="5453224" cy="411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𝑝𝑒𝑛𝑑𝑢𝑙𝑢𝑚</m:t>
                          </m:r>
                        </m:sub>
                      </m:sSub>
                      <m:r>
                        <a:rPr lang="en-US" b="0" i="1" smtClean="0">
                          <a:latin typeface="Cambria Math" panose="02040503050406030204" pitchFamily="18" charset="0"/>
                          <a:ea typeface="Cambria Math" panose="02040503050406030204" pitchFamily="18" charset="0"/>
                        </a:rPr>
                        <m:t>=</m:t>
                      </m:r>
                      <m:sSub>
                        <m:sSubPr>
                          <m:ctrlPr>
                            <a:rPr lang="ru-RU"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𝑝𝑒𝑛𝑑𝑢𝑙𝑢𝑚</m:t>
                          </m:r>
                        </m:sub>
                      </m:sSub>
                      <m:r>
                        <m:rPr>
                          <m:sty m:val="p"/>
                        </m:rPr>
                        <a:rPr lang="en-US" b="0" i="0" smtClean="0">
                          <a:latin typeface="Cambria Math" panose="02040503050406030204" pitchFamily="18" charset="0"/>
                          <a:ea typeface="Cambria Math" panose="02040503050406030204" pitchFamily="18" charset="0"/>
                        </a:rPr>
                        <m:t>g</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𝑒𝑓𝑓𝑒𝑐𝑡</m:t>
                          </m:r>
                        </m:sub>
                      </m:sSub>
                      <m:r>
                        <a:rPr lang="en-US" b="0" i="1" smtClean="0">
                          <a:latin typeface="Cambria Math" panose="02040503050406030204" pitchFamily="18" charset="0"/>
                          <a:ea typeface="Cambria Math" panose="02040503050406030204" pitchFamily="18" charset="0"/>
                        </a:rPr>
                        <m:t>(1−</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𝑝𝑒𝑛𝑑𝑢𝑙𝑢𝑚</m:t>
                                  </m:r>
                                </m:sub>
                              </m:sSub>
                            </m:e>
                          </m:d>
                        </m:e>
                      </m:func>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6416721" y="3251251"/>
                <a:ext cx="5453224" cy="411331"/>
              </a:xfrm>
              <a:prstGeom prst="rect">
                <a:avLst/>
              </a:prstGeom>
              <a:blipFill rotWithShape="0">
                <a:blip r:embed="rId5"/>
                <a:stretch>
                  <a:fillRect b="-8824"/>
                </a:stretch>
              </a:blipFill>
            </p:spPr>
            <p:txBody>
              <a:bodyPr/>
              <a:lstStyle/>
              <a:p>
                <a:r>
                  <a:rPr lang="ru-RU">
                    <a:noFill/>
                  </a:rPr>
                  <a:t> </a:t>
                </a:r>
              </a:p>
            </p:txBody>
          </p:sp>
        </mc:Fallback>
      </mc:AlternateContent>
      <p:sp>
        <p:nvSpPr>
          <p:cNvPr id="8" name="TextBox 7"/>
          <p:cNvSpPr txBox="1"/>
          <p:nvPr/>
        </p:nvSpPr>
        <p:spPr>
          <a:xfrm>
            <a:off x="6457481" y="3712916"/>
            <a:ext cx="5734519" cy="369332"/>
          </a:xfrm>
          <a:prstGeom prst="rect">
            <a:avLst/>
          </a:prstGeom>
          <a:noFill/>
        </p:spPr>
        <p:txBody>
          <a:bodyPr wrap="none" rtlCol="0">
            <a:spAutoFit/>
          </a:bodyPr>
          <a:lstStyle/>
          <a:p>
            <a:r>
              <a:rPr lang="ru-RU" dirty="0" smtClean="0"/>
              <a:t>Интерферометр также позволяет оценить массу плазмы</a:t>
            </a:r>
            <a:endParaRPr lang="ru-RU" dirty="0"/>
          </a:p>
        </p:txBody>
      </p:sp>
      <mc:AlternateContent xmlns:mc="http://schemas.openxmlformats.org/markup-compatibility/2006" xmlns:a14="http://schemas.microsoft.com/office/drawing/2010/main">
        <mc:Choice Requires="a14">
          <p:sp>
            <p:nvSpPr>
              <p:cNvPr id="9" name="TextBox 8"/>
              <p:cNvSpPr txBox="1"/>
              <p:nvPr/>
            </p:nvSpPr>
            <p:spPr>
              <a:xfrm>
                <a:off x="6549656" y="4223925"/>
                <a:ext cx="2216056"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𝑝𝑙𝑎𝑠𝑚𝑎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𝑝𝑟𝑜𝑡𝑜𝑛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𝑒</m:t>
                          </m:r>
                        </m:sub>
                      </m:sSub>
                    </m:oMath>
                  </m:oMathPara>
                </a14:m>
                <a:endParaRPr lang="ru-RU" dirty="0"/>
              </a:p>
            </p:txBody>
          </p:sp>
        </mc:Choice>
        <mc:Fallback xmlns="">
          <p:sp>
            <p:nvSpPr>
              <p:cNvPr id="9" name="TextBox 8"/>
              <p:cNvSpPr txBox="1">
                <a:spLocks noRot="1" noChangeAspect="1" noMove="1" noResize="1" noEditPoints="1" noAdjustHandles="1" noChangeArrowheads="1" noChangeShapeType="1" noTextEdit="1"/>
              </p:cNvSpPr>
              <p:nvPr/>
            </p:nvSpPr>
            <p:spPr>
              <a:xfrm>
                <a:off x="6549656" y="4223925"/>
                <a:ext cx="2216056" cy="298415"/>
              </a:xfrm>
              <a:prstGeom prst="rect">
                <a:avLst/>
              </a:prstGeom>
              <a:blipFill rotWithShape="0">
                <a:blip r:embed="rId6"/>
                <a:stretch>
                  <a:fillRect l="-1099" b="-244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49656" y="4784799"/>
                <a:ext cx="3679469"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𝑒</m:t>
                          </m:r>
                        </m:sub>
                      </m:sSub>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r>
                            <a:rPr lang="en-US" b="0" i="1" smtClean="0">
                              <a:latin typeface="Cambria Math" panose="02040503050406030204" pitchFamily="18" charset="0"/>
                            </a:rPr>
                            <m:t>𝑑𝑉</m:t>
                          </m:r>
                        </m:e>
                      </m:nary>
                      <m:r>
                        <a:rPr lang="en-US" b="0" i="1" smtClean="0">
                          <a:latin typeface="Cambria Math" panose="02040503050406030204" pitchFamily="18" charset="0"/>
                        </a:rPr>
                        <m:t>=</m:t>
                      </m:r>
                      <m:nary>
                        <m:naryPr>
                          <m:limLoc m:val="undOvr"/>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𝑣</m:t>
                              </m:r>
                            </m:e>
                            <m:sub>
                              <m:r>
                                <a:rPr lang="en-US" b="0" i="1" smtClean="0">
                                  <a:latin typeface="Cambria Math" panose="02040503050406030204" pitchFamily="18" charset="0"/>
                                </a:rPr>
                                <m:t>𝑐𝑐</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𝑝𝑙𝑎𝑠𝑚𝑎</m:t>
                              </m:r>
                            </m:sub>
                          </m:sSub>
                          <m:r>
                            <a:rPr lang="en-US" i="1">
                              <a:latin typeface="Cambria Math" panose="02040503050406030204" pitchFamily="18" charset="0"/>
                            </a:rPr>
                            <m:t>𝑑</m:t>
                          </m:r>
                          <m:r>
                            <a:rPr lang="en-US" b="0" i="1" smtClean="0">
                              <a:latin typeface="Cambria Math" panose="02040503050406030204" pitchFamily="18" charset="0"/>
                            </a:rPr>
                            <m:t>𝑡</m:t>
                          </m:r>
                        </m:e>
                      </m:nary>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6549656" y="4784799"/>
                <a:ext cx="3679469" cy="726546"/>
              </a:xfrm>
              <a:prstGeom prst="rect">
                <a:avLst/>
              </a:prstGeom>
              <a:blipFill rotWithShape="0">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57684" y="5507348"/>
                <a:ext cx="2213683" cy="962892"/>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2800" i="1" smtClean="0">
                              <a:latin typeface="Cambria Math" panose="02040503050406030204" pitchFamily="18" charset="0"/>
                            </a:rPr>
                          </m:ctrlPr>
                        </m:fPr>
                        <m:num>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𝑗𝑒𝑡</m:t>
                              </m:r>
                            </m:sub>
                          </m:sSub>
                        </m:num>
                        <m:den>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𝑝𝑙𝑎𝑠𝑚𝑎</m:t>
                              </m:r>
                            </m:sub>
                          </m:sSub>
                        </m:den>
                      </m:f>
                      <m:r>
                        <a:rPr lang="ru-RU"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oMath>
                  </m:oMathPara>
                </a14:m>
                <a:endParaRPr lang="ru-RU"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657684" y="5507348"/>
                <a:ext cx="2213683" cy="962892"/>
              </a:xfrm>
              <a:prstGeom prst="rect">
                <a:avLst/>
              </a:prstGeom>
              <a:blipFill rotWithShape="0">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094207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Сравнение скоростей</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16</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5188"/>
            <a:ext cx="5852172" cy="4389129"/>
          </a:xfrm>
          <a:prstGeom prst="rect">
            <a:avLst/>
          </a:prstGeom>
        </p:spPr>
      </p:pic>
      <p:sp>
        <p:nvSpPr>
          <p:cNvPr id="3" name="TextBox 2"/>
          <p:cNvSpPr txBox="1"/>
          <p:nvPr/>
        </p:nvSpPr>
        <p:spPr>
          <a:xfrm>
            <a:off x="6690372" y="1506022"/>
            <a:ext cx="5264711" cy="369332"/>
          </a:xfrm>
          <a:prstGeom prst="rect">
            <a:avLst/>
          </a:prstGeom>
          <a:noFill/>
        </p:spPr>
        <p:txBody>
          <a:bodyPr wrap="none" rtlCol="0">
            <a:spAutoFit/>
          </a:bodyPr>
          <a:lstStyle/>
          <a:p>
            <a:r>
              <a:rPr lang="ru-RU" dirty="0" smtClean="0"/>
              <a:t>Из механики скорость струи можно определить как</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6690372" y="1966188"/>
                <a:ext cx="2441181"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𝑗𝑒𝑡</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𝑐𝑎𝑙𝑜𝑟</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𝑝𝑙𝑎𝑠𝑚𝑎</m:t>
                              </m:r>
                            </m:sub>
                          </m:sSub>
                        </m:e>
                      </m:rad>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6690372" y="1966188"/>
                <a:ext cx="2441181" cy="563680"/>
              </a:xfrm>
              <a:prstGeom prst="rect">
                <a:avLst/>
              </a:prstGeom>
              <a:blipFill rotWithShape="0">
                <a:blip r:embed="rId4"/>
                <a:stretch>
                  <a:fillRect/>
                </a:stretch>
              </a:blipFill>
            </p:spPr>
            <p:txBody>
              <a:bodyPr/>
              <a:lstStyle/>
              <a:p>
                <a:r>
                  <a:rPr lang="ru-RU">
                    <a:noFill/>
                  </a:rPr>
                  <a:t> </a:t>
                </a:r>
              </a:p>
            </p:txBody>
          </p:sp>
        </mc:Fallback>
      </mc:AlternateContent>
      <p:sp>
        <p:nvSpPr>
          <p:cNvPr id="7" name="TextBox 6"/>
          <p:cNvSpPr txBox="1"/>
          <p:nvPr/>
        </p:nvSpPr>
        <p:spPr>
          <a:xfrm>
            <a:off x="6690371" y="2602251"/>
            <a:ext cx="5264711" cy="646331"/>
          </a:xfrm>
          <a:prstGeom prst="rect">
            <a:avLst/>
          </a:prstGeom>
          <a:noFill/>
        </p:spPr>
        <p:txBody>
          <a:bodyPr wrap="square" rtlCol="0">
            <a:spAutoFit/>
          </a:bodyPr>
          <a:lstStyle/>
          <a:p>
            <a:r>
              <a:rPr lang="ru-RU" dirty="0" smtClean="0"/>
              <a:t>Два интерферометра позволяют измерить скорость по </a:t>
            </a:r>
            <a:r>
              <a:rPr lang="ru-RU" b="1" u="sng" dirty="0" smtClean="0"/>
              <a:t>кросскорреляции</a:t>
            </a:r>
            <a:r>
              <a:rPr lang="ru-RU" dirty="0" smtClean="0"/>
              <a:t> их сигналов </a:t>
            </a:r>
            <a:endParaRPr lang="ru-RU" dirty="0"/>
          </a:p>
        </p:txBody>
      </p:sp>
      <p:pic>
        <p:nvPicPr>
          <p:cNvPr id="8" name="Рисунок 7"/>
          <p:cNvPicPr>
            <a:picLocks noChangeAspect="1"/>
          </p:cNvPicPr>
          <p:nvPr/>
        </p:nvPicPr>
        <p:blipFill>
          <a:blip r:embed="rId5"/>
          <a:stretch>
            <a:fillRect/>
          </a:stretch>
        </p:blipFill>
        <p:spPr>
          <a:xfrm>
            <a:off x="7160805" y="3320965"/>
            <a:ext cx="3865157" cy="2865948"/>
          </a:xfrm>
          <a:prstGeom prst="rect">
            <a:avLst/>
          </a:prstGeom>
        </p:spPr>
      </p:pic>
    </p:spTree>
    <p:extLst>
      <p:ext uri="{BB962C8B-B14F-4D97-AF65-F5344CB8AC3E}">
        <p14:creationId xmlns:p14="http://schemas.microsoft.com/office/powerpoint/2010/main" val="1822735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Сравнение скоростей</a:t>
            </a:r>
          </a:p>
        </p:txBody>
      </p:sp>
      <p:sp>
        <p:nvSpPr>
          <p:cNvPr id="4" name="Номер слайда 3"/>
          <p:cNvSpPr>
            <a:spLocks noGrp="1"/>
          </p:cNvSpPr>
          <p:nvPr>
            <p:ph type="sldNum" sz="quarter" idx="12"/>
          </p:nvPr>
        </p:nvSpPr>
        <p:spPr/>
        <p:txBody>
          <a:bodyPr/>
          <a:lstStyle/>
          <a:p>
            <a:fld id="{21F5E917-8581-4D5A-93A0-460327932084}" type="slidenum">
              <a:rPr lang="ru-RU" smtClean="0"/>
              <a:t>17</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5188"/>
            <a:ext cx="5852172" cy="4389129"/>
          </a:xfrm>
          <a:prstGeom prst="rect">
            <a:avLst/>
          </a:prstGeom>
        </p:spPr>
      </p:pic>
      <p:sp>
        <p:nvSpPr>
          <p:cNvPr id="3" name="TextBox 2"/>
          <p:cNvSpPr txBox="1"/>
          <p:nvPr/>
        </p:nvSpPr>
        <p:spPr>
          <a:xfrm>
            <a:off x="6690372" y="1506022"/>
            <a:ext cx="5264711" cy="369332"/>
          </a:xfrm>
          <a:prstGeom prst="rect">
            <a:avLst/>
          </a:prstGeom>
          <a:noFill/>
        </p:spPr>
        <p:txBody>
          <a:bodyPr wrap="none" rtlCol="0">
            <a:spAutoFit/>
          </a:bodyPr>
          <a:lstStyle/>
          <a:p>
            <a:r>
              <a:rPr lang="ru-RU" dirty="0" smtClean="0"/>
              <a:t>Из механики скорость струи можно определить как</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6690372" y="1966188"/>
                <a:ext cx="2441181"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𝑗𝑒𝑡</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𝑐𝑎𝑙𝑜𝑟</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𝑝𝑙𝑎𝑠𝑚𝑎</m:t>
                              </m:r>
                            </m:sub>
                          </m:sSub>
                        </m:e>
                      </m:rad>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6690372" y="1966188"/>
                <a:ext cx="2441181" cy="563680"/>
              </a:xfrm>
              <a:prstGeom prst="rect">
                <a:avLst/>
              </a:prstGeom>
              <a:blipFill rotWithShape="0">
                <a:blip r:embed="rId4"/>
                <a:stretch>
                  <a:fillRect/>
                </a:stretch>
              </a:blipFill>
            </p:spPr>
            <p:txBody>
              <a:bodyPr/>
              <a:lstStyle/>
              <a:p>
                <a:r>
                  <a:rPr lang="ru-RU">
                    <a:noFill/>
                  </a:rPr>
                  <a:t> </a:t>
                </a:r>
              </a:p>
            </p:txBody>
          </p:sp>
        </mc:Fallback>
      </mc:AlternateContent>
      <p:sp>
        <p:nvSpPr>
          <p:cNvPr id="7" name="TextBox 6"/>
          <p:cNvSpPr txBox="1"/>
          <p:nvPr/>
        </p:nvSpPr>
        <p:spPr>
          <a:xfrm>
            <a:off x="6690371" y="2602251"/>
            <a:ext cx="5264711" cy="646331"/>
          </a:xfrm>
          <a:prstGeom prst="rect">
            <a:avLst/>
          </a:prstGeom>
          <a:noFill/>
        </p:spPr>
        <p:txBody>
          <a:bodyPr wrap="square" rtlCol="0">
            <a:spAutoFit/>
          </a:bodyPr>
          <a:lstStyle/>
          <a:p>
            <a:r>
              <a:rPr lang="ru-RU" dirty="0" smtClean="0"/>
              <a:t>Два интерферометра позволяют измерить скорость по </a:t>
            </a:r>
            <a:r>
              <a:rPr lang="ru-RU" b="1" u="sng" dirty="0" smtClean="0"/>
              <a:t>кросскорреляции</a:t>
            </a:r>
            <a:r>
              <a:rPr lang="ru-RU" dirty="0" smtClean="0"/>
              <a:t> их сигналов </a:t>
            </a:r>
            <a:endParaRPr lang="ru-RU" dirty="0"/>
          </a:p>
        </p:txBody>
      </p:sp>
      <p:pic>
        <p:nvPicPr>
          <p:cNvPr id="9" name="Рисунок 8"/>
          <p:cNvPicPr>
            <a:picLocks noChangeAspect="1"/>
          </p:cNvPicPr>
          <p:nvPr/>
        </p:nvPicPr>
        <p:blipFill>
          <a:blip r:embed="rId5"/>
          <a:stretch>
            <a:fillRect/>
          </a:stretch>
        </p:blipFill>
        <p:spPr>
          <a:xfrm>
            <a:off x="6882357" y="3320965"/>
            <a:ext cx="4279457" cy="3173145"/>
          </a:xfrm>
          <a:prstGeom prst="rect">
            <a:avLst/>
          </a:prstGeom>
        </p:spPr>
      </p:pic>
      <p:sp>
        <p:nvSpPr>
          <p:cNvPr id="10" name="TextBox 9"/>
          <p:cNvSpPr txBox="1"/>
          <p:nvPr/>
        </p:nvSpPr>
        <p:spPr>
          <a:xfrm rot="16200000">
            <a:off x="5925365" y="4747805"/>
            <a:ext cx="1913985" cy="369332"/>
          </a:xfrm>
          <a:prstGeom prst="rect">
            <a:avLst/>
          </a:prstGeom>
          <a:noFill/>
        </p:spPr>
        <p:txBody>
          <a:bodyPr wrap="none" rtlCol="0">
            <a:spAutoFit/>
          </a:bodyPr>
          <a:lstStyle/>
          <a:p>
            <a:r>
              <a:rPr lang="ru-RU" dirty="0" smtClean="0"/>
              <a:t>Кросскорреляция</a:t>
            </a:r>
            <a:endParaRPr lang="ru-RU" dirty="0"/>
          </a:p>
        </p:txBody>
      </p:sp>
    </p:spTree>
    <p:extLst>
      <p:ext uri="{BB962C8B-B14F-4D97-AF65-F5344CB8AC3E}">
        <p14:creationId xmlns:p14="http://schemas.microsoft.com/office/powerpoint/2010/main" val="4069688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Сравнение скоростей</a:t>
            </a:r>
          </a:p>
        </p:txBody>
      </p:sp>
      <p:sp>
        <p:nvSpPr>
          <p:cNvPr id="4" name="Номер слайда 3"/>
          <p:cNvSpPr>
            <a:spLocks noGrp="1"/>
          </p:cNvSpPr>
          <p:nvPr>
            <p:ph type="sldNum" sz="quarter" idx="12"/>
          </p:nvPr>
        </p:nvSpPr>
        <p:spPr/>
        <p:txBody>
          <a:bodyPr/>
          <a:lstStyle/>
          <a:p>
            <a:fld id="{21F5E917-8581-4D5A-93A0-460327932084}" type="slidenum">
              <a:rPr lang="ru-RU" smtClean="0"/>
              <a:t>18</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5188"/>
            <a:ext cx="5852172" cy="4389129"/>
          </a:xfrm>
          <a:prstGeom prst="rect">
            <a:avLst/>
          </a:prstGeom>
        </p:spPr>
      </p:pic>
      <p:sp>
        <p:nvSpPr>
          <p:cNvPr id="3" name="TextBox 2"/>
          <p:cNvSpPr txBox="1"/>
          <p:nvPr/>
        </p:nvSpPr>
        <p:spPr>
          <a:xfrm>
            <a:off x="6690372" y="1506022"/>
            <a:ext cx="5264711" cy="369332"/>
          </a:xfrm>
          <a:prstGeom prst="rect">
            <a:avLst/>
          </a:prstGeom>
          <a:noFill/>
        </p:spPr>
        <p:txBody>
          <a:bodyPr wrap="none" rtlCol="0">
            <a:spAutoFit/>
          </a:bodyPr>
          <a:lstStyle/>
          <a:p>
            <a:r>
              <a:rPr lang="ru-RU" dirty="0" smtClean="0"/>
              <a:t>Из механики скорость струи можно определить как</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6690372" y="1966188"/>
                <a:ext cx="2441181"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𝑗𝑒𝑡</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𝑐𝑎𝑙𝑜𝑟</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𝑝𝑙𝑎𝑠𝑚𝑎</m:t>
                              </m:r>
                            </m:sub>
                          </m:sSub>
                        </m:e>
                      </m:rad>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6690372" y="1966188"/>
                <a:ext cx="2441181" cy="563680"/>
              </a:xfrm>
              <a:prstGeom prst="rect">
                <a:avLst/>
              </a:prstGeom>
              <a:blipFill rotWithShape="0">
                <a:blip r:embed="rId4"/>
                <a:stretch>
                  <a:fillRect/>
                </a:stretch>
              </a:blipFill>
            </p:spPr>
            <p:txBody>
              <a:bodyPr/>
              <a:lstStyle/>
              <a:p>
                <a:r>
                  <a:rPr lang="ru-RU">
                    <a:noFill/>
                  </a:rPr>
                  <a:t> </a:t>
                </a:r>
              </a:p>
            </p:txBody>
          </p:sp>
        </mc:Fallback>
      </mc:AlternateContent>
      <p:sp>
        <p:nvSpPr>
          <p:cNvPr id="7" name="TextBox 6"/>
          <p:cNvSpPr txBox="1"/>
          <p:nvPr/>
        </p:nvSpPr>
        <p:spPr>
          <a:xfrm>
            <a:off x="6690371" y="2602251"/>
            <a:ext cx="5264711" cy="646331"/>
          </a:xfrm>
          <a:prstGeom prst="rect">
            <a:avLst/>
          </a:prstGeom>
          <a:noFill/>
        </p:spPr>
        <p:txBody>
          <a:bodyPr wrap="square" rtlCol="0">
            <a:spAutoFit/>
          </a:bodyPr>
          <a:lstStyle/>
          <a:p>
            <a:r>
              <a:rPr lang="ru-RU" dirty="0" smtClean="0"/>
              <a:t>Два интерферометра позволяют измерить скорость по </a:t>
            </a:r>
            <a:r>
              <a:rPr lang="ru-RU" b="1" u="sng" dirty="0" smtClean="0"/>
              <a:t>кросскорреляции</a:t>
            </a:r>
            <a:r>
              <a:rPr lang="ru-RU" dirty="0" smtClean="0"/>
              <a:t> их сигналов </a:t>
            </a:r>
            <a:endParaRPr lang="ru-RU" dirty="0"/>
          </a:p>
        </p:txBody>
      </p:sp>
      <mc:AlternateContent xmlns:mc="http://schemas.openxmlformats.org/markup-compatibility/2006" xmlns:a14="http://schemas.microsoft.com/office/drawing/2010/main">
        <mc:Choice Requires="a14">
          <p:sp>
            <p:nvSpPr>
              <p:cNvPr id="8" name="TextBox 7"/>
              <p:cNvSpPr txBox="1"/>
              <p:nvPr/>
            </p:nvSpPr>
            <p:spPr>
              <a:xfrm>
                <a:off x="7677294" y="3869841"/>
                <a:ext cx="1344792" cy="5806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𝑐𝑐</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𝑖𝑛𝑡𝑒𝑟𝑓</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𝑐𝑐</m:t>
                              </m:r>
                              <m:r>
                                <a:rPr lang="en-US" b="0" i="1" smtClean="0">
                                  <a:latin typeface="Cambria Math" panose="02040503050406030204" pitchFamily="18" charset="0"/>
                                </a:rPr>
                                <m:t> </m:t>
                              </m:r>
                              <m:r>
                                <a:rPr lang="en-US" b="0" i="1" smtClean="0">
                                  <a:latin typeface="Cambria Math" panose="02040503050406030204" pitchFamily="18" charset="0"/>
                                </a:rPr>
                                <m:t>𝑚𝑎𝑥</m:t>
                              </m:r>
                            </m:sub>
                          </m:sSub>
                        </m:den>
                      </m:f>
                    </m:oMath>
                  </m:oMathPara>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7677294" y="3869841"/>
                <a:ext cx="1344792" cy="580608"/>
              </a:xfrm>
              <a:prstGeom prst="rect">
                <a:avLst/>
              </a:prstGeom>
              <a:blipFill rotWithShape="0">
                <a:blip r:embed="rId5"/>
                <a:stretch>
                  <a:fillRect/>
                </a:stretch>
              </a:blipFill>
            </p:spPr>
            <p:txBody>
              <a:bodyPr/>
              <a:lstStyle/>
              <a:p>
                <a:r>
                  <a:rPr lang="ru-RU">
                    <a:noFill/>
                  </a:rPr>
                  <a:t> </a:t>
                </a:r>
              </a:p>
            </p:txBody>
          </p:sp>
        </mc:Fallback>
      </mc:AlternateContent>
      <p:sp>
        <p:nvSpPr>
          <p:cNvPr id="10" name="TextBox 9"/>
          <p:cNvSpPr txBox="1"/>
          <p:nvPr/>
        </p:nvSpPr>
        <p:spPr>
          <a:xfrm>
            <a:off x="6921795" y="3374545"/>
            <a:ext cx="5125890" cy="369332"/>
          </a:xfrm>
          <a:prstGeom prst="rect">
            <a:avLst/>
          </a:prstGeom>
          <a:noFill/>
        </p:spPr>
        <p:txBody>
          <a:bodyPr wrap="none" rtlCol="0">
            <a:spAutoFit/>
          </a:bodyPr>
          <a:lstStyle/>
          <a:p>
            <a:r>
              <a:rPr lang="ru-RU" dirty="0" smtClean="0"/>
              <a:t>Зная расстояние между лучами интерферометров</a:t>
            </a:r>
            <a:endParaRPr lang="ru-RU" dirty="0"/>
          </a:p>
        </p:txBody>
      </p:sp>
      <mc:AlternateContent xmlns:mc="http://schemas.openxmlformats.org/markup-compatibility/2006" xmlns:a14="http://schemas.microsoft.com/office/drawing/2010/main">
        <mc:Choice Requires="a14">
          <p:sp>
            <p:nvSpPr>
              <p:cNvPr id="11" name="TextBox 10"/>
              <p:cNvSpPr txBox="1"/>
              <p:nvPr/>
            </p:nvSpPr>
            <p:spPr>
              <a:xfrm>
                <a:off x="7271057" y="4761622"/>
                <a:ext cx="2099549" cy="963534"/>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2800" i="1" smtClean="0">
                              <a:latin typeface="Cambria Math" panose="02040503050406030204" pitchFamily="18" charset="0"/>
                            </a:rPr>
                          </m:ctrlPr>
                        </m:fPr>
                        <m:num>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𝑗𝑒𝑡</m:t>
                              </m:r>
                            </m:sub>
                          </m:sSub>
                        </m:num>
                        <m:den>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𝑝𝑙𝑎𝑠𝑚𝑎</m:t>
                              </m:r>
                            </m:sub>
                          </m:sSub>
                        </m:den>
                      </m:f>
                      <m:r>
                        <a:rPr lang="ru-RU"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oMath>
                  </m:oMathPara>
                </a14:m>
                <a:endParaRPr lang="ru-RU"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271057" y="4761622"/>
                <a:ext cx="2099549" cy="963534"/>
              </a:xfrm>
              <a:prstGeom prst="rect">
                <a:avLst/>
              </a:prstGeom>
              <a:blipFill rotWithShape="0">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71559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Оценка давления</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19</a:t>
            </a:fld>
            <a:endParaRPr lang="ru-RU"/>
          </a:p>
        </p:txBody>
      </p:sp>
      <mc:AlternateContent xmlns:mc="http://schemas.openxmlformats.org/markup-compatibility/2006" xmlns:a14="http://schemas.microsoft.com/office/drawing/2010/main">
        <mc:Choice Requires="a14">
          <p:sp>
            <p:nvSpPr>
              <p:cNvPr id="6" name="TextBox 5"/>
              <p:cNvSpPr txBox="1"/>
              <p:nvPr/>
            </p:nvSpPr>
            <p:spPr>
              <a:xfrm>
                <a:off x="7539217" y="2482702"/>
                <a:ext cx="3820854" cy="303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𝑝𝑙𝑎𝑠𝑚𝑎</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𝑝𝑙𝑎𝑠𝑚𝑎</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𝑐𝑐</m:t>
                          </m:r>
                        </m:sub>
                        <m:sup>
                          <m:r>
                            <a:rPr lang="en-US" b="0" i="1" smtClean="0">
                              <a:latin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𝑒</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𝑝𝑟𝑜𝑡𝑜𝑛</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𝑐𝑐</m:t>
                          </m:r>
                        </m:sub>
                        <m:sup>
                          <m:r>
                            <a:rPr lang="en-US" i="1">
                              <a:latin typeface="Cambria Math" panose="02040503050406030204" pitchFamily="18" charset="0"/>
                            </a:rPr>
                            <m:t>2</m:t>
                          </m:r>
                        </m:sup>
                      </m:sSubSup>
                    </m:oMath>
                  </m:oMathPara>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7539217" y="2482702"/>
                <a:ext cx="3820854" cy="303929"/>
              </a:xfrm>
              <a:prstGeom prst="rect">
                <a:avLst/>
              </a:prstGeom>
              <a:blipFill rotWithShape="0">
                <a:blip r:embed="rId3"/>
                <a:stretch>
                  <a:fillRect l="-1116" b="-26000"/>
                </a:stretch>
              </a:blipFill>
            </p:spPr>
            <p:txBody>
              <a:bodyPr/>
              <a:lstStyle/>
              <a:p>
                <a:r>
                  <a:rPr lang="ru-RU">
                    <a:noFill/>
                  </a:rPr>
                  <a:t> </a:t>
                </a:r>
              </a:p>
            </p:txBody>
          </p:sp>
        </mc:Fallback>
      </mc:AlternateContent>
      <p:sp>
        <p:nvSpPr>
          <p:cNvPr id="7" name="TextBox 6"/>
          <p:cNvSpPr txBox="1"/>
          <p:nvPr/>
        </p:nvSpPr>
        <p:spPr>
          <a:xfrm>
            <a:off x="6690372" y="1284514"/>
            <a:ext cx="5425428" cy="923330"/>
          </a:xfrm>
          <a:prstGeom prst="rect">
            <a:avLst/>
          </a:prstGeom>
          <a:noFill/>
        </p:spPr>
        <p:txBody>
          <a:bodyPr wrap="square" rtlCol="0">
            <a:spAutoFit/>
          </a:bodyPr>
          <a:lstStyle/>
          <a:p>
            <a:r>
              <a:rPr lang="ru-RU" dirty="0"/>
              <a:t>Двойной интерферометр </a:t>
            </a:r>
            <a:r>
              <a:rPr lang="ru-RU" dirty="0" smtClean="0"/>
              <a:t>Майкельсона </a:t>
            </a:r>
            <a:r>
              <a:rPr lang="ru-RU" dirty="0"/>
              <a:t>позволяет измерить скорость и плотность </a:t>
            </a:r>
            <a:r>
              <a:rPr lang="ru-RU" dirty="0" smtClean="0"/>
              <a:t>плазмы.</a:t>
            </a:r>
          </a:p>
          <a:p>
            <a:r>
              <a:rPr lang="ru-RU" dirty="0" smtClean="0"/>
              <a:t>Отсюда оценка давления плазмы</a:t>
            </a:r>
            <a:endParaRPr lang="ru-RU" dirty="0"/>
          </a:p>
        </p:txBody>
      </p:sp>
      <mc:AlternateContent xmlns:mc="http://schemas.openxmlformats.org/markup-compatibility/2006" xmlns:a14="http://schemas.microsoft.com/office/drawing/2010/main">
        <mc:Choice Requires="a14">
          <p:sp>
            <p:nvSpPr>
              <p:cNvPr id="9" name="TextBox 8"/>
              <p:cNvSpPr txBox="1"/>
              <p:nvPr/>
            </p:nvSpPr>
            <p:spPr>
              <a:xfrm>
                <a:off x="7539217" y="4929385"/>
                <a:ext cx="3268459" cy="530402"/>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𝑝𝑙𝑎𝑠𝑚𝑎</m:t>
                          </m:r>
                        </m:sub>
                      </m:sSub>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2,5 </m:t>
                      </m:r>
                      <m:r>
                        <a:rPr lang="ru-RU" sz="3200" b="0" i="1" smtClean="0">
                          <a:latin typeface="Cambria Math" panose="02040503050406030204" pitchFamily="18" charset="0"/>
                          <a:ea typeface="Cambria Math" panose="02040503050406030204" pitchFamily="18" charset="0"/>
                        </a:rPr>
                        <m:t>атм</m:t>
                      </m:r>
                    </m:oMath>
                  </m:oMathPara>
                </a14:m>
                <a:endParaRPr lang="ru-RU"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7539217" y="4929385"/>
                <a:ext cx="3268459" cy="530402"/>
              </a:xfrm>
              <a:prstGeom prst="rect">
                <a:avLst/>
              </a:prstGeom>
              <a:blipFill rotWithShape="0">
                <a:blip r:embed="rId4"/>
                <a:stretch>
                  <a:fillRect/>
                </a:stretch>
              </a:blipFill>
            </p:spPr>
            <p:txBody>
              <a:bodyPr/>
              <a:lstStyle/>
              <a:p>
                <a:r>
                  <a:rPr lang="ru-RU">
                    <a:noFill/>
                  </a:rPr>
                  <a:t> </a:t>
                </a:r>
              </a:p>
            </p:txBody>
          </p:sp>
        </mc:Fallback>
      </mc:AlternateContent>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19" y="1383291"/>
            <a:ext cx="5852172" cy="4389129"/>
          </a:xfrm>
          <a:prstGeom prst="rect">
            <a:avLst/>
          </a:prstGeom>
        </p:spPr>
      </p:pic>
      <p:sp>
        <p:nvSpPr>
          <p:cNvPr id="11" name="TextBox 10"/>
          <p:cNvSpPr txBox="1"/>
          <p:nvPr/>
        </p:nvSpPr>
        <p:spPr>
          <a:xfrm>
            <a:off x="6836736" y="3040912"/>
            <a:ext cx="4869712" cy="646331"/>
          </a:xfrm>
          <a:prstGeom prst="rect">
            <a:avLst/>
          </a:prstGeom>
          <a:noFill/>
        </p:spPr>
        <p:txBody>
          <a:bodyPr wrap="square" rtlCol="0">
            <a:spAutoFit/>
          </a:bodyPr>
          <a:lstStyle/>
          <a:p>
            <a:r>
              <a:rPr lang="ru-RU" dirty="0" smtClean="0"/>
              <a:t>Также скорость может быть измерена по полувысоте фронта плотности</a:t>
            </a:r>
            <a:endParaRPr lang="ru-RU" dirty="0"/>
          </a:p>
        </p:txBody>
      </p:sp>
    </p:spTree>
    <p:extLst>
      <p:ext uri="{BB962C8B-B14F-4D97-AF65-F5344CB8AC3E}">
        <p14:creationId xmlns:p14="http://schemas.microsoft.com/office/powerpoint/2010/main" val="4207595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rot="2116415">
            <a:off x="170963" y="2117291"/>
            <a:ext cx="5115840" cy="2694978"/>
          </a:xfrm>
          <a:prstGeom prst="rect">
            <a:avLst/>
          </a:prstGeom>
        </p:spPr>
      </p:pic>
      <p:sp>
        <p:nvSpPr>
          <p:cNvPr id="4" name="Shape 60"/>
          <p:cNvSpPr txBox="1">
            <a:spLocks noGrp="1"/>
          </p:cNvSpPr>
          <p:nvPr>
            <p:ph type="title"/>
          </p:nvPr>
        </p:nvSpPr>
        <p:spPr>
          <a:xfrm>
            <a:off x="838200" y="0"/>
            <a:ext cx="10515600" cy="1325563"/>
          </a:xfrm>
          <a:prstGeom prst="rect">
            <a:avLst/>
          </a:prstGeom>
        </p:spPr>
        <p:txBody>
          <a:bodyPr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ru" sz="6600" b="1" dirty="0" smtClean="0"/>
              <a:t>План</a:t>
            </a:r>
            <a:endParaRPr lang="ru" sz="6600" b="1" dirty="0"/>
          </a:p>
        </p:txBody>
      </p:sp>
      <p:sp>
        <p:nvSpPr>
          <p:cNvPr id="6" name="Shape 61"/>
          <p:cNvSpPr txBox="1">
            <a:spLocks noGrp="1"/>
          </p:cNvSpPr>
          <p:nvPr>
            <p:ph idx="1"/>
          </p:nvPr>
        </p:nvSpPr>
        <p:spPr>
          <a:xfrm>
            <a:off x="5211945" y="887533"/>
            <a:ext cx="6797310" cy="4351338"/>
          </a:xfrm>
          <a:prstGeom prst="rect">
            <a:avLst/>
          </a:prstGeom>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spcBef>
                <a:spcPts val="0"/>
              </a:spcBef>
              <a:buFont typeface="+mj-lt"/>
              <a:buAutoNum type="arabicPeriod"/>
            </a:pPr>
            <a:r>
              <a:rPr lang="ru-RU" sz="4000" dirty="0" smtClean="0"/>
              <a:t>Формулировка проблемы</a:t>
            </a:r>
          </a:p>
          <a:p>
            <a:pPr marL="571500" indent="-342900">
              <a:spcBef>
                <a:spcPts val="0"/>
              </a:spcBef>
              <a:buFont typeface="+mj-lt"/>
              <a:buAutoNum type="arabicPeriod"/>
            </a:pPr>
            <a:r>
              <a:rPr lang="ru-RU" sz="4000" dirty="0" smtClean="0"/>
              <a:t>Принцип действия</a:t>
            </a:r>
            <a:r>
              <a:rPr lang="ru-RU" sz="4000" dirty="0"/>
              <a:t> </a:t>
            </a:r>
            <a:r>
              <a:rPr lang="ru-RU" sz="4000" dirty="0" smtClean="0"/>
              <a:t>и моделирование</a:t>
            </a:r>
            <a:endParaRPr lang="en-US" sz="4000" dirty="0" smtClean="0"/>
          </a:p>
          <a:p>
            <a:pPr marL="571500" indent="-342900">
              <a:spcBef>
                <a:spcPts val="0"/>
              </a:spcBef>
              <a:buFont typeface="+mj-lt"/>
              <a:buAutoNum type="arabicPeriod"/>
            </a:pPr>
            <a:r>
              <a:rPr lang="ru-RU" sz="4000" dirty="0" smtClean="0"/>
              <a:t>Разработка</a:t>
            </a:r>
            <a:endParaRPr lang="en-US" sz="4000" dirty="0" smtClean="0"/>
          </a:p>
          <a:p>
            <a:pPr marL="571500" indent="-342900">
              <a:spcBef>
                <a:spcPts val="0"/>
              </a:spcBef>
              <a:buFont typeface="+mj-lt"/>
              <a:buAutoNum type="arabicPeriod"/>
            </a:pPr>
            <a:r>
              <a:rPr lang="ru-RU" sz="4000" dirty="0" smtClean="0"/>
              <a:t>Диагностики</a:t>
            </a:r>
          </a:p>
          <a:p>
            <a:pPr marL="571500" indent="-342900">
              <a:spcBef>
                <a:spcPts val="0"/>
              </a:spcBef>
              <a:buFont typeface="+mj-lt"/>
              <a:buAutoNum type="arabicPeriod"/>
            </a:pPr>
            <a:r>
              <a:rPr lang="ru-RU" sz="4000" dirty="0" smtClean="0"/>
              <a:t>Результаты экспериментов</a:t>
            </a:r>
            <a:endParaRPr lang="en-US" sz="4000" dirty="0" smtClean="0"/>
          </a:p>
          <a:p>
            <a:pPr marL="571500" indent="-342900">
              <a:spcBef>
                <a:spcPts val="0"/>
              </a:spcBef>
              <a:buFont typeface="+mj-lt"/>
              <a:buAutoNum type="arabicPeriod"/>
            </a:pPr>
            <a:r>
              <a:rPr lang="ru-RU" sz="4000" dirty="0" smtClean="0"/>
              <a:t>Заключение</a:t>
            </a:r>
            <a:endParaRPr lang="en-US" sz="4000" dirty="0" smtClean="0"/>
          </a:p>
        </p:txBody>
      </p:sp>
      <p:sp>
        <p:nvSpPr>
          <p:cNvPr id="2" name="Номер слайда 1"/>
          <p:cNvSpPr>
            <a:spLocks noGrp="1"/>
          </p:cNvSpPr>
          <p:nvPr>
            <p:ph type="sldNum" sz="quarter" idx="12"/>
          </p:nvPr>
        </p:nvSpPr>
        <p:spPr/>
        <p:txBody>
          <a:bodyPr/>
          <a:lstStyle/>
          <a:p>
            <a:fld id="{21F5E917-8581-4D5A-93A0-460327932084}" type="slidenum">
              <a:rPr lang="ru-RU" sz="2800" smtClean="0"/>
              <a:t>2</a:t>
            </a:fld>
            <a:endParaRPr lang="ru-RU" sz="2800" dirty="0"/>
          </a:p>
        </p:txBody>
      </p:sp>
    </p:spTree>
    <p:extLst>
      <p:ext uri="{BB962C8B-B14F-4D97-AF65-F5344CB8AC3E}">
        <p14:creationId xmlns:p14="http://schemas.microsoft.com/office/powerpoint/2010/main" val="1285778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953307" cy="1325563"/>
          </a:xfrm>
        </p:spPr>
        <p:txBody>
          <a:bodyPr/>
          <a:lstStyle/>
          <a:p>
            <a:r>
              <a:rPr lang="ru-RU" b="1" dirty="0" smtClean="0"/>
              <a:t>Основные параметры системы питания</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20</a:t>
            </a:fld>
            <a:endParaRPr lang="ru-RU"/>
          </a:p>
        </p:txBody>
      </p:sp>
      <mc:AlternateContent xmlns:mc="http://schemas.openxmlformats.org/markup-compatibility/2006" xmlns:a14="http://schemas.microsoft.com/office/drawing/2010/main">
        <mc:Choice Requires="a14">
          <p:graphicFrame>
            <p:nvGraphicFramePr>
              <p:cNvPr id="5" name="Таблица 4"/>
              <p:cNvGraphicFramePr>
                <a:graphicFrameLocks noGrp="1"/>
              </p:cNvGraphicFramePr>
              <p:nvPr>
                <p:extLst>
                  <p:ext uri="{D42A27DB-BD31-4B8C-83A1-F6EECF244321}">
                    <p14:modId xmlns:p14="http://schemas.microsoft.com/office/powerpoint/2010/main" val="715716525"/>
                  </p:ext>
                </p:extLst>
              </p:nvPr>
            </p:nvGraphicFramePr>
            <p:xfrm>
              <a:off x="910495" y="1874520"/>
              <a:ext cx="10371011" cy="3931920"/>
            </p:xfrm>
            <a:graphic>
              <a:graphicData uri="http://schemas.openxmlformats.org/drawingml/2006/table">
                <a:tbl>
                  <a:tblPr firstRow="1" bandRow="1">
                    <a:tableStyleId>{00A15C55-8517-42AA-B614-E9B94910E393}</a:tableStyleId>
                  </a:tblPr>
                  <a:tblGrid>
                    <a:gridCol w="2189861"/>
                    <a:gridCol w="1510030"/>
                    <a:gridCol w="1956118"/>
                    <a:gridCol w="4715002"/>
                  </a:tblGrid>
                  <a:tr h="370840">
                    <a:tc>
                      <a:txBody>
                        <a:bodyPr/>
                        <a:lstStyle/>
                        <a:p>
                          <a:pPr algn="l"/>
                          <a:r>
                            <a:rPr lang="ru-RU" sz="2400" dirty="0" smtClean="0"/>
                            <a:t>Параметр</a:t>
                          </a:r>
                          <a:endParaRPr lang="ru-RU" sz="2400" dirty="0"/>
                        </a:p>
                      </a:txBody>
                      <a:tcPr/>
                    </a:tc>
                    <a:tc>
                      <a:txBody>
                        <a:bodyPr/>
                        <a:lstStyle/>
                        <a:p>
                          <a:r>
                            <a:rPr lang="ru-RU" sz="2400" dirty="0" smtClean="0"/>
                            <a:t>Значение</a:t>
                          </a:r>
                          <a:endParaRPr lang="ru-RU" sz="2400" dirty="0"/>
                        </a:p>
                      </a:txBody>
                      <a:tcPr/>
                    </a:tc>
                    <a:tc>
                      <a:txBody>
                        <a:bodyPr/>
                        <a:lstStyle/>
                        <a:p>
                          <a:r>
                            <a:rPr lang="ru-RU" sz="2400" dirty="0" smtClean="0"/>
                            <a:t>Размерность</a:t>
                          </a:r>
                          <a:endParaRPr lang="ru-RU" sz="2400" dirty="0"/>
                        </a:p>
                      </a:txBody>
                      <a:tcPr/>
                    </a:tc>
                    <a:tc>
                      <a:txBody>
                        <a:bodyPr/>
                        <a:lstStyle/>
                        <a:p>
                          <a:r>
                            <a:rPr lang="ru-RU" sz="2400" dirty="0" smtClean="0"/>
                            <a:t>Диагностика</a:t>
                          </a:r>
                          <a:endParaRPr lang="ru-RU" sz="2400" dirty="0"/>
                        </a:p>
                      </a:txBody>
                      <a:tcPr/>
                    </a:tc>
                  </a:tr>
                  <a:tr h="370840">
                    <a:tc>
                      <a:txBody>
                        <a:bodyPr/>
                        <a:lstStyle/>
                        <a:p>
                          <a:pPr algn="l"/>
                          <a:r>
                            <a:rPr lang="ru-RU" sz="2400" dirty="0" smtClean="0"/>
                            <a:t>Диаметр струи</a:t>
                          </a:r>
                          <a:endParaRPr lang="ru-RU" sz="2400" dirty="0"/>
                        </a:p>
                      </a:txBody>
                      <a:tcPr/>
                    </a:tc>
                    <a:tc>
                      <a:txBody>
                        <a:bodyPr/>
                        <a:lstStyle/>
                        <a:p>
                          <a:r>
                            <a:rPr lang="ru-RU" sz="2400" dirty="0" smtClean="0"/>
                            <a:t>4</a:t>
                          </a:r>
                          <a:endParaRPr lang="ru-RU" sz="2400" dirty="0"/>
                        </a:p>
                      </a:txBody>
                      <a:tcPr/>
                    </a:tc>
                    <a:tc>
                      <a:txBody>
                        <a:bodyPr/>
                        <a:lstStyle/>
                        <a:p>
                          <a:r>
                            <a:rPr lang="ru-RU" sz="2400" dirty="0" smtClean="0"/>
                            <a:t>см</a:t>
                          </a:r>
                          <a:endParaRPr lang="ru-RU" sz="2400" dirty="0"/>
                        </a:p>
                      </a:txBody>
                      <a:tcPr/>
                    </a:tc>
                    <a:tc>
                      <a:txBody>
                        <a:bodyPr/>
                        <a:lstStyle/>
                        <a:p>
                          <a:r>
                            <a:rPr lang="ru-RU" sz="2400" dirty="0" smtClean="0"/>
                            <a:t>Штангенциркуль</a:t>
                          </a:r>
                          <a:endParaRPr lang="ru-RU" sz="2400" dirty="0"/>
                        </a:p>
                      </a:txBody>
                      <a:tcPr/>
                    </a:tc>
                  </a:tr>
                  <a:tr h="370840">
                    <a:tc>
                      <a:txBody>
                        <a:bodyPr/>
                        <a:lstStyle/>
                        <a:p>
                          <a:pPr algn="l"/>
                          <a:r>
                            <a:rPr lang="ru-RU" sz="2400" dirty="0" smtClean="0"/>
                            <a:t>Емкость накопителя</a:t>
                          </a:r>
                          <a:endParaRPr lang="ru-RU" sz="2400" dirty="0"/>
                        </a:p>
                      </a:txBody>
                      <a:tcPr/>
                    </a:tc>
                    <a:tc>
                      <a:txBody>
                        <a:bodyPr/>
                        <a:lstStyle/>
                        <a:p>
                          <a:r>
                            <a:rPr lang="ru-RU" sz="2400" dirty="0" smtClean="0"/>
                            <a:t>560</a:t>
                          </a:r>
                          <a:endParaRPr lang="ru-RU" sz="2400" dirty="0"/>
                        </a:p>
                      </a:txBody>
                      <a:tcPr/>
                    </a:tc>
                    <a:tc>
                      <a:txBody>
                        <a:bodyPr/>
                        <a:lstStyle/>
                        <a:p>
                          <a:r>
                            <a:rPr lang="ru-RU" sz="2400" dirty="0" smtClean="0"/>
                            <a:t>мкФ</a:t>
                          </a:r>
                          <a:endParaRPr lang="ru-RU" sz="2400" dirty="0"/>
                        </a:p>
                      </a:txBody>
                      <a:tcPr/>
                    </a:tc>
                    <a:tc>
                      <a:txBody>
                        <a:bodyPr/>
                        <a:lstStyle/>
                        <a:p>
                          <a:r>
                            <a:rPr lang="ru-RU" sz="2400" dirty="0" smtClean="0"/>
                            <a:t>Мультиметр</a:t>
                          </a:r>
                          <a:endParaRPr lang="ru-RU" sz="2400" dirty="0"/>
                        </a:p>
                      </a:txBody>
                      <a:tcPr/>
                    </a:tc>
                  </a:tr>
                  <a:tr h="370840">
                    <a:tc>
                      <a:txBody>
                        <a:bodyPr/>
                        <a:lstStyle/>
                        <a:p>
                          <a:pPr algn="l"/>
                          <a:r>
                            <a:rPr lang="ru-RU" sz="2400" dirty="0" smtClean="0"/>
                            <a:t>Время зарядки накопителя</a:t>
                          </a:r>
                          <a:endParaRPr lang="ru-RU" sz="2400" dirty="0"/>
                        </a:p>
                      </a:txBody>
                      <a:tcPr/>
                    </a:tc>
                    <a:tc>
                      <a:txBody>
                        <a:bodyPr/>
                        <a:lstStyle/>
                        <a:p>
                          <a:r>
                            <a:rPr lang="ru-RU" sz="2400" dirty="0" smtClean="0"/>
                            <a:t>1</a:t>
                          </a:r>
                          <a:endParaRPr lang="ru-RU" sz="2400" dirty="0"/>
                        </a:p>
                      </a:txBody>
                      <a:tcPr/>
                    </a:tc>
                    <a:tc>
                      <a:txBody>
                        <a:bodyPr/>
                        <a:lstStyle/>
                        <a:p>
                          <a:r>
                            <a:rPr lang="ru-RU" sz="2400" dirty="0" smtClean="0"/>
                            <a:t>мин</a:t>
                          </a:r>
                          <a:endParaRPr lang="ru-RU" sz="2400" dirty="0"/>
                        </a:p>
                      </a:txBody>
                      <a:tcPr/>
                    </a:tc>
                    <a:tc>
                      <a:txBody>
                        <a:bodyPr/>
                        <a:lstStyle/>
                        <a:p>
                          <a:r>
                            <a:rPr lang="ru-RU" sz="2400" dirty="0" smtClean="0"/>
                            <a:t>Часы</a:t>
                          </a:r>
                          <a:endParaRPr lang="ru-RU" sz="2400" dirty="0"/>
                        </a:p>
                      </a:txBody>
                      <a:tcPr/>
                    </a:tc>
                  </a:tr>
                  <a:tr h="370840">
                    <a:tc>
                      <a:txBody>
                        <a:bodyPr/>
                        <a:lstStyle/>
                        <a:p>
                          <a:pPr algn="l"/>
                          <a14:m>
                            <m:oMathPara xmlns:m="http://schemas.openxmlformats.org/officeDocument/2006/math">
                              <m:oMathParaPr>
                                <m:jc m:val="left"/>
                              </m:oMathParaPr>
                              <m:oMath xmlns:m="http://schemas.openxmlformats.org/officeDocument/2006/math">
                                <m:sSub>
                                  <m:sSubPr>
                                    <m:ctrlPr>
                                      <a:rPr lang="ru-RU" sz="2400" i="1" smtClean="0">
                                        <a:latin typeface="Cambria Math" panose="02040503050406030204" pitchFamily="18" charset="0"/>
                                      </a:rPr>
                                    </m:ctrlPr>
                                  </m:sSubPr>
                                  <m:e>
                                    <m:r>
                                      <a:rPr lang="en-US" sz="2400" smtClean="0">
                                        <a:latin typeface="Cambria Math" panose="02040503050406030204" pitchFamily="18" charset="0"/>
                                      </a:rPr>
                                      <m:t>𝑈</m:t>
                                    </m:r>
                                  </m:e>
                                  <m:sub>
                                    <m:r>
                                      <a:rPr lang="ru-RU" sz="2400" smtClean="0">
                                        <a:latin typeface="Cambria Math" panose="02040503050406030204" pitchFamily="18" charset="0"/>
                                      </a:rPr>
                                      <m:t>питание</m:t>
                                    </m:r>
                                  </m:sub>
                                </m:sSub>
                              </m:oMath>
                            </m:oMathPara>
                          </a14:m>
                          <a:endParaRPr lang="ru-RU" sz="2400" dirty="0"/>
                        </a:p>
                      </a:txBody>
                      <a:tcPr/>
                    </a:tc>
                    <a:tc>
                      <a:txBody>
                        <a:bodyPr/>
                        <a:lstStyle/>
                        <a:p>
                          <a:r>
                            <a:rPr lang="ru-RU" sz="2400" dirty="0" smtClean="0"/>
                            <a:t>2 - 5</a:t>
                          </a:r>
                          <a:endParaRPr lang="ru-RU" sz="2400" dirty="0"/>
                        </a:p>
                      </a:txBody>
                      <a:tcPr/>
                    </a:tc>
                    <a:tc>
                      <a:txBody>
                        <a:bodyPr/>
                        <a:lstStyle/>
                        <a:p>
                          <a:r>
                            <a:rPr lang="ru-RU" sz="2400" dirty="0" smtClean="0"/>
                            <a:t>кВ</a:t>
                          </a:r>
                          <a:endParaRPr lang="ru-RU" sz="2400" dirty="0"/>
                        </a:p>
                      </a:txBody>
                      <a:tcPr/>
                    </a:tc>
                    <a:tc>
                      <a:txBody>
                        <a:bodyPr/>
                        <a:lstStyle/>
                        <a:p>
                          <a:r>
                            <a:rPr lang="ru-RU" sz="2400" dirty="0" smtClean="0"/>
                            <a:t>Делитель</a:t>
                          </a:r>
                          <a:r>
                            <a:rPr lang="ru-RU" sz="2400" baseline="0" dirty="0" smtClean="0"/>
                            <a:t> напряжения</a:t>
                          </a:r>
                          <a:endParaRPr lang="ru-RU" sz="2400" dirty="0"/>
                        </a:p>
                      </a:txBody>
                      <a:tcPr/>
                    </a:tc>
                  </a:tr>
                  <a:tr h="370840">
                    <a:tc>
                      <a:txBody>
                        <a:bodyPr/>
                        <a:lstStyle/>
                        <a:p>
                          <a:pPr algn="l"/>
                          <a14:m>
                            <m:oMathPara xmlns:m="http://schemas.openxmlformats.org/officeDocument/2006/math">
                              <m:oMathParaPr>
                                <m:jc m:val="left"/>
                              </m:oMathParaPr>
                              <m:oMath xmlns:m="http://schemas.openxmlformats.org/officeDocument/2006/math">
                                <m:sSub>
                                  <m:sSubPr>
                                    <m:ctrlPr>
                                      <a:rPr lang="ru-RU" sz="2400" i="1" smtClean="0">
                                        <a:latin typeface="Cambria Math" panose="02040503050406030204" pitchFamily="18" charset="0"/>
                                      </a:rPr>
                                    </m:ctrlPr>
                                  </m:sSubPr>
                                  <m:e>
                                    <m:r>
                                      <a:rPr lang="en-US" sz="2400" smtClean="0">
                                        <a:latin typeface="Cambria Math" panose="02040503050406030204" pitchFamily="18" charset="0"/>
                                      </a:rPr>
                                      <m:t>𝐼</m:t>
                                    </m:r>
                                  </m:e>
                                  <m:sub>
                                    <m:r>
                                      <a:rPr lang="ru-RU" sz="2400" smtClean="0">
                                        <a:latin typeface="Cambria Math" panose="02040503050406030204" pitchFamily="18" charset="0"/>
                                      </a:rPr>
                                      <m:t>питание</m:t>
                                    </m:r>
                                  </m:sub>
                                </m:sSub>
                              </m:oMath>
                            </m:oMathPara>
                          </a14:m>
                          <a:endParaRPr lang="ru-RU" sz="2400" dirty="0"/>
                        </a:p>
                      </a:txBody>
                      <a:tcPr/>
                    </a:tc>
                    <a:tc>
                      <a:txBody>
                        <a:bodyPr/>
                        <a:lstStyle/>
                        <a:p>
                          <a:r>
                            <a:rPr lang="en-US" sz="2400" dirty="0" smtClean="0"/>
                            <a:t>4</a:t>
                          </a:r>
                          <a:r>
                            <a:rPr lang="ru-RU" sz="2400" dirty="0" smtClean="0"/>
                            <a:t>0 - 80</a:t>
                          </a:r>
                          <a:endParaRPr lang="ru-RU" sz="2400" dirty="0"/>
                        </a:p>
                      </a:txBody>
                      <a:tcPr/>
                    </a:tc>
                    <a:tc>
                      <a:txBody>
                        <a:bodyPr/>
                        <a:lstStyle/>
                        <a:p>
                          <a:r>
                            <a:rPr lang="ru-RU" sz="2400" dirty="0" smtClean="0"/>
                            <a:t>кА</a:t>
                          </a:r>
                          <a:endParaRPr lang="ru-RU" sz="2400" dirty="0"/>
                        </a:p>
                      </a:txBody>
                      <a:tcPr/>
                    </a:tc>
                    <a:tc>
                      <a:txBody>
                        <a:bodyPr/>
                        <a:lstStyle/>
                        <a:p>
                          <a:r>
                            <a:rPr lang="ru-RU" sz="2400" dirty="0" smtClean="0"/>
                            <a:t>Пояс Роговского</a:t>
                          </a:r>
                          <a:endParaRPr lang="ru-RU" sz="2400" dirty="0"/>
                        </a:p>
                      </a:txBody>
                      <a:tcPr/>
                    </a:tc>
                  </a:tr>
                  <a:tr h="370840">
                    <a:tc>
                      <a:txBody>
                        <a:bodyPr/>
                        <a:lstStyle/>
                        <a:p>
                          <a:pPr algn="l"/>
                          <a14:m>
                            <m:oMathPara xmlns:m="http://schemas.openxmlformats.org/officeDocument/2006/math">
                              <m:oMathParaPr>
                                <m:jc m:val="left"/>
                              </m:oMathParaPr>
                              <m:oMath xmlns:m="http://schemas.openxmlformats.org/officeDocument/2006/math">
                                <m:sSub>
                                  <m:sSubPr>
                                    <m:ctrlPr>
                                      <a:rPr lang="ru-RU" sz="2400" i="1" smtClean="0">
                                        <a:latin typeface="Cambria Math" panose="02040503050406030204" pitchFamily="18" charset="0"/>
                                      </a:rPr>
                                    </m:ctrlPr>
                                  </m:sSubPr>
                                  <m:e>
                                    <m:r>
                                      <a:rPr lang="en-US" sz="2400" smtClean="0">
                                        <a:latin typeface="Cambria Math" panose="02040503050406030204" pitchFamily="18" charset="0"/>
                                      </a:rPr>
                                      <m:t>𝑃</m:t>
                                    </m:r>
                                  </m:e>
                                  <m:sub>
                                    <m:r>
                                      <a:rPr lang="ru-RU" sz="2400" b="0" i="0" smtClean="0">
                                        <a:latin typeface="Cambria Math" panose="02040503050406030204" pitchFamily="18" charset="0"/>
                                      </a:rPr>
                                      <m:t>нач</m:t>
                                    </m:r>
                                    <m:r>
                                      <a:rPr lang="ru-RU" sz="2400" b="0" i="1" smtClean="0">
                                        <a:latin typeface="Cambria Math" panose="02040503050406030204" pitchFamily="18" charset="0"/>
                                      </a:rPr>
                                      <m:t>. газа</m:t>
                                    </m:r>
                                  </m:sub>
                                </m:sSub>
                              </m:oMath>
                            </m:oMathPara>
                          </a14:m>
                          <a:endParaRPr lang="ru-RU" sz="2400" dirty="0"/>
                        </a:p>
                      </a:txBody>
                      <a:tcPr/>
                    </a:tc>
                    <a:tc>
                      <a:txBody>
                        <a:bodyPr/>
                        <a:lstStyle/>
                        <a:p>
                          <a:r>
                            <a:rPr lang="ru-RU" sz="2400" dirty="0" smtClean="0"/>
                            <a:t>0,8 - 1,2</a:t>
                          </a:r>
                          <a:endParaRPr lang="ru-RU" sz="2400" dirty="0"/>
                        </a:p>
                      </a:txBody>
                      <a:tcPr/>
                    </a:tc>
                    <a:tc>
                      <a:txBody>
                        <a:bodyPr/>
                        <a:lstStyle/>
                        <a:p>
                          <a:r>
                            <a:rPr lang="ru-RU" sz="2400" dirty="0" smtClean="0"/>
                            <a:t>атм.</a:t>
                          </a:r>
                          <a:endParaRPr lang="ru-RU" sz="2400" dirty="0"/>
                        </a:p>
                      </a:txBody>
                      <a:tcPr/>
                    </a:tc>
                    <a:tc>
                      <a:txBody>
                        <a:bodyPr/>
                        <a:lstStyle/>
                        <a:p>
                          <a:r>
                            <a:rPr lang="ru-RU" sz="2400" dirty="0" smtClean="0"/>
                            <a:t>Манометр</a:t>
                          </a:r>
                          <a:endParaRPr lang="ru-RU" sz="2400" dirty="0"/>
                        </a:p>
                      </a:txBody>
                      <a:tcPr/>
                    </a:tc>
                  </a:tr>
                </a:tbl>
              </a:graphicData>
            </a:graphic>
          </p:graphicFrame>
        </mc:Choice>
        <mc:Fallback xmlns="">
          <p:graphicFrame>
            <p:nvGraphicFramePr>
              <p:cNvPr id="5" name="Таблица 4"/>
              <p:cNvGraphicFramePr>
                <a:graphicFrameLocks noGrp="1"/>
              </p:cNvGraphicFramePr>
              <p:nvPr>
                <p:extLst>
                  <p:ext uri="{D42A27DB-BD31-4B8C-83A1-F6EECF244321}">
                    <p14:modId xmlns:p14="http://schemas.microsoft.com/office/powerpoint/2010/main" val="715716525"/>
                  </p:ext>
                </p:extLst>
              </p:nvPr>
            </p:nvGraphicFramePr>
            <p:xfrm>
              <a:off x="910495" y="1874520"/>
              <a:ext cx="10371011" cy="3931920"/>
            </p:xfrm>
            <a:graphic>
              <a:graphicData uri="http://schemas.openxmlformats.org/drawingml/2006/table">
                <a:tbl>
                  <a:tblPr firstRow="1" bandRow="1">
                    <a:tableStyleId>{00A15C55-8517-42AA-B614-E9B94910E393}</a:tableStyleId>
                  </a:tblPr>
                  <a:tblGrid>
                    <a:gridCol w="2189861"/>
                    <a:gridCol w="1510030"/>
                    <a:gridCol w="1956118"/>
                    <a:gridCol w="4715002"/>
                  </a:tblGrid>
                  <a:tr h="457200">
                    <a:tc>
                      <a:txBody>
                        <a:bodyPr/>
                        <a:lstStyle/>
                        <a:p>
                          <a:pPr algn="l"/>
                          <a:r>
                            <a:rPr lang="ru-RU" sz="2400" dirty="0" smtClean="0"/>
                            <a:t>Параметр</a:t>
                          </a:r>
                          <a:endParaRPr lang="ru-RU" sz="2400" dirty="0"/>
                        </a:p>
                      </a:txBody>
                      <a:tcPr/>
                    </a:tc>
                    <a:tc>
                      <a:txBody>
                        <a:bodyPr/>
                        <a:lstStyle/>
                        <a:p>
                          <a:r>
                            <a:rPr lang="ru-RU" sz="2400" dirty="0" smtClean="0"/>
                            <a:t>Значение</a:t>
                          </a:r>
                          <a:endParaRPr lang="ru-RU" sz="2400" dirty="0"/>
                        </a:p>
                      </a:txBody>
                      <a:tcPr/>
                    </a:tc>
                    <a:tc>
                      <a:txBody>
                        <a:bodyPr/>
                        <a:lstStyle/>
                        <a:p>
                          <a:r>
                            <a:rPr lang="ru-RU" sz="2400" dirty="0" smtClean="0"/>
                            <a:t>Размерность</a:t>
                          </a:r>
                          <a:endParaRPr lang="ru-RU" sz="2400" dirty="0"/>
                        </a:p>
                      </a:txBody>
                      <a:tcPr/>
                    </a:tc>
                    <a:tc>
                      <a:txBody>
                        <a:bodyPr/>
                        <a:lstStyle/>
                        <a:p>
                          <a:r>
                            <a:rPr lang="ru-RU" sz="2400" dirty="0" smtClean="0"/>
                            <a:t>Диагностика</a:t>
                          </a:r>
                          <a:endParaRPr lang="ru-RU" sz="2400" dirty="0"/>
                        </a:p>
                      </a:txBody>
                      <a:tcPr/>
                    </a:tc>
                  </a:tr>
                  <a:tr h="457200">
                    <a:tc>
                      <a:txBody>
                        <a:bodyPr/>
                        <a:lstStyle/>
                        <a:p>
                          <a:pPr algn="l"/>
                          <a:r>
                            <a:rPr lang="ru-RU" sz="2400" dirty="0" smtClean="0"/>
                            <a:t>Диаметр струи</a:t>
                          </a:r>
                          <a:endParaRPr lang="ru-RU" sz="2400" dirty="0"/>
                        </a:p>
                      </a:txBody>
                      <a:tcPr/>
                    </a:tc>
                    <a:tc>
                      <a:txBody>
                        <a:bodyPr/>
                        <a:lstStyle/>
                        <a:p>
                          <a:r>
                            <a:rPr lang="ru-RU" sz="2400" dirty="0" smtClean="0"/>
                            <a:t>4</a:t>
                          </a:r>
                          <a:endParaRPr lang="ru-RU" sz="2400" dirty="0"/>
                        </a:p>
                      </a:txBody>
                      <a:tcPr/>
                    </a:tc>
                    <a:tc>
                      <a:txBody>
                        <a:bodyPr/>
                        <a:lstStyle/>
                        <a:p>
                          <a:r>
                            <a:rPr lang="ru-RU" sz="2400" dirty="0" smtClean="0"/>
                            <a:t>см</a:t>
                          </a:r>
                          <a:endParaRPr lang="ru-RU" sz="2400" dirty="0"/>
                        </a:p>
                      </a:txBody>
                      <a:tcPr/>
                    </a:tc>
                    <a:tc>
                      <a:txBody>
                        <a:bodyPr/>
                        <a:lstStyle/>
                        <a:p>
                          <a:r>
                            <a:rPr lang="ru-RU" sz="2400" dirty="0" smtClean="0"/>
                            <a:t>Штангенциркуль</a:t>
                          </a:r>
                          <a:endParaRPr lang="ru-RU" sz="2400" dirty="0"/>
                        </a:p>
                      </a:txBody>
                      <a:tcPr/>
                    </a:tc>
                  </a:tr>
                  <a:tr h="822960">
                    <a:tc>
                      <a:txBody>
                        <a:bodyPr/>
                        <a:lstStyle/>
                        <a:p>
                          <a:pPr algn="l"/>
                          <a:r>
                            <a:rPr lang="ru-RU" sz="2400" dirty="0" smtClean="0"/>
                            <a:t>Емкость накопителя</a:t>
                          </a:r>
                          <a:endParaRPr lang="ru-RU" sz="2400" dirty="0"/>
                        </a:p>
                      </a:txBody>
                      <a:tcPr/>
                    </a:tc>
                    <a:tc>
                      <a:txBody>
                        <a:bodyPr/>
                        <a:lstStyle/>
                        <a:p>
                          <a:r>
                            <a:rPr lang="ru-RU" sz="2400" dirty="0" smtClean="0"/>
                            <a:t>560</a:t>
                          </a:r>
                          <a:endParaRPr lang="ru-RU" sz="2400" dirty="0"/>
                        </a:p>
                      </a:txBody>
                      <a:tcPr/>
                    </a:tc>
                    <a:tc>
                      <a:txBody>
                        <a:bodyPr/>
                        <a:lstStyle/>
                        <a:p>
                          <a:r>
                            <a:rPr lang="ru-RU" sz="2400" dirty="0" smtClean="0"/>
                            <a:t>мкФ</a:t>
                          </a:r>
                          <a:endParaRPr lang="ru-RU" sz="2400" dirty="0"/>
                        </a:p>
                      </a:txBody>
                      <a:tcPr/>
                    </a:tc>
                    <a:tc>
                      <a:txBody>
                        <a:bodyPr/>
                        <a:lstStyle/>
                        <a:p>
                          <a:r>
                            <a:rPr lang="ru-RU" sz="2400" dirty="0" smtClean="0"/>
                            <a:t>Мультиметр</a:t>
                          </a:r>
                          <a:endParaRPr lang="ru-RU" sz="2400" dirty="0"/>
                        </a:p>
                      </a:txBody>
                      <a:tcPr/>
                    </a:tc>
                  </a:tr>
                  <a:tr h="822960">
                    <a:tc>
                      <a:txBody>
                        <a:bodyPr/>
                        <a:lstStyle/>
                        <a:p>
                          <a:pPr algn="l"/>
                          <a:r>
                            <a:rPr lang="ru-RU" sz="2400" dirty="0" smtClean="0"/>
                            <a:t>Время зарядки накопителя</a:t>
                          </a:r>
                          <a:endParaRPr lang="ru-RU" sz="2400" dirty="0"/>
                        </a:p>
                      </a:txBody>
                      <a:tcPr/>
                    </a:tc>
                    <a:tc>
                      <a:txBody>
                        <a:bodyPr/>
                        <a:lstStyle/>
                        <a:p>
                          <a:r>
                            <a:rPr lang="ru-RU" sz="2400" dirty="0" smtClean="0"/>
                            <a:t>1</a:t>
                          </a:r>
                          <a:endParaRPr lang="ru-RU" sz="2400" dirty="0"/>
                        </a:p>
                      </a:txBody>
                      <a:tcPr/>
                    </a:tc>
                    <a:tc>
                      <a:txBody>
                        <a:bodyPr/>
                        <a:lstStyle/>
                        <a:p>
                          <a:r>
                            <a:rPr lang="ru-RU" sz="2400" dirty="0" smtClean="0"/>
                            <a:t>мин</a:t>
                          </a:r>
                          <a:endParaRPr lang="ru-RU" sz="2400" dirty="0"/>
                        </a:p>
                      </a:txBody>
                      <a:tcPr/>
                    </a:tc>
                    <a:tc>
                      <a:txBody>
                        <a:bodyPr/>
                        <a:lstStyle/>
                        <a:p>
                          <a:r>
                            <a:rPr lang="ru-RU" sz="2400" dirty="0" smtClean="0"/>
                            <a:t>Часы</a:t>
                          </a:r>
                          <a:endParaRPr lang="ru-RU" sz="2400" dirty="0"/>
                        </a:p>
                      </a:txBody>
                      <a:tcPr/>
                    </a:tc>
                  </a:tr>
                  <a:tr h="457200">
                    <a:tc>
                      <a:txBody>
                        <a:bodyPr/>
                        <a:lstStyle/>
                        <a:p>
                          <a:endParaRPr lang="ru-RU"/>
                        </a:p>
                      </a:txBody>
                      <a:tcPr>
                        <a:blipFill rotWithShape="0">
                          <a:blip r:embed="rId3"/>
                          <a:stretch>
                            <a:fillRect l="-279" t="-570667" r="-375209" b="-229333"/>
                          </a:stretch>
                        </a:blipFill>
                      </a:tcPr>
                    </a:tc>
                    <a:tc>
                      <a:txBody>
                        <a:bodyPr/>
                        <a:lstStyle/>
                        <a:p>
                          <a:r>
                            <a:rPr lang="ru-RU" sz="2400" dirty="0" smtClean="0"/>
                            <a:t>2 - 5</a:t>
                          </a:r>
                          <a:endParaRPr lang="ru-RU" sz="2400" dirty="0"/>
                        </a:p>
                      </a:txBody>
                      <a:tcPr/>
                    </a:tc>
                    <a:tc>
                      <a:txBody>
                        <a:bodyPr/>
                        <a:lstStyle/>
                        <a:p>
                          <a:r>
                            <a:rPr lang="ru-RU" sz="2400" dirty="0" smtClean="0"/>
                            <a:t>кВ</a:t>
                          </a:r>
                          <a:endParaRPr lang="ru-RU" sz="2400" dirty="0"/>
                        </a:p>
                      </a:txBody>
                      <a:tcPr/>
                    </a:tc>
                    <a:tc>
                      <a:txBody>
                        <a:bodyPr/>
                        <a:lstStyle/>
                        <a:p>
                          <a:r>
                            <a:rPr lang="ru-RU" sz="2400" dirty="0" smtClean="0"/>
                            <a:t>Делитель</a:t>
                          </a:r>
                          <a:r>
                            <a:rPr lang="ru-RU" sz="2400" baseline="0" dirty="0" smtClean="0"/>
                            <a:t> напряжения</a:t>
                          </a:r>
                          <a:endParaRPr lang="ru-RU" sz="2400" dirty="0"/>
                        </a:p>
                      </a:txBody>
                      <a:tcPr/>
                    </a:tc>
                  </a:tr>
                  <a:tr h="457200">
                    <a:tc>
                      <a:txBody>
                        <a:bodyPr/>
                        <a:lstStyle/>
                        <a:p>
                          <a:endParaRPr lang="ru-RU"/>
                        </a:p>
                      </a:txBody>
                      <a:tcPr>
                        <a:blipFill rotWithShape="0">
                          <a:blip r:embed="rId3"/>
                          <a:stretch>
                            <a:fillRect l="-279" t="-670667" r="-375209" b="-129333"/>
                          </a:stretch>
                        </a:blipFill>
                      </a:tcPr>
                    </a:tc>
                    <a:tc>
                      <a:txBody>
                        <a:bodyPr/>
                        <a:lstStyle/>
                        <a:p>
                          <a:r>
                            <a:rPr lang="en-US" sz="2400" dirty="0" smtClean="0"/>
                            <a:t>4</a:t>
                          </a:r>
                          <a:r>
                            <a:rPr lang="ru-RU" sz="2400" dirty="0" smtClean="0"/>
                            <a:t>0 - 80</a:t>
                          </a:r>
                          <a:endParaRPr lang="ru-RU" sz="2400" dirty="0"/>
                        </a:p>
                      </a:txBody>
                      <a:tcPr/>
                    </a:tc>
                    <a:tc>
                      <a:txBody>
                        <a:bodyPr/>
                        <a:lstStyle/>
                        <a:p>
                          <a:r>
                            <a:rPr lang="ru-RU" sz="2400" dirty="0" smtClean="0"/>
                            <a:t>кА</a:t>
                          </a:r>
                          <a:endParaRPr lang="ru-RU" sz="2400" dirty="0"/>
                        </a:p>
                      </a:txBody>
                      <a:tcPr/>
                    </a:tc>
                    <a:tc>
                      <a:txBody>
                        <a:bodyPr/>
                        <a:lstStyle/>
                        <a:p>
                          <a:r>
                            <a:rPr lang="ru-RU" sz="2400" dirty="0" smtClean="0"/>
                            <a:t>Пояс Роговского</a:t>
                          </a:r>
                          <a:endParaRPr lang="ru-RU" sz="2400" dirty="0"/>
                        </a:p>
                      </a:txBody>
                      <a:tcPr/>
                    </a:tc>
                  </a:tr>
                  <a:tr h="457200">
                    <a:tc>
                      <a:txBody>
                        <a:bodyPr/>
                        <a:lstStyle/>
                        <a:p>
                          <a:endParaRPr lang="ru-RU"/>
                        </a:p>
                      </a:txBody>
                      <a:tcPr>
                        <a:blipFill rotWithShape="0">
                          <a:blip r:embed="rId3"/>
                          <a:stretch>
                            <a:fillRect l="-279" t="-770667" r="-375209" b="-29333"/>
                          </a:stretch>
                        </a:blipFill>
                      </a:tcPr>
                    </a:tc>
                    <a:tc>
                      <a:txBody>
                        <a:bodyPr/>
                        <a:lstStyle/>
                        <a:p>
                          <a:r>
                            <a:rPr lang="ru-RU" sz="2400" dirty="0" smtClean="0"/>
                            <a:t>0,8 - 1,2</a:t>
                          </a:r>
                          <a:endParaRPr lang="ru-RU" sz="2400" dirty="0"/>
                        </a:p>
                      </a:txBody>
                      <a:tcPr/>
                    </a:tc>
                    <a:tc>
                      <a:txBody>
                        <a:bodyPr/>
                        <a:lstStyle/>
                        <a:p>
                          <a:r>
                            <a:rPr lang="ru-RU" sz="2400" dirty="0" smtClean="0"/>
                            <a:t>атм.</a:t>
                          </a:r>
                          <a:endParaRPr lang="ru-RU" sz="2400" dirty="0"/>
                        </a:p>
                      </a:txBody>
                      <a:tcPr/>
                    </a:tc>
                    <a:tc>
                      <a:txBody>
                        <a:bodyPr/>
                        <a:lstStyle/>
                        <a:p>
                          <a:r>
                            <a:rPr lang="ru-RU" sz="2400" dirty="0" smtClean="0"/>
                            <a:t>Манометр</a:t>
                          </a:r>
                          <a:endParaRPr lang="ru-RU" sz="2400" dirty="0"/>
                        </a:p>
                      </a:txBody>
                      <a:tcPr/>
                    </a:tc>
                  </a:tr>
                </a:tbl>
              </a:graphicData>
            </a:graphic>
          </p:graphicFrame>
        </mc:Fallback>
      </mc:AlternateContent>
    </p:spTree>
    <p:extLst>
      <p:ext uri="{BB962C8B-B14F-4D97-AF65-F5344CB8AC3E}">
        <p14:creationId xmlns:p14="http://schemas.microsoft.com/office/powerpoint/2010/main" val="1481788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953307" cy="1325563"/>
          </a:xfrm>
        </p:spPr>
        <p:txBody>
          <a:bodyPr/>
          <a:lstStyle/>
          <a:p>
            <a:r>
              <a:rPr lang="ru-RU" b="1" dirty="0" smtClean="0"/>
              <a:t>Параметры струи</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21</a:t>
            </a:fld>
            <a:endParaRPr lang="ru-RU"/>
          </a:p>
        </p:txBody>
      </p:sp>
      <mc:AlternateContent xmlns:mc="http://schemas.openxmlformats.org/markup-compatibility/2006" xmlns:a14="http://schemas.microsoft.com/office/drawing/2010/main">
        <mc:Choice Requires="a14">
          <p:graphicFrame>
            <p:nvGraphicFramePr>
              <p:cNvPr id="5" name="Таблица 4"/>
              <p:cNvGraphicFramePr>
                <a:graphicFrameLocks noGrp="1"/>
              </p:cNvGraphicFramePr>
              <p:nvPr>
                <p:extLst>
                  <p:ext uri="{D42A27DB-BD31-4B8C-83A1-F6EECF244321}">
                    <p14:modId xmlns:p14="http://schemas.microsoft.com/office/powerpoint/2010/main" val="1853468156"/>
                  </p:ext>
                </p:extLst>
              </p:nvPr>
            </p:nvGraphicFramePr>
            <p:xfrm>
              <a:off x="2171849" y="999571"/>
              <a:ext cx="7848303" cy="4895001"/>
            </p:xfrm>
            <a:graphic>
              <a:graphicData uri="http://schemas.openxmlformats.org/drawingml/2006/table">
                <a:tbl>
                  <a:tblPr firstRow="1" bandRow="1">
                    <a:tableStyleId>{00A15C55-8517-42AA-B614-E9B94910E393}</a:tableStyleId>
                  </a:tblPr>
                  <a:tblGrid>
                    <a:gridCol w="2706053"/>
                    <a:gridCol w="1815316"/>
                    <a:gridCol w="1815316"/>
                    <a:gridCol w="1511618"/>
                  </a:tblGrid>
                  <a:tr h="370840">
                    <a:tc>
                      <a:txBody>
                        <a:bodyPr/>
                        <a:lstStyle/>
                        <a:p>
                          <a:pPr algn="l"/>
                          <a:r>
                            <a:rPr lang="ru-RU" dirty="0" smtClean="0"/>
                            <a:t>Параметр</a:t>
                          </a:r>
                          <a:endParaRPr lang="ru-RU" dirty="0"/>
                        </a:p>
                      </a:txBody>
                      <a:tcPr/>
                    </a:tc>
                    <a:tc>
                      <a:txBody>
                        <a:bodyPr/>
                        <a:lstStyle/>
                        <a:p>
                          <a:r>
                            <a:rPr lang="ru-RU" dirty="0" smtClean="0"/>
                            <a:t>Плазма</a:t>
                          </a:r>
                          <a:endParaRPr lang="ru-RU" dirty="0"/>
                        </a:p>
                      </a:txBody>
                      <a:tcPr/>
                    </a:tc>
                    <a:tc>
                      <a:txBody>
                        <a:bodyPr/>
                        <a:lstStyle/>
                        <a:p>
                          <a:r>
                            <a:rPr lang="ru-RU" dirty="0" smtClean="0"/>
                            <a:t>Суммарно</a:t>
                          </a:r>
                          <a:endParaRPr lang="ru-RU" dirty="0"/>
                        </a:p>
                      </a:txBody>
                      <a:tcPr/>
                    </a:tc>
                    <a:tc>
                      <a:txBody>
                        <a:bodyPr/>
                        <a:lstStyle/>
                        <a:p>
                          <a:r>
                            <a:rPr lang="ru-RU" dirty="0" smtClean="0"/>
                            <a:t>Размерность</a:t>
                          </a:r>
                          <a:endParaRPr lang="ru-RU" dirty="0"/>
                        </a:p>
                      </a:txBody>
                      <a:tcPr/>
                    </a:tc>
                  </a:tr>
                  <a:tr h="370840">
                    <a:tc>
                      <a:txBody>
                        <a:bodyPr/>
                        <a:lstStyle/>
                        <a:p>
                          <a:pPr algn="l"/>
                          <a:r>
                            <a:rPr lang="ru-RU" dirty="0" smtClean="0"/>
                            <a:t>Скорость</a:t>
                          </a:r>
                          <a:endParaRPr lang="ru-RU" dirty="0"/>
                        </a:p>
                      </a:txBody>
                      <a:tcPr/>
                    </a:tc>
                    <a:tc>
                      <a:txBody>
                        <a:bodyPr/>
                        <a:lstStyle/>
                        <a:p>
                          <a:r>
                            <a:rPr lang="ru-RU" dirty="0" smtClean="0"/>
                            <a:t>40 - 90</a:t>
                          </a:r>
                          <a:endParaRPr lang="ru-RU" dirty="0"/>
                        </a:p>
                      </a:txBody>
                      <a:tcPr/>
                    </a:tc>
                    <a:tc>
                      <a:txBody>
                        <a:bodyPr/>
                        <a:lstStyle/>
                        <a:p>
                          <a:r>
                            <a:rPr lang="ru-RU" dirty="0" smtClean="0"/>
                            <a:t>60 - 120</a:t>
                          </a:r>
                          <a:endParaRPr lang="ru-RU" dirty="0"/>
                        </a:p>
                      </a:txBody>
                      <a:tcPr/>
                    </a:tc>
                    <a:tc>
                      <a:txBody>
                        <a:bodyPr/>
                        <a:lstStyle/>
                        <a:p>
                          <a:r>
                            <a:rPr lang="ru-RU" dirty="0" smtClean="0"/>
                            <a:t>км/с</a:t>
                          </a:r>
                          <a:endParaRPr lang="ru-RU" dirty="0"/>
                        </a:p>
                      </a:txBody>
                      <a:tcPr/>
                    </a:tc>
                  </a:tr>
                  <a:tr h="370840">
                    <a:tc>
                      <a:txBody>
                        <a:bodyPr/>
                        <a:lstStyle/>
                        <a:p>
                          <a:pPr algn="l"/>
                          <a:r>
                            <a:rPr lang="ru-RU" dirty="0" smtClean="0"/>
                            <a:t>Длительность</a:t>
                          </a:r>
                          <a:endParaRPr lang="ru-RU" dirty="0"/>
                        </a:p>
                      </a:txBody>
                      <a:tcPr/>
                    </a:tc>
                    <a:tc>
                      <a:txBody>
                        <a:bodyPr/>
                        <a:lstStyle/>
                        <a:p>
                          <a:r>
                            <a:rPr lang="en-US" dirty="0" smtClean="0"/>
                            <a:t>2</a:t>
                          </a:r>
                          <a:r>
                            <a:rPr lang="ru-RU" dirty="0" smtClean="0"/>
                            <a:t>0 – </a:t>
                          </a:r>
                          <a:r>
                            <a:rPr lang="en-US" dirty="0" smtClean="0"/>
                            <a:t>5</a:t>
                          </a:r>
                          <a:r>
                            <a:rPr lang="ru-RU" dirty="0" smtClean="0"/>
                            <a:t>0</a:t>
                          </a:r>
                          <a:endParaRPr lang="ru-RU" dirty="0"/>
                        </a:p>
                      </a:txBody>
                      <a:tcPr/>
                    </a:tc>
                    <a:tc>
                      <a:txBody>
                        <a:bodyPr/>
                        <a:lstStyle/>
                        <a:p>
                          <a:r>
                            <a:rPr lang="en-US" dirty="0" smtClean="0"/>
                            <a:t>≈50</a:t>
                          </a:r>
                          <a:endParaRPr lang="ru-RU" dirty="0"/>
                        </a:p>
                      </a:txBody>
                      <a:tcPr/>
                    </a:tc>
                    <a:tc>
                      <a:txBody>
                        <a:bodyPr/>
                        <a:lstStyle/>
                        <a:p>
                          <a:r>
                            <a:rPr lang="ru-RU" dirty="0" smtClean="0"/>
                            <a:t>мкс</a:t>
                          </a:r>
                          <a:endParaRPr lang="ru-RU" dirty="0"/>
                        </a:p>
                      </a:txBody>
                      <a:tcPr/>
                    </a:tc>
                  </a:tr>
                  <a:tr h="370840">
                    <a:tc>
                      <a:txBody>
                        <a:bodyPr/>
                        <a:lstStyle/>
                        <a:p>
                          <a:pPr algn="l"/>
                          <a:r>
                            <a:rPr lang="ru-RU" dirty="0" smtClean="0"/>
                            <a:t>Плотность</a:t>
                          </a:r>
                          <a:r>
                            <a:rPr lang="ru-RU" baseline="0" dirty="0" smtClean="0"/>
                            <a:t> средняя</a:t>
                          </a:r>
                          <a:endParaRPr lang="ru-RU" dirty="0"/>
                        </a:p>
                      </a:txBody>
                      <a:tcPr/>
                    </a:tc>
                    <a:tc>
                      <a:txBody>
                        <a:bodyPr/>
                        <a:lstStyle/>
                        <a:p>
                          <a:r>
                            <a:rPr lang="ru-RU" dirty="0" smtClean="0"/>
                            <a:t>0,1 – 0,7</a:t>
                          </a:r>
                          <a:endParaRPr lang="ru-RU" dirty="0"/>
                        </a:p>
                      </a:txBody>
                      <a:tcPr/>
                    </a:tc>
                    <a:tc>
                      <a:txBody>
                        <a:bodyPr/>
                        <a:lstStyle/>
                        <a:p>
                          <a:r>
                            <a:rPr lang="ru-RU" dirty="0" smtClean="0"/>
                            <a:t>≈</a:t>
                          </a:r>
                          <a:r>
                            <a:rPr lang="en-US" dirty="0" smtClean="0"/>
                            <a:t>1</a:t>
                          </a:r>
                          <a:r>
                            <a:rPr lang="ru-RU" dirty="0" smtClean="0"/>
                            <a:t>.6</a:t>
                          </a:r>
                          <a:endParaRPr lang="ru-RU" dirty="0"/>
                        </a:p>
                      </a:txBody>
                      <a:tcPr/>
                    </a:tc>
                    <a:tc>
                      <a:txBody>
                        <a:bodyPr/>
                        <a:lstStyle/>
                        <a:p>
                          <a:pPr/>
                          <a14:m>
                            <m:oMathPara xmlns:m="http://schemas.openxmlformats.org/officeDocument/2006/math">
                              <m:oMathParaPr>
                                <m:jc m:val="left"/>
                              </m:oMathParaPr>
                              <m:oMath xmlns:m="http://schemas.openxmlformats.org/officeDocument/2006/math">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16</m:t>
                                    </m:r>
                                  </m:sup>
                                </m:sSup>
                                <m:sSup>
                                  <m:sSupPr>
                                    <m:ctrlPr>
                                      <a:rPr lang="ru-RU" i="1" smtClean="0">
                                        <a:latin typeface="Cambria Math" panose="02040503050406030204" pitchFamily="18" charset="0"/>
                                      </a:rPr>
                                    </m:ctrlPr>
                                  </m:sSupPr>
                                  <m:e>
                                    <m:r>
                                      <a:rPr lang="ru-RU" b="0" i="0" smtClean="0">
                                        <a:latin typeface="Cambria Math" panose="02040503050406030204" pitchFamily="18" charset="0"/>
                                      </a:rPr>
                                      <m:t>с</m:t>
                                    </m:r>
                                    <m:r>
                                      <a:rPr lang="ru-RU" smtClean="0">
                                        <a:latin typeface="Cambria Math" panose="02040503050406030204" pitchFamily="18" charset="0"/>
                                      </a:rPr>
                                      <m:t>м</m:t>
                                    </m:r>
                                  </m:e>
                                  <m:sup>
                                    <m:r>
                                      <a:rPr lang="ru-RU" smtClean="0">
                                        <a:latin typeface="Cambria Math" panose="02040503050406030204" pitchFamily="18" charset="0"/>
                                      </a:rPr>
                                      <m:t>−3</m:t>
                                    </m:r>
                                  </m:sup>
                                </m:sSup>
                              </m:oMath>
                            </m:oMathPara>
                          </a14:m>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Плотность</a:t>
                          </a:r>
                          <a:r>
                            <a:rPr lang="ru-RU" baseline="0" dirty="0" smtClean="0"/>
                            <a:t> максимальная</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1,6 – 3</a:t>
                          </a:r>
                        </a:p>
                      </a:txBody>
                      <a:tcPr/>
                    </a:tc>
                    <a:tc>
                      <a:txBody>
                        <a:bodyPr/>
                        <a:lstStyle/>
                        <a:p>
                          <a:r>
                            <a:rPr lang="ru-RU" dirty="0" smtClean="0"/>
                            <a:t>?</a:t>
                          </a:r>
                          <a:endParaRPr lang="ru-RU" dirty="0"/>
                        </a:p>
                      </a:txBody>
                      <a:tcPr/>
                    </a:tc>
                    <a:tc>
                      <a:txBody>
                        <a:bodyPr/>
                        <a:lstStyle/>
                        <a:p>
                          <a:pPr/>
                          <a14:m>
                            <m:oMathPara xmlns:m="http://schemas.openxmlformats.org/officeDocument/2006/math">
                              <m:oMathParaPr>
                                <m:jc m:val="left"/>
                              </m:oMathParaPr>
                              <m:oMath xmlns:m="http://schemas.openxmlformats.org/officeDocument/2006/math">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16</m:t>
                                    </m:r>
                                  </m:sup>
                                </m:sSup>
                                <m:sSup>
                                  <m:sSupPr>
                                    <m:ctrlPr>
                                      <a:rPr lang="ru-RU" i="1" smtClean="0">
                                        <a:latin typeface="Cambria Math" panose="02040503050406030204" pitchFamily="18" charset="0"/>
                                      </a:rPr>
                                    </m:ctrlPr>
                                  </m:sSupPr>
                                  <m:e>
                                    <m:r>
                                      <a:rPr lang="ru-RU" b="0" i="0" smtClean="0">
                                        <a:latin typeface="Cambria Math" panose="02040503050406030204" pitchFamily="18" charset="0"/>
                                      </a:rPr>
                                      <m:t>с</m:t>
                                    </m:r>
                                    <m:r>
                                      <a:rPr lang="ru-RU" smtClean="0">
                                        <a:latin typeface="Cambria Math" panose="02040503050406030204" pitchFamily="18" charset="0"/>
                                      </a:rPr>
                                      <m:t>м</m:t>
                                    </m:r>
                                  </m:e>
                                  <m:sup>
                                    <m:r>
                                      <a:rPr lang="ru-RU" smtClean="0">
                                        <a:latin typeface="Cambria Math" panose="02040503050406030204" pitchFamily="18" charset="0"/>
                                      </a:rPr>
                                      <m:t>−3</m:t>
                                    </m:r>
                                  </m:sup>
                                </m:sSup>
                              </m:oMath>
                            </m:oMathPara>
                          </a14:m>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Давление среднее</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0,1 – 0</a:t>
                          </a:r>
                          <a:r>
                            <a:rPr lang="en-US" dirty="0" smtClean="0"/>
                            <a:t>,6</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a:t>
                          </a:r>
                          <a:r>
                            <a:rPr lang="en-US" dirty="0" smtClean="0"/>
                            <a:t>1</a:t>
                          </a:r>
                          <a:r>
                            <a:rPr lang="ru-RU" dirty="0" smtClean="0"/>
                            <a:t>.</a:t>
                          </a:r>
                          <a:r>
                            <a:rPr lang="en-US" dirty="0" smtClean="0"/>
                            <a:t>1</a:t>
                          </a:r>
                          <a:endParaRPr lang="ru-RU" dirty="0" smtClean="0"/>
                        </a:p>
                      </a:txBody>
                      <a:tcPr/>
                    </a:tc>
                    <a:tc>
                      <a:txBody>
                        <a:bodyPr/>
                        <a:lstStyle/>
                        <a:p>
                          <a:r>
                            <a:rPr lang="ru-RU" dirty="0" smtClean="0"/>
                            <a:t>атм.</a:t>
                          </a:r>
                          <a:endParaRPr lang="ru-RU" dirty="0"/>
                        </a:p>
                      </a:txBody>
                      <a:tcPr/>
                    </a:tc>
                  </a:tr>
                  <a:tr h="370840">
                    <a:tc>
                      <a:txBody>
                        <a:bodyPr/>
                        <a:lstStyle/>
                        <a:p>
                          <a:pPr algn="l"/>
                          <a:r>
                            <a:rPr lang="ru-RU" dirty="0" smtClean="0"/>
                            <a:t>Давление максимальное</a:t>
                          </a:r>
                          <a:endParaRPr lang="ru-RU" dirty="0"/>
                        </a:p>
                      </a:txBody>
                      <a:tcPr/>
                    </a:tc>
                    <a:tc>
                      <a:txBody>
                        <a:bodyPr/>
                        <a:lstStyle/>
                        <a:p>
                          <a:r>
                            <a:rPr lang="ru-RU" dirty="0" smtClean="0"/>
                            <a:t>1 – 2,5</a:t>
                          </a:r>
                          <a:endParaRPr lang="ru-RU" dirty="0"/>
                        </a:p>
                      </a:txBody>
                      <a:tcPr/>
                    </a:tc>
                    <a:tc>
                      <a:txBody>
                        <a:bodyPr/>
                        <a:lstStyle/>
                        <a:p>
                          <a:r>
                            <a:rPr lang="ru-RU" dirty="0" smtClean="0"/>
                            <a:t>?</a:t>
                          </a:r>
                          <a:endParaRPr lang="ru-RU" dirty="0"/>
                        </a:p>
                      </a:txBody>
                      <a:tcPr/>
                    </a:tc>
                    <a:tc>
                      <a:txBody>
                        <a:bodyPr/>
                        <a:lstStyle/>
                        <a:p>
                          <a:r>
                            <a:rPr lang="ru-RU" dirty="0" smtClean="0"/>
                            <a:t>атм.</a:t>
                          </a:r>
                          <a:endParaRPr lang="ru-RU" dirty="0"/>
                        </a:p>
                      </a:txBody>
                      <a:tcPr/>
                    </a:tc>
                  </a:tr>
                  <a:tr h="444921">
                    <a:tc>
                      <a:txBody>
                        <a:bodyPr/>
                        <a:lstStyle/>
                        <a:p>
                          <a:pPr algn="l"/>
                          <a:r>
                            <a:rPr lang="ru-RU" dirty="0" err="1" smtClean="0"/>
                            <a:t>Вых</a:t>
                          </a:r>
                          <a:r>
                            <a:rPr lang="ru-RU" dirty="0" smtClean="0"/>
                            <a:t>.</a:t>
                          </a:r>
                          <a:r>
                            <a:rPr lang="ru-RU" baseline="0" dirty="0" smtClean="0"/>
                            <a:t> Энергия</a:t>
                          </a:r>
                          <a:endParaRPr lang="ru-RU" dirty="0"/>
                        </a:p>
                      </a:txBody>
                      <a:tcPr/>
                    </a:tc>
                    <a:tc>
                      <a:txBody>
                        <a:bodyPr/>
                        <a:lstStyle/>
                        <a:p>
                          <a:r>
                            <a:rPr lang="ru-RU" dirty="0" smtClean="0"/>
                            <a:t>10 - 350</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20 – 800</a:t>
                          </a:r>
                        </a:p>
                      </a:txBody>
                      <a:tcPr/>
                    </a:tc>
                    <a:tc>
                      <a:txBody>
                        <a:bodyPr/>
                        <a:lstStyle/>
                        <a:p>
                          <a:r>
                            <a:rPr lang="ru-RU" dirty="0" smtClean="0"/>
                            <a:t>Дж</a:t>
                          </a:r>
                          <a:endParaRPr lang="ru-RU" dirty="0"/>
                        </a:p>
                      </a:txBody>
                      <a:tcPr/>
                    </a:tc>
                  </a:tr>
                  <a:tr h="370840">
                    <a:tc>
                      <a:txBody>
                        <a:bodyPr/>
                        <a:lstStyle/>
                        <a:p>
                          <a:pPr algn="l"/>
                          <a:r>
                            <a:rPr lang="ru-RU" dirty="0" err="1" smtClean="0"/>
                            <a:t>Вых</a:t>
                          </a:r>
                          <a:r>
                            <a:rPr lang="ru-RU" dirty="0" smtClean="0"/>
                            <a:t>.</a:t>
                          </a:r>
                          <a:r>
                            <a:rPr lang="ru-RU" baseline="0" dirty="0" smtClean="0"/>
                            <a:t> Мощность</a:t>
                          </a:r>
                          <a:endParaRPr lang="ru-RU" dirty="0"/>
                        </a:p>
                      </a:txBody>
                      <a:tcPr/>
                    </a:tc>
                    <a:tc>
                      <a:txBody>
                        <a:bodyPr/>
                        <a:lstStyle/>
                        <a:p>
                          <a:r>
                            <a:rPr lang="ru-RU" dirty="0" smtClean="0"/>
                            <a:t>7</a:t>
                          </a:r>
                          <a:endParaRPr lang="ru-RU" dirty="0"/>
                        </a:p>
                      </a:txBody>
                      <a:tcPr/>
                    </a:tc>
                    <a:tc>
                      <a:txBody>
                        <a:bodyPr/>
                        <a:lstStyle/>
                        <a:p>
                          <a:r>
                            <a:rPr lang="ru-RU" dirty="0" smtClean="0"/>
                            <a:t>≈16</a:t>
                          </a:r>
                          <a:endParaRPr lang="ru-RU" dirty="0"/>
                        </a:p>
                      </a:txBody>
                      <a:tcPr/>
                    </a:tc>
                    <a:tc>
                      <a:txBody>
                        <a:bodyPr/>
                        <a:lstStyle/>
                        <a:p>
                          <a:r>
                            <a:rPr lang="ru-RU" dirty="0" smtClean="0"/>
                            <a:t>МВт</a:t>
                          </a:r>
                          <a:endParaRPr lang="ru-RU" dirty="0"/>
                        </a:p>
                      </a:txBody>
                      <a:tcPr/>
                    </a:tc>
                  </a:tr>
                  <a:tr h="370840">
                    <a:tc>
                      <a:txBody>
                        <a:bodyPr/>
                        <a:lstStyle/>
                        <a:p>
                          <a:pPr algn="l"/>
                          <a:r>
                            <a:rPr lang="ru-RU" dirty="0" smtClean="0"/>
                            <a:t>Плотность мощности</a:t>
                          </a:r>
                          <a:endParaRPr lang="ru-RU" dirty="0"/>
                        </a:p>
                      </a:txBody>
                      <a:tcPr/>
                    </a:tc>
                    <a:tc>
                      <a:txBody>
                        <a:bodyPr/>
                        <a:lstStyle/>
                        <a:p>
                          <a:r>
                            <a:rPr lang="ru-RU" dirty="0" smtClean="0"/>
                            <a:t>0,6</a:t>
                          </a:r>
                          <a:endParaRPr lang="ru-RU" dirty="0"/>
                        </a:p>
                      </a:txBody>
                      <a:tcPr/>
                    </a:tc>
                    <a:tc>
                      <a:txBody>
                        <a:bodyPr/>
                        <a:lstStyle/>
                        <a:p>
                          <a:r>
                            <a:rPr lang="ru-RU" dirty="0" smtClean="0"/>
                            <a:t>≈1,3</a:t>
                          </a:r>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МВт/</m:t>
                                </m:r>
                                <m:sSup>
                                  <m:sSupPr>
                                    <m:ctrlPr>
                                      <a:rPr lang="ru-RU" b="0" i="1" smtClean="0">
                                        <a:latin typeface="Cambria Math" panose="02040503050406030204" pitchFamily="18" charset="0"/>
                                      </a:rPr>
                                    </m:ctrlPr>
                                  </m:sSupPr>
                                  <m:e>
                                    <m:r>
                                      <a:rPr lang="ru-RU" b="0" i="1" smtClean="0">
                                        <a:latin typeface="Cambria Math" panose="02040503050406030204" pitchFamily="18" charset="0"/>
                                      </a:rPr>
                                      <m:t>см</m:t>
                                    </m:r>
                                  </m:e>
                                  <m:sup>
                                    <m:r>
                                      <a:rPr lang="ru-RU" b="0" i="1" smtClean="0">
                                        <a:latin typeface="Cambria Math" panose="02040503050406030204" pitchFamily="18" charset="0"/>
                                      </a:rPr>
                                      <m:t>2</m:t>
                                    </m:r>
                                  </m:sup>
                                </m:sSup>
                              </m:oMath>
                            </m:oMathPara>
                          </a14:m>
                          <a:endParaRPr lang="ru-RU" dirty="0"/>
                        </a:p>
                      </a:txBody>
                      <a:tcPr/>
                    </a:tc>
                  </a:tr>
                  <a:tr h="370840">
                    <a:tc>
                      <a:txBody>
                        <a:bodyPr/>
                        <a:lstStyle/>
                        <a:p>
                          <a:pPr algn="l"/>
                          <a:r>
                            <a:rPr lang="ru-RU" dirty="0" smtClean="0"/>
                            <a:t>Ионизация</a:t>
                          </a:r>
                          <a:endParaRPr lang="ru-RU" dirty="0"/>
                        </a:p>
                      </a:txBody>
                      <a:tcPr/>
                    </a:tc>
                    <a:tc>
                      <a:txBody>
                        <a:bodyPr/>
                        <a:lstStyle/>
                        <a:p>
                          <a:r>
                            <a:rPr lang="ru-RU" dirty="0" smtClean="0"/>
                            <a:t>10 – 50</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70840">
                    <a:tc>
                      <a:txBody>
                        <a:bodyPr/>
                        <a:lstStyle/>
                        <a:p>
                          <a:pPr algn="l"/>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𝑁</m:t>
                                    </m:r>
                                  </m:e>
                                  <m:sub>
                                    <m:r>
                                      <a:rPr lang="ru-RU" b="0" i="1" smtClean="0">
                                        <a:latin typeface="Cambria Math" panose="02040503050406030204" pitchFamily="18" charset="0"/>
                                      </a:rPr>
                                      <m:t>част</m:t>
                                    </m:r>
                                  </m:sub>
                                </m:sSub>
                              </m:oMath>
                            </m:oMathPara>
                          </a14:m>
                          <a:endParaRPr lang="ru-RU" dirty="0"/>
                        </a:p>
                      </a:txBody>
                      <a:tcPr/>
                    </a:tc>
                    <a:tc>
                      <a:txBody>
                        <a:bodyPr/>
                        <a:lstStyle/>
                        <a:p>
                          <a:r>
                            <a:rPr lang="ru-RU" dirty="0" smtClean="0"/>
                            <a:t>2 - 5</a:t>
                          </a:r>
                          <a:endParaRPr lang="ru-RU" dirty="0"/>
                        </a:p>
                      </a:txBody>
                      <a:tcPr/>
                    </a:tc>
                    <a:tc>
                      <a:txBody>
                        <a:bodyPr/>
                        <a:lstStyle/>
                        <a:p>
                          <a:r>
                            <a:rPr lang="ru-RU" dirty="0" smtClean="0"/>
                            <a:t>12</a:t>
                          </a:r>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10</m:t>
                                    </m:r>
                                  </m:e>
                                  <m:sup>
                                    <m:r>
                                      <a:rPr lang="ru-RU" b="0" i="1" smtClean="0">
                                        <a:latin typeface="Cambria Math" panose="02040503050406030204" pitchFamily="18" charset="0"/>
                                        <a:ea typeface="Cambria Math" panose="02040503050406030204" pitchFamily="18" charset="0"/>
                                      </a:rPr>
                                      <m:t>19</m:t>
                                    </m:r>
                                  </m:sup>
                                </m:sSup>
                              </m:oMath>
                            </m:oMathPara>
                          </a14:m>
                          <a:endParaRPr lang="ru-RU" dirty="0"/>
                        </a:p>
                      </a:txBody>
                      <a:tcPr/>
                    </a:tc>
                  </a:tr>
                  <a:tr h="370840">
                    <a:tc>
                      <a:txBody>
                        <a:bodyPr/>
                        <a:lstStyle/>
                        <a:p>
                          <a:pPr algn="l"/>
                          <a:r>
                            <a:rPr lang="ru-RU" dirty="0" smtClean="0"/>
                            <a:t>Повторяемость</a:t>
                          </a:r>
                          <a:endParaRPr lang="ru-RU" dirty="0"/>
                        </a:p>
                      </a:txBody>
                      <a:tcPr/>
                    </a:tc>
                    <a:tc>
                      <a:txBody>
                        <a:bodyPr/>
                        <a:lstStyle/>
                        <a:p>
                          <a:r>
                            <a:rPr lang="ru-RU" baseline="0" dirty="0" smtClean="0"/>
                            <a:t>10 - 30</a:t>
                          </a:r>
                          <a:endParaRPr lang="ru-RU" dirty="0"/>
                        </a:p>
                      </a:txBody>
                      <a:tcPr/>
                    </a:tc>
                    <a:tc>
                      <a:txBody>
                        <a:bodyPr/>
                        <a:lstStyle/>
                        <a:p>
                          <a:r>
                            <a:rPr lang="ru-RU" dirty="0" smtClean="0"/>
                            <a:t>3 - 10</a:t>
                          </a:r>
                          <a:endParaRPr lang="ru-RU" dirty="0"/>
                        </a:p>
                      </a:txBody>
                      <a:tcPr/>
                    </a:tc>
                    <a:tc>
                      <a:txBody>
                        <a:bodyPr/>
                        <a:lstStyle/>
                        <a:p>
                          <a:r>
                            <a:rPr lang="ru-RU" dirty="0" smtClean="0"/>
                            <a:t>%</a:t>
                          </a:r>
                          <a:endParaRPr lang="ru-RU" dirty="0"/>
                        </a:p>
                      </a:txBody>
                      <a:tcPr/>
                    </a:tc>
                  </a:tr>
                </a:tbl>
              </a:graphicData>
            </a:graphic>
          </p:graphicFrame>
        </mc:Choice>
        <mc:Fallback xmlns="">
          <p:graphicFrame>
            <p:nvGraphicFramePr>
              <p:cNvPr id="5" name="Таблица 4"/>
              <p:cNvGraphicFramePr>
                <a:graphicFrameLocks noGrp="1"/>
              </p:cNvGraphicFramePr>
              <p:nvPr>
                <p:extLst>
                  <p:ext uri="{D42A27DB-BD31-4B8C-83A1-F6EECF244321}">
                    <p14:modId xmlns:p14="http://schemas.microsoft.com/office/powerpoint/2010/main" val="1853468156"/>
                  </p:ext>
                </p:extLst>
              </p:nvPr>
            </p:nvGraphicFramePr>
            <p:xfrm>
              <a:off x="2171849" y="999571"/>
              <a:ext cx="7848303" cy="4895001"/>
            </p:xfrm>
            <a:graphic>
              <a:graphicData uri="http://schemas.openxmlformats.org/drawingml/2006/table">
                <a:tbl>
                  <a:tblPr firstRow="1" bandRow="1">
                    <a:tableStyleId>{00A15C55-8517-42AA-B614-E9B94910E393}</a:tableStyleId>
                  </a:tblPr>
                  <a:tblGrid>
                    <a:gridCol w="2706053"/>
                    <a:gridCol w="1815316"/>
                    <a:gridCol w="1815316"/>
                    <a:gridCol w="1511618"/>
                  </a:tblGrid>
                  <a:tr h="370840">
                    <a:tc>
                      <a:txBody>
                        <a:bodyPr/>
                        <a:lstStyle/>
                        <a:p>
                          <a:pPr algn="l"/>
                          <a:r>
                            <a:rPr lang="ru-RU" dirty="0" smtClean="0"/>
                            <a:t>Параметр</a:t>
                          </a:r>
                          <a:endParaRPr lang="ru-RU" dirty="0"/>
                        </a:p>
                      </a:txBody>
                      <a:tcPr/>
                    </a:tc>
                    <a:tc>
                      <a:txBody>
                        <a:bodyPr/>
                        <a:lstStyle/>
                        <a:p>
                          <a:r>
                            <a:rPr lang="ru-RU" dirty="0" smtClean="0"/>
                            <a:t>Плазма</a:t>
                          </a:r>
                          <a:endParaRPr lang="ru-RU" dirty="0"/>
                        </a:p>
                      </a:txBody>
                      <a:tcPr/>
                    </a:tc>
                    <a:tc>
                      <a:txBody>
                        <a:bodyPr/>
                        <a:lstStyle/>
                        <a:p>
                          <a:r>
                            <a:rPr lang="ru-RU" dirty="0" smtClean="0"/>
                            <a:t>Суммарно</a:t>
                          </a:r>
                          <a:endParaRPr lang="ru-RU" dirty="0"/>
                        </a:p>
                      </a:txBody>
                      <a:tcPr/>
                    </a:tc>
                    <a:tc>
                      <a:txBody>
                        <a:bodyPr/>
                        <a:lstStyle/>
                        <a:p>
                          <a:r>
                            <a:rPr lang="ru-RU" dirty="0" smtClean="0"/>
                            <a:t>Размерность</a:t>
                          </a:r>
                          <a:endParaRPr lang="ru-RU" dirty="0"/>
                        </a:p>
                      </a:txBody>
                      <a:tcPr/>
                    </a:tc>
                  </a:tr>
                  <a:tr h="370840">
                    <a:tc>
                      <a:txBody>
                        <a:bodyPr/>
                        <a:lstStyle/>
                        <a:p>
                          <a:pPr algn="l"/>
                          <a:r>
                            <a:rPr lang="ru-RU" dirty="0" smtClean="0"/>
                            <a:t>Скорость</a:t>
                          </a:r>
                          <a:endParaRPr lang="ru-RU" dirty="0"/>
                        </a:p>
                      </a:txBody>
                      <a:tcPr/>
                    </a:tc>
                    <a:tc>
                      <a:txBody>
                        <a:bodyPr/>
                        <a:lstStyle/>
                        <a:p>
                          <a:r>
                            <a:rPr lang="ru-RU" dirty="0" smtClean="0"/>
                            <a:t>40 - 90</a:t>
                          </a:r>
                          <a:endParaRPr lang="ru-RU" dirty="0"/>
                        </a:p>
                      </a:txBody>
                      <a:tcPr/>
                    </a:tc>
                    <a:tc>
                      <a:txBody>
                        <a:bodyPr/>
                        <a:lstStyle/>
                        <a:p>
                          <a:r>
                            <a:rPr lang="ru-RU" dirty="0" smtClean="0"/>
                            <a:t>60 - 120</a:t>
                          </a:r>
                          <a:endParaRPr lang="ru-RU" dirty="0"/>
                        </a:p>
                      </a:txBody>
                      <a:tcPr/>
                    </a:tc>
                    <a:tc>
                      <a:txBody>
                        <a:bodyPr/>
                        <a:lstStyle/>
                        <a:p>
                          <a:r>
                            <a:rPr lang="ru-RU" dirty="0" smtClean="0"/>
                            <a:t>км/с</a:t>
                          </a:r>
                          <a:endParaRPr lang="ru-RU" dirty="0"/>
                        </a:p>
                      </a:txBody>
                      <a:tcPr/>
                    </a:tc>
                  </a:tr>
                  <a:tr h="370840">
                    <a:tc>
                      <a:txBody>
                        <a:bodyPr/>
                        <a:lstStyle/>
                        <a:p>
                          <a:pPr algn="l"/>
                          <a:r>
                            <a:rPr lang="ru-RU" dirty="0" smtClean="0"/>
                            <a:t>Длительность</a:t>
                          </a:r>
                          <a:endParaRPr lang="ru-RU" dirty="0"/>
                        </a:p>
                      </a:txBody>
                      <a:tcPr/>
                    </a:tc>
                    <a:tc>
                      <a:txBody>
                        <a:bodyPr/>
                        <a:lstStyle/>
                        <a:p>
                          <a:pPr/>
                          <a:r>
                            <a:rPr lang="en-US" dirty="0" smtClean="0"/>
                            <a:t>2</a:t>
                          </a:r>
                          <a:r>
                            <a:rPr lang="ru-RU" dirty="0" smtClean="0"/>
                            <a:t>0 – </a:t>
                          </a:r>
                          <a:r>
                            <a:rPr lang="en-US" dirty="0" smtClean="0"/>
                            <a:t>5</a:t>
                          </a:r>
                          <a:r>
                            <a:rPr lang="ru-RU" dirty="0" smtClean="0"/>
                            <a:t>0</a:t>
                          </a:r>
                          <a:endParaRPr lang="ru-RU" dirty="0"/>
                        </a:p>
                      </a:txBody>
                      <a:tcPr/>
                    </a:tc>
                    <a:tc>
                      <a:txBody>
                        <a:bodyPr/>
                        <a:lstStyle/>
                        <a:p>
                          <a:pPr/>
                          <a:r>
                            <a:rPr lang="en-US" dirty="0" smtClean="0"/>
                            <a:t>≈50</a:t>
                          </a:r>
                          <a:endParaRPr lang="ru-RU" dirty="0"/>
                        </a:p>
                      </a:txBody>
                      <a:tcPr/>
                    </a:tc>
                    <a:tc>
                      <a:txBody>
                        <a:bodyPr/>
                        <a:lstStyle/>
                        <a:p>
                          <a:pPr/>
                          <a:r>
                            <a:rPr lang="ru-RU" dirty="0" smtClean="0"/>
                            <a:t>мкс</a:t>
                          </a:r>
                          <a:endParaRPr lang="ru-RU" dirty="0"/>
                        </a:p>
                      </a:txBody>
                      <a:tcPr/>
                    </a:tc>
                  </a:tr>
                  <a:tr h="370840">
                    <a:tc>
                      <a:txBody>
                        <a:bodyPr/>
                        <a:lstStyle/>
                        <a:p>
                          <a:pPr algn="l"/>
                          <a:r>
                            <a:rPr lang="ru-RU" dirty="0" smtClean="0"/>
                            <a:t>Плотность</a:t>
                          </a:r>
                          <a:r>
                            <a:rPr lang="ru-RU" baseline="0" dirty="0" smtClean="0"/>
                            <a:t> средняя</a:t>
                          </a:r>
                          <a:endParaRPr lang="ru-RU" dirty="0"/>
                        </a:p>
                      </a:txBody>
                      <a:tcPr/>
                    </a:tc>
                    <a:tc>
                      <a:txBody>
                        <a:bodyPr/>
                        <a:lstStyle/>
                        <a:p>
                          <a:pPr/>
                          <a:r>
                            <a:rPr lang="ru-RU" dirty="0" smtClean="0"/>
                            <a:t>0,1 – 0,7</a:t>
                          </a:r>
                          <a:endParaRPr lang="ru-RU" dirty="0"/>
                        </a:p>
                      </a:txBody>
                      <a:tcPr/>
                    </a:tc>
                    <a:tc>
                      <a:txBody>
                        <a:bodyPr/>
                        <a:lstStyle/>
                        <a:p>
                          <a:pPr/>
                          <a:r>
                            <a:rPr lang="ru-RU" dirty="0" smtClean="0"/>
                            <a:t>≈</a:t>
                          </a:r>
                          <a:r>
                            <a:rPr lang="en-US" dirty="0" smtClean="0"/>
                            <a:t>1</a:t>
                          </a:r>
                          <a:r>
                            <a:rPr lang="ru-RU" dirty="0" smtClean="0"/>
                            <a:t>.6</a:t>
                          </a:r>
                          <a:endParaRPr lang="ru-RU" dirty="0"/>
                        </a:p>
                      </a:txBody>
                      <a:tcPr/>
                    </a:tc>
                    <a:tc>
                      <a:txBody>
                        <a:bodyPr/>
                        <a:lstStyle/>
                        <a:p>
                          <a:endParaRPr lang="ru-RU"/>
                        </a:p>
                      </a:txBody>
                      <a:tcPr>
                        <a:blipFill rotWithShape="0">
                          <a:blip r:embed="rId3"/>
                          <a:stretch>
                            <a:fillRect l="-419758" t="-308197" r="-1613" b="-942623"/>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Плотность</a:t>
                          </a:r>
                          <a:r>
                            <a:rPr lang="ru-RU" baseline="0" dirty="0" smtClean="0"/>
                            <a:t> максимальная</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1,6 – 3</a:t>
                          </a:r>
                        </a:p>
                      </a:txBody>
                      <a:tcPr/>
                    </a:tc>
                    <a:tc>
                      <a:txBody>
                        <a:bodyPr/>
                        <a:lstStyle/>
                        <a:p>
                          <a:pPr/>
                          <a:r>
                            <a:rPr lang="ru-RU" dirty="0" smtClean="0"/>
                            <a:t>?</a:t>
                          </a:r>
                          <a:endParaRPr lang="ru-RU" dirty="0"/>
                        </a:p>
                      </a:txBody>
                      <a:tcPr/>
                    </a:tc>
                    <a:tc>
                      <a:txBody>
                        <a:bodyPr/>
                        <a:lstStyle/>
                        <a:p>
                          <a:endParaRPr lang="ru-RU"/>
                        </a:p>
                      </a:txBody>
                      <a:tcPr>
                        <a:blipFill rotWithShape="0">
                          <a:blip r:embed="rId3"/>
                          <a:stretch>
                            <a:fillRect l="-419758" t="-408197" r="-1613" b="-842623"/>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Давление среднее</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0,1 – 0</a:t>
                          </a:r>
                          <a:r>
                            <a:rPr lang="en-US" dirty="0" smtClean="0"/>
                            <a:t>,6</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a:t>
                          </a:r>
                          <a:r>
                            <a:rPr lang="en-US" dirty="0" smtClean="0"/>
                            <a:t>1</a:t>
                          </a:r>
                          <a:r>
                            <a:rPr lang="ru-RU" dirty="0" smtClean="0"/>
                            <a:t>.</a:t>
                          </a:r>
                          <a:r>
                            <a:rPr lang="en-US" dirty="0" smtClean="0"/>
                            <a:t>1</a:t>
                          </a:r>
                          <a:endParaRPr lang="ru-RU" dirty="0" smtClean="0"/>
                        </a:p>
                      </a:txBody>
                      <a:tcPr/>
                    </a:tc>
                    <a:tc>
                      <a:txBody>
                        <a:bodyPr/>
                        <a:lstStyle/>
                        <a:p>
                          <a:pPr/>
                          <a:r>
                            <a:rPr lang="ru-RU" dirty="0" smtClean="0"/>
                            <a:t>атм.</a:t>
                          </a:r>
                          <a:endParaRPr lang="ru-RU" dirty="0"/>
                        </a:p>
                      </a:txBody>
                      <a:tcPr/>
                    </a:tc>
                  </a:tr>
                  <a:tr h="370840">
                    <a:tc>
                      <a:txBody>
                        <a:bodyPr/>
                        <a:lstStyle/>
                        <a:p>
                          <a:pPr algn="l"/>
                          <a:r>
                            <a:rPr lang="ru-RU" dirty="0" smtClean="0"/>
                            <a:t>Давление максимальное</a:t>
                          </a:r>
                          <a:endParaRPr lang="ru-RU" dirty="0"/>
                        </a:p>
                      </a:txBody>
                      <a:tcPr/>
                    </a:tc>
                    <a:tc>
                      <a:txBody>
                        <a:bodyPr/>
                        <a:lstStyle/>
                        <a:p>
                          <a:r>
                            <a:rPr lang="ru-RU" dirty="0" smtClean="0"/>
                            <a:t>1 – 2,5</a:t>
                          </a:r>
                          <a:endParaRPr lang="ru-RU" dirty="0"/>
                        </a:p>
                      </a:txBody>
                      <a:tcPr/>
                    </a:tc>
                    <a:tc>
                      <a:txBody>
                        <a:bodyPr/>
                        <a:lstStyle/>
                        <a:p>
                          <a:r>
                            <a:rPr lang="ru-RU" dirty="0" smtClean="0"/>
                            <a:t>?</a:t>
                          </a:r>
                          <a:endParaRPr lang="ru-RU" dirty="0"/>
                        </a:p>
                      </a:txBody>
                      <a:tcPr/>
                    </a:tc>
                    <a:tc>
                      <a:txBody>
                        <a:bodyPr/>
                        <a:lstStyle/>
                        <a:p>
                          <a:r>
                            <a:rPr lang="ru-RU" dirty="0" smtClean="0"/>
                            <a:t>атм.</a:t>
                          </a:r>
                          <a:endParaRPr lang="ru-RU" dirty="0"/>
                        </a:p>
                      </a:txBody>
                      <a:tcPr/>
                    </a:tc>
                  </a:tr>
                  <a:tr h="444921">
                    <a:tc>
                      <a:txBody>
                        <a:bodyPr/>
                        <a:lstStyle/>
                        <a:p>
                          <a:pPr algn="l"/>
                          <a:r>
                            <a:rPr lang="ru-RU" dirty="0" err="1" smtClean="0"/>
                            <a:t>Вых</a:t>
                          </a:r>
                          <a:r>
                            <a:rPr lang="ru-RU" dirty="0" smtClean="0"/>
                            <a:t>.</a:t>
                          </a:r>
                          <a:r>
                            <a:rPr lang="ru-RU" baseline="0" dirty="0" smtClean="0"/>
                            <a:t> Энергия</a:t>
                          </a:r>
                          <a:endParaRPr lang="ru-RU" dirty="0"/>
                        </a:p>
                      </a:txBody>
                      <a:tcPr/>
                    </a:tc>
                    <a:tc>
                      <a:txBody>
                        <a:bodyPr/>
                        <a:lstStyle/>
                        <a:p>
                          <a:r>
                            <a:rPr lang="ru-RU" dirty="0" smtClean="0"/>
                            <a:t>10 - 350</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20 – 800</a:t>
                          </a:r>
                        </a:p>
                      </a:txBody>
                      <a:tcPr/>
                    </a:tc>
                    <a:tc>
                      <a:txBody>
                        <a:bodyPr/>
                        <a:lstStyle/>
                        <a:p>
                          <a:r>
                            <a:rPr lang="ru-RU" dirty="0" smtClean="0"/>
                            <a:t>Дж</a:t>
                          </a:r>
                          <a:endParaRPr lang="ru-RU" dirty="0"/>
                        </a:p>
                      </a:txBody>
                      <a:tcPr/>
                    </a:tc>
                  </a:tr>
                  <a:tr h="370840">
                    <a:tc>
                      <a:txBody>
                        <a:bodyPr/>
                        <a:lstStyle/>
                        <a:p>
                          <a:pPr algn="l"/>
                          <a:r>
                            <a:rPr lang="ru-RU" dirty="0" err="1" smtClean="0"/>
                            <a:t>Вых</a:t>
                          </a:r>
                          <a:r>
                            <a:rPr lang="ru-RU" dirty="0" smtClean="0"/>
                            <a:t>.</a:t>
                          </a:r>
                          <a:r>
                            <a:rPr lang="ru-RU" baseline="0" dirty="0" smtClean="0"/>
                            <a:t> Мощность</a:t>
                          </a:r>
                          <a:endParaRPr lang="ru-RU" dirty="0"/>
                        </a:p>
                      </a:txBody>
                      <a:tcPr/>
                    </a:tc>
                    <a:tc>
                      <a:txBody>
                        <a:bodyPr/>
                        <a:lstStyle/>
                        <a:p>
                          <a:r>
                            <a:rPr lang="ru-RU" dirty="0" smtClean="0"/>
                            <a:t>7</a:t>
                          </a:r>
                          <a:endParaRPr lang="ru-RU" dirty="0"/>
                        </a:p>
                      </a:txBody>
                      <a:tcPr/>
                    </a:tc>
                    <a:tc>
                      <a:txBody>
                        <a:bodyPr/>
                        <a:lstStyle/>
                        <a:p>
                          <a:r>
                            <a:rPr lang="ru-RU" dirty="0" smtClean="0"/>
                            <a:t>≈16</a:t>
                          </a:r>
                          <a:endParaRPr lang="ru-RU" dirty="0"/>
                        </a:p>
                      </a:txBody>
                      <a:tcPr/>
                    </a:tc>
                    <a:tc>
                      <a:txBody>
                        <a:bodyPr/>
                        <a:lstStyle/>
                        <a:p>
                          <a:r>
                            <a:rPr lang="ru-RU" dirty="0" smtClean="0"/>
                            <a:t>МВт</a:t>
                          </a:r>
                          <a:endParaRPr lang="ru-RU" dirty="0"/>
                        </a:p>
                      </a:txBody>
                      <a:tcPr/>
                    </a:tc>
                  </a:tr>
                  <a:tr h="370840">
                    <a:tc>
                      <a:txBody>
                        <a:bodyPr/>
                        <a:lstStyle/>
                        <a:p>
                          <a:pPr algn="l"/>
                          <a:r>
                            <a:rPr lang="ru-RU" dirty="0" smtClean="0"/>
                            <a:t>Плотность мощности</a:t>
                          </a:r>
                          <a:endParaRPr lang="ru-RU" dirty="0"/>
                        </a:p>
                      </a:txBody>
                      <a:tcPr/>
                    </a:tc>
                    <a:tc>
                      <a:txBody>
                        <a:bodyPr/>
                        <a:lstStyle/>
                        <a:p>
                          <a:r>
                            <a:rPr lang="ru-RU" dirty="0" smtClean="0"/>
                            <a:t>0,6</a:t>
                          </a:r>
                          <a:endParaRPr lang="ru-RU" dirty="0"/>
                        </a:p>
                      </a:txBody>
                      <a:tcPr/>
                    </a:tc>
                    <a:tc>
                      <a:txBody>
                        <a:bodyPr/>
                        <a:lstStyle/>
                        <a:p>
                          <a:r>
                            <a:rPr lang="ru-RU" dirty="0" smtClean="0"/>
                            <a:t>≈1,3</a:t>
                          </a:r>
                          <a:endParaRPr lang="ru-RU" dirty="0"/>
                        </a:p>
                      </a:txBody>
                      <a:tcPr/>
                    </a:tc>
                    <a:tc>
                      <a:txBody>
                        <a:bodyPr/>
                        <a:lstStyle/>
                        <a:p>
                          <a:endParaRPr lang="ru-RU"/>
                        </a:p>
                      </a:txBody>
                      <a:tcPr>
                        <a:blipFill rotWithShape="0">
                          <a:blip r:embed="rId3"/>
                          <a:stretch>
                            <a:fillRect l="-419758" t="-926230" r="-1613" b="-324590"/>
                          </a:stretch>
                        </a:blipFill>
                      </a:tcPr>
                    </a:tc>
                  </a:tr>
                  <a:tr h="370840">
                    <a:tc>
                      <a:txBody>
                        <a:bodyPr/>
                        <a:lstStyle/>
                        <a:p>
                          <a:pPr algn="l"/>
                          <a:r>
                            <a:rPr lang="ru-RU" dirty="0" smtClean="0"/>
                            <a:t>Ионизация</a:t>
                          </a:r>
                          <a:endParaRPr lang="ru-RU" dirty="0"/>
                        </a:p>
                      </a:txBody>
                      <a:tcPr/>
                    </a:tc>
                    <a:tc>
                      <a:txBody>
                        <a:bodyPr/>
                        <a:lstStyle/>
                        <a:p>
                          <a:r>
                            <a:rPr lang="ru-RU" dirty="0" smtClean="0"/>
                            <a:t>10 – 50</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370840">
                    <a:tc>
                      <a:txBody>
                        <a:bodyPr/>
                        <a:lstStyle/>
                        <a:p>
                          <a:endParaRPr lang="ru-RU"/>
                        </a:p>
                      </a:txBody>
                      <a:tcPr>
                        <a:blipFill rotWithShape="0">
                          <a:blip r:embed="rId3"/>
                          <a:stretch>
                            <a:fillRect l="-225" t="-1126230" r="-190991" b="-124590"/>
                          </a:stretch>
                        </a:blipFill>
                      </a:tcPr>
                    </a:tc>
                    <a:tc>
                      <a:txBody>
                        <a:bodyPr/>
                        <a:lstStyle/>
                        <a:p>
                          <a:r>
                            <a:rPr lang="ru-RU" dirty="0" smtClean="0"/>
                            <a:t>2 - 5</a:t>
                          </a:r>
                          <a:endParaRPr lang="ru-RU" dirty="0"/>
                        </a:p>
                      </a:txBody>
                      <a:tcPr/>
                    </a:tc>
                    <a:tc>
                      <a:txBody>
                        <a:bodyPr/>
                        <a:lstStyle/>
                        <a:p>
                          <a:r>
                            <a:rPr lang="ru-RU" dirty="0" smtClean="0"/>
                            <a:t>12</a:t>
                          </a:r>
                          <a:endParaRPr lang="ru-RU" dirty="0"/>
                        </a:p>
                      </a:txBody>
                      <a:tcPr/>
                    </a:tc>
                    <a:tc>
                      <a:txBody>
                        <a:bodyPr/>
                        <a:lstStyle/>
                        <a:p>
                          <a:endParaRPr lang="ru-RU"/>
                        </a:p>
                      </a:txBody>
                      <a:tcPr>
                        <a:blipFill rotWithShape="0">
                          <a:blip r:embed="rId3"/>
                          <a:stretch>
                            <a:fillRect l="-419758" t="-1126230" r="-1613" b="-124590"/>
                          </a:stretch>
                        </a:blipFill>
                      </a:tcPr>
                    </a:tc>
                  </a:tr>
                  <a:tr h="370840">
                    <a:tc>
                      <a:txBody>
                        <a:bodyPr/>
                        <a:lstStyle/>
                        <a:p>
                          <a:pPr algn="l"/>
                          <a:r>
                            <a:rPr lang="ru-RU" dirty="0" smtClean="0"/>
                            <a:t>Повторяемость</a:t>
                          </a:r>
                          <a:endParaRPr lang="ru-RU" dirty="0"/>
                        </a:p>
                      </a:txBody>
                      <a:tcPr/>
                    </a:tc>
                    <a:tc>
                      <a:txBody>
                        <a:bodyPr/>
                        <a:lstStyle/>
                        <a:p>
                          <a:r>
                            <a:rPr lang="ru-RU" baseline="0" dirty="0" smtClean="0"/>
                            <a:t>10 - 30</a:t>
                          </a:r>
                          <a:endParaRPr lang="ru-RU" dirty="0"/>
                        </a:p>
                      </a:txBody>
                      <a:tcPr/>
                    </a:tc>
                    <a:tc>
                      <a:txBody>
                        <a:bodyPr/>
                        <a:lstStyle/>
                        <a:p>
                          <a:r>
                            <a:rPr lang="ru-RU" dirty="0" smtClean="0"/>
                            <a:t>3 - 10</a:t>
                          </a:r>
                          <a:endParaRPr lang="ru-RU" dirty="0"/>
                        </a:p>
                      </a:txBody>
                      <a:tcPr/>
                    </a:tc>
                    <a:tc>
                      <a:txBody>
                        <a:bodyPr/>
                        <a:lstStyle/>
                        <a:p>
                          <a:r>
                            <a:rPr lang="ru-RU" dirty="0" smtClean="0"/>
                            <a:t>%</a:t>
                          </a:r>
                          <a:endParaRPr lang="ru-RU" dirty="0"/>
                        </a:p>
                      </a:txBody>
                      <a:tcPr/>
                    </a:tc>
                  </a:tr>
                </a:tbl>
              </a:graphicData>
            </a:graphic>
          </p:graphicFrame>
        </mc:Fallback>
      </mc:AlternateContent>
    </p:spTree>
    <p:extLst>
      <p:ext uri="{BB962C8B-B14F-4D97-AF65-F5344CB8AC3E}">
        <p14:creationId xmlns:p14="http://schemas.microsoft.com/office/powerpoint/2010/main" val="2421611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027" y="184371"/>
            <a:ext cx="10953307" cy="1325563"/>
          </a:xfrm>
        </p:spPr>
        <p:txBody>
          <a:bodyPr/>
          <a:lstStyle/>
          <a:p>
            <a:r>
              <a:rPr lang="ru-RU" b="1" dirty="0" smtClean="0"/>
              <a:t>Пушка Маршалла как инжектор</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22</a:t>
            </a:fld>
            <a:endParaRPr lang="ru-RU"/>
          </a:p>
        </p:txBody>
      </p:sp>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467120136"/>
                  </p:ext>
                </p:extLst>
              </p:nvPr>
            </p:nvGraphicFramePr>
            <p:xfrm>
              <a:off x="1659753" y="2179320"/>
              <a:ext cx="9613856" cy="2072640"/>
            </p:xfrm>
            <a:graphic>
              <a:graphicData uri="http://schemas.openxmlformats.org/drawingml/2006/table">
                <a:tbl>
                  <a:tblPr firstRow="1" bandRow="1">
                    <a:tableStyleId>{00A15C55-8517-42AA-B614-E9B94910E393}</a:tableStyleId>
                  </a:tblPr>
                  <a:tblGrid>
                    <a:gridCol w="3730244"/>
                    <a:gridCol w="1815316"/>
                    <a:gridCol w="1815316"/>
                    <a:gridCol w="2252980"/>
                  </a:tblGrid>
                  <a:tr h="370840">
                    <a:tc>
                      <a:txBody>
                        <a:bodyPr/>
                        <a:lstStyle/>
                        <a:p>
                          <a:pPr algn="l"/>
                          <a:r>
                            <a:rPr lang="ru-RU" sz="2800" dirty="0" smtClean="0"/>
                            <a:t>Параметр</a:t>
                          </a:r>
                          <a:endParaRPr lang="ru-RU" sz="2800" dirty="0"/>
                        </a:p>
                      </a:txBody>
                      <a:tcPr/>
                    </a:tc>
                    <a:tc>
                      <a:txBody>
                        <a:bodyPr/>
                        <a:lstStyle/>
                        <a:p>
                          <a:r>
                            <a:rPr lang="ru-RU" sz="2800" dirty="0" smtClean="0"/>
                            <a:t>Плазма</a:t>
                          </a:r>
                          <a:endParaRPr lang="ru-RU" sz="2800" dirty="0"/>
                        </a:p>
                      </a:txBody>
                      <a:tcPr/>
                    </a:tc>
                    <a:tc>
                      <a:txBody>
                        <a:bodyPr/>
                        <a:lstStyle/>
                        <a:p>
                          <a:r>
                            <a:rPr lang="ru-RU" sz="2800" dirty="0" smtClean="0"/>
                            <a:t>Суммарно</a:t>
                          </a:r>
                          <a:endParaRPr lang="ru-RU" sz="2800" dirty="0"/>
                        </a:p>
                      </a:txBody>
                      <a:tcPr/>
                    </a:tc>
                    <a:tc>
                      <a:txBody>
                        <a:bodyPr/>
                        <a:lstStyle/>
                        <a:p>
                          <a:r>
                            <a:rPr lang="ru-RU" sz="2800" dirty="0" smtClean="0"/>
                            <a:t>Размерность</a:t>
                          </a:r>
                          <a:endParaRPr lang="ru-RU" sz="2800" dirty="0"/>
                        </a:p>
                      </a:txBody>
                      <a:tcPr/>
                    </a:tc>
                  </a:tr>
                  <a:tr h="370840">
                    <a:tc>
                      <a:txBody>
                        <a:bodyPr/>
                        <a:lstStyle/>
                        <a:p>
                          <a:pPr algn="l"/>
                          <a:r>
                            <a:rPr lang="ru-RU" sz="2800" dirty="0" smtClean="0"/>
                            <a:t>Ср. энергия частицы </a:t>
                          </a:r>
                          <a:endParaRPr lang="ru-RU" sz="2800" dirty="0"/>
                        </a:p>
                      </a:txBody>
                      <a:tcPr/>
                    </a:tc>
                    <a:tc>
                      <a:txBody>
                        <a:bodyPr/>
                        <a:lstStyle/>
                        <a:p>
                          <a:r>
                            <a:rPr lang="ru-RU" sz="2800" dirty="0" smtClean="0"/>
                            <a:t>25</a:t>
                          </a:r>
                          <a:endParaRPr lang="ru-RU" sz="2800" dirty="0"/>
                        </a:p>
                      </a:txBody>
                      <a:tcPr/>
                    </a:tc>
                    <a:tc>
                      <a:txBody>
                        <a:bodyPr/>
                        <a:lstStyle/>
                        <a:p>
                          <a:r>
                            <a:rPr lang="ru-RU" sz="2800" dirty="0" smtClean="0"/>
                            <a:t>41</a:t>
                          </a:r>
                          <a:endParaRPr lang="ru-RU" sz="2800" dirty="0"/>
                        </a:p>
                      </a:txBody>
                      <a:tcPr/>
                    </a:tc>
                    <a:tc>
                      <a:txBody>
                        <a:bodyPr/>
                        <a:lstStyle/>
                        <a:p>
                          <a:r>
                            <a:rPr lang="ru-RU" sz="2800" dirty="0" smtClean="0"/>
                            <a:t>эВ</a:t>
                          </a:r>
                          <a:endParaRPr lang="ru-RU" sz="28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err="1" smtClean="0"/>
                            <a:t>Экв</a:t>
                          </a:r>
                          <a:r>
                            <a:rPr lang="ru-RU" sz="2800" dirty="0" smtClean="0"/>
                            <a:t>.</a:t>
                          </a:r>
                          <a:r>
                            <a:rPr lang="ru-RU" sz="2800" baseline="0" dirty="0" smtClean="0"/>
                            <a:t> ср. плотность тока</a:t>
                          </a:r>
                          <a:endParaRPr lang="ru-RU" sz="2800" dirty="0" smtClean="0"/>
                        </a:p>
                      </a:txBody>
                      <a:tcPr/>
                    </a:tc>
                    <a:tc>
                      <a:txBody>
                        <a:bodyPr/>
                        <a:lstStyle/>
                        <a:p>
                          <a:r>
                            <a:rPr lang="ru-RU" sz="2800" dirty="0" smtClean="0"/>
                            <a:t>10</a:t>
                          </a:r>
                          <a:endParaRPr lang="ru-RU" sz="2800" dirty="0"/>
                        </a:p>
                      </a:txBody>
                      <a:tcPr/>
                    </a:tc>
                    <a:tc>
                      <a:txBody>
                        <a:bodyPr/>
                        <a:lstStyle/>
                        <a:p>
                          <a:r>
                            <a:rPr lang="ru-RU" sz="2800" dirty="0" smtClean="0"/>
                            <a:t>≈30,7</a:t>
                          </a:r>
                          <a:endParaRPr lang="ru-RU" sz="2800" dirty="0"/>
                        </a:p>
                      </a:txBody>
                      <a:tcPr/>
                    </a:tc>
                    <a:tc>
                      <a:txBody>
                        <a:bodyPr/>
                        <a:lstStyle/>
                        <a:p>
                          <a:pPr/>
                          <a14:m>
                            <m:oMathPara xmlns:m="http://schemas.openxmlformats.org/officeDocument/2006/math">
                              <m:oMathParaPr>
                                <m:jc m:val="centerGroup"/>
                              </m:oMathParaPr>
                              <m:oMath xmlns:m="http://schemas.openxmlformats.org/officeDocument/2006/math">
                                <m:r>
                                  <a:rPr lang="ru-RU" sz="2800" b="0" i="1" smtClean="0">
                                    <a:latin typeface="Cambria Math" panose="02040503050406030204" pitchFamily="18" charset="0"/>
                                  </a:rPr>
                                  <m:t>кА/</m:t>
                                </m:r>
                                <m:sSup>
                                  <m:sSupPr>
                                    <m:ctrlPr>
                                      <a:rPr lang="ru-RU" sz="2800" b="0" i="1" smtClean="0">
                                        <a:latin typeface="Cambria Math" panose="02040503050406030204" pitchFamily="18" charset="0"/>
                                      </a:rPr>
                                    </m:ctrlPr>
                                  </m:sSupPr>
                                  <m:e>
                                    <m:r>
                                      <a:rPr lang="ru-RU" sz="2800" b="0" i="1" smtClean="0">
                                        <a:latin typeface="Cambria Math" panose="02040503050406030204" pitchFamily="18" charset="0"/>
                                      </a:rPr>
                                      <m:t>см</m:t>
                                    </m:r>
                                  </m:e>
                                  <m:sup>
                                    <m:r>
                                      <a:rPr lang="ru-RU" sz="2800" b="0" i="1" smtClean="0">
                                        <a:latin typeface="Cambria Math" panose="02040503050406030204" pitchFamily="18" charset="0"/>
                                      </a:rPr>
                                      <m:t>2</m:t>
                                    </m:r>
                                  </m:sup>
                                </m:sSup>
                              </m:oMath>
                            </m:oMathPara>
                          </a14:m>
                          <a:endParaRPr lang="ru-RU" sz="28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err="1" smtClean="0"/>
                            <a:t>Экв</a:t>
                          </a:r>
                          <a:r>
                            <a:rPr lang="ru-RU" sz="2800" dirty="0" smtClean="0"/>
                            <a:t>.</a:t>
                          </a:r>
                          <a:r>
                            <a:rPr lang="ru-RU" sz="2800" baseline="0" dirty="0" smtClean="0"/>
                            <a:t> ср.  ток</a:t>
                          </a:r>
                          <a:endParaRPr lang="ru-RU" sz="2800" dirty="0" smtClean="0"/>
                        </a:p>
                      </a:txBody>
                      <a:tcPr/>
                    </a:tc>
                    <a:tc>
                      <a:txBody>
                        <a:bodyPr/>
                        <a:lstStyle/>
                        <a:p>
                          <a:r>
                            <a:rPr lang="ru-RU" sz="2800" dirty="0" smtClean="0"/>
                            <a:t>126</a:t>
                          </a:r>
                          <a:endParaRPr lang="ru-RU" sz="2800" dirty="0"/>
                        </a:p>
                      </a:txBody>
                      <a:tcPr/>
                    </a:tc>
                    <a:tc>
                      <a:txBody>
                        <a:bodyPr/>
                        <a:lstStyle/>
                        <a:p>
                          <a:r>
                            <a:rPr lang="ru-RU" sz="2800" dirty="0" smtClean="0"/>
                            <a:t>≈386</a:t>
                          </a:r>
                          <a:endParaRPr lang="ru-RU" sz="2800" dirty="0"/>
                        </a:p>
                      </a:txBody>
                      <a:tcPr/>
                    </a:tc>
                    <a:tc>
                      <a:txBody>
                        <a:bodyPr/>
                        <a:lstStyle/>
                        <a:p>
                          <a:r>
                            <a:rPr lang="ru-RU" sz="2800" dirty="0" smtClean="0"/>
                            <a:t>кА</a:t>
                          </a:r>
                          <a:endParaRPr lang="ru-RU" sz="2800" dirty="0"/>
                        </a:p>
                      </a:txBody>
                      <a:tcPr/>
                    </a:tc>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467120136"/>
                  </p:ext>
                </p:extLst>
              </p:nvPr>
            </p:nvGraphicFramePr>
            <p:xfrm>
              <a:off x="1659753" y="2179320"/>
              <a:ext cx="9613856" cy="2072640"/>
            </p:xfrm>
            <a:graphic>
              <a:graphicData uri="http://schemas.openxmlformats.org/drawingml/2006/table">
                <a:tbl>
                  <a:tblPr firstRow="1" bandRow="1">
                    <a:tableStyleId>{00A15C55-8517-42AA-B614-E9B94910E393}</a:tableStyleId>
                  </a:tblPr>
                  <a:tblGrid>
                    <a:gridCol w="3730244"/>
                    <a:gridCol w="1815316"/>
                    <a:gridCol w="1815316"/>
                    <a:gridCol w="2252980"/>
                  </a:tblGrid>
                  <a:tr h="518160">
                    <a:tc>
                      <a:txBody>
                        <a:bodyPr/>
                        <a:lstStyle/>
                        <a:p>
                          <a:pPr algn="l"/>
                          <a:r>
                            <a:rPr lang="ru-RU" sz="2800" dirty="0" smtClean="0"/>
                            <a:t>Параметр</a:t>
                          </a:r>
                          <a:endParaRPr lang="ru-RU" sz="2800" dirty="0"/>
                        </a:p>
                      </a:txBody>
                      <a:tcPr/>
                    </a:tc>
                    <a:tc>
                      <a:txBody>
                        <a:bodyPr/>
                        <a:lstStyle/>
                        <a:p>
                          <a:r>
                            <a:rPr lang="ru-RU" sz="2800" dirty="0" smtClean="0"/>
                            <a:t>Плазма</a:t>
                          </a:r>
                          <a:endParaRPr lang="ru-RU" sz="2800" dirty="0"/>
                        </a:p>
                      </a:txBody>
                      <a:tcPr/>
                    </a:tc>
                    <a:tc>
                      <a:txBody>
                        <a:bodyPr/>
                        <a:lstStyle/>
                        <a:p>
                          <a:r>
                            <a:rPr lang="ru-RU" sz="2800" dirty="0" smtClean="0"/>
                            <a:t>Суммарно</a:t>
                          </a:r>
                          <a:endParaRPr lang="ru-RU" sz="2800" dirty="0"/>
                        </a:p>
                      </a:txBody>
                      <a:tcPr/>
                    </a:tc>
                    <a:tc>
                      <a:txBody>
                        <a:bodyPr/>
                        <a:lstStyle/>
                        <a:p>
                          <a:r>
                            <a:rPr lang="ru-RU" sz="2800" dirty="0" smtClean="0"/>
                            <a:t>Размерность</a:t>
                          </a:r>
                          <a:endParaRPr lang="ru-RU" sz="2800" dirty="0"/>
                        </a:p>
                      </a:txBody>
                      <a:tcPr/>
                    </a:tc>
                  </a:tr>
                  <a:tr h="518160">
                    <a:tc>
                      <a:txBody>
                        <a:bodyPr/>
                        <a:lstStyle/>
                        <a:p>
                          <a:pPr algn="l"/>
                          <a:r>
                            <a:rPr lang="ru-RU" sz="2800" dirty="0" smtClean="0"/>
                            <a:t>Ср. энергия частицы </a:t>
                          </a:r>
                          <a:endParaRPr lang="ru-RU" sz="2800" dirty="0"/>
                        </a:p>
                      </a:txBody>
                      <a:tcPr/>
                    </a:tc>
                    <a:tc>
                      <a:txBody>
                        <a:bodyPr/>
                        <a:lstStyle/>
                        <a:p>
                          <a:r>
                            <a:rPr lang="ru-RU" sz="2800" dirty="0" smtClean="0"/>
                            <a:t>25</a:t>
                          </a:r>
                          <a:endParaRPr lang="ru-RU" sz="2800" dirty="0"/>
                        </a:p>
                      </a:txBody>
                      <a:tcPr/>
                    </a:tc>
                    <a:tc>
                      <a:txBody>
                        <a:bodyPr/>
                        <a:lstStyle/>
                        <a:p>
                          <a:r>
                            <a:rPr lang="ru-RU" sz="2800" dirty="0" smtClean="0"/>
                            <a:t>41</a:t>
                          </a:r>
                          <a:endParaRPr lang="ru-RU" sz="2800" dirty="0"/>
                        </a:p>
                      </a:txBody>
                      <a:tcPr/>
                    </a:tc>
                    <a:tc>
                      <a:txBody>
                        <a:bodyPr/>
                        <a:lstStyle/>
                        <a:p>
                          <a:r>
                            <a:rPr lang="ru-RU" sz="2800" dirty="0" smtClean="0"/>
                            <a:t>эВ</a:t>
                          </a:r>
                          <a:endParaRPr lang="ru-RU" sz="2800" dirty="0"/>
                        </a:p>
                      </a:txBody>
                      <a:tcP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err="1" smtClean="0"/>
                            <a:t>Экв</a:t>
                          </a:r>
                          <a:r>
                            <a:rPr lang="ru-RU" sz="2800" dirty="0" smtClean="0"/>
                            <a:t>.</a:t>
                          </a:r>
                          <a:r>
                            <a:rPr lang="ru-RU" sz="2800" baseline="0" dirty="0" smtClean="0"/>
                            <a:t> ср. плотность тока</a:t>
                          </a:r>
                          <a:endParaRPr lang="ru-RU" sz="2800" dirty="0" smtClean="0"/>
                        </a:p>
                      </a:txBody>
                      <a:tcPr/>
                    </a:tc>
                    <a:tc>
                      <a:txBody>
                        <a:bodyPr/>
                        <a:lstStyle/>
                        <a:p>
                          <a:r>
                            <a:rPr lang="ru-RU" sz="2800" dirty="0" smtClean="0"/>
                            <a:t>10</a:t>
                          </a:r>
                          <a:endParaRPr lang="ru-RU" sz="2800" dirty="0"/>
                        </a:p>
                      </a:txBody>
                      <a:tcPr/>
                    </a:tc>
                    <a:tc>
                      <a:txBody>
                        <a:bodyPr/>
                        <a:lstStyle/>
                        <a:p>
                          <a:r>
                            <a:rPr lang="ru-RU" sz="2800" dirty="0" smtClean="0"/>
                            <a:t>≈30,7</a:t>
                          </a:r>
                          <a:endParaRPr lang="ru-RU" sz="2800" dirty="0"/>
                        </a:p>
                      </a:txBody>
                      <a:tcPr/>
                    </a:tc>
                    <a:tc>
                      <a:txBody>
                        <a:bodyPr/>
                        <a:lstStyle/>
                        <a:p>
                          <a:endParaRPr lang="ru-RU"/>
                        </a:p>
                      </a:txBody>
                      <a:tcPr>
                        <a:blipFill rotWithShape="0">
                          <a:blip r:embed="rId3"/>
                          <a:stretch>
                            <a:fillRect l="-326757" t="-211765" r="-1081" b="-132941"/>
                          </a:stretch>
                        </a:blipFill>
                      </a:tcP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err="1" smtClean="0"/>
                            <a:t>Экв</a:t>
                          </a:r>
                          <a:r>
                            <a:rPr lang="ru-RU" sz="2800" dirty="0" smtClean="0"/>
                            <a:t>.</a:t>
                          </a:r>
                          <a:r>
                            <a:rPr lang="ru-RU" sz="2800" baseline="0" dirty="0" smtClean="0"/>
                            <a:t> ср.  ток</a:t>
                          </a:r>
                          <a:endParaRPr lang="ru-RU" sz="2800" dirty="0" smtClean="0"/>
                        </a:p>
                      </a:txBody>
                      <a:tcPr/>
                    </a:tc>
                    <a:tc>
                      <a:txBody>
                        <a:bodyPr/>
                        <a:lstStyle/>
                        <a:p>
                          <a:r>
                            <a:rPr lang="ru-RU" sz="2800" dirty="0" smtClean="0"/>
                            <a:t>126</a:t>
                          </a:r>
                          <a:endParaRPr lang="ru-RU" sz="2800" dirty="0"/>
                        </a:p>
                      </a:txBody>
                      <a:tcPr/>
                    </a:tc>
                    <a:tc>
                      <a:txBody>
                        <a:bodyPr/>
                        <a:lstStyle/>
                        <a:p>
                          <a:r>
                            <a:rPr lang="ru-RU" sz="2800" dirty="0" smtClean="0"/>
                            <a:t>≈386</a:t>
                          </a:r>
                          <a:endParaRPr lang="ru-RU" sz="2800" dirty="0"/>
                        </a:p>
                      </a:txBody>
                      <a:tcPr/>
                    </a:tc>
                    <a:tc>
                      <a:txBody>
                        <a:bodyPr/>
                        <a:lstStyle/>
                        <a:p>
                          <a:r>
                            <a:rPr lang="ru-RU" sz="2800" dirty="0" smtClean="0"/>
                            <a:t>кА</a:t>
                          </a:r>
                          <a:endParaRPr lang="ru-RU" sz="2800" dirty="0"/>
                        </a:p>
                      </a:txBody>
                      <a:tcPr/>
                    </a:tc>
                  </a:tr>
                </a:tbl>
              </a:graphicData>
            </a:graphic>
          </p:graphicFrame>
        </mc:Fallback>
      </mc:AlternateContent>
    </p:spTree>
    <p:extLst>
      <p:ext uri="{BB962C8B-B14F-4D97-AF65-F5344CB8AC3E}">
        <p14:creationId xmlns:p14="http://schemas.microsoft.com/office/powerpoint/2010/main" val="3360823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3671" y="354492"/>
            <a:ext cx="6284657" cy="915035"/>
          </a:xfrm>
          <a:noFill/>
          <a:ln>
            <a:noFill/>
          </a:ln>
        </p:spPr>
        <p:txBody>
          <a:bodyPr>
            <a:normAutofit/>
          </a:bodyPr>
          <a:lstStyle/>
          <a:p>
            <a:pPr algn="ctr"/>
            <a:r>
              <a:rPr lang="ru-RU" b="1" dirty="0" smtClean="0"/>
              <a:t>Заключение техническое</a:t>
            </a:r>
            <a:endParaRPr lang="ru-RU" b="1" dirty="0"/>
          </a:p>
        </p:txBody>
      </p:sp>
      <p:sp>
        <p:nvSpPr>
          <p:cNvPr id="3" name="Объект 2"/>
          <p:cNvSpPr>
            <a:spLocks noGrp="1"/>
          </p:cNvSpPr>
          <p:nvPr>
            <p:ph idx="1"/>
          </p:nvPr>
        </p:nvSpPr>
        <p:spPr>
          <a:xfrm>
            <a:off x="419100" y="1185862"/>
            <a:ext cx="11353800" cy="5535613"/>
          </a:xfrm>
        </p:spPr>
        <p:txBody>
          <a:bodyPr>
            <a:normAutofit/>
          </a:bodyPr>
          <a:lstStyle/>
          <a:p>
            <a:r>
              <a:rPr lang="ru-RU" dirty="0" smtClean="0"/>
              <a:t>Создан стабильный источник плазменной струи большого давления с жесткой системой центрирования электродов</a:t>
            </a:r>
          </a:p>
          <a:p>
            <a:r>
              <a:rPr lang="ru-RU" dirty="0" smtClean="0"/>
              <a:t>Создан двойной интерферометр Майкельсона для измерения параметров плазменной струи большого давления</a:t>
            </a:r>
          </a:p>
          <a:p>
            <a:r>
              <a:rPr lang="ru-RU" dirty="0" smtClean="0"/>
              <a:t>Созданы механические диагностики плазменной струи большого давления: калориметр и баллистический маятник</a:t>
            </a:r>
          </a:p>
          <a:p>
            <a:r>
              <a:rPr lang="ru-RU" dirty="0" smtClean="0"/>
              <a:t>Автоматизирована система сбора данных с тестового стенда</a:t>
            </a:r>
          </a:p>
          <a:p>
            <a:r>
              <a:rPr lang="ru-RU" dirty="0" smtClean="0"/>
              <a:t>Создан пакет программ для цифровой обработки сигналов тестового стенда</a:t>
            </a:r>
          </a:p>
          <a:p>
            <a:r>
              <a:rPr lang="ru-RU" dirty="0"/>
              <a:t>Для установки пушки на ГДЛ </a:t>
            </a:r>
            <a:r>
              <a:rPr lang="ru-RU" dirty="0" smtClean="0"/>
              <a:t>нужно </a:t>
            </a:r>
            <a:r>
              <a:rPr lang="ru-RU" dirty="0"/>
              <a:t>экранировать источники наводок и заказать новые чистые </a:t>
            </a:r>
            <a:r>
              <a:rPr lang="ru-RU" dirty="0" smtClean="0"/>
              <a:t>детали</a:t>
            </a:r>
            <a:endParaRPr lang="ru-RU" dirty="0"/>
          </a:p>
        </p:txBody>
      </p:sp>
      <p:sp>
        <p:nvSpPr>
          <p:cNvPr id="7" name="Номер слайда 6"/>
          <p:cNvSpPr>
            <a:spLocks noGrp="1"/>
          </p:cNvSpPr>
          <p:nvPr>
            <p:ph type="sldNum" sz="quarter" idx="12"/>
          </p:nvPr>
        </p:nvSpPr>
        <p:spPr/>
        <p:txBody>
          <a:bodyPr/>
          <a:lstStyle/>
          <a:p>
            <a:fld id="{21F5E917-8581-4D5A-93A0-460327932084}" type="slidenum">
              <a:rPr lang="ru-RU" sz="2800" smtClean="0"/>
              <a:t>23</a:t>
            </a:fld>
            <a:endParaRPr lang="ru-RU" sz="2800" dirty="0"/>
          </a:p>
        </p:txBody>
      </p:sp>
    </p:spTree>
    <p:extLst>
      <p:ext uri="{BB962C8B-B14F-4D97-AF65-F5344CB8AC3E}">
        <p14:creationId xmlns:p14="http://schemas.microsoft.com/office/powerpoint/2010/main" val="4179192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3671" y="354492"/>
            <a:ext cx="6284657" cy="915035"/>
          </a:xfrm>
          <a:noFill/>
          <a:ln>
            <a:noFill/>
          </a:ln>
        </p:spPr>
        <p:txBody>
          <a:bodyPr>
            <a:normAutofit/>
          </a:bodyPr>
          <a:lstStyle/>
          <a:p>
            <a:pPr algn="ctr"/>
            <a:r>
              <a:rPr lang="ru-RU" b="1" dirty="0" smtClean="0"/>
              <a:t>Заключение физическое</a:t>
            </a:r>
            <a:endParaRPr lang="ru-RU" b="1" dirty="0"/>
          </a:p>
        </p:txBody>
      </p:sp>
      <p:sp>
        <p:nvSpPr>
          <p:cNvPr id="3" name="Объект 2"/>
          <p:cNvSpPr>
            <a:spLocks noGrp="1"/>
          </p:cNvSpPr>
          <p:nvPr>
            <p:ph idx="1"/>
          </p:nvPr>
        </p:nvSpPr>
        <p:spPr>
          <a:xfrm>
            <a:off x="419100" y="1185862"/>
            <a:ext cx="11353800" cy="5535613"/>
          </a:xfrm>
        </p:spPr>
        <p:txBody>
          <a:bodyPr>
            <a:normAutofit/>
          </a:bodyPr>
          <a:lstStyle/>
          <a:p>
            <a:r>
              <a:rPr lang="ru-RU" dirty="0" smtClean="0"/>
              <a:t>Произведен набор статистики основных параметров пушки Маршалла (</a:t>
            </a:r>
            <a:r>
              <a:rPr lang="en-US" dirty="0" smtClean="0"/>
              <a:t>&gt;</a:t>
            </a:r>
            <a:r>
              <a:rPr lang="ru-RU" dirty="0" smtClean="0"/>
              <a:t>500 экспериментов). Статистический разброс 10 – 30%</a:t>
            </a:r>
          </a:p>
          <a:p>
            <a:r>
              <a:rPr lang="ru-RU" dirty="0" smtClean="0"/>
              <a:t>Измерения показали, что давление плазменной струи (2,5 атм.) и количество частиц (3,0</a:t>
            </a:r>
            <a:r>
              <a:rPr lang="en-US" dirty="0" smtClean="0"/>
              <a:t>e19)</a:t>
            </a:r>
            <a:r>
              <a:rPr lang="ru-RU" dirty="0" smtClean="0"/>
              <a:t> близки к поставленной задаче</a:t>
            </a:r>
          </a:p>
          <a:p>
            <a:r>
              <a:rPr lang="ru-RU" dirty="0" smtClean="0"/>
              <a:t>Для установки пушки на ГДЛ нужно измерить эволюцию давления, </a:t>
            </a:r>
          </a:p>
          <a:p>
            <a:r>
              <a:rPr lang="ru-RU" sz="3200" b="1" dirty="0" smtClean="0"/>
              <a:t>Сравнение данных маятника, калориметра и двойного интерферометра показало, что в струе присутствует </a:t>
            </a:r>
            <a:r>
              <a:rPr lang="ru-RU" sz="3200" b="1" u="sng" dirty="0" smtClean="0"/>
              <a:t>нейтрализованная компонента</a:t>
            </a:r>
            <a:r>
              <a:rPr lang="ru-RU" sz="3200" b="1" dirty="0" smtClean="0"/>
              <a:t>, на которую приходится не менее 50% энергии струи. Обнаружение и измерение параметров этой компоненты выполнено впервые в мире</a:t>
            </a:r>
          </a:p>
        </p:txBody>
      </p:sp>
      <p:sp>
        <p:nvSpPr>
          <p:cNvPr id="7" name="Номер слайда 6"/>
          <p:cNvSpPr>
            <a:spLocks noGrp="1"/>
          </p:cNvSpPr>
          <p:nvPr>
            <p:ph type="sldNum" sz="quarter" idx="12"/>
          </p:nvPr>
        </p:nvSpPr>
        <p:spPr/>
        <p:txBody>
          <a:bodyPr/>
          <a:lstStyle/>
          <a:p>
            <a:fld id="{21F5E917-8581-4D5A-93A0-460327932084}" type="slidenum">
              <a:rPr lang="ru-RU" sz="2800" smtClean="0"/>
              <a:t>24</a:t>
            </a:fld>
            <a:endParaRPr lang="ru-RU" sz="2800" dirty="0"/>
          </a:p>
        </p:txBody>
      </p:sp>
    </p:spTree>
    <p:extLst>
      <p:ext uri="{BB962C8B-B14F-4D97-AF65-F5344CB8AC3E}">
        <p14:creationId xmlns:p14="http://schemas.microsoft.com/office/powerpoint/2010/main" val="1800053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119" y="1236921"/>
            <a:ext cx="10353762" cy="970450"/>
          </a:xfrm>
        </p:spPr>
        <p:txBody>
          <a:bodyPr/>
          <a:lstStyle/>
          <a:p>
            <a:pPr algn="ctr"/>
            <a:r>
              <a:rPr lang="ru-RU" b="1" dirty="0" smtClean="0"/>
              <a:t>Спасибо за внимание</a:t>
            </a:r>
            <a:endParaRPr lang="ru-RU" b="1" dirty="0"/>
          </a:p>
        </p:txBody>
      </p:sp>
      <p:sp>
        <p:nvSpPr>
          <p:cNvPr id="3" name="TextBox 2"/>
          <p:cNvSpPr txBox="1"/>
          <p:nvPr/>
        </p:nvSpPr>
        <p:spPr>
          <a:xfrm>
            <a:off x="2013098" y="2583712"/>
            <a:ext cx="8165804" cy="2308324"/>
          </a:xfrm>
          <a:prstGeom prst="rect">
            <a:avLst/>
          </a:prstGeom>
          <a:noFill/>
        </p:spPr>
        <p:txBody>
          <a:bodyPr wrap="square" rtlCol="0">
            <a:spAutoFit/>
          </a:bodyPr>
          <a:lstStyle/>
          <a:p>
            <a:pPr algn="ctr"/>
            <a:r>
              <a:rPr lang="ru-RU" sz="3600" dirty="0" smtClean="0"/>
              <a:t>Выражаю свою благодарность сотрудникам лабораторий 9, 9-1 и 10 за предоставленные детали, приборы инструменты и советы</a:t>
            </a:r>
            <a:endParaRPr lang="ru-RU" sz="3600" dirty="0"/>
          </a:p>
        </p:txBody>
      </p:sp>
    </p:spTree>
    <p:extLst>
      <p:ext uri="{BB962C8B-B14F-4D97-AF65-F5344CB8AC3E}">
        <p14:creationId xmlns:p14="http://schemas.microsoft.com/office/powerpoint/2010/main" val="3482747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Снимки плазмы</a:t>
            </a:r>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26</a:t>
            </a:fld>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3644"/>
            <a:ext cx="5836485" cy="432704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534" y="1592168"/>
            <a:ext cx="5840466" cy="4330000"/>
          </a:xfrm>
          <a:prstGeom prst="rect">
            <a:avLst/>
          </a:prstGeom>
        </p:spPr>
      </p:pic>
    </p:spTree>
    <p:extLst>
      <p:ext uri="{BB962C8B-B14F-4D97-AF65-F5344CB8AC3E}">
        <p14:creationId xmlns:p14="http://schemas.microsoft.com/office/powerpoint/2010/main" val="925235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srcRect l="15442" t="15590" r="24200" b="10084"/>
          <a:stretch/>
        </p:blipFill>
        <p:spPr>
          <a:xfrm>
            <a:off x="7325831" y="225038"/>
            <a:ext cx="2849527" cy="2626242"/>
          </a:xfrm>
          <a:prstGeom prst="rect">
            <a:avLst/>
          </a:prstGeom>
        </p:spPr>
      </p:pic>
      <p:sp>
        <p:nvSpPr>
          <p:cNvPr id="2" name="Заголовок 1"/>
          <p:cNvSpPr>
            <a:spLocks noGrp="1"/>
          </p:cNvSpPr>
          <p:nvPr>
            <p:ph type="title"/>
          </p:nvPr>
        </p:nvSpPr>
        <p:spPr/>
        <p:txBody>
          <a:bodyPr/>
          <a:lstStyle/>
          <a:p>
            <a:r>
              <a:rPr lang="ru-RU" dirty="0" smtClean="0"/>
              <a:t>Установка на ГДЛ</a:t>
            </a:r>
            <a:endParaRPr lang="ru-RU" dirty="0"/>
          </a:p>
        </p:txBody>
      </p:sp>
      <p:sp>
        <p:nvSpPr>
          <p:cNvPr id="3" name="Объект 2"/>
          <p:cNvSpPr>
            <a:spLocks noGrp="1"/>
          </p:cNvSpPr>
          <p:nvPr>
            <p:ph idx="1"/>
          </p:nvPr>
        </p:nvSpPr>
        <p:spPr>
          <a:xfrm>
            <a:off x="838200" y="1825625"/>
            <a:ext cx="6639560" cy="4351338"/>
          </a:xfrm>
        </p:spPr>
        <p:txBody>
          <a:bodyPr>
            <a:normAutofit lnSpcReduction="10000"/>
          </a:bodyPr>
          <a:lstStyle/>
          <a:p>
            <a:r>
              <a:rPr lang="ru-RU" dirty="0" smtClean="0"/>
              <a:t>Более маленький и безопасный источник питания</a:t>
            </a:r>
          </a:p>
          <a:p>
            <a:r>
              <a:rPr lang="ru-RU" dirty="0" smtClean="0"/>
              <a:t>Изготовление новых, не замасленных деталей</a:t>
            </a:r>
          </a:p>
          <a:p>
            <a:r>
              <a:rPr lang="ru-RU" dirty="0" smtClean="0"/>
              <a:t>Проверка химического состава плазмы</a:t>
            </a:r>
          </a:p>
          <a:p>
            <a:r>
              <a:rPr lang="ru-RU" dirty="0" smtClean="0"/>
              <a:t>Начать с инжекции вдоль магнитного поля</a:t>
            </a:r>
          </a:p>
          <a:p>
            <a:r>
              <a:rPr lang="ru-RU" dirty="0" smtClean="0"/>
              <a:t>Эксперименты с инжекцией поперек магнитного поля</a:t>
            </a:r>
          </a:p>
          <a:p>
            <a:r>
              <a:rPr lang="ru-RU" dirty="0" smtClean="0"/>
              <a:t>Подавить наводки от пушки</a:t>
            </a:r>
          </a:p>
          <a:p>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27</a:t>
            </a:fld>
            <a:endParaRPr lang="ru-RU"/>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32183" t="7597" r="33047"/>
          <a:stretch/>
        </p:blipFill>
        <p:spPr>
          <a:xfrm>
            <a:off x="9861181" y="1547260"/>
            <a:ext cx="2081840" cy="3189656"/>
          </a:xfrm>
          <a:prstGeom prst="rect">
            <a:avLst/>
          </a:prstGeom>
        </p:spPr>
      </p:pic>
      <p:pic>
        <p:nvPicPr>
          <p:cNvPr id="9" name="Рисунок 8"/>
          <p:cNvPicPr>
            <a:picLocks noChangeAspect="1"/>
          </p:cNvPicPr>
          <p:nvPr/>
        </p:nvPicPr>
        <p:blipFill rotWithShape="1">
          <a:blip r:embed="rId4"/>
          <a:srcRect l="10465" t="15039" r="42267" b="6666"/>
          <a:stretch/>
        </p:blipFill>
        <p:spPr>
          <a:xfrm>
            <a:off x="7199312" y="4051397"/>
            <a:ext cx="2805925" cy="2614377"/>
          </a:xfrm>
          <a:prstGeom prst="rect">
            <a:avLst/>
          </a:prstGeom>
        </p:spPr>
      </p:pic>
    </p:spTree>
    <p:extLst>
      <p:ext uri="{BB962C8B-B14F-4D97-AF65-F5344CB8AC3E}">
        <p14:creationId xmlns:p14="http://schemas.microsoft.com/office/powerpoint/2010/main" val="2881165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4562865" y="1827730"/>
            <a:ext cx="4562865" cy="3383287"/>
          </a:xfrm>
          <a:prstGeom prst="rect">
            <a:avLst/>
          </a:prstGeom>
        </p:spPr>
      </p:pic>
      <p:sp>
        <p:nvSpPr>
          <p:cNvPr id="2" name="Заголовок 1"/>
          <p:cNvSpPr>
            <a:spLocks noGrp="1"/>
          </p:cNvSpPr>
          <p:nvPr>
            <p:ph type="title"/>
          </p:nvPr>
        </p:nvSpPr>
        <p:spPr/>
        <p:txBody>
          <a:bodyPr/>
          <a:lstStyle/>
          <a:p>
            <a:r>
              <a:rPr lang="ru-RU" dirty="0" smtClean="0"/>
              <a:t>Примеры реальной интерференции</a:t>
            </a:r>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28</a:t>
            </a:fld>
            <a:endParaRPr lang="ru-RU"/>
          </a:p>
        </p:txBody>
      </p:sp>
      <p:pic>
        <p:nvPicPr>
          <p:cNvPr id="5" name="Рисунок 4"/>
          <p:cNvPicPr>
            <a:picLocks noChangeAspect="1"/>
          </p:cNvPicPr>
          <p:nvPr/>
        </p:nvPicPr>
        <p:blipFill>
          <a:blip r:embed="rId3"/>
          <a:stretch>
            <a:fillRect/>
          </a:stretch>
        </p:blipFill>
        <p:spPr>
          <a:xfrm>
            <a:off x="0" y="1827730"/>
            <a:ext cx="4562865" cy="3383287"/>
          </a:xfrm>
          <a:prstGeom prst="rect">
            <a:avLst/>
          </a:prstGeom>
        </p:spPr>
      </p:pic>
      <p:pic>
        <p:nvPicPr>
          <p:cNvPr id="7" name="Рисунок 6"/>
          <p:cNvPicPr>
            <a:picLocks noChangeAspect="1"/>
          </p:cNvPicPr>
          <p:nvPr/>
        </p:nvPicPr>
        <p:blipFill>
          <a:blip r:embed="rId4"/>
          <a:stretch>
            <a:fillRect/>
          </a:stretch>
        </p:blipFill>
        <p:spPr>
          <a:xfrm>
            <a:off x="8769339" y="1954136"/>
            <a:ext cx="4562865" cy="3383287"/>
          </a:xfrm>
          <a:prstGeom prst="rect">
            <a:avLst/>
          </a:prstGeom>
        </p:spPr>
      </p:pic>
    </p:spTree>
    <p:extLst>
      <p:ext uri="{BB962C8B-B14F-4D97-AF65-F5344CB8AC3E}">
        <p14:creationId xmlns:p14="http://schemas.microsoft.com/office/powerpoint/2010/main" val="1426617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8244325" y="1870253"/>
            <a:ext cx="4562866" cy="3383288"/>
          </a:xfrm>
          <a:prstGeom prst="rect">
            <a:avLst/>
          </a:prstGeom>
        </p:spPr>
      </p:pic>
      <p:pic>
        <p:nvPicPr>
          <p:cNvPr id="7" name="Рисунок 6"/>
          <p:cNvPicPr>
            <a:picLocks noChangeAspect="1"/>
          </p:cNvPicPr>
          <p:nvPr/>
        </p:nvPicPr>
        <p:blipFill>
          <a:blip r:embed="rId3"/>
          <a:stretch>
            <a:fillRect/>
          </a:stretch>
        </p:blipFill>
        <p:spPr>
          <a:xfrm>
            <a:off x="3973307" y="1870254"/>
            <a:ext cx="4562865" cy="3383287"/>
          </a:xfrm>
          <a:prstGeom prst="rect">
            <a:avLst/>
          </a:prstGeom>
        </p:spPr>
      </p:pic>
      <p:sp>
        <p:nvSpPr>
          <p:cNvPr id="2" name="Заголовок 1"/>
          <p:cNvSpPr>
            <a:spLocks noGrp="1"/>
          </p:cNvSpPr>
          <p:nvPr>
            <p:ph type="title"/>
          </p:nvPr>
        </p:nvSpPr>
        <p:spPr/>
        <p:txBody>
          <a:bodyPr/>
          <a:lstStyle/>
          <a:p>
            <a:r>
              <a:rPr lang="ru-RU" dirty="0" smtClean="0"/>
              <a:t>Примеры реальной интерференции</a:t>
            </a:r>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29</a:t>
            </a:fld>
            <a:endParaRPr lang="ru-RU"/>
          </a:p>
        </p:txBody>
      </p:sp>
      <p:pic>
        <p:nvPicPr>
          <p:cNvPr id="3" name="Рисунок 2"/>
          <p:cNvPicPr>
            <a:picLocks noChangeAspect="1"/>
          </p:cNvPicPr>
          <p:nvPr/>
        </p:nvPicPr>
        <p:blipFill>
          <a:blip r:embed="rId4"/>
          <a:stretch>
            <a:fillRect/>
          </a:stretch>
        </p:blipFill>
        <p:spPr>
          <a:xfrm>
            <a:off x="0" y="1870255"/>
            <a:ext cx="4562865" cy="3383287"/>
          </a:xfrm>
          <a:prstGeom prst="rect">
            <a:avLst/>
          </a:prstGeom>
        </p:spPr>
      </p:pic>
    </p:spTree>
    <p:extLst>
      <p:ext uri="{BB962C8B-B14F-4D97-AF65-F5344CB8AC3E}">
        <p14:creationId xmlns:p14="http://schemas.microsoft.com/office/powerpoint/2010/main" val="182624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1560180" y="0"/>
            <a:ext cx="9071640" cy="865632"/>
          </a:xfrm>
          <a:prstGeom prst="rect">
            <a:avLst/>
          </a:prstGeom>
          <a:noFill/>
          <a:ln>
            <a:noFill/>
          </a:ln>
        </p:spPr>
        <p:txBody>
          <a:bodyPr lIns="0" tIns="0" rIns="0" bIns="0" anchor="ctr"/>
          <a:lstStyle/>
          <a:p>
            <a:pPr algn="ctr"/>
            <a:r>
              <a:rPr lang="ru-RU" sz="4400" b="0" strike="noStrike" spc="-1" dirty="0">
                <a:solidFill>
                  <a:srgbClr val="000000"/>
                </a:solidFill>
                <a:uFill>
                  <a:solidFill>
                    <a:srgbClr val="FFFFFF"/>
                  </a:solidFill>
                </a:uFill>
                <a:latin typeface="Arial"/>
              </a:rPr>
              <a:t>Постановка задачи</a:t>
            </a:r>
          </a:p>
        </p:txBody>
      </p:sp>
      <p:sp>
        <p:nvSpPr>
          <p:cNvPr id="5" name="TextShape 2"/>
          <p:cNvSpPr txBox="1"/>
          <p:nvPr/>
        </p:nvSpPr>
        <p:spPr>
          <a:xfrm>
            <a:off x="419662" y="1402390"/>
            <a:ext cx="6870372" cy="4953960"/>
          </a:xfrm>
          <a:prstGeom prst="rect">
            <a:avLst/>
          </a:prstGeom>
          <a:noFill/>
          <a:ln>
            <a:noFill/>
          </a:ln>
        </p:spPr>
        <p:txBody>
          <a:bodyPr lIns="0" tIns="0" rIns="0" bIns="0" anchor="ctr"/>
          <a:lstStyle/>
          <a:p>
            <a:pPr marL="216000" indent="-216000">
              <a:buClr>
                <a:srgbClr val="000000"/>
              </a:buClr>
              <a:buSzPct val="45000"/>
              <a:buFont typeface="Wingdings" charset="2"/>
              <a:buChar char=""/>
            </a:pP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Для установок с большой длительностью работы (ГДМЛ, реактор) требуется поддержание материального баланса </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мишенной плазмы</a:t>
            </a:r>
            <a:endParaRPr lang="en-US"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endParaRPr>
          </a:p>
          <a:p>
            <a:pPr marL="216000" indent="-216000">
              <a:buClr>
                <a:srgbClr val="000000"/>
              </a:buClr>
              <a:buSzPct val="45000"/>
              <a:buFont typeface="Wingdings" charset="2"/>
              <a:buChar char=""/>
            </a:pPr>
            <a:r>
              <a:rPr lang="ru-RU" sz="1600" spc="-1" dirty="0" smtClean="0">
                <a:solidFill>
                  <a:srgbClr val="000000"/>
                </a:solidFill>
                <a:uFill>
                  <a:solidFill>
                    <a:srgbClr val="FFFFFF"/>
                  </a:solidFill>
                </a:uFill>
                <a:latin typeface="Arial" panose="020B0604020202020204" pitchFamily="34" charset="0"/>
                <a:cs typeface="Arial" panose="020B0604020202020204" pitchFamily="34" charset="0"/>
              </a:rPr>
              <a:t>Сейчас в открытых ловушках для этого используется поддув нейтрального газа или инжекция плазмы вдоль магнитного поля через пробки</a:t>
            </a:r>
            <a:endPar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a:p>
            <a:pPr marL="216000" indent="-216000">
              <a:buClr>
                <a:srgbClr val="000000"/>
              </a:buClr>
              <a:buSzPct val="45000"/>
              <a:buFont typeface="Wingdings" charset="2"/>
              <a:buChar char=""/>
            </a:pP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Успешное решение проблемы УТС в открытых ловушках требует </a:t>
            </a:r>
            <a:r>
              <a:rPr lang="ru-RU" sz="1600" b="1" i="1" strike="noStrike" spc="-1" dirty="0">
                <a:solidFill>
                  <a:srgbClr val="000000"/>
                </a:solidFill>
                <a:uFill>
                  <a:solidFill>
                    <a:srgbClr val="FFFFFF"/>
                  </a:solidFill>
                </a:uFill>
                <a:latin typeface="Arial" panose="020B0604020202020204" pitchFamily="34" charset="0"/>
                <a:cs typeface="Arial" panose="020B0604020202020204" pitchFamily="34" charset="0"/>
              </a:rPr>
              <a:t>подавления потоков </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вещества (</a:t>
            </a:r>
            <a:r>
              <a:rPr lang="en-US"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1 кА) </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и энергии </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через пробку </a:t>
            </a:r>
            <a:r>
              <a:rPr lang="ru-RU" sz="1600" b="1" i="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вдоль </a:t>
            </a:r>
            <a:r>
              <a:rPr lang="ru-RU" sz="1600" b="1" i="1" strike="noStrike" spc="-1" dirty="0">
                <a:solidFill>
                  <a:srgbClr val="000000"/>
                </a:solidFill>
                <a:uFill>
                  <a:solidFill>
                    <a:srgbClr val="FFFFFF"/>
                  </a:solidFill>
                </a:uFill>
                <a:latin typeface="Arial" panose="020B0604020202020204" pitchFamily="34" charset="0"/>
                <a:cs typeface="Arial" panose="020B0604020202020204" pitchFamily="34" charset="0"/>
              </a:rPr>
              <a:t>магнитного </a:t>
            </a:r>
            <a:r>
              <a:rPr lang="ru-RU" sz="1600" b="1" i="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поля</a:t>
            </a:r>
            <a:r>
              <a:rPr lang="ru-RU" sz="1600" b="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 </a:t>
            </a:r>
            <a:r>
              <a:rPr lang="ru-RU" sz="1600" spc="-1" dirty="0" smtClean="0">
                <a:solidFill>
                  <a:srgbClr val="000000"/>
                </a:solidFill>
                <a:uFill>
                  <a:solidFill>
                    <a:srgbClr val="FFFFFF"/>
                  </a:solidFill>
                </a:uFill>
                <a:latin typeface="Arial" panose="020B0604020202020204" pitchFamily="34" charset="0"/>
                <a:cs typeface="Arial" panose="020B0604020202020204" pitchFamily="34" charset="0"/>
              </a:rPr>
              <a:t>поэтому инжекция через пробки не годится</a:t>
            </a:r>
            <a:endPar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a:p>
            <a:pPr marL="216000" indent="-216000">
              <a:buClr>
                <a:srgbClr val="000000"/>
              </a:buClr>
              <a:buSzPct val="45000"/>
              <a:buFont typeface="Wingdings" charset="2"/>
              <a:buChar char=""/>
            </a:pPr>
            <a:r>
              <a:rPr lang="ru-RU" sz="1600" b="1" i="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Инжекция </a:t>
            </a:r>
            <a:r>
              <a:rPr lang="ru-RU" sz="1600" b="1" i="1" strike="noStrike" spc="-1" dirty="0">
                <a:solidFill>
                  <a:srgbClr val="000000"/>
                </a:solidFill>
                <a:uFill>
                  <a:solidFill>
                    <a:srgbClr val="FFFFFF"/>
                  </a:solidFill>
                </a:uFill>
                <a:latin typeface="Arial" panose="020B0604020202020204" pitchFamily="34" charset="0"/>
                <a:cs typeface="Arial" panose="020B0604020202020204" pitchFamily="34" charset="0"/>
              </a:rPr>
              <a:t>газа </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в открытых ловушках </a:t>
            </a:r>
            <a:r>
              <a:rPr lang="ru-RU" sz="1600" b="1" i="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малоэффективна</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 </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из-за малой глубины проникновения нейтральных атомов в </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плазму</a:t>
            </a:r>
          </a:p>
          <a:p>
            <a:pPr marL="216000" indent="-216000">
              <a:buClr>
                <a:srgbClr val="000000"/>
              </a:buClr>
              <a:buSzPct val="45000"/>
              <a:buFont typeface="Wingdings" charset="2"/>
              <a:buChar char=""/>
            </a:pPr>
            <a:endPar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a:p>
            <a:pPr marL="216000" indent="-216000">
              <a:buClr>
                <a:srgbClr val="000000"/>
              </a:buClr>
              <a:buSzPct val="45000"/>
              <a:buFont typeface="Wingdings" charset="2"/>
              <a:buChar char=""/>
            </a:pPr>
            <a:r>
              <a:rPr lang="ru-RU" sz="1600" b="1" i="1" strike="noStrike" spc="-1" dirty="0">
                <a:solidFill>
                  <a:srgbClr val="000000"/>
                </a:solidFill>
                <a:uFill>
                  <a:solidFill>
                    <a:srgbClr val="FFFFFF"/>
                  </a:solidFill>
                </a:uFill>
                <a:latin typeface="Arial" panose="020B0604020202020204" pitchFamily="34" charset="0"/>
                <a:cs typeface="Arial" panose="020B0604020202020204" pitchFamily="34" charset="0"/>
              </a:rPr>
              <a:t>Возможный способ</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 решения проблемы — </a:t>
            </a:r>
            <a:r>
              <a:rPr lang="ru-RU" sz="1600" b="1" i="1" strike="noStrike" spc="-1" dirty="0">
                <a:solidFill>
                  <a:srgbClr val="000000"/>
                </a:solidFill>
                <a:uFill>
                  <a:solidFill>
                    <a:srgbClr val="FFFFFF"/>
                  </a:solidFill>
                </a:uFill>
                <a:latin typeface="Arial" panose="020B0604020202020204" pitchFamily="34" charset="0"/>
                <a:cs typeface="Arial" panose="020B0604020202020204" pitchFamily="34" charset="0"/>
              </a:rPr>
              <a:t>инжекция плазмы поперек </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магнитного поля</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 Здесь возможны 3 варианта взаимодействия:</a:t>
            </a:r>
          </a:p>
          <a:p>
            <a:pPr marL="673200" lvl="1" indent="-216000">
              <a:buClr>
                <a:srgbClr val="000000"/>
              </a:buClr>
              <a:buSzPct val="45000"/>
              <a:buFont typeface="Wingdings" charset="2"/>
              <a:buChar char=""/>
            </a:pPr>
            <a:r>
              <a:rPr lang="ru-RU" sz="1600" spc="-1" dirty="0" smtClean="0">
                <a:solidFill>
                  <a:srgbClr val="000000"/>
                </a:solidFill>
                <a:uFill>
                  <a:solidFill>
                    <a:srgbClr val="FFFFFF"/>
                  </a:solidFill>
                </a:uFill>
                <a:latin typeface="Arial" panose="020B0604020202020204" pitchFamily="34" charset="0"/>
                <a:cs typeface="Arial" panose="020B0604020202020204" pitchFamily="34" charset="0"/>
              </a:rPr>
              <a:t>При слабом давлении струя плазмы не проникает в магнитное поле</a:t>
            </a:r>
          </a:p>
          <a:p>
            <a:pPr marL="673200" lvl="1" indent="-216000">
              <a:buClr>
                <a:srgbClr val="000000"/>
              </a:buClr>
              <a:buSzPct val="45000"/>
              <a:buFont typeface="Wingdings" charset="2"/>
              <a:buChar char=""/>
            </a:pP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Если энергии струи достаточно для поляризации в магнитном поле, возможно её проникновение за счет </a:t>
            </a:r>
            <a:r>
              <a:rPr lang="ru-RU" sz="1600" b="1" spc="-1" dirty="0">
                <a:solidFill>
                  <a:srgbClr val="000000"/>
                </a:solidFill>
                <a:uFill>
                  <a:solidFill>
                    <a:srgbClr val="FFFFFF"/>
                  </a:solidFill>
                </a:uFill>
                <a:latin typeface="Arial" panose="020B0604020202020204" pitchFamily="34" charset="0"/>
                <a:cs typeface="Arial" panose="020B0604020202020204" pitchFamily="34" charset="0"/>
              </a:rPr>
              <a:t>ExB</a:t>
            </a:r>
            <a:r>
              <a:rPr lang="ru-RU" sz="1600" spc="-1" dirty="0">
                <a:solidFill>
                  <a:srgbClr val="000000"/>
                </a:solidFill>
                <a:uFill>
                  <a:solidFill>
                    <a:srgbClr val="FFFFFF"/>
                  </a:solidFill>
                </a:uFill>
                <a:latin typeface="Arial" panose="020B0604020202020204" pitchFamily="34" charset="0"/>
                <a:cs typeface="Arial" panose="020B0604020202020204" pitchFamily="34" charset="0"/>
              </a:rPr>
              <a:t> </a:t>
            </a:r>
            <a:r>
              <a:rPr lang="ru-RU" sz="1600" spc="-1" dirty="0" smtClean="0">
                <a:solidFill>
                  <a:srgbClr val="000000"/>
                </a:solidFill>
                <a:uFill>
                  <a:solidFill>
                    <a:srgbClr val="FFFFFF"/>
                  </a:solidFill>
                </a:uFill>
                <a:latin typeface="Arial" panose="020B0604020202020204" pitchFamily="34" charset="0"/>
                <a:cs typeface="Arial" panose="020B0604020202020204" pitchFamily="34" charset="0"/>
              </a:rPr>
              <a:t>дрейфа</a:t>
            </a:r>
            <a:endPar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a:p>
            <a:pPr marL="673200" lvl="1" indent="-216000">
              <a:buClr>
                <a:srgbClr val="000000"/>
              </a:buClr>
              <a:buSzPct val="45000"/>
              <a:buFont typeface="Wingdings" charset="2"/>
              <a:buChar char=""/>
            </a:pP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При </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значительном давлении струи (</a:t>
            </a:r>
            <a:r>
              <a:rPr lang="en-US" sz="1600" b="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m</a:t>
            </a:r>
            <a:r>
              <a:rPr lang="en-US" sz="1600" b="1" strike="noStrike" spc="-1" baseline="-25000" dirty="0" smtClean="0">
                <a:solidFill>
                  <a:srgbClr val="000000"/>
                </a:solidFill>
                <a:uFill>
                  <a:solidFill>
                    <a:srgbClr val="FFFFFF"/>
                  </a:solidFill>
                </a:uFill>
                <a:latin typeface="Arial" panose="020B0604020202020204" pitchFamily="34" charset="0"/>
                <a:cs typeface="Arial" panose="020B0604020202020204" pitchFamily="34" charset="0"/>
              </a:rPr>
              <a:t>i</a:t>
            </a:r>
            <a:r>
              <a:rPr lang="en-US" sz="1600" b="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n</a:t>
            </a:r>
            <a:r>
              <a:rPr lang="en-US" sz="1600" b="1" strike="noStrike" spc="-1" baseline="-25000" dirty="0" smtClean="0">
                <a:solidFill>
                  <a:srgbClr val="000000"/>
                </a:solidFill>
                <a:uFill>
                  <a:solidFill>
                    <a:srgbClr val="FFFFFF"/>
                  </a:solidFill>
                </a:uFill>
                <a:latin typeface="Arial" panose="020B0604020202020204" pitchFamily="34" charset="0"/>
                <a:cs typeface="Arial" panose="020B0604020202020204" pitchFamily="34" charset="0"/>
              </a:rPr>
              <a:t>i</a:t>
            </a:r>
            <a:r>
              <a:rPr lang="en-US" sz="1600" b="1" spc="-1" dirty="0">
                <a:solidFill>
                  <a:srgbClr val="000000"/>
                </a:solidFill>
                <a:uFill>
                  <a:solidFill>
                    <a:srgbClr val="FFFFFF"/>
                  </a:solidFill>
                </a:uFill>
                <a:latin typeface="Arial" panose="020B0604020202020204" pitchFamily="34" charset="0"/>
                <a:cs typeface="Arial" panose="020B0604020202020204" pitchFamily="34" charset="0"/>
              </a:rPr>
              <a:t>v</a:t>
            </a:r>
            <a:r>
              <a:rPr lang="ru-RU" sz="1600" b="1" strike="noStrike" spc="-1" baseline="30000" dirty="0" smtClean="0">
                <a:solidFill>
                  <a:srgbClr val="000000"/>
                </a:solidFill>
                <a:uFill>
                  <a:solidFill>
                    <a:srgbClr val="FFFFFF"/>
                  </a:solidFill>
                </a:uFill>
                <a:latin typeface="Arial" panose="020B0604020202020204" pitchFamily="34" charset="0"/>
                <a:cs typeface="Arial" panose="020B0604020202020204" pitchFamily="34" charset="0"/>
              </a:rPr>
              <a:t>2</a:t>
            </a:r>
            <a:r>
              <a:rPr lang="ru-RU" sz="1600" b="1" strike="noStrike" spc="-1" dirty="0">
                <a:solidFill>
                  <a:srgbClr val="000000"/>
                </a:solidFill>
                <a:uFill>
                  <a:solidFill>
                    <a:srgbClr val="FFFFFF"/>
                  </a:solidFill>
                </a:uFill>
                <a:latin typeface="Arial" panose="020B0604020202020204" pitchFamily="34" charset="0"/>
                <a:cs typeface="Arial" panose="020B0604020202020204" pitchFamily="34" charset="0"/>
              </a:rPr>
              <a:t>&gt;&gt;</a:t>
            </a:r>
            <a:r>
              <a:rPr lang="ru-RU" sz="1600" b="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B</a:t>
            </a:r>
            <a:r>
              <a:rPr lang="ru-RU" sz="1600" b="1" strike="noStrike" spc="-1" baseline="30000" dirty="0" smtClean="0">
                <a:solidFill>
                  <a:srgbClr val="000000"/>
                </a:solidFill>
                <a:uFill>
                  <a:solidFill>
                    <a:srgbClr val="FFFFFF"/>
                  </a:solidFill>
                </a:uFill>
                <a:latin typeface="Arial" panose="020B0604020202020204" pitchFamily="34" charset="0"/>
                <a:cs typeface="Arial" panose="020B0604020202020204" pitchFamily="34" charset="0"/>
              </a:rPr>
              <a:t>2</a:t>
            </a:r>
            <a:r>
              <a:rPr lang="ru-RU" sz="1600" b="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/8</a:t>
            </a:r>
            <a:r>
              <a:rPr lang="el-GR" sz="1600" b="1"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π</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 </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плазма преодолевает давление магнитного </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поля</a:t>
            </a:r>
            <a:endPar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a:p>
            <a:pPr marL="216000" indent="-216000">
              <a:buClr>
                <a:srgbClr val="000000"/>
              </a:buClr>
              <a:buSzPct val="45000"/>
              <a:buFont typeface="Wingdings" charset="2"/>
              <a:buChar char=""/>
            </a:pPr>
            <a:r>
              <a:rPr lang="ru-RU" sz="1600" b="1" i="1" strike="noStrike" spc="-1" dirty="0">
                <a:solidFill>
                  <a:srgbClr val="000000"/>
                </a:solidFill>
                <a:uFill>
                  <a:solidFill>
                    <a:srgbClr val="FFFFFF"/>
                  </a:solidFill>
                </a:uFill>
                <a:latin typeface="Arial" panose="020B0604020202020204" pitchFamily="34" charset="0"/>
                <a:cs typeface="Arial" panose="020B0604020202020204" pitchFamily="34" charset="0"/>
              </a:rPr>
              <a:t>Цель данной работы </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 разработка источника </a:t>
            </a:r>
            <a:r>
              <a:rPr lang="ru-RU" sz="16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плазменной струи </a:t>
            </a:r>
            <a:r>
              <a:rPr lang="ru-RU" sz="1600" b="0" strike="noStrike" spc="-1" dirty="0">
                <a:solidFill>
                  <a:srgbClr val="000000"/>
                </a:solidFill>
                <a:uFill>
                  <a:solidFill>
                    <a:srgbClr val="FFFFFF"/>
                  </a:solidFill>
                </a:uFill>
                <a:latin typeface="Arial" panose="020B0604020202020204" pitchFamily="34" charset="0"/>
                <a:cs typeface="Arial" panose="020B0604020202020204" pitchFamily="34" charset="0"/>
              </a:rPr>
              <a:t>с </a:t>
            </a:r>
            <a:r>
              <a:rPr lang="ru-RU" sz="1600" spc="-1" dirty="0" smtClean="0">
                <a:solidFill>
                  <a:srgbClr val="000000"/>
                </a:solidFill>
                <a:uFill>
                  <a:solidFill>
                    <a:srgbClr val="FFFFFF"/>
                  </a:solidFill>
                </a:uFill>
                <a:latin typeface="Arial" panose="020B0604020202020204" pitchFamily="34" charset="0"/>
                <a:cs typeface="Arial" panose="020B0604020202020204" pitchFamily="34" charset="0"/>
              </a:rPr>
              <a:t>давлением, достаточным для инжекции в поле </a:t>
            </a:r>
            <a:r>
              <a:rPr lang="en-US" sz="1600" b="1" spc="-1" dirty="0" smtClean="0">
                <a:solidFill>
                  <a:srgbClr val="000000"/>
                </a:solidFill>
                <a:uFill>
                  <a:solidFill>
                    <a:srgbClr val="FFFFFF"/>
                  </a:solidFill>
                </a:uFill>
                <a:latin typeface="Arial" panose="020B0604020202020204" pitchFamily="34" charset="0"/>
                <a:cs typeface="Arial" panose="020B0604020202020204" pitchFamily="34" charset="0"/>
              </a:rPr>
              <a:t>~</a:t>
            </a:r>
            <a:r>
              <a:rPr lang="ru-RU" sz="1600" b="1" spc="-1" dirty="0" smtClean="0">
                <a:solidFill>
                  <a:srgbClr val="000000"/>
                </a:solidFill>
                <a:uFill>
                  <a:solidFill>
                    <a:srgbClr val="FFFFFF"/>
                  </a:solidFill>
                </a:uFill>
                <a:latin typeface="Arial" panose="020B0604020202020204" pitchFamily="34" charset="0"/>
                <a:cs typeface="Arial" panose="020B0604020202020204" pitchFamily="34" charset="0"/>
              </a:rPr>
              <a:t> </a:t>
            </a:r>
            <a:r>
              <a:rPr lang="en-US" sz="1600" b="1" spc="-1" dirty="0" smtClean="0">
                <a:solidFill>
                  <a:srgbClr val="000000"/>
                </a:solidFill>
                <a:uFill>
                  <a:solidFill>
                    <a:srgbClr val="FFFFFF"/>
                  </a:solidFill>
                </a:uFill>
                <a:latin typeface="Arial" panose="020B0604020202020204" pitchFamily="34" charset="0"/>
                <a:cs typeface="Arial" panose="020B0604020202020204" pitchFamily="34" charset="0"/>
              </a:rPr>
              <a:t>1 </a:t>
            </a:r>
            <a:r>
              <a:rPr lang="ru-RU" sz="1600" b="1" spc="-1" dirty="0" smtClean="0">
                <a:solidFill>
                  <a:srgbClr val="000000"/>
                </a:solidFill>
                <a:uFill>
                  <a:solidFill>
                    <a:srgbClr val="FFFFFF"/>
                  </a:solidFill>
                </a:uFill>
                <a:latin typeface="Arial" panose="020B0604020202020204" pitchFamily="34" charset="0"/>
                <a:cs typeface="Arial" panose="020B0604020202020204" pitchFamily="34" charset="0"/>
              </a:rPr>
              <a:t>Тл</a:t>
            </a:r>
          </a:p>
          <a:p>
            <a:pPr algn="ctr">
              <a:buClr>
                <a:srgbClr val="000000"/>
              </a:buClr>
              <a:buSzPct val="45000"/>
            </a:pPr>
            <a:r>
              <a:rPr lang="ru-RU" sz="3600" spc="-1" dirty="0">
                <a:solidFill>
                  <a:srgbClr val="222222"/>
                </a:solidFill>
                <a:uFill>
                  <a:solidFill>
                    <a:srgbClr val="FFFFFF"/>
                  </a:solidFill>
                </a:uFill>
                <a:latin typeface="Arial" panose="020B0604020202020204" pitchFamily="34" charset="0"/>
                <a:ea typeface="Times New Roman"/>
                <a:cs typeface="Arial" panose="020B0604020202020204" pitchFamily="34" charset="0"/>
              </a:rPr>
              <a:t>P(1T)=B</a:t>
            </a:r>
            <a:r>
              <a:rPr lang="ru-RU" sz="3600" spc="-1" baseline="33000" dirty="0">
                <a:solidFill>
                  <a:srgbClr val="222222"/>
                </a:solidFill>
                <a:uFill>
                  <a:solidFill>
                    <a:srgbClr val="FFFFFF"/>
                  </a:solidFill>
                </a:uFill>
                <a:latin typeface="Arial" panose="020B0604020202020204" pitchFamily="34" charset="0"/>
                <a:ea typeface="Times New Roman"/>
                <a:cs typeface="Arial" panose="020B0604020202020204" pitchFamily="34" charset="0"/>
              </a:rPr>
              <a:t>2</a:t>
            </a:r>
            <a:r>
              <a:rPr lang="ru-RU" sz="3600" spc="-1" dirty="0">
                <a:solidFill>
                  <a:srgbClr val="222222"/>
                </a:solidFill>
                <a:uFill>
                  <a:solidFill>
                    <a:srgbClr val="FFFFFF"/>
                  </a:solidFill>
                </a:uFill>
                <a:latin typeface="Arial" panose="020B0604020202020204" pitchFamily="34" charset="0"/>
                <a:ea typeface="Times New Roman"/>
                <a:cs typeface="Arial" panose="020B0604020202020204" pitchFamily="34" charset="0"/>
              </a:rPr>
              <a:t>/8</a:t>
            </a:r>
            <a:r>
              <a:rPr lang="ru-RU" sz="3600" spc="-1" dirty="0">
                <a:solidFill>
                  <a:srgbClr val="222222"/>
                </a:solidFill>
                <a:uFill>
                  <a:solidFill>
                    <a:srgbClr val="FFFFFF"/>
                  </a:solidFill>
                </a:uFill>
                <a:latin typeface="Arial" panose="020B0604020202020204" pitchFamily="34" charset="0"/>
                <a:ea typeface="DejaVu Sans"/>
                <a:cs typeface="Arial" panose="020B0604020202020204" pitchFamily="34" charset="0"/>
              </a:rPr>
              <a:t>π~3.8 </a:t>
            </a:r>
            <a:r>
              <a:rPr lang="ru-RU" sz="3600" spc="-1" dirty="0" smtClean="0">
                <a:solidFill>
                  <a:srgbClr val="222222"/>
                </a:solidFill>
                <a:uFill>
                  <a:solidFill>
                    <a:srgbClr val="FFFFFF"/>
                  </a:solidFill>
                </a:uFill>
                <a:latin typeface="Arial" panose="020B0604020202020204" pitchFamily="34" charset="0"/>
                <a:ea typeface="DejaVu Sans"/>
                <a:cs typeface="Arial" panose="020B0604020202020204" pitchFamily="34" charset="0"/>
              </a:rPr>
              <a:t>атм.</a:t>
            </a:r>
            <a:endParaRPr lang="en-US" sz="3600" spc="-1" dirty="0">
              <a:solidFill>
                <a:srgbClr val="000000"/>
              </a:solidFill>
              <a:uFill>
                <a:solidFill>
                  <a:srgbClr val="FFFFFF"/>
                </a:solidFill>
              </a:uFill>
              <a:latin typeface="Arial" panose="020B0604020202020204" pitchFamily="34" charset="0"/>
              <a:cs typeface="Arial" panose="020B0604020202020204" pitchFamily="34" charset="0"/>
            </a:endParaRPr>
          </a:p>
          <a:p>
            <a:pPr marL="216000" indent="-216000">
              <a:buClr>
                <a:srgbClr val="000000"/>
              </a:buClr>
              <a:buSzPct val="45000"/>
              <a:buFont typeface="Wingdings" charset="2"/>
              <a:buChar char=""/>
            </a:pPr>
            <a:endParaRPr lang="ru-RU" b="1"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1F5E917-8581-4D5A-93A0-460327932084}" type="slidenum">
              <a:rPr lang="ru-RU" sz="2800" smtClean="0"/>
              <a:t>3</a:t>
            </a:fld>
            <a:endParaRPr lang="ru-RU" sz="2800" dirty="0"/>
          </a:p>
        </p:txBody>
      </p:sp>
      <p:grpSp>
        <p:nvGrpSpPr>
          <p:cNvPr id="6" name="Группа 5"/>
          <p:cNvGrpSpPr/>
          <p:nvPr/>
        </p:nvGrpSpPr>
        <p:grpSpPr>
          <a:xfrm>
            <a:off x="6921802" y="1402390"/>
            <a:ext cx="5176946" cy="4142164"/>
            <a:chOff x="6988914" y="2711073"/>
            <a:chExt cx="5176946" cy="4142164"/>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58225" y="5329237"/>
              <a:ext cx="1838325" cy="1209675"/>
            </a:xfrm>
            <a:prstGeom prst="rect">
              <a:avLst/>
            </a:prstGeom>
          </p:spPr>
        </p:pic>
        <p:pic>
          <p:nvPicPr>
            <p:cNvPr id="8" name="Рисунок 7" descr="http://budker.ru/documents/-2-Issledovanija/Ustanovki/GDL/gdtbestrus.jpg"/>
            <p:cNvPicPr/>
            <p:nvPr/>
          </p:nvPicPr>
          <p:blipFill>
            <a:blip r:embed="rId4">
              <a:grayscl/>
            </a:blip>
            <a:stretch>
              <a:fillRect/>
            </a:stretch>
          </p:blipFill>
          <p:spPr bwMode="auto">
            <a:xfrm>
              <a:off x="6988914" y="2711073"/>
              <a:ext cx="5176946" cy="2730257"/>
            </a:xfrm>
            <a:prstGeom prst="rect">
              <a:avLst/>
            </a:prstGeom>
          </p:spPr>
        </p:pic>
      </p:grpSp>
      <p:sp>
        <p:nvSpPr>
          <p:cNvPr id="10" name="Стрелка вправо 9"/>
          <p:cNvSpPr/>
          <p:nvPr/>
        </p:nvSpPr>
        <p:spPr>
          <a:xfrm>
            <a:off x="10579395" y="2923953"/>
            <a:ext cx="913297" cy="1807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738525" y="2554621"/>
            <a:ext cx="595035" cy="369332"/>
          </a:xfrm>
          <a:prstGeom prst="rect">
            <a:avLst/>
          </a:prstGeom>
          <a:solidFill>
            <a:schemeClr val="bg2"/>
          </a:solidFill>
        </p:spPr>
        <p:txBody>
          <a:bodyPr wrap="none" rtlCol="0">
            <a:spAutoFit/>
          </a:bodyPr>
          <a:lstStyle/>
          <a:p>
            <a:r>
              <a:rPr lang="ru-RU" dirty="0" smtClean="0"/>
              <a:t>1 кА</a:t>
            </a:r>
            <a:endParaRPr lang="ru-RU" dirty="0"/>
          </a:p>
        </p:txBody>
      </p:sp>
    </p:spTree>
    <p:extLst>
      <p:ext uri="{BB962C8B-B14F-4D97-AF65-F5344CB8AC3E}">
        <p14:creationId xmlns:p14="http://schemas.microsoft.com/office/powerpoint/2010/main" val="470602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Пьезодатчик</a:t>
            </a:r>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30</a:t>
            </a:fld>
            <a:endParaRPr lang="ru-RU" dirty="0"/>
          </a:p>
        </p:txBody>
      </p:sp>
      <p:pic>
        <p:nvPicPr>
          <p:cNvPr id="7" name="Рисунок 6"/>
          <p:cNvPicPr>
            <a:picLocks noChangeAspect="1"/>
          </p:cNvPicPr>
          <p:nvPr/>
        </p:nvPicPr>
        <p:blipFill>
          <a:blip r:embed="rId3"/>
          <a:stretch>
            <a:fillRect/>
          </a:stretch>
        </p:blipFill>
        <p:spPr>
          <a:xfrm>
            <a:off x="4618434" y="542173"/>
            <a:ext cx="3651825" cy="338728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0" y="1448044"/>
            <a:ext cx="2438400" cy="2438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129668" y="3929457"/>
                <a:ext cx="2347822"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𝑑𝑄</m:t>
                      </m:r>
                      <m:r>
                        <a:rPr lang="en-US" sz="4000" b="0" i="1" smtClean="0">
                          <a:latin typeface="Cambria Math" panose="02040503050406030204" pitchFamily="18" charset="0"/>
                        </a:rPr>
                        <m:t>=</m:t>
                      </m:r>
                      <m:r>
                        <a:rPr lang="en-US" sz="4000" b="0" i="1" smtClean="0">
                          <a:latin typeface="Cambria Math" panose="02040503050406030204" pitchFamily="18" charset="0"/>
                        </a:rPr>
                        <m:t>𝜅</m:t>
                      </m:r>
                      <m:r>
                        <a:rPr lang="en-US" sz="4000" b="0" i="1" smtClean="0">
                          <a:latin typeface="Cambria Math" panose="02040503050406030204" pitchFamily="18" charset="0"/>
                        </a:rPr>
                        <m:t>𝑑𝐹</m:t>
                      </m:r>
                    </m:oMath>
                  </m:oMathPara>
                </a14:m>
                <a:endParaRPr lang="ru-RU" sz="4000" dirty="0"/>
              </a:p>
            </p:txBody>
          </p:sp>
        </mc:Choice>
        <mc:Fallback xmlns="">
          <p:sp>
            <p:nvSpPr>
              <p:cNvPr id="9" name="TextBox 8"/>
              <p:cNvSpPr txBox="1">
                <a:spLocks noRot="1" noChangeAspect="1" noMove="1" noResize="1" noEditPoints="1" noAdjustHandles="1" noChangeArrowheads="1" noChangeShapeType="1" noTextEdit="1"/>
              </p:cNvSpPr>
              <p:nvPr/>
            </p:nvSpPr>
            <p:spPr>
              <a:xfrm>
                <a:off x="1129668" y="3929457"/>
                <a:ext cx="2347822" cy="615553"/>
              </a:xfrm>
              <a:prstGeom prst="rect">
                <a:avLst/>
              </a:prstGeom>
              <a:blipFill rotWithShape="0">
                <a:blip r:embed="rId6"/>
                <a:stretch>
                  <a:fillRect/>
                </a:stretch>
              </a:blipFill>
            </p:spPr>
            <p:txBody>
              <a:bodyPr/>
              <a:lstStyle/>
              <a:p>
                <a:r>
                  <a:rPr lang="ru-RU">
                    <a:noFill/>
                  </a:rPr>
                  <a:t> </a:t>
                </a:r>
              </a:p>
            </p:txBody>
          </p:sp>
        </mc:Fallback>
      </mc:AlternateContent>
      <p:sp>
        <p:nvSpPr>
          <p:cNvPr id="3" name="TextBox 2"/>
          <p:cNvSpPr txBox="1"/>
          <p:nvPr/>
        </p:nvSpPr>
        <p:spPr>
          <a:xfrm>
            <a:off x="8722933" y="579962"/>
            <a:ext cx="2971800" cy="3693319"/>
          </a:xfrm>
          <a:prstGeom prst="rect">
            <a:avLst/>
          </a:prstGeom>
          <a:noFill/>
        </p:spPr>
        <p:txBody>
          <a:bodyPr wrap="square" rtlCol="0">
            <a:spAutoFit/>
          </a:bodyPr>
          <a:lstStyle/>
          <a:p>
            <a:r>
              <a:rPr lang="ru-RU" dirty="0" smtClean="0"/>
              <a:t>Сверху:</a:t>
            </a:r>
          </a:p>
          <a:p>
            <a:pPr marL="342900" indent="-342900">
              <a:buFont typeface="+mj-lt"/>
              <a:buAutoNum type="arabicPeriod"/>
            </a:pPr>
            <a:r>
              <a:rPr lang="ru-RU" dirty="0" smtClean="0"/>
              <a:t>Пьезокристалл (</a:t>
            </a:r>
            <a:r>
              <a:rPr lang="en-US" dirty="0" smtClean="0"/>
              <a:t>LiTaO</a:t>
            </a:r>
            <a:r>
              <a:rPr lang="en-US" baseline="-25000" dirty="0" smtClean="0"/>
              <a:t>3</a:t>
            </a:r>
            <a:r>
              <a:rPr lang="ru-RU" dirty="0" smtClean="0"/>
              <a:t>)</a:t>
            </a:r>
          </a:p>
          <a:p>
            <a:pPr marL="342900" indent="-342900">
              <a:buFont typeface="+mj-lt"/>
              <a:buAutoNum type="arabicPeriod"/>
            </a:pPr>
            <a:r>
              <a:rPr lang="ru-RU" dirty="0" smtClean="0"/>
              <a:t>Медный электрод</a:t>
            </a:r>
          </a:p>
          <a:p>
            <a:pPr marL="342900" indent="-342900">
              <a:buFont typeface="+mj-lt"/>
              <a:buAutoNum type="arabicPeriod"/>
            </a:pPr>
            <a:r>
              <a:rPr lang="ru-RU" dirty="0" smtClean="0"/>
              <a:t>Прокладка и</a:t>
            </a:r>
            <a:r>
              <a:rPr lang="ru-RU" dirty="0"/>
              <a:t>з</a:t>
            </a:r>
            <a:r>
              <a:rPr lang="ru-RU" dirty="0" smtClean="0"/>
              <a:t> мягкого металла</a:t>
            </a:r>
          </a:p>
          <a:p>
            <a:r>
              <a:rPr lang="ru-RU" dirty="0" smtClean="0"/>
              <a:t>Снизу:</a:t>
            </a:r>
          </a:p>
          <a:p>
            <a:pPr marL="342900" indent="-342900">
              <a:buFont typeface="+mj-lt"/>
              <a:buAutoNum type="arabicPeriod"/>
            </a:pPr>
            <a:r>
              <a:rPr lang="ru-RU" dirty="0" smtClean="0"/>
              <a:t>Керамический стержень</a:t>
            </a:r>
          </a:p>
          <a:p>
            <a:pPr marL="342900" indent="-342900">
              <a:buFont typeface="+mj-lt"/>
              <a:buAutoNum type="arabicPeriod"/>
            </a:pPr>
            <a:r>
              <a:rPr lang="ru-RU" dirty="0" smtClean="0"/>
              <a:t>Латунный стержень</a:t>
            </a:r>
          </a:p>
          <a:p>
            <a:pPr marL="342900" indent="-342900">
              <a:buFont typeface="+mj-lt"/>
              <a:buAutoNum type="arabicPeriod"/>
            </a:pPr>
            <a:r>
              <a:rPr lang="ru-RU" dirty="0" smtClean="0"/>
              <a:t>Резиновая прокладка</a:t>
            </a:r>
          </a:p>
          <a:p>
            <a:pPr marL="342900" indent="-342900">
              <a:buFont typeface="+mj-lt"/>
              <a:buAutoNum type="arabicPeriod"/>
            </a:pPr>
            <a:r>
              <a:rPr lang="ru-RU" dirty="0" smtClean="0"/>
              <a:t>Система фиксации</a:t>
            </a:r>
          </a:p>
          <a:p>
            <a:pPr marL="342900" indent="-342900">
              <a:buFont typeface="+mj-lt"/>
              <a:buAutoNum type="arabicPeriod"/>
            </a:pPr>
            <a:r>
              <a:rPr lang="ru-RU" dirty="0" smtClean="0"/>
              <a:t>Медный экран</a:t>
            </a:r>
            <a:endParaRPr lang="en-US" dirty="0" smtClean="0"/>
          </a:p>
          <a:p>
            <a:pPr marL="342900" indent="-342900">
              <a:buFont typeface="+mj-lt"/>
              <a:buAutoNum type="arabicPeriod"/>
            </a:pPr>
            <a:r>
              <a:rPr lang="ru-RU" dirty="0" smtClean="0"/>
              <a:t>Фторопластовые глушители</a:t>
            </a:r>
          </a:p>
        </p:txBody>
      </p:sp>
      <p:pic>
        <p:nvPicPr>
          <p:cNvPr id="6" name="Рисунок 5"/>
          <p:cNvPicPr>
            <a:picLocks noChangeAspect="1"/>
          </p:cNvPicPr>
          <p:nvPr/>
        </p:nvPicPr>
        <p:blipFill rotWithShape="1">
          <a:blip r:embed="rId7">
            <a:extLst>
              <a:ext uri="{28A0092B-C50C-407E-A947-70E740481C1C}">
                <a14:useLocalDpi xmlns:a14="http://schemas.microsoft.com/office/drawing/2010/main" val="0"/>
              </a:ext>
            </a:extLst>
          </a:blip>
          <a:srcRect l="6890" t="37851" r="2064" b="30695"/>
          <a:stretch/>
        </p:blipFill>
        <p:spPr>
          <a:xfrm>
            <a:off x="838200" y="4588023"/>
            <a:ext cx="11100391" cy="1775638"/>
          </a:xfrm>
          <a:prstGeom prst="rect">
            <a:avLst/>
          </a:prstGeom>
        </p:spPr>
      </p:pic>
      <p:sp>
        <p:nvSpPr>
          <p:cNvPr id="10" name="TextBox 9"/>
          <p:cNvSpPr txBox="1"/>
          <p:nvPr/>
        </p:nvSpPr>
        <p:spPr>
          <a:xfrm>
            <a:off x="3678865" y="5291176"/>
            <a:ext cx="301686" cy="369332"/>
          </a:xfrm>
          <a:prstGeom prst="rect">
            <a:avLst/>
          </a:prstGeom>
          <a:solidFill>
            <a:schemeClr val="bg2"/>
          </a:solidFill>
        </p:spPr>
        <p:txBody>
          <a:bodyPr wrap="none" rtlCol="0">
            <a:spAutoFit/>
          </a:bodyPr>
          <a:lstStyle/>
          <a:p>
            <a:r>
              <a:rPr lang="en-US" dirty="0" smtClean="0"/>
              <a:t>1</a:t>
            </a:r>
            <a:endParaRPr lang="ru-RU" dirty="0"/>
          </a:p>
        </p:txBody>
      </p:sp>
      <p:sp>
        <p:nvSpPr>
          <p:cNvPr id="12" name="TextBox 11"/>
          <p:cNvSpPr txBox="1"/>
          <p:nvPr/>
        </p:nvSpPr>
        <p:spPr>
          <a:xfrm>
            <a:off x="7657885" y="5291176"/>
            <a:ext cx="301686" cy="369332"/>
          </a:xfrm>
          <a:prstGeom prst="rect">
            <a:avLst/>
          </a:prstGeom>
          <a:solidFill>
            <a:schemeClr val="bg2"/>
          </a:solidFill>
        </p:spPr>
        <p:txBody>
          <a:bodyPr wrap="none" rtlCol="0">
            <a:spAutoFit/>
          </a:bodyPr>
          <a:lstStyle/>
          <a:p>
            <a:r>
              <a:rPr lang="en-US" dirty="0"/>
              <a:t>2</a:t>
            </a:r>
            <a:endParaRPr lang="ru-RU" dirty="0"/>
          </a:p>
        </p:txBody>
      </p:sp>
      <p:sp>
        <p:nvSpPr>
          <p:cNvPr id="13" name="TextBox 12"/>
          <p:cNvSpPr txBox="1"/>
          <p:nvPr/>
        </p:nvSpPr>
        <p:spPr>
          <a:xfrm>
            <a:off x="8924260" y="5771719"/>
            <a:ext cx="301686" cy="369332"/>
          </a:xfrm>
          <a:prstGeom prst="rect">
            <a:avLst/>
          </a:prstGeom>
          <a:solidFill>
            <a:schemeClr val="bg2"/>
          </a:solidFill>
        </p:spPr>
        <p:txBody>
          <a:bodyPr wrap="none" rtlCol="0">
            <a:spAutoFit/>
          </a:bodyPr>
          <a:lstStyle/>
          <a:p>
            <a:r>
              <a:rPr lang="en-US" dirty="0"/>
              <a:t>3</a:t>
            </a:r>
            <a:endParaRPr lang="ru-RU" dirty="0"/>
          </a:p>
        </p:txBody>
      </p:sp>
      <p:sp>
        <p:nvSpPr>
          <p:cNvPr id="14" name="TextBox 13"/>
          <p:cNvSpPr txBox="1"/>
          <p:nvPr/>
        </p:nvSpPr>
        <p:spPr>
          <a:xfrm>
            <a:off x="6293503" y="4855347"/>
            <a:ext cx="301686" cy="369332"/>
          </a:xfrm>
          <a:prstGeom prst="rect">
            <a:avLst/>
          </a:prstGeom>
          <a:solidFill>
            <a:schemeClr val="bg2"/>
          </a:solidFill>
        </p:spPr>
        <p:txBody>
          <a:bodyPr wrap="none" rtlCol="0">
            <a:spAutoFit/>
          </a:bodyPr>
          <a:lstStyle/>
          <a:p>
            <a:r>
              <a:rPr lang="en-US" dirty="0"/>
              <a:t>4</a:t>
            </a:r>
            <a:endParaRPr lang="ru-RU" dirty="0"/>
          </a:p>
        </p:txBody>
      </p:sp>
      <p:sp>
        <p:nvSpPr>
          <p:cNvPr id="15" name="TextBox 14"/>
          <p:cNvSpPr txBox="1"/>
          <p:nvPr/>
        </p:nvSpPr>
        <p:spPr>
          <a:xfrm>
            <a:off x="5596269" y="6014317"/>
            <a:ext cx="301686" cy="369332"/>
          </a:xfrm>
          <a:prstGeom prst="rect">
            <a:avLst/>
          </a:prstGeom>
          <a:solidFill>
            <a:schemeClr val="bg2"/>
          </a:solidFill>
        </p:spPr>
        <p:txBody>
          <a:bodyPr wrap="none" rtlCol="0">
            <a:spAutoFit/>
          </a:bodyPr>
          <a:lstStyle/>
          <a:p>
            <a:r>
              <a:rPr lang="en-US" dirty="0"/>
              <a:t>5</a:t>
            </a:r>
            <a:endParaRPr lang="ru-RU" dirty="0"/>
          </a:p>
        </p:txBody>
      </p:sp>
      <p:sp>
        <p:nvSpPr>
          <p:cNvPr id="16" name="TextBox 15"/>
          <p:cNvSpPr txBox="1"/>
          <p:nvPr/>
        </p:nvSpPr>
        <p:spPr>
          <a:xfrm>
            <a:off x="10359656" y="5291176"/>
            <a:ext cx="301686" cy="369332"/>
          </a:xfrm>
          <a:prstGeom prst="rect">
            <a:avLst/>
          </a:prstGeom>
          <a:solidFill>
            <a:schemeClr val="bg2"/>
          </a:solidFill>
        </p:spPr>
        <p:txBody>
          <a:bodyPr wrap="none" rtlCol="0">
            <a:spAutoFit/>
          </a:bodyPr>
          <a:lstStyle/>
          <a:p>
            <a:r>
              <a:rPr lang="ru-RU" dirty="0"/>
              <a:t>6</a:t>
            </a:r>
          </a:p>
        </p:txBody>
      </p:sp>
    </p:spTree>
    <p:extLst>
      <p:ext uri="{BB962C8B-B14F-4D97-AF65-F5344CB8AC3E}">
        <p14:creationId xmlns:p14="http://schemas.microsoft.com/office/powerpoint/2010/main" val="3070658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9143" y="0"/>
            <a:ext cx="10515600" cy="1325563"/>
          </a:xfrm>
        </p:spPr>
        <p:txBody>
          <a:bodyPr/>
          <a:lstStyle/>
          <a:p>
            <a:r>
              <a:rPr lang="ru-RU" dirty="0" smtClean="0"/>
              <a:t>Напуск газа</a:t>
            </a:r>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31</a:t>
            </a:fld>
            <a:endParaRPr lang="ru-RU"/>
          </a:p>
        </p:txBody>
      </p:sp>
      <p:pic>
        <p:nvPicPr>
          <p:cNvPr id="5" name="Рисунок 4"/>
          <p:cNvPicPr>
            <a:picLocks noChangeAspect="1"/>
          </p:cNvPicPr>
          <p:nvPr/>
        </p:nvPicPr>
        <p:blipFill>
          <a:blip r:embed="rId3"/>
          <a:stretch>
            <a:fillRect/>
          </a:stretch>
        </p:blipFill>
        <p:spPr>
          <a:xfrm>
            <a:off x="4097843" y="194418"/>
            <a:ext cx="5425910" cy="222523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076" y="2638078"/>
            <a:ext cx="4056455" cy="3245164"/>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609" y="2614069"/>
            <a:ext cx="4086467" cy="3269173"/>
          </a:xfrm>
          <a:prstGeom prst="rect">
            <a:avLst/>
          </a:prstGeom>
        </p:spPr>
      </p:pic>
      <p:sp>
        <p:nvSpPr>
          <p:cNvPr id="7" name="TextBox 6"/>
          <p:cNvSpPr txBox="1"/>
          <p:nvPr/>
        </p:nvSpPr>
        <p:spPr>
          <a:xfrm>
            <a:off x="10123715" y="3489649"/>
            <a:ext cx="1978090" cy="923330"/>
          </a:xfrm>
          <a:prstGeom prst="rect">
            <a:avLst/>
          </a:prstGeom>
          <a:noFill/>
        </p:spPr>
        <p:txBody>
          <a:bodyPr wrap="square" rtlCol="0">
            <a:spAutoFit/>
          </a:bodyPr>
          <a:lstStyle/>
          <a:p>
            <a:r>
              <a:rPr lang="ru-RU" dirty="0" smtClean="0"/>
              <a:t>Эволюция давления на выходе из пушки</a:t>
            </a:r>
            <a:endParaRPr lang="ru-RU" dirty="0"/>
          </a:p>
        </p:txBody>
      </p:sp>
      <p:sp>
        <p:nvSpPr>
          <p:cNvPr id="9" name="TextBox 8"/>
          <p:cNvSpPr txBox="1"/>
          <p:nvPr/>
        </p:nvSpPr>
        <p:spPr>
          <a:xfrm>
            <a:off x="9862457" y="447869"/>
            <a:ext cx="1856792" cy="1477328"/>
          </a:xfrm>
          <a:prstGeom prst="rect">
            <a:avLst/>
          </a:prstGeom>
          <a:noFill/>
        </p:spPr>
        <p:txBody>
          <a:bodyPr wrap="square" rtlCol="0">
            <a:spAutoFit/>
          </a:bodyPr>
          <a:lstStyle/>
          <a:p>
            <a:r>
              <a:rPr lang="ru-RU" dirty="0" smtClean="0"/>
              <a:t>Распределение скорости </a:t>
            </a:r>
            <a:r>
              <a:rPr lang="en-US" dirty="0" smtClean="0"/>
              <a:t>[</a:t>
            </a:r>
            <a:r>
              <a:rPr lang="ru-RU" dirty="0" smtClean="0"/>
              <a:t>м/с</a:t>
            </a:r>
            <a:r>
              <a:rPr lang="en-US" dirty="0" smtClean="0"/>
              <a:t>]</a:t>
            </a:r>
            <a:r>
              <a:rPr lang="ru-RU" dirty="0" smtClean="0"/>
              <a:t> натекания газа в систему</a:t>
            </a:r>
          </a:p>
          <a:p>
            <a:r>
              <a:rPr lang="en-US" dirty="0" smtClean="0"/>
              <a:t>SolidWorks</a:t>
            </a:r>
            <a:endParaRPr lang="ru-RU" dirty="0"/>
          </a:p>
        </p:txBody>
      </p:sp>
    </p:spTree>
    <p:extLst>
      <p:ext uri="{BB962C8B-B14F-4D97-AF65-F5344CB8AC3E}">
        <p14:creationId xmlns:p14="http://schemas.microsoft.com/office/powerpoint/2010/main" val="631274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Длительность плазмы</a:t>
            </a:r>
            <a:endParaRPr lang="ru-RU" dirty="0"/>
          </a:p>
        </p:txBody>
      </p:sp>
      <p:sp>
        <p:nvSpPr>
          <p:cNvPr id="4" name="Номер слайда 3"/>
          <p:cNvSpPr>
            <a:spLocks noGrp="1"/>
          </p:cNvSpPr>
          <p:nvPr>
            <p:ph type="sldNum" sz="quarter" idx="12"/>
          </p:nvPr>
        </p:nvSpPr>
        <p:spPr/>
        <p:txBody>
          <a:bodyPr/>
          <a:lstStyle/>
          <a:p>
            <a:fld id="{21F5E917-8581-4D5A-93A0-460327932084}" type="slidenum">
              <a:rPr lang="ru-RU" smtClean="0"/>
              <a:t>32</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263" y="1393923"/>
            <a:ext cx="5852172" cy="4389129"/>
          </a:xfrm>
          <a:prstGeom prst="rect">
            <a:avLst/>
          </a:prstGeom>
        </p:spPr>
      </p:pic>
    </p:spTree>
    <p:extLst>
      <p:ext uri="{BB962C8B-B14F-4D97-AF65-F5344CB8AC3E}">
        <p14:creationId xmlns:p14="http://schemas.microsoft.com/office/powerpoint/2010/main" val="1633240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078598" cy="1325563"/>
          </a:xfrm>
        </p:spPr>
        <p:txBody>
          <a:bodyPr>
            <a:normAutofit/>
          </a:bodyPr>
          <a:lstStyle/>
          <a:p>
            <a:r>
              <a:rPr lang="ru-RU" sz="5300" b="1" dirty="0" smtClean="0"/>
              <a:t>Пушка Маршалла </a:t>
            </a:r>
            <a:endParaRPr lang="ru-RU" sz="4000" dirty="0"/>
          </a:p>
        </p:txBody>
      </p:sp>
      <p:sp>
        <p:nvSpPr>
          <p:cNvPr id="4" name="Номер слайда 3"/>
          <p:cNvSpPr>
            <a:spLocks noGrp="1"/>
          </p:cNvSpPr>
          <p:nvPr>
            <p:ph type="sldNum" sz="quarter" idx="12"/>
          </p:nvPr>
        </p:nvSpPr>
        <p:spPr/>
        <p:txBody>
          <a:bodyPr/>
          <a:lstStyle/>
          <a:p>
            <a:fld id="{21F5E917-8581-4D5A-93A0-460327932084}" type="slidenum">
              <a:rPr lang="ru-RU" smtClean="0"/>
              <a:t>4</a:t>
            </a:fld>
            <a:endParaRPr lang="ru-RU"/>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014" y="236077"/>
            <a:ext cx="3810000" cy="2425700"/>
          </a:xfrm>
          <a:prstGeom prst="rect">
            <a:avLst/>
          </a:prstGeom>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6414" y="4363766"/>
            <a:ext cx="3810000" cy="2336800"/>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014" y="2358003"/>
            <a:ext cx="3810000" cy="2362200"/>
          </a:xfrm>
          <a:prstGeom prst="rect">
            <a:avLst/>
          </a:prstGeom>
        </p:spPr>
      </p:pic>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1014" y="4267233"/>
            <a:ext cx="3810000" cy="2463800"/>
          </a:xfrm>
          <a:prstGeom prst="rect">
            <a:avLst/>
          </a:prstGeom>
        </p:spPr>
      </p:pic>
      <p:sp>
        <p:nvSpPr>
          <p:cNvPr id="16" name="TextBox 15"/>
          <p:cNvSpPr txBox="1"/>
          <p:nvPr/>
        </p:nvSpPr>
        <p:spPr>
          <a:xfrm>
            <a:off x="80888" y="1216615"/>
            <a:ext cx="3229522" cy="1754326"/>
          </a:xfrm>
          <a:prstGeom prst="rect">
            <a:avLst/>
          </a:prstGeom>
          <a:noFill/>
        </p:spPr>
        <p:txBody>
          <a:bodyPr wrap="square" rtlCol="0">
            <a:spAutoFit/>
          </a:bodyPr>
          <a:lstStyle/>
          <a:p>
            <a:r>
              <a:rPr lang="ru-RU" dirty="0" smtClean="0"/>
              <a:t>Для оценки параметров получившейся плазмы были использованы уравнения Арцимовича (</a:t>
            </a:r>
            <a:r>
              <a:rPr lang="ru-RU" dirty="0"/>
              <a:t>П. Колесников, Электродинамическое ускорение </a:t>
            </a:r>
            <a:r>
              <a:rPr lang="ru-RU" dirty="0" smtClean="0"/>
              <a:t>плазмы)</a:t>
            </a:r>
            <a:endParaRPr lang="ru-RU" dirty="0"/>
          </a:p>
        </p:txBody>
      </p:sp>
      <mc:AlternateContent xmlns:mc="http://schemas.openxmlformats.org/markup-compatibility/2006">
        <mc:Choice xmlns:a14="http://schemas.microsoft.com/office/drawing/2010/main" Requires="a14">
          <p:graphicFrame>
            <p:nvGraphicFramePr>
              <p:cNvPr id="58" name="Таблица 57"/>
              <p:cNvGraphicFramePr>
                <a:graphicFrameLocks noGrp="1"/>
              </p:cNvGraphicFramePr>
              <p:nvPr>
                <p:extLst>
                  <p:ext uri="{D42A27DB-BD31-4B8C-83A1-F6EECF244321}">
                    <p14:modId xmlns:p14="http://schemas.microsoft.com/office/powerpoint/2010/main" val="2772883129"/>
                  </p:ext>
                </p:extLst>
              </p:nvPr>
            </p:nvGraphicFramePr>
            <p:xfrm>
              <a:off x="715786" y="3398724"/>
              <a:ext cx="2390839" cy="3357753"/>
            </p:xfrm>
            <a:graphic>
              <a:graphicData uri="http://schemas.openxmlformats.org/drawingml/2006/table">
                <a:tbl>
                  <a:tblPr firstRow="1" bandRow="1">
                    <a:tableStyleId>{00A15C55-8517-42AA-B614-E9B94910E393}</a:tableStyleId>
                  </a:tblPr>
                  <a:tblGrid>
                    <a:gridCol w="1215771"/>
                    <a:gridCol w="1175068"/>
                  </a:tblGrid>
                  <a:tr h="370840">
                    <a:tc>
                      <a:txBody>
                        <a:bodyPr/>
                        <a:lstStyle/>
                        <a:p>
                          <a:r>
                            <a:rPr lang="ru-RU" dirty="0" smtClean="0"/>
                            <a:t>Параметр</a:t>
                          </a:r>
                          <a:endParaRPr lang="ru-RU" dirty="0"/>
                        </a:p>
                      </a:txBody>
                      <a:tcPr/>
                    </a:tc>
                    <a:tc>
                      <a:txBody>
                        <a:bodyPr/>
                        <a:lstStyle/>
                        <a:p>
                          <a:r>
                            <a:rPr lang="ru-RU" dirty="0" smtClean="0"/>
                            <a:t>Значение</a:t>
                          </a:r>
                          <a:endParaRPr lang="ru-RU" dirty="0"/>
                        </a:p>
                      </a:txBody>
                      <a:tcPr/>
                    </a:tc>
                  </a:tr>
                  <a:tr h="370840">
                    <a:tc>
                      <a:txBody>
                        <a:bodyPr/>
                        <a:lstStyle/>
                        <a:p>
                          <a:r>
                            <a:rPr lang="ru-RU" dirty="0" smtClean="0"/>
                            <a:t>Газ</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Водород</a:t>
                          </a:r>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smtClean="0"/>
                                    </m:ctrlPr>
                                  </m:sSubPr>
                                  <m:e>
                                    <m:r>
                                      <a:rPr lang="en-US" smtClean="0"/>
                                      <m:t>𝑈</m:t>
                                    </m:r>
                                  </m:e>
                                  <m:sub>
                                    <m:r>
                                      <a:rPr lang="en-US" smtClean="0"/>
                                      <m:t>0</m:t>
                                    </m:r>
                                  </m:sub>
                                </m:sSub>
                              </m:oMath>
                            </m:oMathPara>
                          </a14:m>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ru-RU" dirty="0" smtClean="0"/>
                            <a:t>кВ</a:t>
                          </a:r>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baseline="0" smtClean="0"/>
                                    </m:ctrlPr>
                                  </m:sSubPr>
                                  <m:e>
                                    <m:r>
                                      <a:rPr lang="en-US" baseline="0" smtClean="0"/>
                                      <m:t>𝐶</m:t>
                                    </m:r>
                                  </m:e>
                                  <m:sub>
                                    <m:r>
                                      <a:rPr lang="ru-RU" baseline="0" smtClean="0"/>
                                      <m:t>накоп</m:t>
                                    </m:r>
                                  </m:sub>
                                </m:sSub>
                              </m:oMath>
                            </m:oMathPara>
                          </a14:m>
                          <a:endParaRPr lang="ru-RU"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150 мкФ</a:t>
                          </a:r>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baseline="0" smtClean="0"/>
                                    </m:ctrlPr>
                                  </m:sSubPr>
                                  <m:e>
                                    <m:r>
                                      <a:rPr lang="en-US" baseline="0" smtClean="0"/>
                                      <m:t>𝑁</m:t>
                                    </m:r>
                                  </m:e>
                                  <m:sub>
                                    <m:r>
                                      <a:rPr lang="ru-RU" baseline="0" smtClean="0"/>
                                      <m:t>част</m:t>
                                    </m:r>
                                  </m:sub>
                                </m:sSub>
                              </m:oMath>
                            </m:oMathPara>
                          </a14:m>
                          <a:endParaRPr lang="ru-RU" baseline="0" dirty="0"/>
                        </a:p>
                      </a:txBody>
                      <a:tcPr/>
                    </a:tc>
                    <a:tc>
                      <a:txBody>
                        <a:bodyPr/>
                        <a:lstStyle/>
                        <a:p>
                          <a:r>
                            <a:rPr lang="ru-RU" dirty="0" smtClean="0"/>
                            <a:t>10</a:t>
                          </a:r>
                          <a:r>
                            <a:rPr lang="ru-RU" baseline="30000" dirty="0" smtClean="0"/>
                            <a:t>19</a:t>
                          </a:r>
                          <a:endParaRPr lang="ru-RU" baseline="30000"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baseline="0" smtClean="0"/>
                                    </m:ctrlPr>
                                  </m:sSubPr>
                                  <m:e>
                                    <m:r>
                                      <a:rPr lang="en-US" baseline="0" smtClean="0"/>
                                      <m:t>𝑙</m:t>
                                    </m:r>
                                  </m:e>
                                  <m:sub>
                                    <m:r>
                                      <a:rPr lang="ru-RU" baseline="0" smtClean="0"/>
                                      <m:t>пушки</m:t>
                                    </m:r>
                                  </m:sub>
                                </m:sSub>
                              </m:oMath>
                            </m:oMathPara>
                          </a14:m>
                          <a:endParaRPr lang="ru-RU"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r>
                            <a:rPr lang="en-US" dirty="0" smtClean="0"/>
                            <a:t> </a:t>
                          </a:r>
                          <a:r>
                            <a:rPr lang="ru-RU" dirty="0" smtClean="0"/>
                            <a:t>м</a:t>
                          </a:r>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baseline="0" smtClean="0"/>
                                    </m:ctrlPr>
                                  </m:sSubPr>
                                  <m:e>
                                    <m:r>
                                      <a:rPr lang="en-US" baseline="0" smtClean="0"/>
                                      <m:t>𝐷</m:t>
                                    </m:r>
                                  </m:e>
                                  <m:sub>
                                    <m:r>
                                      <a:rPr lang="en-US" baseline="0" smtClean="0"/>
                                      <m:t>𝑜𝑢𝑡</m:t>
                                    </m:r>
                                  </m:sub>
                                </m:sSub>
                              </m:oMath>
                            </m:oMathPara>
                          </a14:m>
                          <a:endParaRPr lang="ru-RU"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40</a:t>
                          </a:r>
                          <a:r>
                            <a:rPr lang="en-US" dirty="0" smtClean="0"/>
                            <a:t> </a:t>
                          </a:r>
                          <a:r>
                            <a:rPr lang="ru-RU" dirty="0" smtClean="0"/>
                            <a:t>мм</a:t>
                          </a:r>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baseline="0" smtClean="0"/>
                                    </m:ctrlPr>
                                  </m:sSubPr>
                                  <m:e>
                                    <m:r>
                                      <a:rPr lang="en-US" baseline="0" smtClean="0"/>
                                      <m:t>𝐷</m:t>
                                    </m:r>
                                  </m:e>
                                  <m:sub>
                                    <m:r>
                                      <a:rPr lang="en-US" baseline="0" smtClean="0"/>
                                      <m:t>𝑖𝑛</m:t>
                                    </m:r>
                                  </m:sub>
                                </m:sSub>
                              </m:oMath>
                            </m:oMathPara>
                          </a14:m>
                          <a:endParaRPr lang="ru-RU"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10</a:t>
                          </a:r>
                          <a:r>
                            <a:rPr lang="en-US" dirty="0" smtClean="0"/>
                            <a:t> </a:t>
                          </a:r>
                          <a:r>
                            <a:rPr lang="ru-RU" dirty="0" smtClean="0"/>
                            <a:t>мм</a:t>
                          </a:r>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baseline="0" smtClean="0"/>
                                    </m:ctrlPr>
                                  </m:sSubPr>
                                  <m:e>
                                    <m:r>
                                      <a:rPr lang="en-US" baseline="0" smtClean="0"/>
                                      <m:t>𝐿</m:t>
                                    </m:r>
                                  </m:e>
                                  <m:sub>
                                    <m:r>
                                      <a:rPr lang="ru-RU" baseline="0" smtClean="0"/>
                                      <m:t>кабель</m:t>
                                    </m:r>
                                  </m:sub>
                                </m:sSub>
                              </m:oMath>
                            </m:oMathPara>
                          </a14:m>
                          <a:endParaRPr lang="ru-RU"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270 </a:t>
                          </a:r>
                          <a:r>
                            <a:rPr lang="ru-RU" dirty="0" err="1" smtClean="0"/>
                            <a:t>нГн</a:t>
                          </a:r>
                          <a:endParaRPr lang="ru-RU" dirty="0" smtClean="0"/>
                        </a:p>
                      </a:txBody>
                      <a:tcPr/>
                    </a:tc>
                  </a:tr>
                </a:tbl>
              </a:graphicData>
            </a:graphic>
          </p:graphicFrame>
        </mc:Choice>
        <mc:Fallback>
          <p:graphicFrame>
            <p:nvGraphicFramePr>
              <p:cNvPr id="58" name="Таблица 57"/>
              <p:cNvGraphicFramePr>
                <a:graphicFrameLocks noGrp="1"/>
              </p:cNvGraphicFramePr>
              <p:nvPr>
                <p:extLst>
                  <p:ext uri="{D42A27DB-BD31-4B8C-83A1-F6EECF244321}">
                    <p14:modId xmlns:p14="http://schemas.microsoft.com/office/powerpoint/2010/main" val="2772883129"/>
                  </p:ext>
                </p:extLst>
              </p:nvPr>
            </p:nvGraphicFramePr>
            <p:xfrm>
              <a:off x="715786" y="3398724"/>
              <a:ext cx="2390839" cy="3357753"/>
            </p:xfrm>
            <a:graphic>
              <a:graphicData uri="http://schemas.openxmlformats.org/drawingml/2006/table">
                <a:tbl>
                  <a:tblPr firstRow="1" bandRow="1">
                    <a:tableStyleId>{00A15C55-8517-42AA-B614-E9B94910E393}</a:tableStyleId>
                  </a:tblPr>
                  <a:tblGrid>
                    <a:gridCol w="1215771"/>
                    <a:gridCol w="1175068"/>
                  </a:tblGrid>
                  <a:tr h="370840">
                    <a:tc>
                      <a:txBody>
                        <a:bodyPr/>
                        <a:lstStyle/>
                        <a:p>
                          <a:r>
                            <a:rPr lang="ru-RU" dirty="0" smtClean="0"/>
                            <a:t>Параметр</a:t>
                          </a:r>
                          <a:endParaRPr lang="ru-RU" dirty="0"/>
                        </a:p>
                      </a:txBody>
                      <a:tcPr/>
                    </a:tc>
                    <a:tc>
                      <a:txBody>
                        <a:bodyPr/>
                        <a:lstStyle/>
                        <a:p>
                          <a:r>
                            <a:rPr lang="ru-RU" dirty="0" smtClean="0"/>
                            <a:t>Значение</a:t>
                          </a:r>
                          <a:endParaRPr lang="ru-RU" dirty="0"/>
                        </a:p>
                      </a:txBody>
                      <a:tcPr/>
                    </a:tc>
                  </a:tr>
                  <a:tr h="370840">
                    <a:tc>
                      <a:txBody>
                        <a:bodyPr/>
                        <a:lstStyle/>
                        <a:p>
                          <a:r>
                            <a:rPr lang="ru-RU" dirty="0" smtClean="0"/>
                            <a:t>Газ</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Водород</a:t>
                          </a:r>
                        </a:p>
                      </a:txBody>
                      <a:tcPr/>
                    </a:tc>
                  </a:tr>
                  <a:tr h="370840">
                    <a:tc>
                      <a:txBody>
                        <a:bodyPr/>
                        <a:lstStyle/>
                        <a:p>
                          <a:endParaRPr lang="ru-RU"/>
                        </a:p>
                      </a:txBody>
                      <a:tcPr>
                        <a:blipFill rotWithShape="0">
                          <a:blip r:embed="rId7"/>
                          <a:stretch>
                            <a:fillRect l="-500" t="-208197" r="-98500" b="-62950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ru-RU" dirty="0" smtClean="0"/>
                            <a:t>кВ</a:t>
                          </a:r>
                        </a:p>
                      </a:txBody>
                      <a:tcPr/>
                    </a:tc>
                  </a:tr>
                  <a:tr h="370840">
                    <a:tc>
                      <a:txBody>
                        <a:bodyPr/>
                        <a:lstStyle/>
                        <a:p>
                          <a:endParaRPr lang="ru-RU"/>
                        </a:p>
                      </a:txBody>
                      <a:tcPr>
                        <a:blipFill rotWithShape="0">
                          <a:blip r:embed="rId7"/>
                          <a:stretch>
                            <a:fillRect l="-500" t="-308197" r="-98500" b="-52950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150 мкФ</a:t>
                          </a:r>
                        </a:p>
                      </a:txBody>
                      <a:tcPr/>
                    </a:tc>
                  </a:tr>
                  <a:tr h="370840">
                    <a:tc>
                      <a:txBody>
                        <a:bodyPr/>
                        <a:lstStyle/>
                        <a:p>
                          <a:endParaRPr lang="ru-RU"/>
                        </a:p>
                      </a:txBody>
                      <a:tcPr>
                        <a:blipFill rotWithShape="0">
                          <a:blip r:embed="rId7"/>
                          <a:stretch>
                            <a:fillRect l="-500" t="-408197" r="-98500" b="-429508"/>
                          </a:stretch>
                        </a:blipFill>
                      </a:tcPr>
                    </a:tc>
                    <a:tc>
                      <a:txBody>
                        <a:bodyPr/>
                        <a:lstStyle/>
                        <a:p>
                          <a:r>
                            <a:rPr lang="ru-RU" dirty="0" smtClean="0"/>
                            <a:t>10</a:t>
                          </a:r>
                          <a:r>
                            <a:rPr lang="ru-RU" baseline="30000" dirty="0" smtClean="0"/>
                            <a:t>19</a:t>
                          </a:r>
                          <a:endParaRPr lang="ru-RU" baseline="30000" dirty="0"/>
                        </a:p>
                      </a:txBody>
                      <a:tcPr/>
                    </a:tc>
                  </a:tr>
                  <a:tr h="391033">
                    <a:tc>
                      <a:txBody>
                        <a:bodyPr/>
                        <a:lstStyle/>
                        <a:p>
                          <a:endParaRPr lang="ru-RU"/>
                        </a:p>
                      </a:txBody>
                      <a:tcPr>
                        <a:blipFill rotWithShape="0">
                          <a:blip r:embed="rId7"/>
                          <a:stretch>
                            <a:fillRect l="-500" t="-484375" r="-98500" b="-30937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r>
                            <a:rPr lang="en-US" dirty="0" smtClean="0"/>
                            <a:t> </a:t>
                          </a:r>
                          <a:r>
                            <a:rPr lang="ru-RU" dirty="0" smtClean="0"/>
                            <a:t>м</a:t>
                          </a:r>
                        </a:p>
                      </a:txBody>
                      <a:tcPr/>
                    </a:tc>
                  </a:tr>
                  <a:tr h="370840">
                    <a:tc>
                      <a:txBody>
                        <a:bodyPr/>
                        <a:lstStyle/>
                        <a:p>
                          <a:endParaRPr lang="ru-RU"/>
                        </a:p>
                      </a:txBody>
                      <a:tcPr>
                        <a:blipFill rotWithShape="0">
                          <a:blip r:embed="rId7"/>
                          <a:stretch>
                            <a:fillRect l="-500" t="-613115" r="-98500" b="-22459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40</a:t>
                          </a:r>
                          <a:r>
                            <a:rPr lang="en-US" dirty="0" smtClean="0"/>
                            <a:t> </a:t>
                          </a:r>
                          <a:r>
                            <a:rPr lang="ru-RU" dirty="0" smtClean="0"/>
                            <a:t>мм</a:t>
                          </a:r>
                        </a:p>
                      </a:txBody>
                      <a:tcPr/>
                    </a:tc>
                  </a:tr>
                  <a:tr h="370840">
                    <a:tc>
                      <a:txBody>
                        <a:bodyPr/>
                        <a:lstStyle/>
                        <a:p>
                          <a:endParaRPr lang="ru-RU"/>
                        </a:p>
                      </a:txBody>
                      <a:tcPr>
                        <a:blipFill rotWithShape="0">
                          <a:blip r:embed="rId7"/>
                          <a:stretch>
                            <a:fillRect l="-500" t="-713115" r="-98500" b="-12459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10</a:t>
                          </a:r>
                          <a:r>
                            <a:rPr lang="en-US" dirty="0" smtClean="0"/>
                            <a:t> </a:t>
                          </a:r>
                          <a:r>
                            <a:rPr lang="ru-RU" dirty="0" smtClean="0"/>
                            <a:t>мм</a:t>
                          </a:r>
                        </a:p>
                      </a:txBody>
                      <a:tcPr/>
                    </a:tc>
                  </a:tr>
                  <a:tr h="370840">
                    <a:tc>
                      <a:txBody>
                        <a:bodyPr/>
                        <a:lstStyle/>
                        <a:p>
                          <a:endParaRPr lang="ru-RU"/>
                        </a:p>
                      </a:txBody>
                      <a:tcPr>
                        <a:blipFill rotWithShape="0">
                          <a:blip r:embed="rId7"/>
                          <a:stretch>
                            <a:fillRect l="-500" t="-813115" r="-98500" b="-2459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270 </a:t>
                          </a:r>
                          <a:r>
                            <a:rPr lang="ru-RU" dirty="0" err="1" smtClean="0"/>
                            <a:t>нГн</a:t>
                          </a:r>
                          <a:endParaRPr lang="ru-RU" dirty="0" smtClean="0"/>
                        </a:p>
                      </a:txBody>
                      <a:tcPr/>
                    </a:tc>
                  </a:tr>
                </a:tbl>
              </a:graphicData>
            </a:graphic>
          </p:graphicFrame>
        </mc:Fallback>
      </mc:AlternateContent>
      <p:pic>
        <p:nvPicPr>
          <p:cNvPr id="57" name="Рисунок 5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1814" y="1305863"/>
            <a:ext cx="3764255" cy="3057903"/>
          </a:xfrm>
          <a:prstGeom prst="rect">
            <a:avLst/>
          </a:prstGeom>
          <a:noFill/>
          <a:ln>
            <a:noFill/>
          </a:ln>
        </p:spPr>
      </p:pic>
      <p:sp>
        <p:nvSpPr>
          <p:cNvPr id="3" name="TextBox 2"/>
          <p:cNvSpPr txBox="1"/>
          <p:nvPr/>
        </p:nvSpPr>
        <p:spPr>
          <a:xfrm>
            <a:off x="444523" y="3070356"/>
            <a:ext cx="2933367" cy="369332"/>
          </a:xfrm>
          <a:prstGeom prst="rect">
            <a:avLst/>
          </a:prstGeom>
          <a:noFill/>
        </p:spPr>
        <p:txBody>
          <a:bodyPr wrap="none" rtlCol="0">
            <a:spAutoFit/>
          </a:bodyPr>
          <a:lstStyle/>
          <a:p>
            <a:r>
              <a:rPr lang="ru-RU" dirty="0" smtClean="0"/>
              <a:t>Параметры моделирования</a:t>
            </a:r>
            <a:endParaRPr lang="ru-RU" dirty="0"/>
          </a:p>
        </p:txBody>
      </p:sp>
    </p:spTree>
    <p:extLst>
      <p:ext uri="{BB962C8B-B14F-4D97-AF65-F5344CB8AC3E}">
        <p14:creationId xmlns:p14="http://schemas.microsoft.com/office/powerpoint/2010/main" val="4210164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3" y="1264908"/>
            <a:ext cx="7889358" cy="4405552"/>
          </a:xfrm>
          <a:prstGeom prst="rect">
            <a:avLst/>
          </a:prstGeom>
        </p:spPr>
      </p:pic>
      <p:sp>
        <p:nvSpPr>
          <p:cNvPr id="2" name="Заголовок 1"/>
          <p:cNvSpPr>
            <a:spLocks noGrp="1"/>
          </p:cNvSpPr>
          <p:nvPr>
            <p:ph type="title"/>
          </p:nvPr>
        </p:nvSpPr>
        <p:spPr>
          <a:xfrm>
            <a:off x="1975231" y="0"/>
            <a:ext cx="8241538" cy="999179"/>
          </a:xfrm>
          <a:noFill/>
          <a:ln>
            <a:noFill/>
          </a:ln>
        </p:spPr>
        <p:txBody>
          <a:bodyPr>
            <a:normAutofit/>
          </a:bodyPr>
          <a:lstStyle/>
          <a:p>
            <a:pPr algn="ctr"/>
            <a:r>
              <a:rPr lang="ru-RU" b="1" dirty="0" smtClean="0"/>
              <a:t>Техническое устройство источника</a:t>
            </a:r>
            <a:endParaRPr lang="ru-RU" b="1" dirty="0"/>
          </a:p>
        </p:txBody>
      </p:sp>
      <p:sp>
        <p:nvSpPr>
          <p:cNvPr id="14" name="Номер слайда 13"/>
          <p:cNvSpPr>
            <a:spLocks noGrp="1"/>
          </p:cNvSpPr>
          <p:nvPr>
            <p:ph type="sldNum" sz="quarter" idx="12"/>
          </p:nvPr>
        </p:nvSpPr>
        <p:spPr/>
        <p:txBody>
          <a:bodyPr/>
          <a:lstStyle/>
          <a:p>
            <a:fld id="{21F5E917-8581-4D5A-93A0-460327932084}" type="slidenum">
              <a:rPr lang="ru-RU" sz="2800" smtClean="0"/>
              <a:t>5</a:t>
            </a:fld>
            <a:endParaRPr lang="ru-RU" sz="2800" dirty="0"/>
          </a:p>
        </p:txBody>
      </p:sp>
      <p:sp>
        <p:nvSpPr>
          <p:cNvPr id="5" name="TextBox 4"/>
          <p:cNvSpPr txBox="1"/>
          <p:nvPr/>
        </p:nvSpPr>
        <p:spPr>
          <a:xfrm>
            <a:off x="6826102" y="1264908"/>
            <a:ext cx="5365898" cy="4801314"/>
          </a:xfrm>
          <a:prstGeom prst="rect">
            <a:avLst/>
          </a:prstGeom>
          <a:noFill/>
        </p:spPr>
        <p:txBody>
          <a:bodyPr wrap="square" rtlCol="0">
            <a:spAutoFit/>
          </a:bodyPr>
          <a:lstStyle/>
          <a:p>
            <a:pPr marL="342900" indent="-342900">
              <a:buFont typeface="+mj-lt"/>
              <a:buAutoNum type="arabicPeriod"/>
            </a:pPr>
            <a:r>
              <a:rPr lang="ru-RU" sz="3200" dirty="0"/>
              <a:t>Внешний электрод </a:t>
            </a:r>
            <a:r>
              <a:rPr lang="en-US" sz="3200" dirty="0"/>
              <a:t>(</a:t>
            </a:r>
            <a:r>
              <a:rPr lang="ru-RU" sz="3200" dirty="0"/>
              <a:t>нержавеющая сталь, заземлен</a:t>
            </a:r>
            <a:r>
              <a:rPr lang="en-US" sz="3200" dirty="0" smtClean="0"/>
              <a:t>)</a:t>
            </a:r>
            <a:endParaRPr lang="ru-RU" sz="3200" dirty="0" smtClean="0"/>
          </a:p>
          <a:p>
            <a:pPr marL="342900" indent="-342900">
              <a:buFont typeface="+mj-lt"/>
              <a:buAutoNum type="arabicPeriod"/>
            </a:pPr>
            <a:r>
              <a:rPr lang="ru-RU" sz="3200" dirty="0" smtClean="0"/>
              <a:t>Газовый клапан </a:t>
            </a:r>
            <a:r>
              <a:rPr lang="en-US" sz="3200" dirty="0" smtClean="0"/>
              <a:t>(H</a:t>
            </a:r>
            <a:r>
              <a:rPr lang="en-US" sz="3200" baseline="-25000" dirty="0" smtClean="0"/>
              <a:t>2</a:t>
            </a:r>
            <a:r>
              <a:rPr lang="en-US" sz="3200" dirty="0" smtClean="0"/>
              <a:t>)</a:t>
            </a:r>
            <a:endParaRPr lang="ru-RU" sz="3200" dirty="0" smtClean="0"/>
          </a:p>
          <a:p>
            <a:pPr marL="342900" indent="-342900">
              <a:buFont typeface="+mj-lt"/>
              <a:buAutoNum type="arabicPeriod"/>
            </a:pPr>
            <a:r>
              <a:rPr lang="ru-RU" sz="3200" dirty="0"/>
              <a:t>Разрядное </a:t>
            </a:r>
            <a:r>
              <a:rPr lang="ru-RU" sz="3200" dirty="0" smtClean="0"/>
              <a:t>кольцо</a:t>
            </a:r>
            <a:endParaRPr lang="en-US" sz="3200" dirty="0" smtClean="0"/>
          </a:p>
          <a:p>
            <a:pPr marL="342900" indent="-342900">
              <a:buFont typeface="+mj-lt"/>
              <a:buAutoNum type="arabicPeriod"/>
            </a:pPr>
            <a:r>
              <a:rPr lang="ru-RU" sz="3200" dirty="0" smtClean="0"/>
              <a:t>Изолятор </a:t>
            </a:r>
            <a:r>
              <a:rPr lang="en-US" sz="3200" dirty="0" smtClean="0"/>
              <a:t>(Al</a:t>
            </a:r>
            <a:r>
              <a:rPr lang="en-US" sz="3200" baseline="-25000" dirty="0" smtClean="0"/>
              <a:t>2</a:t>
            </a:r>
            <a:r>
              <a:rPr lang="en-US" sz="3200" dirty="0" smtClean="0"/>
              <a:t>O</a:t>
            </a:r>
            <a:r>
              <a:rPr lang="en-US" sz="3200" baseline="-25000" dirty="0" smtClean="0"/>
              <a:t>3</a:t>
            </a:r>
            <a:r>
              <a:rPr lang="en-US" sz="3200" dirty="0" smtClean="0"/>
              <a:t>)</a:t>
            </a:r>
          </a:p>
          <a:p>
            <a:pPr marL="342900" indent="-342900">
              <a:buFont typeface="+mj-lt"/>
              <a:buAutoNum type="arabicPeriod"/>
            </a:pPr>
            <a:r>
              <a:rPr lang="ru-RU" sz="3200" dirty="0" smtClean="0"/>
              <a:t>Внутренний электрод </a:t>
            </a:r>
            <a:r>
              <a:rPr lang="en-US" sz="3200" dirty="0" smtClean="0"/>
              <a:t>(</a:t>
            </a:r>
            <a:r>
              <a:rPr lang="ru-RU" sz="3200" dirty="0" smtClean="0"/>
              <a:t>нержавеющая сталь</a:t>
            </a:r>
            <a:r>
              <a:rPr lang="en-US" sz="3200" dirty="0" smtClean="0"/>
              <a:t>, -5 kV)</a:t>
            </a:r>
          </a:p>
          <a:p>
            <a:pPr marL="342900" indent="-342900">
              <a:buFont typeface="+mj-lt"/>
              <a:buAutoNum type="arabicPeriod"/>
            </a:pPr>
            <a:r>
              <a:rPr lang="ru-RU" sz="3200" dirty="0" smtClean="0"/>
              <a:t>Центрирующая система</a:t>
            </a:r>
          </a:p>
          <a:p>
            <a:pPr marL="342900" indent="-342900">
              <a:buFont typeface="+mj-lt"/>
              <a:buAutoNum type="arabicPeriod"/>
            </a:pPr>
            <a:endParaRPr lang="ru-RU" dirty="0"/>
          </a:p>
        </p:txBody>
      </p:sp>
    </p:spTree>
    <p:extLst>
      <p:ext uri="{BB962C8B-B14F-4D97-AF65-F5344CB8AC3E}">
        <p14:creationId xmlns:p14="http://schemas.microsoft.com/office/powerpoint/2010/main" val="3423671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1F5E917-8581-4D5A-93A0-460327932084}" type="slidenum">
              <a:rPr lang="ru-RU" smtClean="0"/>
              <a:t>6</a:t>
            </a:fld>
            <a:endParaRPr lang="ru-RU" dirty="0"/>
          </a:p>
        </p:txBody>
      </p:sp>
      <p:sp>
        <p:nvSpPr>
          <p:cNvPr id="2" name="Заголовок 1"/>
          <p:cNvSpPr>
            <a:spLocks noGrp="1"/>
          </p:cNvSpPr>
          <p:nvPr>
            <p:ph type="title"/>
          </p:nvPr>
        </p:nvSpPr>
        <p:spPr>
          <a:xfrm>
            <a:off x="540488" y="0"/>
            <a:ext cx="10515600" cy="1325563"/>
          </a:xfrm>
          <a:solidFill>
            <a:schemeClr val="bg1"/>
          </a:solidFill>
        </p:spPr>
        <p:txBody>
          <a:bodyPr/>
          <a:lstStyle/>
          <a:p>
            <a:pPr algn="ctr"/>
            <a:r>
              <a:rPr lang="ru-RU" b="1" dirty="0" smtClean="0"/>
              <a:t>Тестовый стенд</a:t>
            </a:r>
            <a:endParaRPr lang="ru-RU" b="1" dirty="0"/>
          </a:p>
        </p:txBody>
      </p:sp>
      <p:grpSp>
        <p:nvGrpSpPr>
          <p:cNvPr id="14" name="Группа 13"/>
          <p:cNvGrpSpPr/>
          <p:nvPr/>
        </p:nvGrpSpPr>
        <p:grpSpPr>
          <a:xfrm>
            <a:off x="0" y="1164431"/>
            <a:ext cx="9696893" cy="4805547"/>
            <a:chOff x="0" y="1164431"/>
            <a:chExt cx="9696893" cy="4805547"/>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4873" r="20466"/>
            <a:stretch/>
          </p:blipFill>
          <p:spPr>
            <a:xfrm>
              <a:off x="0" y="1164431"/>
              <a:ext cx="9696893" cy="4805547"/>
            </a:xfrm>
            <a:prstGeom prst="rect">
              <a:avLst/>
            </a:prstGeom>
          </p:spPr>
        </p:pic>
        <p:sp>
          <p:nvSpPr>
            <p:cNvPr id="8" name="TextBox 7"/>
            <p:cNvSpPr txBox="1"/>
            <p:nvPr/>
          </p:nvSpPr>
          <p:spPr>
            <a:xfrm>
              <a:off x="1233377" y="3923414"/>
              <a:ext cx="393056" cy="584775"/>
            </a:xfrm>
            <a:prstGeom prst="rect">
              <a:avLst/>
            </a:prstGeom>
            <a:solidFill>
              <a:schemeClr val="bg2"/>
            </a:solidFill>
          </p:spPr>
          <p:txBody>
            <a:bodyPr wrap="none" rtlCol="0">
              <a:spAutoFit/>
            </a:bodyPr>
            <a:lstStyle/>
            <a:p>
              <a:r>
                <a:rPr lang="ru-RU" sz="3200" dirty="0"/>
                <a:t>2</a:t>
              </a:r>
            </a:p>
          </p:txBody>
        </p:sp>
        <p:sp>
          <p:nvSpPr>
            <p:cNvPr id="9" name="TextBox 8"/>
            <p:cNvSpPr txBox="1"/>
            <p:nvPr/>
          </p:nvSpPr>
          <p:spPr>
            <a:xfrm>
              <a:off x="3977100" y="2489994"/>
              <a:ext cx="393056" cy="584775"/>
            </a:xfrm>
            <a:prstGeom prst="rect">
              <a:avLst/>
            </a:prstGeom>
            <a:solidFill>
              <a:schemeClr val="bg2"/>
            </a:solidFill>
          </p:spPr>
          <p:txBody>
            <a:bodyPr wrap="none" rtlCol="0">
              <a:spAutoFit/>
            </a:bodyPr>
            <a:lstStyle/>
            <a:p>
              <a:r>
                <a:rPr lang="ru-RU" sz="3200" dirty="0" smtClean="0"/>
                <a:t>1</a:t>
              </a:r>
              <a:endParaRPr lang="ru-RU" sz="3200" dirty="0"/>
            </a:p>
          </p:txBody>
        </p:sp>
        <p:sp>
          <p:nvSpPr>
            <p:cNvPr id="10" name="TextBox 9"/>
            <p:cNvSpPr txBox="1"/>
            <p:nvPr/>
          </p:nvSpPr>
          <p:spPr>
            <a:xfrm>
              <a:off x="3416596" y="3923413"/>
              <a:ext cx="393056" cy="584775"/>
            </a:xfrm>
            <a:prstGeom prst="rect">
              <a:avLst/>
            </a:prstGeom>
            <a:solidFill>
              <a:schemeClr val="bg2"/>
            </a:solidFill>
          </p:spPr>
          <p:txBody>
            <a:bodyPr wrap="none" rtlCol="0">
              <a:spAutoFit/>
            </a:bodyPr>
            <a:lstStyle/>
            <a:p>
              <a:r>
                <a:rPr lang="ru-RU" sz="3200" dirty="0" smtClean="0"/>
                <a:t>3</a:t>
              </a:r>
              <a:endParaRPr lang="ru-RU" sz="3200" dirty="0"/>
            </a:p>
          </p:txBody>
        </p:sp>
        <p:sp>
          <p:nvSpPr>
            <p:cNvPr id="11" name="TextBox 10"/>
            <p:cNvSpPr txBox="1"/>
            <p:nvPr/>
          </p:nvSpPr>
          <p:spPr>
            <a:xfrm>
              <a:off x="7279932" y="2906232"/>
              <a:ext cx="393056" cy="584775"/>
            </a:xfrm>
            <a:prstGeom prst="rect">
              <a:avLst/>
            </a:prstGeom>
            <a:solidFill>
              <a:schemeClr val="bg2"/>
            </a:solidFill>
          </p:spPr>
          <p:txBody>
            <a:bodyPr wrap="none" rtlCol="0">
              <a:spAutoFit/>
            </a:bodyPr>
            <a:lstStyle/>
            <a:p>
              <a:r>
                <a:rPr lang="ru-RU" sz="3200" dirty="0" smtClean="0"/>
                <a:t>4</a:t>
              </a:r>
              <a:endParaRPr lang="ru-RU" sz="3200" dirty="0"/>
            </a:p>
          </p:txBody>
        </p:sp>
        <p:sp>
          <p:nvSpPr>
            <p:cNvPr id="12" name="TextBox 11"/>
            <p:cNvSpPr txBox="1"/>
            <p:nvPr/>
          </p:nvSpPr>
          <p:spPr>
            <a:xfrm>
              <a:off x="7317147" y="4816570"/>
              <a:ext cx="393056" cy="584775"/>
            </a:xfrm>
            <a:prstGeom prst="rect">
              <a:avLst/>
            </a:prstGeom>
            <a:solidFill>
              <a:schemeClr val="bg2"/>
            </a:solidFill>
          </p:spPr>
          <p:txBody>
            <a:bodyPr wrap="none" rtlCol="0">
              <a:spAutoFit/>
            </a:bodyPr>
            <a:lstStyle/>
            <a:p>
              <a:r>
                <a:rPr lang="ru-RU" sz="3200" dirty="0" smtClean="0"/>
                <a:t>5</a:t>
              </a:r>
              <a:endParaRPr lang="ru-RU" sz="3200" dirty="0"/>
            </a:p>
          </p:txBody>
        </p:sp>
        <p:sp>
          <p:nvSpPr>
            <p:cNvPr id="13" name="TextBox 12"/>
            <p:cNvSpPr txBox="1"/>
            <p:nvPr/>
          </p:nvSpPr>
          <p:spPr>
            <a:xfrm>
              <a:off x="6140564" y="4362893"/>
              <a:ext cx="393056" cy="584775"/>
            </a:xfrm>
            <a:prstGeom prst="rect">
              <a:avLst/>
            </a:prstGeom>
            <a:solidFill>
              <a:schemeClr val="bg2"/>
            </a:solidFill>
          </p:spPr>
          <p:txBody>
            <a:bodyPr wrap="none" rtlCol="0">
              <a:spAutoFit/>
            </a:bodyPr>
            <a:lstStyle/>
            <a:p>
              <a:r>
                <a:rPr lang="ru-RU" sz="3200" dirty="0" smtClean="0"/>
                <a:t>6</a:t>
              </a:r>
              <a:endParaRPr lang="ru-RU" sz="3200" dirty="0"/>
            </a:p>
          </p:txBody>
        </p:sp>
      </p:grpSp>
      <mc:AlternateContent xmlns:mc="http://schemas.openxmlformats.org/markup-compatibility/2006" xmlns:a14="http://schemas.microsoft.com/office/drawing/2010/main">
        <mc:Choice Requires="a14">
          <p:sp>
            <p:nvSpPr>
              <p:cNvPr id="3" name="TextBox 2"/>
              <p:cNvSpPr txBox="1"/>
              <p:nvPr/>
            </p:nvSpPr>
            <p:spPr>
              <a:xfrm>
                <a:off x="9133367" y="2830657"/>
                <a:ext cx="3058633" cy="3416320"/>
              </a:xfrm>
              <a:prstGeom prst="rect">
                <a:avLst/>
              </a:prstGeom>
              <a:solidFill>
                <a:schemeClr val="bg1"/>
              </a:solidFill>
            </p:spPr>
            <p:txBody>
              <a:bodyPr wrap="square" rtlCol="0">
                <a:spAutoFit/>
              </a:bodyPr>
              <a:lstStyle/>
              <a:p>
                <a:pPr marL="342900" indent="-342900">
                  <a:buFont typeface="+mj-lt"/>
                  <a:buAutoNum type="arabicPeriod"/>
                </a:pPr>
                <a:r>
                  <a:rPr lang="ru-RU" dirty="0" smtClean="0"/>
                  <a:t>Пушка Маршалла</a:t>
                </a:r>
              </a:p>
              <a:p>
                <a:pPr marL="342900" indent="-342900">
                  <a:buFont typeface="+mj-lt"/>
                  <a:buAutoNum type="arabicPeriod"/>
                </a:pPr>
                <a:r>
                  <a:rPr lang="ru-RU" dirty="0" smtClean="0"/>
                  <a:t>Коммутатор + Накопитель</a:t>
                </a:r>
              </a:p>
              <a:p>
                <a:pPr marL="342900" indent="-342900">
                  <a:buFont typeface="+mj-lt"/>
                  <a:buAutoNum type="arabicPeriod"/>
                </a:pPr>
                <a:r>
                  <a:rPr lang="ru-RU" dirty="0" smtClean="0"/>
                  <a:t>Зарядное устройство</a:t>
                </a:r>
              </a:p>
              <a:p>
                <a:pPr marL="342900" indent="-342900">
                  <a:buFont typeface="+mj-lt"/>
                  <a:buAutoNum type="arabicPeriod"/>
                </a:pPr>
                <a:r>
                  <a:rPr lang="ru-RU" dirty="0" smtClean="0"/>
                  <a:t>Интерферометр</a:t>
                </a:r>
              </a:p>
              <a:p>
                <a:pPr marL="342900" indent="-342900">
                  <a:buFont typeface="+mj-lt"/>
                  <a:buAutoNum type="arabicPeriod"/>
                </a:pPr>
                <a:r>
                  <a:rPr lang="ru-RU" dirty="0" smtClean="0"/>
                  <a:t>Пьезодатчик/ Калориметр/ Маятник</a:t>
                </a:r>
              </a:p>
              <a:p>
                <a:pPr marL="342900" indent="-342900">
                  <a:buFont typeface="+mj-lt"/>
                  <a:buAutoNum type="arabicPeriod"/>
                </a:pPr>
                <a:r>
                  <a:rPr lang="ru-RU" dirty="0" smtClean="0"/>
                  <a:t>Плазма</a:t>
                </a:r>
              </a:p>
              <a:p>
                <a:r>
                  <a:rPr lang="ru-RU" dirty="0" smtClean="0"/>
                  <a:t>Плазма и пьезодатчик находятся в вакуумной камере</a:t>
                </a:r>
              </a:p>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𝑃</m:t>
                          </m:r>
                        </m:e>
                        <m:sub>
                          <m:r>
                            <a:rPr lang="ru-RU" b="0" i="1" smtClean="0">
                              <a:latin typeface="Cambria Math" panose="02040503050406030204" pitchFamily="18" charset="0"/>
                            </a:rPr>
                            <m:t>вак</m:t>
                          </m:r>
                        </m:sub>
                      </m:sSub>
                      <m:r>
                        <a:rPr lang="ru-RU" b="0" i="1" smtClean="0">
                          <a:latin typeface="Cambria Math" panose="02040503050406030204" pitchFamily="18" charset="0"/>
                        </a:rPr>
                        <m:t>=5</m:t>
                      </m:r>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10</m:t>
                          </m:r>
                        </m:e>
                        <m:sup>
                          <m:r>
                            <a:rPr lang="ru-RU" b="0" i="1" smtClean="0">
                              <a:latin typeface="Cambria Math" panose="02040503050406030204" pitchFamily="18" charset="0"/>
                              <a:ea typeface="Cambria Math" panose="02040503050406030204" pitchFamily="18" charset="0"/>
                            </a:rPr>
                            <m:t>−4</m:t>
                          </m:r>
                        </m:sup>
                      </m:sSup>
                      <m:r>
                        <a:rPr lang="ru-RU" b="0" i="1" smtClean="0">
                          <a:latin typeface="Cambria Math" panose="02040503050406030204" pitchFamily="18" charset="0"/>
                          <a:ea typeface="Cambria Math" panose="02040503050406030204" pitchFamily="18" charset="0"/>
                        </a:rPr>
                        <m:t>Па</m:t>
                      </m:r>
                    </m:oMath>
                  </m:oMathPara>
                </a14:m>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9133367" y="2830657"/>
                <a:ext cx="3058633" cy="3416320"/>
              </a:xfrm>
              <a:prstGeom prst="rect">
                <a:avLst/>
              </a:prstGeom>
              <a:blipFill rotWithShape="0">
                <a:blip r:embed="rId4"/>
                <a:stretch>
                  <a:fillRect l="-1594" t="-891"/>
                </a:stretch>
              </a:blipFill>
            </p:spPr>
            <p:txBody>
              <a:bodyPr/>
              <a:lstStyle/>
              <a:p>
                <a:r>
                  <a:rPr lang="ru-RU">
                    <a:noFill/>
                  </a:rPr>
                  <a:t> </a:t>
                </a:r>
              </a:p>
            </p:txBody>
          </p:sp>
        </mc:Fallback>
      </mc:AlternateContent>
    </p:spTree>
    <p:extLst>
      <p:ext uri="{BB962C8B-B14F-4D97-AF65-F5344CB8AC3E}">
        <p14:creationId xmlns:p14="http://schemas.microsoft.com/office/powerpoint/2010/main" val="108238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223" y="114"/>
            <a:ext cx="10515600" cy="1325563"/>
          </a:xfrm>
          <a:noFill/>
          <a:ln>
            <a:noFill/>
          </a:ln>
        </p:spPr>
        <p:txBody>
          <a:bodyPr/>
          <a:lstStyle/>
          <a:p>
            <a:pPr algn="ctr"/>
            <a:r>
              <a:rPr lang="ru-RU" b="1" dirty="0"/>
              <a:t>И</a:t>
            </a:r>
            <a:r>
              <a:rPr lang="ru-RU" b="1" dirty="0" smtClean="0"/>
              <a:t>нтерферометр Майкельсона</a:t>
            </a:r>
            <a:endParaRPr lang="ru-RU" b="1" dirty="0"/>
          </a:p>
        </p:txBody>
      </p:sp>
      <p:sp>
        <p:nvSpPr>
          <p:cNvPr id="10" name="Номер слайда 9"/>
          <p:cNvSpPr>
            <a:spLocks noGrp="1"/>
          </p:cNvSpPr>
          <p:nvPr>
            <p:ph type="sldNum" sz="quarter" idx="12"/>
          </p:nvPr>
        </p:nvSpPr>
        <p:spPr/>
        <p:txBody>
          <a:bodyPr/>
          <a:lstStyle/>
          <a:p>
            <a:fld id="{21F5E917-8581-4D5A-93A0-460327932084}" type="slidenum">
              <a:rPr lang="ru-RU" smtClean="0"/>
              <a:t>7</a:t>
            </a:fld>
            <a:endParaRPr lang="ru-RU"/>
          </a:p>
        </p:txBody>
      </p:sp>
      <p:sp>
        <p:nvSpPr>
          <p:cNvPr id="28" name="TextBox 27"/>
          <p:cNvSpPr txBox="1"/>
          <p:nvPr/>
        </p:nvSpPr>
        <p:spPr>
          <a:xfrm>
            <a:off x="637953" y="4944140"/>
            <a:ext cx="10742621" cy="1569660"/>
          </a:xfrm>
          <a:prstGeom prst="rect">
            <a:avLst/>
          </a:prstGeom>
          <a:noFill/>
        </p:spPr>
        <p:txBody>
          <a:bodyPr wrap="none" rtlCol="0">
            <a:spAutoFit/>
          </a:bodyPr>
          <a:lstStyle/>
          <a:p>
            <a:r>
              <a:rPr lang="ru-RU" dirty="0" smtClean="0"/>
              <a:t>Луч 0 идет от лазера на сплиттер 1, его часть уходит на 2 интерферометр</a:t>
            </a:r>
          </a:p>
          <a:p>
            <a:r>
              <a:rPr lang="ru-RU" dirty="0" smtClean="0"/>
              <a:t>Луч 1 идет от сплиттера 1 на сплиттер 2, распадается на луч 2 и луч 3</a:t>
            </a:r>
          </a:p>
          <a:p>
            <a:r>
              <a:rPr lang="ru-RU" dirty="0" smtClean="0"/>
              <a:t>Луч 2 является опорным, не зависит от плазмы, от фикс. зеркала идет сразу на фотодетектор</a:t>
            </a:r>
          </a:p>
          <a:p>
            <a:r>
              <a:rPr lang="ru-RU" dirty="0" smtClean="0"/>
              <a:t>Луч 3 дважды проходит через плазму, отражается от колеблющегося зеркала, </a:t>
            </a:r>
            <a:r>
              <a:rPr lang="ru-RU" dirty="0"/>
              <a:t>показывает </a:t>
            </a:r>
            <a:r>
              <a:rPr lang="en-US" sz="2400" b="1" dirty="0" smtClean="0">
                <a:latin typeface="Times New Roman" panose="02020603050405020304" pitchFamily="18" charset="0"/>
                <a:cs typeface="Times New Roman" panose="02020603050405020304" pitchFamily="18" charset="0"/>
              </a:rPr>
              <a:t>&lt;</a:t>
            </a:r>
            <a:r>
              <a:rPr lang="en-US" sz="2400" b="1" dirty="0">
                <a:latin typeface="Times New Roman" panose="02020603050405020304" pitchFamily="18" charset="0"/>
                <a:cs typeface="Times New Roman" panose="02020603050405020304" pitchFamily="18" charset="0"/>
              </a:rPr>
              <a:t>n</a:t>
            </a:r>
            <a:r>
              <a:rPr lang="en-US" sz="2400" b="1" baseline="-25000" dirty="0">
                <a:latin typeface="Times New Roman" panose="02020603050405020304" pitchFamily="18" charset="0"/>
                <a:cs typeface="Times New Roman" panose="02020603050405020304" pitchFamily="18" charset="0"/>
              </a:rPr>
              <a:t>e</a:t>
            </a:r>
            <a:r>
              <a:rPr lang="en-US" sz="2400" b="1" dirty="0">
                <a:latin typeface="Times New Roman" panose="02020603050405020304" pitchFamily="18" charset="0"/>
                <a:cs typeface="Times New Roman" panose="02020603050405020304" pitchFamily="18" charset="0"/>
              </a:rPr>
              <a:t>l</a:t>
            </a:r>
            <a:r>
              <a:rPr lang="en-US" sz="2400" b="1" dirty="0" smtClean="0">
                <a:latin typeface="Times New Roman" panose="02020603050405020304" pitchFamily="18" charset="0"/>
                <a:cs typeface="Times New Roman" panose="02020603050405020304" pitchFamily="18" charset="0"/>
              </a:rPr>
              <a:t>&gt;</a:t>
            </a:r>
            <a:r>
              <a:rPr lang="ru-RU" sz="2400" b="1" dirty="0" smtClean="0">
                <a:latin typeface="Times New Roman" panose="02020603050405020304" pitchFamily="18" charset="0"/>
                <a:cs typeface="Times New Roman" panose="02020603050405020304" pitchFamily="18" charset="0"/>
              </a:rPr>
              <a:t> </a:t>
            </a:r>
            <a:r>
              <a:rPr lang="ru-RU" dirty="0" smtClean="0">
                <a:cs typeface="Times New Roman" panose="02020603050405020304" pitchFamily="18" charset="0"/>
              </a:rPr>
              <a:t>плазмы</a:t>
            </a:r>
            <a:r>
              <a:rPr lang="ru-RU" dirty="0" smtClean="0"/>
              <a:t>, </a:t>
            </a:r>
          </a:p>
          <a:p>
            <a:r>
              <a:rPr lang="ru-RU" dirty="0" smtClean="0"/>
              <a:t>Луч 4 является суммой лучей 2 и 3 на фотодетекторе</a:t>
            </a:r>
            <a:endParaRPr lang="ru-RU" dirty="0"/>
          </a:p>
        </p:txBody>
      </p:sp>
      <p:grpSp>
        <p:nvGrpSpPr>
          <p:cNvPr id="31" name="Группа 30"/>
          <p:cNvGrpSpPr/>
          <p:nvPr/>
        </p:nvGrpSpPr>
        <p:grpSpPr>
          <a:xfrm>
            <a:off x="0" y="1155556"/>
            <a:ext cx="12260452" cy="3678865"/>
            <a:chOff x="0" y="1155556"/>
            <a:chExt cx="12260452" cy="3678865"/>
          </a:xfrm>
        </p:grpSpPr>
        <p:grpSp>
          <p:nvGrpSpPr>
            <p:cNvPr id="29" name="Группа 28"/>
            <p:cNvGrpSpPr/>
            <p:nvPr/>
          </p:nvGrpSpPr>
          <p:grpSpPr>
            <a:xfrm>
              <a:off x="0" y="1155556"/>
              <a:ext cx="12260452" cy="3678865"/>
              <a:chOff x="0" y="1155556"/>
              <a:chExt cx="12260452" cy="3678865"/>
            </a:xfrm>
          </p:grpSpPr>
          <p:grpSp>
            <p:nvGrpSpPr>
              <p:cNvPr id="23" name="Группа 22"/>
              <p:cNvGrpSpPr/>
              <p:nvPr/>
            </p:nvGrpSpPr>
            <p:grpSpPr>
              <a:xfrm>
                <a:off x="0" y="1155556"/>
                <a:ext cx="12260452" cy="3678865"/>
                <a:chOff x="0" y="1155556"/>
                <a:chExt cx="12260452" cy="3678865"/>
              </a:xfrm>
            </p:grpSpPr>
            <p:pic>
              <p:nvPicPr>
                <p:cNvPr id="15" name="Рисунок 14"/>
                <p:cNvPicPr>
                  <a:picLocks noChangeAspect="1"/>
                </p:cNvPicPr>
                <p:nvPr/>
              </p:nvPicPr>
              <p:blipFill rotWithShape="1">
                <a:blip r:embed="rId3">
                  <a:extLst>
                    <a:ext uri="{28A0092B-C50C-407E-A947-70E740481C1C}">
                      <a14:useLocalDpi xmlns:a14="http://schemas.microsoft.com/office/drawing/2010/main" val="0"/>
                    </a:ext>
                  </a:extLst>
                </a:blip>
                <a:srcRect l="2529" t="20712" b="14120"/>
                <a:stretch/>
              </p:blipFill>
              <p:spPr>
                <a:xfrm>
                  <a:off x="0" y="1155556"/>
                  <a:ext cx="11883656" cy="3678865"/>
                </a:xfrm>
                <a:prstGeom prst="rect">
                  <a:avLst/>
                </a:prstGeom>
              </p:spPr>
            </p:pic>
            <p:sp>
              <p:nvSpPr>
                <p:cNvPr id="16" name="TextBox 15"/>
                <p:cNvSpPr txBox="1"/>
                <p:nvPr/>
              </p:nvSpPr>
              <p:spPr>
                <a:xfrm>
                  <a:off x="11084617" y="1492950"/>
                  <a:ext cx="1175835" cy="923330"/>
                </a:xfrm>
                <a:prstGeom prst="rect">
                  <a:avLst/>
                </a:prstGeom>
                <a:solidFill>
                  <a:schemeClr val="bg2"/>
                </a:solidFill>
              </p:spPr>
              <p:txBody>
                <a:bodyPr wrap="none" rtlCol="0">
                  <a:spAutoFit/>
                </a:bodyPr>
                <a:lstStyle/>
                <a:p>
                  <a:r>
                    <a:rPr lang="ru-RU" dirty="0" smtClean="0"/>
                    <a:t>Лазер</a:t>
                  </a:r>
                </a:p>
                <a:p>
                  <a:r>
                    <a:rPr lang="ru-RU" dirty="0"/>
                    <a:t>п</a:t>
                  </a:r>
                  <a:r>
                    <a:rPr lang="ru-RU" dirty="0" smtClean="0"/>
                    <a:t>олупров.</a:t>
                  </a:r>
                </a:p>
                <a:p>
                  <a:r>
                    <a:rPr lang="ru-RU" dirty="0" smtClean="0"/>
                    <a:t>532 нм</a:t>
                  </a:r>
                  <a:endParaRPr lang="ru-RU" dirty="0"/>
                </a:p>
              </p:txBody>
            </p:sp>
            <p:sp>
              <p:nvSpPr>
                <p:cNvPr id="17" name="TextBox 16"/>
                <p:cNvSpPr txBox="1"/>
                <p:nvPr/>
              </p:nvSpPr>
              <p:spPr>
                <a:xfrm>
                  <a:off x="8510859" y="1980982"/>
                  <a:ext cx="1255024" cy="369332"/>
                </a:xfrm>
                <a:prstGeom prst="rect">
                  <a:avLst/>
                </a:prstGeom>
                <a:solidFill>
                  <a:schemeClr val="bg2"/>
                </a:solidFill>
              </p:spPr>
              <p:txBody>
                <a:bodyPr wrap="none" rtlCol="0">
                  <a:spAutoFit/>
                </a:bodyPr>
                <a:lstStyle/>
                <a:p>
                  <a:r>
                    <a:rPr lang="ru-RU" dirty="0" smtClean="0"/>
                    <a:t>Сплиттер 1</a:t>
                  </a:r>
                  <a:endParaRPr lang="ru-RU" dirty="0"/>
                </a:p>
              </p:txBody>
            </p:sp>
            <p:sp>
              <p:nvSpPr>
                <p:cNvPr id="18" name="TextBox 17"/>
                <p:cNvSpPr txBox="1"/>
                <p:nvPr/>
              </p:nvSpPr>
              <p:spPr>
                <a:xfrm>
                  <a:off x="2599155" y="4327602"/>
                  <a:ext cx="1571777" cy="369332"/>
                </a:xfrm>
                <a:prstGeom prst="rect">
                  <a:avLst/>
                </a:prstGeom>
                <a:solidFill>
                  <a:schemeClr val="bg2"/>
                </a:solidFill>
              </p:spPr>
              <p:txBody>
                <a:bodyPr wrap="none" rtlCol="0">
                  <a:spAutoFit/>
                </a:bodyPr>
                <a:lstStyle/>
                <a:p>
                  <a:r>
                    <a:rPr lang="ru-RU" dirty="0" smtClean="0"/>
                    <a:t>Фикс. зеркало</a:t>
                  </a:r>
                  <a:endParaRPr lang="ru-RU" dirty="0"/>
                </a:p>
              </p:txBody>
            </p:sp>
            <p:sp>
              <p:nvSpPr>
                <p:cNvPr id="19" name="TextBox 18"/>
                <p:cNvSpPr txBox="1"/>
                <p:nvPr/>
              </p:nvSpPr>
              <p:spPr>
                <a:xfrm>
                  <a:off x="3399567" y="2805673"/>
                  <a:ext cx="1255024" cy="369332"/>
                </a:xfrm>
                <a:prstGeom prst="rect">
                  <a:avLst/>
                </a:prstGeom>
                <a:solidFill>
                  <a:schemeClr val="bg2"/>
                </a:solidFill>
              </p:spPr>
              <p:txBody>
                <a:bodyPr wrap="none" rtlCol="0">
                  <a:spAutoFit/>
                </a:bodyPr>
                <a:lstStyle/>
                <a:p>
                  <a:r>
                    <a:rPr lang="ru-RU" dirty="0" smtClean="0"/>
                    <a:t>Сплиттер 2</a:t>
                  </a:r>
                  <a:endParaRPr lang="ru-RU" dirty="0"/>
                </a:p>
              </p:txBody>
            </p:sp>
            <p:sp>
              <p:nvSpPr>
                <p:cNvPr id="20" name="TextBox 19"/>
                <p:cNvSpPr txBox="1"/>
                <p:nvPr/>
              </p:nvSpPr>
              <p:spPr>
                <a:xfrm>
                  <a:off x="3399567" y="1209755"/>
                  <a:ext cx="2217017" cy="369332"/>
                </a:xfrm>
                <a:prstGeom prst="rect">
                  <a:avLst/>
                </a:prstGeom>
                <a:solidFill>
                  <a:schemeClr val="bg2"/>
                </a:solidFill>
              </p:spPr>
              <p:txBody>
                <a:bodyPr wrap="none" rtlCol="0">
                  <a:spAutoFit/>
                </a:bodyPr>
                <a:lstStyle/>
                <a:p>
                  <a:r>
                    <a:rPr lang="ru-RU" dirty="0" smtClean="0"/>
                    <a:t>Поворотное зеркало</a:t>
                  </a:r>
                  <a:endParaRPr lang="ru-RU" dirty="0"/>
                </a:p>
              </p:txBody>
            </p:sp>
            <p:sp>
              <p:nvSpPr>
                <p:cNvPr id="21" name="TextBox 20"/>
                <p:cNvSpPr txBox="1"/>
                <p:nvPr/>
              </p:nvSpPr>
              <p:spPr>
                <a:xfrm>
                  <a:off x="436332" y="1796316"/>
                  <a:ext cx="1678921" cy="369332"/>
                </a:xfrm>
                <a:prstGeom prst="rect">
                  <a:avLst/>
                </a:prstGeom>
                <a:solidFill>
                  <a:schemeClr val="bg2"/>
                </a:solidFill>
              </p:spPr>
              <p:txBody>
                <a:bodyPr wrap="none" rtlCol="0">
                  <a:spAutoFit/>
                </a:bodyPr>
                <a:lstStyle/>
                <a:p>
                  <a:r>
                    <a:rPr lang="ru-RU" dirty="0" smtClean="0"/>
                    <a:t>Колеб. зеркало</a:t>
                  </a:r>
                  <a:endParaRPr lang="ru-RU" dirty="0"/>
                </a:p>
              </p:txBody>
            </p:sp>
            <p:sp>
              <p:nvSpPr>
                <p:cNvPr id="22" name="TextBox 21"/>
                <p:cNvSpPr txBox="1"/>
                <p:nvPr/>
              </p:nvSpPr>
              <p:spPr>
                <a:xfrm>
                  <a:off x="1814630" y="2895383"/>
                  <a:ext cx="920445" cy="369332"/>
                </a:xfrm>
                <a:prstGeom prst="rect">
                  <a:avLst/>
                </a:prstGeom>
                <a:solidFill>
                  <a:schemeClr val="bg2"/>
                </a:solidFill>
              </p:spPr>
              <p:txBody>
                <a:bodyPr wrap="none" rtlCol="0">
                  <a:spAutoFit/>
                </a:bodyPr>
                <a:lstStyle/>
                <a:p>
                  <a:r>
                    <a:rPr lang="ru-RU" dirty="0" smtClean="0"/>
                    <a:t>Плазма</a:t>
                  </a:r>
                  <a:endParaRPr lang="ru-RU" dirty="0"/>
                </a:p>
              </p:txBody>
            </p:sp>
          </p:grpSp>
          <p:sp>
            <p:nvSpPr>
              <p:cNvPr id="24" name="TextBox 23"/>
              <p:cNvSpPr txBox="1"/>
              <p:nvPr/>
            </p:nvSpPr>
            <p:spPr>
              <a:xfrm>
                <a:off x="10275863" y="2753766"/>
                <a:ext cx="301686" cy="369332"/>
              </a:xfrm>
              <a:prstGeom prst="rect">
                <a:avLst/>
              </a:prstGeom>
              <a:solidFill>
                <a:schemeClr val="bg2"/>
              </a:solidFill>
            </p:spPr>
            <p:txBody>
              <a:bodyPr wrap="none" rtlCol="0">
                <a:spAutoFit/>
              </a:bodyPr>
              <a:lstStyle/>
              <a:p>
                <a:r>
                  <a:rPr lang="ru-RU" dirty="0" smtClean="0"/>
                  <a:t>0</a:t>
                </a:r>
                <a:endParaRPr lang="ru-RU" dirty="0"/>
              </a:p>
            </p:txBody>
          </p:sp>
          <p:sp>
            <p:nvSpPr>
              <p:cNvPr id="25" name="TextBox 24"/>
              <p:cNvSpPr txBox="1"/>
              <p:nvPr/>
            </p:nvSpPr>
            <p:spPr>
              <a:xfrm>
                <a:off x="3332187" y="3381971"/>
                <a:ext cx="301686" cy="369332"/>
              </a:xfrm>
              <a:prstGeom prst="rect">
                <a:avLst/>
              </a:prstGeom>
              <a:solidFill>
                <a:schemeClr val="bg2"/>
              </a:solidFill>
            </p:spPr>
            <p:txBody>
              <a:bodyPr wrap="none" rtlCol="0">
                <a:spAutoFit/>
              </a:bodyPr>
              <a:lstStyle/>
              <a:p>
                <a:r>
                  <a:rPr lang="ru-RU" dirty="0"/>
                  <a:t>2</a:t>
                </a:r>
              </a:p>
            </p:txBody>
          </p:sp>
          <p:sp>
            <p:nvSpPr>
              <p:cNvPr id="26" name="TextBox 25"/>
              <p:cNvSpPr txBox="1"/>
              <p:nvPr/>
            </p:nvSpPr>
            <p:spPr>
              <a:xfrm>
                <a:off x="2335928" y="2090065"/>
                <a:ext cx="301686" cy="369332"/>
              </a:xfrm>
              <a:prstGeom prst="rect">
                <a:avLst/>
              </a:prstGeom>
              <a:solidFill>
                <a:schemeClr val="bg2"/>
              </a:solidFill>
            </p:spPr>
            <p:txBody>
              <a:bodyPr wrap="none" rtlCol="0">
                <a:spAutoFit/>
              </a:bodyPr>
              <a:lstStyle/>
              <a:p>
                <a:r>
                  <a:rPr lang="ru-RU" dirty="0"/>
                  <a:t>3</a:t>
                </a:r>
                <a:endParaRPr lang="ru-RU" dirty="0" smtClean="0"/>
              </a:p>
            </p:txBody>
          </p:sp>
          <p:sp>
            <p:nvSpPr>
              <p:cNvPr id="27" name="TextBox 26"/>
              <p:cNvSpPr txBox="1"/>
              <p:nvPr/>
            </p:nvSpPr>
            <p:spPr>
              <a:xfrm>
                <a:off x="8987528" y="1209755"/>
                <a:ext cx="301686" cy="369332"/>
              </a:xfrm>
              <a:prstGeom prst="rect">
                <a:avLst/>
              </a:prstGeom>
              <a:solidFill>
                <a:schemeClr val="bg2"/>
              </a:solidFill>
            </p:spPr>
            <p:txBody>
              <a:bodyPr wrap="none" rtlCol="0">
                <a:spAutoFit/>
              </a:bodyPr>
              <a:lstStyle/>
              <a:p>
                <a:r>
                  <a:rPr lang="ru-RU" dirty="0"/>
                  <a:t>4</a:t>
                </a:r>
              </a:p>
            </p:txBody>
          </p:sp>
        </p:grpSp>
        <p:sp>
          <p:nvSpPr>
            <p:cNvPr id="30" name="TextBox 29"/>
            <p:cNvSpPr txBox="1"/>
            <p:nvPr/>
          </p:nvSpPr>
          <p:spPr>
            <a:xfrm>
              <a:off x="6538000" y="2805673"/>
              <a:ext cx="301686" cy="369332"/>
            </a:xfrm>
            <a:prstGeom prst="rect">
              <a:avLst/>
            </a:prstGeom>
            <a:solidFill>
              <a:schemeClr val="bg2"/>
            </a:solidFill>
          </p:spPr>
          <p:txBody>
            <a:bodyPr wrap="none" rtlCol="0">
              <a:spAutoFit/>
            </a:bodyPr>
            <a:lstStyle/>
            <a:p>
              <a:r>
                <a:rPr lang="ru-RU" dirty="0" smtClean="0"/>
                <a:t>1</a:t>
              </a:r>
              <a:endParaRPr lang="ru-RU" dirty="0"/>
            </a:p>
          </p:txBody>
        </p:sp>
      </p:grpSp>
      <p:sp>
        <p:nvSpPr>
          <p:cNvPr id="3" name="TextBox 2"/>
          <p:cNvSpPr txBox="1"/>
          <p:nvPr/>
        </p:nvSpPr>
        <p:spPr>
          <a:xfrm>
            <a:off x="3799475" y="1869214"/>
            <a:ext cx="4711384" cy="646331"/>
          </a:xfrm>
          <a:prstGeom prst="rect">
            <a:avLst/>
          </a:prstGeom>
          <a:solidFill>
            <a:srgbClr val="92D050"/>
          </a:solidFill>
        </p:spPr>
        <p:txBody>
          <a:bodyPr wrap="square" rtlCol="0">
            <a:spAutoFit/>
          </a:bodyPr>
          <a:lstStyle/>
          <a:p>
            <a:r>
              <a:rPr lang="ru-RU" dirty="0" smtClean="0"/>
              <a:t>Позволяет измерить линейную электронную плотность</a:t>
            </a:r>
            <a:endParaRPr lang="ru-RU" dirty="0"/>
          </a:p>
        </p:txBody>
      </p:sp>
    </p:spTree>
    <p:extLst>
      <p:ext uri="{BB962C8B-B14F-4D97-AF65-F5344CB8AC3E}">
        <p14:creationId xmlns:p14="http://schemas.microsoft.com/office/powerpoint/2010/main" val="2009906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837" y="179395"/>
            <a:ext cx="10515600" cy="1325563"/>
          </a:xfrm>
          <a:noFill/>
          <a:ln>
            <a:noFill/>
          </a:ln>
        </p:spPr>
        <p:txBody>
          <a:bodyPr/>
          <a:lstStyle/>
          <a:p>
            <a:pPr algn="ctr"/>
            <a:r>
              <a:rPr lang="ru-RU" b="1" dirty="0" smtClean="0"/>
              <a:t>Двойной интерферометр Майкельсона</a:t>
            </a:r>
            <a:endParaRPr lang="ru-RU" b="1" dirty="0"/>
          </a:p>
        </p:txBody>
      </p:sp>
      <p:sp>
        <p:nvSpPr>
          <p:cNvPr id="10" name="Номер слайда 9"/>
          <p:cNvSpPr>
            <a:spLocks noGrp="1"/>
          </p:cNvSpPr>
          <p:nvPr>
            <p:ph type="sldNum" sz="quarter" idx="12"/>
          </p:nvPr>
        </p:nvSpPr>
        <p:spPr/>
        <p:txBody>
          <a:bodyPr/>
          <a:lstStyle/>
          <a:p>
            <a:fld id="{21F5E917-8581-4D5A-93A0-460327932084}" type="slidenum">
              <a:rPr lang="ru-RU" smtClean="0"/>
              <a:t>8</a:t>
            </a:fld>
            <a:endParaRPr lang="ru-RU"/>
          </a:p>
        </p:txBody>
      </p:sp>
      <p:grpSp>
        <p:nvGrpSpPr>
          <p:cNvPr id="4" name="Группа 3"/>
          <p:cNvGrpSpPr/>
          <p:nvPr/>
        </p:nvGrpSpPr>
        <p:grpSpPr>
          <a:xfrm>
            <a:off x="435935" y="1256198"/>
            <a:ext cx="10536865" cy="4878788"/>
            <a:chOff x="435935" y="1256198"/>
            <a:chExt cx="10536865" cy="4878788"/>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35" y="1256198"/>
              <a:ext cx="10536865" cy="4878788"/>
            </a:xfrm>
            <a:prstGeom prst="rect">
              <a:avLst/>
            </a:prstGeom>
          </p:spPr>
        </p:pic>
        <p:sp>
          <p:nvSpPr>
            <p:cNvPr id="7" name="TextBox 6"/>
            <p:cNvSpPr txBox="1"/>
            <p:nvPr/>
          </p:nvSpPr>
          <p:spPr>
            <a:xfrm>
              <a:off x="9596517" y="1910467"/>
              <a:ext cx="771365" cy="369332"/>
            </a:xfrm>
            <a:prstGeom prst="rect">
              <a:avLst/>
            </a:prstGeom>
            <a:solidFill>
              <a:schemeClr val="bg2"/>
            </a:solidFill>
          </p:spPr>
          <p:txBody>
            <a:bodyPr wrap="none" rtlCol="0">
              <a:spAutoFit/>
            </a:bodyPr>
            <a:lstStyle/>
            <a:p>
              <a:r>
                <a:rPr lang="ru-RU" dirty="0" smtClean="0"/>
                <a:t>Лазер</a:t>
              </a:r>
              <a:endParaRPr lang="ru-RU" dirty="0"/>
            </a:p>
          </p:txBody>
        </p:sp>
        <p:sp>
          <p:nvSpPr>
            <p:cNvPr id="8" name="TextBox 7"/>
            <p:cNvSpPr txBox="1"/>
            <p:nvPr/>
          </p:nvSpPr>
          <p:spPr>
            <a:xfrm>
              <a:off x="1697672" y="3916109"/>
              <a:ext cx="920445" cy="369332"/>
            </a:xfrm>
            <a:prstGeom prst="rect">
              <a:avLst/>
            </a:prstGeom>
            <a:solidFill>
              <a:schemeClr val="bg2"/>
            </a:solidFill>
          </p:spPr>
          <p:txBody>
            <a:bodyPr wrap="none" rtlCol="0">
              <a:spAutoFit/>
            </a:bodyPr>
            <a:lstStyle/>
            <a:p>
              <a:r>
                <a:rPr lang="ru-RU" dirty="0" smtClean="0"/>
                <a:t>Плазма</a:t>
              </a:r>
              <a:endParaRPr lang="ru-RU" dirty="0"/>
            </a:p>
          </p:txBody>
        </p:sp>
        <p:sp>
          <p:nvSpPr>
            <p:cNvPr id="9" name="TextBox 8"/>
            <p:cNvSpPr txBox="1"/>
            <p:nvPr/>
          </p:nvSpPr>
          <p:spPr>
            <a:xfrm>
              <a:off x="954079" y="2823710"/>
              <a:ext cx="2217017" cy="369332"/>
            </a:xfrm>
            <a:prstGeom prst="rect">
              <a:avLst/>
            </a:prstGeom>
            <a:solidFill>
              <a:schemeClr val="bg2"/>
            </a:solidFill>
          </p:spPr>
          <p:txBody>
            <a:bodyPr wrap="none" rtlCol="0">
              <a:spAutoFit/>
            </a:bodyPr>
            <a:lstStyle/>
            <a:p>
              <a:r>
                <a:rPr lang="ru-RU" dirty="0" smtClean="0"/>
                <a:t>Поворотное зеркало</a:t>
              </a:r>
              <a:endParaRPr lang="ru-RU" dirty="0"/>
            </a:p>
          </p:txBody>
        </p:sp>
        <p:sp>
          <p:nvSpPr>
            <p:cNvPr id="11" name="TextBox 10"/>
            <p:cNvSpPr txBox="1"/>
            <p:nvPr/>
          </p:nvSpPr>
          <p:spPr>
            <a:xfrm>
              <a:off x="1854703" y="5311671"/>
              <a:ext cx="763414" cy="369332"/>
            </a:xfrm>
            <a:prstGeom prst="rect">
              <a:avLst/>
            </a:prstGeom>
            <a:solidFill>
              <a:schemeClr val="bg2"/>
            </a:solidFill>
          </p:spPr>
          <p:txBody>
            <a:bodyPr wrap="none" rtlCol="0">
              <a:spAutoFit/>
            </a:bodyPr>
            <a:lstStyle/>
            <a:p>
              <a:r>
                <a:rPr lang="ru-RU" dirty="0" err="1" smtClean="0"/>
                <a:t>Инт</a:t>
              </a:r>
              <a:r>
                <a:rPr lang="ru-RU" dirty="0" smtClean="0"/>
                <a:t>. 1</a:t>
              </a:r>
              <a:endParaRPr lang="ru-RU" dirty="0"/>
            </a:p>
          </p:txBody>
        </p:sp>
        <p:sp>
          <p:nvSpPr>
            <p:cNvPr id="12" name="TextBox 11"/>
            <p:cNvSpPr txBox="1"/>
            <p:nvPr/>
          </p:nvSpPr>
          <p:spPr>
            <a:xfrm>
              <a:off x="2789389" y="5681003"/>
              <a:ext cx="763414" cy="369332"/>
            </a:xfrm>
            <a:prstGeom prst="rect">
              <a:avLst/>
            </a:prstGeom>
            <a:solidFill>
              <a:schemeClr val="bg2"/>
            </a:solidFill>
          </p:spPr>
          <p:txBody>
            <a:bodyPr wrap="none" rtlCol="0">
              <a:spAutoFit/>
            </a:bodyPr>
            <a:lstStyle/>
            <a:p>
              <a:r>
                <a:rPr lang="ru-RU" dirty="0" err="1" smtClean="0"/>
                <a:t>Инт</a:t>
              </a:r>
              <a:r>
                <a:rPr lang="ru-RU" dirty="0" smtClean="0"/>
                <a:t>. 2</a:t>
              </a:r>
              <a:endParaRPr lang="ru-RU" dirty="0"/>
            </a:p>
          </p:txBody>
        </p:sp>
        <p:sp>
          <p:nvSpPr>
            <p:cNvPr id="13" name="TextBox 12"/>
            <p:cNvSpPr txBox="1"/>
            <p:nvPr/>
          </p:nvSpPr>
          <p:spPr>
            <a:xfrm>
              <a:off x="7766580" y="3038982"/>
              <a:ext cx="1255024" cy="369332"/>
            </a:xfrm>
            <a:prstGeom prst="rect">
              <a:avLst/>
            </a:prstGeom>
            <a:solidFill>
              <a:schemeClr val="bg2"/>
            </a:solidFill>
          </p:spPr>
          <p:txBody>
            <a:bodyPr wrap="none" rtlCol="0">
              <a:spAutoFit/>
            </a:bodyPr>
            <a:lstStyle/>
            <a:p>
              <a:r>
                <a:rPr lang="ru-RU" dirty="0" smtClean="0"/>
                <a:t>Сплиттер 1</a:t>
              </a:r>
              <a:endParaRPr lang="ru-RU" dirty="0"/>
            </a:p>
          </p:txBody>
        </p:sp>
        <p:sp>
          <p:nvSpPr>
            <p:cNvPr id="16" name="TextBox 15"/>
            <p:cNvSpPr txBox="1"/>
            <p:nvPr/>
          </p:nvSpPr>
          <p:spPr>
            <a:xfrm>
              <a:off x="5214766" y="1717972"/>
              <a:ext cx="2217017" cy="369332"/>
            </a:xfrm>
            <a:prstGeom prst="rect">
              <a:avLst/>
            </a:prstGeom>
            <a:solidFill>
              <a:schemeClr val="bg2"/>
            </a:solidFill>
          </p:spPr>
          <p:txBody>
            <a:bodyPr wrap="none" rtlCol="0">
              <a:spAutoFit/>
            </a:bodyPr>
            <a:lstStyle/>
            <a:p>
              <a:r>
                <a:rPr lang="ru-RU" dirty="0" smtClean="0"/>
                <a:t>Поворотное </a:t>
              </a:r>
              <a:r>
                <a:rPr lang="ru-RU" dirty="0"/>
                <a:t>з</a:t>
              </a:r>
              <a:r>
                <a:rPr lang="ru-RU" dirty="0" smtClean="0"/>
                <a:t>еркало</a:t>
              </a:r>
              <a:endParaRPr lang="ru-RU" dirty="0"/>
            </a:p>
          </p:txBody>
        </p:sp>
        <p:sp>
          <p:nvSpPr>
            <p:cNvPr id="17" name="TextBox 16"/>
            <p:cNvSpPr txBox="1"/>
            <p:nvPr/>
          </p:nvSpPr>
          <p:spPr>
            <a:xfrm>
              <a:off x="4587254" y="4772696"/>
              <a:ext cx="1255024" cy="369332"/>
            </a:xfrm>
            <a:prstGeom prst="rect">
              <a:avLst/>
            </a:prstGeom>
            <a:solidFill>
              <a:schemeClr val="bg2"/>
            </a:solidFill>
          </p:spPr>
          <p:txBody>
            <a:bodyPr wrap="none" rtlCol="0">
              <a:spAutoFit/>
            </a:bodyPr>
            <a:lstStyle/>
            <a:p>
              <a:r>
                <a:rPr lang="ru-RU" dirty="0" smtClean="0"/>
                <a:t>Сплиттер 2</a:t>
              </a:r>
              <a:endParaRPr lang="ru-RU" dirty="0"/>
            </a:p>
          </p:txBody>
        </p:sp>
      </p:grpSp>
      <p:sp>
        <p:nvSpPr>
          <p:cNvPr id="5" name="TextBox 4"/>
          <p:cNvSpPr txBox="1"/>
          <p:nvPr/>
        </p:nvSpPr>
        <p:spPr>
          <a:xfrm>
            <a:off x="8610600" y="4285441"/>
            <a:ext cx="2743200" cy="923330"/>
          </a:xfrm>
          <a:prstGeom prst="rect">
            <a:avLst/>
          </a:prstGeom>
          <a:solidFill>
            <a:srgbClr val="92D050"/>
          </a:solidFill>
        </p:spPr>
        <p:txBody>
          <a:bodyPr wrap="square" rtlCol="0">
            <a:spAutoFit/>
          </a:bodyPr>
          <a:lstStyle/>
          <a:p>
            <a:r>
              <a:rPr lang="ru-RU" dirty="0" smtClean="0"/>
              <a:t>Позволяет измерить давление плазмы и её количество частиц</a:t>
            </a:r>
            <a:endParaRPr lang="ru-RU" dirty="0"/>
          </a:p>
        </p:txBody>
      </p:sp>
    </p:spTree>
    <p:extLst>
      <p:ext uri="{BB962C8B-B14F-4D97-AF65-F5344CB8AC3E}">
        <p14:creationId xmlns:p14="http://schemas.microsoft.com/office/powerpoint/2010/main" val="1652242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28" y="-102708"/>
            <a:ext cx="12236302" cy="1325563"/>
          </a:xfrm>
        </p:spPr>
        <p:txBody>
          <a:bodyPr>
            <a:normAutofit/>
          </a:bodyPr>
          <a:lstStyle/>
          <a:p>
            <a:r>
              <a:rPr lang="ru-RU" b="1" dirty="0" smtClean="0"/>
              <a:t>Алгоритм преобразования интерференции в фазу</a:t>
            </a:r>
            <a:endParaRPr lang="ru-RU" b="1" dirty="0"/>
          </a:p>
        </p:txBody>
      </p:sp>
      <p:sp>
        <p:nvSpPr>
          <p:cNvPr id="4" name="Номер слайда 3"/>
          <p:cNvSpPr>
            <a:spLocks noGrp="1"/>
          </p:cNvSpPr>
          <p:nvPr>
            <p:ph type="sldNum" sz="quarter" idx="12"/>
          </p:nvPr>
        </p:nvSpPr>
        <p:spPr/>
        <p:txBody>
          <a:bodyPr/>
          <a:lstStyle/>
          <a:p>
            <a:fld id="{21F5E917-8581-4D5A-93A0-460327932084}" type="slidenum">
              <a:rPr lang="ru-RU" smtClean="0"/>
              <a:t>9</a:t>
            </a:fld>
            <a:endParaRPr lang="ru-RU" dirty="0"/>
          </a:p>
        </p:txBody>
      </p:sp>
      <p:pic>
        <p:nvPicPr>
          <p:cNvPr id="6" name="Рисунок 5"/>
          <p:cNvPicPr>
            <a:picLocks noChangeAspect="1"/>
          </p:cNvPicPr>
          <p:nvPr/>
        </p:nvPicPr>
        <p:blipFill>
          <a:blip r:embed="rId3"/>
          <a:stretch>
            <a:fillRect/>
          </a:stretch>
        </p:blipFill>
        <p:spPr>
          <a:xfrm>
            <a:off x="74428" y="893025"/>
            <a:ext cx="7802341" cy="5645887"/>
          </a:xfrm>
          <a:prstGeom prst="rect">
            <a:avLst/>
          </a:prstGeom>
        </p:spPr>
      </p:pic>
      <p:sp>
        <p:nvSpPr>
          <p:cNvPr id="3" name="TextBox 2"/>
          <p:cNvSpPr txBox="1"/>
          <p:nvPr/>
        </p:nvSpPr>
        <p:spPr>
          <a:xfrm>
            <a:off x="7240772" y="1222855"/>
            <a:ext cx="4572000" cy="4801314"/>
          </a:xfrm>
          <a:prstGeom prst="rect">
            <a:avLst/>
          </a:prstGeom>
          <a:noFill/>
        </p:spPr>
        <p:txBody>
          <a:bodyPr wrap="square" rtlCol="0">
            <a:spAutoFit/>
          </a:bodyPr>
          <a:lstStyle/>
          <a:p>
            <a:r>
              <a:rPr lang="ru-RU" dirty="0" smtClean="0"/>
              <a:t>1. Пусть </a:t>
            </a:r>
            <a:r>
              <a:rPr lang="ru-RU" b="1" dirty="0" smtClean="0"/>
              <a:t>плазма имеет форму </a:t>
            </a:r>
            <a:r>
              <a:rPr lang="ru-RU" b="1" dirty="0" err="1" smtClean="0"/>
              <a:t>гауссиана</a:t>
            </a:r>
            <a:r>
              <a:rPr lang="ru-RU" b="1" dirty="0" smtClean="0"/>
              <a:t> </a:t>
            </a:r>
            <a:r>
              <a:rPr lang="ru-RU" dirty="0" smtClean="0"/>
              <a:t>длиной 30 мкс</a:t>
            </a:r>
          </a:p>
          <a:p>
            <a:r>
              <a:rPr lang="ru-RU" dirty="0" smtClean="0"/>
              <a:t>Пусть набег фазы на плазме 40 радиан</a:t>
            </a:r>
          </a:p>
          <a:p>
            <a:r>
              <a:rPr lang="ru-RU" dirty="0" smtClean="0"/>
              <a:t>Дополнительный </a:t>
            </a:r>
            <a:r>
              <a:rPr lang="ru-RU" b="1" dirty="0" smtClean="0"/>
              <a:t>набег фазы от генератора </a:t>
            </a:r>
            <a:r>
              <a:rPr lang="ru-RU" dirty="0" smtClean="0"/>
              <a:t>300 </a:t>
            </a:r>
            <a:r>
              <a:rPr lang="ru-RU" dirty="0"/>
              <a:t>Г</a:t>
            </a:r>
            <a:r>
              <a:rPr lang="ru-RU" dirty="0" smtClean="0"/>
              <a:t>ц 10 радиан</a:t>
            </a:r>
          </a:p>
          <a:p>
            <a:r>
              <a:rPr lang="ru-RU" dirty="0" smtClean="0"/>
              <a:t>2. На фотодетекторе интерферометра мы увидим преобразованную по </a:t>
            </a:r>
            <a:r>
              <a:rPr lang="ru-RU" b="1" dirty="0" smtClean="0"/>
              <a:t>теореме косинусов</a:t>
            </a:r>
            <a:r>
              <a:rPr lang="ru-RU" dirty="0" smtClean="0"/>
              <a:t> сумму этих набегов</a:t>
            </a:r>
          </a:p>
          <a:p>
            <a:r>
              <a:rPr lang="ru-RU" dirty="0" smtClean="0"/>
              <a:t>3. </a:t>
            </a:r>
            <a:r>
              <a:rPr lang="ru-RU" b="1" dirty="0" smtClean="0"/>
              <a:t>Преобразуем теорему косинусов обратно </a:t>
            </a:r>
            <a:r>
              <a:rPr lang="ru-RU" dirty="0" smtClean="0"/>
              <a:t>со всеми нужными сдвигами и нормировками</a:t>
            </a:r>
          </a:p>
          <a:p>
            <a:r>
              <a:rPr lang="ru-RU" dirty="0" smtClean="0"/>
              <a:t>Полученная фаза требует развёртки.</a:t>
            </a:r>
          </a:p>
          <a:p>
            <a:r>
              <a:rPr lang="ru-RU" b="1" dirty="0" smtClean="0"/>
              <a:t>Точки развертки </a:t>
            </a:r>
            <a:r>
              <a:rPr lang="ru-RU" dirty="0" smtClean="0"/>
              <a:t>отбираем по особому алгоритму</a:t>
            </a:r>
          </a:p>
          <a:p>
            <a:r>
              <a:rPr lang="ru-RU" dirty="0" smtClean="0"/>
              <a:t>4. Пропускаем фазу через </a:t>
            </a:r>
            <a:r>
              <a:rPr lang="ru-RU" b="1" dirty="0" smtClean="0"/>
              <a:t>Фурье-фильтр</a:t>
            </a:r>
          </a:p>
          <a:p>
            <a:r>
              <a:rPr lang="ru-RU" dirty="0" smtClean="0"/>
              <a:t>5. </a:t>
            </a:r>
            <a:r>
              <a:rPr lang="ru-RU" b="1" dirty="0" smtClean="0"/>
              <a:t>Разворачиваем фазу</a:t>
            </a:r>
            <a:r>
              <a:rPr lang="ru-RU" dirty="0" smtClean="0"/>
              <a:t> в точках из пункта 4</a:t>
            </a:r>
          </a:p>
          <a:p>
            <a:endParaRPr lang="ru-RU" dirty="0"/>
          </a:p>
        </p:txBody>
      </p:sp>
    </p:spTree>
    <p:extLst>
      <p:ext uri="{BB962C8B-B14F-4D97-AF65-F5344CB8AC3E}">
        <p14:creationId xmlns:p14="http://schemas.microsoft.com/office/powerpoint/2010/main" val="2527131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5">
      <a:dk1>
        <a:srgbClr val="000000"/>
      </a:dk1>
      <a:lt1>
        <a:srgbClr val="FFFFFF"/>
      </a:lt1>
      <a:dk2>
        <a:srgbClr val="454551"/>
      </a:dk2>
      <a:lt2>
        <a:srgbClr val="FFC000"/>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Другая 1">
      <a:majorFont>
        <a:latin typeface="Calibri Light"/>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17959</TotalTime>
  <Words>2835</Words>
  <Application>Microsoft Office PowerPoint</Application>
  <PresentationFormat>Широкоэкранный</PresentationFormat>
  <Paragraphs>475</Paragraphs>
  <Slides>32</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Arial</vt:lpstr>
      <vt:lpstr>Calibri</vt:lpstr>
      <vt:lpstr>Calibri Light</vt:lpstr>
      <vt:lpstr>Cambria Math</vt:lpstr>
      <vt:lpstr>DejaVu Sans</vt:lpstr>
      <vt:lpstr>Times New Roman</vt:lpstr>
      <vt:lpstr>Wingdings</vt:lpstr>
      <vt:lpstr>Тема Office</vt:lpstr>
      <vt:lpstr>Пушка Маршалла как источник плазменной струи большого давления</vt:lpstr>
      <vt:lpstr>План</vt:lpstr>
      <vt:lpstr>Презентация PowerPoint</vt:lpstr>
      <vt:lpstr>Пушка Маршалла </vt:lpstr>
      <vt:lpstr>Техническое устройство источника</vt:lpstr>
      <vt:lpstr>Тестовый стенд</vt:lpstr>
      <vt:lpstr>Интерферометр Майкельсона</vt:lpstr>
      <vt:lpstr>Двойной интерферометр Майкельсона</vt:lpstr>
      <vt:lpstr>Алгоритм преобразования интерференции в фазу</vt:lpstr>
      <vt:lpstr>Алгоритм преобразования интерференции в фазу</vt:lpstr>
      <vt:lpstr>Калориметр</vt:lpstr>
      <vt:lpstr>Баллистический маятник</vt:lpstr>
      <vt:lpstr>Данные эксперимента</vt:lpstr>
      <vt:lpstr>Сравнение энергий</vt:lpstr>
      <vt:lpstr>Сравнение масс</vt:lpstr>
      <vt:lpstr>Сравнение скоростей</vt:lpstr>
      <vt:lpstr>Сравнение скоростей</vt:lpstr>
      <vt:lpstr>Сравнение скоростей</vt:lpstr>
      <vt:lpstr>Оценка давления</vt:lpstr>
      <vt:lpstr>Основные параметры системы питания</vt:lpstr>
      <vt:lpstr>Параметры струи</vt:lpstr>
      <vt:lpstr>Пушка Маршалла как инжектор</vt:lpstr>
      <vt:lpstr>Заключение техническое</vt:lpstr>
      <vt:lpstr>Заключение физическое</vt:lpstr>
      <vt:lpstr>Спасибо за внимание</vt:lpstr>
      <vt:lpstr>Снимки плазмы</vt:lpstr>
      <vt:lpstr>Установка на ГДЛ</vt:lpstr>
      <vt:lpstr>Примеры реальной интерференции</vt:lpstr>
      <vt:lpstr>Примеры реальной интерференции</vt:lpstr>
      <vt:lpstr>Пьезодатчик</vt:lpstr>
      <vt:lpstr>Напуск газа</vt:lpstr>
      <vt:lpstr>Длительность плазмы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Nikita R. Asmedyanov</cp:lastModifiedBy>
  <cp:revision>754</cp:revision>
  <dcterms:created xsi:type="dcterms:W3CDTF">2017-12-19T04:57:56Z</dcterms:created>
  <dcterms:modified xsi:type="dcterms:W3CDTF">2022-04-26T04:36:07Z</dcterms:modified>
</cp:coreProperties>
</file>