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2"/>
  </p:notesMasterIdLst>
  <p:sldIdLst>
    <p:sldId id="278" r:id="rId3"/>
    <p:sldId id="257" r:id="rId4"/>
    <p:sldId id="259" r:id="rId5"/>
    <p:sldId id="260" r:id="rId6"/>
    <p:sldId id="261" r:id="rId7"/>
    <p:sldId id="282" r:id="rId8"/>
    <p:sldId id="262" r:id="rId9"/>
    <p:sldId id="283" r:id="rId10"/>
    <p:sldId id="264" r:id="rId11"/>
    <p:sldId id="266" r:id="rId12"/>
    <p:sldId id="277" r:id="rId13"/>
    <p:sldId id="275" r:id="rId14"/>
    <p:sldId id="269" r:id="rId15"/>
    <p:sldId id="271" r:id="rId16"/>
    <p:sldId id="279" r:id="rId17"/>
    <p:sldId id="272" r:id="rId18"/>
    <p:sldId id="280" r:id="rId19"/>
    <p:sldId id="281" r:id="rId20"/>
    <p:sldId id="273" r:id="rId21"/>
  </p:sldIdLst>
  <p:sldSz cx="10080625" cy="567055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8C4"/>
    <a:srgbClr val="D06093"/>
    <a:srgbClr val="ECB6E8"/>
    <a:srgbClr val="E38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01" autoAdjust="0"/>
  </p:normalViewPr>
  <p:slideViewPr>
    <p:cSldViewPr>
      <p:cViewPr varScale="1">
        <p:scale>
          <a:sx n="129" d="100"/>
          <a:sy n="129" d="100"/>
        </p:scale>
        <p:origin x="726" y="138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A22C879D-9DFB-4C0B-9D71-672B9C359BE7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3436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674EC7B-1AA6-427D-AA60-E6E94745CDE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D452EAC-7198-409F-8769-918DE567E15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4019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DD452EAC-7198-409F-8769-918DE567E15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5868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B1E88354-F7CA-4B52-91F9-0762498B66B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4768991-06D6-40EF-AC04-65AB82692B7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54768991-06D6-40EF-AC04-65AB82692B7F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1391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55D960E-A5FE-4FBA-9CF2-4E2019F75E7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55D960E-A5FE-4FBA-9CF2-4E2019F75E7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2454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255D960E-A5FE-4FBA-9CF2-4E2019F75E7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2059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7126D5B0-551A-4756-BE98-02E4DE816E4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EC79ACE3-7177-41C6-A84B-20175906528A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1AA42668-AEC1-4076-B880-F1E3C5F3E2A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E8802C4C-40C0-4F18-8F6F-2C6B5D2295B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0B0D0363-3699-4FE5-A1E2-1F14DABBC38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7464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0B2280F2-EB38-45CE-BA0E-3459E8A9451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0B0D0363-3699-4FE5-A1E2-1F14DABBC38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0077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32CAC213-452E-4861-88CE-D8A1E6EC22A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01688"/>
            <a:ext cx="7124700" cy="4008437"/>
          </a:xfrm>
          <a:prstGeom prst="rect">
            <a:avLst/>
          </a:prstGeom>
          <a:ln w="0">
            <a:noFill/>
          </a:ln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sldNum"/>
          </p:nvPr>
        </p:nvSpPr>
        <p:spPr>
          <a:xfrm>
            <a:off x="4282200" y="10155600"/>
            <a:ext cx="3275280" cy="533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AFB5D3D0-D878-4A64-AD47-C3354F7429B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047" y="1761547"/>
            <a:ext cx="8568531" cy="121549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094" y="3213311"/>
            <a:ext cx="7056438" cy="14491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56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34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12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90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68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4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24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A767-CA87-400B-8F35-1CF54178E1B9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10526-7FE3-4DC4-A3A8-7E76FF58B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5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2400" b="0" strike="noStrike" spc="-1">
              <a:solidFill>
                <a:srgbClr val="D1282E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12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7"/>
          <p:cNvSpPr/>
          <p:nvPr/>
        </p:nvSpPr>
        <p:spPr>
          <a:xfrm>
            <a:off x="856800" y="0"/>
            <a:ext cx="8316000" cy="314640"/>
          </a:xfrm>
          <a:prstGeom prst="rect">
            <a:avLst/>
          </a:pr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" name="Rectangle 8"/>
          <p:cNvSpPr/>
          <p:nvPr/>
        </p:nvSpPr>
        <p:spPr>
          <a:xfrm>
            <a:off x="856800" y="5103360"/>
            <a:ext cx="8316000" cy="22320"/>
          </a:xfrm>
          <a:prstGeom prst="rect">
            <a:avLst/>
          </a:prstGeom>
          <a:solidFill>
            <a:srgbClr val="7A7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" name="PlaceHolder 1"/>
          <p:cNvSpPr>
            <a:spLocks noGrp="1"/>
          </p:cNvSpPr>
          <p:nvPr>
            <p:ph type="dt"/>
          </p:nvPr>
        </p:nvSpPr>
        <p:spPr>
          <a:xfrm>
            <a:off x="6888600" y="5133600"/>
            <a:ext cx="2351880" cy="301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1611680-05AB-4566-85A9-A166B4E41656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26.04.2022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ftr"/>
          </p:nvPr>
        </p:nvSpPr>
        <p:spPr>
          <a:xfrm>
            <a:off x="839880" y="5133600"/>
            <a:ext cx="5372640" cy="301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sldNum"/>
          </p:nvPr>
        </p:nvSpPr>
        <p:spPr>
          <a:xfrm>
            <a:off x="8400600" y="4702680"/>
            <a:ext cx="839520" cy="301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AA0FCB97-1605-46F4-A118-E69C7870B0EE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Для правки текста заглавия щёлкните мышью</a:t>
            </a: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D1282E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D1282E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D1282E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D1282E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D1282E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D1282E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D1282E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image" Target="../media/image130.png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6763" y="1333541"/>
            <a:ext cx="6668474" cy="1131259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985" dirty="0"/>
            </a:br>
            <a:r>
              <a:rPr lang="ru-RU" sz="2000" b="1" dirty="0"/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SFRM1000"/>
                <a:cs typeface="Tahoma" panose="020B0604030504040204" pitchFamily="34" charset="0"/>
              </a:rPr>
              <a:t>Разработка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FRM1000"/>
                <a:cs typeface="Tahoma" panose="020B0604030504040204" pitchFamily="34" charset="0"/>
              </a:rPr>
              <a:t>  высокочастотного плазменного эмиттера с охлаждаемым экраном Фарадея</a:t>
            </a:r>
            <a:br>
              <a:rPr lang="ru-RU" sz="2646" dirty="0"/>
            </a:br>
            <a:endParaRPr lang="ru-RU" sz="2646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87671" y="2551698"/>
            <a:ext cx="1726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В.А.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Воинцев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2080" y="3771379"/>
            <a:ext cx="38105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Научный руководитель: 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к.ф.-м.н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И.В.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Шиховцев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" name="Таблица 2"/>
          <p:cNvGraphicFramePr/>
          <p:nvPr>
            <p:extLst>
              <p:ext uri="{D42A27DB-BD31-4B8C-83A1-F6EECF244321}">
                <p14:modId xmlns:p14="http://schemas.microsoft.com/office/powerpoint/2010/main" val="2222103676"/>
              </p:ext>
            </p:extLst>
          </p:nvPr>
        </p:nvGraphicFramePr>
        <p:xfrm>
          <a:off x="1475816" y="330387"/>
          <a:ext cx="3995291" cy="3347986"/>
        </p:xfrm>
        <a:graphic>
          <a:graphicData uri="http://schemas.openxmlformats.org/drawingml/2006/table">
            <a:tbl>
              <a:tblPr/>
              <a:tblGrid>
                <a:gridCol w="7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0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1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7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Источник нагрева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Элемент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Мощность(кВт )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933">
                <a:tc>
                  <a:txBody>
                    <a:bodyPr/>
                    <a:lstStyle/>
                    <a:p>
                      <a:endParaRPr lang="ru-RU" sz="1400" b="1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C </a:t>
                      </a: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ВЧ генератора</a:t>
                      </a:r>
                      <a:endParaRPr lang="ru-RU" sz="11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10,5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8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1+4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Нагрев экрана с плазмой (по воде) 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6,3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2+5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Нагрев задней стенки, катушки и фланцев с плазмой (по воде)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1,3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Нагрев вакуумного объема с плазмой (оценка по площади)</a:t>
                      </a:r>
                      <a:endParaRPr lang="ru-RU" sz="1100" b="0" strike="noStrike" spc="-1" dirty="0"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1,7</a:t>
                      </a:r>
                      <a:endParaRPr lang="ru-RU" sz="1100" b="0" strike="noStrike" spc="-1" dirty="0"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ru-RU" sz="11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Нагрев экрана без плазмы (по воде)</a:t>
                      </a:r>
                      <a:r>
                        <a:rPr lang="en-US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ru-RU" sz="1100" b="0" strike="noStrike" spc="-1" dirty="0"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4,0</a:t>
                      </a:r>
                      <a:endParaRPr lang="ru-RU" sz="1100" b="0" strike="noStrike" spc="-1" dirty="0"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7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  <a:endParaRPr lang="ru-RU" sz="11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Нагрев задней стенки, катушки и фланцев без плазмы (по воде) </a:t>
                      </a:r>
                      <a:endParaRPr lang="ru-RU" sz="1100" b="0" strike="noStrike" spc="-1" dirty="0"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</a:tabLst>
                        <a:defRPr/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1,3</a:t>
                      </a:r>
                      <a:endParaRPr lang="ru-RU" sz="1100" b="0" strike="noStrike" spc="-1" dirty="0">
                        <a:latin typeface="+mn-lt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Потери снаружи (сохранение энергии)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1,2</a:t>
                      </a: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933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A8C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Итого в плазму</a:t>
                      </a:r>
                      <a:endParaRPr lang="ru-RU" sz="11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A8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100" b="1" strike="noStrike" spc="-1" dirty="0">
                          <a:solidFill>
                            <a:schemeClr val="tx1"/>
                          </a:solidFill>
                          <a:latin typeface="Calibri"/>
                        </a:rPr>
                        <a:t>4,0</a:t>
                      </a:r>
                      <a:endParaRPr lang="ru-RU" sz="11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6A8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37" name="Группа 3"/>
          <p:cNvGrpSpPr/>
          <p:nvPr/>
        </p:nvGrpSpPr>
        <p:grpSpPr>
          <a:xfrm>
            <a:off x="5976416" y="610950"/>
            <a:ext cx="2040304" cy="2224325"/>
            <a:chOff x="1847880" y="1455480"/>
            <a:chExt cx="1995120" cy="2163960"/>
          </a:xfrm>
        </p:grpSpPr>
        <p:sp>
          <p:nvSpPr>
            <p:cNvPr id="138" name="Прямоугольник 4"/>
            <p:cNvSpPr/>
            <p:nvPr/>
          </p:nvSpPr>
          <p:spPr>
            <a:xfrm>
              <a:off x="1847880" y="1982520"/>
              <a:ext cx="996840" cy="1193400"/>
            </a:xfrm>
            <a:prstGeom prst="rect">
              <a:avLst/>
            </a:prstGeom>
            <a:noFill/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Прямая соединительная линия 17"/>
            <p:cNvSpPr/>
            <p:nvPr/>
          </p:nvSpPr>
          <p:spPr>
            <a:xfrm>
              <a:off x="2084400" y="2098080"/>
              <a:ext cx="645120" cy="36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Прямая соединительная линия 18"/>
            <p:cNvSpPr/>
            <p:nvPr/>
          </p:nvSpPr>
          <p:spPr>
            <a:xfrm>
              <a:off x="2126160" y="3082680"/>
              <a:ext cx="645120" cy="36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Прямая соединительная линия 19"/>
            <p:cNvSpPr/>
            <p:nvPr/>
          </p:nvSpPr>
          <p:spPr>
            <a:xfrm flipV="1">
              <a:off x="1931400" y="2254680"/>
              <a:ext cx="6840" cy="68868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Прямоугольник 5"/>
            <p:cNvSpPr/>
            <p:nvPr/>
          </p:nvSpPr>
          <p:spPr>
            <a:xfrm>
              <a:off x="2845800" y="1455480"/>
              <a:ext cx="997200" cy="2163960"/>
            </a:xfrm>
            <a:prstGeom prst="rect">
              <a:avLst/>
            </a:prstGeom>
            <a:noFill/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Стрелка вниз 9"/>
            <p:cNvSpPr/>
            <p:nvPr/>
          </p:nvSpPr>
          <p:spPr>
            <a:xfrm>
              <a:off x="2383560" y="2835360"/>
              <a:ext cx="101160" cy="18972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Стрелка вниз 10"/>
            <p:cNvSpPr/>
            <p:nvPr/>
          </p:nvSpPr>
          <p:spPr>
            <a:xfrm flipV="1">
              <a:off x="2387520" y="2143440"/>
              <a:ext cx="103680" cy="189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Стрелка вниз 11"/>
            <p:cNvSpPr/>
            <p:nvPr/>
          </p:nvSpPr>
          <p:spPr>
            <a:xfrm rot="16200000" flipV="1">
              <a:off x="2039760" y="2465640"/>
              <a:ext cx="103680" cy="18864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Стрелка вниз 12"/>
            <p:cNvSpPr/>
            <p:nvPr/>
          </p:nvSpPr>
          <p:spPr>
            <a:xfrm flipV="1">
              <a:off x="2931840" y="1550520"/>
              <a:ext cx="128520" cy="5940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Стрелка вниз 13"/>
            <p:cNvSpPr/>
            <p:nvPr/>
          </p:nvSpPr>
          <p:spPr>
            <a:xfrm>
              <a:off x="2931840" y="2980440"/>
              <a:ext cx="128520" cy="59544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560">
              <a:solidFill>
                <a:srgbClr val="43729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8" name="TextBox 11"/>
          <p:cNvSpPr/>
          <p:nvPr/>
        </p:nvSpPr>
        <p:spPr>
          <a:xfrm>
            <a:off x="6552416" y="1324046"/>
            <a:ext cx="289736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9" name="TextBox 12"/>
          <p:cNvSpPr/>
          <p:nvPr/>
        </p:nvSpPr>
        <p:spPr>
          <a:xfrm>
            <a:off x="6591656" y="1985726"/>
            <a:ext cx="289736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1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50" name="TextBox 13"/>
          <p:cNvSpPr/>
          <p:nvPr/>
        </p:nvSpPr>
        <p:spPr>
          <a:xfrm>
            <a:off x="6115376" y="1766486"/>
            <a:ext cx="289736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51" name="TextBox 14"/>
          <p:cNvSpPr/>
          <p:nvPr/>
        </p:nvSpPr>
        <p:spPr>
          <a:xfrm>
            <a:off x="7128776" y="996086"/>
            <a:ext cx="289736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52" name="TextBox 15"/>
          <p:cNvSpPr/>
          <p:nvPr/>
        </p:nvSpPr>
        <p:spPr>
          <a:xfrm>
            <a:off x="7131296" y="2284886"/>
            <a:ext cx="289736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3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53" name="Стрелка вниз 14"/>
          <p:cNvSpPr/>
          <p:nvPr/>
        </p:nvSpPr>
        <p:spPr>
          <a:xfrm flipV="1">
            <a:off x="6500216" y="2410663"/>
            <a:ext cx="128854" cy="27161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2556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4" name="Стрелка вниз 15"/>
          <p:cNvSpPr/>
          <p:nvPr/>
        </p:nvSpPr>
        <p:spPr>
          <a:xfrm rot="10800000" flipV="1">
            <a:off x="6526436" y="845352"/>
            <a:ext cx="128854" cy="27198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2556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TextBox 16"/>
          <p:cNvSpPr/>
          <p:nvPr/>
        </p:nvSpPr>
        <p:spPr>
          <a:xfrm>
            <a:off x="6585075" y="2376140"/>
            <a:ext cx="289736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56" name="TextBox 17"/>
          <p:cNvSpPr/>
          <p:nvPr/>
        </p:nvSpPr>
        <p:spPr>
          <a:xfrm>
            <a:off x="6606327" y="856048"/>
            <a:ext cx="289736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4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57" name="Стрелка вправо 2"/>
          <p:cNvSpPr/>
          <p:nvPr/>
        </p:nvSpPr>
        <p:spPr>
          <a:xfrm flipH="1">
            <a:off x="5776254" y="2857121"/>
            <a:ext cx="993277" cy="1235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 w="2556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8" name="TextBox 19"/>
          <p:cNvSpPr/>
          <p:nvPr/>
        </p:nvSpPr>
        <p:spPr>
          <a:xfrm>
            <a:off x="6083696" y="2924246"/>
            <a:ext cx="1083474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6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59" name="Овал 2"/>
          <p:cNvSpPr/>
          <p:nvPr/>
        </p:nvSpPr>
        <p:spPr>
          <a:xfrm>
            <a:off x="6382488" y="1592696"/>
            <a:ext cx="1061017" cy="331558"/>
          </a:xfrm>
          <a:prstGeom prst="ellipse">
            <a:avLst/>
          </a:prstGeom>
          <a:solidFill>
            <a:srgbClr val="D06093"/>
          </a:solidFill>
          <a:ln w="25560">
            <a:solidFill>
              <a:srgbClr val="43729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spc="-1" dirty="0">
                <a:solidFill>
                  <a:srgbClr val="FFFFFF"/>
                </a:solidFill>
                <a:latin typeface="Calibri"/>
                <a:ea typeface="DejaVu Sans"/>
              </a:rPr>
              <a:t>~</a:t>
            </a:r>
            <a:r>
              <a:rPr lang="ru-RU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4 кВт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60" name="Стрелка вправо 30"/>
          <p:cNvSpPr/>
          <p:nvPr/>
        </p:nvSpPr>
        <p:spPr>
          <a:xfrm>
            <a:off x="5616928" y="1682046"/>
            <a:ext cx="324711" cy="13358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solidFill>
              <a:srgbClr val="526DB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TextBox 13"/>
          <p:cNvSpPr/>
          <p:nvPr/>
        </p:nvSpPr>
        <p:spPr>
          <a:xfrm>
            <a:off x="5634416" y="1753166"/>
            <a:ext cx="289736" cy="3430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5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62" name="Заголовок 1"/>
          <p:cNvSpPr/>
          <p:nvPr/>
        </p:nvSpPr>
        <p:spPr>
          <a:xfrm>
            <a:off x="647824" y="14789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Измерения энергетических потерь по воде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id="{9A412D71-84F9-4016-93DC-362D9124F745}"/>
              </a:ext>
            </a:extLst>
          </p:cNvPr>
          <p:cNvSpPr/>
          <p:nvPr/>
        </p:nvSpPr>
        <p:spPr>
          <a:xfrm>
            <a:off x="5051616" y="3191603"/>
            <a:ext cx="388843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Источники нагрева установки.</a:t>
            </a:r>
            <a:endParaRPr lang="ru-RU" sz="1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7">
            <a:extLst>
              <a:ext uri="{FF2B5EF4-FFF2-40B4-BE49-F238E27FC236}">
                <a16:creationId xmlns:a16="http://schemas.microsoft.com/office/drawing/2014/main" id="{67E09971-FD77-45D0-A9F1-B72745A57C8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00077" y="998255"/>
            <a:ext cx="2669904" cy="1843560"/>
          </a:xfrm>
          <a:prstGeom prst="rect">
            <a:avLst/>
          </a:prstGeom>
          <a:ln w="0">
            <a:noFill/>
          </a:ln>
        </p:spPr>
      </p:pic>
      <p:sp>
        <p:nvSpPr>
          <p:cNvPr id="170" name="Заголовок 1"/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Сопротивлени</a:t>
            </a:r>
            <a:r>
              <a:rPr lang="ru-RU" sz="8000" b="1" spc="-1" dirty="0">
                <a:solidFill>
                  <a:srgbClr val="FFFFFF"/>
                </a:solidFill>
                <a:latin typeface="Calibri"/>
              </a:rPr>
              <a:t>е антенного </a:t>
            </a: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контура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5"/>
              <p:cNvSpPr txBox="1"/>
              <p:nvPr/>
            </p:nvSpPr>
            <p:spPr>
              <a:xfrm>
                <a:off x="4807178" y="1059934"/>
                <a:ext cx="1591920" cy="6663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400">
                          <a:latin typeface="Cambria Math"/>
                        </a:rPr>
                        <m:t>𝑄</m:t>
                      </m:r>
                      <m:r>
                        <a:rPr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sz="1400">
                              <a:latin typeface="Cambria Math"/>
                            </a:rPr>
                            <m:t>∆</m:t>
                          </m:r>
                          <m:r>
                            <a:rPr sz="1400">
                              <a:latin typeface="Cambria Math"/>
                            </a:rPr>
                            <m:t>𝑓</m:t>
                          </m:r>
                        </m:den>
                      </m:f>
                      <m:r>
                        <a:rPr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0">
                              <a:latin typeface="Cambria Math"/>
                            </a:rPr>
                            <m:t>𝑅</m:t>
                          </m:r>
                        </m:num>
                        <m:den>
                          <m:r>
                            <a:rPr sz="1400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172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178" y="1059934"/>
                <a:ext cx="1591920" cy="6663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Прямоугольник 2"/>
              <p:cNvSpPr txBox="1"/>
              <p:nvPr/>
            </p:nvSpPr>
            <p:spPr>
              <a:xfrm>
                <a:off x="4503338" y="1642982"/>
                <a:ext cx="4685760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smtClean="0">
                          <a:latin typeface="Cambria Math"/>
                        </a:rPr>
                        <m:t>𝑅</m:t>
                      </m:r>
                      <m:r>
                        <a:rPr lang="ru-RU" sz="1400" smtClean="0">
                          <a:latin typeface="Cambria Math"/>
                        </a:rPr>
                        <m:t>−сопротивление контура </m:t>
                      </m:r>
                      <m:d>
                        <m:dPr>
                          <m:ctrlPr>
                            <a:rPr lang="ar-A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400">
                              <a:latin typeface="Cambria Math"/>
                            </a:rPr>
                            <m:t>без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sz="1400">
                              <a:latin typeface="Cambria Math"/>
                            </a:rPr>
                            <m:t>плазмы</m:t>
                          </m:r>
                        </m:e>
                      </m:d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173" name="Прямоугольни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338" y="1642982"/>
                <a:ext cx="4685760" cy="369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Прямоугольник 3"/>
              <p:cNvSpPr/>
              <p:nvPr/>
            </p:nvSpPr>
            <p:spPr>
              <a:xfrm>
                <a:off x="5002896" y="1969623"/>
                <a:ext cx="2106452" cy="30632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400" b="0" strike="noStrike" spc="-1" dirty="0">
                    <a:solidFill>
                      <a:srgbClr val="000000"/>
                    </a:solidFill>
                    <a:latin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ru-RU" sz="1400" smtClean="0">
                        <a:latin typeface="Cambria Math"/>
                      </a:rPr>
                      <m:t>𝑓</m:t>
                    </m:r>
                    <m:r>
                      <a:rPr lang="ru-RU" sz="1400">
                        <a:latin typeface="Cambria Math"/>
                      </a:rPr>
                      <m:t>−</m:t>
                    </m:r>
                    <m:r>
                      <a:rPr lang="ru-RU" sz="1400" i="1">
                        <a:latin typeface="Cambria Math"/>
                      </a:rPr>
                      <m:t> </m:t>
                    </m:r>
                  </m:oMath>
                </a14:m>
                <a:r>
                  <a:rPr lang="ru-RU" sz="1400" b="0" strike="noStrike" spc="-1" dirty="0">
                    <a:solidFill>
                      <a:srgbClr val="000000"/>
                    </a:solidFill>
                    <a:latin typeface="Times New Roman"/>
                  </a:rPr>
                  <a:t>резонансная частота</a:t>
                </a:r>
                <a:endParaRPr lang="ru-RU" sz="14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17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896" y="1969623"/>
                <a:ext cx="2106452" cy="306323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Прямоугольник 5"/>
              <p:cNvSpPr/>
              <p:nvPr/>
            </p:nvSpPr>
            <p:spPr>
              <a:xfrm>
                <a:off x="5049577" y="2264596"/>
                <a:ext cx="769163" cy="5919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ar-AE" sz="1600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sz="1600" b="0" strike="noStrike" spc="-1" dirty="0">
                    <a:solidFill>
                      <a:srgbClr val="000000"/>
                    </a:solidFill>
                    <a:latin typeface="Times New Roman"/>
                  </a:rPr>
                  <a:t> </a:t>
                </a:r>
                <a:r>
                  <a:rPr lang="ru-RU" sz="1600" b="0" strike="noStrike" spc="-1" dirty="0">
                    <a:solidFill>
                      <a:srgbClr val="000000"/>
                    </a:solidFill>
                    <a:latin typeface="Times New Roman"/>
                  </a:rPr>
                  <a:t>=</a:t>
                </a:r>
                <a:r>
                  <a:rPr lang="en-US" sz="1600" b="0" strike="noStrike" spc="-1" dirty="0">
                    <a:solidFill>
                      <a:srgbClr val="000000"/>
                    </a:solidFill>
                    <a:latin typeface="Times New Roman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b="0" i="1" strike="noStrike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trike="noStrike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1600" b="0" i="1" strike="noStrike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e>
                    </m:rad>
                  </m:oMath>
                </a14:m>
                <a:endParaRPr lang="ru-RU" sz="18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175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577" y="2264596"/>
                <a:ext cx="769163" cy="5919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5">
                <a:extLst>
                  <a:ext uri="{FF2B5EF4-FFF2-40B4-BE49-F238E27FC236}">
                    <a16:creationId xmlns:a16="http://schemas.microsoft.com/office/drawing/2014/main" id="{A1AAA503-6648-4DCB-AAD3-D6B3A8DD78B1}"/>
                  </a:ext>
                </a:extLst>
              </p:cNvPr>
              <p:cNvSpPr txBox="1"/>
              <p:nvPr/>
            </p:nvSpPr>
            <p:spPr>
              <a:xfrm>
                <a:off x="4630288" y="549730"/>
                <a:ext cx="1591920" cy="6663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A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27" name="TextBox 5">
                <a:extLst>
                  <a:ext uri="{FF2B5EF4-FFF2-40B4-BE49-F238E27FC236}">
                    <a16:creationId xmlns:a16="http://schemas.microsoft.com/office/drawing/2014/main" id="{A1AAA503-6648-4DCB-AAD3-D6B3A8DD7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288" y="549730"/>
                <a:ext cx="1591920" cy="66636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A62C5DB5-664E-40FC-A532-9ADF0C258B46}"/>
              </a:ext>
            </a:extLst>
          </p:cNvPr>
          <p:cNvSpPr/>
          <p:nvPr/>
        </p:nvSpPr>
        <p:spPr>
          <a:xfrm>
            <a:off x="863848" y="2835275"/>
            <a:ext cx="388843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Параллельный колебательный контур.</a:t>
            </a:r>
            <a:endParaRPr lang="ru-RU" sz="12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2">
                <a:extLst>
                  <a:ext uri="{FF2B5EF4-FFF2-40B4-BE49-F238E27FC236}">
                    <a16:creationId xmlns:a16="http://schemas.microsoft.com/office/drawing/2014/main" id="{3BAAFAF8-D740-4BF6-901F-8814F3A2A993}"/>
                  </a:ext>
                </a:extLst>
              </p:cNvPr>
              <p:cNvSpPr txBox="1"/>
              <p:nvPr/>
            </p:nvSpPr>
            <p:spPr>
              <a:xfrm>
                <a:off x="6057055" y="1172794"/>
                <a:ext cx="2104586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0" smtClean="0">
                          <a:latin typeface="Cambria Math" panose="02040503050406030204" pitchFamily="18" charset="0"/>
                        </a:rPr>
                        <m:t>− доб</m:t>
                      </m:r>
                      <m:r>
                        <a:rPr lang="ru-RU" sz="1400" smtClean="0">
                          <a:latin typeface="Cambria Math"/>
                        </a:rPr>
                        <m:t>ро</m:t>
                      </m:r>
                      <m:r>
                        <a:rPr lang="ru-RU" sz="1400" b="0" i="0" smtClean="0">
                          <a:latin typeface="Cambria Math" panose="02040503050406030204" pitchFamily="18" charset="0"/>
                        </a:rPr>
                        <m:t>тность контура</m:t>
                      </m:r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10" name="Прямоугольник 2">
                <a:extLst>
                  <a:ext uri="{FF2B5EF4-FFF2-40B4-BE49-F238E27FC236}">
                    <a16:creationId xmlns:a16="http://schemas.microsoft.com/office/drawing/2014/main" id="{3BAAFAF8-D740-4BF6-901F-8814F3A2A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055" y="1172794"/>
                <a:ext cx="2104586" cy="369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2">
                <a:extLst>
                  <a:ext uri="{FF2B5EF4-FFF2-40B4-BE49-F238E27FC236}">
                    <a16:creationId xmlns:a16="http://schemas.microsoft.com/office/drawing/2014/main" id="{9E80B1F2-DD2A-437E-8268-A78CB58B517E}"/>
                  </a:ext>
                </a:extLst>
              </p:cNvPr>
              <p:cNvSpPr txBox="1"/>
              <p:nvPr/>
            </p:nvSpPr>
            <p:spPr>
              <a:xfrm>
                <a:off x="5530222" y="677487"/>
                <a:ext cx="2104586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0" smtClean="0"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потери в контуре</m:t>
                      </m:r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11" name="Прямоугольник 2">
                <a:extLst>
                  <a:ext uri="{FF2B5EF4-FFF2-40B4-BE49-F238E27FC236}">
                    <a16:creationId xmlns:a16="http://schemas.microsoft.com/office/drawing/2014/main" id="{9E80B1F2-DD2A-437E-8268-A78CB58B5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222" y="677487"/>
                <a:ext cx="2104586" cy="369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978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7">
            <a:extLst>
              <a:ext uri="{FF2B5EF4-FFF2-40B4-BE49-F238E27FC236}">
                <a16:creationId xmlns:a16="http://schemas.microsoft.com/office/drawing/2014/main" id="{67E09971-FD77-45D0-A9F1-B72745A57C8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600077" y="998255"/>
            <a:ext cx="2669904" cy="1843560"/>
          </a:xfrm>
          <a:prstGeom prst="rect">
            <a:avLst/>
          </a:prstGeom>
          <a:ln w="0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Прямоугольник 2"/>
              <p:cNvSpPr txBox="1"/>
              <p:nvPr/>
            </p:nvSpPr>
            <p:spPr>
              <a:xfrm>
                <a:off x="4503338" y="1642982"/>
                <a:ext cx="4685760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smtClean="0">
                          <a:latin typeface="Cambria Math"/>
                        </a:rPr>
                        <m:t>𝑅</m:t>
                      </m:r>
                      <m:r>
                        <a:rPr lang="ru-RU" sz="1400" smtClean="0">
                          <a:latin typeface="Cambria Math"/>
                        </a:rPr>
                        <m:t>−сопротивление контура </m:t>
                      </m:r>
                      <m:d>
                        <m:dPr>
                          <m:ctrlPr>
                            <a:rPr lang="ar-AE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sz="1400">
                              <a:latin typeface="Cambria Math"/>
                            </a:rPr>
                            <m:t>без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ru-RU" sz="1400">
                              <a:latin typeface="Cambria Math"/>
                            </a:rPr>
                            <m:t>плазмы</m:t>
                          </m:r>
                        </m:e>
                      </m:d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173" name="Прямоугольник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338" y="1642982"/>
                <a:ext cx="4685760" cy="3690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Прямоугольник 3"/>
              <p:cNvSpPr/>
              <p:nvPr/>
            </p:nvSpPr>
            <p:spPr>
              <a:xfrm>
                <a:off x="5002896" y="1969623"/>
                <a:ext cx="2106452" cy="306323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400" b="0" strike="noStrike" spc="-1" dirty="0">
                    <a:solidFill>
                      <a:srgbClr val="000000"/>
                    </a:solidFill>
                    <a:latin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ru-RU" sz="1400" smtClean="0">
                        <a:latin typeface="Cambria Math"/>
                      </a:rPr>
                      <m:t>𝑓</m:t>
                    </m:r>
                    <m:r>
                      <a:rPr lang="ru-RU" sz="1400">
                        <a:latin typeface="Cambria Math"/>
                      </a:rPr>
                      <m:t>−</m:t>
                    </m:r>
                    <m:r>
                      <a:rPr lang="ru-RU" sz="1400" i="1">
                        <a:latin typeface="Cambria Math"/>
                      </a:rPr>
                      <m:t> </m:t>
                    </m:r>
                  </m:oMath>
                </a14:m>
                <a:r>
                  <a:rPr lang="ru-RU" sz="1400" b="0" strike="noStrike" spc="-1" dirty="0">
                    <a:solidFill>
                      <a:srgbClr val="000000"/>
                    </a:solidFill>
                    <a:latin typeface="Times New Roman"/>
                  </a:rPr>
                  <a:t>резонансная частота</a:t>
                </a:r>
                <a:endParaRPr lang="ru-RU" sz="14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17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896" y="1969623"/>
                <a:ext cx="2106452" cy="306323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Прямоугольник 5"/>
              <p:cNvSpPr/>
              <p:nvPr/>
            </p:nvSpPr>
            <p:spPr>
              <a:xfrm>
                <a:off x="5049577" y="2264596"/>
                <a:ext cx="769163" cy="59197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t">
                <a:spAutoFit/>
              </a:bodyPr>
              <a:lstStyle/>
              <a:p>
                <a:pPr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ar-AE" sz="1600" smtClean="0">
                        <a:latin typeface="Cambria Math"/>
                      </a:rPr>
                      <m:t>𝜌</m:t>
                    </m:r>
                  </m:oMath>
                </a14:m>
                <a:r>
                  <a:rPr lang="en-US" sz="1600" b="0" strike="noStrike" spc="-1" dirty="0">
                    <a:solidFill>
                      <a:srgbClr val="000000"/>
                    </a:solidFill>
                    <a:latin typeface="Times New Roman"/>
                  </a:rPr>
                  <a:t> </a:t>
                </a:r>
                <a:r>
                  <a:rPr lang="ru-RU" sz="1600" b="0" strike="noStrike" spc="-1" dirty="0">
                    <a:solidFill>
                      <a:srgbClr val="000000"/>
                    </a:solidFill>
                    <a:latin typeface="Times New Roman"/>
                  </a:rPr>
                  <a:t>=</a:t>
                </a:r>
                <a:r>
                  <a:rPr lang="en-US" sz="1600" b="0" strike="noStrike" spc="-1" dirty="0">
                    <a:solidFill>
                      <a:srgbClr val="000000"/>
                    </a:solidFill>
                    <a:latin typeface="Times New Roman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b="0" i="1" strike="noStrike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b="0" i="1" strike="noStrike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trike="noStrike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1600" b="0" i="1" strike="noStrike" spc="-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den>
                        </m:f>
                      </m:e>
                    </m:rad>
                  </m:oMath>
                </a14:m>
                <a:endParaRPr lang="ru-RU" sz="1800" b="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175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9577" y="2264596"/>
                <a:ext cx="769163" cy="5919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Прямоугольник 14"/>
              <p:cNvSpPr txBox="1"/>
              <p:nvPr/>
            </p:nvSpPr>
            <p:spPr>
              <a:xfrm>
                <a:off x="4503338" y="3289569"/>
                <a:ext cx="3791520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smtClean="0">
                          <a:latin typeface="Cambria Math"/>
                        </a:rPr>
                        <m:t>∆</m:t>
                      </m:r>
                      <m:r>
                        <a:rPr lang="ru-RU" sz="1400" smtClean="0">
                          <a:latin typeface="Cambria Math"/>
                        </a:rPr>
                        <m:t>𝑅</m:t>
                      </m:r>
                      <m:r>
                        <a:rPr lang="ru-RU" sz="1400" smtClean="0">
                          <a:latin typeface="Cambria Math"/>
                        </a:rPr>
                        <m:t>−добавочное сопротивление</m:t>
                      </m:r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181" name="Прямоугольник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338" y="3289569"/>
                <a:ext cx="3791520" cy="369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Прямоугольник 15"/>
              <p:cNvSpPr txBox="1"/>
              <p:nvPr/>
            </p:nvSpPr>
            <p:spPr>
              <a:xfrm>
                <a:off x="4861984" y="3624601"/>
                <a:ext cx="3921480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smtClean="0">
                          <a:latin typeface="Cambria Math"/>
                        </a:rPr>
                        <m:t>−добротность</m:t>
                      </m:r>
                      <m:r>
                        <a:rPr lang="ru-RU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400">
                          <a:latin typeface="Cambria Math"/>
                        </a:rPr>
                        <m:t>с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400">
                          <a:latin typeface="Cambria Math"/>
                        </a:rPr>
                        <m:t>сопротивлением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ru-RU" sz="1400">
                          <a:latin typeface="Cambria Math"/>
                        </a:rPr>
                        <m:t>∆</m:t>
                      </m:r>
                      <m:r>
                        <a:rPr lang="ru-RU" sz="1400">
                          <a:latin typeface="Cambria Math"/>
                        </a:rPr>
                        <m:t>𝑅</m:t>
                      </m:r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182" name="Прямоугольник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984" y="3624601"/>
                <a:ext cx="3921480" cy="369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Прямоугольник 16"/>
              <p:cNvSpPr txBox="1"/>
              <p:nvPr/>
            </p:nvSpPr>
            <p:spPr>
              <a:xfrm>
                <a:off x="4964209" y="3624601"/>
                <a:ext cx="495720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>
                              <a:latin typeface="Cambria Math"/>
                            </a:rPr>
                            <m:t>𝑄</m:t>
                          </m:r>
                        </m:e>
                        <m:sup>
                          <m:r>
                            <a:rPr sz="1400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83" name="Прямоугольник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209" y="3624601"/>
                <a:ext cx="495720" cy="369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Box 5"/>
              <p:cNvSpPr txBox="1"/>
              <p:nvPr/>
            </p:nvSpPr>
            <p:spPr>
              <a:xfrm>
                <a:off x="4673045" y="2776008"/>
                <a:ext cx="2275200" cy="6663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400">
                          <a:latin typeface="Cambria Math"/>
                        </a:rPr>
                        <m:t>𝑅</m:t>
                      </m:r>
                      <m:r>
                        <a:rPr sz="1400">
                          <a:latin typeface="Cambria Math"/>
                        </a:rPr>
                        <m:t>=∆</m:t>
                      </m:r>
                      <m:r>
                        <a:rPr sz="140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400">
                                  <a:latin typeface="Cambria Math"/>
                                </a:rPr>
                                <m:t>𝑄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1400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sz="140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den>
                          </m:f>
                          <m:r>
                            <a:rPr sz="1400">
                              <a:latin typeface="Cambria Math"/>
                            </a:rPr>
                            <m:t>−</m:t>
                          </m:r>
                          <m:r>
                            <a:rPr sz="1400">
                              <a:latin typeface="Cambria Math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18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045" y="2776008"/>
                <a:ext cx="2275200" cy="6663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ая со стрелкой 7">
            <a:extLst>
              <a:ext uri="{FF2B5EF4-FFF2-40B4-BE49-F238E27FC236}">
                <a16:creationId xmlns:a16="http://schemas.microsoft.com/office/drawing/2014/main" id="{0F9A2389-2CDE-4117-BCEE-BBECC7367D4D}"/>
              </a:ext>
            </a:extLst>
          </p:cNvPr>
          <p:cNvSpPr/>
          <p:nvPr/>
        </p:nvSpPr>
        <p:spPr>
          <a:xfrm flipH="1" flipV="1">
            <a:off x="3835748" y="1121345"/>
            <a:ext cx="785428" cy="7419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Прямая со стрелкой 8">
            <a:extLst>
              <a:ext uri="{FF2B5EF4-FFF2-40B4-BE49-F238E27FC236}">
                <a16:creationId xmlns:a16="http://schemas.microsoft.com/office/drawing/2014/main" id="{57F42093-C7BC-4512-859B-D0A1B406A1A8}"/>
              </a:ext>
            </a:extLst>
          </p:cNvPr>
          <p:cNvSpPr/>
          <p:nvPr/>
        </p:nvSpPr>
        <p:spPr>
          <a:xfrm flipH="1">
            <a:off x="3849076" y="2687408"/>
            <a:ext cx="781215" cy="4571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" name="Прямоугольник 10">
            <a:extLst>
              <a:ext uri="{FF2B5EF4-FFF2-40B4-BE49-F238E27FC236}">
                <a16:creationId xmlns:a16="http://schemas.microsoft.com/office/drawing/2014/main" id="{F881CE55-9284-4D35-9B01-F1946CE3EE46}"/>
              </a:ext>
            </a:extLst>
          </p:cNvPr>
          <p:cNvSpPr/>
          <p:nvPr/>
        </p:nvSpPr>
        <p:spPr>
          <a:xfrm>
            <a:off x="4543919" y="1570343"/>
            <a:ext cx="192587" cy="7149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" name="Прямая соединительная линия 12">
            <a:extLst>
              <a:ext uri="{FF2B5EF4-FFF2-40B4-BE49-F238E27FC236}">
                <a16:creationId xmlns:a16="http://schemas.microsoft.com/office/drawing/2014/main" id="{888964D6-84EE-447E-A7D9-DF9CF018F524}"/>
              </a:ext>
            </a:extLst>
          </p:cNvPr>
          <p:cNvSpPr/>
          <p:nvPr/>
        </p:nvSpPr>
        <p:spPr>
          <a:xfrm>
            <a:off x="4621177" y="1195534"/>
            <a:ext cx="6378" cy="366993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Прямая соединительная линия 14">
            <a:extLst>
              <a:ext uri="{FF2B5EF4-FFF2-40B4-BE49-F238E27FC236}">
                <a16:creationId xmlns:a16="http://schemas.microsoft.com/office/drawing/2014/main" id="{97F85A29-11BA-42DF-9B2A-3997BBA43EE4}"/>
              </a:ext>
            </a:extLst>
          </p:cNvPr>
          <p:cNvSpPr/>
          <p:nvPr/>
        </p:nvSpPr>
        <p:spPr>
          <a:xfrm flipV="1">
            <a:off x="4630288" y="2289306"/>
            <a:ext cx="0" cy="39810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AF08B336-02D4-4175-A8EA-3502A4FCC87C}"/>
              </a:ext>
            </a:extLst>
          </p:cNvPr>
          <p:cNvSpPr/>
          <p:nvPr/>
        </p:nvSpPr>
        <p:spPr>
          <a:xfrm>
            <a:off x="4680341" y="1776270"/>
            <a:ext cx="3787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Δ</a:t>
            </a:r>
            <a:r>
              <a:rPr lang="en-US" sz="1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CCEACC10-BE71-45BE-9FD6-9E36DB0CC059}"/>
              </a:ext>
            </a:extLst>
          </p:cNvPr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Сопротивлени</a:t>
            </a:r>
            <a:r>
              <a:rPr lang="ru-RU" sz="8000" b="1" spc="-1" dirty="0">
                <a:solidFill>
                  <a:srgbClr val="FFFFFF"/>
                </a:solidFill>
                <a:latin typeface="Calibri"/>
              </a:rPr>
              <a:t>е антенного </a:t>
            </a: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контура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id="{BF1BE489-1619-4D6C-9AAD-F6E56BED72B6}"/>
              </a:ext>
            </a:extLst>
          </p:cNvPr>
          <p:cNvSpPr/>
          <p:nvPr/>
        </p:nvSpPr>
        <p:spPr>
          <a:xfrm>
            <a:off x="863848" y="2835275"/>
            <a:ext cx="388843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Параллельный колебательный контур.</a:t>
            </a:r>
            <a:endParaRPr lang="ru-RU" sz="1200" b="0" strike="noStrike" spc="-1" dirty="0"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5">
                <a:extLst>
                  <a:ext uri="{FF2B5EF4-FFF2-40B4-BE49-F238E27FC236}">
                    <a16:creationId xmlns:a16="http://schemas.microsoft.com/office/drawing/2014/main" id="{B404EB31-8692-4ED9-A835-FF9CDEA20FD3}"/>
                  </a:ext>
                </a:extLst>
              </p:cNvPr>
              <p:cNvSpPr txBox="1"/>
              <p:nvPr/>
            </p:nvSpPr>
            <p:spPr>
              <a:xfrm>
                <a:off x="4807178" y="1059934"/>
                <a:ext cx="1591920" cy="6663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400">
                          <a:latin typeface="Cambria Math"/>
                        </a:rPr>
                        <m:t>𝑄</m:t>
                      </m:r>
                      <m:r>
                        <a:rPr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0">
                              <a:latin typeface="Cambria Math"/>
                            </a:rPr>
                            <m:t>𝑓</m:t>
                          </m:r>
                        </m:num>
                        <m:den>
                          <m:r>
                            <a:rPr sz="1400">
                              <a:latin typeface="Cambria Math"/>
                            </a:rPr>
                            <m:t>∆</m:t>
                          </m:r>
                          <m:r>
                            <a:rPr sz="1400">
                              <a:latin typeface="Cambria Math"/>
                            </a:rPr>
                            <m:t>𝑓</m:t>
                          </m:r>
                        </m:den>
                      </m:f>
                      <m:r>
                        <a:rPr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400">
                              <a:latin typeface="Cambria Math"/>
                            </a:rPr>
                            <m:t>𝑅</m:t>
                          </m:r>
                        </m:num>
                        <m:den>
                          <m:r>
                            <a:rPr sz="1400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30" name="TextBox 5">
                <a:extLst>
                  <a:ext uri="{FF2B5EF4-FFF2-40B4-BE49-F238E27FC236}">
                    <a16:creationId xmlns:a16="http://schemas.microsoft.com/office/drawing/2014/main" id="{B404EB31-8692-4ED9-A835-FF9CDEA20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178" y="1059934"/>
                <a:ext cx="1591920" cy="6663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4241129C-52EA-410C-909B-5BE3019A88D9}"/>
                  </a:ext>
                </a:extLst>
              </p:cNvPr>
              <p:cNvSpPr txBox="1"/>
              <p:nvPr/>
            </p:nvSpPr>
            <p:spPr>
              <a:xfrm>
                <a:off x="4630288" y="549730"/>
                <a:ext cx="1591920" cy="66636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ar-A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4241129C-52EA-410C-909B-5BE3019A8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288" y="549730"/>
                <a:ext cx="1591920" cy="6663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2">
                <a:extLst>
                  <a:ext uri="{FF2B5EF4-FFF2-40B4-BE49-F238E27FC236}">
                    <a16:creationId xmlns:a16="http://schemas.microsoft.com/office/drawing/2014/main" id="{EB613395-DCDE-41A8-9CDC-0A06596939D6}"/>
                  </a:ext>
                </a:extLst>
              </p:cNvPr>
              <p:cNvSpPr txBox="1"/>
              <p:nvPr/>
            </p:nvSpPr>
            <p:spPr>
              <a:xfrm>
                <a:off x="6057055" y="1172794"/>
                <a:ext cx="2104586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0" smtClean="0">
                          <a:latin typeface="Cambria Math" panose="02040503050406030204" pitchFamily="18" charset="0"/>
                        </a:rPr>
                        <m:t>− доб</m:t>
                      </m:r>
                      <m:r>
                        <a:rPr lang="ru-RU" sz="1400" smtClean="0">
                          <a:latin typeface="Cambria Math"/>
                        </a:rPr>
                        <m:t>ро</m:t>
                      </m:r>
                      <m:r>
                        <a:rPr lang="ru-RU" sz="1400" b="0" i="0" smtClean="0">
                          <a:latin typeface="Cambria Math" panose="02040503050406030204" pitchFamily="18" charset="0"/>
                        </a:rPr>
                        <m:t>тность контура</m:t>
                      </m:r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32" name="Прямоугольник 2">
                <a:extLst>
                  <a:ext uri="{FF2B5EF4-FFF2-40B4-BE49-F238E27FC236}">
                    <a16:creationId xmlns:a16="http://schemas.microsoft.com/office/drawing/2014/main" id="{EB613395-DCDE-41A8-9CDC-0A0659693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055" y="1172794"/>
                <a:ext cx="2104586" cy="369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2">
                <a:extLst>
                  <a:ext uri="{FF2B5EF4-FFF2-40B4-BE49-F238E27FC236}">
                    <a16:creationId xmlns:a16="http://schemas.microsoft.com/office/drawing/2014/main" id="{92307075-5ABC-4B49-AA05-5E957A6FD22A}"/>
                  </a:ext>
                </a:extLst>
              </p:cNvPr>
              <p:cNvSpPr txBox="1"/>
              <p:nvPr/>
            </p:nvSpPr>
            <p:spPr>
              <a:xfrm>
                <a:off x="5530222" y="677487"/>
                <a:ext cx="2104586" cy="369000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0" smtClean="0">
                          <a:latin typeface="Cambria Math" panose="02040503050406030204" pitchFamily="18" charset="0"/>
                        </a:rPr>
                        <m:t>− </m:t>
                      </m:r>
                      <m:r>
                        <a:rPr lang="ru-RU" sz="1400" b="0" i="1" smtClean="0">
                          <a:latin typeface="Cambria Math" panose="02040503050406030204" pitchFamily="18" charset="0"/>
                        </a:rPr>
                        <m:t>потери в контуре</m:t>
                      </m:r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33" name="Прямоугольник 2">
                <a:extLst>
                  <a:ext uri="{FF2B5EF4-FFF2-40B4-BE49-F238E27FC236}">
                    <a16:creationId xmlns:a16="http://schemas.microsoft.com/office/drawing/2014/main" id="{92307075-5ABC-4B49-AA05-5E957A6FD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0222" y="677487"/>
                <a:ext cx="2104586" cy="369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448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Объект 3">
                <a:extLst>
                  <a:ext uri="{FF2B5EF4-FFF2-40B4-BE49-F238E27FC236}">
                    <a16:creationId xmlns:a16="http://schemas.microsoft.com/office/drawing/2014/main" id="{D62F7390-4B9F-4145-874A-556DFEF898E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374005"/>
                  </p:ext>
                </p:extLst>
              </p:nvPr>
            </p:nvGraphicFramePr>
            <p:xfrm>
              <a:off x="1800421" y="464344"/>
              <a:ext cx="3936125" cy="4152900"/>
            </p:xfrm>
            <a:graphic>
              <a:graphicData uri="http://schemas.openxmlformats.org/drawingml/2006/table">
                <a:tbl>
                  <a:tblPr/>
                  <a:tblGrid>
                    <a:gridCol w="8388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84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162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16213">
                      <a:extLst>
                        <a:ext uri="{9D8B030D-6E8A-4147-A177-3AD203B41FA5}">
                          <a16:colId xmlns:a16="http://schemas.microsoft.com/office/drawing/2014/main" val="3007296793"/>
                        </a:ext>
                      </a:extLst>
                    </a:gridCol>
                    <a:gridCol w="51621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1621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83950">
                      <a:extLst>
                        <a:ext uri="{9D8B030D-6E8A-4147-A177-3AD203B41FA5}">
                          <a16:colId xmlns:a16="http://schemas.microsoft.com/office/drawing/2014/main" val="1566520879"/>
                        </a:ext>
                      </a:extLst>
                    </a:gridCol>
                  </a:tblGrid>
                  <a:tr h="203382">
                    <a:tc gridSpan="7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Влияние на сопротивления контура (</a:t>
                          </a:r>
                          <a:r>
                            <a:rPr lang="en-US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R</a:t>
                          </a: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) элементов эмиттера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8407679"/>
                      </a:ext>
                    </a:extLst>
                  </a:tr>
                  <a:tr h="2033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Компоненты 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>
                              <a:solidFill>
                                <a:schemeClr val="bg1"/>
                              </a:solidFill>
                              <a:latin typeface="Calibri"/>
                            </a:rPr>
                            <a:t>1</a:t>
                          </a:r>
                          <a:endParaRPr lang="ru-RU" sz="1000" b="0" strike="noStrike" spc="-1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2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3</a:t>
                          </a: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5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6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7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033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Катушка </a:t>
                          </a:r>
                          <a:endParaRPr lang="ru-RU" sz="1000" b="0" strike="noStrike" spc="-1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1009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Нижний фланец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576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Нижнее уплотняющее кольцо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1" strike="noStrike" spc="-1" dirty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1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9828398"/>
                      </a:ext>
                    </a:extLst>
                  </a:tr>
                  <a:tr h="21009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Верхний фланец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57609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Верхнее уплотняющее кольцо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1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377246"/>
                      </a:ext>
                    </a:extLst>
                  </a:tr>
                  <a:tr h="3304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Молибденовая пластина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0973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Шпильки 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033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000" b="0" strike="noStrike" spc="-1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Q</a:t>
                          </a:r>
                          <a:endParaRPr lang="ru-RU" sz="1000" b="0" strike="noStrike" spc="-1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306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155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125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124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107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144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3049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AE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ar-AE" sz="1000" i="0">
                                      <a:latin typeface="Cambria Math"/>
                                    </a:rPr>
                                    <m:t>Q</m:t>
                                  </m:r>
                                </m:e>
                                <m:sup>
                                  <m:r>
                                    <a:rPr lang="ar-AE" sz="1000" i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 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(при 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l-GR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Δ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R = 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16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.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2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5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)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135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96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89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79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70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91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1009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R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 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[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кОм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]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20,6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10,0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6,7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6,9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6,4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9,3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Объект 3">
                <a:extLst>
                  <a:ext uri="{FF2B5EF4-FFF2-40B4-BE49-F238E27FC236}">
                    <a16:creationId xmlns:a16="http://schemas.microsoft.com/office/drawing/2014/main" id="{D62F7390-4B9F-4145-874A-556DFEF898E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374005"/>
                  </p:ext>
                </p:extLst>
              </p:nvPr>
            </p:nvGraphicFramePr>
            <p:xfrm>
              <a:off x="1800421" y="464344"/>
              <a:ext cx="3936125" cy="4152900"/>
            </p:xfrm>
            <a:graphic>
              <a:graphicData uri="http://schemas.openxmlformats.org/drawingml/2006/table">
                <a:tbl>
                  <a:tblPr/>
                  <a:tblGrid>
                    <a:gridCol w="83884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84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1621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16213">
                      <a:extLst>
                        <a:ext uri="{9D8B030D-6E8A-4147-A177-3AD203B41FA5}">
                          <a16:colId xmlns:a16="http://schemas.microsoft.com/office/drawing/2014/main" val="3007296793"/>
                        </a:ext>
                      </a:extLst>
                    </a:gridCol>
                    <a:gridCol w="51621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516213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483950">
                      <a:extLst>
                        <a:ext uri="{9D8B030D-6E8A-4147-A177-3AD203B41FA5}">
                          <a16:colId xmlns:a16="http://schemas.microsoft.com/office/drawing/2014/main" val="1566520879"/>
                        </a:ext>
                      </a:extLst>
                    </a:gridCol>
                  </a:tblGrid>
                  <a:tr h="243840">
                    <a:tc gridSpan="7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Влияние на сопротивления контура (</a:t>
                          </a:r>
                          <a:r>
                            <a:rPr lang="en-US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R</a:t>
                          </a: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) элементов эмиттера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840767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Компоненты 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>
                              <a:solidFill>
                                <a:schemeClr val="bg1"/>
                              </a:solidFill>
                              <a:latin typeface="Calibri"/>
                            </a:rPr>
                            <a:t>1</a:t>
                          </a:r>
                          <a:endParaRPr lang="ru-RU" sz="1000" b="0" strike="noStrike" spc="-1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2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3</a:t>
                          </a: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5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6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7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Катушка </a:t>
                          </a:r>
                          <a:endParaRPr lang="ru-RU" sz="1000" b="0" strike="noStrike" spc="-1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Нижний фланец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Нижнее уплотняющее кольцо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1" strike="noStrike" spc="-1" dirty="0">
                            <a:solidFill>
                              <a:srgbClr val="000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1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7982839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Верхний фланец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Верхнее уплотняющее кольцо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1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37724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Молибденовая пластина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Шпильки 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000" b="0" strike="noStrike" spc="-1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Q</a:t>
                          </a:r>
                          <a:endParaRPr lang="ru-RU" sz="1000" b="0" strike="noStrike" spc="-1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306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155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125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124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107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144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blipFill>
                          <a:blip r:embed="rId3"/>
                          <a:stretch>
                            <a:fillRect l="-725" t="-889231" r="-371739" b="-70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135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96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89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79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70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91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R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 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[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кОм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]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20,6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10,0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6,7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6,9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6,4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9,3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Picture 2" descr="E:\drive-download-20220408T035922Z-001\1649368151093.jpg">
            <a:extLst>
              <a:ext uri="{FF2B5EF4-FFF2-40B4-BE49-F238E27FC236}">
                <a16:creationId xmlns:a16="http://schemas.microsoft.com/office/drawing/2014/main" id="{7057C3A7-CA54-4622-9F6A-83005F749626}"/>
              </a:ext>
            </a:extLst>
          </p:cNvPr>
          <p:cNvPicPr/>
          <p:nvPr/>
        </p:nvPicPr>
        <p:blipFill>
          <a:blip r:embed="rId4"/>
          <a:srcRect l="12976" t="-1871" r="22616" b="9813"/>
          <a:stretch/>
        </p:blipFill>
        <p:spPr>
          <a:xfrm>
            <a:off x="6192440" y="1179091"/>
            <a:ext cx="2448272" cy="2004183"/>
          </a:xfrm>
          <a:prstGeom prst="rect">
            <a:avLst/>
          </a:prstGeom>
          <a:ln w="0">
            <a:noFill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0B8401C-F14B-4BD8-B95F-0B0DBC684015}"/>
              </a:ext>
            </a:extLst>
          </p:cNvPr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Сопротивлени</a:t>
            </a:r>
            <a:r>
              <a:rPr lang="ru-RU" sz="8000" b="1" spc="-1" dirty="0">
                <a:solidFill>
                  <a:srgbClr val="FFFFFF"/>
                </a:solidFill>
                <a:latin typeface="Calibri"/>
              </a:rPr>
              <a:t>е антенного </a:t>
            </a: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контура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A0ED584A-86C7-4D0C-AE0C-DE878B583EF6}"/>
              </a:ext>
            </a:extLst>
          </p:cNvPr>
          <p:cNvSpPr/>
          <p:nvPr/>
        </p:nvSpPr>
        <p:spPr>
          <a:xfrm>
            <a:off x="6192440" y="1224718"/>
            <a:ext cx="2448272" cy="2460758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n-US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  </a:t>
            </a: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200" spc="-1" dirty="0">
                <a:solidFill>
                  <a:srgbClr val="000000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Внешний вид эмиттера: 1) – уплотняющие керамику кольца.</a:t>
            </a:r>
            <a:endParaRPr lang="ru-RU" sz="1050" strike="noStrike" spc="-1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ADB66-DBBB-411A-B26C-FA9230424689}"/>
              </a:ext>
            </a:extLst>
          </p:cNvPr>
          <p:cNvSpPr txBox="1"/>
          <p:nvPr/>
        </p:nvSpPr>
        <p:spPr>
          <a:xfrm>
            <a:off x="5897394" y="201526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B41D7494-FE36-43BB-917B-EC541FF6514E}"/>
              </a:ext>
            </a:extLst>
          </p:cNvPr>
          <p:cNvCxnSpPr>
            <a:cxnSpLocks/>
          </p:cNvCxnSpPr>
          <p:nvPr/>
        </p:nvCxnSpPr>
        <p:spPr>
          <a:xfrm flipV="1">
            <a:off x="6134100" y="1971180"/>
            <a:ext cx="634404" cy="20052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7C033BD-B569-45D2-9749-2E636A74FFFD}"/>
              </a:ext>
            </a:extLst>
          </p:cNvPr>
          <p:cNvCxnSpPr>
            <a:cxnSpLocks/>
          </p:cNvCxnSpPr>
          <p:nvPr/>
        </p:nvCxnSpPr>
        <p:spPr>
          <a:xfrm>
            <a:off x="6134100" y="2286000"/>
            <a:ext cx="795338" cy="50958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Объект 3">
                <a:extLst>
                  <a:ext uri="{FF2B5EF4-FFF2-40B4-BE49-F238E27FC236}">
                    <a16:creationId xmlns:a16="http://schemas.microsoft.com/office/drawing/2014/main" id="{1AE40CB3-4B2A-4E78-8665-014974C78BE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8809855"/>
                  </p:ext>
                </p:extLst>
              </p:nvPr>
            </p:nvGraphicFramePr>
            <p:xfrm>
              <a:off x="2716079" y="2738828"/>
              <a:ext cx="4356484" cy="2170858"/>
            </p:xfrm>
            <a:graphic>
              <a:graphicData uri="http://schemas.openxmlformats.org/drawingml/2006/table">
                <a:tbl>
                  <a:tblPr/>
                  <a:tblGrid>
                    <a:gridCol w="15516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484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95484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95168">
                      <a:extLst>
                        <a:ext uri="{9D8B030D-6E8A-4147-A177-3AD203B41FA5}">
                          <a16:colId xmlns:a16="http://schemas.microsoft.com/office/drawing/2014/main" val="156652087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Компоненты 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5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6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7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0208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Все остальное 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(кроме  экрана)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981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Уплотняющие</a:t>
                          </a:r>
                        </a:p>
                        <a:p>
                          <a:pPr algn="ctr"/>
                          <a:r>
                            <a:rPr lang="ru-RU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кольца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1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506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Уплотняющие</a:t>
                          </a:r>
                        </a:p>
                        <a:p>
                          <a:pPr algn="ctr"/>
                          <a:r>
                            <a:rPr lang="ru-RU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кольца (омедненные)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1542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000" b="0" strike="noStrike" spc="-1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Q</a:t>
                          </a:r>
                          <a:endParaRPr lang="ru-RU" sz="1000" b="0" strike="noStrike" spc="-1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144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107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133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15531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ar-AE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ar-AE" sz="1000" i="0">
                                      <a:latin typeface="Cambria Math"/>
                                    </a:rPr>
                                    <m:t>Q</m:t>
                                  </m:r>
                                </m:e>
                                <m:sup>
                                  <m:r>
                                    <a:rPr lang="ar-AE" sz="1000" i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 (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при </a:t>
                          </a:r>
                          <a:r>
                            <a:rPr lang="el-GR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Δ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R = 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16.2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5)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91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70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85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50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R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 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[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кОм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]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9,3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6,4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9,1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Объект 3">
                <a:extLst>
                  <a:ext uri="{FF2B5EF4-FFF2-40B4-BE49-F238E27FC236}">
                    <a16:creationId xmlns:a16="http://schemas.microsoft.com/office/drawing/2014/main" id="{1AE40CB3-4B2A-4E78-8665-014974C78BE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8809855"/>
                  </p:ext>
                </p:extLst>
              </p:nvPr>
            </p:nvGraphicFramePr>
            <p:xfrm>
              <a:off x="2716079" y="2738828"/>
              <a:ext cx="4356484" cy="2170858"/>
            </p:xfrm>
            <a:graphic>
              <a:graphicData uri="http://schemas.openxmlformats.org/drawingml/2006/table">
                <a:tbl>
                  <a:tblPr/>
                  <a:tblGrid>
                    <a:gridCol w="155162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5484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95484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895168">
                      <a:extLst>
                        <a:ext uri="{9D8B030D-6E8A-4147-A177-3AD203B41FA5}">
                          <a16:colId xmlns:a16="http://schemas.microsoft.com/office/drawing/2014/main" val="1566520879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Компоненты 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5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Calibri"/>
                            </a:rPr>
                            <a:t>6</a:t>
                          </a:r>
                          <a:endParaRPr lang="ru-RU" sz="1000" b="0" strike="noStrike" spc="-1" dirty="0">
                            <a:solidFill>
                              <a:schemeClr val="bg1"/>
                            </a:solidFill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chemeClr val="bg1"/>
                              </a:solidFill>
                              <a:latin typeface="Arial"/>
                            </a:rPr>
                            <a:t>7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Все остальное 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(кроме  экрана)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3816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Уплотняющие</a:t>
                          </a:r>
                        </a:p>
                        <a:p>
                          <a:pPr algn="ctr"/>
                          <a:r>
                            <a:rPr lang="ru-RU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кольца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1" strike="noStrike" spc="-1" dirty="0">
                              <a:solidFill>
                                <a:srgbClr val="00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  <a:endParaRPr lang="ru-RU" sz="1000" b="0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ru-RU" sz="1000" b="1" strike="noStrike" spc="-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Уплотняющие</a:t>
                          </a:r>
                        </a:p>
                        <a:p>
                          <a:pPr algn="ctr"/>
                          <a:r>
                            <a:rPr lang="ru-RU" sz="10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кольца (омедненные)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05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0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+</a:t>
                          </a: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000" b="0" strike="noStrike" spc="-1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Q</a:t>
                          </a:r>
                          <a:endParaRPr lang="ru-RU" sz="1000" b="0" strike="noStrike" spc="-1">
                            <a:latin typeface="Arial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144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107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133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>
                          <a:solidFill>
                            <a:srgbClr val="FFFFFF"/>
                          </a:solidFill>
                        </a:lnT>
                        <a:lnB w="12240">
                          <a:solidFill>
                            <a:srgbClr val="FFFFFF"/>
                          </a:solidFill>
                        </a:lnB>
                        <a:blipFill>
                          <a:blip r:embed="rId3"/>
                          <a:stretch>
                            <a:fillRect l="-392" t="-692500" r="-182353" b="-11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91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70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85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25061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R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 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[</a:t>
                          </a: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кОм</a:t>
                          </a:r>
                          <a:r>
                            <a:rPr lang="en-US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]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>
                          <a:solidFill>
                            <a:srgbClr val="FFFFFF"/>
                          </a:solidFill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9,3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6,4</a:t>
                          </a:r>
                          <a:endParaRPr lang="ru-RU" sz="1000" b="0" strike="noStrike" spc="-1" dirty="0">
                            <a:latin typeface="Arial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>
                          <a:solidFill>
                            <a:srgbClr val="FFFFFF"/>
                          </a:solidFill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ru-RU" sz="1000" b="0" strike="noStrike" spc="-1" dirty="0">
                              <a:solidFill>
                                <a:srgbClr val="000000"/>
                              </a:solidFill>
                              <a:latin typeface="Calibri"/>
                            </a:rPr>
                            <a:t>9,1</a:t>
                          </a:r>
                          <a:endParaRPr lang="ru-RU" sz="1000" b="0" strike="noStrike" spc="-1" dirty="0">
                            <a:latin typeface="+mn-lt"/>
                          </a:endParaRPr>
                        </a:p>
                      </a:txBody>
                      <a:tcPr marL="7560" marR="7560" anchor="b">
                        <a:lnL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240">
                          <a:solidFill>
                            <a:srgbClr val="FFFFFF"/>
                          </a:solidFill>
                        </a:lnR>
                        <a:lnT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24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2D6062BD-3680-4B9B-B33B-E78B9BAB6540}"/>
              </a:ext>
            </a:extLst>
          </p:cNvPr>
          <p:cNvSpPr/>
          <p:nvPr/>
        </p:nvSpPr>
        <p:spPr>
          <a:xfrm>
            <a:off x="2304008" y="476318"/>
            <a:ext cx="5184576" cy="2214537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n-US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а)                                                    </a:t>
            </a:r>
            <a:r>
              <a:rPr lang="en-US" sz="1400" spc="-1" dirty="0">
                <a:solidFill>
                  <a:srgbClr val="000000"/>
                </a:solidFill>
                <a:latin typeface="Calibri"/>
                <a:ea typeface="Microsoft YaHei"/>
              </a:rPr>
              <a:t>          </a:t>
            </a:r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  б)  </a:t>
            </a: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Кольца до (а) и после (б) омеднения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.</a:t>
            </a:r>
            <a:endParaRPr lang="ru-RU" sz="1100" strike="noStrike" spc="-1" dirty="0">
              <a:latin typeface="Arial"/>
            </a:endParaRPr>
          </a:p>
        </p:txBody>
      </p:sp>
      <p:pic>
        <p:nvPicPr>
          <p:cNvPr id="190" name="Picture 2"/>
          <p:cNvPicPr/>
          <p:nvPr/>
        </p:nvPicPr>
        <p:blipFill>
          <a:blip r:embed="rId4"/>
          <a:stretch/>
        </p:blipFill>
        <p:spPr>
          <a:xfrm>
            <a:off x="2572628" y="761628"/>
            <a:ext cx="1923792" cy="1503989"/>
          </a:xfrm>
          <a:prstGeom prst="rect">
            <a:avLst/>
          </a:prstGeom>
          <a:ln w="0">
            <a:noFill/>
          </a:ln>
        </p:spPr>
      </p:pic>
      <p:pic>
        <p:nvPicPr>
          <p:cNvPr id="191" name="Picture 3" descr="E:\drive-download-20220408T035922Z-001\1649368151000.jpg"/>
          <p:cNvPicPr/>
          <p:nvPr/>
        </p:nvPicPr>
        <p:blipFill>
          <a:blip r:embed="rId5"/>
          <a:srcRect l="13943" t="10087" r="18855" b="17145"/>
          <a:stretch/>
        </p:blipFill>
        <p:spPr>
          <a:xfrm>
            <a:off x="5295638" y="761628"/>
            <a:ext cx="1928745" cy="1503989"/>
          </a:xfrm>
          <a:prstGeom prst="rect">
            <a:avLst/>
          </a:prstGeom>
          <a:ln w="0">
            <a:noFill/>
          </a:ln>
        </p:spPr>
      </p:pic>
      <p:sp>
        <p:nvSpPr>
          <p:cNvPr id="192" name="Стрелка вправо 1"/>
          <p:cNvSpPr/>
          <p:nvPr/>
        </p:nvSpPr>
        <p:spPr>
          <a:xfrm>
            <a:off x="4666390" y="1412422"/>
            <a:ext cx="455862" cy="26919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D2CD1FC-3713-46DC-B193-6D77CDB9495F}"/>
              </a:ext>
            </a:extLst>
          </p:cNvPr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Омедненные уплотняющ</a:t>
            </a:r>
            <a:r>
              <a:rPr lang="ru-RU" sz="8000" b="1" spc="-1" dirty="0">
                <a:solidFill>
                  <a:srgbClr val="FFFFFF"/>
                </a:solidFill>
                <a:latin typeface="Calibri"/>
              </a:rPr>
              <a:t>и</a:t>
            </a: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е кольца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D2CD1FC-3713-46DC-B193-6D77CDB9495F}"/>
              </a:ext>
            </a:extLst>
          </p:cNvPr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Частичное включение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7111C4-C67B-42D0-BD5E-4C3069C66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63" y="585140"/>
            <a:ext cx="2707082" cy="16900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5C75D9-E113-4723-AF24-E9C568E441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63" y="2665875"/>
            <a:ext cx="2707082" cy="1690035"/>
          </a:xfrm>
          <a:prstGeom prst="rect">
            <a:avLst/>
          </a:prstGeom>
        </p:spPr>
      </p:pic>
      <p:sp>
        <p:nvSpPr>
          <p:cNvPr id="12" name="Стрелка вправо 6">
            <a:extLst>
              <a:ext uri="{FF2B5EF4-FFF2-40B4-BE49-F238E27FC236}">
                <a16:creationId xmlns:a16="http://schemas.microsoft.com/office/drawing/2014/main" id="{EE239F83-5C51-4010-904A-5821058591DB}"/>
              </a:ext>
            </a:extLst>
          </p:cNvPr>
          <p:cNvSpPr/>
          <p:nvPr/>
        </p:nvSpPr>
        <p:spPr>
          <a:xfrm rot="5400000">
            <a:off x="3303168" y="2325612"/>
            <a:ext cx="388904" cy="288032"/>
          </a:xfrm>
          <a:prstGeom prst="rightArrow">
            <a:avLst>
              <a:gd name="adj1" fmla="val 23978"/>
              <a:gd name="adj2" fmla="val 5000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341180-04AE-448A-BF4E-A0FCD8FE8C01}"/>
              </a:ext>
            </a:extLst>
          </p:cNvPr>
          <p:cNvSpPr txBox="1"/>
          <p:nvPr/>
        </p:nvSpPr>
        <p:spPr>
          <a:xfrm>
            <a:off x="1613481" y="2274546"/>
            <a:ext cx="1082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Антенна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35FF75D-FDB8-467A-AF2A-BA77231C4259}"/>
              </a:ext>
            </a:extLst>
          </p:cNvPr>
          <p:cNvCxnSpPr>
            <a:stCxn id="13" idx="2"/>
          </p:cNvCxnSpPr>
          <p:nvPr/>
        </p:nvCxnSpPr>
        <p:spPr>
          <a:xfrm>
            <a:off x="2154976" y="2643878"/>
            <a:ext cx="545021" cy="3582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BE837D8-C741-49AE-B838-5672E109FB57}"/>
              </a:ext>
            </a:extLst>
          </p:cNvPr>
          <p:cNvCxnSpPr>
            <a:stCxn id="13" idx="0"/>
          </p:cNvCxnSpPr>
          <p:nvPr/>
        </p:nvCxnSpPr>
        <p:spPr>
          <a:xfrm flipV="1">
            <a:off x="2154976" y="1944000"/>
            <a:ext cx="545021" cy="3305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8C29BA-0535-458C-AAEE-F6FD2644FA3D}"/>
                  </a:ext>
                </a:extLst>
              </p:cNvPr>
              <p:cNvSpPr txBox="1"/>
              <p:nvPr/>
            </p:nvSpPr>
            <p:spPr>
              <a:xfrm>
                <a:off x="1823631" y="1245492"/>
                <a:ext cx="6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ВЧ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8C29BA-0535-458C-AAEE-F6FD2644F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3631" y="1245492"/>
                <a:ext cx="611321" cy="369332"/>
              </a:xfrm>
              <a:prstGeom prst="rect">
                <a:avLst/>
              </a:prstGeom>
              <a:blipFill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46717C-2E45-4ECA-A94B-9A89658662FE}"/>
                  </a:ext>
                </a:extLst>
              </p:cNvPr>
              <p:cNvSpPr txBox="1"/>
              <p:nvPr/>
            </p:nvSpPr>
            <p:spPr>
              <a:xfrm>
                <a:off x="1835496" y="3326226"/>
                <a:ext cx="6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ВЧ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46717C-2E45-4ECA-A94B-9A8965866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496" y="3326226"/>
                <a:ext cx="611321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ADC3A1-E0D1-4788-AC9D-1285123A83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5533" y="567848"/>
            <a:ext cx="2913237" cy="2695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7B2A7B-092A-456B-A5C4-3D947BF61444}"/>
                  </a:ext>
                </a:extLst>
              </p:cNvPr>
              <p:cNvSpPr txBox="1"/>
              <p:nvPr/>
            </p:nvSpPr>
            <p:spPr>
              <a:xfrm>
                <a:off x="6463098" y="2956894"/>
                <a:ext cx="11002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Антенны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C7B2A7B-092A-456B-A5C4-3D947BF61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098" y="2956894"/>
                <a:ext cx="1100238" cy="369332"/>
              </a:xfrm>
              <a:prstGeom prst="rect">
                <a:avLst/>
              </a:prstGeom>
              <a:blipFill>
                <a:blip r:embed="rId8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E5EDB8-69CC-48C0-B8BD-6A9077F2D068}"/>
                  </a:ext>
                </a:extLst>
              </p:cNvPr>
              <p:cNvSpPr txBox="1"/>
              <p:nvPr/>
            </p:nvSpPr>
            <p:spPr>
              <a:xfrm>
                <a:off x="6707556" y="1060826"/>
                <a:ext cx="6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ВЧ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E5EDB8-69CC-48C0-B8BD-6A9077F2D0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556" y="1060826"/>
                <a:ext cx="611321" cy="369332"/>
              </a:xfrm>
              <a:prstGeom prst="rect">
                <a:avLst/>
              </a:prstGeom>
              <a:blipFill>
                <a:blip r:embed="rId9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86922E-5CE3-4028-AF77-9EFF77ABF93B}"/>
                  </a:ext>
                </a:extLst>
              </p:cNvPr>
              <p:cNvSpPr txBox="1"/>
              <p:nvPr/>
            </p:nvSpPr>
            <p:spPr>
              <a:xfrm>
                <a:off x="5913941" y="3692722"/>
                <a:ext cx="21985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ru-RU" b="0" i="1" smtClean="0">
                            <a:latin typeface="Cambria Math"/>
                          </a:rPr>
                          <m:t>Антенны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~ 1.3∗</m:t>
                    </m:r>
                  </m:oMath>
                </a14:m>
                <a:r>
                  <a:rPr lang="ru-RU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ВЧ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86922E-5CE3-4028-AF77-9EFF77ABF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941" y="3692722"/>
                <a:ext cx="2198551" cy="369332"/>
              </a:xfrm>
              <a:prstGeom prst="rect">
                <a:avLst/>
              </a:prstGeom>
              <a:blipFill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595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75C681-2D20-4A5C-816A-E200CCC7F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83"/>
          <a:stretch/>
        </p:blipFill>
        <p:spPr>
          <a:xfrm>
            <a:off x="3312120" y="603027"/>
            <a:ext cx="3024336" cy="24951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2">
                <a:extLst>
                  <a:ext uri="{FF2B5EF4-FFF2-40B4-BE49-F238E27FC236}">
                    <a16:creationId xmlns:a16="http://schemas.microsoft.com/office/drawing/2014/main" id="{63095A14-2A25-4CAE-BC6E-DD948A8FA03D}"/>
                  </a:ext>
                </a:extLst>
              </p:cNvPr>
              <p:cNvSpPr/>
              <p:nvPr/>
            </p:nvSpPr>
            <p:spPr>
              <a:xfrm>
                <a:off x="2790062" y="2649823"/>
                <a:ext cx="4212468" cy="1092372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algn="ctr"/>
                <a:endParaRPr lang="ru-RU" sz="1400" strike="noStrike" spc="-1" dirty="0">
                  <a:solidFill>
                    <a:srgbClr val="000000"/>
                  </a:solidFill>
                  <a:latin typeface="Calibri"/>
                  <a:ea typeface="Microsoft YaHei"/>
                </a:endParaRPr>
              </a:p>
              <a:p>
                <a:pPr algn="ctr"/>
                <a:endParaRPr lang="ru-RU" sz="1400" strike="noStrike" spc="-1" dirty="0">
                  <a:solidFill>
                    <a:srgbClr val="000000"/>
                  </a:solidFill>
                  <a:latin typeface="Calibri"/>
                  <a:ea typeface="Microsoft YaHei"/>
                </a:endParaRPr>
              </a:p>
              <a:p>
                <a:pPr algn="ctr"/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Мощность, потребляемая генератором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𝑹𝑭</m:t>
                        </m:r>
                      </m:sub>
                    </m:sSub>
                  </m:oMath>
                </a14:m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) и плотность тока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𝑰</m:t>
                        </m:r>
                      </m:e>
                      <m:sub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𝒑𝒓𝒐𝒃𝒆</m:t>
                        </m:r>
                      </m:sub>
                    </m:sSub>
                  </m:oMath>
                </a14:m>
                <a:r>
                  <a:rPr lang="en-US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)</a:t>
                </a:r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 на выходе эмиттера от напряжения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 </a:t>
                </a:r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на антенне 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𝐔</m:t>
                        </m:r>
                      </m:e>
                      <m:sub>
                        <m:r>
                          <a:rPr lang="en-US" sz="1200" b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𝐚</m:t>
                        </m:r>
                      </m:sub>
                    </m:sSub>
                  </m:oMath>
                </a14:m>
                <a:r>
                  <a:rPr lang="en-US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)</a:t>
                </a:r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 .</a:t>
                </a:r>
                <a:endParaRPr lang="ru-RU" sz="110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5" name="Прямоугольник 2">
                <a:extLst>
                  <a:ext uri="{FF2B5EF4-FFF2-40B4-BE49-F238E27FC236}">
                    <a16:creationId xmlns:a16="http://schemas.microsoft.com/office/drawing/2014/main" id="{63095A14-2A25-4CAE-BC6E-DD948A8FA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062" y="2649823"/>
                <a:ext cx="4212468" cy="1092372"/>
              </a:xfrm>
              <a:prstGeom prst="rect">
                <a:avLst/>
              </a:prstGeom>
              <a:blipFill>
                <a:blip r:embed="rId5"/>
                <a:stretch>
                  <a:fillRect b="-3911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BABAA6C-4D66-4D96-94E4-530E9A771E76}"/>
              </a:ext>
            </a:extLst>
          </p:cNvPr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Короткие импульсы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D7FF09A-DE3A-4B30-BB6B-81B212510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72" y="691095"/>
            <a:ext cx="7096079" cy="26118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2">
                <a:extLst>
                  <a:ext uri="{FF2B5EF4-FFF2-40B4-BE49-F238E27FC236}">
                    <a16:creationId xmlns:a16="http://schemas.microsoft.com/office/drawing/2014/main" id="{63095A14-2A25-4CAE-BC6E-DD948A8FA03D}"/>
                  </a:ext>
                </a:extLst>
              </p:cNvPr>
              <p:cNvSpPr/>
              <p:nvPr/>
            </p:nvSpPr>
            <p:spPr>
              <a:xfrm>
                <a:off x="1690528" y="2691259"/>
                <a:ext cx="6624736" cy="1380143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algn="ctr"/>
                <a:endParaRPr lang="ru-RU" sz="1400" strike="noStrike" spc="-1" dirty="0">
                  <a:solidFill>
                    <a:srgbClr val="000000"/>
                  </a:solidFill>
                  <a:latin typeface="Calibri"/>
                  <a:ea typeface="Microsoft YaHei"/>
                </a:endParaRPr>
              </a:p>
              <a:p>
                <a:pPr algn="ctr">
                  <a:lnSpc>
                    <a:spcPct val="150000"/>
                  </a:lnSpc>
                </a:pPr>
                <a:endParaRPr lang="ru-RU" sz="1200" strike="noStrike" spc="-1" dirty="0">
                  <a:solidFill>
                    <a:srgbClr val="000000"/>
                  </a:solidFill>
                  <a:latin typeface="Calibri"/>
                  <a:ea typeface="Microsoft YaHei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ru-RU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а) Вложенная генератором мощность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𝑹𝑭</m:t>
                        </m:r>
                      </m:sub>
                    </m:sSub>
                    <m:r>
                      <a:rPr lang="en-US" sz="1200" b="1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/>
                      </a:rPr>
                      <m:t>)</m:t>
                    </m:r>
                  </m:oMath>
                </a14:m>
                <a:r>
                  <a:rPr lang="ru-RU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 и потери в заднем фланце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𝑩𝑷</m:t>
                        </m:r>
                      </m:sub>
                    </m:sSub>
                  </m:oMath>
                </a14:m>
                <a:r>
                  <a:rPr lang="ru-RU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)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 </a:t>
                </a:r>
                <a:r>
                  <a:rPr lang="ru-RU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и экране фарадея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𝑭𝑺</m:t>
                        </m:r>
                      </m:sub>
                    </m:sSub>
                    <m:r>
                      <a:rPr lang="en-US" sz="1200" b="1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/>
                      </a:rPr>
                      <m:t>)</m:t>
                    </m:r>
                  </m:oMath>
                </a14:m>
                <a:r>
                  <a:rPr lang="ru-RU" sz="1200" b="0" i="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 от ВЧ напряжения 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𝑼</m:t>
                        </m:r>
                      </m:e>
                      <m:sub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𝑹𝑭</m:t>
                        </m:r>
                      </m:sub>
                    </m:sSub>
                  </m:oMath>
                </a14:m>
                <a:r>
                  <a:rPr lang="en-US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)</a:t>
                </a:r>
                <a:r>
                  <a:rPr lang="ru-RU" sz="120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 </a:t>
                </a:r>
                <a:r>
                  <a:rPr lang="ru-RU" sz="1200" b="0" i="0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;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ru-RU" sz="1200" b="0" i="0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/>
                      </a:rPr>
                      <m:t>б)</m:t>
                    </m:r>
                  </m:oMath>
                </a14:m>
                <a:r>
                  <a:rPr lang="ru-RU" sz="1200" strike="noStrik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Отношение потерь</a:t>
                </a:r>
                <a:r>
                  <a:rPr lang="en-US" sz="1200" strike="noStrik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𝒕𝒐𝒕</m:t>
                        </m:r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.</m:t>
                        </m:r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𝒍𝒐𝒔𝒔</m:t>
                        </m:r>
                      </m:sub>
                    </m:sSub>
                    <m:r>
                      <a:rPr lang="en-US" sz="1200" b="1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/>
                      </a:rPr>
                      <m:t>=</m:t>
                    </m:r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𝑭𝑺</m:t>
                        </m:r>
                      </m:sub>
                    </m:sSub>
                  </m:oMath>
                </a14:m>
                <a:r>
                  <a:rPr lang="en-US" sz="1200" strike="noStrik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+</a:t>
                </a:r>
                <a:r>
                  <a:rPr lang="en-US" sz="1200" b="1" spc="-1" dirty="0">
                    <a:solidFill>
                      <a:srgbClr val="000000"/>
                    </a:solidFill>
                    <a:latin typeface="Calibri" panose="020F0502020204030204" pitchFamily="34" charset="0"/>
                    <a:ea typeface="Microsoft YaHei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𝑩𝑷</m:t>
                        </m:r>
                      </m:sub>
                    </m:sSub>
                  </m:oMath>
                </a14:m>
                <a:r>
                  <a:rPr lang="en-US" sz="1200" strike="noStrik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ru-RU" sz="1200" strike="noStrik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к вложенной мощности</a:t>
                </a:r>
                <a:r>
                  <a:rPr lang="en-US" sz="1200" strike="noStrik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ru-RU" sz="1200" strike="noStrik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𝐔</m:t>
                        </m:r>
                      </m:e>
                      <m:sub>
                        <m:r>
                          <a:rPr lang="en-US" sz="1200" b="1" i="0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𝐑𝐅</m:t>
                        </m:r>
                      </m:sub>
                    </m:sSub>
                  </m:oMath>
                </a14:m>
                <a:r>
                  <a:rPr lang="ru-RU" sz="1200" strike="noStrike" spc="-1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Прямоугольник 2">
                <a:extLst>
                  <a:ext uri="{FF2B5EF4-FFF2-40B4-BE49-F238E27FC236}">
                    <a16:creationId xmlns:a16="http://schemas.microsoft.com/office/drawing/2014/main" id="{63095A14-2A25-4CAE-BC6E-DD948A8FA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528" y="2691259"/>
                <a:ext cx="6624736" cy="1380143"/>
              </a:xfrm>
              <a:prstGeom prst="rect">
                <a:avLst/>
              </a:prstGeom>
              <a:blipFill>
                <a:blip r:embed="rId4"/>
                <a:stretch>
                  <a:fillRect b="-308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BABAA6C-4D66-4D96-94E4-530E9A771E76}"/>
              </a:ext>
            </a:extLst>
          </p:cNvPr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Измерение энергетических потерь по воде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id="{BB880EA3-E9DC-4AA9-A4DF-3084724D01A2}"/>
              </a:ext>
            </a:extLst>
          </p:cNvPr>
          <p:cNvSpPr/>
          <p:nvPr/>
        </p:nvSpPr>
        <p:spPr>
          <a:xfrm>
            <a:off x="935856" y="215175"/>
            <a:ext cx="6624736" cy="767987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lang="en-US" sz="1600" spc="-1" dirty="0">
                <a:solidFill>
                  <a:srgbClr val="000000"/>
                </a:solidFill>
                <a:latin typeface="Calibri"/>
                <a:ea typeface="Microsoft YaHei"/>
              </a:rPr>
              <a:t>       </a:t>
            </a:r>
            <a:r>
              <a:rPr lang="ru-RU" sz="1600" spc="-1" dirty="0">
                <a:solidFill>
                  <a:srgbClr val="000000"/>
                </a:solidFill>
                <a:latin typeface="Calibri"/>
                <a:ea typeface="Microsoft YaHei"/>
              </a:rPr>
              <a:t>а)                                                                           </a:t>
            </a:r>
            <a:r>
              <a:rPr lang="en-US" sz="1600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ru-RU" sz="1600" spc="-1" dirty="0">
                <a:solidFill>
                  <a:srgbClr val="000000"/>
                </a:solidFill>
                <a:latin typeface="Calibri"/>
                <a:ea typeface="Microsoft YaHei"/>
              </a:rPr>
              <a:t>б)</a:t>
            </a:r>
            <a:endParaRPr lang="ru-RU" sz="140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767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2">
                <a:extLst>
                  <a:ext uri="{FF2B5EF4-FFF2-40B4-BE49-F238E27FC236}">
                    <a16:creationId xmlns:a16="http://schemas.microsoft.com/office/drawing/2014/main" id="{63095A14-2A25-4CAE-BC6E-DD948A8FA03D}"/>
                  </a:ext>
                </a:extLst>
              </p:cNvPr>
              <p:cNvSpPr/>
              <p:nvPr/>
            </p:nvSpPr>
            <p:spPr>
              <a:xfrm>
                <a:off x="1079872" y="2877398"/>
                <a:ext cx="4685286" cy="1045949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square" lIns="90000" tIns="45000" rIns="90000" bIns="45000" anchor="t">
                <a:spAutoFit/>
              </a:bodyPr>
              <a:lstStyle/>
              <a:p>
                <a:pPr algn="ctr"/>
                <a:endParaRPr lang="ru-RU" sz="1400" strike="noStrike" spc="-1" dirty="0">
                  <a:solidFill>
                    <a:srgbClr val="000000"/>
                  </a:solidFill>
                  <a:latin typeface="Calibri"/>
                  <a:ea typeface="Microsoft YaHei"/>
                </a:endParaRPr>
              </a:p>
              <a:p>
                <a:pPr algn="ctr"/>
                <a:endParaRPr lang="ru-RU" sz="1400" strike="noStrike" spc="-1" dirty="0">
                  <a:solidFill>
                    <a:srgbClr val="000000"/>
                  </a:solidFill>
                  <a:latin typeface="Calibri"/>
                  <a:ea typeface="Microsoft YaHei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Вложенная генератором мощность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𝑹𝑭</m:t>
                        </m:r>
                      </m:sub>
                    </m:sSub>
                    <m:r>
                      <a:rPr lang="en-US" sz="1200" b="1" i="1" spc="-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/>
                      </a:rPr>
                      <m:t>)</m:t>
                    </m:r>
                  </m:oMath>
                </a14:m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 и потери в эмиттере с плазмой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𝒕𝒐𝒕</m:t>
                        </m:r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.</m:t>
                        </m:r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𝒍𝒐𝒔𝒔</m:t>
                        </m:r>
                      </m:sub>
                    </m:sSub>
                  </m:oMath>
                </a14:m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) и без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 </a:t>
                </a:r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нее</a:t>
                </a:r>
                <a:r>
                  <a:rPr lang="en-US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 </a:t>
                </a:r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𝑷</m:t>
                        </m:r>
                      </m:e>
                      <m:sub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𝒊𝒏𝒅𝒖𝒄𝒕</m:t>
                        </m:r>
                        <m:r>
                          <a:rPr lang="en-US" sz="1200" b="1" i="1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.</m:t>
                        </m:r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𝒍𝒐𝒔𝒔</m:t>
                        </m:r>
                      </m:sub>
                    </m:sSub>
                  </m:oMath>
                </a14:m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) от ВЧ напряжения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</m:ctrlPr>
                      </m:sSubPr>
                      <m:e>
                        <m:r>
                          <a:rPr lang="ru-RU" sz="1200" b="1" i="0" spc="-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(</m:t>
                        </m:r>
                        <m:r>
                          <a:rPr lang="en-US" sz="1200" b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𝐔</m:t>
                        </m:r>
                      </m:e>
                      <m:sub>
                        <m:r>
                          <a:rPr lang="en-US" sz="1200" b="1" i="1" spc="-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icrosoft YaHei"/>
                          </a:rPr>
                          <m:t>𝑹𝑭</m:t>
                        </m:r>
                      </m:sub>
                    </m:sSub>
                    <m:r>
                      <a:rPr lang="ru-RU" sz="1200" b="1" i="1" spc="-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icrosoft YaHei"/>
                      </a:rPr>
                      <m:t>)</m:t>
                    </m:r>
                  </m:oMath>
                </a14:m>
                <a:r>
                  <a:rPr lang="ru-RU" sz="1200" spc="-1" dirty="0">
                    <a:solidFill>
                      <a:srgbClr val="000000"/>
                    </a:solidFill>
                    <a:latin typeface="Calibri"/>
                    <a:ea typeface="Microsoft YaHei"/>
                  </a:rPr>
                  <a:t>.</a:t>
                </a:r>
                <a:endParaRPr lang="ru-RU" sz="1100" strike="noStrike" spc="-1" dirty="0">
                  <a:latin typeface="Arial"/>
                </a:endParaRPr>
              </a:p>
            </p:txBody>
          </p:sp>
        </mc:Choice>
        <mc:Fallback xmlns="">
          <p:sp>
            <p:nvSpPr>
              <p:cNvPr id="5" name="Прямоугольник 2">
                <a:extLst>
                  <a:ext uri="{FF2B5EF4-FFF2-40B4-BE49-F238E27FC236}">
                    <a16:creationId xmlns:a16="http://schemas.microsoft.com/office/drawing/2014/main" id="{63095A14-2A25-4CAE-BC6E-DD948A8FA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872" y="2877398"/>
                <a:ext cx="4685286" cy="1045949"/>
              </a:xfrm>
              <a:prstGeom prst="rect">
                <a:avLst/>
              </a:prstGeom>
              <a:blipFill>
                <a:blip r:embed="rId3"/>
                <a:stretch>
                  <a:fillRect b="-407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Прямоугольник 2">
            <a:extLst>
              <a:ext uri="{FF2B5EF4-FFF2-40B4-BE49-F238E27FC236}">
                <a16:creationId xmlns:a16="http://schemas.microsoft.com/office/drawing/2014/main" id="{857C9869-D975-4746-B359-6BDF2CC1B416}"/>
              </a:ext>
            </a:extLst>
          </p:cNvPr>
          <p:cNvSpPr/>
          <p:nvPr/>
        </p:nvSpPr>
        <p:spPr>
          <a:xfrm>
            <a:off x="5485927" y="1121263"/>
            <a:ext cx="3793312" cy="1671889"/>
          </a:xfrm>
          <a:prstGeom prst="rect">
            <a:avLst/>
          </a:prstGeom>
          <a:noFill/>
          <a:ln w="1905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При мощностях, близких к 40 кВ</a:t>
            </a:r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т:</a:t>
            </a:r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Около половины мощности вместе с частью плазмы уходит в вакуумный объем;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4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Всего до плазмы доходит </a:t>
            </a:r>
            <a:r>
              <a:rPr lang="en-US" sz="1400" spc="-1" dirty="0">
                <a:solidFill>
                  <a:srgbClr val="000000"/>
                </a:solidFill>
                <a:latin typeface="Calibri"/>
                <a:ea typeface="Microsoft YaHei"/>
              </a:rPr>
              <a:t>~</a:t>
            </a:r>
            <a:r>
              <a:rPr lang="ru-RU" sz="14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70 % вкладываемой мощности.</a:t>
            </a:r>
            <a:endParaRPr lang="ru-RU" sz="1400" strike="noStrike" spc="-1" dirty="0">
              <a:latin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191402-D698-42C7-9E32-E2C5E305B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912" y="1035075"/>
            <a:ext cx="3687831" cy="2365298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E8739DD-2928-443A-8284-27629F9DA3F6}"/>
              </a:ext>
            </a:extLst>
          </p:cNvPr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Измерение энергетических потерь по воде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680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994C33-A505-46DF-B41D-757D0A826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54" y="747043"/>
            <a:ext cx="2796182" cy="2162793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336153FD-4F9D-41F0-B925-48E51BB6E6F1}"/>
              </a:ext>
            </a:extLst>
          </p:cNvPr>
          <p:cNvSpPr/>
          <p:nvPr/>
        </p:nvSpPr>
        <p:spPr>
          <a:xfrm>
            <a:off x="1250147" y="688140"/>
            <a:ext cx="2823489" cy="283009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en-US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  </a:t>
            </a: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  <a:cs typeface="Calibri" panose="020F0502020204030204" pitchFamily="34" charset="0"/>
            </a:endParaRPr>
          </a:p>
          <a:p>
            <a:pPr algn="ctr"/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  <a:cs typeface="Calibri" panose="020F0502020204030204" pitchFamily="34" charset="0"/>
              </a:rPr>
              <a:t>Медный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  <a:cs typeface="Calibri" panose="020F0502020204030204" pitchFamily="34" charset="0"/>
              </a:rPr>
              <a:t> z-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  <a:cs typeface="Calibri" panose="020F0502020204030204" pitchFamily="34" charset="0"/>
              </a:rPr>
              <a:t>образный экран, покрытый тонким слоем молибдена</a:t>
            </a:r>
            <a:r>
              <a:rPr lang="ru-RU" sz="1100" spc="-1" dirty="0">
                <a:solidFill>
                  <a:srgbClr val="000000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.</a:t>
            </a:r>
            <a:endParaRPr lang="ru-RU" sz="1000" strike="noStrike" spc="-1" dirty="0">
              <a:latin typeface="Arial"/>
            </a:endParaRPr>
          </a:p>
        </p:txBody>
      </p:sp>
      <p:sp>
        <p:nvSpPr>
          <p:cNvPr id="196" name="PlaceHolder 2"/>
          <p:cNvSpPr/>
          <p:nvPr/>
        </p:nvSpPr>
        <p:spPr>
          <a:xfrm>
            <a:off x="4320232" y="350140"/>
            <a:ext cx="4510246" cy="37444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rmAutofit/>
          </a:bodyPr>
          <a:lstStyle/>
          <a:p>
            <a:pPr>
              <a:lnSpc>
                <a:spcPct val="150000"/>
              </a:lnSpc>
              <a:spcBef>
                <a:spcPts val="360"/>
              </a:spcBef>
              <a:tabLst>
                <a:tab pos="0" algn="l"/>
              </a:tabLst>
            </a:pPr>
            <a:endParaRPr lang="ru-RU" sz="2400" b="0" strike="noStrike" spc="-1" dirty="0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7A7A7A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Измерение нагрева вакуумного объема;</a:t>
            </a:r>
            <a:endParaRPr lang="ru-RU" sz="1600" b="0" strike="noStrike" spc="-1" dirty="0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7A7A7A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Испытание </a:t>
            </a:r>
            <a:r>
              <a:rPr lang="ru-RU" sz="1600" spc="-1" dirty="0">
                <a:solidFill>
                  <a:srgbClr val="000000"/>
                </a:solidFill>
                <a:latin typeface="Calibri"/>
              </a:rPr>
              <a:t>медного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 экрана с </a:t>
            </a:r>
            <a:r>
              <a:rPr lang="en-US" sz="1600" b="0" strike="noStrike" spc="-1" dirty="0">
                <a:solidFill>
                  <a:srgbClr val="000000"/>
                </a:solidFill>
                <a:latin typeface="Calibri"/>
              </a:rPr>
              <a:t>z-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образными щелями, покрытого молибденовым слоем;</a:t>
            </a:r>
            <a:endParaRPr lang="ru-RU" sz="1600" b="0" strike="noStrike" spc="-1" dirty="0">
              <a:latin typeface="Arial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7A7A7A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Достижение импульсов длительностью 100 с</a:t>
            </a:r>
            <a:r>
              <a:rPr lang="ru-RU" sz="1400" b="0" strike="noStrike" spc="-1" dirty="0">
                <a:solidFill>
                  <a:srgbClr val="000000"/>
                </a:solidFill>
                <a:latin typeface="Calibri"/>
              </a:rPr>
              <a:t>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2802395" y="216000"/>
            <a:ext cx="7302240" cy="944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br>
              <a:rPr dirty="0"/>
            </a:br>
            <a:endParaRPr lang="ru-RU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11F05BE-BAFF-4F53-B0FE-298BCA7C2E92}"/>
              </a:ext>
            </a:extLst>
          </p:cNvPr>
          <p:cNvSpPr/>
          <p:nvPr/>
        </p:nvSpPr>
        <p:spPr>
          <a:xfrm>
            <a:off x="716916" y="2927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Дальнейшие планы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Заголовок 1"/>
          <p:cNvSpPr/>
          <p:nvPr/>
        </p:nvSpPr>
        <p:spPr>
          <a:xfrm>
            <a:off x="673920" y="42010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Общая схема атомарного инжектора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926822-9DE9-4E4E-BE63-C27BF62E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738" y="603027"/>
            <a:ext cx="6785147" cy="30986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2778120" y="216000"/>
            <a:ext cx="7302240" cy="944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br/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1331956" y="691920"/>
            <a:ext cx="7416712" cy="11333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anchor="t">
            <a:normAutofit lnSpcReduction="10000"/>
          </a:bodyPr>
          <a:lstStyle/>
          <a:p>
            <a:pPr algn="l">
              <a:lnSpc>
                <a:spcPct val="15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ru-RU" sz="1600" b="1" strike="noStrike" spc="-1" dirty="0">
                <a:solidFill>
                  <a:srgbClr val="000000"/>
                </a:solidFill>
                <a:latin typeface="Calibri"/>
              </a:rPr>
              <a:t>Основная цель – </a:t>
            </a:r>
            <a:r>
              <a:rPr lang="ru-RU" sz="1600" strike="noStrike" spc="-1" dirty="0">
                <a:solidFill>
                  <a:srgbClr val="000000"/>
                </a:solidFill>
                <a:latin typeface="Calibri"/>
              </a:rPr>
              <a:t>разработка </a:t>
            </a:r>
            <a:r>
              <a:rPr lang="ru-RU" sz="1600" spc="-1" dirty="0">
                <a:solidFill>
                  <a:srgbClr val="000000"/>
                </a:solidFill>
                <a:latin typeface="Calibri"/>
              </a:rPr>
              <a:t>и испытание высокочастотного (ВЧ) плазменного 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эмиттера стабильно работающего с </a:t>
            </a:r>
            <a:r>
              <a:rPr lang="ru-RU" sz="1600" spc="-1" dirty="0">
                <a:solidFill>
                  <a:srgbClr val="000000"/>
                </a:solidFill>
                <a:latin typeface="Calibri"/>
              </a:rPr>
              <a:t>длительными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ru-RU" sz="1600" spc="-1" dirty="0">
                <a:solidFill>
                  <a:srgbClr val="000000"/>
                </a:solidFill>
                <a:latin typeface="Calibri"/>
              </a:rPr>
              <a:t>до </a:t>
            </a:r>
            <a:r>
              <a:rPr lang="ru-RU" sz="1600" b="0" strike="noStrike" spc="-1" dirty="0">
                <a:solidFill>
                  <a:srgbClr val="000000"/>
                </a:solidFill>
                <a:latin typeface="Calibri"/>
              </a:rPr>
              <a:t>100 с.) импульсами мощностью 40 кВт для работ на установке H-.</a:t>
            </a:r>
            <a:endParaRPr lang="ru-RU" sz="1600" b="0" strike="noStrike" spc="-1" dirty="0">
              <a:solidFill>
                <a:srgbClr val="D1282E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solidFill>
                <a:srgbClr val="D1282E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solidFill>
                <a:srgbClr val="D1282E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solidFill>
                <a:srgbClr val="D1282E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endParaRPr lang="ru-RU" sz="1800" b="0" strike="noStrike" spc="-1" dirty="0">
              <a:solidFill>
                <a:srgbClr val="D1282E"/>
              </a:solidFill>
              <a:latin typeface="Times New Roman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endParaRPr lang="ru-RU" sz="1800" b="0" strike="noStrike" spc="-1" dirty="0">
              <a:solidFill>
                <a:srgbClr val="D1282E"/>
              </a:solidFill>
              <a:latin typeface="Times New Roman"/>
            </a:endParaRPr>
          </a:p>
        </p:txBody>
      </p:sp>
      <p:sp>
        <p:nvSpPr>
          <p:cNvPr id="101" name="Заголовок 1"/>
          <p:cNvSpPr/>
          <p:nvPr/>
        </p:nvSpPr>
        <p:spPr>
          <a:xfrm>
            <a:off x="674100" y="2696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Цель работы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E:\drive-download-20220408T035922Z-001\1649368151093.jpg"/>
          <p:cNvPicPr/>
          <p:nvPr/>
        </p:nvPicPr>
        <p:blipFill>
          <a:blip r:embed="rId3"/>
          <a:srcRect l="12976" t="-1871" r="22616" b="9813"/>
          <a:stretch/>
        </p:blipFill>
        <p:spPr>
          <a:xfrm>
            <a:off x="1420471" y="811161"/>
            <a:ext cx="2233766" cy="1860167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36213-A84E-4392-B74B-B94BECCD106D}"/>
              </a:ext>
            </a:extLst>
          </p:cNvPr>
          <p:cNvSpPr txBox="1"/>
          <p:nvPr/>
        </p:nvSpPr>
        <p:spPr>
          <a:xfrm>
            <a:off x="1420471" y="841171"/>
            <a:ext cx="2233766" cy="239296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pc="-1" dirty="0">
              <a:solidFill>
                <a:srgbClr val="000000"/>
              </a:solidFill>
              <a:latin typeface="Arial"/>
              <a:ea typeface="Microsoft YaHei"/>
            </a:endParaRPr>
          </a:p>
          <a:p>
            <a:pPr algn="ctr"/>
            <a:endParaRPr lang="ru-RU" sz="1200" spc="-1" dirty="0">
              <a:solidFill>
                <a:srgbClr val="000000"/>
              </a:solidFill>
              <a:latin typeface="Calibri" panose="020F0502020204030204" pitchFamily="34" charset="0"/>
              <a:ea typeface="Microsoft YaHei"/>
              <a:cs typeface="Calibri" panose="020F0502020204030204" pitchFamily="34" charset="0"/>
            </a:endParaRPr>
          </a:p>
          <a:p>
            <a:pPr algn="ctr"/>
            <a:r>
              <a:rPr lang="ru-RU" sz="1050" spc="-1" dirty="0">
                <a:solidFill>
                  <a:srgbClr val="000000"/>
                </a:solidFill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Внешний вид: 1) – антенна ВЧ</a:t>
            </a:r>
            <a:r>
              <a:rPr lang="ru-RU" sz="1050" spc="-1" dirty="0">
                <a:solidFill>
                  <a:srgbClr val="000000"/>
                </a:solidFill>
                <a:latin typeface="Arial"/>
                <a:ea typeface="Microsoft YaHei"/>
              </a:rPr>
              <a:t>.</a:t>
            </a:r>
          </a:p>
          <a:p>
            <a:pPr algn="ctr"/>
            <a:endParaRPr lang="ru-RU" sz="1000" spc="-1" dirty="0">
              <a:solidFill>
                <a:srgbClr val="000000"/>
              </a:solidFill>
              <a:latin typeface="Arial"/>
              <a:ea typeface="Microsoft YaHei"/>
            </a:endParaRPr>
          </a:p>
          <a:p>
            <a:pPr algn="ctr"/>
            <a:endParaRPr lang="ru-RU" sz="1000" spc="-1" dirty="0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40B089-CA0E-4602-A43E-CBB421C77BFF}"/>
              </a:ext>
            </a:extLst>
          </p:cNvPr>
          <p:cNvSpPr txBox="1"/>
          <p:nvPr/>
        </p:nvSpPr>
        <p:spPr>
          <a:xfrm>
            <a:off x="3915346" y="838938"/>
            <a:ext cx="2233766" cy="2392963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05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050" spc="-1" dirty="0">
                <a:solidFill>
                  <a:srgbClr val="000000"/>
                </a:solidFill>
                <a:latin typeface="Calibri"/>
                <a:ea typeface="Microsoft YaHei"/>
              </a:rPr>
              <a:t>Задний фланец: 2) – узел </a:t>
            </a:r>
            <a:r>
              <a:rPr lang="ru-RU" sz="1050" spc="-1" dirty="0" err="1">
                <a:solidFill>
                  <a:srgbClr val="000000"/>
                </a:solidFill>
                <a:latin typeface="Calibri"/>
                <a:ea typeface="Microsoft YaHei"/>
              </a:rPr>
              <a:t>поджига</a:t>
            </a:r>
            <a:r>
              <a:rPr lang="ru-RU" sz="1050" spc="-1" dirty="0">
                <a:solidFill>
                  <a:srgbClr val="000000"/>
                </a:solidFill>
                <a:latin typeface="Calibri"/>
                <a:ea typeface="Microsoft YaHei"/>
              </a:rPr>
              <a:t>.</a:t>
            </a:r>
          </a:p>
          <a:p>
            <a:pPr algn="ctr"/>
            <a:endParaRPr lang="ru-RU" sz="105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000" strike="noStrike" spc="-1" dirty="0">
              <a:latin typeface="Arial"/>
            </a:endParaRPr>
          </a:p>
        </p:txBody>
      </p:sp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2778120" y="216000"/>
            <a:ext cx="7302240" cy="944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br/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4" name="Заголовок 1"/>
          <p:cNvSpPr/>
          <p:nvPr/>
        </p:nvSpPr>
        <p:spPr>
          <a:xfrm>
            <a:off x="647824" y="25500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ВЧ плазменный эмиттер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pic>
        <p:nvPicPr>
          <p:cNvPr id="107" name="Рисунок 106"/>
          <p:cNvPicPr/>
          <p:nvPr/>
        </p:nvPicPr>
        <p:blipFill>
          <a:blip r:embed="rId4"/>
          <a:srcRect l="51277" r="5132" b="19824"/>
          <a:stretch/>
        </p:blipFill>
        <p:spPr>
          <a:xfrm>
            <a:off x="4093378" y="864043"/>
            <a:ext cx="1893868" cy="1860167"/>
          </a:xfrm>
          <a:prstGeom prst="rect">
            <a:avLst/>
          </a:prstGeom>
          <a:ln w="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1CEEF-2211-44EC-BEB3-AF32CE563FD7}"/>
              </a:ext>
            </a:extLst>
          </p:cNvPr>
          <p:cNvSpPr txBox="1"/>
          <p:nvPr/>
        </p:nvSpPr>
        <p:spPr>
          <a:xfrm>
            <a:off x="6429240" y="841171"/>
            <a:ext cx="2233766" cy="2400657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05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050" spc="-1" dirty="0">
                <a:solidFill>
                  <a:srgbClr val="000000"/>
                </a:solidFill>
                <a:latin typeface="Calibri"/>
                <a:ea typeface="Microsoft YaHei"/>
              </a:rPr>
              <a:t>Схема заднего фланца. Красным выделены постоянные магниты внутри фланца.</a:t>
            </a:r>
          </a:p>
        </p:txBody>
      </p:sp>
      <p:pic>
        <p:nvPicPr>
          <p:cNvPr id="106" name="Рисунок 105"/>
          <p:cNvPicPr/>
          <p:nvPr/>
        </p:nvPicPr>
        <p:blipFill>
          <a:blip r:embed="rId5"/>
          <a:stretch/>
        </p:blipFill>
        <p:spPr>
          <a:xfrm>
            <a:off x="6766728" y="963067"/>
            <a:ext cx="1694331" cy="1662121"/>
          </a:xfrm>
          <a:prstGeom prst="rect">
            <a:avLst/>
          </a:prstGeom>
          <a:ln w="0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AD532-82DB-4AAC-9459-8EEF2BC03458}"/>
              </a:ext>
            </a:extLst>
          </p:cNvPr>
          <p:cNvSpPr txBox="1"/>
          <p:nvPr/>
        </p:nvSpPr>
        <p:spPr>
          <a:xfrm>
            <a:off x="2537354" y="1803745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8DA25D-A3CD-47DD-947C-97A87834D966}"/>
              </a:ext>
            </a:extLst>
          </p:cNvPr>
          <p:cNvSpPr txBox="1"/>
          <p:nvPr/>
        </p:nvSpPr>
        <p:spPr>
          <a:xfrm>
            <a:off x="4879851" y="1665245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7C052BB-8039-49E5-B7AF-E7F36BE1D123}"/>
              </a:ext>
            </a:extLst>
          </p:cNvPr>
          <p:cNvSpPr txBox="1"/>
          <p:nvPr/>
        </p:nvSpPr>
        <p:spPr>
          <a:xfrm>
            <a:off x="2304008" y="758601"/>
            <a:ext cx="2352452" cy="263149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pc="-1" dirty="0">
              <a:solidFill>
                <a:srgbClr val="000000"/>
              </a:solidFill>
              <a:latin typeface="Arial"/>
              <a:ea typeface="Microsoft YaHei"/>
            </a:endParaRPr>
          </a:p>
          <a:p>
            <a:pPr algn="ctr"/>
            <a:endParaRPr lang="ru-RU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Медный щелевой ЭФ.</a:t>
            </a:r>
          </a:p>
          <a:p>
            <a:pPr algn="ctr"/>
            <a:endParaRPr lang="ru-RU" sz="1000" spc="-1" dirty="0">
              <a:solidFill>
                <a:srgbClr val="000000"/>
              </a:solidFill>
              <a:latin typeface="Arial"/>
              <a:ea typeface="Microsoft YaHei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2778120" y="216000"/>
            <a:ext cx="7302240" cy="944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br>
              <a:rPr dirty="0"/>
            </a:br>
            <a:endParaRPr lang="ru-RU" sz="1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" name="Заголовок 1"/>
          <p:cNvSpPr/>
          <p:nvPr/>
        </p:nvSpPr>
        <p:spPr>
          <a:xfrm>
            <a:off x="754332" y="26194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Экраны Фарадея (ЭФ)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pic>
        <p:nvPicPr>
          <p:cNvPr id="110" name="Picture 2"/>
          <p:cNvPicPr/>
          <p:nvPr/>
        </p:nvPicPr>
        <p:blipFill>
          <a:blip r:embed="rId3"/>
          <a:stretch/>
        </p:blipFill>
        <p:spPr>
          <a:xfrm>
            <a:off x="2254249" y="768349"/>
            <a:ext cx="2511426" cy="2162591"/>
          </a:xfrm>
          <a:prstGeom prst="rect">
            <a:avLst/>
          </a:prstGeom>
          <a:ln w="0">
            <a:noFill/>
          </a:ln>
        </p:spPr>
      </p:pic>
      <p:pic>
        <p:nvPicPr>
          <p:cNvPr id="111" name="Рисунок 110"/>
          <p:cNvPicPr/>
          <p:nvPr/>
        </p:nvPicPr>
        <p:blipFill>
          <a:blip r:embed="rId4"/>
          <a:srcRect l="17189" r="21878"/>
          <a:stretch/>
        </p:blipFill>
        <p:spPr>
          <a:xfrm>
            <a:off x="5184328" y="758602"/>
            <a:ext cx="2352452" cy="2172339"/>
          </a:xfrm>
          <a:prstGeom prst="rect">
            <a:avLst/>
          </a:prstGeom>
          <a:ln w="0"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58C2EC-8E33-42F4-A7C1-F152BF00A7D9}"/>
              </a:ext>
            </a:extLst>
          </p:cNvPr>
          <p:cNvSpPr txBox="1"/>
          <p:nvPr/>
        </p:nvSpPr>
        <p:spPr>
          <a:xfrm>
            <a:off x="5170416" y="745319"/>
            <a:ext cx="2352452" cy="2662267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en-US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pc="-1" dirty="0">
              <a:solidFill>
                <a:srgbClr val="000000"/>
              </a:solidFill>
              <a:latin typeface="Arial"/>
              <a:ea typeface="Microsoft YaHei"/>
            </a:endParaRPr>
          </a:p>
          <a:p>
            <a:pPr algn="ctr"/>
            <a:endParaRPr lang="ru-RU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Молибденовый ЭФ с </a:t>
            </a:r>
            <a:r>
              <a:rPr lang="en-US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z-</a:t>
            </a:r>
            <a:r>
              <a:rPr lang="ru-RU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образными щелями .</a:t>
            </a:r>
            <a:endParaRPr lang="ru-RU" sz="1000" spc="-1" dirty="0">
              <a:solidFill>
                <a:srgbClr val="000000"/>
              </a:solidFill>
              <a:latin typeface="Arial"/>
              <a:ea typeface="Microsoft Ya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DBB0B61E-7DE9-4B26-BC2B-E420AA651D6F}"/>
              </a:ext>
            </a:extLst>
          </p:cNvPr>
          <p:cNvSpPr/>
          <p:nvPr/>
        </p:nvSpPr>
        <p:spPr>
          <a:xfrm>
            <a:off x="2097487" y="502883"/>
            <a:ext cx="5580620" cy="3337922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     а) 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T</a:t>
            </a:r>
            <a:r>
              <a:rPr lang="ru-RU" sz="900" spc="-1" dirty="0" err="1">
                <a:solidFill>
                  <a:srgbClr val="000000"/>
                </a:solidFill>
                <a:latin typeface="Calibri"/>
                <a:ea typeface="Microsoft YaHei"/>
              </a:rPr>
              <a:t>средн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.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=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403</a:t>
            </a:r>
            <a:r>
              <a:rPr lang="en-US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°C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                                                       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б) 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T</a:t>
            </a:r>
            <a:r>
              <a:rPr lang="ru-RU" sz="900" spc="-1" dirty="0" err="1">
                <a:solidFill>
                  <a:srgbClr val="000000"/>
                </a:solidFill>
                <a:latin typeface="Calibri"/>
                <a:ea typeface="Microsoft YaHei"/>
              </a:rPr>
              <a:t>средн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.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=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61</a:t>
            </a:r>
            <a:r>
              <a:rPr lang="en-US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°C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</a:p>
          <a:p>
            <a:endParaRPr lang="ru-RU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lang="ru-RU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1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Температура </a:t>
            </a:r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экрана с </a:t>
            </a:r>
            <a:r>
              <a:rPr lang="en-US" sz="1100" spc="-1" dirty="0">
                <a:solidFill>
                  <a:srgbClr val="000000"/>
                </a:solidFill>
                <a:latin typeface="Calibri"/>
                <a:ea typeface="Microsoft YaHei"/>
              </a:rPr>
              <a:t>z-</a:t>
            </a:r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образными щелями после нагрева </a:t>
            </a:r>
            <a:endParaRPr lang="en-US" sz="11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мощностью 40 кВт в течении 10 сек: а) – без охлаждения;</a:t>
            </a:r>
          </a:p>
          <a:p>
            <a:pPr algn="ctr">
              <a:lnSpc>
                <a:spcPct val="100000"/>
              </a:lnSpc>
            </a:pPr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 б) – с охлаждением ламелей (скорость потока воды = 11 л</a:t>
            </a:r>
            <a:r>
              <a:rPr lang="en-US" sz="1100" spc="-1" dirty="0">
                <a:solidFill>
                  <a:srgbClr val="000000"/>
                </a:solidFill>
                <a:latin typeface="Calibri"/>
                <a:ea typeface="Microsoft YaHei"/>
              </a:rPr>
              <a:t>/</a:t>
            </a:r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мин).</a:t>
            </a:r>
            <a:endParaRPr lang="ru-RU" sz="1050" strike="noStrike" spc="-1" dirty="0">
              <a:latin typeface="Arial"/>
            </a:endParaRPr>
          </a:p>
        </p:txBody>
      </p:sp>
      <p:sp>
        <p:nvSpPr>
          <p:cNvPr id="126" name="Заголовок 1"/>
          <p:cNvSpPr/>
          <p:nvPr/>
        </p:nvSpPr>
        <p:spPr>
          <a:xfrm>
            <a:off x="647824" y="2696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Нагрев ЭФ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4008F6-19F1-43B7-9BE6-A905FCADCE4A}"/>
              </a:ext>
            </a:extLst>
          </p:cNvPr>
          <p:cNvSpPr txBox="1"/>
          <p:nvPr/>
        </p:nvSpPr>
        <p:spPr>
          <a:xfrm>
            <a:off x="4547536" y="596138"/>
            <a:ext cx="42002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spc="-1" dirty="0">
                <a:solidFill>
                  <a:srgbClr val="000000"/>
                </a:solidFill>
                <a:latin typeface="Calibri"/>
                <a:ea typeface="Microsoft YaHei"/>
              </a:rPr>
              <a:t>Т </a:t>
            </a:r>
            <a:r>
              <a:rPr lang="en-US" sz="900" b="1" spc="-1" dirty="0">
                <a:solidFill>
                  <a:srgbClr val="000000"/>
                </a:solidFill>
                <a:latin typeface="Calibri"/>
                <a:ea typeface="Microsoft YaHei"/>
              </a:rPr>
              <a:t>[</a:t>
            </a:r>
            <a:r>
              <a:rPr lang="en-US" sz="900" b="1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°C]</a:t>
            </a:r>
            <a:r>
              <a:rPr lang="ru-RU" sz="900" b="1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ru-RU" sz="9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E4154C-9C02-4249-B1F4-F921D7E1E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17" t="13770" r="22560" b="15366"/>
          <a:stretch/>
        </p:blipFill>
        <p:spPr>
          <a:xfrm>
            <a:off x="2542325" y="847037"/>
            <a:ext cx="2310330" cy="23282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4FD247-FBCA-4880-951B-B6A37795C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06"/>
          <a:stretch/>
        </p:blipFill>
        <p:spPr>
          <a:xfrm>
            <a:off x="4685849" y="522950"/>
            <a:ext cx="551213" cy="27752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F4D36B-C12B-4A02-AA80-3469B0D57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483"/>
          <a:stretch/>
        </p:blipFill>
        <p:spPr>
          <a:xfrm>
            <a:off x="4538736" y="448079"/>
            <a:ext cx="3139371" cy="31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5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2">
            <a:extLst>
              <a:ext uri="{FF2B5EF4-FFF2-40B4-BE49-F238E27FC236}">
                <a16:creationId xmlns:a16="http://schemas.microsoft.com/office/drawing/2014/main" id="{DBF8DD4E-9DD3-4BB7-88FD-ABBC67D717C3}"/>
              </a:ext>
            </a:extLst>
          </p:cNvPr>
          <p:cNvSpPr/>
          <p:nvPr/>
        </p:nvSpPr>
        <p:spPr>
          <a:xfrm>
            <a:off x="1518940" y="747043"/>
            <a:ext cx="7246780" cy="29532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ru-RU" sz="1400" spc="-1" dirty="0">
                <a:solidFill>
                  <a:srgbClr val="000000"/>
                </a:solidFill>
                <a:latin typeface="Calibri"/>
                <a:ea typeface="Microsoft YaHei"/>
              </a:rPr>
              <a:t>       а)                                                                            б)  </a:t>
            </a: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2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200" dirty="0"/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Молибденовый экран с </a:t>
            </a:r>
            <a:r>
              <a:rPr lang="en-US" sz="1200" dirty="0"/>
              <a:t>z-</a:t>
            </a:r>
            <a:r>
              <a:rPr lang="ru-RU" sz="1200" dirty="0"/>
              <a:t>образными щелями и трубками охлаждения из нержавеющей стали:</a:t>
            </a:r>
          </a:p>
          <a:p>
            <a:pPr algn="ctr"/>
            <a:r>
              <a:rPr lang="ru-RU" sz="1200" dirty="0"/>
              <a:t> а) </a:t>
            </a:r>
            <a:r>
              <a:rPr lang="en-US" sz="1200" dirty="0"/>
              <a:t>– </a:t>
            </a:r>
            <a:r>
              <a:rPr lang="ru-RU" sz="1200" dirty="0"/>
              <a:t>модель ЭФ; б) – структура щелей.</a:t>
            </a:r>
          </a:p>
        </p:txBody>
      </p:sp>
      <p:pic>
        <p:nvPicPr>
          <p:cNvPr id="113" name="Рисунок 224"/>
          <p:cNvPicPr/>
          <p:nvPr/>
        </p:nvPicPr>
        <p:blipFill rotWithShape="1">
          <a:blip r:embed="rId3"/>
          <a:srcRect l="13899" t="13260" r="25118" b="14478"/>
          <a:stretch/>
        </p:blipFill>
        <p:spPr>
          <a:xfrm>
            <a:off x="2159992" y="862120"/>
            <a:ext cx="2592288" cy="2261187"/>
          </a:xfrm>
          <a:prstGeom prst="rect">
            <a:avLst/>
          </a:prstGeom>
          <a:ln w="0">
            <a:noFill/>
          </a:ln>
        </p:spPr>
      </p:pic>
      <p:sp>
        <p:nvSpPr>
          <p:cNvPr id="114" name="Заголовок 1"/>
          <p:cNvSpPr/>
          <p:nvPr/>
        </p:nvSpPr>
        <p:spPr>
          <a:xfrm>
            <a:off x="647824" y="2931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7200" b="1" spc="-1" dirty="0">
                <a:solidFill>
                  <a:srgbClr val="FFFFFF"/>
                </a:solidFill>
                <a:latin typeface="Calibri"/>
              </a:rPr>
              <a:t>И</a:t>
            </a:r>
            <a:r>
              <a:rPr lang="ru-RU" sz="7200" b="1" strike="noStrike" spc="-1" dirty="0">
                <a:solidFill>
                  <a:srgbClr val="FFFFFF"/>
                </a:solidFill>
                <a:latin typeface="Calibri"/>
              </a:rPr>
              <a:t>спользуемый в данной работе ЭФ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A5942C-6BD4-4EFD-A17F-190DBADF3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1064" y="862120"/>
            <a:ext cx="2739845" cy="23331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2">
            <a:extLst>
              <a:ext uri="{FF2B5EF4-FFF2-40B4-BE49-F238E27FC236}">
                <a16:creationId xmlns:a16="http://schemas.microsoft.com/office/drawing/2014/main" id="{DBB0B61E-7DE9-4B26-BC2B-E420AA651D6F}"/>
              </a:ext>
            </a:extLst>
          </p:cNvPr>
          <p:cNvSpPr/>
          <p:nvPr/>
        </p:nvSpPr>
        <p:spPr>
          <a:xfrm>
            <a:off x="2097487" y="502883"/>
            <a:ext cx="5580620" cy="3337922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     а) 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T</a:t>
            </a:r>
            <a:r>
              <a:rPr lang="ru-RU" sz="900" spc="-1" dirty="0" err="1">
                <a:solidFill>
                  <a:srgbClr val="000000"/>
                </a:solidFill>
                <a:latin typeface="Calibri"/>
                <a:ea typeface="Microsoft YaHei"/>
              </a:rPr>
              <a:t>средн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.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=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403</a:t>
            </a:r>
            <a:r>
              <a:rPr lang="en-US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°C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                                                       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б) 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T</a:t>
            </a:r>
            <a:r>
              <a:rPr lang="ru-RU" sz="900" spc="-1" dirty="0" err="1">
                <a:solidFill>
                  <a:srgbClr val="000000"/>
                </a:solidFill>
                <a:latin typeface="Calibri"/>
                <a:ea typeface="Microsoft YaHei"/>
              </a:rPr>
              <a:t>средн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.</a:t>
            </a:r>
            <a:r>
              <a:rPr lang="en-US" sz="1200" spc="-1" dirty="0">
                <a:solidFill>
                  <a:srgbClr val="000000"/>
                </a:solidFill>
                <a:latin typeface="Calibri"/>
                <a:ea typeface="Microsoft YaHei"/>
              </a:rPr>
              <a:t>=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61</a:t>
            </a:r>
            <a:r>
              <a:rPr lang="en-US" sz="12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°C</a:t>
            </a:r>
            <a:r>
              <a:rPr lang="ru-RU" sz="1200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</a:p>
          <a:p>
            <a:endParaRPr lang="ru-RU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endParaRPr lang="ru-RU" sz="12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4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endParaRPr lang="ru-RU" sz="1100" strike="noStrike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10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Температура </a:t>
            </a:r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экрана с </a:t>
            </a:r>
            <a:r>
              <a:rPr lang="en-US" sz="1100" spc="-1" dirty="0">
                <a:solidFill>
                  <a:srgbClr val="000000"/>
                </a:solidFill>
                <a:latin typeface="Calibri"/>
                <a:ea typeface="Microsoft YaHei"/>
              </a:rPr>
              <a:t>z-</a:t>
            </a:r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образными щелями после нагрева </a:t>
            </a:r>
            <a:endParaRPr lang="en-US" sz="1100" spc="-1" dirty="0">
              <a:solidFill>
                <a:srgbClr val="000000"/>
              </a:solidFill>
              <a:latin typeface="Calibri"/>
              <a:ea typeface="Microsoft YaHei"/>
            </a:endParaRPr>
          </a:p>
          <a:p>
            <a:pPr algn="ctr"/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мощностью 40 кВт в течении 10 сек: а) – без охлаждения;</a:t>
            </a:r>
          </a:p>
          <a:p>
            <a:pPr algn="ctr">
              <a:lnSpc>
                <a:spcPct val="100000"/>
              </a:lnSpc>
            </a:pPr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 б) – с охлаждением ламелей (скорость потока воды = 11 л</a:t>
            </a:r>
            <a:r>
              <a:rPr lang="en-US" sz="1100" spc="-1" dirty="0">
                <a:solidFill>
                  <a:srgbClr val="000000"/>
                </a:solidFill>
                <a:latin typeface="Calibri"/>
                <a:ea typeface="Microsoft YaHei"/>
              </a:rPr>
              <a:t>/</a:t>
            </a:r>
            <a:r>
              <a:rPr lang="ru-RU" sz="1100" spc="-1" dirty="0">
                <a:solidFill>
                  <a:srgbClr val="000000"/>
                </a:solidFill>
                <a:latin typeface="Calibri"/>
                <a:ea typeface="Microsoft YaHei"/>
              </a:rPr>
              <a:t>мин).</a:t>
            </a:r>
            <a:endParaRPr lang="ru-RU" sz="1050" strike="noStrike" spc="-1" dirty="0">
              <a:latin typeface="Arial"/>
            </a:endParaRPr>
          </a:p>
        </p:txBody>
      </p:sp>
      <p:sp>
        <p:nvSpPr>
          <p:cNvPr id="126" name="Заголовок 1"/>
          <p:cNvSpPr/>
          <p:nvPr/>
        </p:nvSpPr>
        <p:spPr>
          <a:xfrm>
            <a:off x="647824" y="26963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ru-RU" sz="8000" b="1" strike="noStrike" spc="-1" dirty="0">
                <a:solidFill>
                  <a:srgbClr val="FFFFFF"/>
                </a:solidFill>
                <a:latin typeface="Calibri"/>
              </a:rPr>
              <a:t>Нагрев ЭФ</a:t>
            </a:r>
            <a:br>
              <a:rPr dirty="0"/>
            </a:br>
            <a:endParaRPr lang="ru-RU" sz="7200" b="0" strike="noStrike" spc="-1" dirty="0"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4008F6-19F1-43B7-9BE6-A905FCADCE4A}"/>
              </a:ext>
            </a:extLst>
          </p:cNvPr>
          <p:cNvSpPr txBox="1"/>
          <p:nvPr/>
        </p:nvSpPr>
        <p:spPr>
          <a:xfrm>
            <a:off x="4547536" y="596138"/>
            <a:ext cx="42002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b="1" spc="-1" dirty="0">
                <a:solidFill>
                  <a:srgbClr val="000000"/>
                </a:solidFill>
                <a:latin typeface="Calibri"/>
                <a:ea typeface="Microsoft YaHei"/>
              </a:rPr>
              <a:t>Т </a:t>
            </a:r>
            <a:r>
              <a:rPr lang="en-US" sz="900" b="1" spc="-1" dirty="0">
                <a:solidFill>
                  <a:srgbClr val="000000"/>
                </a:solidFill>
                <a:latin typeface="Calibri"/>
                <a:ea typeface="Microsoft YaHei"/>
              </a:rPr>
              <a:t>[</a:t>
            </a:r>
            <a:r>
              <a:rPr lang="en-US" sz="900" b="1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°C]</a:t>
            </a:r>
            <a:r>
              <a:rPr lang="ru-RU" sz="900" b="1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lang="ru-RU" sz="9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E4154C-9C02-4249-B1F4-F921D7E1E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17" t="13770" r="22560" b="15366"/>
          <a:stretch/>
        </p:blipFill>
        <p:spPr>
          <a:xfrm>
            <a:off x="2542325" y="847037"/>
            <a:ext cx="2310330" cy="23282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4FD247-FBCA-4880-951B-B6A37795C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06"/>
          <a:stretch/>
        </p:blipFill>
        <p:spPr>
          <a:xfrm>
            <a:off x="4685849" y="522950"/>
            <a:ext cx="551213" cy="27752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F4D36B-C12B-4A02-AA80-3469B0D57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483"/>
          <a:stretch/>
        </p:blipFill>
        <p:spPr>
          <a:xfrm>
            <a:off x="4538736" y="448079"/>
            <a:ext cx="3139371" cy="312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0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2778120" y="216000"/>
            <a:ext cx="7302240" cy="9442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br/>
            <a:endParaRPr lang="ru-RU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1" name="Рисунок 1"/>
          <p:cNvPicPr/>
          <p:nvPr/>
        </p:nvPicPr>
        <p:blipFill>
          <a:blip r:embed="rId3"/>
          <a:stretch/>
        </p:blipFill>
        <p:spPr>
          <a:xfrm>
            <a:off x="2592040" y="500650"/>
            <a:ext cx="5256584" cy="3215061"/>
          </a:xfrm>
          <a:prstGeom prst="rect">
            <a:avLst/>
          </a:prstGeom>
          <a:ln w="0">
            <a:noFill/>
          </a:ln>
        </p:spPr>
      </p:pic>
      <p:sp>
        <p:nvSpPr>
          <p:cNvPr id="132" name="Заголовок 1"/>
          <p:cNvSpPr/>
          <p:nvPr/>
        </p:nvSpPr>
        <p:spPr>
          <a:xfrm>
            <a:off x="647824" y="30600"/>
            <a:ext cx="8571960" cy="47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FFFFFF"/>
                </a:solidFill>
                <a:latin typeface="Calibri"/>
              </a:rPr>
              <a:t>Экспериментальная установка</a:t>
            </a:r>
            <a:br>
              <a:rPr sz="600" dirty="0"/>
            </a:br>
            <a:endParaRPr lang="ru-RU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4599</TotalTime>
  <Words>891</Words>
  <Application>Microsoft Office PowerPoint</Application>
  <PresentationFormat>Произвольный</PresentationFormat>
  <Paragraphs>369</Paragraphs>
  <Slides>19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 Math</vt:lpstr>
      <vt:lpstr>Symbol</vt:lpstr>
      <vt:lpstr>Times New Roman</vt:lpstr>
      <vt:lpstr>Wingdings</vt:lpstr>
      <vt:lpstr>Office Theme</vt:lpstr>
      <vt:lpstr>Office Theme</vt:lpstr>
      <vt:lpstr>  Разработка  высокочастотного плазменного эмиттера с охлаждаемым экраном Фарадея </vt:lpstr>
      <vt:lpstr>Презентация PowerPoint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dc:description/>
  <cp:lastModifiedBy>Вадим</cp:lastModifiedBy>
  <cp:revision>450</cp:revision>
  <dcterms:modified xsi:type="dcterms:W3CDTF">2022-04-25T20:24:17Z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2</vt:i4>
  </property>
  <property fmtid="{D5CDD505-2E9C-101B-9397-08002B2CF9AE}" pid="3" name="Notes">
    <vt:i4>18</vt:i4>
  </property>
  <property fmtid="{D5CDD505-2E9C-101B-9397-08002B2CF9AE}" pid="4" name="PresentationFormat">
    <vt:lpwstr>Произвольный</vt:lpwstr>
  </property>
  <property fmtid="{D5CDD505-2E9C-101B-9397-08002B2CF9AE}" pid="5" name="Slides">
    <vt:i4>19</vt:i4>
  </property>
</Properties>
</file>