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95" r:id="rId1"/>
  </p:sldMasterIdLst>
  <p:sldIdLst>
    <p:sldId id="256" r:id="rId2"/>
    <p:sldId id="267" r:id="rId3"/>
    <p:sldId id="268" r:id="rId4"/>
    <p:sldId id="270" r:id="rId5"/>
    <p:sldId id="269" r:id="rId6"/>
    <p:sldId id="266" r:id="rId7"/>
    <p:sldId id="258" r:id="rId8"/>
    <p:sldId id="276" r:id="rId9"/>
    <p:sldId id="262" r:id="rId10"/>
    <p:sldId id="260" r:id="rId11"/>
    <p:sldId id="275" r:id="rId12"/>
    <p:sldId id="261" r:id="rId13"/>
    <p:sldId id="263" r:id="rId14"/>
    <p:sldId id="273" r:id="rId15"/>
    <p:sldId id="264" r:id="rId16"/>
    <p:sldId id="277" r:id="rId17"/>
    <p:sldId id="26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>
      <p:cViewPr varScale="1">
        <p:scale>
          <a:sx n="87" d="100"/>
          <a:sy n="87" d="100"/>
        </p:scale>
        <p:origin x="69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5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9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4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63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96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64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713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2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9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453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34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06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6" r:id="rId1"/>
    <p:sldLayoutId id="2147485197" r:id="rId2"/>
    <p:sldLayoutId id="2147485198" r:id="rId3"/>
    <p:sldLayoutId id="2147485199" r:id="rId4"/>
    <p:sldLayoutId id="2147485200" r:id="rId5"/>
    <p:sldLayoutId id="2147485201" r:id="rId6"/>
    <p:sldLayoutId id="2147485202" r:id="rId7"/>
    <p:sldLayoutId id="2147485203" r:id="rId8"/>
    <p:sldLayoutId id="2147485204" r:id="rId9"/>
    <p:sldLayoutId id="2147485205" r:id="rId10"/>
    <p:sldLayoutId id="21474852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33CC"/>
                </a:solidFill>
              </a:rPr>
              <a:t>Первые результаты измерения профилей температуры и плотности электронов в плазме ГДЛ </a:t>
            </a:r>
            <a:r>
              <a:rPr lang="ru-RU" sz="3600" dirty="0" err="1">
                <a:solidFill>
                  <a:srgbClr val="0033CC"/>
                </a:solidFill>
              </a:rPr>
              <a:t>томсоновским</a:t>
            </a:r>
            <a:r>
              <a:rPr lang="ru-RU" sz="3600" dirty="0">
                <a:solidFill>
                  <a:srgbClr val="0033CC"/>
                </a:solidFill>
              </a:rPr>
              <a:t> рассеянием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1624" y="4293096"/>
            <a:ext cx="9144000" cy="2159818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Сандомирский Андрей Всеволодович</a:t>
            </a:r>
          </a:p>
          <a:p>
            <a:pPr algn="r"/>
            <a:r>
              <a:rPr lang="ru-RU" dirty="0" smtClean="0"/>
              <a:t>4 курс ФФ НГУ</a:t>
            </a:r>
          </a:p>
          <a:p>
            <a:pPr algn="r"/>
            <a:r>
              <a:rPr lang="ru-RU" dirty="0" smtClean="0"/>
              <a:t>ИЯФ СО РАН им. Г. И. </a:t>
            </a:r>
            <a:r>
              <a:rPr lang="ru-RU" dirty="0" err="1" smtClean="0"/>
              <a:t>Будкера</a:t>
            </a:r>
            <a:endParaRPr lang="ru-RU" dirty="0" smtClean="0"/>
          </a:p>
          <a:p>
            <a:pPr algn="r"/>
            <a:r>
              <a:rPr lang="ru-RU" dirty="0" smtClean="0"/>
              <a:t>Лаборатория 9-1</a:t>
            </a:r>
          </a:p>
          <a:p>
            <a:pPr algn="r"/>
            <a:r>
              <a:rPr lang="ru-RU" dirty="0" smtClean="0"/>
              <a:t>Научный руководитель: Лизунов Андрей Александрович</a:t>
            </a:r>
          </a:p>
        </p:txBody>
      </p:sp>
      <p:pic>
        <p:nvPicPr>
          <p:cNvPr id="1026" name="Picture 2" descr="Компания «НГУ» — о компании, фотографии офиса, контакты — Хабр Карь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04" y="22770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Товарный знак (логотип) ИЯ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116632"/>
            <a:ext cx="1054742" cy="126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Сценарий эксперимента на ГДЛ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483112" y="1690688"/>
                <a:ext cx="3672408" cy="4208933"/>
              </a:xfrm>
            </p:spPr>
            <p:txBody>
              <a:bodyPr>
                <a:normAutofit/>
              </a:bodyPr>
              <a:lstStyle/>
              <a:p>
                <a:r>
                  <a:rPr lang="ru-RU" sz="2000" dirty="0" smtClean="0">
                    <a:solidFill>
                      <a:srgbClr val="0033CC"/>
                    </a:solidFill>
                  </a:rPr>
                  <a:t>Дейтериевая мишенная плазма с дейтериевыми пучками</a:t>
                </a:r>
              </a:p>
              <a:p>
                <a:r>
                  <a:rPr lang="ru-RU" sz="2000" dirty="0" smtClean="0"/>
                  <a:t>Начальная плазма создаётся газоразрядным дуговым источником</a:t>
                </a:r>
                <a:endParaRPr lang="en-US" sz="2000" dirty="0" smtClean="0"/>
              </a:p>
              <a:p>
                <a:r>
                  <a:rPr lang="ru-RU" sz="2000" dirty="0" smtClean="0"/>
                  <a:t>Поддув газа</a:t>
                </a:r>
                <a:r>
                  <a:rPr lang="en-US" sz="20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) </a:t>
                </a:r>
                <a:r>
                  <a:rPr lang="ru-RU" sz="2000" dirty="0" smtClean="0"/>
                  <a:t>с периферии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=0.3</m:t>
                    </m:r>
                    <m:r>
                      <a:rPr lang="ru-RU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Тл</m:t>
                    </m:r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 smtClean="0"/>
                  <a:t>– поле в центре</a:t>
                </a:r>
              </a:p>
              <a:p>
                <a:r>
                  <a:rPr lang="ru-RU" sz="2000" dirty="0" smtClean="0"/>
                  <a:t>Относительно небольшие </a:t>
                </a:r>
                <a:r>
                  <a:rPr lang="ru-RU" sz="2000" dirty="0" err="1" smtClean="0"/>
                  <a:t>энергосодержание</a:t>
                </a:r>
                <a:r>
                  <a:rPr lang="ru-RU" sz="2000" dirty="0" smtClean="0"/>
                  <a:t> и температура</a:t>
                </a:r>
                <a:endParaRPr lang="ru-RU" sz="2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83112" y="1690688"/>
                <a:ext cx="3672408" cy="4208933"/>
              </a:xfrm>
              <a:blipFill rotWithShape="0">
                <a:blip r:embed="rId2"/>
                <a:stretch>
                  <a:fillRect l="-1495" t="-14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" y="1690688"/>
            <a:ext cx="8485017" cy="393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результаты измерений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Старая лазерная система (</a:t>
                </a:r>
                <a:r>
                  <a:rPr lang="en-US" dirty="0" err="1" smtClean="0"/>
                  <a:t>Nd:Glass</a:t>
                </a:r>
                <a:r>
                  <a:rPr lang="ru-RU" dirty="0" smtClean="0"/>
                  <a:t>)</a:t>
                </a:r>
                <a:endParaRPr lang="en-US" dirty="0" smtClean="0"/>
              </a:p>
              <a:p>
                <a:r>
                  <a:rPr lang="ru-RU" dirty="0" smtClean="0"/>
                  <a:t>Новая оптическая система регистрации</a:t>
                </a:r>
              </a:p>
              <a:p>
                <a:r>
                  <a:rPr lang="ru-RU" dirty="0" smtClean="0"/>
                  <a:t>Пилотные измерения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ru-RU" dirty="0" smtClean="0"/>
                  <a:t>Оценочные профили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ru-RU" dirty="0" smtClean="0"/>
                  <a:t>без калибровки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48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8360" cy="1325563"/>
          </a:xfrm>
        </p:spPr>
        <p:txBody>
          <a:bodyPr>
            <a:normAutofit/>
          </a:bodyPr>
          <a:lstStyle/>
          <a:p>
            <a:r>
              <a:rPr lang="ru-RU" dirty="0"/>
              <a:t>Параметры лазера </a:t>
            </a:r>
            <a:r>
              <a:rPr lang="en-US" dirty="0" err="1"/>
              <a:t>Nd:Glass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35360" y="1706712"/>
                <a:ext cx="5583857" cy="4351338"/>
              </a:xfrm>
            </p:spPr>
            <p:txBody>
              <a:bodyPr>
                <a:normAutofit/>
              </a:bodyPr>
              <a:lstStyle/>
              <a:p>
                <a:r>
                  <a:rPr lang="ru-RU" sz="2000" dirty="0" smtClean="0"/>
                  <a:t>Процедура вычисления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ru-RU" sz="2000" dirty="0" smtClean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ru-RU" sz="2000" dirty="0" smtClean="0"/>
                  <a:t> требует измерения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ru-RU" sz="2000" dirty="0" smtClean="0">
                    <a:solidFill>
                      <a:srgbClr val="0033CC"/>
                    </a:solidFill>
                  </a:rPr>
                  <a:t> </a:t>
                </a:r>
                <a:r>
                  <a:rPr lang="ru-RU" sz="2000" dirty="0">
                    <a:solidFill>
                      <a:srgbClr val="0033CC"/>
                    </a:solidFill>
                  </a:rPr>
                  <a:t>лазера </a:t>
                </a:r>
                <a:endParaRPr lang="ru-RU" sz="2000" dirty="0" smtClean="0">
                  <a:solidFill>
                    <a:srgbClr val="0033CC"/>
                  </a:solidFill>
                </a:endParaRPr>
              </a:p>
              <a:p>
                <a:r>
                  <a:rPr lang="ru-RU" sz="2000" dirty="0" smtClean="0">
                    <a:solidFill>
                      <a:srgbClr val="0033CC"/>
                    </a:solidFill>
                  </a:rPr>
                  <a:t>Генератор на фосфатном стекле</a:t>
                </a:r>
              </a:p>
              <a:p>
                <a:r>
                  <a:rPr lang="ru-RU" sz="2000" dirty="0" smtClean="0"/>
                  <a:t>Первый усилитель многопроходный (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∼</a:t>
                </a:r>
                <a:r>
                  <a:rPr lang="ru-RU" sz="2000" dirty="0" smtClean="0"/>
                  <a:t>500 раз)</a:t>
                </a:r>
              </a:p>
              <a:p>
                <a:r>
                  <a:rPr lang="ru-RU" sz="2000" dirty="0" smtClean="0"/>
                  <a:t>Оконечный – однопроходный (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∼</a:t>
                </a:r>
                <a:r>
                  <a:rPr lang="ru-RU" sz="2000" dirty="0" smtClean="0"/>
                  <a:t>2 раза)</a:t>
                </a:r>
              </a:p>
              <a:p>
                <a:endParaRPr lang="ru-RU" sz="2000" dirty="0" smtClean="0"/>
              </a:p>
              <a:p>
                <a:r>
                  <a:rPr lang="ru-RU" sz="2000" dirty="0" smtClean="0">
                    <a:solidFill>
                      <a:srgbClr val="0033CC"/>
                    </a:solidFill>
                  </a:rPr>
                  <a:t>Диод </a:t>
                </a:r>
                <a:r>
                  <a:rPr lang="en-US" sz="2000" dirty="0" smtClean="0">
                    <a:solidFill>
                      <a:srgbClr val="0033CC"/>
                    </a:solidFill>
                  </a:rPr>
                  <a:t>FGA</a:t>
                </a:r>
                <a:r>
                  <a:rPr lang="ru-RU" sz="2000" dirty="0" smtClean="0">
                    <a:solidFill>
                      <a:srgbClr val="0033CC"/>
                    </a:solidFill>
                  </a:rPr>
                  <a:t>05 на </a:t>
                </a:r>
                <a:r>
                  <a:rPr lang="en-US" sz="2000" dirty="0" smtClean="0">
                    <a:solidFill>
                      <a:srgbClr val="0033CC"/>
                    </a:solidFill>
                  </a:rPr>
                  <a:t>GaAs</a:t>
                </a:r>
              </a:p>
              <a:p>
                <a:r>
                  <a:rPr lang="ru-RU" sz="2000" dirty="0" smtClean="0"/>
                  <a:t>Была проведена калибровка энергии:</a:t>
                </a:r>
                <a:br>
                  <a:rPr lang="ru-RU" sz="20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=7−8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 Дж</m:t>
                    </m:r>
                  </m:oMath>
                </a14:m>
                <a:r>
                  <a:rPr lang="ru-RU" sz="2000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40 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мм</m:t>
                    </m:r>
                  </m:oMath>
                </a14:m>
                <a:endParaRPr lang="en-US" sz="2000" b="0" dirty="0" smtClean="0"/>
              </a:p>
              <a:p>
                <a:r>
                  <a:rPr lang="ru-RU" sz="2000" dirty="0" smtClean="0"/>
                  <a:t>Длительность импульса </a:t>
                </a:r>
                <a:r>
                  <a:rPr lang="en-US" sz="2000" dirty="0" smtClean="0"/>
                  <a:t>~</a:t>
                </a:r>
                <a:r>
                  <a:rPr lang="ru-RU" sz="2000" dirty="0" smtClean="0"/>
                  <a:t>100 </a:t>
                </a:r>
                <a:r>
                  <a:rPr lang="ru-RU" sz="2000" dirty="0" err="1" smtClean="0"/>
                  <a:t>нс</a:t>
                </a:r>
                <a:endParaRPr lang="ru-RU" sz="2000" b="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1706712"/>
                <a:ext cx="5583857" cy="4351338"/>
              </a:xfrm>
              <a:blipFill rotWithShape="0">
                <a:blip r:embed="rId2"/>
                <a:stretch>
                  <a:fillRect l="-983" t="-1541" r="-4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t="3008" r="1151" b="3773"/>
          <a:stretch/>
        </p:blipFill>
        <p:spPr>
          <a:xfrm>
            <a:off x="5919217" y="1656544"/>
            <a:ext cx="6248907" cy="472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168" y="126427"/>
            <a:ext cx="4321696" cy="119166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Калибровка спектрометра МДР-23 (600 </a:t>
            </a:r>
            <a:r>
              <a:rPr lang="ru-RU" sz="2800" dirty="0" err="1" smtClean="0"/>
              <a:t>шт</a:t>
            </a:r>
            <a:r>
              <a:rPr lang="ru-RU" sz="2800" dirty="0" smtClean="0"/>
              <a:t>/мм)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t="8210" r="9979" b="2354"/>
          <a:stretch/>
        </p:blipFill>
        <p:spPr>
          <a:xfrm>
            <a:off x="119336" y="1719460"/>
            <a:ext cx="5688632" cy="46168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" t="5164" r="8456" b="4626"/>
          <a:stretch/>
        </p:blipFill>
        <p:spPr>
          <a:xfrm>
            <a:off x="5807968" y="1691452"/>
            <a:ext cx="6220947" cy="462127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240016" y="126427"/>
            <a:ext cx="4321696" cy="1191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Измерение линии генерации (диод </a:t>
            </a:r>
            <a:r>
              <a:rPr lang="en-US" sz="2800" dirty="0" smtClean="0"/>
              <a:t>FGA05)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176120" y="6336321"/>
                <a:ext cx="3589829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=1054.65 </m:t>
                    </m:r>
                    <m:r>
                      <a:rPr lang="ru-RU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нм</m:t>
                    </m:r>
                  </m:oMath>
                </a14:m>
                <a:r>
                  <a:rPr lang="en-US" dirty="0" smtClean="0">
                    <a:solidFill>
                      <a:srgbClr val="0033CC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l-GR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=1.44 </m:t>
                    </m:r>
                    <m:r>
                      <a:rPr lang="ru-RU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нм</m:t>
                    </m:r>
                  </m:oMath>
                </a14:m>
                <a:endParaRPr lang="en-US" dirty="0" smtClean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120" y="6336321"/>
                <a:ext cx="3589829" cy="394210"/>
              </a:xfrm>
              <a:prstGeom prst="rect">
                <a:avLst/>
              </a:prstGeom>
              <a:blipFill rotWithShape="0">
                <a:blip r:embed="rId4"/>
                <a:stretch>
                  <a:fillRect t="-6154"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29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 t="8088" r="9223" b="7436"/>
          <a:stretch/>
        </p:blipFill>
        <p:spPr>
          <a:xfrm>
            <a:off x="119336" y="220247"/>
            <a:ext cx="8403114" cy="66377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7617" y="387437"/>
            <a:ext cx="3543059" cy="83162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Сигналы рассеяния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7617" y="2348880"/>
            <a:ext cx="3240360" cy="3704877"/>
          </a:xfrm>
        </p:spPr>
        <p:txBody>
          <a:bodyPr>
            <a:noAutofit/>
          </a:bodyPr>
          <a:lstStyle/>
          <a:p>
            <a:r>
              <a:rPr lang="ru-RU" sz="2200" dirty="0"/>
              <a:t>8 каналов в каждом спектрометре: </a:t>
            </a:r>
            <a:br>
              <a:rPr lang="ru-RU" sz="2200" dirty="0"/>
            </a:br>
            <a:r>
              <a:rPr lang="ru-RU" sz="2200" dirty="0"/>
              <a:t>6 для рассеяния,</a:t>
            </a:r>
            <a:br>
              <a:rPr lang="ru-RU" sz="2200" dirty="0"/>
            </a:br>
            <a:r>
              <a:rPr lang="ru-RU" sz="2200" dirty="0"/>
              <a:t>2 резервных</a:t>
            </a:r>
          </a:p>
          <a:p>
            <a:r>
              <a:rPr lang="ru-RU" sz="2200" dirty="0" smtClean="0"/>
              <a:t>АЦП</a:t>
            </a:r>
            <a:r>
              <a:rPr lang="en-US" sz="2200" dirty="0" smtClean="0"/>
              <a:t>, 12 </a:t>
            </a:r>
            <a:r>
              <a:rPr lang="ru-RU" sz="2200" dirty="0" smtClean="0"/>
              <a:t>бит</a:t>
            </a:r>
            <a:r>
              <a:rPr lang="en-US" sz="2200" dirty="0" smtClean="0"/>
              <a:t>, 5 </a:t>
            </a:r>
            <a:r>
              <a:rPr lang="ru-RU" sz="2200" dirty="0" smtClean="0"/>
              <a:t>ГС</a:t>
            </a:r>
            <a:r>
              <a:rPr lang="en-US" sz="2200" dirty="0" smtClean="0"/>
              <a:t>/</a:t>
            </a:r>
            <a:r>
              <a:rPr lang="ru-RU" sz="2200" dirty="0" smtClean="0"/>
              <a:t>с, 1000 точек (</a:t>
            </a:r>
            <a:r>
              <a:rPr lang="en-US" sz="2200" dirty="0" smtClean="0">
                <a:solidFill>
                  <a:srgbClr val="0033CC"/>
                </a:solidFill>
              </a:rPr>
              <a:t>200 </a:t>
            </a:r>
            <a:r>
              <a:rPr lang="ru-RU" sz="2200" dirty="0" err="1" smtClean="0">
                <a:solidFill>
                  <a:srgbClr val="0033CC"/>
                </a:solidFill>
              </a:rPr>
              <a:t>нс</a:t>
            </a:r>
            <a:r>
              <a:rPr lang="ru-RU" sz="2200" dirty="0" smtClean="0"/>
              <a:t>)</a:t>
            </a:r>
            <a:endParaRPr lang="en-US" sz="2200" dirty="0" smtClean="0"/>
          </a:p>
          <a:p>
            <a:r>
              <a:rPr lang="ru-RU" sz="2200" dirty="0" smtClean="0">
                <a:solidFill>
                  <a:srgbClr val="0033CC"/>
                </a:solidFill>
              </a:rPr>
              <a:t>Сдвижка по времени </a:t>
            </a:r>
            <a:r>
              <a:rPr lang="ru-RU" sz="2200" dirty="0" smtClean="0"/>
              <a:t>между  сигналами </a:t>
            </a:r>
            <a:r>
              <a:rPr lang="ru-RU" sz="2200" dirty="0" err="1" smtClean="0"/>
              <a:t>разл</a:t>
            </a:r>
            <a:r>
              <a:rPr lang="ru-RU" sz="2200" dirty="0" smtClean="0"/>
              <a:t>. спектр. каналов</a:t>
            </a:r>
          </a:p>
          <a:p>
            <a:r>
              <a:rPr lang="ru-RU" sz="2200" dirty="0" err="1" smtClean="0">
                <a:solidFill>
                  <a:srgbClr val="0033CC"/>
                </a:solidFill>
              </a:rPr>
              <a:t>Джиттер</a:t>
            </a:r>
            <a:r>
              <a:rPr lang="ru-RU" sz="2200" dirty="0" smtClean="0"/>
              <a:t> лазерного импульса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04312" y="1329193"/>
            <a:ext cx="2247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Выстрел </a:t>
            </a:r>
            <a:r>
              <a:rPr lang="ru-RU" sz="2200" dirty="0"/>
              <a:t>№</a:t>
            </a:r>
            <a:r>
              <a:rPr lang="ru-RU" sz="2200" dirty="0" smtClean="0"/>
              <a:t>50992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706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767408" y="188640"/>
                <a:ext cx="10515600" cy="1325563"/>
              </a:xfrm>
            </p:spPr>
            <p:txBody>
              <a:bodyPr/>
              <a:lstStyle/>
              <a:p>
                <a:r>
                  <a:rPr lang="ru-RU" dirty="0" smtClean="0"/>
                  <a:t>Радиальные профили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7408" y="188640"/>
                <a:ext cx="10515600" cy="1325563"/>
              </a:xfrm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" r="12752" b="4054"/>
          <a:stretch/>
        </p:blipFill>
        <p:spPr>
          <a:xfrm>
            <a:off x="119336" y="1437225"/>
            <a:ext cx="6068957" cy="4896544"/>
          </a:xfrm>
        </p:spPr>
      </p:pic>
      <p:sp>
        <p:nvSpPr>
          <p:cNvPr id="8" name="TextBox 7"/>
          <p:cNvSpPr txBox="1"/>
          <p:nvPr/>
        </p:nvSpPr>
        <p:spPr>
          <a:xfrm>
            <a:off x="1415480" y="1988840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№50897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" t="5932" r="12994" b="3900"/>
          <a:stretch/>
        </p:blipFill>
        <p:spPr>
          <a:xfrm>
            <a:off x="5951984" y="1664050"/>
            <a:ext cx="6067274" cy="46783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68938" y="1988840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№50992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07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8" t="1869" r="13204" b="3893"/>
          <a:stretch/>
        </p:blipFill>
        <p:spPr>
          <a:xfrm>
            <a:off x="5939984" y="1538524"/>
            <a:ext cx="5281810" cy="48702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767408" y="188640"/>
                <a:ext cx="10515600" cy="1325563"/>
              </a:xfrm>
            </p:spPr>
            <p:txBody>
              <a:bodyPr/>
              <a:lstStyle/>
              <a:p>
                <a:r>
                  <a:rPr lang="ru-RU" dirty="0" smtClean="0"/>
                  <a:t>Оценочные профили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7408" y="188640"/>
                <a:ext cx="10515600" cy="1325563"/>
              </a:xfrm>
              <a:blipFill rotWithShape="0"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" t="993" r="11410" b="3754"/>
          <a:stretch/>
        </p:blipFill>
        <p:spPr>
          <a:xfrm>
            <a:off x="263352" y="1494786"/>
            <a:ext cx="5344102" cy="48245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27448" y="1493454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№50897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40450" y="1493454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№50992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7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ru-RU" dirty="0"/>
                  <a:t>Завершены монтаж и юстировка многоканальной диагностики на основе лазера </a:t>
                </a:r>
                <a:r>
                  <a:rPr lang="en-US" dirty="0" err="1"/>
                  <a:t>Nd:YAG</a:t>
                </a:r>
                <a:r>
                  <a:rPr lang="ru-RU" dirty="0">
                    <a:solidFill>
                      <a:srgbClr val="0033CC"/>
                    </a:solidFill>
                  </a:rPr>
                  <a:t> </a:t>
                </a:r>
                <a:r>
                  <a:rPr lang="en-US" dirty="0"/>
                  <a:t>(1064</a:t>
                </a:r>
                <a:r>
                  <a:rPr lang="ru-RU" dirty="0"/>
                  <a:t> </a:t>
                </a:r>
                <a:r>
                  <a:rPr lang="ru-RU" dirty="0" err="1"/>
                  <a:t>нм</a:t>
                </a:r>
                <a:r>
                  <a:rPr lang="ru-RU" dirty="0" smtClean="0"/>
                  <a:t>)</a:t>
                </a:r>
                <a:r>
                  <a:rPr lang="en-US" dirty="0" smtClean="0"/>
                  <a:t> Quanta Ray Pro 250 (Spectra Physics)</a:t>
                </a:r>
                <a:endParaRPr lang="ru-RU" b="0" dirty="0" smtClean="0"/>
              </a:p>
              <a:p>
                <a:r>
                  <a:rPr lang="ru-RU" dirty="0" smtClean="0"/>
                  <a:t>Диагностика подготовлена к физическим измерениям</a:t>
                </a:r>
              </a:p>
              <a:p>
                <a:r>
                  <a:rPr lang="ru-RU" dirty="0"/>
                  <a:t>Получены </a:t>
                </a:r>
                <a:r>
                  <a:rPr lang="ru-RU" dirty="0">
                    <a:solidFill>
                      <a:srgbClr val="0033CC"/>
                    </a:solidFill>
                  </a:rPr>
                  <a:t>первые результаты </a:t>
                </a:r>
                <a:r>
                  <a:rPr lang="ru-RU" dirty="0" smtClean="0"/>
                  <a:t>измерений с </a:t>
                </a:r>
                <a:r>
                  <a:rPr lang="ru-RU" dirty="0" smtClean="0">
                    <a:solidFill>
                      <a:srgbClr val="0033CC"/>
                    </a:solidFill>
                  </a:rPr>
                  <a:t>лазером </a:t>
                </a:r>
                <a:r>
                  <a:rPr lang="en-US" dirty="0" err="1" smtClean="0">
                    <a:solidFill>
                      <a:srgbClr val="0033CC"/>
                    </a:solidFill>
                  </a:rPr>
                  <a:t>Nd:Glass</a:t>
                </a:r>
                <a:endParaRPr lang="ru-RU" dirty="0">
                  <a:solidFill>
                    <a:srgbClr val="0033CC"/>
                  </a:solidFill>
                </a:endParaRPr>
              </a:p>
              <a:p>
                <a:r>
                  <a:rPr lang="ru-RU" dirty="0" smtClean="0"/>
                  <a:t>В режиме ГДЛ без доп. нагрева на ЭЦР измерены </a:t>
                </a:r>
                <a:r>
                  <a:rPr lang="ru-RU" dirty="0" smtClean="0">
                    <a:solidFill>
                      <a:srgbClr val="0033CC"/>
                    </a:solidFill>
                  </a:rPr>
                  <a:t>радиальные профили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ru-RU" dirty="0"/>
              </a:p>
              <a:p>
                <a:endParaRPr lang="ru-RU" b="0" dirty="0" smtClean="0"/>
              </a:p>
              <a:p>
                <a:endParaRPr lang="ru-RU" dirty="0" smtClean="0"/>
              </a:p>
              <a:p>
                <a:pPr marL="0" indent="0">
                  <a:buNone/>
                </a:pPr>
                <a:endParaRPr lang="ru-RU" dirty="0" smtClean="0"/>
              </a:p>
              <a:p>
                <a:r>
                  <a:rPr lang="ru-RU" dirty="0" smtClean="0">
                    <a:solidFill>
                      <a:srgbClr val="0033CC"/>
                    </a:solidFill>
                  </a:rPr>
                  <a:t>Абсолютная калибровка </a:t>
                </a:r>
                <a:r>
                  <a:rPr lang="ru-RU" dirty="0" smtClean="0"/>
                  <a:t>системы</a:t>
                </a:r>
                <a:r>
                  <a:rPr lang="ru-RU" dirty="0" smtClean="0">
                    <a:solidFill>
                      <a:srgbClr val="0033CC"/>
                    </a:solidFill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регистрации для измерения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ru-RU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(при помощи </a:t>
                </a:r>
                <a:r>
                  <a:rPr lang="ru-RU" dirty="0" err="1" smtClean="0">
                    <a:solidFill>
                      <a:srgbClr val="0033CC"/>
                    </a:solidFill>
                  </a:rPr>
                  <a:t>рамановского</a:t>
                </a:r>
                <a:r>
                  <a:rPr lang="ru-RU" dirty="0" smtClean="0">
                    <a:solidFill>
                      <a:srgbClr val="0033CC"/>
                    </a:solidFill>
                  </a:rPr>
                  <a:t> рассеяния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ru-RU" dirty="0" smtClean="0"/>
                  <a:t>Изучение </a:t>
                </a:r>
                <a:r>
                  <a:rPr lang="ru-RU" dirty="0" smtClean="0">
                    <a:solidFill>
                      <a:srgbClr val="0033CC"/>
                    </a:solidFill>
                  </a:rPr>
                  <a:t>функции распределения электронов </a:t>
                </a:r>
                <a:r>
                  <a:rPr lang="ru-RU" dirty="0" smtClean="0"/>
                  <a:t>при помощи ТР в различных режимах ГДЛ</a:t>
                </a:r>
                <a:endParaRPr lang="ru-RU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 txBox="1">
            <a:spLocks/>
          </p:cNvSpPr>
          <p:nvPr/>
        </p:nvSpPr>
        <p:spPr>
          <a:xfrm>
            <a:off x="911424" y="36450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Д</a:t>
            </a:r>
            <a:r>
              <a:rPr lang="ru-RU" dirty="0" smtClean="0"/>
              <a:t>альнейшие планы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1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</a:p>
          <a:p>
            <a:r>
              <a:rPr lang="ru-RU" dirty="0" smtClean="0"/>
              <a:t>Схема диагностики ТР на ГДЛ</a:t>
            </a:r>
          </a:p>
          <a:p>
            <a:r>
              <a:rPr lang="ru-RU" dirty="0" smtClean="0"/>
              <a:t>Метод обработки данных</a:t>
            </a:r>
          </a:p>
          <a:p>
            <a:r>
              <a:rPr lang="ru-RU" dirty="0" smtClean="0"/>
              <a:t>Параметры лазера и калибровка спектрометра</a:t>
            </a:r>
          </a:p>
          <a:p>
            <a:r>
              <a:rPr lang="ru-RU" dirty="0" smtClean="0"/>
              <a:t>Сценарий эксперимента на ГДЛ</a:t>
            </a:r>
          </a:p>
          <a:p>
            <a:r>
              <a:rPr lang="ru-RU" dirty="0" smtClean="0"/>
              <a:t>Результаты</a:t>
            </a:r>
          </a:p>
          <a:p>
            <a:r>
              <a:rPr lang="ru-RU" dirty="0" smtClean="0"/>
              <a:t>Выводы и планы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25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99719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Томсоновское рассеяние (ТР) – рассеяние</a:t>
                </a:r>
                <a:r>
                  <a:rPr lang="ru-RU" dirty="0" smtClean="0">
                    <a:solidFill>
                      <a:srgbClr val="0033CC"/>
                    </a:solidFill>
                  </a:rPr>
                  <a:t> </a:t>
                </a:r>
                <a:r>
                  <a:rPr lang="ru-RU" dirty="0" smtClean="0"/>
                  <a:t>ЭМ волны на заряженных частицах.</a:t>
                </a:r>
              </a:p>
              <a:p>
                <a:r>
                  <a:rPr lang="ru-RU" dirty="0" smtClean="0"/>
                  <a:t>На частицу действует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пад</m:t>
                        </m:r>
                      </m:sub>
                    </m:sSub>
                  </m:oMath>
                </a14:m>
                <a:r>
                  <a:rPr lang="ru-RU" dirty="0" smtClean="0"/>
                  <a:t>, ускоренно движущаяся частица излучает дипольное ЭМ излучение, в основном,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⟂</m:t>
                    </m:r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част</m:t>
                        </m:r>
                      </m:sub>
                    </m:sSub>
                  </m:oMath>
                </a14:m>
                <a:r>
                  <a:rPr lang="ru-RU" dirty="0" smtClean="0"/>
                  <a:t>.</a:t>
                </a:r>
              </a:p>
              <a:p>
                <a:r>
                  <a:rPr lang="ru-RU" dirty="0" smtClean="0"/>
                  <a:t>Излучение поляризовано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‖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част</m:t>
                        </m:r>
                      </m:sub>
                    </m:sSub>
                  </m:oMath>
                </a14:m>
                <a:r>
                  <a:rPr lang="ru-RU" dirty="0" smtClean="0"/>
                  <a:t>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Ω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- </a:t>
                </a:r>
                <a:r>
                  <a:rPr lang="ru-RU" dirty="0" smtClean="0"/>
                  <a:t>дифференциальное </a:t>
                </a:r>
                <a:r>
                  <a:rPr lang="ru-RU" dirty="0"/>
                  <a:t>с</a:t>
                </a:r>
                <a:r>
                  <a:rPr lang="ru-RU" dirty="0" smtClean="0"/>
                  <a:t>ечение рассеяния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/>
                  <a:t> </a:t>
                </a:r>
                <a:r>
                  <a:rPr lang="en-US" dirty="0" smtClean="0"/>
                  <a:t>- </a:t>
                </a:r>
                <a:r>
                  <a:rPr lang="ru-RU" dirty="0" smtClean="0"/>
                  <a:t>полное сечение рассеяния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6.65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−25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см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99719"/>
              </a:xfrm>
              <a:blipFill rotWithShape="0">
                <a:blip r:embed="rId2"/>
                <a:stretch>
                  <a:fillRect l="-1043" t="-20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6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Некогерентное (</a:t>
            </a:r>
            <a:r>
              <a:rPr lang="ru-RU" dirty="0" err="1" smtClean="0"/>
              <a:t>томсоновское</a:t>
            </a:r>
            <a:r>
              <a:rPr lang="ru-RU" dirty="0" smtClean="0"/>
              <a:t>) рассеяние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30408" cy="435133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ru-RU" dirty="0" smtClean="0">
                    <a:solidFill>
                      <a:srgbClr val="0033CC"/>
                    </a:solidFill>
                  </a:rPr>
                  <a:t>Параметр </a:t>
                </a:r>
                <a:r>
                  <a:rPr lang="ru-RU" dirty="0" err="1" smtClean="0">
                    <a:solidFill>
                      <a:srgbClr val="0033CC"/>
                    </a:solidFill>
                  </a:rPr>
                  <a:t>Солпитера</a:t>
                </a:r>
                <a:r>
                  <a:rPr lang="ru-RU" dirty="0" smtClean="0"/>
                  <a:t>: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ru-RU" dirty="0" smtClean="0"/>
                  <a:t>рассеяние на отдельных </a:t>
                </a:r>
                <a:r>
                  <a:rPr lang="ru-RU" dirty="0" smtClean="0"/>
                  <a:t>электронах (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08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ru-RU" dirty="0" smtClean="0"/>
                  <a:t> в </a:t>
                </a:r>
                <a:r>
                  <a:rPr lang="ru-RU" dirty="0" smtClean="0"/>
                  <a:t>ГДЛ)</a:t>
                </a:r>
                <a:endParaRPr lang="ru-RU" dirty="0" smtClean="0"/>
              </a:p>
              <a:p>
                <a:r>
                  <a:rPr lang="ru-RU" dirty="0"/>
                  <a:t>Для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𝑀𝑎𝑥𝑤𝑒𝑙𝑙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r>
                  <a:rPr lang="ru-RU" dirty="0" smtClean="0">
                    <a:solidFill>
                      <a:srgbClr val="0033CC"/>
                    </a:solidFill>
                  </a:rPr>
                  <a:t>форм-фактор рассеяния</a:t>
                </a:r>
                <a:r>
                  <a:rPr lang="ru-RU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ru-RU" dirty="0" smtClean="0"/>
              </a:p>
              <a:p>
                <a:r>
                  <a:rPr lang="ru-RU" dirty="0" smtClean="0"/>
                  <a:t>Вычисление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func>
                          </m:e>
                        </m:rad>
                      </m:e>
                    </m:func>
                  </m:oMath>
                </a14:m>
                <a:endParaRPr lang="en-US" dirty="0" smtClean="0"/>
              </a:p>
              <a:p>
                <a:r>
                  <a:rPr lang="ru-RU" dirty="0"/>
                  <a:t>Релятивистская формула в 1 приближении по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:</a:t>
                </a:r>
                <a:endParaRPr lang="ru-RU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3.5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𝑒𝑥𝑝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ru-RU" dirty="0" smtClean="0"/>
                  <a:t>Вычисление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ΔΩ</m:t>
                    </m:r>
                    <m: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≈6.7∙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−25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ΔΩ</m:t>
                    </m:r>
                  </m:oMath>
                </a14:m>
                <a:r>
                  <a:rPr lang="en-US" dirty="0" smtClean="0"/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lang="ru-RU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30408" cy="4351338"/>
              </a:xfrm>
              <a:blipFill rotWithShape="0">
                <a:blip r:embed="rId2"/>
                <a:stretch>
                  <a:fillRect l="-682" t="-2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6816080" y="5733256"/>
            <a:ext cx="648841" cy="144016"/>
          </a:xfrm>
          <a:prstGeom prst="rightArrow">
            <a:avLst>
              <a:gd name="adj1" fmla="val 50000"/>
              <a:gd name="adj2" fmla="val 1728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3717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9003"/>
          <a:stretch/>
        </p:blipFill>
        <p:spPr>
          <a:xfrm>
            <a:off x="407368" y="188640"/>
            <a:ext cx="10945216" cy="65487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072" y="0"/>
            <a:ext cx="5400600" cy="13255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Схема диагностики ТР на ГДЛ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532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t="9973" r="7526" b="2878"/>
          <a:stretch/>
        </p:blipFill>
        <p:spPr>
          <a:xfrm>
            <a:off x="2423591" y="764704"/>
            <a:ext cx="6840761" cy="59766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0"/>
            <a:ext cx="10515600" cy="1325563"/>
          </a:xfrm>
        </p:spPr>
        <p:txBody>
          <a:bodyPr/>
          <a:lstStyle/>
          <a:p>
            <a:r>
              <a:rPr lang="ru-RU" dirty="0" smtClean="0"/>
              <a:t>Геометрия измерений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9999" y="2232532"/>
            <a:ext cx="2089448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Вакуумная камера ГДЛ</a:t>
            </a:r>
            <a:endParaRPr lang="ru-RU" sz="20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7536160" y="2648475"/>
            <a:ext cx="2473840" cy="76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1" idx="1"/>
          </p:cNvCxnSpPr>
          <p:nvPr/>
        </p:nvCxnSpPr>
        <p:spPr>
          <a:xfrm flipH="1">
            <a:off x="8077182" y="1747783"/>
            <a:ext cx="1932817" cy="197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2" idx="1"/>
          </p:cNvCxnSpPr>
          <p:nvPr/>
        </p:nvCxnSpPr>
        <p:spPr>
          <a:xfrm flipH="1">
            <a:off x="6240017" y="3952266"/>
            <a:ext cx="376998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927648" y="3422599"/>
            <a:ext cx="2468799" cy="236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ъект 2"/>
          <p:cNvSpPr txBox="1">
            <a:spLocks/>
          </p:cNvSpPr>
          <p:nvPr/>
        </p:nvSpPr>
        <p:spPr>
          <a:xfrm>
            <a:off x="1811670" y="3243902"/>
            <a:ext cx="1115978" cy="381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/>
              <a:t>Плазма</a:t>
            </a:r>
            <a:endParaRPr lang="ru-RU" sz="2000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10009999" y="1479308"/>
            <a:ext cx="2053444" cy="536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/>
              <a:t>Лазерный пучок</a:t>
            </a:r>
            <a:endParaRPr lang="ru-RU" sz="2000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10009999" y="3581725"/>
            <a:ext cx="1876518" cy="741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/>
              <a:t>Линии наблюдения</a:t>
            </a:r>
            <a:endParaRPr lang="ru-RU" sz="20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9992709" y="4698695"/>
            <a:ext cx="1800200" cy="908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/>
              <a:t>Оптическая система сбора света</a:t>
            </a:r>
            <a:endParaRPr lang="ru-RU" sz="20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8025540" y="5085184"/>
            <a:ext cx="1936632" cy="23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8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546" y="30091"/>
            <a:ext cx="10515600" cy="1325563"/>
          </a:xfrm>
        </p:spPr>
        <p:txBody>
          <a:bodyPr/>
          <a:lstStyle/>
          <a:p>
            <a:r>
              <a:rPr lang="ru-RU" dirty="0" smtClean="0"/>
              <a:t>Схема </a:t>
            </a:r>
            <a:r>
              <a:rPr lang="ru-RU" dirty="0" smtClean="0"/>
              <a:t>спектрометра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1344" y="952378"/>
            <a:ext cx="36724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– корпус</a:t>
            </a:r>
            <a:br>
              <a:rPr lang="ru-RU" dirty="0" smtClean="0"/>
            </a:br>
            <a:r>
              <a:rPr lang="ru-RU" dirty="0" smtClean="0"/>
              <a:t>2 – входная сборка</a:t>
            </a:r>
            <a:br>
              <a:rPr lang="ru-RU" dirty="0" smtClean="0"/>
            </a:br>
            <a:r>
              <a:rPr lang="ru-RU" dirty="0" smtClean="0"/>
              <a:t>3 – подвижный ввод оптоволокна</a:t>
            </a:r>
            <a:br>
              <a:rPr lang="ru-RU" dirty="0" smtClean="0"/>
            </a:br>
            <a:r>
              <a:rPr lang="ru-RU" dirty="0" smtClean="0"/>
              <a:t>4 – оптоволоконная сборка</a:t>
            </a:r>
            <a:br>
              <a:rPr lang="ru-RU" dirty="0" smtClean="0"/>
            </a:br>
            <a:r>
              <a:rPr lang="ru-RU" dirty="0" smtClean="0"/>
              <a:t>5 – ахроматический коллиматор</a:t>
            </a:r>
            <a:br>
              <a:rPr lang="ru-RU" dirty="0" smtClean="0"/>
            </a:br>
            <a:r>
              <a:rPr lang="ru-RU" dirty="0" smtClean="0"/>
              <a:t>6 – маска</a:t>
            </a:r>
            <a:br>
              <a:rPr lang="ru-RU" dirty="0" smtClean="0"/>
            </a:br>
            <a:r>
              <a:rPr lang="ru-RU" dirty="0" smtClean="0"/>
              <a:t>7 – вогнутое </a:t>
            </a:r>
            <a:r>
              <a:rPr lang="ru-RU" dirty="0"/>
              <a:t>сферическое </a:t>
            </a:r>
            <a:r>
              <a:rPr lang="ru-RU" dirty="0" smtClean="0"/>
              <a:t>зеркало с </a:t>
            </a:r>
            <a:br>
              <a:rPr lang="ru-RU" dirty="0" smtClean="0"/>
            </a:br>
            <a:r>
              <a:rPr lang="en-US" dirty="0" smtClean="0"/>
              <a:t>d = </a:t>
            </a:r>
            <a:r>
              <a:rPr lang="ru-RU" dirty="0" smtClean="0"/>
              <a:t>54 мм и R </a:t>
            </a:r>
            <a:r>
              <a:rPr lang="ru-RU" dirty="0"/>
              <a:t>= 750 </a:t>
            </a:r>
            <a:r>
              <a:rPr lang="ru-RU" dirty="0" smtClean="0"/>
              <a:t>мм</a:t>
            </a:r>
            <a:br>
              <a:rPr lang="ru-RU" dirty="0" smtClean="0"/>
            </a:br>
            <a:r>
              <a:rPr lang="ru-RU" dirty="0" smtClean="0"/>
              <a:t>8 – </a:t>
            </a:r>
            <a:r>
              <a:rPr lang="ru-RU" dirty="0" err="1" smtClean="0"/>
              <a:t>юстировочный</a:t>
            </a:r>
            <a:r>
              <a:rPr lang="ru-RU" dirty="0" smtClean="0"/>
              <a:t> держатель зеркала</a:t>
            </a:r>
            <a:br>
              <a:rPr lang="ru-RU" dirty="0" smtClean="0"/>
            </a:br>
            <a:r>
              <a:rPr lang="ru-RU" dirty="0" smtClean="0"/>
              <a:t>9 </a:t>
            </a:r>
            <a:r>
              <a:rPr lang="ru-RU" dirty="0"/>
              <a:t>- </a:t>
            </a:r>
            <a:r>
              <a:rPr lang="ru-RU" dirty="0">
                <a:solidFill>
                  <a:srgbClr val="0033CC"/>
                </a:solidFill>
              </a:rPr>
              <a:t>интерференционный </a:t>
            </a:r>
            <a:r>
              <a:rPr lang="ru-RU" dirty="0" smtClean="0">
                <a:solidFill>
                  <a:srgbClr val="0033CC"/>
                </a:solidFill>
              </a:rPr>
              <a:t>фильтр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10 </a:t>
            </a:r>
            <a:r>
              <a:rPr lang="ru-RU" dirty="0"/>
              <a:t>- </a:t>
            </a:r>
            <a:r>
              <a:rPr lang="ru-RU" dirty="0">
                <a:solidFill>
                  <a:srgbClr val="0033CC"/>
                </a:solidFill>
              </a:rPr>
              <a:t>модуль APD с асферической </a:t>
            </a:r>
            <a:r>
              <a:rPr lang="ru-RU" dirty="0" smtClean="0">
                <a:solidFill>
                  <a:srgbClr val="0033CC"/>
                </a:solidFill>
              </a:rPr>
              <a:t>линзой и усилителем</a:t>
            </a:r>
            <a:br>
              <a:rPr lang="ru-RU" dirty="0" smtClean="0">
                <a:solidFill>
                  <a:srgbClr val="0033CC"/>
                </a:solidFill>
              </a:rPr>
            </a:br>
            <a:r>
              <a:rPr lang="ru-RU" dirty="0" smtClean="0"/>
              <a:t>11 </a:t>
            </a:r>
            <a:r>
              <a:rPr lang="ru-RU" dirty="0"/>
              <a:t>- печатная плата блока </a:t>
            </a:r>
            <a:r>
              <a:rPr lang="ru-RU" dirty="0" smtClean="0"/>
              <a:t>питания</a:t>
            </a:r>
            <a:br>
              <a:rPr lang="ru-RU" dirty="0" smtClean="0"/>
            </a:br>
            <a:r>
              <a:rPr lang="ru-RU" dirty="0" smtClean="0"/>
              <a:t>12 </a:t>
            </a:r>
            <a:r>
              <a:rPr lang="ru-RU" dirty="0"/>
              <a:t>- системная </a:t>
            </a:r>
            <a:r>
              <a:rPr lang="ru-RU" dirty="0" smtClean="0"/>
              <a:t>плата</a:t>
            </a:r>
            <a:br>
              <a:rPr lang="ru-RU" dirty="0" smtClean="0"/>
            </a:br>
            <a:r>
              <a:rPr lang="ru-RU" dirty="0" smtClean="0"/>
              <a:t>13 </a:t>
            </a:r>
            <a:r>
              <a:rPr lang="ru-RU" dirty="0"/>
              <a:t>- передняя </a:t>
            </a:r>
            <a:r>
              <a:rPr lang="ru-RU" dirty="0" smtClean="0"/>
              <a:t>панель</a:t>
            </a:r>
            <a:br>
              <a:rPr lang="ru-RU" dirty="0" smtClean="0"/>
            </a:br>
            <a:r>
              <a:rPr lang="ru-RU" dirty="0" smtClean="0"/>
              <a:t>14 </a:t>
            </a:r>
            <a:r>
              <a:rPr lang="ru-RU" dirty="0"/>
              <a:t>-несущая часть корпуса </a:t>
            </a:r>
            <a:r>
              <a:rPr lang="ru-RU" dirty="0" smtClean="0"/>
              <a:t>спектрометра</a:t>
            </a:r>
            <a:br>
              <a:rPr lang="ru-RU" dirty="0" smtClean="0"/>
            </a:br>
            <a:r>
              <a:rPr lang="ru-RU" dirty="0" smtClean="0"/>
              <a:t>15 </a:t>
            </a:r>
            <a:r>
              <a:rPr lang="ru-RU" dirty="0"/>
              <a:t>- сквозное отверстие для циркуляции охлаждающего </a:t>
            </a:r>
            <a:r>
              <a:rPr lang="ru-RU" dirty="0" smtClean="0"/>
              <a:t>воздуха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556792"/>
            <a:ext cx="7988999" cy="4608512"/>
          </a:xfrm>
        </p:spPr>
      </p:pic>
    </p:spTree>
    <p:extLst>
      <p:ext uri="{BB962C8B-B14F-4D97-AF65-F5344CB8AC3E}">
        <p14:creationId xmlns:p14="http://schemas.microsoft.com/office/powerpoint/2010/main" val="41536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332656"/>
            <a:ext cx="10515600" cy="1325563"/>
          </a:xfrm>
        </p:spPr>
        <p:txBody>
          <a:bodyPr/>
          <a:lstStyle/>
          <a:p>
            <a:r>
              <a:rPr lang="ru-RU" dirty="0" smtClean="0"/>
              <a:t>Аппаратные функции спектрометра №1</a:t>
            </a:r>
            <a:endParaRPr lang="ru-RU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1878" b="2667"/>
          <a:stretch/>
        </p:blipFill>
        <p:spPr>
          <a:xfrm>
            <a:off x="2711624" y="1484784"/>
            <a:ext cx="6135084" cy="511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8040216" y="548680"/>
                <a:ext cx="3975548" cy="953072"/>
              </a:xfrm>
            </p:spPr>
            <p:txBody>
              <a:bodyPr>
                <a:noAutofit/>
              </a:bodyPr>
              <a:lstStyle/>
              <a:p>
                <a:r>
                  <a:rPr lang="ru-RU" sz="3200" dirty="0" smtClean="0"/>
                  <a:t>Метод вычисления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ru-RU" sz="3200" dirty="0" smtClean="0"/>
                  <a:t> </a:t>
                </a:r>
                <a:endParaRPr lang="ru-RU" sz="32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40216" y="548680"/>
                <a:ext cx="3975548" cy="953072"/>
              </a:xfrm>
              <a:blipFill rotWithShape="0">
                <a:blip r:embed="rId2"/>
                <a:stretch>
                  <a:fillRect l="-39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1" y="260648"/>
            <a:ext cx="7670655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2917</TotalTime>
  <Words>245</Words>
  <Application>Microsoft Office PowerPoint</Application>
  <PresentationFormat>Широкоэкранный</PresentationFormat>
  <Paragraphs>86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Тема Office</vt:lpstr>
      <vt:lpstr>Первые результаты измерения профилей температуры и плотности электронов в плазме ГДЛ томсоновским рассеянием</vt:lpstr>
      <vt:lpstr>План</vt:lpstr>
      <vt:lpstr>Введение</vt:lpstr>
      <vt:lpstr>Некогерентное (томсоновское) рассеяние</vt:lpstr>
      <vt:lpstr>Схема диагностики ТР на ГДЛ</vt:lpstr>
      <vt:lpstr>Геометрия измерений</vt:lpstr>
      <vt:lpstr>Схема спектрометра</vt:lpstr>
      <vt:lpstr>Аппаратные функции спектрометра №1</vt:lpstr>
      <vt:lpstr>Метод вычисления T_e </vt:lpstr>
      <vt:lpstr>Сценарий эксперимента на ГДЛ</vt:lpstr>
      <vt:lpstr>Первые результаты измерений</vt:lpstr>
      <vt:lpstr>Параметры лазера Nd:Glass</vt:lpstr>
      <vt:lpstr>Калибровка спектрометра МДР-23 (600 шт/мм)</vt:lpstr>
      <vt:lpstr>Сигналы рассеяния</vt:lpstr>
      <vt:lpstr>Радиальные профили T_e</vt:lpstr>
      <vt:lpstr>Оценочные профили n_e</vt:lpstr>
      <vt:lpstr>Выводы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лазерного томсоновского рассеяния для изучения функции распределения электронов в плазме ГДЛ</dc:title>
  <dc:creator>Sandomirsky</dc:creator>
  <cp:lastModifiedBy>Андрей</cp:lastModifiedBy>
  <cp:revision>168</cp:revision>
  <dcterms:created xsi:type="dcterms:W3CDTF">2021-12-08T08:44:57Z</dcterms:created>
  <dcterms:modified xsi:type="dcterms:W3CDTF">2022-04-12T06:07:56Z</dcterms:modified>
</cp:coreProperties>
</file>