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Ust\Desktop\Codes%20and%20data\top\Plasma%20character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Ust\Desktop\Codes%20and%20data\top\Plasma%20character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Ust\Desktop\Codes%20and%20data\top\Plasma%20characterist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Ust\Desktop\Codes%20and%20data\top\Plasma%20characteristi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Ust\Desktop\Codes%20and%20data\top\Plasma%20characteristic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Ust\Desktop\Codes%20and%20data\top\Plasma%20characteristic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Ust\Desktop\Codes%20and%20data\top\Plasma%20characteristic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Ust\Desktop\Codes%20and%20data\top\Plasma%20characteristic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_Ust\Desktop\Codes%20and%20data\top\Plasma%20characteristic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 </a:t>
            </a:r>
            <a:r>
              <a:rPr lang="ru-RU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700 </a:t>
            </a:r>
            <a:r>
              <a:rPr lang="ru-RU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'Данные для доклада'!$L$5</c:f>
              <c:strCache>
                <c:ptCount val="1"/>
                <c:pt idx="0">
                  <c:v>21 кВт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.2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('Данные для доклада'!$N$6:$N$7,'Данные для доклада'!$N$10:$N$11)</c:f>
              <c:numCache>
                <c:formatCode>General</c:formatCode>
                <c:ptCount val="4"/>
                <c:pt idx="0">
                  <c:v>81.572339192582575</c:v>
                </c:pt>
                <c:pt idx="1">
                  <c:v>81.572339192582575</c:v>
                </c:pt>
                <c:pt idx="2">
                  <c:v>60.141008305968711</c:v>
                </c:pt>
                <c:pt idx="3">
                  <c:v>60.141008305968711</c:v>
                </c:pt>
              </c:numCache>
            </c:numRef>
          </c:xVal>
          <c:yVal>
            <c:numRef>
              <c:f>('Данные для доклада'!$K$6:$K$7,'Данные для доклада'!$K$10:$K$11)</c:f>
              <c:numCache>
                <c:formatCode>0.000</c:formatCode>
                <c:ptCount val="4"/>
                <c:pt idx="0">
                  <c:v>2.7258962134020397</c:v>
                </c:pt>
                <c:pt idx="1">
                  <c:v>2.6517447028547099</c:v>
                </c:pt>
                <c:pt idx="2">
                  <c:v>1.8964744522091099</c:v>
                </c:pt>
                <c:pt idx="3">
                  <c:v>1.92949159848785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C1-427F-AC77-8193500C3353}"/>
            </c:ext>
          </c:extLst>
        </c:ser>
        <c:ser>
          <c:idx val="1"/>
          <c:order val="1"/>
          <c:tx>
            <c:strRef>
              <c:f>'Данные для доклада'!$M$5</c:f>
              <c:strCache>
                <c:ptCount val="1"/>
                <c:pt idx="0">
                  <c:v>32 кВт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.25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доклада'!$N$6:$N$23</c:f>
              <c:numCache>
                <c:formatCode>General</c:formatCode>
                <c:ptCount val="18"/>
                <c:pt idx="0">
                  <c:v>81.572339192582575</c:v>
                </c:pt>
                <c:pt idx="1">
                  <c:v>81.572339192582575</c:v>
                </c:pt>
                <c:pt idx="2">
                  <c:v>72.068765694417621</c:v>
                </c:pt>
                <c:pt idx="3">
                  <c:v>72.068765694417621</c:v>
                </c:pt>
                <c:pt idx="4">
                  <c:v>60.141008305968711</c:v>
                </c:pt>
                <c:pt idx="5">
                  <c:v>60.141008305968711</c:v>
                </c:pt>
                <c:pt idx="6">
                  <c:v>53.438284720880823</c:v>
                </c:pt>
                <c:pt idx="7">
                  <c:v>53.438284720880823</c:v>
                </c:pt>
                <c:pt idx="8">
                  <c:v>47.546841800270428</c:v>
                </c:pt>
                <c:pt idx="9">
                  <c:v>47.546841800270428</c:v>
                </c:pt>
                <c:pt idx="10">
                  <c:v>42.389414718949197</c:v>
                </c:pt>
                <c:pt idx="11">
                  <c:v>42.389414718949197</c:v>
                </c:pt>
                <c:pt idx="12">
                  <c:v>35.7542978559011</c:v>
                </c:pt>
                <c:pt idx="13">
                  <c:v>35.7542978559011</c:v>
                </c:pt>
                <c:pt idx="14">
                  <c:v>31.157040757195286</c:v>
                </c:pt>
                <c:pt idx="15">
                  <c:v>31.157040757195286</c:v>
                </c:pt>
                <c:pt idx="16">
                  <c:v>31.186015066640913</c:v>
                </c:pt>
                <c:pt idx="17">
                  <c:v>31.186015066640913</c:v>
                </c:pt>
              </c:numCache>
            </c:numRef>
          </c:xVal>
          <c:yVal>
            <c:numRef>
              <c:f>'Данные для доклада'!$L$6:$L$23</c:f>
              <c:numCache>
                <c:formatCode>0.000</c:formatCode>
                <c:ptCount val="18"/>
                <c:pt idx="0">
                  <c:v>3.5246816783508699</c:v>
                </c:pt>
                <c:pt idx="1">
                  <c:v>3.42843199893144</c:v>
                </c:pt>
                <c:pt idx="2">
                  <c:v>2.8385895059186299</c:v>
                </c:pt>
                <c:pt idx="3">
                  <c:v>2.8809360070615702</c:v>
                </c:pt>
                <c:pt idx="4">
                  <c:v>1.63550810505747</c:v>
                </c:pt>
                <c:pt idx="5">
                  <c:v>1.6850685189888099</c:v>
                </c:pt>
                <c:pt idx="6">
                  <c:v>2.1862977321215702</c:v>
                </c:pt>
                <c:pt idx="7">
                  <c:v>2.2128341477631199</c:v>
                </c:pt>
                <c:pt idx="8">
                  <c:v>1.4670340585533399</c:v>
                </c:pt>
                <c:pt idx="9">
                  <c:v>1.4244149216761102</c:v>
                </c:pt>
                <c:pt idx="10">
                  <c:v>1.67420304551568</c:v>
                </c:pt>
                <c:pt idx="11">
                  <c:v>1.6485632264791501</c:v>
                </c:pt>
                <c:pt idx="12">
                  <c:v>1.2512108256698602</c:v>
                </c:pt>
                <c:pt idx="13">
                  <c:v>1.3681896314845299</c:v>
                </c:pt>
                <c:pt idx="14">
                  <c:v>1.11861504077045</c:v>
                </c:pt>
                <c:pt idx="15">
                  <c:v>1.01971235399803</c:v>
                </c:pt>
                <c:pt idx="16">
                  <c:v>1.3055873248209799</c:v>
                </c:pt>
                <c:pt idx="17">
                  <c:v>1.3371818800000599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C1-427F-AC77-8193500C3353}"/>
            </c:ext>
          </c:extLst>
        </c:ser>
        <c:ser>
          <c:idx val="2"/>
          <c:order val="2"/>
          <c:tx>
            <c:strRef>
              <c:f>'Данные для доклада'!$N$5</c:f>
              <c:strCache>
                <c:ptCount val="1"/>
                <c:pt idx="0">
                  <c:v>42 кВт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.2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('Данные для доклада'!$N$6:$N$7,'Данные для доклада'!$N$10:$N$11)</c:f>
              <c:numCache>
                <c:formatCode>General</c:formatCode>
                <c:ptCount val="4"/>
                <c:pt idx="0">
                  <c:v>81.572339192582575</c:v>
                </c:pt>
                <c:pt idx="1">
                  <c:v>81.572339192582575</c:v>
                </c:pt>
                <c:pt idx="2">
                  <c:v>60.141008305968711</c:v>
                </c:pt>
                <c:pt idx="3">
                  <c:v>60.141008305968711</c:v>
                </c:pt>
              </c:numCache>
            </c:numRef>
          </c:xVal>
          <c:yVal>
            <c:numRef>
              <c:f>('Данные для доклада'!$M$6:$M$7,'Данные для доклада'!$M$10:$M$11)</c:f>
              <c:numCache>
                <c:formatCode>0.000</c:formatCode>
                <c:ptCount val="4"/>
                <c:pt idx="0">
                  <c:v>3.0329156518977101</c:v>
                </c:pt>
                <c:pt idx="1">
                  <c:v>3.1011009154796696</c:v>
                </c:pt>
                <c:pt idx="2">
                  <c:v>1.6855949972578299</c:v>
                </c:pt>
                <c:pt idx="3">
                  <c:v>1.6797859904246699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C1-427F-AC77-8193500C3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373416"/>
        <c:axId val="241390200"/>
      </c:scatterChart>
      <c:valAx>
        <c:axId val="241373416"/>
        <c:scaling>
          <c:orientation val="minMax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J, </a:t>
                </a:r>
                <a:r>
                  <a:rPr lang="ru-RU" sz="1400" b="0" i="0" baseline="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экв</a:t>
                </a:r>
                <a:r>
                  <a:rPr lang="ru-RU" sz="14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А</a:t>
                </a:r>
                <a:endParaRPr lang="ru-RU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1390200"/>
        <c:crosses val="autoZero"/>
        <c:crossBetween val="midCat"/>
      </c:valAx>
      <c:valAx>
        <c:axId val="241390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baseline="-25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10</a:t>
                </a:r>
                <a:r>
                  <a:rPr lang="en-US" sz="1400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ru-RU" sz="1400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1373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0" i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 = 32 кВт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'Данные для доклада'!$A$69</c:f>
              <c:strCache>
                <c:ptCount val="1"/>
                <c:pt idx="0">
                  <c:v>80; 700 Гс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'Данные для доклада'!$B$68:$D$68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доклада'!$E$70:$G$70</c:f>
              <c:numCache>
                <c:formatCode>0.00E+00</c:formatCode>
                <c:ptCount val="3"/>
                <c:pt idx="0">
                  <c:v>3.42843199893144</c:v>
                </c:pt>
                <c:pt idx="1">
                  <c:v>0.92770244008482905</c:v>
                </c:pt>
                <c:pt idx="2">
                  <c:v>0.27776245464885502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EB-4D05-853A-483BA03B12E9}"/>
            </c:ext>
          </c:extLst>
        </c:ser>
        <c:ser>
          <c:idx val="1"/>
          <c:order val="1"/>
          <c:tx>
            <c:strRef>
              <c:f>'Данные для доклада'!$A$71</c:f>
              <c:strCache>
                <c:ptCount val="1"/>
                <c:pt idx="0">
                  <c:v>50; 700 Гс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'Данные для доклада'!$B$68:$D$68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доклада'!$E$72:$F$72</c:f>
              <c:numCache>
                <c:formatCode>0.00E+00</c:formatCode>
                <c:ptCount val="2"/>
                <c:pt idx="0">
                  <c:v>2.2128341477631199</c:v>
                </c:pt>
                <c:pt idx="1">
                  <c:v>0.725560568319772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3EB-4D05-853A-483BA03B12E9}"/>
            </c:ext>
          </c:extLst>
        </c:ser>
        <c:ser>
          <c:idx val="2"/>
          <c:order val="2"/>
          <c:tx>
            <c:strRef>
              <c:f>'Данные для доклада'!$A$73</c:f>
              <c:strCache>
                <c:ptCount val="1"/>
                <c:pt idx="0">
                  <c:v>35; 700 Гс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доклада'!$B$68:$D$68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доклада'!$E$73:$F$73</c:f>
              <c:numCache>
                <c:formatCode>0.00E+00</c:formatCode>
                <c:ptCount val="2"/>
                <c:pt idx="0">
                  <c:v>1.3681896314845299</c:v>
                </c:pt>
                <c:pt idx="1">
                  <c:v>0.612854831312863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3EB-4D05-853A-483BA03B12E9}"/>
            </c:ext>
          </c:extLst>
        </c:ser>
        <c:ser>
          <c:idx val="3"/>
          <c:order val="3"/>
          <c:tx>
            <c:strRef>
              <c:f>'Данные для доклада'!$CT$92</c:f>
              <c:strCache>
                <c:ptCount val="1"/>
                <c:pt idx="0">
                  <c:v>80; 500 Гс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.4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доклада'!$CQ$91:$CS$91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доклада'!$CQ$95:$CS$95</c:f>
              <c:numCache>
                <c:formatCode>0.00E+00</c:formatCode>
                <c:ptCount val="3"/>
                <c:pt idx="0">
                  <c:v>3.8726746377342196</c:v>
                </c:pt>
                <c:pt idx="1">
                  <c:v>1.1472693480093701</c:v>
                </c:pt>
                <c:pt idx="2">
                  <c:v>0.546087783346211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3EB-4D05-853A-483BA03B12E9}"/>
            </c:ext>
          </c:extLst>
        </c:ser>
        <c:ser>
          <c:idx val="4"/>
          <c:order val="4"/>
          <c:tx>
            <c:strRef>
              <c:f>'Данные для доклада'!$CT$96</c:f>
              <c:strCache>
                <c:ptCount val="1"/>
                <c:pt idx="0">
                  <c:v>60; 500 Гс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.35000000000000003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доклада'!$CQ$91:$CS$91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доклада'!$CQ$99:$CS$99</c:f>
              <c:numCache>
                <c:formatCode>0.00E+00</c:formatCode>
                <c:ptCount val="3"/>
                <c:pt idx="0">
                  <c:v>2.2259890422093198</c:v>
                </c:pt>
                <c:pt idx="1">
                  <c:v>0.82255150050638293</c:v>
                </c:pt>
                <c:pt idx="2">
                  <c:v>0.4003022571732075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3EB-4D05-853A-483BA03B12E9}"/>
            </c:ext>
          </c:extLst>
        </c:ser>
        <c:ser>
          <c:idx val="5"/>
          <c:order val="5"/>
          <c:tx>
            <c:strRef>
              <c:f>'Данные для доклада'!$CT$100</c:f>
              <c:strCache>
                <c:ptCount val="1"/>
                <c:pt idx="0">
                  <c:v>45; 500 Гс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'Данные для доклада'!$CQ$91:$CS$91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доклада'!$CQ$103:$CS$103</c:f>
              <c:numCache>
                <c:formatCode>0.00E+00</c:formatCode>
                <c:ptCount val="3"/>
                <c:pt idx="0">
                  <c:v>1.3119285821626749</c:v>
                </c:pt>
                <c:pt idx="1">
                  <c:v>0.88005197787858802</c:v>
                </c:pt>
                <c:pt idx="2">
                  <c:v>0.34071130723909798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3EB-4D05-853A-483BA03B12E9}"/>
            </c:ext>
          </c:extLst>
        </c:ser>
        <c:ser>
          <c:idx val="6"/>
          <c:order val="6"/>
          <c:tx>
            <c:strRef>
              <c:f>'Данные для доклада'!$CT$104</c:f>
              <c:strCache>
                <c:ptCount val="1"/>
                <c:pt idx="0">
                  <c:v>35; 500 Гс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.25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доклада'!$CQ$91:$CS$91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доклада'!$CQ$107:$CS$107</c:f>
              <c:numCache>
                <c:formatCode>0.00E+00</c:formatCode>
                <c:ptCount val="3"/>
                <c:pt idx="0">
                  <c:v>0.90260925451303953</c:v>
                </c:pt>
                <c:pt idx="1">
                  <c:v>0.61266097922430895</c:v>
                </c:pt>
                <c:pt idx="2">
                  <c:v>0.27551520508132049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3EB-4D05-853A-483BA03B1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839152"/>
        <c:axId val="217832080"/>
      </c:scatterChart>
      <c:valAx>
        <c:axId val="217839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Z, </a:t>
                </a:r>
                <a:r>
                  <a:rPr lang="ru-RU" sz="14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endParaRPr lang="ru-RU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832080"/>
        <c:crosses val="autoZero"/>
        <c:crossBetween val="midCat"/>
      </c:valAx>
      <c:valAx>
        <c:axId val="217832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b="0" i="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4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10</a:t>
                </a:r>
                <a:r>
                  <a:rPr lang="en-US" sz="1400" b="0" i="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sz="14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ru-RU" sz="1400" b="0" i="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endParaRPr lang="ru-RU" sz="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839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700 </a:t>
            </a:r>
            <a:r>
              <a:rPr lang="ru-RU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'Данные для доклада'!$L$5</c:f>
              <c:strCache>
                <c:ptCount val="1"/>
                <c:pt idx="0">
                  <c:v>21 кВт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('Данные для доклада'!$F$38:$F$39,'Данные для доклада'!$F$42:$F$43)</c:f>
              <c:numCache>
                <c:formatCode>0.00</c:formatCode>
                <c:ptCount val="4"/>
                <c:pt idx="0">
                  <c:v>81.572339192582575</c:v>
                </c:pt>
                <c:pt idx="1">
                  <c:v>81.572339192582575</c:v>
                </c:pt>
                <c:pt idx="2">
                  <c:v>60.141008305968711</c:v>
                </c:pt>
                <c:pt idx="3">
                  <c:v>60.141008305968711</c:v>
                </c:pt>
              </c:numCache>
            </c:numRef>
          </c:xVal>
          <c:yVal>
            <c:numRef>
              <c:f>('Данные для доклада'!$C$38:$C$39,'Данные для доклада'!$C$42:$C$43)</c:f>
              <c:numCache>
                <c:formatCode>General</c:formatCode>
                <c:ptCount val="4"/>
                <c:pt idx="0">
                  <c:v>9.9222309055574893</c:v>
                </c:pt>
                <c:pt idx="1">
                  <c:v>10.0538857214353</c:v>
                </c:pt>
                <c:pt idx="2">
                  <c:v>10.3110279000913</c:v>
                </c:pt>
                <c:pt idx="3">
                  <c:v>10.082780966989301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19-4240-9A14-AB7DD1D66923}"/>
            </c:ext>
          </c:extLst>
        </c:ser>
        <c:ser>
          <c:idx val="1"/>
          <c:order val="1"/>
          <c:tx>
            <c:strRef>
              <c:f>'Данные для доклада'!$M$5</c:f>
              <c:strCache>
                <c:ptCount val="1"/>
                <c:pt idx="0">
                  <c:v>32 кВт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'Данные для доклада'!$F$38:$F$55</c:f>
              <c:numCache>
                <c:formatCode>0.00</c:formatCode>
                <c:ptCount val="18"/>
                <c:pt idx="0">
                  <c:v>81.572339192582575</c:v>
                </c:pt>
                <c:pt idx="1">
                  <c:v>81.572339192582575</c:v>
                </c:pt>
                <c:pt idx="2">
                  <c:v>72.068765694417621</c:v>
                </c:pt>
                <c:pt idx="3">
                  <c:v>72.068765694417621</c:v>
                </c:pt>
                <c:pt idx="4">
                  <c:v>60.141008305968711</c:v>
                </c:pt>
                <c:pt idx="5">
                  <c:v>60.141008305968711</c:v>
                </c:pt>
                <c:pt idx="6">
                  <c:v>53.438284720880823</c:v>
                </c:pt>
                <c:pt idx="7">
                  <c:v>53.438284720880823</c:v>
                </c:pt>
                <c:pt idx="8">
                  <c:v>47.546841800270428</c:v>
                </c:pt>
                <c:pt idx="9">
                  <c:v>47.546841800270428</c:v>
                </c:pt>
                <c:pt idx="10">
                  <c:v>42.389414718949197</c:v>
                </c:pt>
                <c:pt idx="11">
                  <c:v>42.389414718949197</c:v>
                </c:pt>
                <c:pt idx="12">
                  <c:v>35.7542978559011</c:v>
                </c:pt>
                <c:pt idx="13">
                  <c:v>35.7542978559011</c:v>
                </c:pt>
                <c:pt idx="14">
                  <c:v>31.157040757195286</c:v>
                </c:pt>
                <c:pt idx="15">
                  <c:v>31.157040757195286</c:v>
                </c:pt>
                <c:pt idx="16">
                  <c:v>31.186015066640913</c:v>
                </c:pt>
                <c:pt idx="17">
                  <c:v>31.186015066640913</c:v>
                </c:pt>
              </c:numCache>
            </c:numRef>
          </c:xVal>
          <c:yVal>
            <c:numRef>
              <c:f>'Данные для доклада'!$D$38:$D$55</c:f>
              <c:numCache>
                <c:formatCode>General</c:formatCode>
                <c:ptCount val="18"/>
                <c:pt idx="0">
                  <c:v>10.9176609030336</c:v>
                </c:pt>
                <c:pt idx="1">
                  <c:v>12.632058559479299</c:v>
                </c:pt>
                <c:pt idx="2">
                  <c:v>10.833879743920701</c:v>
                </c:pt>
                <c:pt idx="3">
                  <c:v>10.0208287710806</c:v>
                </c:pt>
                <c:pt idx="4">
                  <c:v>13.4467286579054</c:v>
                </c:pt>
                <c:pt idx="5">
                  <c:v>14.1165184897818</c:v>
                </c:pt>
                <c:pt idx="6">
                  <c:v>14.6768056946519</c:v>
                </c:pt>
                <c:pt idx="7">
                  <c:v>13.8117963522993</c:v>
                </c:pt>
                <c:pt idx="8">
                  <c:v>14.1957010275296</c:v>
                </c:pt>
                <c:pt idx="9">
                  <c:v>15.375598480706801</c:v>
                </c:pt>
                <c:pt idx="10">
                  <c:v>15.2129398259803</c:v>
                </c:pt>
                <c:pt idx="11">
                  <c:v>17.0675034648884</c:v>
                </c:pt>
                <c:pt idx="12">
                  <c:v>13.7703655452855</c:v>
                </c:pt>
                <c:pt idx="13">
                  <c:v>12.9819112855195</c:v>
                </c:pt>
                <c:pt idx="14">
                  <c:v>13.300084775728401</c:v>
                </c:pt>
                <c:pt idx="15">
                  <c:v>14.733915418294799</c:v>
                </c:pt>
                <c:pt idx="16">
                  <c:v>12.9819112855195</c:v>
                </c:pt>
                <c:pt idx="17">
                  <c:v>13.2431707037041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19-4240-9A14-AB7DD1D66923}"/>
            </c:ext>
          </c:extLst>
        </c:ser>
        <c:ser>
          <c:idx val="2"/>
          <c:order val="2"/>
          <c:tx>
            <c:strRef>
              <c:f>'Данные для доклада'!$N$5</c:f>
              <c:strCache>
                <c:ptCount val="1"/>
                <c:pt idx="0">
                  <c:v>42 кВт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('Данные для доклада'!$F$38:$F$39,'Данные для доклада'!$F$42:$F$43)</c:f>
              <c:numCache>
                <c:formatCode>0.00</c:formatCode>
                <c:ptCount val="4"/>
                <c:pt idx="0">
                  <c:v>81.572339192582575</c:v>
                </c:pt>
                <c:pt idx="1">
                  <c:v>81.572339192582575</c:v>
                </c:pt>
                <c:pt idx="2">
                  <c:v>60.141008305968711</c:v>
                </c:pt>
                <c:pt idx="3">
                  <c:v>60.141008305968711</c:v>
                </c:pt>
              </c:numCache>
            </c:numRef>
          </c:xVal>
          <c:yVal>
            <c:numRef>
              <c:f>('Данные для доклада'!$E$38:$E$39,'Данные для доклада'!$E$42:$E$43)</c:f>
              <c:numCache>
                <c:formatCode>General</c:formatCode>
                <c:ptCount val="4"/>
                <c:pt idx="0">
                  <c:v>11.677377622427599</c:v>
                </c:pt>
                <c:pt idx="1">
                  <c:v>10.813486035407699</c:v>
                </c:pt>
                <c:pt idx="2">
                  <c:v>15.4976886496822</c:v>
                </c:pt>
                <c:pt idx="3">
                  <c:v>14.0641741797847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19-4240-9A14-AB7DD1D66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953376"/>
        <c:axId val="241950176"/>
      </c:scatterChart>
      <c:valAx>
        <c:axId val="241953376"/>
        <c:scaling>
          <c:orientation val="minMax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J, </a:t>
                </a:r>
                <a:r>
                  <a:rPr lang="ru-RU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экв.</a:t>
                </a:r>
                <a:r>
                  <a:rPr lang="ru-RU" sz="14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А</a:t>
                </a:r>
                <a:endParaRPr lang="ru-RU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1950176"/>
        <c:crosses val="autoZero"/>
        <c:crossBetween val="midCat"/>
      </c:valAx>
      <c:valAx>
        <c:axId val="241950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 i="0" baseline="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600" b="0" i="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16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эВ</a:t>
                </a:r>
                <a:endParaRPr lang="ru-RU" sz="9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1953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</a:t>
            </a: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кВт,</a:t>
            </a:r>
            <a:r>
              <a:rPr lang="ru-RU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В=700 Гс</a:t>
            </a:r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'Данные для доклада'!$A$79</c:f>
              <c:strCache>
                <c:ptCount val="1"/>
                <c:pt idx="0">
                  <c:v>80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'Данные для доклада'!$B$78:$D$78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доклада'!$B$79:$D$79</c:f>
              <c:numCache>
                <c:formatCode>General</c:formatCode>
                <c:ptCount val="3"/>
                <c:pt idx="0">
                  <c:v>11.601692623895699</c:v>
                </c:pt>
                <c:pt idx="1">
                  <c:v>17.837554528713898</c:v>
                </c:pt>
                <c:pt idx="2">
                  <c:v>14.577297319281399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3D-4431-AB84-261C7C908027}"/>
            </c:ext>
          </c:extLst>
        </c:ser>
        <c:ser>
          <c:idx val="1"/>
          <c:order val="1"/>
          <c:tx>
            <c:strRef>
              <c:f>'Данные для доклада'!$A$81</c:f>
              <c:strCache>
                <c:ptCount val="1"/>
                <c:pt idx="0">
                  <c:v>50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'Данные для доклада'!$B$78:$D$78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доклада'!$B$81:$C$81</c:f>
              <c:numCache>
                <c:formatCode>General</c:formatCode>
                <c:ptCount val="2"/>
                <c:pt idx="0">
                  <c:v>13.4731362933346</c:v>
                </c:pt>
                <c:pt idx="1">
                  <c:v>11.4885092928159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3D-4431-AB84-261C7C908027}"/>
            </c:ext>
          </c:extLst>
        </c:ser>
        <c:ser>
          <c:idx val="2"/>
          <c:order val="2"/>
          <c:tx>
            <c:strRef>
              <c:f>'Данные для доклада'!$A$83</c:f>
              <c:strCache>
                <c:ptCount val="1"/>
                <c:pt idx="0">
                  <c:v>35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'Данные для доклада'!$B$78:$D$78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доклада'!$B$83:$C$83</c:f>
              <c:numCache>
                <c:formatCode>General</c:formatCode>
                <c:ptCount val="2"/>
                <c:pt idx="0">
                  <c:v>13.5394299550697</c:v>
                </c:pt>
                <c:pt idx="1">
                  <c:v>13.330586519287801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A3D-4431-AB84-261C7C908027}"/>
            </c:ext>
          </c:extLst>
        </c:ser>
        <c:ser>
          <c:idx val="3"/>
          <c:order val="3"/>
          <c:tx>
            <c:strRef>
              <c:f>'Данные для доклада'!$A$80</c:f>
              <c:strCache>
                <c:ptCount val="1"/>
                <c:pt idx="0">
                  <c:v>80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'Данные для доклада'!$B$78:$D$78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доклада'!$B$80:$D$80</c:f>
              <c:numCache>
                <c:formatCode>General</c:formatCode>
                <c:ptCount val="3"/>
                <c:pt idx="0">
                  <c:v>11.5456830361443</c:v>
                </c:pt>
                <c:pt idx="1">
                  <c:v>13.637935619392501</c:v>
                </c:pt>
                <c:pt idx="2">
                  <c:v>14.5079308651605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A3D-4431-AB84-261C7C908027}"/>
            </c:ext>
          </c:extLst>
        </c:ser>
        <c:ser>
          <c:idx val="4"/>
          <c:order val="4"/>
          <c:tx>
            <c:strRef>
              <c:f>'Данные для доклада'!$A$82</c:f>
              <c:strCache>
                <c:ptCount val="1"/>
                <c:pt idx="0">
                  <c:v>50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'Данные для доклада'!$B$78:$D$78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доклада'!$B$82:$C$82</c:f>
              <c:numCache>
                <c:formatCode>0.00E+00</c:formatCode>
                <c:ptCount val="2"/>
                <c:pt idx="0" formatCode="General">
                  <c:v>12.467743856511399</c:v>
                </c:pt>
                <c:pt idx="1">
                  <c:v>10.441453996176699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A3D-4431-AB84-261C7C908027}"/>
            </c:ext>
          </c:extLst>
        </c:ser>
        <c:ser>
          <c:idx val="5"/>
          <c:order val="5"/>
          <c:tx>
            <c:strRef>
              <c:f>'Данные для доклада'!$A$84</c:f>
              <c:strCache>
                <c:ptCount val="1"/>
                <c:pt idx="0">
                  <c:v>35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'Данные для доклада'!$B$78:$D$78</c:f>
              <c:numCache>
                <c:formatCode>General</c:formatCode>
                <c:ptCount val="3"/>
                <c:pt idx="0">
                  <c:v>40</c:v>
                </c:pt>
                <c:pt idx="1">
                  <c:v>204</c:v>
                </c:pt>
                <c:pt idx="2">
                  <c:v>348</c:v>
                </c:pt>
              </c:numCache>
            </c:numRef>
          </c:xVal>
          <c:yVal>
            <c:numRef>
              <c:f>'Данные для доклада'!$B$84:$C$84</c:f>
              <c:numCache>
                <c:formatCode>0.00E+00</c:formatCode>
                <c:ptCount val="2"/>
                <c:pt idx="0" formatCode="General">
                  <c:v>12.015292080488001</c:v>
                </c:pt>
                <c:pt idx="1">
                  <c:v>15.213951697362001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A3D-4431-AB84-261C7C908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0816"/>
        <c:axId val="1372896"/>
      </c:scatterChart>
      <c:valAx>
        <c:axId val="1370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z, </a:t>
                </a:r>
                <a:r>
                  <a:rPr lang="ru-RU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2896"/>
        <c:crosses val="autoZero"/>
        <c:crossBetween val="midCat"/>
      </c:valAx>
      <c:valAx>
        <c:axId val="1372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600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0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7426769171921"/>
          <c:y val="0.10323723909508954"/>
          <c:w val="0.83495857875107204"/>
          <c:h val="0.8149518837211934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7"/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доклада'!$B$158:$B$162</c:f>
              <c:numCache>
                <c:formatCode>General</c:formatCode>
                <c:ptCount val="5"/>
                <c:pt idx="0">
                  <c:v>40</c:v>
                </c:pt>
                <c:pt idx="1">
                  <c:v>204</c:v>
                </c:pt>
                <c:pt idx="2">
                  <c:v>295</c:v>
                </c:pt>
                <c:pt idx="3">
                  <c:v>348</c:v>
                </c:pt>
                <c:pt idx="4">
                  <c:v>434</c:v>
                </c:pt>
              </c:numCache>
            </c:numRef>
          </c:xVal>
          <c:yVal>
            <c:numRef>
              <c:f>'Данные для доклада'!$H$158:$H$162</c:f>
              <c:numCache>
                <c:formatCode>General</c:formatCode>
                <c:ptCount val="5"/>
                <c:pt idx="0">
                  <c:v>-36.990606</c:v>
                </c:pt>
                <c:pt idx="1">
                  <c:v>-45.812256500000004</c:v>
                </c:pt>
                <c:pt idx="2">
                  <c:v>-45.666778499999999</c:v>
                </c:pt>
                <c:pt idx="3">
                  <c:v>-53.155062999999998</c:v>
                </c:pt>
                <c:pt idx="4">
                  <c:v>-59.895114999999997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18-4E81-9B01-C5CB1400062B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square"/>
            <c:size val="9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8"/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доклада'!$I$156:$I$158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500</c:v>
                </c:pt>
              </c:numCache>
            </c:numRef>
          </c:xVal>
          <c:yVal>
            <c:numRef>
              <c:f>'Данные для доклада'!$J$156:$J$158</c:f>
              <c:numCache>
                <c:formatCode>General</c:formatCode>
                <c:ptCount val="3"/>
                <c:pt idx="0">
                  <c:v>-142.23717294117645</c:v>
                </c:pt>
                <c:pt idx="1">
                  <c:v>0</c:v>
                </c:pt>
                <c:pt idx="2">
                  <c:v>-146.69262729166667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18-4E81-9B01-C5CB14000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141328"/>
        <c:axId val="242025488"/>
      </c:scatterChart>
      <c:valAx>
        <c:axId val="240141328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z, cm</a:t>
                </a:r>
                <a:endParaRPr lang="ru-RU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50508398971320889"/>
              <c:y val="2.70854474191491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2025488"/>
        <c:crosses val="autoZero"/>
        <c:crossBetween val="midCat"/>
        <c:minorUnit val="50"/>
      </c:valAx>
      <c:valAx>
        <c:axId val="242025488"/>
        <c:scaling>
          <c:orientation val="minMax"/>
          <c:max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1600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</a:t>
                </a:r>
                <a:r>
                  <a:rPr 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</a:t>
                </a:r>
                <a:endParaRPr lang="ru-RU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0141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6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294,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= 32 кВт</a:t>
            </a:r>
          </a:p>
        </c:rich>
      </c:tx>
      <c:layout>
        <c:manualLayout>
          <c:xMode val="edge"/>
          <c:yMode val="edge"/>
          <c:x val="0.39716436436804942"/>
          <c:y val="0.85185185185185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858576358733619"/>
          <c:y val="0.16115077282006415"/>
          <c:w val="0.75239106711237136"/>
          <c:h val="0.773616214639836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'Данные для доклада'!$J$154</c:f>
              <c:strCache>
                <c:ptCount val="1"/>
                <c:pt idx="0">
                  <c:v>700 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7"/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доклада'!$K$155:$K$163</c:f>
              <c:numCache>
                <c:formatCode>0.00</c:formatCode>
                <c:ptCount val="9"/>
                <c:pt idx="0">
                  <c:v>81.572339192582575</c:v>
                </c:pt>
                <c:pt idx="1">
                  <c:v>72.068765694417621</c:v>
                </c:pt>
                <c:pt idx="2">
                  <c:v>60.141008305968711</c:v>
                </c:pt>
                <c:pt idx="3">
                  <c:v>53.438284720880823</c:v>
                </c:pt>
                <c:pt idx="4">
                  <c:v>47.546841800270428</c:v>
                </c:pt>
                <c:pt idx="5">
                  <c:v>42.389414718949197</c:v>
                </c:pt>
                <c:pt idx="6">
                  <c:v>35.7542978559011</c:v>
                </c:pt>
                <c:pt idx="7">
                  <c:v>31.157040757195286</c:v>
                </c:pt>
                <c:pt idx="8">
                  <c:v>31.186015066640913</c:v>
                </c:pt>
              </c:numCache>
            </c:numRef>
          </c:xVal>
          <c:yVal>
            <c:numRef>
              <c:f>'Данные для доклада'!$L$155:$L$163</c:f>
              <c:numCache>
                <c:formatCode>General</c:formatCode>
                <c:ptCount val="9"/>
                <c:pt idx="0">
                  <c:v>-71.056020000000004</c:v>
                </c:pt>
                <c:pt idx="1">
                  <c:v>-79.271820000000005</c:v>
                </c:pt>
                <c:pt idx="2">
                  <c:v>-53.782229999999998</c:v>
                </c:pt>
                <c:pt idx="3">
                  <c:v>-84.591899999999995</c:v>
                </c:pt>
                <c:pt idx="4">
                  <c:v>-104.755844</c:v>
                </c:pt>
                <c:pt idx="5">
                  <c:v>-97.344980000000007</c:v>
                </c:pt>
                <c:pt idx="6">
                  <c:v>-103.29327000000001</c:v>
                </c:pt>
                <c:pt idx="7">
                  <c:v>-122.64027400000001</c:v>
                </c:pt>
                <c:pt idx="8">
                  <c:v>-110.65835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4C-4D6C-8456-456C998DE420}"/>
            </c:ext>
          </c:extLst>
        </c:ser>
        <c:ser>
          <c:idx val="1"/>
          <c:order val="1"/>
          <c:tx>
            <c:strRef>
              <c:f>'Данные для доклада'!$M$154</c:f>
              <c:strCache>
                <c:ptCount val="1"/>
                <c:pt idx="0">
                  <c:v>500 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доклада'!$N$155:$N$159</c:f>
              <c:numCache>
                <c:formatCode>0.00</c:formatCode>
                <c:ptCount val="5"/>
                <c:pt idx="0">
                  <c:v>81.572339192582575</c:v>
                </c:pt>
                <c:pt idx="1">
                  <c:v>60.141008305968711</c:v>
                </c:pt>
                <c:pt idx="2">
                  <c:v>47.546841800270428</c:v>
                </c:pt>
                <c:pt idx="3">
                  <c:v>35.7542978559011</c:v>
                </c:pt>
                <c:pt idx="4">
                  <c:v>31.157040757195286</c:v>
                </c:pt>
              </c:numCache>
            </c:numRef>
          </c:xVal>
          <c:yVal>
            <c:numRef>
              <c:f>'Данные для доклада'!$O$155:$O$159</c:f>
              <c:numCache>
                <c:formatCode>General</c:formatCode>
                <c:ptCount val="5"/>
                <c:pt idx="0">
                  <c:v>-30.815626000000002</c:v>
                </c:pt>
                <c:pt idx="1">
                  <c:v>-39.577796999999997</c:v>
                </c:pt>
                <c:pt idx="2">
                  <c:v>-50.211086000000002</c:v>
                </c:pt>
                <c:pt idx="3">
                  <c:v>-69.740750000000006</c:v>
                </c:pt>
                <c:pt idx="4">
                  <c:v>-104.8344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B4C-4D6C-8456-456C998DE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641760"/>
        <c:axId val="241639408"/>
      </c:scatterChart>
      <c:valAx>
        <c:axId val="241641760"/>
        <c:scaling>
          <c:orientation val="minMax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J, </a:t>
                </a:r>
                <a:r>
                  <a:rPr lang="ru-RU" sz="1400" b="0" i="0" baseline="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экв</a:t>
                </a:r>
                <a:r>
                  <a:rPr lang="ru-RU" sz="14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А</a:t>
                </a:r>
                <a:endParaRPr lang="ru-RU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5918607518802629"/>
              <c:y val="5.3426071741032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1639408"/>
        <c:crosses val="autoZero"/>
        <c:crossBetween val="midCat"/>
      </c:valAx>
      <c:valAx>
        <c:axId val="241639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solidFill>
                      <a:schemeClr val="tx1"/>
                    </a:solidFill>
                    <a:effectLst/>
                  </a:rPr>
                  <a:t>U</a:t>
                </a:r>
                <a:r>
                  <a:rPr lang="en-US" sz="1800" b="0" i="0" baseline="-25000">
                    <a:solidFill>
                      <a:schemeClr val="tx1"/>
                    </a:solidFill>
                    <a:effectLst/>
                  </a:rPr>
                  <a:t>fl</a:t>
                </a:r>
                <a:r>
                  <a:rPr lang="en-US" sz="1800" b="0" i="0" baseline="0">
                    <a:solidFill>
                      <a:schemeClr val="tx1"/>
                    </a:solidFill>
                    <a:effectLst/>
                  </a:rPr>
                  <a:t>, B</a:t>
                </a:r>
                <a:endParaRPr lang="ru-RU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1641760"/>
        <c:crossesAt val="20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= 700 </a:t>
            </a:r>
            <a:r>
              <a:rPr lang="ru-RU" sz="16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'Данные для доклада'!$S$156</c:f>
              <c:strCache>
                <c:ptCount val="1"/>
                <c:pt idx="0">
                  <c:v>z_434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3"/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доклада'!$Q$155:$Q$159</c:f>
              <c:numCache>
                <c:formatCode>General</c:formatCode>
                <c:ptCount val="5"/>
                <c:pt idx="0">
                  <c:v>40</c:v>
                </c:pt>
                <c:pt idx="1">
                  <c:v>204</c:v>
                </c:pt>
                <c:pt idx="2">
                  <c:v>294</c:v>
                </c:pt>
                <c:pt idx="3">
                  <c:v>348</c:v>
                </c:pt>
                <c:pt idx="4">
                  <c:v>434</c:v>
                </c:pt>
              </c:numCache>
            </c:numRef>
          </c:xVal>
          <c:yVal>
            <c:numRef>
              <c:f>'Данные для доклада'!$R$155:$R$159</c:f>
              <c:numCache>
                <c:formatCode>General</c:formatCode>
                <c:ptCount val="5"/>
                <c:pt idx="0">
                  <c:v>8.1566844666666665</c:v>
                </c:pt>
                <c:pt idx="1">
                  <c:v>17.458327666666666</c:v>
                </c:pt>
                <c:pt idx="2">
                  <c:v>17.472199</c:v>
                </c:pt>
                <c:pt idx="3">
                  <c:v>15.751901666666667</c:v>
                </c:pt>
                <c:pt idx="4">
                  <c:v>7.9450403333333313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D7-4B2F-95F4-73F7D61FE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645680"/>
        <c:axId val="241644504"/>
      </c:scatterChart>
      <c:valAx>
        <c:axId val="241645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z,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1644504"/>
        <c:crosses val="autoZero"/>
        <c:crossBetween val="midCat"/>
      </c:valAx>
      <c:valAx>
        <c:axId val="241644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solidFill>
                      <a:schemeClr val="tx1"/>
                    </a:solidFill>
                    <a:effectLst/>
                  </a:rPr>
                  <a:t>E</a:t>
                </a:r>
                <a:r>
                  <a:rPr lang="ru-RU" sz="1800" b="0" i="0" baseline="-25000" dirty="0">
                    <a:solidFill>
                      <a:schemeClr val="tx1"/>
                    </a:solidFill>
                    <a:effectLst/>
                  </a:rPr>
                  <a:t>мах</a:t>
                </a:r>
                <a:r>
                  <a:rPr lang="en-US" sz="1800" b="0" i="0" baseline="0" dirty="0">
                    <a:solidFill>
                      <a:schemeClr val="tx1"/>
                    </a:solidFill>
                    <a:effectLst/>
                  </a:rPr>
                  <a:t>, </a:t>
                </a:r>
                <a:r>
                  <a:rPr lang="ru-RU" sz="1800" b="0" i="0" baseline="0" dirty="0">
                    <a:solidFill>
                      <a:schemeClr val="tx1"/>
                    </a:solidFill>
                    <a:effectLst/>
                  </a:rPr>
                  <a:t>В</a:t>
                </a:r>
                <a:r>
                  <a:rPr lang="en-US" sz="1800" b="0" i="0" baseline="0" dirty="0">
                    <a:solidFill>
                      <a:schemeClr val="tx1"/>
                    </a:solidFill>
                    <a:effectLst/>
                  </a:rPr>
                  <a:t>/</a:t>
                </a:r>
                <a:r>
                  <a:rPr lang="ru-RU" sz="1800" b="0" i="0" baseline="0" dirty="0">
                    <a:solidFill>
                      <a:schemeClr val="tx1"/>
                    </a:solidFill>
                    <a:effectLst/>
                  </a:rPr>
                  <a:t>см</a:t>
                </a:r>
                <a:endParaRPr lang="ru-RU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1645680"/>
        <c:crossesAt val="-2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</a:t>
            </a:r>
            <a:r>
              <a:rPr lang="en-US"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=250 V</a:t>
            </a:r>
            <a:endParaRPr lang="ru-RU" sz="1600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66599960223194821"/>
          <c:y val="0.103942815628088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858576358733619"/>
          <c:y val="0.12833320444422455"/>
          <c:w val="0.75239106711237136"/>
          <c:h val="0.68624247267136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'Данные для доклада'!$E$221</c:f>
              <c:strCache>
                <c:ptCount val="1"/>
                <c:pt idx="0">
                  <c:v>40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2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доклада'!$D$222:$D$230</c:f>
              <c:numCache>
                <c:formatCode>0.00</c:formatCode>
                <c:ptCount val="9"/>
                <c:pt idx="0">
                  <c:v>81.572339192582575</c:v>
                </c:pt>
                <c:pt idx="1">
                  <c:v>72.068765694417621</c:v>
                </c:pt>
                <c:pt idx="2">
                  <c:v>60.141008305968711</c:v>
                </c:pt>
                <c:pt idx="3">
                  <c:v>53.438284720880823</c:v>
                </c:pt>
                <c:pt idx="4">
                  <c:v>47.546841800270428</c:v>
                </c:pt>
                <c:pt idx="5">
                  <c:v>42.389414718949197</c:v>
                </c:pt>
                <c:pt idx="6">
                  <c:v>35.7542978559011</c:v>
                </c:pt>
                <c:pt idx="7">
                  <c:v>31.157040757195286</c:v>
                </c:pt>
                <c:pt idx="8">
                  <c:v>31.186015066640913</c:v>
                </c:pt>
              </c:numCache>
            </c:numRef>
          </c:xVal>
          <c:yVal>
            <c:numRef>
              <c:f>'Данные для доклада'!$E$222:$E$230</c:f>
              <c:numCache>
                <c:formatCode>General</c:formatCode>
                <c:ptCount val="9"/>
                <c:pt idx="0">
                  <c:v>8.1566844666666665</c:v>
                </c:pt>
                <c:pt idx="1">
                  <c:v>5.091034099999999</c:v>
                </c:pt>
                <c:pt idx="2">
                  <c:v>6.1730093333333329</c:v>
                </c:pt>
                <c:pt idx="3">
                  <c:v>9.2751916666666663</c:v>
                </c:pt>
                <c:pt idx="4">
                  <c:v>11.131254666666669</c:v>
                </c:pt>
                <c:pt idx="5">
                  <c:v>10.075560000000001</c:v>
                </c:pt>
                <c:pt idx="6">
                  <c:v>10.371219333333334</c:v>
                </c:pt>
                <c:pt idx="7">
                  <c:v>11.502609666666666</c:v>
                </c:pt>
                <c:pt idx="8">
                  <c:v>10.825690666666667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DF-4384-8CDD-E6035F736F92}"/>
            </c:ext>
          </c:extLst>
        </c:ser>
        <c:ser>
          <c:idx val="1"/>
          <c:order val="1"/>
          <c:tx>
            <c:strRef>
              <c:f>'Данные для доклада'!$K$221</c:f>
              <c:strCache>
                <c:ptCount val="1"/>
                <c:pt idx="0">
                  <c:v>40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3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доклада'!$J$222:$J$226</c:f>
              <c:numCache>
                <c:formatCode>0.00</c:formatCode>
                <c:ptCount val="5"/>
                <c:pt idx="0">
                  <c:v>81.572339192582575</c:v>
                </c:pt>
                <c:pt idx="1">
                  <c:v>60.141008305968711</c:v>
                </c:pt>
                <c:pt idx="2">
                  <c:v>47.546841800270428</c:v>
                </c:pt>
                <c:pt idx="3">
                  <c:v>35.7542978559011</c:v>
                </c:pt>
                <c:pt idx="4">
                  <c:v>31.157040757195286</c:v>
                </c:pt>
              </c:numCache>
            </c:numRef>
          </c:xVal>
          <c:yVal>
            <c:numRef>
              <c:f>'Данные для доклада'!$K$222:$K$226</c:f>
              <c:numCache>
                <c:formatCode>General</c:formatCode>
                <c:ptCount val="5"/>
                <c:pt idx="0">
                  <c:v>3.6842736666666664</c:v>
                </c:pt>
                <c:pt idx="1">
                  <c:v>4.1185956666666668</c:v>
                </c:pt>
                <c:pt idx="2">
                  <c:v>4.6060403333333335</c:v>
                </c:pt>
                <c:pt idx="3">
                  <c:v>5.6422976</c:v>
                </c:pt>
                <c:pt idx="4">
                  <c:v>7.903170499999999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DF-4384-8CDD-E6035F736F92}"/>
            </c:ext>
          </c:extLst>
        </c:ser>
        <c:ser>
          <c:idx val="4"/>
          <c:order val="2"/>
          <c:tx>
            <c:strRef>
              <c:f>'Данные для доклада'!$G$221</c:f>
              <c:strCache>
                <c:ptCount val="1"/>
                <c:pt idx="0">
                  <c:v>294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5"/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доклада'!$D$222:$D$230</c:f>
              <c:numCache>
                <c:formatCode>0.00</c:formatCode>
                <c:ptCount val="9"/>
                <c:pt idx="0">
                  <c:v>81.572339192582575</c:v>
                </c:pt>
                <c:pt idx="1">
                  <c:v>72.068765694417621</c:v>
                </c:pt>
                <c:pt idx="2">
                  <c:v>60.141008305968711</c:v>
                </c:pt>
                <c:pt idx="3">
                  <c:v>53.438284720880823</c:v>
                </c:pt>
                <c:pt idx="4">
                  <c:v>47.546841800270428</c:v>
                </c:pt>
                <c:pt idx="5">
                  <c:v>42.389414718949197</c:v>
                </c:pt>
                <c:pt idx="6">
                  <c:v>35.7542978559011</c:v>
                </c:pt>
                <c:pt idx="7">
                  <c:v>31.157040757195286</c:v>
                </c:pt>
                <c:pt idx="8">
                  <c:v>31.186015066640913</c:v>
                </c:pt>
              </c:numCache>
            </c:numRef>
          </c:xVal>
          <c:yVal>
            <c:numRef>
              <c:f>'Данные для доклада'!$G$222:$G$230</c:f>
              <c:numCache>
                <c:formatCode>General</c:formatCode>
                <c:ptCount val="9"/>
                <c:pt idx="0">
                  <c:v>17.472199</c:v>
                </c:pt>
                <c:pt idx="1">
                  <c:v>14.964059666666666</c:v>
                </c:pt>
                <c:pt idx="2">
                  <c:v>18.182216500000003</c:v>
                </c:pt>
                <c:pt idx="3">
                  <c:v>22.9243484</c:v>
                </c:pt>
                <c:pt idx="4">
                  <c:v>27.879597500000003</c:v>
                </c:pt>
                <c:pt idx="5">
                  <c:v>29.686484333333329</c:v>
                </c:pt>
                <c:pt idx="6">
                  <c:v>30.088344000000003</c:v>
                </c:pt>
                <c:pt idx="7">
                  <c:v>29.527494000000001</c:v>
                </c:pt>
                <c:pt idx="8">
                  <c:v>29.705988666666666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EDF-4384-8CDD-E6035F736F92}"/>
            </c:ext>
          </c:extLst>
        </c:ser>
        <c:ser>
          <c:idx val="5"/>
          <c:order val="3"/>
          <c:tx>
            <c:strRef>
              <c:f>'Данные для доклада'!$M$221</c:f>
              <c:strCache>
                <c:ptCount val="1"/>
                <c:pt idx="0">
                  <c:v>294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4"/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доклада'!$J$222:$J$226</c:f>
              <c:numCache>
                <c:formatCode>0.00</c:formatCode>
                <c:ptCount val="5"/>
                <c:pt idx="0">
                  <c:v>81.572339192582575</c:v>
                </c:pt>
                <c:pt idx="1">
                  <c:v>60.141008305968711</c:v>
                </c:pt>
                <c:pt idx="2">
                  <c:v>47.546841800270428</c:v>
                </c:pt>
                <c:pt idx="3">
                  <c:v>35.7542978559011</c:v>
                </c:pt>
                <c:pt idx="4">
                  <c:v>31.157040757195286</c:v>
                </c:pt>
              </c:numCache>
            </c:numRef>
          </c:xVal>
          <c:yVal>
            <c:numRef>
              <c:f>'Данные для доклада'!$M$222:$M$226</c:f>
              <c:numCache>
                <c:formatCode>General</c:formatCode>
                <c:ptCount val="5"/>
                <c:pt idx="0">
                  <c:v>9.9706048333333328</c:v>
                </c:pt>
                <c:pt idx="1">
                  <c:v>13.915855333333333</c:v>
                </c:pt>
                <c:pt idx="2">
                  <c:v>16.146623000000002</c:v>
                </c:pt>
                <c:pt idx="3">
                  <c:v>19.100142666666667</c:v>
                </c:pt>
                <c:pt idx="4">
                  <c:v>21.349309999999999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EDF-4384-8CDD-E6035F736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645288"/>
        <c:axId val="241644112"/>
      </c:scatterChart>
      <c:valAx>
        <c:axId val="241645288"/>
        <c:scaling>
          <c:orientation val="minMax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P</a:t>
                </a:r>
                <a:r>
                  <a:rPr lang="en-US" sz="1600" b="0" i="0" u="none" strike="noStrike" baseline="-25000">
                    <a:effectLst/>
                  </a:rPr>
                  <a:t>gas</a:t>
                </a:r>
                <a:endParaRPr lang="ru-RU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1644112"/>
        <c:crosses val="autoZero"/>
        <c:crossBetween val="midCat"/>
      </c:valAx>
      <c:valAx>
        <c:axId val="241644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 i="0" baseline="0" dirty="0">
                    <a:effectLst/>
                  </a:rPr>
                  <a:t>E</a:t>
                </a:r>
                <a:r>
                  <a:rPr lang="ru-RU" sz="1600" b="0" i="0" baseline="-25000" dirty="0">
                    <a:effectLst/>
                  </a:rPr>
                  <a:t>мах</a:t>
                </a:r>
                <a:r>
                  <a:rPr lang="en-US" sz="1600" b="0" i="0" baseline="0" dirty="0">
                    <a:effectLst/>
                  </a:rPr>
                  <a:t>, </a:t>
                </a:r>
                <a:r>
                  <a:rPr lang="ru-RU" sz="1600" b="0" i="0" baseline="0" dirty="0">
                    <a:effectLst/>
                  </a:rPr>
                  <a:t>В</a:t>
                </a:r>
                <a:r>
                  <a:rPr lang="en-US" sz="1600" b="0" i="0" baseline="0" dirty="0">
                    <a:effectLst/>
                  </a:rPr>
                  <a:t>/</a:t>
                </a:r>
                <a:r>
                  <a:rPr lang="ru-RU" sz="1600" b="0" i="0" baseline="0" dirty="0">
                    <a:effectLst/>
                  </a:rPr>
                  <a:t>см</a:t>
                </a:r>
                <a:endParaRPr lang="ru-RU" sz="12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1645288"/>
        <c:crossesAt val="-2.0000000000000004E-2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Z=40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см,</a:t>
            </a:r>
            <a:r>
              <a:rPr lang="ru-RU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В=70 </a:t>
            </a:r>
            <a:r>
              <a:rPr lang="ru-RU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мТл</a:t>
            </a:r>
            <a:r>
              <a:rPr lang="ru-RU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J=</a:t>
            </a:r>
            <a:r>
              <a:rPr lang="ru-RU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ru-RU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</a:t>
            </a:r>
            <a:r>
              <a:rPr lang="ru-RU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'Данные для доклада'!$S$157</c:f>
              <c:strCache>
                <c:ptCount val="1"/>
                <c:pt idx="0">
                  <c:v>z_40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2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'Данные для доклада'!$U$163:$AK$163</c:f>
              <c:numCache>
                <c:formatCode>General</c:formatCode>
                <c:ptCount val="17"/>
                <c:pt idx="0">
                  <c:v>-9.4117647058823533</c:v>
                </c:pt>
                <c:pt idx="1">
                  <c:v>-4.7058823529411766</c:v>
                </c:pt>
                <c:pt idx="2">
                  <c:v>0</c:v>
                </c:pt>
                <c:pt idx="3">
                  <c:v>4.7058823529411766</c:v>
                </c:pt>
                <c:pt idx="4">
                  <c:v>9.4117647058823533</c:v>
                </c:pt>
                <c:pt idx="5">
                  <c:v>14.117647058823529</c:v>
                </c:pt>
                <c:pt idx="6">
                  <c:v>18.823529411764707</c:v>
                </c:pt>
                <c:pt idx="7">
                  <c:v>23.529411764705884</c:v>
                </c:pt>
                <c:pt idx="8">
                  <c:v>28.235294117647058</c:v>
                </c:pt>
                <c:pt idx="9">
                  <c:v>32.941176470588239</c:v>
                </c:pt>
                <c:pt idx="10">
                  <c:v>37.647058823529413</c:v>
                </c:pt>
                <c:pt idx="11">
                  <c:v>42.352941176470587</c:v>
                </c:pt>
                <c:pt idx="12">
                  <c:v>47.058823529411768</c:v>
                </c:pt>
                <c:pt idx="13">
                  <c:v>51.764705882352942</c:v>
                </c:pt>
                <c:pt idx="14">
                  <c:v>56.470588235294116</c:v>
                </c:pt>
                <c:pt idx="15">
                  <c:v>61.176470588235297</c:v>
                </c:pt>
                <c:pt idx="16">
                  <c:v>65.882352941176478</c:v>
                </c:pt>
              </c:numCache>
            </c:numRef>
          </c:xVal>
          <c:yVal>
            <c:numRef>
              <c:f>'Данные для доклада'!$W$157:$AK$157</c:f>
              <c:numCache>
                <c:formatCode>General</c:formatCode>
                <c:ptCount val="15"/>
                <c:pt idx="0">
                  <c:v>-1.4232475</c:v>
                </c:pt>
                <c:pt idx="1">
                  <c:v>-0.60148330000000005</c:v>
                </c:pt>
                <c:pt idx="2">
                  <c:v>0.28836483000000002</c:v>
                </c:pt>
                <c:pt idx="3">
                  <c:v>1.090843</c:v>
                </c:pt>
                <c:pt idx="4">
                  <c:v>1.9458386999999999</c:v>
                </c:pt>
                <c:pt idx="5">
                  <c:v>3.3408405999999999</c:v>
                </c:pt>
                <c:pt idx="6">
                  <c:v>5.4241250000000001</c:v>
                </c:pt>
                <c:pt idx="7">
                  <c:v>7.4126963999999997</c:v>
                </c:pt>
                <c:pt idx="8">
                  <c:v>9.0049109999999999</c:v>
                </c:pt>
                <c:pt idx="9">
                  <c:v>8.0524459999999998</c:v>
                </c:pt>
                <c:pt idx="10">
                  <c:v>7.0067367999999997</c:v>
                </c:pt>
                <c:pt idx="11">
                  <c:v>4.9475603000000001</c:v>
                </c:pt>
                <c:pt idx="12">
                  <c:v>3.1285381000000001</c:v>
                </c:pt>
                <c:pt idx="13">
                  <c:v>1.5361867</c:v>
                </c:pt>
                <c:pt idx="14">
                  <c:v>0.16621511999999999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1C-4A3B-BC99-00D679C04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062991"/>
        <c:axId val="339082543"/>
      </c:scatterChart>
      <c:valAx>
        <c:axId val="339062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r, </a:t>
                </a:r>
                <a:r>
                  <a:rPr lang="ru-RU" sz="1600">
                    <a:solidFill>
                      <a:schemeClr val="tx1"/>
                    </a:solidFill>
                  </a:rPr>
                  <a:t>мм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39082543"/>
        <c:crosses val="autoZero"/>
        <c:crossBetween val="midCat"/>
      </c:valAx>
      <c:valAx>
        <c:axId val="33908254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solidFill>
                      <a:schemeClr val="tx1"/>
                    </a:solidFill>
                    <a:effectLst/>
                  </a:rPr>
                  <a:t>E</a:t>
                </a:r>
                <a:r>
                  <a:rPr lang="en-US" sz="1800" b="0" i="0" baseline="-25000" dirty="0">
                    <a:solidFill>
                      <a:schemeClr val="tx1"/>
                    </a:solidFill>
                    <a:effectLst/>
                  </a:rPr>
                  <a:t>r</a:t>
                </a:r>
                <a:r>
                  <a:rPr lang="en-US" sz="1800" b="0" i="0" baseline="0" dirty="0">
                    <a:solidFill>
                      <a:schemeClr val="tx1"/>
                    </a:solidFill>
                    <a:effectLst/>
                  </a:rPr>
                  <a:t>, </a:t>
                </a:r>
                <a:r>
                  <a:rPr lang="ru-RU" sz="1400" b="0" i="0" u="none" strike="noStrike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en-US" sz="1400" b="0" i="0" u="none" strike="noStrike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ru-RU" sz="1400" b="0" i="0" u="none" strike="noStrike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endParaRPr lang="ru-RU" b="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39062991"/>
        <c:crossesAt val="-2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0.15511</cdr:x>
      <cdr:y>0.82471</cdr:y>
    </cdr:from>
    <cdr:to>
      <cdr:x>0.17731</cdr:x>
      <cdr:y>0.96527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29FEFC41-AD12-4B2C-B970-6CB0B7ADE716}"/>
            </a:ext>
          </a:extLst>
        </cdr:cNvPr>
        <cdr:cNvCxnSpPr/>
      </cdr:nvCxnSpPr>
      <cdr:spPr>
        <a:xfrm xmlns:a="http://schemas.openxmlformats.org/drawingml/2006/main" flipH="1" flipV="1">
          <a:off x="1266424" y="4548736"/>
          <a:ext cx="181208" cy="77523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00FF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E63C5-D8FF-48F2-9F3C-A19197ADEE69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C184C-848F-4E3B-AD33-8D342AE48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C184C-848F-4E3B-AD33-8D342AE483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4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C184C-848F-4E3B-AD33-8D342AE483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9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C184C-848F-4E3B-AD33-8D342AE483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7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F24AE-8484-4C72-837D-6A3049010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C3A9AC-649C-4902-991F-D5C5AE34B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B8A0A8-8302-4902-9CD4-F11587A6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748D2-C7C3-4C4F-A208-7B6EC91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3F2AF-93F6-4F9C-A5F6-DC1E286B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2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06DBB-A710-4CC9-82D3-A21F877C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B9F568-AD36-482C-B180-A655B8E19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54D7D-F02F-471B-9EDE-60D6F8EF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96D0-482D-4A47-86E6-4B98D1E8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26161-E312-4C83-8018-0CC40552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4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A97E97-1587-434F-AEF8-584F14CF7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551E1-9C7F-4923-9056-AF61029E3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7C2E4-F691-4611-8857-5061940B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3DE2B-F3AD-4C8E-B2FA-CBC8652B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B5404-CA85-4734-B934-CFBBFE65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BC027-D391-4CEA-A9AB-82F77843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3BA3CA-2676-47EF-8DF8-2642C0BE3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5B44C-F3FB-4DE7-AA5B-70EA49E8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EE289-9C69-4801-B2A6-39F1E2B8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F8159-DA99-4D9D-A5FC-9151C805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3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1EE6C-7C6F-440C-BD6E-2FEC340D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698D8F-A676-486F-AB6D-F9466CC9E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FBC528-74E8-4603-9564-3CE693DD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F1079F-092B-42C8-9000-314927F5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D9434-A3BB-4347-B4F9-2F7A3685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9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CDD59-BF38-49DD-A8E7-26F45869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074C2-4F30-4365-9983-D10EA762A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F82F9F-DA19-4012-8A3E-3D0FD1B4C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8B269-B18F-418D-B31F-44858D63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5969F-5316-4B9B-BE50-257188E9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2C6335-2900-47E3-B4A9-D6CA94AC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1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3C5D6-0716-425A-83FA-FCEEBB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05878B-CDC9-41D2-837E-9F8D6E15C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FB86B4-6918-4CFE-9CD1-C4EA67010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EF9CB9-C1AC-4B82-A04A-16C78FD2E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E9D75E-C3A5-4C8B-BE68-A0330963E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620185-F2F9-4C0F-83A2-3F076BA4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255F6D-728C-47C1-B8BB-CD9F40786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F556B-42AF-4875-8761-C0B32D87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5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96294-CA8A-4C6C-9B35-BD6AF7C6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55E57B-EB8C-4281-BF05-AB52AF92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EC33D0-AFBA-43D5-BB7A-9D3FE8BD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DDAC81-D680-4591-82A3-F4CB4887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5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2907D4-C182-4CCF-A354-935EA93E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8243C0-A4ED-4544-BEBD-5000D5A5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3BF3EA-2223-4E93-B3A9-6194FDB4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8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A6649-8B17-46EC-A4B2-A153A156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275E-7DA3-4706-9C9B-4A04446DF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7EAAC8-60CB-48A2-8FCC-B26652D35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B62DD3-AEE0-415F-8D30-A5B76E89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D72DEF-E77B-4D6D-9EC1-AC52E6C2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26BD51-C8DE-494B-9780-5E27D761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4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BAE95-99CE-434A-B35D-D79E1FE1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6074FC-3520-4538-8166-D5370CC37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74C87-D9EB-49EB-A3D1-3B5C8D878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5A1A0E-289D-4665-A976-6BE5FCC8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F1563-6DBA-417A-92E7-672A1E93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C4B843-23F5-4A4F-962B-045EDC11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5A5F3-D7B3-44F1-9E47-CE5855CB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BA3C7E-DAC0-4F03-AC05-F344E47EA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89EA8-8EDB-46E5-82E3-E6AC6D656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D8CE-0E3A-4B44-A8DB-0B6575DFD8F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F26DE-4186-44AA-AF75-C900E5067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AFB46-9EDC-45D4-8A36-9638712CE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1F7C-0031-4830-AC50-FC78ECA5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8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77AFC-BA87-41B8-BF85-0E63190FA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3294"/>
            <a:ext cx="9144000" cy="3886201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 Молодых Учёных 2022</a:t>
            </a:r>
            <a:b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 Плазмы</a:t>
            </a:r>
            <a:b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ПЛАЗМЫ В ОТКРЫТОЙ МАГНИТНОЙ ЛОВУШКЕ С ГЕЛИКОИДАЛЬНЫМ ПОЛЕМ СМОЛА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7C16C0-86ED-43AA-B38A-1B887F883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5335"/>
            <a:ext cx="9144000" cy="2133599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Докладчик: Устюжанин В.О.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Аспирант ФФ НГУ 2 год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Лаб. 10 ИЯФ СО РАН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Иванов И.А.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канд. физ.-мат. наук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с.н.с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ИЯФ СО РАН</a:t>
            </a:r>
          </a:p>
        </p:txBody>
      </p:sp>
    </p:spTree>
    <p:extLst>
      <p:ext uri="{BB962C8B-B14F-4D97-AF65-F5344CB8AC3E}">
        <p14:creationId xmlns:p14="http://schemas.microsoft.com/office/powerpoint/2010/main" val="304632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34B0D0-E978-4024-8D76-1E31B2DF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947"/>
            <a:ext cx="10515600" cy="581601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температура на оси плазмы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1829342-04CA-496B-8A18-E3855680A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887917"/>
              </p:ext>
            </p:extLst>
          </p:nvPr>
        </p:nvGraphicFramePr>
        <p:xfrm>
          <a:off x="6106" y="1143491"/>
          <a:ext cx="5971116" cy="338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A28EBB8F-89A4-4789-B52D-5EAE1899E6EF}"/>
              </a:ext>
            </a:extLst>
          </p:cNvPr>
          <p:cNvSpPr txBox="1">
            <a:spLocks/>
          </p:cNvSpPr>
          <p:nvPr/>
        </p:nvSpPr>
        <p:spPr>
          <a:xfrm>
            <a:off x="651933" y="4577341"/>
            <a:ext cx="11319933" cy="159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Электронная температура остаётся постоянной вдоль оси установки вне зависимости от количества подаваемого газа и величины электрического питания.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B6DFF27-E196-45D4-B2E8-331C28DA1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400389"/>
              </p:ext>
            </p:extLst>
          </p:nvPr>
        </p:nvGraphicFramePr>
        <p:xfrm>
          <a:off x="6095999" y="1059898"/>
          <a:ext cx="6062133" cy="362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174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1F6AA6-FA54-4A57-86F0-4FDB77D36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564"/>
            <a:ext cx="10515600" cy="58304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Электрический потенциал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A60BD88-1CA8-40AE-A23A-5A8DAF07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0" y="4348072"/>
            <a:ext cx="7753739" cy="202046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5DAB7D1-134C-4C62-8E6D-1C1D5F03D829}"/>
              </a:ext>
            </a:extLst>
          </p:cNvPr>
          <p:cNvSpPr txBox="1"/>
          <p:nvPr/>
        </p:nvSpPr>
        <p:spPr>
          <a:xfrm>
            <a:off x="2372400" y="6111327"/>
            <a:ext cx="339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39EDCB-AB74-4DEC-8EAE-D6E9EB1B747F}"/>
              </a:ext>
            </a:extLst>
          </p:cNvPr>
          <p:cNvSpPr txBox="1"/>
          <p:nvPr/>
        </p:nvSpPr>
        <p:spPr>
          <a:xfrm>
            <a:off x="2835993" y="6111327"/>
            <a:ext cx="339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4CD5C1-519C-4C30-BB60-2CBFD74002D2}"/>
              </a:ext>
            </a:extLst>
          </p:cNvPr>
          <p:cNvSpPr txBox="1"/>
          <p:nvPr/>
        </p:nvSpPr>
        <p:spPr>
          <a:xfrm>
            <a:off x="9016995" y="6072696"/>
            <a:ext cx="95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П.Пр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H="1" flipV="1">
            <a:off x="2835993" y="1659467"/>
            <a:ext cx="16911" cy="337417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358F4F6-DF6C-4B6D-A757-E73EFCF24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761431"/>
              </p:ext>
            </p:extLst>
          </p:nvPr>
        </p:nvGraphicFramePr>
        <p:xfrm>
          <a:off x="1634067" y="846667"/>
          <a:ext cx="8185533" cy="557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8EEDAEB-9E1D-4E9D-8D32-EC3383108FE1}"/>
              </a:ext>
            </a:extLst>
          </p:cNvPr>
          <p:cNvCxnSpPr>
            <a:cxnSpLocks/>
          </p:cNvCxnSpPr>
          <p:nvPr/>
        </p:nvCxnSpPr>
        <p:spPr>
          <a:xfrm flipV="1">
            <a:off x="2553608" y="5033639"/>
            <a:ext cx="0" cy="114332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F1520E8-0681-4758-94B6-8CE7ADB04E2A}"/>
              </a:ext>
            </a:extLst>
          </p:cNvPr>
          <p:cNvCxnSpPr>
            <a:cxnSpLocks/>
          </p:cNvCxnSpPr>
          <p:nvPr/>
        </p:nvCxnSpPr>
        <p:spPr>
          <a:xfrm flipH="1" flipV="1">
            <a:off x="9480588" y="5164667"/>
            <a:ext cx="157804" cy="101229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3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4FE5A8-DA71-4274-804E-6011911CF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0735" y="3612809"/>
            <a:ext cx="3085317" cy="2796467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Электрическое поле в транспортной секции остаётся постоянным.</a:t>
            </a:r>
          </a:p>
          <a:p>
            <a:r>
              <a:rPr lang="ru-RU" sz="2000" dirty="0"/>
              <a:t>Данные с эмиссионных зондов во входном расширителе коррелируют со спектрометрическими измерениями скорости вращения плазмы.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07AC1F8-5CD9-41CC-AC05-94AA9F884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881016"/>
              </p:ext>
            </p:extLst>
          </p:nvPr>
        </p:nvGraphicFramePr>
        <p:xfrm>
          <a:off x="-16931" y="0"/>
          <a:ext cx="5830590" cy="318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5859D8A-D2C8-47AF-B897-69E64BE53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452581"/>
              </p:ext>
            </p:extLst>
          </p:nvPr>
        </p:nvGraphicFramePr>
        <p:xfrm>
          <a:off x="6741114" y="-1"/>
          <a:ext cx="5066186" cy="324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5C97312-4359-4DB9-851C-3B944F8E7A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138025"/>
              </p:ext>
            </p:extLst>
          </p:nvPr>
        </p:nvGraphicFramePr>
        <p:xfrm>
          <a:off x="-16930" y="3349144"/>
          <a:ext cx="4562297" cy="318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419DA18-158C-4DF1-9F2A-DA5BEB9F3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594194"/>
              </p:ext>
            </p:extLst>
          </p:nvPr>
        </p:nvGraphicFramePr>
        <p:xfrm>
          <a:off x="4407786" y="3652787"/>
          <a:ext cx="4716311" cy="279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69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14B6E-EC2F-4450-9793-2497C525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DDB96D2-0C09-42E0-BE27-06CE7A3ED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Источник формирует плазму с параметрами: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/>
                            </a:rPr>
                            <m:t>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ru-RU" sz="24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~4 </m:t>
                      </m:r>
                      <m:r>
                        <a:rPr lang="ru-RU" sz="2400" b="0" i="1" smtClean="0">
                          <a:latin typeface="Cambria Math"/>
                        </a:rPr>
                        <m:t>эВ,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/>
                        </a:rPr>
                        <m:t>30 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эВ</m:t>
                      </m:r>
                    </m:oMath>
                  </m:oMathPara>
                </a14:m>
                <a:endParaRPr lang="ru-RU" sz="2400" dirty="0"/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Параметры плазмы зависимы в первую очередь от потока подаваемого газа и, в меньшей степени, от ведущего магнитного поля.</a:t>
                </a:r>
              </a:p>
              <a:p>
                <a:pPr marL="285750" indent="-285750">
                  <a:lnSpc>
                    <a:spcPct val="13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Формируемый потенциал плазмы регулируется в основном источником плазмы.</a:t>
                </a:r>
              </a:p>
              <a:p>
                <a:pPr marL="285750" indent="-285750">
                  <a:lnSpc>
                    <a:spcPct val="13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Полное время работы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𝐿𝑎𝐵</m:t>
                    </m:r>
                    <m:r>
                      <a:rPr lang="en-US" sz="2000" i="1" baseline="-25000" dirty="0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катода:    </a:t>
                </a:r>
              </a:p>
              <a:p>
                <a:pPr marL="0" indent="0" algn="ctr">
                  <a:lnSpc>
                    <a:spcPct val="13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~</m:t>
                    </m:r>
                    <m:r>
                      <a:rPr lang="ru-RU" sz="2000" b="0" i="1" dirty="0" smtClean="0">
                        <a:latin typeface="Cambria Math"/>
                      </a:rPr>
                      <m:t>1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000" i="1" dirty="0" smtClean="0">
                        <a:latin typeface="Cambria Math"/>
                      </a:rPr>
                      <m:t>000 выстрелов </m:t>
                    </m:r>
                    <m:r>
                      <a:rPr lang="ru-RU" sz="2000" i="1" dirty="0">
                        <a:latin typeface="Cambria Math"/>
                        <a:ea typeface="Cambria Math"/>
                      </a:rPr>
                      <m:t>≪</m:t>
                    </m:r>
                    <m:r>
                      <a:rPr lang="ru-RU" sz="2000" i="1" dirty="0" smtClean="0">
                        <a:latin typeface="Cambria Math"/>
                      </a:rPr>
                      <m:t>+</m:t>
                    </m:r>
                    <m:r>
                      <a:rPr lang="ru-RU" sz="2000" i="1" dirty="0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ru-RU" sz="2000" i="1" dirty="0" smtClean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~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i="1" dirty="0" smtClean="0">
                        <a:latin typeface="Cambria Math"/>
                      </a:rPr>
                      <m:t>00 </m:t>
                    </m:r>
                    <m:r>
                      <a:rPr lang="ru-RU" sz="2000" i="1" dirty="0" smtClean="0">
                        <a:latin typeface="Cambria Math"/>
                      </a:rPr>
                      <m:t>часов</m:t>
                    </m:r>
                    <m:r>
                      <a:rPr lang="ru-RU" sz="2000" b="0" i="1" dirty="0" smtClean="0">
                        <a:latin typeface="Cambria Math"/>
                      </a:rPr>
                      <m:t> в нагретом состоянии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предела пока нет</a:t>
                </a:r>
              </a:p>
              <a:p>
                <a:pPr algn="jus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DDB96D2-0C09-42E0-BE27-06CE7A3ED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 r="-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25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8E711D-B62B-416B-9C7E-DF334176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83E8-E927-4E8A-9642-2B73C84F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840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7683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4C764-DEDB-4966-B455-D2A46216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3AABE-3AF7-4981-B49A-7461514ED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011"/>
            <a:ext cx="10515600" cy="4648952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Установка СМОЛА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 плазмы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Диагностический комплекс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Экспериментальные результаты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191053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0897F-3E61-489B-AD89-63F1723A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"/>
            <a:ext cx="10515600" cy="95222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0AD9162-8710-4CA7-9B95-A2FBF8003282}"/>
              </a:ext>
            </a:extLst>
          </p:cNvPr>
          <p:cNvSpPr txBox="1">
            <a:spLocks/>
          </p:cNvSpPr>
          <p:nvPr/>
        </p:nvSpPr>
        <p:spPr>
          <a:xfrm>
            <a:off x="6550090" y="974559"/>
            <a:ext cx="4803710" cy="546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Магнитное поле с винтовой симметрией. Продольная и радиальная компоненты сравнимы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Есть гофрировка вдоль каждой силовой линии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Пробка движется в системе отсчёта вращающейся плазмы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Передача импульса: пробка → запертые частицы → пролётные частицы 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ru-RU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ГДМЛ с винтовыми пробками может оказаться эффективнее </a:t>
            </a:r>
            <a:r>
              <a:rPr lang="ru-RU" sz="1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многопробочного</a:t>
            </a:r>
            <a:endParaRPr lang="ru-RU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+"/>
            </a:pPr>
            <a:r>
              <a:rPr lang="ru-RU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радиальное сжатие плазмы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ru-RU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коллективное рассеяние при сверхзвуковой скорости потока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Сложная магнитная система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Плохое удержание вблизи оси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49C99C-DC6E-4670-BC2A-32D65C6A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2" y="798987"/>
            <a:ext cx="5971654" cy="2178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E23429-CA72-4E52-AF16-0254AD8F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1" y="2977257"/>
            <a:ext cx="5998493" cy="2683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4F265-ED43-456E-BB62-ACEB6923E7E5}"/>
              </a:ext>
            </a:extLst>
          </p:cNvPr>
          <p:cNvSpPr txBox="1"/>
          <p:nvPr/>
        </p:nvSpPr>
        <p:spPr>
          <a:xfrm>
            <a:off x="417382" y="5660963"/>
            <a:ext cx="5643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Пробкотрон</a:t>
            </a:r>
            <a:r>
              <a:rPr lang="en-US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l-GR" altLang="ru-RU" sz="1600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altLang="ru-RU" sz="1600" i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1600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Многопробочная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ловушка:</a:t>
            </a:r>
            <a:r>
              <a:rPr lang="en-US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altLang="ru-RU" sz="1600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altLang="ru-RU" sz="1600" i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1600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L</a:t>
            </a:r>
            <a:r>
              <a:rPr lang="en-US" altLang="ru-RU" sz="1600" i="1" baseline="30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Винтовая ловушка:</a:t>
            </a:r>
            <a:r>
              <a:rPr lang="en-US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l-GR" altLang="ru-RU" sz="1600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altLang="ru-RU" sz="1600" i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1600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altLang="ru-RU" sz="1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ru-RU" sz="1600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</a:t>
            </a:r>
            <a:r>
              <a:rPr lang="ru-RU" altLang="ru-RU" sz="1600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ru-RU" sz="1600" i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altLang="ru-RU" sz="1600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k=?</a:t>
            </a:r>
            <a:endParaRPr lang="el-GR" altLang="ru-RU" sz="1600" i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1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A071D-6291-49C7-AE42-5B861130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01"/>
            <a:ext cx="10515600" cy="75381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Установка СМОЛА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1A8785-C090-437D-8BA2-52A1332A7E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6108"/>
                <a:ext cx="10515600" cy="7538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Экспериментальный стенд для проверки концепции удержания плазмы в винтовом магнитном поле с вращающейся плазмой 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полях.</a:t>
                </a: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1A8785-C090-437D-8BA2-52A1332A7E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6108"/>
                <a:ext cx="10515600" cy="753812"/>
              </a:xfrm>
              <a:blipFill>
                <a:blip r:embed="rId2"/>
                <a:stretch>
                  <a:fillRect l="-638" t="-7258" b="-4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5C50D93D-DB0E-449D-B061-713BEC417F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8064159"/>
                  </p:ext>
                </p:extLst>
              </p:nvPr>
            </p:nvGraphicFramePr>
            <p:xfrm>
              <a:off x="8266084" y="1791478"/>
              <a:ext cx="3549006" cy="4733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45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7450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16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Параметры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Величина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2000" b="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US" sz="2000" b="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[10</a:t>
                          </a:r>
                          <a:r>
                            <a:rPr lang="en-US" sz="2000" b="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 </a:t>
                          </a:r>
                          <a:r>
                            <a:rPr lang="ru-RU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см</a:t>
                          </a:r>
                          <a:r>
                            <a:rPr lang="ru-RU" sz="2000" b="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 –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ru-RU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пробок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 [</a:t>
                          </a:r>
                          <a:r>
                            <a:rPr lang="ru-RU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см</a:t>
                          </a: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– 7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2000" b="0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oMath>
                          </a14:m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ru-RU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</a:t>
                          </a: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</a:t>
                          </a:r>
                          <a:endParaRPr lang="ru-RU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="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000" b="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2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мТ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00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sz="2000" b="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r>
                            <a:rPr lang="en-US" sz="2000" b="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В/см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– 30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r>
                            <a:rPr lang="en-US" sz="2000" b="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mean</a:t>
                          </a:r>
                          <a:r>
                            <a:rPr lang="en-US" sz="2000" b="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[1]</a:t>
                          </a:r>
                          <a:endParaRPr lang="ru-RU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1,7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5C50D93D-DB0E-449D-B061-713BEC417F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8064159"/>
                  </p:ext>
                </p:extLst>
              </p:nvPr>
            </p:nvGraphicFramePr>
            <p:xfrm>
              <a:off x="8266084" y="1791478"/>
              <a:ext cx="3549006" cy="4733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45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7450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16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Параметры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Величина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2000" b="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US" sz="2000" b="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[10</a:t>
                          </a:r>
                          <a:r>
                            <a:rPr lang="en-US" sz="2000" b="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 </a:t>
                          </a:r>
                          <a:r>
                            <a:rPr lang="ru-RU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см</a:t>
                          </a:r>
                          <a:r>
                            <a:rPr lang="ru-RU" sz="2000" b="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 –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ru-RU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пробок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 [</a:t>
                          </a:r>
                          <a:r>
                            <a:rPr lang="ru-RU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см</a:t>
                          </a:r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– 7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" t="-402062" r="-101370" b="-303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</a:t>
                          </a:r>
                          <a:endParaRPr lang="ru-RU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="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000" b="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2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мТ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00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sz="2000" b="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r>
                            <a:rPr lang="en-US" sz="2000" b="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В/см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– 30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9166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r>
                            <a:rPr lang="en-US" sz="2000" b="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mean</a:t>
                          </a:r>
                          <a:r>
                            <a:rPr lang="en-US" sz="2000" b="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[1]</a:t>
                          </a:r>
                          <a:endParaRPr lang="ru-RU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</a:t>
                          </a:r>
                          <a:r>
                            <a:rPr lang="ru-RU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1,7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8C966A8-A6C8-4837-9DDB-E64963EF9ED9}"/>
              </a:ext>
            </a:extLst>
          </p:cNvPr>
          <p:cNvGrpSpPr/>
          <p:nvPr/>
        </p:nvGrpSpPr>
        <p:grpSpPr>
          <a:xfrm>
            <a:off x="827593" y="1559920"/>
            <a:ext cx="6860586" cy="5118252"/>
            <a:chOff x="525682" y="2420888"/>
            <a:chExt cx="5846518" cy="4414171"/>
          </a:xfrm>
        </p:grpSpPr>
        <p:pic>
          <p:nvPicPr>
            <p:cNvPr id="9" name="Picture 12" descr="general_view_upd_4">
              <a:extLst>
                <a:ext uri="{FF2B5EF4-FFF2-40B4-BE49-F238E27FC236}">
                  <a16:creationId xmlns:a16="http://schemas.microsoft.com/office/drawing/2014/main" id="{99035502-41F3-4609-8740-F88001EA30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398" b="11227"/>
            <a:stretch/>
          </p:blipFill>
          <p:spPr bwMode="auto">
            <a:xfrm>
              <a:off x="525682" y="6589540"/>
              <a:ext cx="5846518" cy="245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general_view_upd_4">
              <a:extLst>
                <a:ext uri="{FF2B5EF4-FFF2-40B4-BE49-F238E27FC236}">
                  <a16:creationId xmlns:a16="http://schemas.microsoft.com/office/drawing/2014/main" id="{0CE63364-B5E9-4773-B004-D0C56536A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8" b="10552"/>
            <a:stretch/>
          </p:blipFill>
          <p:spPr bwMode="auto">
            <a:xfrm>
              <a:off x="532740" y="2420888"/>
              <a:ext cx="5832000" cy="261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7A8249-AD67-4552-835A-821B54F1E3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5662" b="11011"/>
          <a:stretch/>
        </p:blipFill>
        <p:spPr>
          <a:xfrm>
            <a:off x="1058357" y="4589597"/>
            <a:ext cx="6621067" cy="16950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E7AEAC-68E3-4E18-B96C-59CF60AA07C6}"/>
              </a:ext>
            </a:extLst>
          </p:cNvPr>
          <p:cNvSpPr txBox="1"/>
          <p:nvPr/>
        </p:nvSpPr>
        <p:spPr>
          <a:xfrm>
            <a:off x="659519" y="6079501"/>
            <a:ext cx="266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DDEE4A-9E3B-4C78-80AD-31DDF8E90AC8}"/>
              </a:ext>
            </a:extLst>
          </p:cNvPr>
          <p:cNvSpPr txBox="1"/>
          <p:nvPr/>
        </p:nvSpPr>
        <p:spPr>
          <a:xfrm>
            <a:off x="364658" y="5632264"/>
            <a:ext cx="715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100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AD25C6-3A6A-4909-AD78-8C5BF387637F}"/>
              </a:ext>
            </a:extLst>
          </p:cNvPr>
          <p:cNvSpPr txBox="1"/>
          <p:nvPr/>
        </p:nvSpPr>
        <p:spPr>
          <a:xfrm>
            <a:off x="364658" y="5185027"/>
            <a:ext cx="715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200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F580F-C38C-4270-86E6-889A82986F3C}"/>
              </a:ext>
            </a:extLst>
          </p:cNvPr>
          <p:cNvSpPr txBox="1"/>
          <p:nvPr/>
        </p:nvSpPr>
        <p:spPr>
          <a:xfrm>
            <a:off x="364658" y="4746937"/>
            <a:ext cx="715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300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BA5D8-4E5C-4364-B4A0-24BCE2A216A3}"/>
              </a:ext>
            </a:extLst>
          </p:cNvPr>
          <p:cNvSpPr txBox="1"/>
          <p:nvPr/>
        </p:nvSpPr>
        <p:spPr>
          <a:xfrm>
            <a:off x="297014" y="4804977"/>
            <a:ext cx="400110" cy="12502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/>
              <a:t>B, </a:t>
            </a:r>
            <a:r>
              <a:rPr lang="en-US" sz="1400" dirty="0" err="1"/>
              <a:t>mT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866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9F688-60F2-4203-86AC-27C4E474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91"/>
            <a:ext cx="10515600" cy="853725"/>
          </a:xfrm>
        </p:spPr>
        <p:txBody>
          <a:bodyPr/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плазмы</a:t>
            </a:r>
            <a:endParaRPr lang="ru-RU" dirty="0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D0B4AEB3-6917-45C0-AE20-DD121FAA8887}"/>
              </a:ext>
            </a:extLst>
          </p:cNvPr>
          <p:cNvSpPr/>
          <p:nvPr/>
        </p:nvSpPr>
        <p:spPr>
          <a:xfrm>
            <a:off x="7189272" y="6045684"/>
            <a:ext cx="49181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spcBef>
                <a:spcPts val="600"/>
              </a:spcBef>
            </a:pP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Т. Д. Ахметов и др.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(2016) 056106. DOI: 10.1063/1.4950903</a:t>
            </a:r>
            <a:endParaRPr lang="en-US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444500">
              <a:spcBef>
                <a:spcPts val="600"/>
              </a:spcBef>
            </a:pP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А. А. Иванов и др.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(2008)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02C103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DOI: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10.1063/1.2798503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444500">
              <a:spcBef>
                <a:spcPts val="600"/>
              </a:spcBef>
            </a:pP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И. А. Иванов и др. </a:t>
            </a:r>
            <a:r>
              <a:rPr lang="en-US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J. Pl. Phys. </a:t>
            </a:r>
            <a:r>
              <a:rPr lang="en-US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en-US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(2021) </a:t>
            </a:r>
            <a:r>
              <a:rPr lang="ru-RU" sz="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845870201</a:t>
            </a:r>
            <a:r>
              <a:rPr lang="en-US" sz="9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DOI 10.1017/S0022377821000131</a:t>
            </a:r>
            <a:endParaRPr lang="en-US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22751838-0332-45B5-A57D-FF55CDA8F6FE}"/>
              </a:ext>
            </a:extLst>
          </p:cNvPr>
          <p:cNvCxnSpPr/>
          <p:nvPr/>
        </p:nvCxnSpPr>
        <p:spPr>
          <a:xfrm flipH="1">
            <a:off x="7299275" y="596664"/>
            <a:ext cx="348139" cy="609410"/>
          </a:xfrm>
          <a:prstGeom prst="line">
            <a:avLst/>
          </a:prstGeom>
          <a:ln w="38100">
            <a:solidFill>
              <a:srgbClr val="2925E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A808D994-0D26-4984-88C2-98F758BD2F43}"/>
              </a:ext>
            </a:extLst>
          </p:cNvPr>
          <p:cNvGrpSpPr/>
          <p:nvPr/>
        </p:nvGrpSpPr>
        <p:grpSpPr>
          <a:xfrm>
            <a:off x="914400" y="383646"/>
            <a:ext cx="9705128" cy="6323757"/>
            <a:chOff x="1041400" y="383647"/>
            <a:chExt cx="9569249" cy="5856286"/>
          </a:xfrm>
        </p:grpSpPr>
        <p:sp>
          <p:nvSpPr>
            <p:cNvPr id="5" name="Rectangle 51">
              <a:extLst>
                <a:ext uri="{FF2B5EF4-FFF2-40B4-BE49-F238E27FC236}">
                  <a16:creationId xmlns:a16="http://schemas.microsoft.com/office/drawing/2014/main" id="{6B576EDB-C2A0-4E5B-BD19-54B175E44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817" y="5660772"/>
              <a:ext cx="907400" cy="1875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sp>
          <p:nvSpPr>
            <p:cNvPr id="6" name="Rectangle 52">
              <a:extLst>
                <a:ext uri="{FF2B5EF4-FFF2-40B4-BE49-F238E27FC236}">
                  <a16:creationId xmlns:a16="http://schemas.microsoft.com/office/drawing/2014/main" id="{A5345E57-9BC9-4ED2-BAE8-BD412D507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215" y="5660772"/>
              <a:ext cx="741551" cy="187589"/>
            </a:xfrm>
            <a:prstGeom prst="rect">
              <a:avLst/>
            </a:prstGeom>
            <a:noFill/>
            <a:ln w="4763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70B5FD40-5E3A-4902-8EDF-DD119AF9C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3817" y="5957991"/>
              <a:ext cx="1648950" cy="57252"/>
            </a:xfrm>
            <a:custGeom>
              <a:avLst/>
              <a:gdLst>
                <a:gd name="T0" fmla="*/ 76 w 5782"/>
                <a:gd name="T1" fmla="*/ 138 h 353"/>
                <a:gd name="T2" fmla="*/ 5706 w 5782"/>
                <a:gd name="T3" fmla="*/ 138 h 353"/>
                <a:gd name="T4" fmla="*/ 5706 w 5782"/>
                <a:gd name="T5" fmla="*/ 214 h 353"/>
                <a:gd name="T6" fmla="*/ 76 w 5782"/>
                <a:gd name="T7" fmla="*/ 214 h 353"/>
                <a:gd name="T8" fmla="*/ 76 w 5782"/>
                <a:gd name="T9" fmla="*/ 138 h 353"/>
                <a:gd name="T10" fmla="*/ 285 w 5782"/>
                <a:gd name="T11" fmla="*/ 342 h 353"/>
                <a:gd name="T12" fmla="*/ 0 w 5782"/>
                <a:gd name="T13" fmla="*/ 176 h 353"/>
                <a:gd name="T14" fmla="*/ 285 w 5782"/>
                <a:gd name="T15" fmla="*/ 11 h 353"/>
                <a:gd name="T16" fmla="*/ 337 w 5782"/>
                <a:gd name="T17" fmla="*/ 24 h 353"/>
                <a:gd name="T18" fmla="*/ 323 w 5782"/>
                <a:gd name="T19" fmla="*/ 76 h 353"/>
                <a:gd name="T20" fmla="*/ 95 w 5782"/>
                <a:gd name="T21" fmla="*/ 209 h 353"/>
                <a:gd name="T22" fmla="*/ 95 w 5782"/>
                <a:gd name="T23" fmla="*/ 144 h 353"/>
                <a:gd name="T24" fmla="*/ 323 w 5782"/>
                <a:gd name="T25" fmla="*/ 277 h 353"/>
                <a:gd name="T26" fmla="*/ 337 w 5782"/>
                <a:gd name="T27" fmla="*/ 329 h 353"/>
                <a:gd name="T28" fmla="*/ 285 w 5782"/>
                <a:gd name="T29" fmla="*/ 342 h 353"/>
                <a:gd name="T30" fmla="*/ 5497 w 5782"/>
                <a:gd name="T31" fmla="*/ 11 h 353"/>
                <a:gd name="T32" fmla="*/ 5782 w 5782"/>
                <a:gd name="T33" fmla="*/ 176 h 353"/>
                <a:gd name="T34" fmla="*/ 5497 w 5782"/>
                <a:gd name="T35" fmla="*/ 342 h 353"/>
                <a:gd name="T36" fmla="*/ 5445 w 5782"/>
                <a:gd name="T37" fmla="*/ 329 h 353"/>
                <a:gd name="T38" fmla="*/ 5459 w 5782"/>
                <a:gd name="T39" fmla="*/ 277 h 353"/>
                <a:gd name="T40" fmla="*/ 5459 w 5782"/>
                <a:gd name="T41" fmla="*/ 277 h 353"/>
                <a:gd name="T42" fmla="*/ 5687 w 5782"/>
                <a:gd name="T43" fmla="*/ 144 h 353"/>
                <a:gd name="T44" fmla="*/ 5687 w 5782"/>
                <a:gd name="T45" fmla="*/ 209 h 353"/>
                <a:gd name="T46" fmla="*/ 5459 w 5782"/>
                <a:gd name="T47" fmla="*/ 76 h 353"/>
                <a:gd name="T48" fmla="*/ 5445 w 5782"/>
                <a:gd name="T49" fmla="*/ 24 h 353"/>
                <a:gd name="T50" fmla="*/ 5497 w 5782"/>
                <a:gd name="T51" fmla="*/ 1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82" h="353">
                  <a:moveTo>
                    <a:pt x="76" y="138"/>
                  </a:moveTo>
                  <a:lnTo>
                    <a:pt x="5706" y="138"/>
                  </a:lnTo>
                  <a:lnTo>
                    <a:pt x="5706" y="214"/>
                  </a:lnTo>
                  <a:lnTo>
                    <a:pt x="76" y="214"/>
                  </a:lnTo>
                  <a:lnTo>
                    <a:pt x="76" y="138"/>
                  </a:lnTo>
                  <a:close/>
                  <a:moveTo>
                    <a:pt x="285" y="342"/>
                  </a:moveTo>
                  <a:lnTo>
                    <a:pt x="0" y="176"/>
                  </a:lnTo>
                  <a:lnTo>
                    <a:pt x="285" y="11"/>
                  </a:lnTo>
                  <a:cubicBezTo>
                    <a:pt x="303" y="0"/>
                    <a:pt x="326" y="6"/>
                    <a:pt x="337" y="24"/>
                  </a:cubicBezTo>
                  <a:cubicBezTo>
                    <a:pt x="347" y="42"/>
                    <a:pt x="341" y="66"/>
                    <a:pt x="323" y="76"/>
                  </a:cubicBezTo>
                  <a:lnTo>
                    <a:pt x="95" y="209"/>
                  </a:lnTo>
                  <a:lnTo>
                    <a:pt x="95" y="144"/>
                  </a:lnTo>
                  <a:lnTo>
                    <a:pt x="323" y="277"/>
                  </a:lnTo>
                  <a:cubicBezTo>
                    <a:pt x="341" y="287"/>
                    <a:pt x="347" y="310"/>
                    <a:pt x="337" y="329"/>
                  </a:cubicBezTo>
                  <a:cubicBezTo>
                    <a:pt x="326" y="347"/>
                    <a:pt x="303" y="353"/>
                    <a:pt x="285" y="342"/>
                  </a:cubicBezTo>
                  <a:close/>
                  <a:moveTo>
                    <a:pt x="5497" y="11"/>
                  </a:moveTo>
                  <a:lnTo>
                    <a:pt x="5782" y="176"/>
                  </a:lnTo>
                  <a:lnTo>
                    <a:pt x="5497" y="342"/>
                  </a:lnTo>
                  <a:cubicBezTo>
                    <a:pt x="5479" y="353"/>
                    <a:pt x="5456" y="347"/>
                    <a:pt x="5445" y="329"/>
                  </a:cubicBezTo>
                  <a:cubicBezTo>
                    <a:pt x="5435" y="310"/>
                    <a:pt x="5441" y="287"/>
                    <a:pt x="5459" y="277"/>
                  </a:cubicBezTo>
                  <a:lnTo>
                    <a:pt x="5459" y="277"/>
                  </a:lnTo>
                  <a:lnTo>
                    <a:pt x="5687" y="144"/>
                  </a:lnTo>
                  <a:lnTo>
                    <a:pt x="5687" y="209"/>
                  </a:lnTo>
                  <a:lnTo>
                    <a:pt x="5459" y="76"/>
                  </a:lnTo>
                  <a:cubicBezTo>
                    <a:pt x="5441" y="66"/>
                    <a:pt x="5435" y="42"/>
                    <a:pt x="5445" y="24"/>
                  </a:cubicBezTo>
                  <a:cubicBezTo>
                    <a:pt x="5456" y="6"/>
                    <a:pt x="5479" y="0"/>
                    <a:pt x="5497" y="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sp>
          <p:nvSpPr>
            <p:cNvPr id="8" name="Rectangle 54">
              <a:extLst>
                <a:ext uri="{FF2B5EF4-FFF2-40B4-BE49-F238E27FC236}">
                  <a16:creationId xmlns:a16="http://schemas.microsoft.com/office/drawing/2014/main" id="{AAC1821C-DF68-4E20-9A9E-F024F451F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924" y="5981534"/>
              <a:ext cx="374704" cy="25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 </a:t>
              </a:r>
              <a:endPara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55">
              <a:extLst>
                <a:ext uri="{FF2B5EF4-FFF2-40B4-BE49-F238E27FC236}">
                  <a16:creationId xmlns:a16="http://schemas.microsoft.com/office/drawing/2014/main" id="{18610679-81BB-4F03-A914-4BAA120EA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215" y="5981534"/>
              <a:ext cx="321175" cy="25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mm</a:t>
              </a:r>
              <a:endPara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36739CB4-F16E-430E-B5C0-DDF4B99B59E9}"/>
                </a:ext>
              </a:extLst>
            </p:cNvPr>
            <p:cNvGrpSpPr/>
            <p:nvPr/>
          </p:nvGrpSpPr>
          <p:grpSpPr>
            <a:xfrm>
              <a:off x="8065380" y="1939020"/>
              <a:ext cx="1516364" cy="1965134"/>
              <a:chOff x="6700817" y="1565781"/>
              <a:chExt cx="1446598" cy="1821939"/>
            </a:xfrm>
          </p:grpSpPr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id="{2005ACF0-CDE5-4172-8FE8-C3DD1BAC39D3}"/>
                  </a:ext>
                </a:extLst>
              </p:cNvPr>
              <p:cNvGrpSpPr/>
              <p:nvPr/>
            </p:nvGrpSpPr>
            <p:grpSpPr>
              <a:xfrm>
                <a:off x="7391548" y="1565781"/>
                <a:ext cx="72008" cy="1821939"/>
                <a:chOff x="7351908" y="1544745"/>
                <a:chExt cx="72008" cy="1821939"/>
              </a:xfrm>
            </p:grpSpPr>
            <p:sp>
              <p:nvSpPr>
                <p:cNvPr id="107" name="Равнобедренный треугольник 106">
                  <a:extLst>
                    <a:ext uri="{FF2B5EF4-FFF2-40B4-BE49-F238E27FC236}">
                      <a16:creationId xmlns:a16="http://schemas.microsoft.com/office/drawing/2014/main" id="{10B070AC-BF43-45FF-B797-A23B780243EE}"/>
                    </a:ext>
                  </a:extLst>
                </p:cNvPr>
                <p:cNvSpPr/>
                <p:nvPr/>
              </p:nvSpPr>
              <p:spPr>
                <a:xfrm>
                  <a:off x="7351908" y="2944714"/>
                  <a:ext cx="72008" cy="42197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Равнобедренный треугольник 107">
                  <a:extLst>
                    <a:ext uri="{FF2B5EF4-FFF2-40B4-BE49-F238E27FC236}">
                      <a16:creationId xmlns:a16="http://schemas.microsoft.com/office/drawing/2014/main" id="{4D5B4D00-3FBB-44FF-9B5B-7BD15FFA3887}"/>
                    </a:ext>
                  </a:extLst>
                </p:cNvPr>
                <p:cNvSpPr/>
                <p:nvPr/>
              </p:nvSpPr>
              <p:spPr>
                <a:xfrm flipV="1">
                  <a:off x="7351908" y="1544745"/>
                  <a:ext cx="72008" cy="42197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1" name="Группа 100">
                <a:extLst>
                  <a:ext uri="{FF2B5EF4-FFF2-40B4-BE49-F238E27FC236}">
                    <a16:creationId xmlns:a16="http://schemas.microsoft.com/office/drawing/2014/main" id="{B67A5CAB-662D-4E65-878A-764FC438BB49}"/>
                  </a:ext>
                </a:extLst>
              </p:cNvPr>
              <p:cNvGrpSpPr/>
              <p:nvPr/>
            </p:nvGrpSpPr>
            <p:grpSpPr>
              <a:xfrm>
                <a:off x="6930912" y="1886389"/>
                <a:ext cx="1216503" cy="282522"/>
                <a:chOff x="6930912" y="1886389"/>
                <a:chExt cx="1216503" cy="282522"/>
              </a:xfrm>
            </p:grpSpPr>
            <p:cxnSp>
              <p:nvCxnSpPr>
                <p:cNvPr id="105" name="Прямая соединительная линия 104">
                  <a:extLst>
                    <a:ext uri="{FF2B5EF4-FFF2-40B4-BE49-F238E27FC236}">
                      <a16:creationId xmlns:a16="http://schemas.microsoft.com/office/drawing/2014/main" id="{9D89A21D-160A-46F2-8BFE-72B0F9EF32E5}"/>
                    </a:ext>
                  </a:extLst>
                </p:cNvPr>
                <p:cNvCxnSpPr/>
                <p:nvPr/>
              </p:nvCxnSpPr>
              <p:spPr>
                <a:xfrm>
                  <a:off x="6930912" y="1886389"/>
                  <a:ext cx="1216503" cy="180000"/>
                </a:xfrm>
                <a:prstGeom prst="line">
                  <a:avLst/>
                </a:prstGeom>
                <a:ln w="28575"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>
                  <a:extLst>
                    <a:ext uri="{FF2B5EF4-FFF2-40B4-BE49-F238E27FC236}">
                      <a16:creationId xmlns:a16="http://schemas.microsoft.com/office/drawing/2014/main" id="{AF663A78-7921-4C1F-A840-A08DE5C5D0C5}"/>
                    </a:ext>
                  </a:extLst>
                </p:cNvPr>
                <p:cNvCxnSpPr/>
                <p:nvPr/>
              </p:nvCxnSpPr>
              <p:spPr>
                <a:xfrm>
                  <a:off x="6933678" y="1988911"/>
                  <a:ext cx="1188000" cy="180000"/>
                </a:xfrm>
                <a:prstGeom prst="line">
                  <a:avLst/>
                </a:prstGeom>
                <a:ln w="28575"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Группа 101">
                <a:extLst>
                  <a:ext uri="{FF2B5EF4-FFF2-40B4-BE49-F238E27FC236}">
                    <a16:creationId xmlns:a16="http://schemas.microsoft.com/office/drawing/2014/main" id="{F80FFC41-6C79-4C18-BC2C-A928FD7920D5}"/>
                  </a:ext>
                </a:extLst>
              </p:cNvPr>
              <p:cNvGrpSpPr/>
              <p:nvPr/>
            </p:nvGrpSpPr>
            <p:grpSpPr>
              <a:xfrm flipV="1">
                <a:off x="6700817" y="2823842"/>
                <a:ext cx="1279393" cy="282522"/>
                <a:chOff x="6914285" y="1886389"/>
                <a:chExt cx="1279393" cy="282522"/>
              </a:xfrm>
            </p:grpSpPr>
            <p:cxnSp>
              <p:nvCxnSpPr>
                <p:cNvPr id="103" name="Прямая соединительная линия 102">
                  <a:extLst>
                    <a:ext uri="{FF2B5EF4-FFF2-40B4-BE49-F238E27FC236}">
                      <a16:creationId xmlns:a16="http://schemas.microsoft.com/office/drawing/2014/main" id="{1876FEAC-EAB3-46F4-AD41-5A717F810135}"/>
                    </a:ext>
                  </a:extLst>
                </p:cNvPr>
                <p:cNvCxnSpPr/>
                <p:nvPr/>
              </p:nvCxnSpPr>
              <p:spPr>
                <a:xfrm>
                  <a:off x="6914285" y="1886389"/>
                  <a:ext cx="1242000" cy="180000"/>
                </a:xfrm>
                <a:prstGeom prst="line">
                  <a:avLst/>
                </a:prstGeom>
                <a:ln w="28575"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>
                  <a:extLst>
                    <a:ext uri="{FF2B5EF4-FFF2-40B4-BE49-F238E27FC236}">
                      <a16:creationId xmlns:a16="http://schemas.microsoft.com/office/drawing/2014/main" id="{0BD6891B-E3A3-4DF7-BD80-25732F52C850}"/>
                    </a:ext>
                  </a:extLst>
                </p:cNvPr>
                <p:cNvCxnSpPr/>
                <p:nvPr/>
              </p:nvCxnSpPr>
              <p:spPr>
                <a:xfrm>
                  <a:off x="6933678" y="1988911"/>
                  <a:ext cx="1260000" cy="180000"/>
                </a:xfrm>
                <a:prstGeom prst="line">
                  <a:avLst/>
                </a:prstGeom>
                <a:ln w="28575"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359E6E49-239B-4420-9B08-F47EEFD330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3" t="42727" r="44432" b="19626"/>
            <a:stretch/>
          </p:blipFill>
          <p:spPr bwMode="auto">
            <a:xfrm>
              <a:off x="1041400" y="1024117"/>
              <a:ext cx="6688887" cy="4317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E6DF04C9-CCC2-4990-AA4E-172DC1948A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803" y="2917655"/>
              <a:ext cx="2290442" cy="254661"/>
            </a:xfrm>
            <a:custGeom>
              <a:avLst/>
              <a:gdLst>
                <a:gd name="T0" fmla="*/ 10013 w 10022"/>
                <a:gd name="T1" fmla="*/ 1270 h 1270"/>
                <a:gd name="T2" fmla="*/ 79 w 10022"/>
                <a:gd name="T3" fmla="*/ 209 h 1270"/>
                <a:gd name="T4" fmla="*/ 87 w 10022"/>
                <a:gd name="T5" fmla="*/ 126 h 1270"/>
                <a:gd name="T6" fmla="*/ 10022 w 10022"/>
                <a:gd name="T7" fmla="*/ 1186 h 1270"/>
                <a:gd name="T8" fmla="*/ 10013 w 10022"/>
                <a:gd name="T9" fmla="*/ 1270 h 1270"/>
                <a:gd name="T10" fmla="*/ 293 w 10022"/>
                <a:gd name="T11" fmla="*/ 374 h 1270"/>
                <a:gd name="T12" fmla="*/ 0 w 10022"/>
                <a:gd name="T13" fmla="*/ 158 h 1270"/>
                <a:gd name="T14" fmla="*/ 332 w 10022"/>
                <a:gd name="T15" fmla="*/ 10 h 1270"/>
                <a:gd name="T16" fmla="*/ 388 w 10022"/>
                <a:gd name="T17" fmla="*/ 31 h 1270"/>
                <a:gd name="T18" fmla="*/ 367 w 10022"/>
                <a:gd name="T19" fmla="*/ 86 h 1270"/>
                <a:gd name="T20" fmla="*/ 100 w 10022"/>
                <a:gd name="T21" fmla="*/ 206 h 1270"/>
                <a:gd name="T22" fmla="*/ 108 w 10022"/>
                <a:gd name="T23" fmla="*/ 133 h 1270"/>
                <a:gd name="T24" fmla="*/ 343 w 10022"/>
                <a:gd name="T25" fmla="*/ 306 h 1270"/>
                <a:gd name="T26" fmla="*/ 352 w 10022"/>
                <a:gd name="T27" fmla="*/ 365 h 1270"/>
                <a:gd name="T28" fmla="*/ 293 w 10022"/>
                <a:gd name="T29" fmla="*/ 374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22" h="1270">
                  <a:moveTo>
                    <a:pt x="10013" y="1270"/>
                  </a:moveTo>
                  <a:lnTo>
                    <a:pt x="79" y="209"/>
                  </a:lnTo>
                  <a:lnTo>
                    <a:pt x="87" y="126"/>
                  </a:lnTo>
                  <a:lnTo>
                    <a:pt x="10022" y="1186"/>
                  </a:lnTo>
                  <a:lnTo>
                    <a:pt x="10013" y="1270"/>
                  </a:lnTo>
                  <a:close/>
                  <a:moveTo>
                    <a:pt x="293" y="374"/>
                  </a:moveTo>
                  <a:lnTo>
                    <a:pt x="0" y="158"/>
                  </a:lnTo>
                  <a:lnTo>
                    <a:pt x="332" y="10"/>
                  </a:lnTo>
                  <a:cubicBezTo>
                    <a:pt x="353" y="0"/>
                    <a:pt x="378" y="10"/>
                    <a:pt x="388" y="31"/>
                  </a:cubicBezTo>
                  <a:cubicBezTo>
                    <a:pt x="397" y="52"/>
                    <a:pt x="388" y="77"/>
                    <a:pt x="367" y="86"/>
                  </a:cubicBezTo>
                  <a:lnTo>
                    <a:pt x="100" y="206"/>
                  </a:lnTo>
                  <a:lnTo>
                    <a:pt x="108" y="133"/>
                  </a:lnTo>
                  <a:lnTo>
                    <a:pt x="343" y="306"/>
                  </a:lnTo>
                  <a:cubicBezTo>
                    <a:pt x="362" y="320"/>
                    <a:pt x="366" y="346"/>
                    <a:pt x="352" y="365"/>
                  </a:cubicBezTo>
                  <a:cubicBezTo>
                    <a:pt x="338" y="384"/>
                    <a:pt x="312" y="388"/>
                    <a:pt x="293" y="374"/>
                  </a:cubicBezTo>
                  <a:close/>
                </a:path>
              </a:pathLst>
            </a:cu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sp>
          <p:nvSpPr>
            <p:cNvPr id="28" name="Rectangle 31">
              <a:extLst>
                <a:ext uri="{FF2B5EF4-FFF2-40B4-BE49-F238E27FC236}">
                  <a16:creationId xmlns:a16="http://schemas.microsoft.com/office/drawing/2014/main" id="{AEE11251-DABC-4D45-9F88-BD6751493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4480" y="3025592"/>
              <a:ext cx="614795" cy="2770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Катод</a:t>
              </a:r>
              <a:endPara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7">
              <a:extLst>
                <a:ext uri="{FF2B5EF4-FFF2-40B4-BE49-F238E27FC236}">
                  <a16:creationId xmlns:a16="http://schemas.microsoft.com/office/drawing/2014/main" id="{4DC8A81B-0E72-4C6F-8009-855B25A29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173" y="4587957"/>
              <a:ext cx="485334" cy="16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0.01</a:t>
              </a:r>
              <a:r>
                <a:rPr lang="el-GR" altLang="ru-RU" sz="1200" dirty="0">
                  <a:solidFill>
                    <a:srgbClr val="000000"/>
                  </a:solidFill>
                </a:rPr>
                <a:t>3 Ω</a:t>
              </a:r>
              <a:endPara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id="{0906D8ED-D7CB-47FB-9948-977E21C90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845" y="2630956"/>
              <a:ext cx="3182681" cy="14234"/>
            </a:xfrm>
            <a:custGeom>
              <a:avLst/>
              <a:gdLst>
                <a:gd name="T0" fmla="*/ 0 w 1170"/>
                <a:gd name="T1" fmla="*/ 4 h 7"/>
                <a:gd name="T2" fmla="*/ 49 w 1170"/>
                <a:gd name="T3" fmla="*/ 4 h 7"/>
                <a:gd name="T4" fmla="*/ 98 w 1170"/>
                <a:gd name="T5" fmla="*/ 4 h 7"/>
                <a:gd name="T6" fmla="*/ 147 w 1170"/>
                <a:gd name="T7" fmla="*/ 4 h 7"/>
                <a:gd name="T8" fmla="*/ 195 w 1170"/>
                <a:gd name="T9" fmla="*/ 4 h 7"/>
                <a:gd name="T10" fmla="*/ 244 w 1170"/>
                <a:gd name="T11" fmla="*/ 2 h 7"/>
                <a:gd name="T12" fmla="*/ 293 w 1170"/>
                <a:gd name="T13" fmla="*/ 2 h 7"/>
                <a:gd name="T14" fmla="*/ 341 w 1170"/>
                <a:gd name="T15" fmla="*/ 0 h 7"/>
                <a:gd name="T16" fmla="*/ 390 w 1170"/>
                <a:gd name="T17" fmla="*/ 0 h 7"/>
                <a:gd name="T18" fmla="*/ 439 w 1170"/>
                <a:gd name="T19" fmla="*/ 0 h 7"/>
                <a:gd name="T20" fmla="*/ 488 w 1170"/>
                <a:gd name="T21" fmla="*/ 0 h 7"/>
                <a:gd name="T22" fmla="*/ 536 w 1170"/>
                <a:gd name="T23" fmla="*/ 0 h 7"/>
                <a:gd name="T24" fmla="*/ 585 w 1170"/>
                <a:gd name="T25" fmla="*/ 0 h 7"/>
                <a:gd name="T26" fmla="*/ 634 w 1170"/>
                <a:gd name="T27" fmla="*/ 2 h 7"/>
                <a:gd name="T28" fmla="*/ 683 w 1170"/>
                <a:gd name="T29" fmla="*/ 4 h 7"/>
                <a:gd name="T30" fmla="*/ 731 w 1170"/>
                <a:gd name="T31" fmla="*/ 4 h 7"/>
                <a:gd name="T32" fmla="*/ 780 w 1170"/>
                <a:gd name="T33" fmla="*/ 4 h 7"/>
                <a:gd name="T34" fmla="*/ 829 w 1170"/>
                <a:gd name="T35" fmla="*/ 4 h 7"/>
                <a:gd name="T36" fmla="*/ 877 w 1170"/>
                <a:gd name="T37" fmla="*/ 7 h 7"/>
                <a:gd name="T38" fmla="*/ 926 w 1170"/>
                <a:gd name="T39" fmla="*/ 7 h 7"/>
                <a:gd name="T40" fmla="*/ 975 w 1170"/>
                <a:gd name="T41" fmla="*/ 7 h 7"/>
                <a:gd name="T42" fmla="*/ 1024 w 1170"/>
                <a:gd name="T43" fmla="*/ 4 h 7"/>
                <a:gd name="T44" fmla="*/ 1072 w 1170"/>
                <a:gd name="T45" fmla="*/ 4 h 7"/>
                <a:gd name="T46" fmla="*/ 1121 w 1170"/>
                <a:gd name="T47" fmla="*/ 4 h 7"/>
                <a:gd name="T48" fmla="*/ 1170 w 1170"/>
                <a:gd name="T4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0" h="7">
                  <a:moveTo>
                    <a:pt x="0" y="4"/>
                  </a:moveTo>
                  <a:lnTo>
                    <a:pt x="49" y="4"/>
                  </a:lnTo>
                  <a:lnTo>
                    <a:pt x="98" y="4"/>
                  </a:lnTo>
                  <a:lnTo>
                    <a:pt x="147" y="4"/>
                  </a:lnTo>
                  <a:lnTo>
                    <a:pt x="195" y="4"/>
                  </a:lnTo>
                  <a:lnTo>
                    <a:pt x="244" y="2"/>
                  </a:lnTo>
                  <a:lnTo>
                    <a:pt x="293" y="2"/>
                  </a:lnTo>
                  <a:lnTo>
                    <a:pt x="341" y="0"/>
                  </a:lnTo>
                  <a:lnTo>
                    <a:pt x="390" y="0"/>
                  </a:lnTo>
                  <a:lnTo>
                    <a:pt x="439" y="0"/>
                  </a:lnTo>
                  <a:lnTo>
                    <a:pt x="488" y="0"/>
                  </a:lnTo>
                  <a:lnTo>
                    <a:pt x="536" y="0"/>
                  </a:lnTo>
                  <a:lnTo>
                    <a:pt x="585" y="0"/>
                  </a:lnTo>
                  <a:lnTo>
                    <a:pt x="634" y="2"/>
                  </a:lnTo>
                  <a:lnTo>
                    <a:pt x="683" y="4"/>
                  </a:lnTo>
                  <a:lnTo>
                    <a:pt x="731" y="4"/>
                  </a:lnTo>
                  <a:lnTo>
                    <a:pt x="780" y="4"/>
                  </a:lnTo>
                  <a:lnTo>
                    <a:pt x="829" y="4"/>
                  </a:lnTo>
                  <a:lnTo>
                    <a:pt x="877" y="7"/>
                  </a:lnTo>
                  <a:lnTo>
                    <a:pt x="926" y="7"/>
                  </a:lnTo>
                  <a:lnTo>
                    <a:pt x="975" y="7"/>
                  </a:lnTo>
                  <a:lnTo>
                    <a:pt x="1024" y="4"/>
                  </a:lnTo>
                  <a:lnTo>
                    <a:pt x="1072" y="4"/>
                  </a:lnTo>
                  <a:lnTo>
                    <a:pt x="1121" y="4"/>
                  </a:lnTo>
                  <a:lnTo>
                    <a:pt x="1170" y="2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sp>
          <p:nvSpPr>
            <p:cNvPr id="55" name="Line 78">
              <a:extLst>
                <a:ext uri="{FF2B5EF4-FFF2-40B4-BE49-F238E27FC236}">
                  <a16:creationId xmlns:a16="http://schemas.microsoft.com/office/drawing/2014/main" id="{8EF6BBDC-A96F-4DA3-BB13-298EAA0AD4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68526" y="2632989"/>
              <a:ext cx="78888" cy="203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F5A492B9-46AE-4FF9-B3C8-82FCA7CC9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845" y="2657389"/>
              <a:ext cx="3182681" cy="8134"/>
            </a:xfrm>
            <a:custGeom>
              <a:avLst/>
              <a:gdLst>
                <a:gd name="T0" fmla="*/ 0 w 1170"/>
                <a:gd name="T1" fmla="*/ 4 h 4"/>
                <a:gd name="T2" fmla="*/ 49 w 1170"/>
                <a:gd name="T3" fmla="*/ 4 h 4"/>
                <a:gd name="T4" fmla="*/ 98 w 1170"/>
                <a:gd name="T5" fmla="*/ 4 h 4"/>
                <a:gd name="T6" fmla="*/ 147 w 1170"/>
                <a:gd name="T7" fmla="*/ 4 h 4"/>
                <a:gd name="T8" fmla="*/ 195 w 1170"/>
                <a:gd name="T9" fmla="*/ 4 h 4"/>
                <a:gd name="T10" fmla="*/ 244 w 1170"/>
                <a:gd name="T11" fmla="*/ 2 h 4"/>
                <a:gd name="T12" fmla="*/ 293 w 1170"/>
                <a:gd name="T13" fmla="*/ 2 h 4"/>
                <a:gd name="T14" fmla="*/ 341 w 1170"/>
                <a:gd name="T15" fmla="*/ 2 h 4"/>
                <a:gd name="T16" fmla="*/ 390 w 1170"/>
                <a:gd name="T17" fmla="*/ 0 h 4"/>
                <a:gd name="T18" fmla="*/ 439 w 1170"/>
                <a:gd name="T19" fmla="*/ 0 h 4"/>
                <a:gd name="T20" fmla="*/ 488 w 1170"/>
                <a:gd name="T21" fmla="*/ 0 h 4"/>
                <a:gd name="T22" fmla="*/ 536 w 1170"/>
                <a:gd name="T23" fmla="*/ 0 h 4"/>
                <a:gd name="T24" fmla="*/ 585 w 1170"/>
                <a:gd name="T25" fmla="*/ 2 h 4"/>
                <a:gd name="T26" fmla="*/ 634 w 1170"/>
                <a:gd name="T27" fmla="*/ 2 h 4"/>
                <a:gd name="T28" fmla="*/ 683 w 1170"/>
                <a:gd name="T29" fmla="*/ 2 h 4"/>
                <a:gd name="T30" fmla="*/ 731 w 1170"/>
                <a:gd name="T31" fmla="*/ 4 h 4"/>
                <a:gd name="T32" fmla="*/ 780 w 1170"/>
                <a:gd name="T33" fmla="*/ 4 h 4"/>
                <a:gd name="T34" fmla="*/ 829 w 1170"/>
                <a:gd name="T35" fmla="*/ 4 h 4"/>
                <a:gd name="T36" fmla="*/ 877 w 1170"/>
                <a:gd name="T37" fmla="*/ 4 h 4"/>
                <a:gd name="T38" fmla="*/ 926 w 1170"/>
                <a:gd name="T39" fmla="*/ 4 h 4"/>
                <a:gd name="T40" fmla="*/ 975 w 1170"/>
                <a:gd name="T41" fmla="*/ 4 h 4"/>
                <a:gd name="T42" fmla="*/ 1024 w 1170"/>
                <a:gd name="T43" fmla="*/ 4 h 4"/>
                <a:gd name="T44" fmla="*/ 1072 w 1170"/>
                <a:gd name="T45" fmla="*/ 4 h 4"/>
                <a:gd name="T46" fmla="*/ 1121 w 1170"/>
                <a:gd name="T47" fmla="*/ 4 h 4"/>
                <a:gd name="T48" fmla="*/ 1170 w 1170"/>
                <a:gd name="T4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0" h="4">
                  <a:moveTo>
                    <a:pt x="0" y="4"/>
                  </a:moveTo>
                  <a:lnTo>
                    <a:pt x="49" y="4"/>
                  </a:lnTo>
                  <a:lnTo>
                    <a:pt x="98" y="4"/>
                  </a:lnTo>
                  <a:lnTo>
                    <a:pt x="147" y="4"/>
                  </a:lnTo>
                  <a:lnTo>
                    <a:pt x="195" y="4"/>
                  </a:lnTo>
                  <a:lnTo>
                    <a:pt x="244" y="2"/>
                  </a:lnTo>
                  <a:lnTo>
                    <a:pt x="293" y="2"/>
                  </a:lnTo>
                  <a:lnTo>
                    <a:pt x="341" y="2"/>
                  </a:lnTo>
                  <a:lnTo>
                    <a:pt x="390" y="0"/>
                  </a:lnTo>
                  <a:lnTo>
                    <a:pt x="439" y="0"/>
                  </a:lnTo>
                  <a:lnTo>
                    <a:pt x="488" y="0"/>
                  </a:lnTo>
                  <a:lnTo>
                    <a:pt x="536" y="0"/>
                  </a:lnTo>
                  <a:lnTo>
                    <a:pt x="585" y="2"/>
                  </a:lnTo>
                  <a:lnTo>
                    <a:pt x="634" y="2"/>
                  </a:lnTo>
                  <a:lnTo>
                    <a:pt x="683" y="2"/>
                  </a:lnTo>
                  <a:lnTo>
                    <a:pt x="731" y="4"/>
                  </a:lnTo>
                  <a:lnTo>
                    <a:pt x="780" y="4"/>
                  </a:lnTo>
                  <a:lnTo>
                    <a:pt x="829" y="4"/>
                  </a:lnTo>
                  <a:lnTo>
                    <a:pt x="877" y="4"/>
                  </a:lnTo>
                  <a:lnTo>
                    <a:pt x="926" y="4"/>
                  </a:lnTo>
                  <a:lnTo>
                    <a:pt x="975" y="4"/>
                  </a:lnTo>
                  <a:lnTo>
                    <a:pt x="1024" y="4"/>
                  </a:lnTo>
                  <a:lnTo>
                    <a:pt x="1072" y="4"/>
                  </a:lnTo>
                  <a:lnTo>
                    <a:pt x="1121" y="4"/>
                  </a:lnTo>
                  <a:lnTo>
                    <a:pt x="1170" y="2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sp>
          <p:nvSpPr>
            <p:cNvPr id="57" name="Line 80">
              <a:extLst>
                <a:ext uri="{FF2B5EF4-FFF2-40B4-BE49-F238E27FC236}">
                  <a16:creationId xmlns:a16="http://schemas.microsoft.com/office/drawing/2014/main" id="{FD4D4CE4-09A4-42F5-BFBB-C4F0A306B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68526" y="2659422"/>
              <a:ext cx="78888" cy="203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1198CD85-77CE-4135-BB93-436AE3D3BF83}"/>
                </a:ext>
              </a:extLst>
            </p:cNvPr>
            <p:cNvSpPr/>
            <p:nvPr/>
          </p:nvSpPr>
          <p:spPr>
            <a:xfrm>
              <a:off x="4345040" y="3742205"/>
              <a:ext cx="194752" cy="6089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pic>
          <p:nvPicPr>
            <p:cNvPr id="59" name="Picture 5">
              <a:extLst>
                <a:ext uri="{FF2B5EF4-FFF2-40B4-BE49-F238E27FC236}">
                  <a16:creationId xmlns:a16="http://schemas.microsoft.com/office/drawing/2014/main" id="{D9CDFD9F-D8EF-4D91-8792-FA0DD9095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268" b="95122" l="109" r="89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47" r="80516" b="19268"/>
            <a:stretch/>
          </p:blipFill>
          <p:spPr bwMode="auto">
            <a:xfrm>
              <a:off x="4342703" y="2551338"/>
              <a:ext cx="3784178" cy="17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48505520-0904-4D4F-8474-87B8884C15DE}"/>
                </a:ext>
              </a:extLst>
            </p:cNvPr>
            <p:cNvCxnSpPr/>
            <p:nvPr/>
          </p:nvCxnSpPr>
          <p:spPr>
            <a:xfrm>
              <a:off x="1409900" y="2917655"/>
              <a:ext cx="8603852" cy="0"/>
            </a:xfrm>
            <a:prstGeom prst="line">
              <a:avLst/>
            </a:prstGeom>
            <a:ln w="285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5019FE44-9C8F-4E37-9A64-2744D3DDAD5C}"/>
                </a:ext>
              </a:extLst>
            </p:cNvPr>
            <p:cNvCxnSpPr/>
            <p:nvPr/>
          </p:nvCxnSpPr>
          <p:spPr>
            <a:xfrm>
              <a:off x="3077800" y="2369379"/>
              <a:ext cx="2572382" cy="0"/>
            </a:xfrm>
            <a:prstGeom prst="line">
              <a:avLst/>
            </a:prstGeom>
            <a:ln w="38100">
              <a:solidFill>
                <a:srgbClr val="2925E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32BB0A13-B592-4430-9ABA-1E4C23FAF30D}"/>
                </a:ext>
              </a:extLst>
            </p:cNvPr>
            <p:cNvCxnSpPr/>
            <p:nvPr/>
          </p:nvCxnSpPr>
          <p:spPr>
            <a:xfrm>
              <a:off x="3072555" y="3452149"/>
              <a:ext cx="2572382" cy="0"/>
            </a:xfrm>
            <a:prstGeom prst="line">
              <a:avLst/>
            </a:prstGeom>
            <a:ln w="38100">
              <a:solidFill>
                <a:srgbClr val="2925E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134D7933-6E51-4221-B3BD-CA2C6BAA0518}"/>
                </a:ext>
              </a:extLst>
            </p:cNvPr>
            <p:cNvGrpSpPr/>
            <p:nvPr/>
          </p:nvGrpSpPr>
          <p:grpSpPr>
            <a:xfrm>
              <a:off x="6285514" y="3770064"/>
              <a:ext cx="234632" cy="486121"/>
              <a:chOff x="3328988" y="3717131"/>
              <a:chExt cx="261938" cy="603513"/>
            </a:xfrm>
          </p:grpSpPr>
          <p:cxnSp>
            <p:nvCxnSpPr>
              <p:cNvPr id="98" name="Прямая соединительная линия 97">
                <a:extLst>
                  <a:ext uri="{FF2B5EF4-FFF2-40B4-BE49-F238E27FC236}">
                    <a16:creationId xmlns:a16="http://schemas.microsoft.com/office/drawing/2014/main" id="{5AF18CE4-AA44-4A6C-8A74-9F99552C1B2E}"/>
                  </a:ext>
                </a:extLst>
              </p:cNvPr>
              <p:cNvCxnSpPr/>
              <p:nvPr/>
            </p:nvCxnSpPr>
            <p:spPr>
              <a:xfrm>
                <a:off x="3328988" y="3717131"/>
                <a:ext cx="261938" cy="6035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>
                <a:extLst>
                  <a:ext uri="{FF2B5EF4-FFF2-40B4-BE49-F238E27FC236}">
                    <a16:creationId xmlns:a16="http://schemas.microsoft.com/office/drawing/2014/main" id="{5F9F4B6E-57B1-4057-9EAC-DFB610F2B99E}"/>
                  </a:ext>
                </a:extLst>
              </p:cNvPr>
              <p:cNvCxnSpPr/>
              <p:nvPr/>
            </p:nvCxnSpPr>
            <p:spPr>
              <a:xfrm flipH="1">
                <a:off x="3328988" y="3717131"/>
                <a:ext cx="261938" cy="6035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DA301769-EFA8-4499-95EE-69EA0CC76806}"/>
                </a:ext>
              </a:extLst>
            </p:cNvPr>
            <p:cNvGrpSpPr/>
            <p:nvPr/>
          </p:nvGrpSpPr>
          <p:grpSpPr>
            <a:xfrm>
              <a:off x="4024748" y="3770064"/>
              <a:ext cx="234632" cy="486121"/>
              <a:chOff x="3328988" y="3717131"/>
              <a:chExt cx="261938" cy="603513"/>
            </a:xfrm>
          </p:grpSpPr>
          <p:cxnSp>
            <p:nvCxnSpPr>
              <p:cNvPr id="96" name="Прямая соединительная линия 95">
                <a:extLst>
                  <a:ext uri="{FF2B5EF4-FFF2-40B4-BE49-F238E27FC236}">
                    <a16:creationId xmlns:a16="http://schemas.microsoft.com/office/drawing/2014/main" id="{F3ED437D-CDB6-42AF-9849-23A65D7866E7}"/>
                  </a:ext>
                </a:extLst>
              </p:cNvPr>
              <p:cNvCxnSpPr/>
              <p:nvPr/>
            </p:nvCxnSpPr>
            <p:spPr>
              <a:xfrm>
                <a:off x="3328988" y="3717131"/>
                <a:ext cx="261938" cy="6035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>
                <a:extLst>
                  <a:ext uri="{FF2B5EF4-FFF2-40B4-BE49-F238E27FC236}">
                    <a16:creationId xmlns:a16="http://schemas.microsoft.com/office/drawing/2014/main" id="{2140DD6D-555F-4E72-9BB2-C4B535046C72}"/>
                  </a:ext>
                </a:extLst>
              </p:cNvPr>
              <p:cNvCxnSpPr/>
              <p:nvPr/>
            </p:nvCxnSpPr>
            <p:spPr>
              <a:xfrm flipH="1">
                <a:off x="3328988" y="3717131"/>
                <a:ext cx="261938" cy="6035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21C16345-6030-473E-BC47-8ED5FAC1E47B}"/>
                </a:ext>
              </a:extLst>
            </p:cNvPr>
            <p:cNvGrpSpPr/>
            <p:nvPr/>
          </p:nvGrpSpPr>
          <p:grpSpPr>
            <a:xfrm>
              <a:off x="9918571" y="1729488"/>
              <a:ext cx="692078" cy="3258433"/>
              <a:chOff x="8358392" y="1514241"/>
              <a:chExt cx="772619" cy="361957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49AE112-1939-419E-A69E-CAC8D996FDD7}"/>
                  </a:ext>
                </a:extLst>
              </p:cNvPr>
              <p:cNvSpPr txBox="1"/>
              <p:nvPr/>
            </p:nvSpPr>
            <p:spPr>
              <a:xfrm>
                <a:off x="8358392" y="4454511"/>
                <a:ext cx="401072" cy="336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3" name="Прямая соединительная линия 82">
                <a:extLst>
                  <a:ext uri="{FF2B5EF4-FFF2-40B4-BE49-F238E27FC236}">
                    <a16:creationId xmlns:a16="http://schemas.microsoft.com/office/drawing/2014/main" id="{19A1DFD2-574E-4121-AFE2-3579A6E50B7A}"/>
                  </a:ext>
                </a:extLst>
              </p:cNvPr>
              <p:cNvCxnSpPr/>
              <p:nvPr/>
            </p:nvCxnSpPr>
            <p:spPr>
              <a:xfrm>
                <a:off x="8410931" y="2371930"/>
                <a:ext cx="0" cy="929162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80AEC9F2-1894-46CF-AB17-C994D68A8C7C}"/>
                  </a:ext>
                </a:extLst>
              </p:cNvPr>
              <p:cNvCxnSpPr/>
              <p:nvPr/>
            </p:nvCxnSpPr>
            <p:spPr>
              <a:xfrm>
                <a:off x="8482939" y="2014560"/>
                <a:ext cx="0" cy="1643903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017C03E3-A66D-4721-8578-3483BAB5B715}"/>
                  </a:ext>
                </a:extLst>
              </p:cNvPr>
              <p:cNvCxnSpPr/>
              <p:nvPr/>
            </p:nvCxnSpPr>
            <p:spPr>
              <a:xfrm>
                <a:off x="8554947" y="1800137"/>
                <a:ext cx="0" cy="2072747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:a16="http://schemas.microsoft.com/office/drawing/2014/main" id="{70F6CC6E-F429-4FF0-A21E-225A38F06F97}"/>
                  </a:ext>
                </a:extLst>
              </p:cNvPr>
              <p:cNvCxnSpPr/>
              <p:nvPr/>
            </p:nvCxnSpPr>
            <p:spPr>
              <a:xfrm>
                <a:off x="8626955" y="1585715"/>
                <a:ext cx="0" cy="2483723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>
                <a:extLst>
                  <a:ext uri="{FF2B5EF4-FFF2-40B4-BE49-F238E27FC236}">
                    <a16:creationId xmlns:a16="http://schemas.microsoft.com/office/drawing/2014/main" id="{A1712FE8-7168-41CC-8D59-276F09C5E10C}"/>
                  </a:ext>
                </a:extLst>
              </p:cNvPr>
              <p:cNvCxnSpPr/>
              <p:nvPr/>
            </p:nvCxnSpPr>
            <p:spPr>
              <a:xfrm>
                <a:off x="8698963" y="1514241"/>
                <a:ext cx="0" cy="2644539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>
                <a:extLst>
                  <a:ext uri="{FF2B5EF4-FFF2-40B4-BE49-F238E27FC236}">
                    <a16:creationId xmlns:a16="http://schemas.microsoft.com/office/drawing/2014/main" id="{2D131975-B69B-4568-B00B-2EDD3A4B7D04}"/>
                  </a:ext>
                </a:extLst>
              </p:cNvPr>
              <p:cNvCxnSpPr/>
              <p:nvPr/>
            </p:nvCxnSpPr>
            <p:spPr>
              <a:xfrm>
                <a:off x="8914987" y="2836510"/>
                <a:ext cx="0" cy="1764000"/>
              </a:xfrm>
              <a:prstGeom prst="line">
                <a:avLst/>
              </a:prstGeom>
              <a:ln w="12700">
                <a:solidFill>
                  <a:srgbClr val="0000FF"/>
                </a:solidFill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0918BA30-1B32-4B0F-97A8-4650608ECFB4}"/>
                  </a:ext>
                </a:extLst>
              </p:cNvPr>
              <p:cNvCxnSpPr/>
              <p:nvPr/>
            </p:nvCxnSpPr>
            <p:spPr>
              <a:xfrm>
                <a:off x="8786075" y="4598828"/>
                <a:ext cx="25782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>
                <a:extLst>
                  <a:ext uri="{FF2B5EF4-FFF2-40B4-BE49-F238E27FC236}">
                    <a16:creationId xmlns:a16="http://schemas.microsoft.com/office/drawing/2014/main" id="{87F0076F-5BDC-4ED0-BB2F-F86AB74E025E}"/>
                  </a:ext>
                </a:extLst>
              </p:cNvPr>
              <p:cNvCxnSpPr/>
              <p:nvPr/>
            </p:nvCxnSpPr>
            <p:spPr>
              <a:xfrm>
                <a:off x="8698963" y="4663552"/>
                <a:ext cx="432048" cy="0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id="{D1191D75-4A63-402A-806F-51B3834968C0}"/>
                  </a:ext>
                </a:extLst>
              </p:cNvPr>
              <p:cNvCxnSpPr/>
              <p:nvPr/>
            </p:nvCxnSpPr>
            <p:spPr>
              <a:xfrm>
                <a:off x="8914987" y="4663552"/>
                <a:ext cx="0" cy="297582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id="{E04CAD4E-7CAB-4E64-B69E-FA3DEA8F313F}"/>
                  </a:ext>
                </a:extLst>
              </p:cNvPr>
              <p:cNvCxnSpPr/>
              <p:nvPr/>
            </p:nvCxnSpPr>
            <p:spPr>
              <a:xfrm flipH="1">
                <a:off x="8410931" y="2836510"/>
                <a:ext cx="504056" cy="0"/>
              </a:xfrm>
              <a:prstGeom prst="line">
                <a:avLst/>
              </a:prstGeom>
              <a:ln w="19050" cap="rnd">
                <a:solidFill>
                  <a:srgbClr val="2925E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>
                <a:extLst>
                  <a:ext uri="{FF2B5EF4-FFF2-40B4-BE49-F238E27FC236}">
                    <a16:creationId xmlns:a16="http://schemas.microsoft.com/office/drawing/2014/main" id="{D416F95E-1A02-4E93-95E8-38E0BF657ECF}"/>
                  </a:ext>
                </a:extLst>
              </p:cNvPr>
              <p:cNvCxnSpPr/>
              <p:nvPr/>
            </p:nvCxnSpPr>
            <p:spPr>
              <a:xfrm>
                <a:off x="8806987" y="4962356"/>
                <a:ext cx="216000" cy="0"/>
              </a:xfrm>
              <a:prstGeom prst="line">
                <a:avLst/>
              </a:prstGeom>
              <a:ln w="19050">
                <a:solidFill>
                  <a:srgbClr val="292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>
                <a:extLst>
                  <a:ext uri="{FF2B5EF4-FFF2-40B4-BE49-F238E27FC236}">
                    <a16:creationId xmlns:a16="http://schemas.microsoft.com/office/drawing/2014/main" id="{39A6A3DC-DAF8-477A-8D7A-80E0D6D5E3B3}"/>
                  </a:ext>
                </a:extLst>
              </p:cNvPr>
              <p:cNvCxnSpPr/>
              <p:nvPr/>
            </p:nvCxnSpPr>
            <p:spPr>
              <a:xfrm>
                <a:off x="8860987" y="5048088"/>
                <a:ext cx="108000" cy="0"/>
              </a:xfrm>
              <a:prstGeom prst="line">
                <a:avLst/>
              </a:prstGeom>
              <a:ln w="19050">
                <a:solidFill>
                  <a:srgbClr val="292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>
                <a:extLst>
                  <a:ext uri="{FF2B5EF4-FFF2-40B4-BE49-F238E27FC236}">
                    <a16:creationId xmlns:a16="http://schemas.microsoft.com/office/drawing/2014/main" id="{E5B31509-D848-4360-9D22-067A6714FEB3}"/>
                  </a:ext>
                </a:extLst>
              </p:cNvPr>
              <p:cNvCxnSpPr/>
              <p:nvPr/>
            </p:nvCxnSpPr>
            <p:spPr>
              <a:xfrm>
                <a:off x="8896987" y="5133820"/>
                <a:ext cx="36000" cy="0"/>
              </a:xfrm>
              <a:prstGeom prst="line">
                <a:avLst/>
              </a:prstGeom>
              <a:ln w="19050">
                <a:solidFill>
                  <a:srgbClr val="292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87FCE2CB-C22B-482F-B6D3-4E0BE24BA6F2}"/>
                </a:ext>
              </a:extLst>
            </p:cNvPr>
            <p:cNvSpPr/>
            <p:nvPr/>
          </p:nvSpPr>
          <p:spPr>
            <a:xfrm>
              <a:off x="6252259" y="4579395"/>
              <a:ext cx="643007" cy="174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Line 75">
              <a:extLst>
                <a:ext uri="{FF2B5EF4-FFF2-40B4-BE49-F238E27FC236}">
                  <a16:creationId xmlns:a16="http://schemas.microsoft.com/office/drawing/2014/main" id="{3D4735FA-5EDE-4A47-80C0-24D7803467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19003" y="3910192"/>
              <a:ext cx="8162" cy="1475518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50DC7C23-259F-4282-91FC-7B22801D0018}"/>
                </a:ext>
              </a:extLst>
            </p:cNvPr>
            <p:cNvCxnSpPr/>
            <p:nvPr/>
          </p:nvCxnSpPr>
          <p:spPr>
            <a:xfrm>
              <a:off x="8720403" y="5390138"/>
              <a:ext cx="193483" cy="0"/>
            </a:xfrm>
            <a:prstGeom prst="line">
              <a:avLst/>
            </a:prstGeom>
            <a:ln w="19050">
              <a:solidFill>
                <a:srgbClr val="2925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11FCB1F0-7338-44C0-A5D7-45FE2417AABA}"/>
                </a:ext>
              </a:extLst>
            </p:cNvPr>
            <p:cNvCxnSpPr/>
            <p:nvPr/>
          </p:nvCxnSpPr>
          <p:spPr>
            <a:xfrm>
              <a:off x="8768774" y="5467316"/>
              <a:ext cx="96742" cy="0"/>
            </a:xfrm>
            <a:prstGeom prst="line">
              <a:avLst/>
            </a:prstGeom>
            <a:ln w="19050">
              <a:solidFill>
                <a:srgbClr val="2925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385AE1E2-4401-4D84-80F5-242BAC4D8495}"/>
                </a:ext>
              </a:extLst>
            </p:cNvPr>
            <p:cNvCxnSpPr/>
            <p:nvPr/>
          </p:nvCxnSpPr>
          <p:spPr>
            <a:xfrm>
              <a:off x="8801021" y="5544494"/>
              <a:ext cx="32248" cy="0"/>
            </a:xfrm>
            <a:prstGeom prst="line">
              <a:avLst/>
            </a:prstGeom>
            <a:ln w="19050">
              <a:solidFill>
                <a:srgbClr val="2925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570E811A-925E-41AB-A767-245AC71AD07F}"/>
                </a:ext>
              </a:extLst>
            </p:cNvPr>
            <p:cNvSpPr/>
            <p:nvPr/>
          </p:nvSpPr>
          <p:spPr>
            <a:xfrm>
              <a:off x="8030839" y="2857985"/>
              <a:ext cx="226417" cy="133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12E6816C-B3A9-4FC6-8A47-B0E445276815}"/>
                </a:ext>
              </a:extLst>
            </p:cNvPr>
            <p:cNvGrpSpPr/>
            <p:nvPr/>
          </p:nvGrpSpPr>
          <p:grpSpPr>
            <a:xfrm flipV="1">
              <a:off x="7885086" y="1176447"/>
              <a:ext cx="421486" cy="3953784"/>
              <a:chOff x="7731570" y="888785"/>
              <a:chExt cx="470537" cy="4392000"/>
            </a:xfrm>
          </p:grpSpPr>
          <p:sp>
            <p:nvSpPr>
              <p:cNvPr id="80" name="Полилиния 206">
                <a:extLst>
                  <a:ext uri="{FF2B5EF4-FFF2-40B4-BE49-F238E27FC236}">
                    <a16:creationId xmlns:a16="http://schemas.microsoft.com/office/drawing/2014/main" id="{A7AE2066-9EBF-4778-BA14-4F9A3DBD5F45}"/>
                  </a:ext>
                </a:extLst>
              </p:cNvPr>
              <p:cNvSpPr/>
              <p:nvPr/>
            </p:nvSpPr>
            <p:spPr>
              <a:xfrm>
                <a:off x="7731570" y="888785"/>
                <a:ext cx="307822" cy="4392000"/>
              </a:xfrm>
              <a:custGeom>
                <a:avLst/>
                <a:gdLst>
                  <a:gd name="connsiteX0" fmla="*/ 412023 w 489717"/>
                  <a:gd name="connsiteY0" fmla="*/ 0 h 3154680"/>
                  <a:gd name="connsiteX1" fmla="*/ 543 w 489717"/>
                  <a:gd name="connsiteY1" fmla="*/ 1013460 h 3154680"/>
                  <a:gd name="connsiteX2" fmla="*/ 488223 w 489717"/>
                  <a:gd name="connsiteY2" fmla="*/ 2171700 h 3154680"/>
                  <a:gd name="connsiteX3" fmla="*/ 152943 w 489717"/>
                  <a:gd name="connsiteY3" fmla="*/ 3154680 h 315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717" h="3154680">
                    <a:moveTo>
                      <a:pt x="412023" y="0"/>
                    </a:moveTo>
                    <a:cubicBezTo>
                      <a:pt x="199933" y="325755"/>
                      <a:pt x="-12157" y="651510"/>
                      <a:pt x="543" y="1013460"/>
                    </a:cubicBezTo>
                    <a:cubicBezTo>
                      <a:pt x="13243" y="1375410"/>
                      <a:pt x="462823" y="1814830"/>
                      <a:pt x="488223" y="2171700"/>
                    </a:cubicBezTo>
                    <a:cubicBezTo>
                      <a:pt x="513623" y="2528570"/>
                      <a:pt x="207553" y="2924810"/>
                      <a:pt x="152943" y="3154680"/>
                    </a:cubicBezTo>
                  </a:path>
                </a:pathLst>
              </a:custGeom>
              <a:ln w="12700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81" name="Полилиния 207">
                <a:extLst>
                  <a:ext uri="{FF2B5EF4-FFF2-40B4-BE49-F238E27FC236}">
                    <a16:creationId xmlns:a16="http://schemas.microsoft.com/office/drawing/2014/main" id="{F75123D9-2BCF-451B-8159-7065B2A30BE5}"/>
                  </a:ext>
                </a:extLst>
              </p:cNvPr>
              <p:cNvSpPr/>
              <p:nvPr/>
            </p:nvSpPr>
            <p:spPr>
              <a:xfrm>
                <a:off x="7894285" y="888785"/>
                <a:ext cx="307822" cy="4392000"/>
              </a:xfrm>
              <a:custGeom>
                <a:avLst/>
                <a:gdLst>
                  <a:gd name="connsiteX0" fmla="*/ 412023 w 489717"/>
                  <a:gd name="connsiteY0" fmla="*/ 0 h 3154680"/>
                  <a:gd name="connsiteX1" fmla="*/ 543 w 489717"/>
                  <a:gd name="connsiteY1" fmla="*/ 1013460 h 3154680"/>
                  <a:gd name="connsiteX2" fmla="*/ 488223 w 489717"/>
                  <a:gd name="connsiteY2" fmla="*/ 2171700 h 3154680"/>
                  <a:gd name="connsiteX3" fmla="*/ 152943 w 489717"/>
                  <a:gd name="connsiteY3" fmla="*/ 3154680 h 315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717" h="3154680">
                    <a:moveTo>
                      <a:pt x="412023" y="0"/>
                    </a:moveTo>
                    <a:cubicBezTo>
                      <a:pt x="199933" y="325755"/>
                      <a:pt x="-12157" y="651510"/>
                      <a:pt x="543" y="1013460"/>
                    </a:cubicBezTo>
                    <a:cubicBezTo>
                      <a:pt x="13243" y="1375410"/>
                      <a:pt x="462823" y="1814830"/>
                      <a:pt x="488223" y="2171700"/>
                    </a:cubicBezTo>
                    <a:cubicBezTo>
                      <a:pt x="513623" y="2528570"/>
                      <a:pt x="207553" y="2924810"/>
                      <a:pt x="152943" y="3154680"/>
                    </a:cubicBezTo>
                  </a:path>
                </a:pathLst>
              </a:custGeom>
              <a:ln w="12700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21C7C3DF-946F-44E7-9E31-D0AAB9D29E36}"/>
                </a:ext>
              </a:extLst>
            </p:cNvPr>
            <p:cNvSpPr/>
            <p:nvPr/>
          </p:nvSpPr>
          <p:spPr>
            <a:xfrm>
              <a:off x="9443877" y="2867087"/>
              <a:ext cx="226417" cy="133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0E610E01-0613-4AB1-B031-65935A818030}"/>
                </a:ext>
              </a:extLst>
            </p:cNvPr>
            <p:cNvGrpSpPr/>
            <p:nvPr/>
          </p:nvGrpSpPr>
          <p:grpSpPr>
            <a:xfrm flipV="1">
              <a:off x="9306011" y="1176447"/>
              <a:ext cx="421486" cy="3953784"/>
              <a:chOff x="7731570" y="888785"/>
              <a:chExt cx="470537" cy="4392000"/>
            </a:xfrm>
          </p:grpSpPr>
          <p:sp>
            <p:nvSpPr>
              <p:cNvPr id="78" name="Полилиния 204">
                <a:extLst>
                  <a:ext uri="{FF2B5EF4-FFF2-40B4-BE49-F238E27FC236}">
                    <a16:creationId xmlns:a16="http://schemas.microsoft.com/office/drawing/2014/main" id="{BC1DCE84-17BE-4E67-A572-BA4730BEE031}"/>
                  </a:ext>
                </a:extLst>
              </p:cNvPr>
              <p:cNvSpPr/>
              <p:nvPr/>
            </p:nvSpPr>
            <p:spPr>
              <a:xfrm>
                <a:off x="7731570" y="888785"/>
                <a:ext cx="307822" cy="4392000"/>
              </a:xfrm>
              <a:custGeom>
                <a:avLst/>
                <a:gdLst>
                  <a:gd name="connsiteX0" fmla="*/ 412023 w 489717"/>
                  <a:gd name="connsiteY0" fmla="*/ 0 h 3154680"/>
                  <a:gd name="connsiteX1" fmla="*/ 543 w 489717"/>
                  <a:gd name="connsiteY1" fmla="*/ 1013460 h 3154680"/>
                  <a:gd name="connsiteX2" fmla="*/ 488223 w 489717"/>
                  <a:gd name="connsiteY2" fmla="*/ 2171700 h 3154680"/>
                  <a:gd name="connsiteX3" fmla="*/ 152943 w 489717"/>
                  <a:gd name="connsiteY3" fmla="*/ 3154680 h 315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717" h="3154680">
                    <a:moveTo>
                      <a:pt x="412023" y="0"/>
                    </a:moveTo>
                    <a:cubicBezTo>
                      <a:pt x="199933" y="325755"/>
                      <a:pt x="-12157" y="651510"/>
                      <a:pt x="543" y="1013460"/>
                    </a:cubicBezTo>
                    <a:cubicBezTo>
                      <a:pt x="13243" y="1375410"/>
                      <a:pt x="462823" y="1814830"/>
                      <a:pt x="488223" y="2171700"/>
                    </a:cubicBezTo>
                    <a:cubicBezTo>
                      <a:pt x="513623" y="2528570"/>
                      <a:pt x="207553" y="2924810"/>
                      <a:pt x="152943" y="3154680"/>
                    </a:cubicBezTo>
                  </a:path>
                </a:pathLst>
              </a:custGeom>
              <a:ln w="12700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79" name="Полилиния 205">
                <a:extLst>
                  <a:ext uri="{FF2B5EF4-FFF2-40B4-BE49-F238E27FC236}">
                    <a16:creationId xmlns:a16="http://schemas.microsoft.com/office/drawing/2014/main" id="{FD8C3196-2F09-4440-8745-DD9B369C2E0B}"/>
                  </a:ext>
                </a:extLst>
              </p:cNvPr>
              <p:cNvSpPr/>
              <p:nvPr/>
            </p:nvSpPr>
            <p:spPr>
              <a:xfrm>
                <a:off x="7894285" y="888785"/>
                <a:ext cx="307822" cy="4392000"/>
              </a:xfrm>
              <a:custGeom>
                <a:avLst/>
                <a:gdLst>
                  <a:gd name="connsiteX0" fmla="*/ 412023 w 489717"/>
                  <a:gd name="connsiteY0" fmla="*/ 0 h 3154680"/>
                  <a:gd name="connsiteX1" fmla="*/ 543 w 489717"/>
                  <a:gd name="connsiteY1" fmla="*/ 1013460 h 3154680"/>
                  <a:gd name="connsiteX2" fmla="*/ 488223 w 489717"/>
                  <a:gd name="connsiteY2" fmla="*/ 2171700 h 3154680"/>
                  <a:gd name="connsiteX3" fmla="*/ 152943 w 489717"/>
                  <a:gd name="connsiteY3" fmla="*/ 3154680 h 315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717" h="3154680">
                    <a:moveTo>
                      <a:pt x="412023" y="0"/>
                    </a:moveTo>
                    <a:cubicBezTo>
                      <a:pt x="199933" y="325755"/>
                      <a:pt x="-12157" y="651510"/>
                      <a:pt x="543" y="1013460"/>
                    </a:cubicBezTo>
                    <a:cubicBezTo>
                      <a:pt x="13243" y="1375410"/>
                      <a:pt x="462823" y="1814830"/>
                      <a:pt x="488223" y="2171700"/>
                    </a:cubicBezTo>
                    <a:cubicBezTo>
                      <a:pt x="513623" y="2528570"/>
                      <a:pt x="207553" y="2924810"/>
                      <a:pt x="152943" y="3154680"/>
                    </a:cubicBezTo>
                  </a:path>
                </a:pathLst>
              </a:custGeom>
              <a:ln w="12700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111" name="Rectangle 30">
              <a:extLst>
                <a:ext uri="{FF2B5EF4-FFF2-40B4-BE49-F238E27FC236}">
                  <a16:creationId xmlns:a16="http://schemas.microsoft.com/office/drawing/2014/main" id="{FE74256E-0DCE-4187-BA0E-79574D1ED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4466" y="4811194"/>
              <a:ext cx="508467" cy="26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Анод</a:t>
              </a:r>
              <a:endPara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41">
              <a:extLst>
                <a:ext uri="{FF2B5EF4-FFF2-40B4-BE49-F238E27FC236}">
                  <a16:creationId xmlns:a16="http://schemas.microsoft.com/office/drawing/2014/main" id="{AA61C6D9-0718-4662-BCE5-544C6A5C5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1994" y="1025122"/>
              <a:ext cx="1500860" cy="47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600" dirty="0">
                  <a:solidFill>
                    <a:srgbClr val="000000"/>
                  </a:solidFill>
                </a:rPr>
                <a:t>“</a:t>
              </a:r>
              <a:r>
                <a:rPr lang="ru-RU" altLang="ru-RU" sz="1600" dirty="0">
                  <a:solidFill>
                    <a:srgbClr val="000000"/>
                  </a:solidFill>
                </a:rPr>
                <a:t>Плавающие</a:t>
              </a:r>
              <a:r>
                <a:rPr lang="en-US" altLang="ru-RU" sz="1600" dirty="0">
                  <a:solidFill>
                    <a:srgbClr val="000000"/>
                  </a:solidFill>
                </a:rPr>
                <a:t>”</a:t>
              </a:r>
              <a:endPara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endParaRPr>
            </a:p>
            <a:p>
              <a:pPr lvl="0"/>
              <a:r>
                <a:rPr lang="ru-RU" altLang="ru-RU" sz="1600" dirty="0" err="1">
                  <a:solidFill>
                    <a:srgbClr val="000000"/>
                  </a:solidFill>
                </a:rPr>
                <a:t>Лимитеры</a:t>
              </a:r>
              <a:r>
                <a:rPr lang="en-US" altLang="ru-RU" sz="1600" dirty="0">
                  <a:solidFill>
                    <a:srgbClr val="000000"/>
                  </a:solidFill>
                </a:rPr>
                <a:t> (Mo)</a:t>
              </a:r>
              <a:endParaRPr lang="ru-RU" altLang="ru-RU" sz="3600" dirty="0"/>
            </a:p>
          </p:txBody>
        </p: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BF056B12-46A3-44C7-B7B7-1BCE700925F5}"/>
                </a:ext>
              </a:extLst>
            </p:cNvPr>
            <p:cNvCxnSpPr>
              <a:cxnSpLocks/>
            </p:cNvCxnSpPr>
            <p:nvPr/>
          </p:nvCxnSpPr>
          <p:spPr>
            <a:xfrm>
              <a:off x="4860448" y="1516230"/>
              <a:ext cx="94979" cy="1035108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1E85004A-B98C-42F6-8ED1-14D26FF56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4606" y="1516230"/>
              <a:ext cx="1995842" cy="1041195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id="{4EF7E91C-B71C-44AA-82E8-E582FB01CA1A}"/>
                </a:ext>
              </a:extLst>
            </p:cNvPr>
            <p:cNvCxnSpPr>
              <a:cxnSpLocks/>
            </p:cNvCxnSpPr>
            <p:nvPr/>
          </p:nvCxnSpPr>
          <p:spPr>
            <a:xfrm>
              <a:off x="4860448" y="1516230"/>
              <a:ext cx="1503713" cy="992182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10A1E1A7-7BC4-4303-A95E-5D67E1C7F70F}"/>
                </a:ext>
              </a:extLst>
            </p:cNvPr>
            <p:cNvCxnSpPr>
              <a:cxnSpLocks/>
              <a:stCxn id="111" idx="0"/>
            </p:cNvCxnSpPr>
            <p:nvPr/>
          </p:nvCxnSpPr>
          <p:spPr>
            <a:xfrm flipH="1" flipV="1">
              <a:off x="6118264" y="3427237"/>
              <a:ext cx="560436" cy="1383957"/>
            </a:xfrm>
            <a:prstGeom prst="line">
              <a:avLst/>
            </a:prstGeom>
            <a:ln w="38100">
              <a:solidFill>
                <a:srgbClr val="2925E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A4CEE320-AD64-49BD-9531-8E3B6E49CA16}"/>
                </a:ext>
              </a:extLst>
            </p:cNvPr>
            <p:cNvSpPr/>
            <p:nvPr/>
          </p:nvSpPr>
          <p:spPr>
            <a:xfrm>
              <a:off x="3067872" y="3160062"/>
              <a:ext cx="1273439" cy="3568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dirty="0">
                  <a:solidFill>
                    <a:srgbClr val="2925E1"/>
                  </a:solidFill>
                </a:rPr>
                <a:t>Mo </a:t>
              </a:r>
              <a:r>
                <a:rPr lang="ru-RU" altLang="ru-RU" dirty="0">
                  <a:solidFill>
                    <a:srgbClr val="2925E1"/>
                  </a:solidFill>
                </a:rPr>
                <a:t>фольга</a:t>
              </a:r>
              <a:endParaRPr lang="ru-RU" altLang="ru-RU" sz="4000" dirty="0">
                <a:solidFill>
                  <a:srgbClr val="2925E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F4B1364F-A146-42DA-9091-49723CD64DFB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4860448" y="3917157"/>
              <a:ext cx="294934" cy="1529039"/>
            </a:xfrm>
            <a:custGeom>
              <a:avLst/>
              <a:gdLst>
                <a:gd name="T0" fmla="*/ 83 w 1112"/>
                <a:gd name="T1" fmla="*/ 5457 h 5457"/>
                <a:gd name="T2" fmla="*/ 1004 w 1112"/>
                <a:gd name="T3" fmla="*/ 90 h 5457"/>
                <a:gd name="T4" fmla="*/ 921 w 1112"/>
                <a:gd name="T5" fmla="*/ 75 h 5457"/>
                <a:gd name="T6" fmla="*/ 0 w 1112"/>
                <a:gd name="T7" fmla="*/ 5443 h 5457"/>
                <a:gd name="T8" fmla="*/ 83 w 1112"/>
                <a:gd name="T9" fmla="*/ 5457 h 5457"/>
                <a:gd name="T10" fmla="*/ 1104 w 1112"/>
                <a:gd name="T11" fmla="*/ 341 h 5457"/>
                <a:gd name="T12" fmla="*/ 976 w 1112"/>
                <a:gd name="T13" fmla="*/ 0 h 5457"/>
                <a:gd name="T14" fmla="*/ 743 w 1112"/>
                <a:gd name="T15" fmla="*/ 279 h 5457"/>
                <a:gd name="T16" fmla="*/ 748 w 1112"/>
                <a:gd name="T17" fmla="*/ 338 h 5457"/>
                <a:gd name="T18" fmla="*/ 807 w 1112"/>
                <a:gd name="T19" fmla="*/ 333 h 5457"/>
                <a:gd name="T20" fmla="*/ 994 w 1112"/>
                <a:gd name="T21" fmla="*/ 109 h 5457"/>
                <a:gd name="T22" fmla="*/ 923 w 1112"/>
                <a:gd name="T23" fmla="*/ 97 h 5457"/>
                <a:gd name="T24" fmla="*/ 1025 w 1112"/>
                <a:gd name="T25" fmla="*/ 370 h 5457"/>
                <a:gd name="T26" fmla="*/ 1079 w 1112"/>
                <a:gd name="T27" fmla="*/ 395 h 5457"/>
                <a:gd name="T28" fmla="*/ 1104 w 1112"/>
                <a:gd name="T29" fmla="*/ 341 h 5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5457">
                  <a:moveTo>
                    <a:pt x="83" y="5457"/>
                  </a:moveTo>
                  <a:lnTo>
                    <a:pt x="1004" y="90"/>
                  </a:lnTo>
                  <a:lnTo>
                    <a:pt x="921" y="75"/>
                  </a:lnTo>
                  <a:lnTo>
                    <a:pt x="0" y="5443"/>
                  </a:lnTo>
                  <a:lnTo>
                    <a:pt x="83" y="5457"/>
                  </a:lnTo>
                  <a:close/>
                  <a:moveTo>
                    <a:pt x="1104" y="341"/>
                  </a:moveTo>
                  <a:lnTo>
                    <a:pt x="976" y="0"/>
                  </a:lnTo>
                  <a:lnTo>
                    <a:pt x="743" y="279"/>
                  </a:lnTo>
                  <a:cubicBezTo>
                    <a:pt x="728" y="297"/>
                    <a:pt x="730" y="323"/>
                    <a:pt x="748" y="338"/>
                  </a:cubicBezTo>
                  <a:cubicBezTo>
                    <a:pt x="766" y="353"/>
                    <a:pt x="792" y="351"/>
                    <a:pt x="807" y="333"/>
                  </a:cubicBezTo>
                  <a:lnTo>
                    <a:pt x="994" y="109"/>
                  </a:lnTo>
                  <a:lnTo>
                    <a:pt x="923" y="97"/>
                  </a:lnTo>
                  <a:lnTo>
                    <a:pt x="1025" y="370"/>
                  </a:lnTo>
                  <a:cubicBezTo>
                    <a:pt x="1033" y="392"/>
                    <a:pt x="1058" y="403"/>
                    <a:pt x="1079" y="395"/>
                  </a:cubicBezTo>
                  <a:cubicBezTo>
                    <a:pt x="1101" y="387"/>
                    <a:pt x="1112" y="363"/>
                    <a:pt x="1104" y="341"/>
                  </a:cubicBezTo>
                  <a:close/>
                </a:path>
              </a:pathLst>
            </a:cu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sp>
          <p:nvSpPr>
            <p:cNvPr id="131" name="Rectangle 39">
              <a:extLst>
                <a:ext uri="{FF2B5EF4-FFF2-40B4-BE49-F238E27FC236}">
                  <a16:creationId xmlns:a16="http://schemas.microsoft.com/office/drawing/2014/main" id="{DA21CE85-5F31-4B7D-9B5A-4FA3AB70D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067" y="5489797"/>
              <a:ext cx="1142544" cy="31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Ввод газа</a:t>
              </a:r>
              <a:endPara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30">
              <a:extLst>
                <a:ext uri="{FF2B5EF4-FFF2-40B4-BE49-F238E27FC236}">
                  <a16:creationId xmlns:a16="http://schemas.microsoft.com/office/drawing/2014/main" id="{A0B40BBE-B5B2-4C2F-921B-E60D11000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7414" y="383647"/>
              <a:ext cx="148353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Фланец вход. </a:t>
              </a:r>
              <a:r>
                <a:rPr kumimoji="0" lang="ru-RU" altLang="ru-RU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расш</a:t>
              </a: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3F65641-8242-409E-9C50-C7C7600F30C1}"/>
                </a:ext>
              </a:extLst>
            </p:cNvPr>
            <p:cNvSpPr txBox="1"/>
            <p:nvPr/>
          </p:nvSpPr>
          <p:spPr>
            <a:xfrm>
              <a:off x="8107896" y="1038533"/>
              <a:ext cx="1515240" cy="88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 err="1"/>
                <a:t>Лимитер</a:t>
              </a:r>
              <a:r>
                <a:rPr lang="ru-RU" dirty="0"/>
                <a:t> во </a:t>
              </a:r>
              <a:r>
                <a:rPr lang="ru-RU" dirty="0" err="1"/>
                <a:t>входн</a:t>
              </a:r>
              <a:r>
                <a:rPr lang="ru-RU" dirty="0"/>
                <a:t>. расширит.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59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1B73A-CCE2-4FDD-B1DB-D45603E1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430"/>
            <a:ext cx="10515600" cy="80193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 плазмы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F88E1-A8B3-4A71-9D9A-D7F0B0F8D46D}"/>
              </a:ext>
            </a:extLst>
          </p:cNvPr>
          <p:cNvSpPr txBox="1"/>
          <p:nvPr/>
        </p:nvSpPr>
        <p:spPr>
          <a:xfrm>
            <a:off x="83667" y="5851249"/>
            <a:ext cx="2585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ru-RU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~ 2,6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эВ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~ 25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А/см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2000 К)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B20674-EB1C-4378-85A2-2A610C8FCF7C}"/>
              </a:ext>
            </a:extLst>
          </p:cNvPr>
          <p:cNvSpPr/>
          <p:nvPr/>
        </p:nvSpPr>
        <p:spPr>
          <a:xfrm>
            <a:off x="3962538" y="5695760"/>
            <a:ext cx="1946505" cy="384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÷ 300 V</a:t>
            </a:r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9EE36AD8-151A-4EE9-969B-0E9F22645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330" y="5036311"/>
            <a:ext cx="654105" cy="21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0.01</a:t>
            </a:r>
            <a:r>
              <a:rPr lang="el-GR" altLang="ru-RU" sz="1200" dirty="0">
                <a:solidFill>
                  <a:srgbClr val="000000"/>
                </a:solidFill>
              </a:rPr>
              <a:t>3 Ω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147D951-49FD-4957-8E61-ECF28A7049F9}"/>
              </a:ext>
            </a:extLst>
          </p:cNvPr>
          <p:cNvCxnSpPr/>
          <p:nvPr/>
        </p:nvCxnSpPr>
        <p:spPr>
          <a:xfrm flipV="1">
            <a:off x="3360385" y="4195491"/>
            <a:ext cx="0" cy="462852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C13A84B-D30A-4D29-9E75-091AA608AD2A}"/>
              </a:ext>
            </a:extLst>
          </p:cNvPr>
          <p:cNvCxnSpPr/>
          <p:nvPr/>
        </p:nvCxnSpPr>
        <p:spPr>
          <a:xfrm flipV="1">
            <a:off x="6661901" y="4209848"/>
            <a:ext cx="0" cy="462852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A37FDC7-ACDF-4CBA-8E4F-A6C30553D567}"/>
              </a:ext>
            </a:extLst>
          </p:cNvPr>
          <p:cNvCxnSpPr/>
          <p:nvPr/>
        </p:nvCxnSpPr>
        <p:spPr>
          <a:xfrm>
            <a:off x="6408012" y="4063558"/>
            <a:ext cx="0" cy="462852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27F3A3-98C9-4C6E-A97B-5CFDC2F2B6FE}"/>
              </a:ext>
            </a:extLst>
          </p:cNvPr>
          <p:cNvSpPr txBox="1"/>
          <p:nvPr/>
        </p:nvSpPr>
        <p:spPr>
          <a:xfrm>
            <a:off x="5962638" y="4714346"/>
            <a:ext cx="737707" cy="427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00CC00"/>
                </a:solidFill>
              </a:rPr>
              <a:t>Охл</a:t>
            </a:r>
            <a:r>
              <a:rPr lang="ru-RU" dirty="0">
                <a:solidFill>
                  <a:srgbClr val="00CC0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EEC15-C2C8-44CA-A4DA-2C024FF9413B}"/>
              </a:ext>
            </a:extLst>
          </p:cNvPr>
          <p:cNvSpPr txBox="1"/>
          <p:nvPr/>
        </p:nvSpPr>
        <p:spPr>
          <a:xfrm>
            <a:off x="3609771" y="3969019"/>
            <a:ext cx="737707" cy="427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00CC00"/>
                </a:solidFill>
              </a:rPr>
              <a:t>Охл</a:t>
            </a:r>
            <a:r>
              <a:rPr lang="ru-RU" dirty="0">
                <a:solidFill>
                  <a:srgbClr val="00CC00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439E8-0D49-4438-AB14-59CA3A517FAD}"/>
              </a:ext>
            </a:extLst>
          </p:cNvPr>
          <p:cNvSpPr txBox="1"/>
          <p:nvPr/>
        </p:nvSpPr>
        <p:spPr>
          <a:xfrm>
            <a:off x="11232332" y="1528151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П.Пр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240624A-CE37-4E94-BC13-8456660B3111}"/>
              </a:ext>
            </a:extLst>
          </p:cNvPr>
          <p:cNvGrpSpPr/>
          <p:nvPr/>
        </p:nvGrpSpPr>
        <p:grpSpPr>
          <a:xfrm>
            <a:off x="1087391" y="1007547"/>
            <a:ext cx="11020941" cy="5070269"/>
            <a:chOff x="1" y="568512"/>
            <a:chExt cx="9128980" cy="4379463"/>
          </a:xfrm>
        </p:grpSpPr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B264BB02-F8C4-47DE-A5E7-94E70DED1820}"/>
                </a:ext>
              </a:extLst>
            </p:cNvPr>
            <p:cNvCxnSpPr/>
            <p:nvPr/>
          </p:nvCxnSpPr>
          <p:spPr>
            <a:xfrm>
              <a:off x="2336771" y="3068639"/>
              <a:ext cx="901932" cy="1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315128CC-88D8-4894-B452-15CBC7B371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7208" y="1121285"/>
              <a:ext cx="1260529" cy="340329"/>
            </a:xfrm>
            <a:custGeom>
              <a:avLst/>
              <a:gdLst>
                <a:gd name="T0" fmla="*/ 15 w 21783"/>
                <a:gd name="T1" fmla="*/ 0 h 2310"/>
                <a:gd name="T2" fmla="*/ 21624 w 21783"/>
                <a:gd name="T3" fmla="*/ 1882 h 2310"/>
                <a:gd name="T4" fmla="*/ 21610 w 21783"/>
                <a:gd name="T5" fmla="*/ 2049 h 2310"/>
                <a:gd name="T6" fmla="*/ 0 w 21783"/>
                <a:gd name="T7" fmla="*/ 167 h 2310"/>
                <a:gd name="T8" fmla="*/ 15 w 21783"/>
                <a:gd name="T9" fmla="*/ 0 h 2310"/>
                <a:gd name="T10" fmla="*/ 21189 w 21783"/>
                <a:gd name="T11" fmla="*/ 1560 h 2310"/>
                <a:gd name="T12" fmla="*/ 21783 w 21783"/>
                <a:gd name="T13" fmla="*/ 1980 h 2310"/>
                <a:gd name="T14" fmla="*/ 21125 w 21783"/>
                <a:gd name="T15" fmla="*/ 2290 h 2310"/>
                <a:gd name="T16" fmla="*/ 21013 w 21783"/>
                <a:gd name="T17" fmla="*/ 2250 h 2310"/>
                <a:gd name="T18" fmla="*/ 21053 w 21783"/>
                <a:gd name="T19" fmla="*/ 2138 h 2310"/>
                <a:gd name="T20" fmla="*/ 21581 w 21783"/>
                <a:gd name="T21" fmla="*/ 1889 h 2310"/>
                <a:gd name="T22" fmla="*/ 21568 w 21783"/>
                <a:gd name="T23" fmla="*/ 2034 h 2310"/>
                <a:gd name="T24" fmla="*/ 21092 w 21783"/>
                <a:gd name="T25" fmla="*/ 1697 h 2310"/>
                <a:gd name="T26" fmla="*/ 21071 w 21783"/>
                <a:gd name="T27" fmla="*/ 1580 h 2310"/>
                <a:gd name="T28" fmla="*/ 21189 w 21783"/>
                <a:gd name="T29" fmla="*/ 156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83" h="2310">
                  <a:moveTo>
                    <a:pt x="15" y="0"/>
                  </a:moveTo>
                  <a:lnTo>
                    <a:pt x="21624" y="1882"/>
                  </a:lnTo>
                  <a:lnTo>
                    <a:pt x="21610" y="2049"/>
                  </a:lnTo>
                  <a:lnTo>
                    <a:pt x="0" y="167"/>
                  </a:lnTo>
                  <a:lnTo>
                    <a:pt x="15" y="0"/>
                  </a:lnTo>
                  <a:close/>
                  <a:moveTo>
                    <a:pt x="21189" y="1560"/>
                  </a:moveTo>
                  <a:lnTo>
                    <a:pt x="21783" y="1980"/>
                  </a:lnTo>
                  <a:lnTo>
                    <a:pt x="21125" y="2290"/>
                  </a:lnTo>
                  <a:cubicBezTo>
                    <a:pt x="21083" y="2310"/>
                    <a:pt x="21033" y="2292"/>
                    <a:pt x="21013" y="2250"/>
                  </a:cubicBezTo>
                  <a:cubicBezTo>
                    <a:pt x="20993" y="2208"/>
                    <a:pt x="21011" y="2158"/>
                    <a:pt x="21053" y="2138"/>
                  </a:cubicBezTo>
                  <a:lnTo>
                    <a:pt x="21581" y="1889"/>
                  </a:lnTo>
                  <a:lnTo>
                    <a:pt x="21568" y="2034"/>
                  </a:lnTo>
                  <a:lnTo>
                    <a:pt x="21092" y="1697"/>
                  </a:lnTo>
                  <a:cubicBezTo>
                    <a:pt x="21054" y="1670"/>
                    <a:pt x="21045" y="1618"/>
                    <a:pt x="21071" y="1580"/>
                  </a:cubicBezTo>
                  <a:cubicBezTo>
                    <a:pt x="21098" y="1542"/>
                    <a:pt x="21151" y="1533"/>
                    <a:pt x="21189" y="1560"/>
                  </a:cubicBez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566FF729-B64A-48D0-A885-A6D423D05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28" y="657076"/>
              <a:ext cx="1094264" cy="34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Катушки </a:t>
              </a:r>
              <a:endPara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3A8890AA-B410-4733-B368-3793FD0DC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28" y="871653"/>
              <a:ext cx="2016223" cy="34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магнитного поля</a:t>
              </a:r>
              <a:endPara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7D13ED7D-A054-435E-A91C-F53A2D91D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0965" y="810192"/>
              <a:ext cx="157914" cy="1099987"/>
            </a:xfrm>
            <a:custGeom>
              <a:avLst/>
              <a:gdLst>
                <a:gd name="T0" fmla="*/ 473 w 779"/>
                <a:gd name="T1" fmla="*/ 0 h 7320"/>
                <a:gd name="T2" fmla="*/ 473 w 779"/>
                <a:gd name="T3" fmla="*/ 7154 h 7320"/>
                <a:gd name="T4" fmla="*/ 305 w 779"/>
                <a:gd name="T5" fmla="*/ 7154 h 7320"/>
                <a:gd name="T6" fmla="*/ 305 w 779"/>
                <a:gd name="T7" fmla="*/ 0 h 7320"/>
                <a:gd name="T8" fmla="*/ 473 w 779"/>
                <a:gd name="T9" fmla="*/ 0 h 7320"/>
                <a:gd name="T10" fmla="*/ 756 w 779"/>
                <a:gd name="T11" fmla="*/ 6692 h 7320"/>
                <a:gd name="T12" fmla="*/ 389 w 779"/>
                <a:gd name="T13" fmla="*/ 7320 h 7320"/>
                <a:gd name="T14" fmla="*/ 23 w 779"/>
                <a:gd name="T15" fmla="*/ 6692 h 7320"/>
                <a:gd name="T16" fmla="*/ 53 w 779"/>
                <a:gd name="T17" fmla="*/ 6577 h 7320"/>
                <a:gd name="T18" fmla="*/ 168 w 779"/>
                <a:gd name="T19" fmla="*/ 6607 h 7320"/>
                <a:gd name="T20" fmla="*/ 462 w 779"/>
                <a:gd name="T21" fmla="*/ 7111 h 7320"/>
                <a:gd name="T22" fmla="*/ 317 w 779"/>
                <a:gd name="T23" fmla="*/ 7111 h 7320"/>
                <a:gd name="T24" fmla="*/ 611 w 779"/>
                <a:gd name="T25" fmla="*/ 6607 h 7320"/>
                <a:gd name="T26" fmla="*/ 726 w 779"/>
                <a:gd name="T27" fmla="*/ 6577 h 7320"/>
                <a:gd name="T28" fmla="*/ 756 w 779"/>
                <a:gd name="T29" fmla="*/ 6692 h 7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9" h="7320">
                  <a:moveTo>
                    <a:pt x="473" y="0"/>
                  </a:moveTo>
                  <a:lnTo>
                    <a:pt x="473" y="7154"/>
                  </a:lnTo>
                  <a:lnTo>
                    <a:pt x="305" y="7154"/>
                  </a:lnTo>
                  <a:lnTo>
                    <a:pt x="305" y="0"/>
                  </a:lnTo>
                  <a:lnTo>
                    <a:pt x="473" y="0"/>
                  </a:lnTo>
                  <a:close/>
                  <a:moveTo>
                    <a:pt x="756" y="6692"/>
                  </a:moveTo>
                  <a:lnTo>
                    <a:pt x="389" y="7320"/>
                  </a:lnTo>
                  <a:lnTo>
                    <a:pt x="23" y="6692"/>
                  </a:lnTo>
                  <a:cubicBezTo>
                    <a:pt x="0" y="6652"/>
                    <a:pt x="13" y="6600"/>
                    <a:pt x="53" y="6577"/>
                  </a:cubicBezTo>
                  <a:cubicBezTo>
                    <a:pt x="93" y="6554"/>
                    <a:pt x="145" y="6567"/>
                    <a:pt x="168" y="6607"/>
                  </a:cubicBezTo>
                  <a:lnTo>
                    <a:pt x="462" y="7111"/>
                  </a:lnTo>
                  <a:lnTo>
                    <a:pt x="317" y="7111"/>
                  </a:lnTo>
                  <a:lnTo>
                    <a:pt x="611" y="6607"/>
                  </a:lnTo>
                  <a:cubicBezTo>
                    <a:pt x="634" y="6567"/>
                    <a:pt x="686" y="6554"/>
                    <a:pt x="726" y="6577"/>
                  </a:cubicBezTo>
                  <a:cubicBezTo>
                    <a:pt x="766" y="6600"/>
                    <a:pt x="779" y="6652"/>
                    <a:pt x="756" y="6692"/>
                  </a:cubicBezTo>
                  <a:close/>
                </a:path>
              </a:pathLst>
            </a:cu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  <p:sp>
          <p:nvSpPr>
            <p:cNvPr id="21" name="Rectangle 56">
              <a:extLst>
                <a:ext uri="{FF2B5EF4-FFF2-40B4-BE49-F238E27FC236}">
                  <a16:creationId xmlns:a16="http://schemas.microsoft.com/office/drawing/2014/main" id="{E71C92DB-8074-4058-8597-4306BE195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498" y="568512"/>
              <a:ext cx="2164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r>
                <a:rPr kumimoji="0" lang="en-US" altLang="ru-RU" sz="1600" b="0" i="0" u="none" strike="noStrike" cap="none" normalizeH="0" baseline="-2500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fl</a:t>
              </a:r>
              <a:endParaRPr kumimoji="0" lang="ru-RU" altLang="ru-RU" sz="3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1AB33225-56B7-46D4-A683-EF93CBF932A3}"/>
                </a:ext>
              </a:extLst>
            </p:cNvPr>
            <p:cNvGrpSpPr/>
            <p:nvPr/>
          </p:nvGrpSpPr>
          <p:grpSpPr>
            <a:xfrm>
              <a:off x="1" y="596746"/>
              <a:ext cx="9128980" cy="4351229"/>
              <a:chOff x="1" y="615792"/>
              <a:chExt cx="9128980" cy="4351229"/>
            </a:xfrm>
          </p:grpSpPr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DA7DDFB0-B7C6-4FA8-BB66-A12B1FE25F66}"/>
                  </a:ext>
                </a:extLst>
              </p:cNvPr>
              <p:cNvGrpSpPr/>
              <p:nvPr/>
            </p:nvGrpSpPr>
            <p:grpSpPr>
              <a:xfrm>
                <a:off x="6700817" y="1565781"/>
                <a:ext cx="1446598" cy="1821939"/>
                <a:chOff x="6700817" y="1565781"/>
                <a:chExt cx="1446598" cy="1821939"/>
              </a:xfrm>
            </p:grpSpPr>
            <p:grpSp>
              <p:nvGrpSpPr>
                <p:cNvPr id="125" name="Группа 124">
                  <a:extLst>
                    <a:ext uri="{FF2B5EF4-FFF2-40B4-BE49-F238E27FC236}">
                      <a16:creationId xmlns:a16="http://schemas.microsoft.com/office/drawing/2014/main" id="{BE6B6D90-C326-4668-B4A5-4D68207BBDE6}"/>
                    </a:ext>
                  </a:extLst>
                </p:cNvPr>
                <p:cNvGrpSpPr/>
                <p:nvPr/>
              </p:nvGrpSpPr>
              <p:grpSpPr>
                <a:xfrm>
                  <a:off x="7391548" y="1565781"/>
                  <a:ext cx="72008" cy="1821939"/>
                  <a:chOff x="7351908" y="1544745"/>
                  <a:chExt cx="72008" cy="1821939"/>
                </a:xfrm>
              </p:grpSpPr>
              <p:sp>
                <p:nvSpPr>
                  <p:cNvPr id="132" name="Равнобедренный треугольник 131">
                    <a:extLst>
                      <a:ext uri="{FF2B5EF4-FFF2-40B4-BE49-F238E27FC236}">
                        <a16:creationId xmlns:a16="http://schemas.microsoft.com/office/drawing/2014/main" id="{EDC9A54F-09BB-4875-9096-392482C8DE0E}"/>
                      </a:ext>
                    </a:extLst>
                  </p:cNvPr>
                  <p:cNvSpPr/>
                  <p:nvPr/>
                </p:nvSpPr>
                <p:spPr>
                  <a:xfrm>
                    <a:off x="7351908" y="2944714"/>
                    <a:ext cx="72008" cy="42197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3" name="Равнобедренный треугольник 132">
                    <a:extLst>
                      <a:ext uri="{FF2B5EF4-FFF2-40B4-BE49-F238E27FC236}">
                        <a16:creationId xmlns:a16="http://schemas.microsoft.com/office/drawing/2014/main" id="{B583B2A3-45C7-412E-818F-5A435AB6DBCB}"/>
                      </a:ext>
                    </a:extLst>
                  </p:cNvPr>
                  <p:cNvSpPr/>
                  <p:nvPr/>
                </p:nvSpPr>
                <p:spPr>
                  <a:xfrm flipV="1">
                    <a:off x="7351908" y="1544745"/>
                    <a:ext cx="72008" cy="42197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26" name="Группа 125">
                  <a:extLst>
                    <a:ext uri="{FF2B5EF4-FFF2-40B4-BE49-F238E27FC236}">
                      <a16:creationId xmlns:a16="http://schemas.microsoft.com/office/drawing/2014/main" id="{4E8DDC33-A935-463D-9B73-EC926BA80E07}"/>
                    </a:ext>
                  </a:extLst>
                </p:cNvPr>
                <p:cNvGrpSpPr/>
                <p:nvPr/>
              </p:nvGrpSpPr>
              <p:grpSpPr>
                <a:xfrm>
                  <a:off x="6930912" y="1886389"/>
                  <a:ext cx="1216503" cy="282522"/>
                  <a:chOff x="6930912" y="1886389"/>
                  <a:chExt cx="1216503" cy="282522"/>
                </a:xfrm>
              </p:grpSpPr>
              <p:cxnSp>
                <p:nvCxnSpPr>
                  <p:cNvPr id="130" name="Прямая соединительная линия 129">
                    <a:extLst>
                      <a:ext uri="{FF2B5EF4-FFF2-40B4-BE49-F238E27FC236}">
                        <a16:creationId xmlns:a16="http://schemas.microsoft.com/office/drawing/2014/main" id="{76DE517D-2D21-403B-B6BA-60C9E58CADBB}"/>
                      </a:ext>
                    </a:extLst>
                  </p:cNvPr>
                  <p:cNvCxnSpPr/>
                  <p:nvPr/>
                </p:nvCxnSpPr>
                <p:spPr>
                  <a:xfrm>
                    <a:off x="6930912" y="1886389"/>
                    <a:ext cx="1216503" cy="180000"/>
                  </a:xfrm>
                  <a:prstGeom prst="line">
                    <a:avLst/>
                  </a:prstGeom>
                  <a:ln w="28575">
                    <a:solidFill>
                      <a:srgbClr val="33CC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Прямая соединительная линия 130">
                    <a:extLst>
                      <a:ext uri="{FF2B5EF4-FFF2-40B4-BE49-F238E27FC236}">
                        <a16:creationId xmlns:a16="http://schemas.microsoft.com/office/drawing/2014/main" id="{FCA286EF-7B0B-4168-A8C4-034E479F3EBE}"/>
                      </a:ext>
                    </a:extLst>
                  </p:cNvPr>
                  <p:cNvCxnSpPr/>
                  <p:nvPr/>
                </p:nvCxnSpPr>
                <p:spPr>
                  <a:xfrm>
                    <a:off x="6933678" y="1988911"/>
                    <a:ext cx="1188000" cy="180000"/>
                  </a:xfrm>
                  <a:prstGeom prst="line">
                    <a:avLst/>
                  </a:prstGeom>
                  <a:ln w="28575">
                    <a:solidFill>
                      <a:srgbClr val="FF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7" name="Группа 126">
                  <a:extLst>
                    <a:ext uri="{FF2B5EF4-FFF2-40B4-BE49-F238E27FC236}">
                      <a16:creationId xmlns:a16="http://schemas.microsoft.com/office/drawing/2014/main" id="{AC5DF039-EBEB-4BF7-A1F4-F479E8E07A32}"/>
                    </a:ext>
                  </a:extLst>
                </p:cNvPr>
                <p:cNvGrpSpPr/>
                <p:nvPr/>
              </p:nvGrpSpPr>
              <p:grpSpPr>
                <a:xfrm flipV="1">
                  <a:off x="6700817" y="2823842"/>
                  <a:ext cx="1279393" cy="282522"/>
                  <a:chOff x="6914285" y="1886389"/>
                  <a:chExt cx="1279393" cy="282522"/>
                </a:xfrm>
              </p:grpSpPr>
              <p:cxnSp>
                <p:nvCxnSpPr>
                  <p:cNvPr id="128" name="Прямая соединительная линия 127">
                    <a:extLst>
                      <a:ext uri="{FF2B5EF4-FFF2-40B4-BE49-F238E27FC236}">
                        <a16:creationId xmlns:a16="http://schemas.microsoft.com/office/drawing/2014/main" id="{7FFD08E7-CC2F-4E99-899D-6B13C941902D}"/>
                      </a:ext>
                    </a:extLst>
                  </p:cNvPr>
                  <p:cNvCxnSpPr/>
                  <p:nvPr/>
                </p:nvCxnSpPr>
                <p:spPr>
                  <a:xfrm>
                    <a:off x="6914285" y="1886389"/>
                    <a:ext cx="1242000" cy="180000"/>
                  </a:xfrm>
                  <a:prstGeom prst="line">
                    <a:avLst/>
                  </a:prstGeom>
                  <a:ln w="28575">
                    <a:solidFill>
                      <a:srgbClr val="33CC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Прямая соединительная линия 128">
                    <a:extLst>
                      <a:ext uri="{FF2B5EF4-FFF2-40B4-BE49-F238E27FC236}">
                        <a16:creationId xmlns:a16="http://schemas.microsoft.com/office/drawing/2014/main" id="{13528839-68AC-4A12-BE0A-3649169A0F3C}"/>
                      </a:ext>
                    </a:extLst>
                  </p:cNvPr>
                  <p:cNvCxnSpPr/>
                  <p:nvPr/>
                </p:nvCxnSpPr>
                <p:spPr>
                  <a:xfrm>
                    <a:off x="6933678" y="1988911"/>
                    <a:ext cx="1260000" cy="180000"/>
                  </a:xfrm>
                  <a:prstGeom prst="line">
                    <a:avLst/>
                  </a:prstGeom>
                  <a:ln w="28575">
                    <a:solidFill>
                      <a:srgbClr val="FF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6756E02E-F186-48F3-92FE-F63CB5F4A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33" t="42727" r="44432" b="19626"/>
              <a:stretch/>
            </p:blipFill>
            <p:spPr bwMode="auto">
              <a:xfrm>
                <a:off x="1" y="717545"/>
                <a:ext cx="6381140" cy="40030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7AAA64B3-8948-47C3-8A49-FE984D746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8602" y="4222542"/>
                <a:ext cx="0" cy="290317"/>
              </a:xfrm>
              <a:prstGeom prst="line">
                <a:avLst/>
              </a:pr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CA883EE9-9B9E-497F-81D2-BEA485837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8758" y="4362045"/>
                <a:ext cx="609846" cy="5656"/>
              </a:xfrm>
              <a:prstGeom prst="line">
                <a:avLst/>
              </a:pr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32" name="Rectangle 11">
                <a:extLst>
                  <a:ext uri="{FF2B5EF4-FFF2-40B4-BE49-F238E27FC236}">
                    <a16:creationId xmlns:a16="http://schemas.microsoft.com/office/drawing/2014/main" id="{58E59AB3-F18F-4231-92A9-990353E3F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501" y="4216888"/>
                <a:ext cx="498257" cy="292202"/>
              </a:xfrm>
              <a:prstGeom prst="rect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33" name="Line 12">
                <a:extLst>
                  <a:ext uri="{FF2B5EF4-FFF2-40B4-BE49-F238E27FC236}">
                    <a16:creationId xmlns:a16="http://schemas.microsoft.com/office/drawing/2014/main" id="{4957D589-B7DA-42E8-B4BB-89B50C281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0030" y="4362045"/>
                <a:ext cx="487876" cy="13197"/>
              </a:xfrm>
              <a:prstGeom prst="line">
                <a:avLst/>
              </a:pr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421B67DC-44D2-43F3-B6D3-2196F5BDCD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86" y="4343194"/>
                <a:ext cx="467115" cy="50901"/>
              </a:xfrm>
              <a:custGeom>
                <a:avLst/>
                <a:gdLst>
                  <a:gd name="T0" fmla="*/ 2706 w 2706"/>
                  <a:gd name="T1" fmla="*/ 168 h 400"/>
                  <a:gd name="T2" fmla="*/ 200 w 2706"/>
                  <a:gd name="T3" fmla="*/ 168 h 400"/>
                  <a:gd name="T4" fmla="*/ 200 w 2706"/>
                  <a:gd name="T5" fmla="*/ 232 h 400"/>
                  <a:gd name="T6" fmla="*/ 2706 w 2706"/>
                  <a:gd name="T7" fmla="*/ 232 h 400"/>
                  <a:gd name="T8" fmla="*/ 2706 w 2706"/>
                  <a:gd name="T9" fmla="*/ 168 h 400"/>
                  <a:gd name="T10" fmla="*/ 200 w 2706"/>
                  <a:gd name="T11" fmla="*/ 0 h 400"/>
                  <a:gd name="T12" fmla="*/ 0 w 2706"/>
                  <a:gd name="T13" fmla="*/ 200 h 400"/>
                  <a:gd name="T14" fmla="*/ 200 w 2706"/>
                  <a:gd name="T15" fmla="*/ 400 h 400"/>
                  <a:gd name="T16" fmla="*/ 400 w 2706"/>
                  <a:gd name="T17" fmla="*/ 200 h 400"/>
                  <a:gd name="T18" fmla="*/ 200 w 2706"/>
                  <a:gd name="T1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06" h="400">
                    <a:moveTo>
                      <a:pt x="2706" y="168"/>
                    </a:moveTo>
                    <a:lnTo>
                      <a:pt x="200" y="168"/>
                    </a:lnTo>
                    <a:lnTo>
                      <a:pt x="200" y="232"/>
                    </a:lnTo>
                    <a:lnTo>
                      <a:pt x="2706" y="232"/>
                    </a:lnTo>
                    <a:lnTo>
                      <a:pt x="2706" y="168"/>
                    </a:lnTo>
                    <a:close/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1"/>
                      <a:pt x="90" y="400"/>
                      <a:pt x="200" y="400"/>
                    </a:cubicBezTo>
                    <a:cubicBezTo>
                      <a:pt x="311" y="400"/>
                      <a:pt x="400" y="311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35" name="Line 14">
                <a:extLst>
                  <a:ext uri="{FF2B5EF4-FFF2-40B4-BE49-F238E27FC236}">
                    <a16:creationId xmlns:a16="http://schemas.microsoft.com/office/drawing/2014/main" id="{2625D537-E400-4B72-886E-80A1BB533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1177" y="3659620"/>
                <a:ext cx="5046" cy="702424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CBA8CB6D-4570-423E-91EF-AA6418C010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866" y="2516465"/>
                <a:ext cx="339957" cy="50901"/>
              </a:xfrm>
              <a:custGeom>
                <a:avLst/>
                <a:gdLst>
                  <a:gd name="T0" fmla="*/ 32 w 1967"/>
                  <a:gd name="T1" fmla="*/ 168 h 400"/>
                  <a:gd name="T2" fmla="*/ 1767 w 1967"/>
                  <a:gd name="T3" fmla="*/ 168 h 400"/>
                  <a:gd name="T4" fmla="*/ 1799 w 1967"/>
                  <a:gd name="T5" fmla="*/ 200 h 400"/>
                  <a:gd name="T6" fmla="*/ 1767 w 1967"/>
                  <a:gd name="T7" fmla="*/ 232 h 400"/>
                  <a:gd name="T8" fmla="*/ 32 w 1967"/>
                  <a:gd name="T9" fmla="*/ 232 h 400"/>
                  <a:gd name="T10" fmla="*/ 0 w 1967"/>
                  <a:gd name="T11" fmla="*/ 200 h 400"/>
                  <a:gd name="T12" fmla="*/ 32 w 1967"/>
                  <a:gd name="T13" fmla="*/ 168 h 400"/>
                  <a:gd name="T14" fmla="*/ 1767 w 1967"/>
                  <a:gd name="T15" fmla="*/ 0 h 400"/>
                  <a:gd name="T16" fmla="*/ 1967 w 1967"/>
                  <a:gd name="T17" fmla="*/ 200 h 400"/>
                  <a:gd name="T18" fmla="*/ 1767 w 1967"/>
                  <a:gd name="T19" fmla="*/ 400 h 400"/>
                  <a:gd name="T20" fmla="*/ 1567 w 1967"/>
                  <a:gd name="T21" fmla="*/ 200 h 400"/>
                  <a:gd name="T22" fmla="*/ 1767 w 1967"/>
                  <a:gd name="T23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67" h="400">
                    <a:moveTo>
                      <a:pt x="32" y="168"/>
                    </a:moveTo>
                    <a:lnTo>
                      <a:pt x="1767" y="168"/>
                    </a:lnTo>
                    <a:cubicBezTo>
                      <a:pt x="1785" y="168"/>
                      <a:pt x="1799" y="183"/>
                      <a:pt x="1799" y="200"/>
                    </a:cubicBezTo>
                    <a:cubicBezTo>
                      <a:pt x="1799" y="218"/>
                      <a:pt x="1785" y="232"/>
                      <a:pt x="1767" y="232"/>
                    </a:cubicBezTo>
                    <a:lnTo>
                      <a:pt x="32" y="232"/>
                    </a:lnTo>
                    <a:cubicBezTo>
                      <a:pt x="15" y="232"/>
                      <a:pt x="0" y="218"/>
                      <a:pt x="0" y="200"/>
                    </a:cubicBezTo>
                    <a:cubicBezTo>
                      <a:pt x="0" y="183"/>
                      <a:pt x="15" y="168"/>
                      <a:pt x="32" y="168"/>
                    </a:cubicBezTo>
                    <a:close/>
                    <a:moveTo>
                      <a:pt x="1767" y="0"/>
                    </a:moveTo>
                    <a:cubicBezTo>
                      <a:pt x="1877" y="0"/>
                      <a:pt x="1967" y="90"/>
                      <a:pt x="1967" y="200"/>
                    </a:cubicBezTo>
                    <a:cubicBezTo>
                      <a:pt x="1967" y="311"/>
                      <a:pt x="1877" y="400"/>
                      <a:pt x="1767" y="400"/>
                    </a:cubicBezTo>
                    <a:cubicBezTo>
                      <a:pt x="1656" y="400"/>
                      <a:pt x="1567" y="311"/>
                      <a:pt x="1567" y="200"/>
                    </a:cubicBezTo>
                    <a:cubicBezTo>
                      <a:pt x="1567" y="90"/>
                      <a:pt x="1656" y="0"/>
                      <a:pt x="1767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A513567C-E22A-4C24-8D37-3C084A975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7215" y="4149022"/>
                <a:ext cx="0" cy="450556"/>
              </a:xfrm>
              <a:prstGeom prst="line">
                <a:avLst/>
              </a:pr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5EC580E3-ED3E-466B-B28F-0D9859217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7215" y="4362045"/>
                <a:ext cx="1689402" cy="5656"/>
              </a:xfrm>
              <a:prstGeom prst="line">
                <a:avLst/>
              </a:pr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F5CA76FE-D536-4D63-ABC7-92ACE71B4E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2880" y="2848255"/>
                <a:ext cx="70068" cy="1513792"/>
              </a:xfrm>
              <a:custGeom>
                <a:avLst/>
                <a:gdLst>
                  <a:gd name="T0" fmla="*/ 232 w 400"/>
                  <a:gd name="T1" fmla="*/ 12054 h 12054"/>
                  <a:gd name="T2" fmla="*/ 232 w 400"/>
                  <a:gd name="T3" fmla="*/ 200 h 12054"/>
                  <a:gd name="T4" fmla="*/ 168 w 400"/>
                  <a:gd name="T5" fmla="*/ 200 h 12054"/>
                  <a:gd name="T6" fmla="*/ 168 w 400"/>
                  <a:gd name="T7" fmla="*/ 12054 h 12054"/>
                  <a:gd name="T8" fmla="*/ 232 w 400"/>
                  <a:gd name="T9" fmla="*/ 12054 h 12054"/>
                  <a:gd name="T10" fmla="*/ 400 w 400"/>
                  <a:gd name="T11" fmla="*/ 200 h 12054"/>
                  <a:gd name="T12" fmla="*/ 200 w 400"/>
                  <a:gd name="T13" fmla="*/ 0 h 12054"/>
                  <a:gd name="T14" fmla="*/ 0 w 400"/>
                  <a:gd name="T15" fmla="*/ 200 h 12054"/>
                  <a:gd name="T16" fmla="*/ 200 w 400"/>
                  <a:gd name="T17" fmla="*/ 400 h 12054"/>
                  <a:gd name="T18" fmla="*/ 400 w 400"/>
                  <a:gd name="T19" fmla="*/ 200 h 1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12054">
                    <a:moveTo>
                      <a:pt x="232" y="12054"/>
                    </a:moveTo>
                    <a:lnTo>
                      <a:pt x="232" y="200"/>
                    </a:lnTo>
                    <a:lnTo>
                      <a:pt x="168" y="200"/>
                    </a:lnTo>
                    <a:lnTo>
                      <a:pt x="168" y="12054"/>
                    </a:lnTo>
                    <a:lnTo>
                      <a:pt x="232" y="12054"/>
                    </a:lnTo>
                    <a:close/>
                    <a:moveTo>
                      <a:pt x="400" y="200"/>
                    </a:moveTo>
                    <a:cubicBezTo>
                      <a:pt x="400" y="90"/>
                      <a:pt x="311" y="0"/>
                      <a:pt x="200" y="0"/>
                    </a:cubicBezTo>
                    <a:cubicBezTo>
                      <a:pt x="90" y="0"/>
                      <a:pt x="0" y="90"/>
                      <a:pt x="0" y="200"/>
                    </a:cubicBezTo>
                    <a:cubicBezTo>
                      <a:pt x="0" y="311"/>
                      <a:pt x="90" y="400"/>
                      <a:pt x="200" y="400"/>
                    </a:cubicBezTo>
                    <a:cubicBezTo>
                      <a:pt x="311" y="400"/>
                      <a:pt x="400" y="311"/>
                      <a:pt x="400" y="20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BBAD96F6-4EB0-474E-8D4A-A12933331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6617" y="3883212"/>
                <a:ext cx="199822" cy="0"/>
              </a:xfrm>
              <a:prstGeom prst="line">
                <a:avLst/>
              </a:pr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41" name="Rectangle 20">
                <a:extLst>
                  <a:ext uri="{FF2B5EF4-FFF2-40B4-BE49-F238E27FC236}">
                    <a16:creationId xmlns:a16="http://schemas.microsoft.com/office/drawing/2014/main" id="{FE329488-FC6E-4A69-926A-DA5123E7C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033" y="3802150"/>
                <a:ext cx="298435" cy="182862"/>
              </a:xfrm>
              <a:prstGeom prst="rect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3852FD1F-60AA-4CB3-A3D5-D89D7F6ACF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7468" y="3873787"/>
                <a:ext cx="454141" cy="49014"/>
              </a:xfrm>
              <a:custGeom>
                <a:avLst/>
                <a:gdLst>
                  <a:gd name="T0" fmla="*/ 1 w 1318"/>
                  <a:gd name="T1" fmla="*/ 63 h 201"/>
                  <a:gd name="T2" fmla="*/ 1217 w 1318"/>
                  <a:gd name="T3" fmla="*/ 85 h 201"/>
                  <a:gd name="T4" fmla="*/ 1217 w 1318"/>
                  <a:gd name="T5" fmla="*/ 117 h 201"/>
                  <a:gd name="T6" fmla="*/ 0 w 1318"/>
                  <a:gd name="T7" fmla="*/ 95 h 201"/>
                  <a:gd name="T8" fmla="*/ 1 w 1318"/>
                  <a:gd name="T9" fmla="*/ 63 h 201"/>
                  <a:gd name="T10" fmla="*/ 1219 w 1318"/>
                  <a:gd name="T11" fmla="*/ 1 h 201"/>
                  <a:gd name="T12" fmla="*/ 1317 w 1318"/>
                  <a:gd name="T13" fmla="*/ 102 h 201"/>
                  <a:gd name="T14" fmla="*/ 1215 w 1318"/>
                  <a:gd name="T15" fmla="*/ 201 h 201"/>
                  <a:gd name="T16" fmla="*/ 1117 w 1318"/>
                  <a:gd name="T17" fmla="*/ 99 h 201"/>
                  <a:gd name="T18" fmla="*/ 1219 w 1318"/>
                  <a:gd name="T19" fmla="*/ 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8" h="201">
                    <a:moveTo>
                      <a:pt x="1" y="63"/>
                    </a:moveTo>
                    <a:lnTo>
                      <a:pt x="1217" y="85"/>
                    </a:lnTo>
                    <a:lnTo>
                      <a:pt x="1217" y="117"/>
                    </a:lnTo>
                    <a:lnTo>
                      <a:pt x="0" y="95"/>
                    </a:lnTo>
                    <a:lnTo>
                      <a:pt x="1" y="63"/>
                    </a:lnTo>
                    <a:close/>
                    <a:moveTo>
                      <a:pt x="1219" y="1"/>
                    </a:moveTo>
                    <a:cubicBezTo>
                      <a:pt x="1274" y="1"/>
                      <a:pt x="1318" y="47"/>
                      <a:pt x="1317" y="102"/>
                    </a:cubicBezTo>
                    <a:cubicBezTo>
                      <a:pt x="1316" y="157"/>
                      <a:pt x="1271" y="201"/>
                      <a:pt x="1215" y="201"/>
                    </a:cubicBezTo>
                    <a:cubicBezTo>
                      <a:pt x="1160" y="200"/>
                      <a:pt x="1116" y="154"/>
                      <a:pt x="1117" y="99"/>
                    </a:cubicBezTo>
                    <a:cubicBezTo>
                      <a:pt x="1118" y="44"/>
                      <a:pt x="1164" y="0"/>
                      <a:pt x="1219" y="1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43" name="Line 22">
                <a:extLst>
                  <a:ext uri="{FF2B5EF4-FFF2-40B4-BE49-F238E27FC236}">
                    <a16:creationId xmlns:a16="http://schemas.microsoft.com/office/drawing/2014/main" id="{CFD3AC02-1A79-46AC-97BD-9234C2794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7872" y="3129144"/>
                <a:ext cx="5190" cy="1677801"/>
              </a:xfrm>
              <a:prstGeom prst="line">
                <a:avLst/>
              </a:pr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488CF47E-C054-4599-944C-3B395A153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2406" y="2473105"/>
                <a:ext cx="2185062" cy="236104"/>
              </a:xfrm>
              <a:custGeom>
                <a:avLst/>
                <a:gdLst>
                  <a:gd name="T0" fmla="*/ 10013 w 10022"/>
                  <a:gd name="T1" fmla="*/ 1270 h 1270"/>
                  <a:gd name="T2" fmla="*/ 79 w 10022"/>
                  <a:gd name="T3" fmla="*/ 209 h 1270"/>
                  <a:gd name="T4" fmla="*/ 87 w 10022"/>
                  <a:gd name="T5" fmla="*/ 126 h 1270"/>
                  <a:gd name="T6" fmla="*/ 10022 w 10022"/>
                  <a:gd name="T7" fmla="*/ 1186 h 1270"/>
                  <a:gd name="T8" fmla="*/ 10013 w 10022"/>
                  <a:gd name="T9" fmla="*/ 1270 h 1270"/>
                  <a:gd name="T10" fmla="*/ 293 w 10022"/>
                  <a:gd name="T11" fmla="*/ 374 h 1270"/>
                  <a:gd name="T12" fmla="*/ 0 w 10022"/>
                  <a:gd name="T13" fmla="*/ 158 h 1270"/>
                  <a:gd name="T14" fmla="*/ 332 w 10022"/>
                  <a:gd name="T15" fmla="*/ 10 h 1270"/>
                  <a:gd name="T16" fmla="*/ 388 w 10022"/>
                  <a:gd name="T17" fmla="*/ 31 h 1270"/>
                  <a:gd name="T18" fmla="*/ 367 w 10022"/>
                  <a:gd name="T19" fmla="*/ 86 h 1270"/>
                  <a:gd name="T20" fmla="*/ 100 w 10022"/>
                  <a:gd name="T21" fmla="*/ 206 h 1270"/>
                  <a:gd name="T22" fmla="*/ 108 w 10022"/>
                  <a:gd name="T23" fmla="*/ 133 h 1270"/>
                  <a:gd name="T24" fmla="*/ 343 w 10022"/>
                  <a:gd name="T25" fmla="*/ 306 h 1270"/>
                  <a:gd name="T26" fmla="*/ 352 w 10022"/>
                  <a:gd name="T27" fmla="*/ 365 h 1270"/>
                  <a:gd name="T28" fmla="*/ 293 w 10022"/>
                  <a:gd name="T29" fmla="*/ 374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22" h="1270">
                    <a:moveTo>
                      <a:pt x="10013" y="1270"/>
                    </a:moveTo>
                    <a:lnTo>
                      <a:pt x="79" y="209"/>
                    </a:lnTo>
                    <a:lnTo>
                      <a:pt x="87" y="126"/>
                    </a:lnTo>
                    <a:lnTo>
                      <a:pt x="10022" y="1186"/>
                    </a:lnTo>
                    <a:lnTo>
                      <a:pt x="10013" y="1270"/>
                    </a:lnTo>
                    <a:close/>
                    <a:moveTo>
                      <a:pt x="293" y="374"/>
                    </a:moveTo>
                    <a:lnTo>
                      <a:pt x="0" y="158"/>
                    </a:lnTo>
                    <a:lnTo>
                      <a:pt x="332" y="10"/>
                    </a:lnTo>
                    <a:cubicBezTo>
                      <a:pt x="353" y="0"/>
                      <a:pt x="378" y="10"/>
                      <a:pt x="388" y="31"/>
                    </a:cubicBezTo>
                    <a:cubicBezTo>
                      <a:pt x="397" y="52"/>
                      <a:pt x="388" y="77"/>
                      <a:pt x="367" y="86"/>
                    </a:cubicBezTo>
                    <a:lnTo>
                      <a:pt x="100" y="206"/>
                    </a:lnTo>
                    <a:lnTo>
                      <a:pt x="108" y="133"/>
                    </a:lnTo>
                    <a:lnTo>
                      <a:pt x="343" y="306"/>
                    </a:lnTo>
                    <a:cubicBezTo>
                      <a:pt x="362" y="320"/>
                      <a:pt x="366" y="346"/>
                      <a:pt x="352" y="365"/>
                    </a:cubicBezTo>
                    <a:cubicBezTo>
                      <a:pt x="338" y="384"/>
                      <a:pt x="312" y="388"/>
                      <a:pt x="293" y="374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45" name="Rectangle 30">
                <a:extLst>
                  <a:ext uri="{FF2B5EF4-FFF2-40B4-BE49-F238E27FC236}">
                    <a16:creationId xmlns:a16="http://schemas.microsoft.com/office/drawing/2014/main" id="{B27C5A63-C853-4C8A-9E64-A8C30091B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8712" y="615792"/>
                <a:ext cx="421179" cy="228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Анод</a:t>
                </a:r>
                <a:endParaRPr kumimoji="0" lang="ru-RU" altLang="ru-RU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31">
                <a:extLst>
                  <a:ext uri="{FF2B5EF4-FFF2-40B4-BE49-F238E27FC236}">
                    <a16:creationId xmlns:a16="http://schemas.microsoft.com/office/drawing/2014/main" id="{001E33F2-0CF5-4513-96FF-63A97F1FB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3450" y="2573176"/>
                <a:ext cx="586509" cy="2568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Катод</a:t>
                </a:r>
                <a:endParaRPr kumimoji="0" lang="ru-RU" altLang="ru-RU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34">
                <a:extLst>
                  <a:ext uri="{FF2B5EF4-FFF2-40B4-BE49-F238E27FC236}">
                    <a16:creationId xmlns:a16="http://schemas.microsoft.com/office/drawing/2014/main" id="{4D211C12-3EF9-4C8E-A005-64CBE970C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812" y="4006040"/>
                <a:ext cx="423712" cy="199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0. 3 </a:t>
                </a:r>
                <a:r>
                  <a:rPr kumimoji="0" lang="el-GR" altLang="ru-RU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Ω</a:t>
                </a:r>
                <a:endParaRPr kumimoji="0" lang="ru-RU" altLang="ru-RU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42">
                <a:extLst>
                  <a:ext uri="{FF2B5EF4-FFF2-40B4-BE49-F238E27FC236}">
                    <a16:creationId xmlns:a16="http://schemas.microsoft.com/office/drawing/2014/main" id="{DDEBBBC8-D9B8-41DF-8F96-65B3D2276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677" y="3947308"/>
                <a:ext cx="129508" cy="228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</a:t>
                </a:r>
                <a:endParaRPr kumimoji="0" lang="ru-RU" altLang="ru-RU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Line 43">
                <a:extLst>
                  <a:ext uri="{FF2B5EF4-FFF2-40B4-BE49-F238E27FC236}">
                    <a16:creationId xmlns:a16="http://schemas.microsoft.com/office/drawing/2014/main" id="{A7157FF9-85E6-471E-BE22-86E09B903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503" y="4433682"/>
                <a:ext cx="700673" cy="0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51" name="Line 44">
                <a:extLst>
                  <a:ext uri="{FF2B5EF4-FFF2-40B4-BE49-F238E27FC236}">
                    <a16:creationId xmlns:a16="http://schemas.microsoft.com/office/drawing/2014/main" id="{0CB88105-7E00-40DE-AD02-B075F322F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565" y="4501548"/>
                <a:ext cx="319197" cy="0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52" name="Line 45">
                <a:extLst>
                  <a:ext uri="{FF2B5EF4-FFF2-40B4-BE49-F238E27FC236}">
                    <a16:creationId xmlns:a16="http://schemas.microsoft.com/office/drawing/2014/main" id="{DA474CE4-A0A8-4341-B1C7-0398DF788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4569" y="4495893"/>
                <a:ext cx="0" cy="224336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53" name="Line 46">
                <a:extLst>
                  <a:ext uri="{FF2B5EF4-FFF2-40B4-BE49-F238E27FC236}">
                    <a16:creationId xmlns:a16="http://schemas.microsoft.com/office/drawing/2014/main" id="{BDE852A7-ABAA-4E1F-A3E1-BAF1BC94C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3743" y="4720228"/>
                <a:ext cx="96019" cy="54671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54" name="Line 47">
                <a:extLst>
                  <a:ext uri="{FF2B5EF4-FFF2-40B4-BE49-F238E27FC236}">
                    <a16:creationId xmlns:a16="http://schemas.microsoft.com/office/drawing/2014/main" id="{B7B2B652-A977-4EB1-BFCB-FA7540057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1976" y="4720228"/>
                <a:ext cx="98613" cy="54671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:a16="http://schemas.microsoft.com/office/drawing/2014/main" id="{6EFDB5F1-54BF-44FB-80E6-479FB06B0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3937" y="4308967"/>
                <a:ext cx="117699" cy="128251"/>
              </a:xfrm>
              <a:custGeom>
                <a:avLst/>
                <a:gdLst>
                  <a:gd name="T0" fmla="*/ 51 w 637"/>
                  <a:gd name="T1" fmla="*/ 718 h 718"/>
                  <a:gd name="T2" fmla="*/ 618 w 637"/>
                  <a:gd name="T3" fmla="*/ 73 h 718"/>
                  <a:gd name="T4" fmla="*/ 567 w 637"/>
                  <a:gd name="T5" fmla="*/ 29 h 718"/>
                  <a:gd name="T6" fmla="*/ 0 w 637"/>
                  <a:gd name="T7" fmla="*/ 673 h 718"/>
                  <a:gd name="T8" fmla="*/ 51 w 637"/>
                  <a:gd name="T9" fmla="*/ 718 h 718"/>
                  <a:gd name="T10" fmla="*/ 581 w 637"/>
                  <a:gd name="T11" fmla="*/ 289 h 718"/>
                  <a:gd name="T12" fmla="*/ 637 w 637"/>
                  <a:gd name="T13" fmla="*/ 0 h 718"/>
                  <a:gd name="T14" fmla="*/ 358 w 637"/>
                  <a:gd name="T15" fmla="*/ 93 h 718"/>
                  <a:gd name="T16" fmla="*/ 336 w 637"/>
                  <a:gd name="T17" fmla="*/ 136 h 718"/>
                  <a:gd name="T18" fmla="*/ 379 w 637"/>
                  <a:gd name="T19" fmla="*/ 158 h 718"/>
                  <a:gd name="T20" fmla="*/ 603 w 637"/>
                  <a:gd name="T21" fmla="*/ 83 h 718"/>
                  <a:gd name="T22" fmla="*/ 559 w 637"/>
                  <a:gd name="T23" fmla="*/ 44 h 718"/>
                  <a:gd name="T24" fmla="*/ 514 w 637"/>
                  <a:gd name="T25" fmla="*/ 276 h 718"/>
                  <a:gd name="T26" fmla="*/ 541 w 637"/>
                  <a:gd name="T27" fmla="*/ 316 h 718"/>
                  <a:gd name="T28" fmla="*/ 581 w 637"/>
                  <a:gd name="T29" fmla="*/ 289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7" h="718">
                    <a:moveTo>
                      <a:pt x="51" y="718"/>
                    </a:moveTo>
                    <a:lnTo>
                      <a:pt x="618" y="73"/>
                    </a:lnTo>
                    <a:lnTo>
                      <a:pt x="567" y="29"/>
                    </a:lnTo>
                    <a:lnTo>
                      <a:pt x="0" y="673"/>
                    </a:lnTo>
                    <a:lnTo>
                      <a:pt x="51" y="718"/>
                    </a:lnTo>
                    <a:close/>
                    <a:moveTo>
                      <a:pt x="581" y="289"/>
                    </a:moveTo>
                    <a:lnTo>
                      <a:pt x="637" y="0"/>
                    </a:lnTo>
                    <a:lnTo>
                      <a:pt x="358" y="93"/>
                    </a:lnTo>
                    <a:cubicBezTo>
                      <a:pt x="340" y="99"/>
                      <a:pt x="330" y="119"/>
                      <a:pt x="336" y="136"/>
                    </a:cubicBezTo>
                    <a:cubicBezTo>
                      <a:pt x="342" y="154"/>
                      <a:pt x="361" y="164"/>
                      <a:pt x="379" y="158"/>
                    </a:cubicBezTo>
                    <a:lnTo>
                      <a:pt x="603" y="83"/>
                    </a:lnTo>
                    <a:lnTo>
                      <a:pt x="559" y="44"/>
                    </a:lnTo>
                    <a:lnTo>
                      <a:pt x="514" y="276"/>
                    </a:lnTo>
                    <a:cubicBezTo>
                      <a:pt x="510" y="295"/>
                      <a:pt x="522" y="313"/>
                      <a:pt x="541" y="316"/>
                    </a:cubicBezTo>
                    <a:cubicBezTo>
                      <a:pt x="559" y="320"/>
                      <a:pt x="577" y="308"/>
                      <a:pt x="581" y="289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56" name="Rectangle 49">
                <a:extLst>
                  <a:ext uri="{FF2B5EF4-FFF2-40B4-BE49-F238E27FC236}">
                    <a16:creationId xmlns:a16="http://schemas.microsoft.com/office/drawing/2014/main" id="{75A49DAA-E9D6-408F-8D73-95F10CBCA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33" y="3857492"/>
                <a:ext cx="982675" cy="457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Ключ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управления</a:t>
                </a:r>
                <a:endParaRPr kumimoji="0" lang="ru-RU" altLang="ru-RU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Line 58">
                <a:extLst>
                  <a:ext uri="{FF2B5EF4-FFF2-40B4-BE49-F238E27FC236}">
                    <a16:creationId xmlns:a16="http://schemas.microsoft.com/office/drawing/2014/main" id="{B4D9BE7C-7799-479F-BE9A-C1C39EE51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602" y="4373356"/>
                <a:ext cx="85639" cy="58441"/>
              </a:xfrm>
              <a:prstGeom prst="line">
                <a:avLst/>
              </a:pr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58" name="Line 59">
                <a:extLst>
                  <a:ext uri="{FF2B5EF4-FFF2-40B4-BE49-F238E27FC236}">
                    <a16:creationId xmlns:a16="http://schemas.microsoft.com/office/drawing/2014/main" id="{DEA0BE23-C8D9-4099-8B95-57E35D00B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68822" y="4367702"/>
                <a:ext cx="98613" cy="73522"/>
              </a:xfrm>
              <a:prstGeom prst="line">
                <a:avLst/>
              </a:prstGeom>
              <a:noFill/>
              <a:ln w="6350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59" name="Line 62">
                <a:extLst>
                  <a:ext uri="{FF2B5EF4-FFF2-40B4-BE49-F238E27FC236}">
                    <a16:creationId xmlns:a16="http://schemas.microsoft.com/office/drawing/2014/main" id="{F23252FD-CD9C-4E84-899C-006DB752A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8602" y="4237624"/>
                <a:ext cx="0" cy="292202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60" name="Line 63">
                <a:extLst>
                  <a:ext uri="{FF2B5EF4-FFF2-40B4-BE49-F238E27FC236}">
                    <a16:creationId xmlns:a16="http://schemas.microsoft.com/office/drawing/2014/main" id="{43C316C8-F93A-45DC-BA06-4850A98C6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8758" y="4377127"/>
                <a:ext cx="609846" cy="5656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61" name="Rectangle 64">
                <a:extLst>
                  <a:ext uri="{FF2B5EF4-FFF2-40B4-BE49-F238E27FC236}">
                    <a16:creationId xmlns:a16="http://schemas.microsoft.com/office/drawing/2014/main" id="{F4711654-925B-4B3F-902A-C49819AD6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501" y="4231970"/>
                <a:ext cx="498257" cy="292202"/>
              </a:xfrm>
              <a:prstGeom prst="rect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62" name="Line 65">
                <a:extLst>
                  <a:ext uri="{FF2B5EF4-FFF2-40B4-BE49-F238E27FC236}">
                    <a16:creationId xmlns:a16="http://schemas.microsoft.com/office/drawing/2014/main" id="{7C39DE1D-19E3-4CDC-AD27-8D60AB726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0030" y="4377127"/>
                <a:ext cx="490472" cy="13197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63" name="Freeform 66">
                <a:extLst>
                  <a:ext uri="{FF2B5EF4-FFF2-40B4-BE49-F238E27FC236}">
                    <a16:creationId xmlns:a16="http://schemas.microsoft.com/office/drawing/2014/main" id="{36150777-AC99-448B-8230-6B95604506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86" y="4358275"/>
                <a:ext cx="467115" cy="50901"/>
              </a:xfrm>
              <a:custGeom>
                <a:avLst/>
                <a:gdLst>
                  <a:gd name="T0" fmla="*/ 2710 w 2710"/>
                  <a:gd name="T1" fmla="*/ 136 h 408"/>
                  <a:gd name="T2" fmla="*/ 204 w 2710"/>
                  <a:gd name="T3" fmla="*/ 136 h 408"/>
                  <a:gd name="T4" fmla="*/ 204 w 2710"/>
                  <a:gd name="T5" fmla="*/ 272 h 408"/>
                  <a:gd name="T6" fmla="*/ 2710 w 2710"/>
                  <a:gd name="T7" fmla="*/ 272 h 408"/>
                  <a:gd name="T8" fmla="*/ 2710 w 2710"/>
                  <a:gd name="T9" fmla="*/ 136 h 408"/>
                  <a:gd name="T10" fmla="*/ 204 w 2710"/>
                  <a:gd name="T11" fmla="*/ 0 h 408"/>
                  <a:gd name="T12" fmla="*/ 0 w 2710"/>
                  <a:gd name="T13" fmla="*/ 204 h 408"/>
                  <a:gd name="T14" fmla="*/ 204 w 2710"/>
                  <a:gd name="T15" fmla="*/ 408 h 408"/>
                  <a:gd name="T16" fmla="*/ 408 w 2710"/>
                  <a:gd name="T17" fmla="*/ 204 h 408"/>
                  <a:gd name="T18" fmla="*/ 204 w 2710"/>
                  <a:gd name="T19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0" h="408">
                    <a:moveTo>
                      <a:pt x="2710" y="136"/>
                    </a:moveTo>
                    <a:lnTo>
                      <a:pt x="204" y="136"/>
                    </a:lnTo>
                    <a:lnTo>
                      <a:pt x="204" y="272"/>
                    </a:lnTo>
                    <a:lnTo>
                      <a:pt x="2710" y="272"/>
                    </a:lnTo>
                    <a:lnTo>
                      <a:pt x="2710" y="136"/>
                    </a:lnTo>
                    <a:close/>
                    <a:moveTo>
                      <a:pt x="204" y="0"/>
                    </a:moveTo>
                    <a:cubicBezTo>
                      <a:pt x="92" y="0"/>
                      <a:pt x="0" y="92"/>
                      <a:pt x="0" y="204"/>
                    </a:cubicBezTo>
                    <a:cubicBezTo>
                      <a:pt x="0" y="317"/>
                      <a:pt x="92" y="408"/>
                      <a:pt x="204" y="408"/>
                    </a:cubicBezTo>
                    <a:cubicBezTo>
                      <a:pt x="317" y="408"/>
                      <a:pt x="408" y="317"/>
                      <a:pt x="408" y="204"/>
                    </a:cubicBezTo>
                    <a:cubicBezTo>
                      <a:pt x="408" y="92"/>
                      <a:pt x="317" y="0"/>
                      <a:pt x="204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64" name="Line 67">
                <a:extLst>
                  <a:ext uri="{FF2B5EF4-FFF2-40B4-BE49-F238E27FC236}">
                    <a16:creationId xmlns:a16="http://schemas.microsoft.com/office/drawing/2014/main" id="{EDBF39F6-B174-4E15-A79A-E518706A3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306" y="2541279"/>
                <a:ext cx="1" cy="613513"/>
              </a:xfrm>
              <a:prstGeom prst="line">
                <a:avLst/>
              </a:prstGeom>
              <a:noFill/>
              <a:ln w="15875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65" name="Freeform 68">
                <a:extLst>
                  <a:ext uri="{FF2B5EF4-FFF2-40B4-BE49-F238E27FC236}">
                    <a16:creationId xmlns:a16="http://schemas.microsoft.com/office/drawing/2014/main" id="{E626ABF9-B5CB-4AD5-A5E3-9348E19F13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677" y="2531546"/>
                <a:ext cx="347742" cy="50901"/>
              </a:xfrm>
              <a:custGeom>
                <a:avLst/>
                <a:gdLst>
                  <a:gd name="T0" fmla="*/ 68 w 2007"/>
                  <a:gd name="T1" fmla="*/ 136 h 408"/>
                  <a:gd name="T2" fmla="*/ 1803 w 2007"/>
                  <a:gd name="T3" fmla="*/ 136 h 408"/>
                  <a:gd name="T4" fmla="*/ 1871 w 2007"/>
                  <a:gd name="T5" fmla="*/ 204 h 408"/>
                  <a:gd name="T6" fmla="*/ 1803 w 2007"/>
                  <a:gd name="T7" fmla="*/ 272 h 408"/>
                  <a:gd name="T8" fmla="*/ 68 w 2007"/>
                  <a:gd name="T9" fmla="*/ 272 h 408"/>
                  <a:gd name="T10" fmla="*/ 0 w 2007"/>
                  <a:gd name="T11" fmla="*/ 204 h 408"/>
                  <a:gd name="T12" fmla="*/ 68 w 2007"/>
                  <a:gd name="T13" fmla="*/ 136 h 408"/>
                  <a:gd name="T14" fmla="*/ 1803 w 2007"/>
                  <a:gd name="T15" fmla="*/ 0 h 408"/>
                  <a:gd name="T16" fmla="*/ 2007 w 2007"/>
                  <a:gd name="T17" fmla="*/ 204 h 408"/>
                  <a:gd name="T18" fmla="*/ 1803 w 2007"/>
                  <a:gd name="T19" fmla="*/ 408 h 408"/>
                  <a:gd name="T20" fmla="*/ 1599 w 2007"/>
                  <a:gd name="T21" fmla="*/ 204 h 408"/>
                  <a:gd name="T22" fmla="*/ 1803 w 2007"/>
                  <a:gd name="T23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7" h="408">
                    <a:moveTo>
                      <a:pt x="68" y="136"/>
                    </a:moveTo>
                    <a:lnTo>
                      <a:pt x="1803" y="136"/>
                    </a:lnTo>
                    <a:cubicBezTo>
                      <a:pt x="1840" y="136"/>
                      <a:pt x="1871" y="167"/>
                      <a:pt x="1871" y="204"/>
                    </a:cubicBezTo>
                    <a:cubicBezTo>
                      <a:pt x="1871" y="242"/>
                      <a:pt x="1840" y="272"/>
                      <a:pt x="1803" y="272"/>
                    </a:cubicBezTo>
                    <a:lnTo>
                      <a:pt x="68" y="272"/>
                    </a:lnTo>
                    <a:cubicBezTo>
                      <a:pt x="31" y="272"/>
                      <a:pt x="0" y="242"/>
                      <a:pt x="0" y="204"/>
                    </a:cubicBezTo>
                    <a:cubicBezTo>
                      <a:pt x="0" y="167"/>
                      <a:pt x="31" y="136"/>
                      <a:pt x="68" y="136"/>
                    </a:cubicBezTo>
                    <a:close/>
                    <a:moveTo>
                      <a:pt x="1803" y="0"/>
                    </a:moveTo>
                    <a:cubicBezTo>
                      <a:pt x="1916" y="0"/>
                      <a:pt x="2007" y="92"/>
                      <a:pt x="2007" y="204"/>
                    </a:cubicBezTo>
                    <a:cubicBezTo>
                      <a:pt x="2007" y="317"/>
                      <a:pt x="1916" y="408"/>
                      <a:pt x="1803" y="408"/>
                    </a:cubicBezTo>
                    <a:cubicBezTo>
                      <a:pt x="1690" y="408"/>
                      <a:pt x="1599" y="317"/>
                      <a:pt x="1599" y="204"/>
                    </a:cubicBezTo>
                    <a:cubicBezTo>
                      <a:pt x="1599" y="92"/>
                      <a:pt x="1690" y="0"/>
                      <a:pt x="1803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66" name="Line 69">
                <a:extLst>
                  <a:ext uri="{FF2B5EF4-FFF2-40B4-BE49-F238E27FC236}">
                    <a16:creationId xmlns:a16="http://schemas.microsoft.com/office/drawing/2014/main" id="{F9EC5B82-C2A7-4362-B7F1-813A7D1FE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7215" y="4164103"/>
                <a:ext cx="0" cy="450556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67" name="Line 70">
                <a:extLst>
                  <a:ext uri="{FF2B5EF4-FFF2-40B4-BE49-F238E27FC236}">
                    <a16:creationId xmlns:a16="http://schemas.microsoft.com/office/drawing/2014/main" id="{BD15B481-0698-4F3A-8E46-D9A5298F7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7215" y="4377127"/>
                <a:ext cx="1691996" cy="5656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68" name="Freeform 71">
                <a:extLst>
                  <a:ext uri="{FF2B5EF4-FFF2-40B4-BE49-F238E27FC236}">
                    <a16:creationId xmlns:a16="http://schemas.microsoft.com/office/drawing/2014/main" id="{7C69E13A-5E77-41BF-B78F-7AA0C31A3C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2880" y="2863336"/>
                <a:ext cx="70068" cy="1513792"/>
              </a:xfrm>
              <a:custGeom>
                <a:avLst/>
                <a:gdLst>
                  <a:gd name="T0" fmla="*/ 272 w 408"/>
                  <a:gd name="T1" fmla="*/ 12058 h 12058"/>
                  <a:gd name="T2" fmla="*/ 272 w 408"/>
                  <a:gd name="T3" fmla="*/ 204 h 12058"/>
                  <a:gd name="T4" fmla="*/ 136 w 408"/>
                  <a:gd name="T5" fmla="*/ 204 h 12058"/>
                  <a:gd name="T6" fmla="*/ 136 w 408"/>
                  <a:gd name="T7" fmla="*/ 12058 h 12058"/>
                  <a:gd name="T8" fmla="*/ 272 w 408"/>
                  <a:gd name="T9" fmla="*/ 12058 h 12058"/>
                  <a:gd name="T10" fmla="*/ 408 w 408"/>
                  <a:gd name="T11" fmla="*/ 204 h 12058"/>
                  <a:gd name="T12" fmla="*/ 204 w 408"/>
                  <a:gd name="T13" fmla="*/ 0 h 12058"/>
                  <a:gd name="T14" fmla="*/ 0 w 408"/>
                  <a:gd name="T15" fmla="*/ 204 h 12058"/>
                  <a:gd name="T16" fmla="*/ 204 w 408"/>
                  <a:gd name="T17" fmla="*/ 408 h 12058"/>
                  <a:gd name="T18" fmla="*/ 408 w 408"/>
                  <a:gd name="T19" fmla="*/ 204 h 1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8" h="12058">
                    <a:moveTo>
                      <a:pt x="272" y="12058"/>
                    </a:moveTo>
                    <a:lnTo>
                      <a:pt x="272" y="204"/>
                    </a:lnTo>
                    <a:lnTo>
                      <a:pt x="136" y="204"/>
                    </a:lnTo>
                    <a:lnTo>
                      <a:pt x="136" y="12058"/>
                    </a:lnTo>
                    <a:lnTo>
                      <a:pt x="272" y="12058"/>
                    </a:lnTo>
                    <a:close/>
                    <a:moveTo>
                      <a:pt x="408" y="204"/>
                    </a:moveTo>
                    <a:cubicBezTo>
                      <a:pt x="408" y="92"/>
                      <a:pt x="317" y="0"/>
                      <a:pt x="204" y="0"/>
                    </a:cubicBezTo>
                    <a:cubicBezTo>
                      <a:pt x="92" y="0"/>
                      <a:pt x="0" y="92"/>
                      <a:pt x="0" y="204"/>
                    </a:cubicBezTo>
                    <a:cubicBezTo>
                      <a:pt x="0" y="317"/>
                      <a:pt x="92" y="408"/>
                      <a:pt x="204" y="408"/>
                    </a:cubicBezTo>
                    <a:cubicBezTo>
                      <a:pt x="317" y="408"/>
                      <a:pt x="408" y="317"/>
                      <a:pt x="408" y="204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69" name="Line 72">
                <a:extLst>
                  <a:ext uri="{FF2B5EF4-FFF2-40B4-BE49-F238E27FC236}">
                    <a16:creationId xmlns:a16="http://schemas.microsoft.com/office/drawing/2014/main" id="{662400C7-63C4-4261-84E4-E1C389A87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9211" y="3900180"/>
                <a:ext cx="199822" cy="0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70" name="Rectangle 73">
                <a:extLst>
                  <a:ext uri="{FF2B5EF4-FFF2-40B4-BE49-F238E27FC236}">
                    <a16:creationId xmlns:a16="http://schemas.microsoft.com/office/drawing/2014/main" id="{4DCE32F7-629F-4CA7-84B3-3059D1865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033" y="3817232"/>
                <a:ext cx="298435" cy="182862"/>
              </a:xfrm>
              <a:prstGeom prst="rect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71" name="Freeform 74">
                <a:extLst>
                  <a:ext uri="{FF2B5EF4-FFF2-40B4-BE49-F238E27FC236}">
                    <a16:creationId xmlns:a16="http://schemas.microsoft.com/office/drawing/2014/main" id="{9063D161-A325-4DF9-87DF-8C4F832611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7468" y="3888869"/>
                <a:ext cx="456735" cy="50901"/>
              </a:xfrm>
              <a:custGeom>
                <a:avLst/>
                <a:gdLst>
                  <a:gd name="T0" fmla="*/ 1 w 1320"/>
                  <a:gd name="T1" fmla="*/ 47 h 205"/>
                  <a:gd name="T2" fmla="*/ 1218 w 1320"/>
                  <a:gd name="T3" fmla="*/ 69 h 205"/>
                  <a:gd name="T4" fmla="*/ 1216 w 1320"/>
                  <a:gd name="T5" fmla="*/ 137 h 205"/>
                  <a:gd name="T6" fmla="*/ 0 w 1320"/>
                  <a:gd name="T7" fmla="*/ 115 h 205"/>
                  <a:gd name="T8" fmla="*/ 1 w 1320"/>
                  <a:gd name="T9" fmla="*/ 47 h 205"/>
                  <a:gd name="T10" fmla="*/ 1219 w 1320"/>
                  <a:gd name="T11" fmla="*/ 1 h 205"/>
                  <a:gd name="T12" fmla="*/ 1319 w 1320"/>
                  <a:gd name="T13" fmla="*/ 104 h 205"/>
                  <a:gd name="T14" fmla="*/ 1215 w 1320"/>
                  <a:gd name="T15" fmla="*/ 205 h 205"/>
                  <a:gd name="T16" fmla="*/ 1115 w 1320"/>
                  <a:gd name="T17" fmla="*/ 101 h 205"/>
                  <a:gd name="T18" fmla="*/ 1219 w 1320"/>
                  <a:gd name="T19" fmla="*/ 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0" h="205">
                    <a:moveTo>
                      <a:pt x="1" y="47"/>
                    </a:moveTo>
                    <a:lnTo>
                      <a:pt x="1218" y="69"/>
                    </a:lnTo>
                    <a:lnTo>
                      <a:pt x="1216" y="137"/>
                    </a:lnTo>
                    <a:lnTo>
                      <a:pt x="0" y="115"/>
                    </a:lnTo>
                    <a:lnTo>
                      <a:pt x="1" y="47"/>
                    </a:lnTo>
                    <a:close/>
                    <a:moveTo>
                      <a:pt x="1219" y="1"/>
                    </a:moveTo>
                    <a:cubicBezTo>
                      <a:pt x="1275" y="2"/>
                      <a:pt x="1320" y="48"/>
                      <a:pt x="1319" y="104"/>
                    </a:cubicBezTo>
                    <a:cubicBezTo>
                      <a:pt x="1318" y="161"/>
                      <a:pt x="1272" y="205"/>
                      <a:pt x="1215" y="205"/>
                    </a:cubicBezTo>
                    <a:cubicBezTo>
                      <a:pt x="1159" y="204"/>
                      <a:pt x="1114" y="157"/>
                      <a:pt x="1115" y="101"/>
                    </a:cubicBezTo>
                    <a:cubicBezTo>
                      <a:pt x="1116" y="44"/>
                      <a:pt x="1163" y="0"/>
                      <a:pt x="1219" y="1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72" name="Line 75">
                <a:extLst>
                  <a:ext uri="{FF2B5EF4-FFF2-40B4-BE49-F238E27FC236}">
                    <a16:creationId xmlns:a16="http://schemas.microsoft.com/office/drawing/2014/main" id="{D22A8F92-D6BF-40C4-AAEB-63EAAE725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7872" y="3144226"/>
                <a:ext cx="7786" cy="1679687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73" name="Freeform 77">
                <a:extLst>
                  <a:ext uri="{FF2B5EF4-FFF2-40B4-BE49-F238E27FC236}">
                    <a16:creationId xmlns:a16="http://schemas.microsoft.com/office/drawing/2014/main" id="{DA86764E-0400-4CEA-9D15-87F7B26C6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572" y="2207297"/>
                <a:ext cx="3036250" cy="13197"/>
              </a:xfrm>
              <a:custGeom>
                <a:avLst/>
                <a:gdLst>
                  <a:gd name="T0" fmla="*/ 0 w 1170"/>
                  <a:gd name="T1" fmla="*/ 4 h 7"/>
                  <a:gd name="T2" fmla="*/ 49 w 1170"/>
                  <a:gd name="T3" fmla="*/ 4 h 7"/>
                  <a:gd name="T4" fmla="*/ 98 w 1170"/>
                  <a:gd name="T5" fmla="*/ 4 h 7"/>
                  <a:gd name="T6" fmla="*/ 147 w 1170"/>
                  <a:gd name="T7" fmla="*/ 4 h 7"/>
                  <a:gd name="T8" fmla="*/ 195 w 1170"/>
                  <a:gd name="T9" fmla="*/ 4 h 7"/>
                  <a:gd name="T10" fmla="*/ 244 w 1170"/>
                  <a:gd name="T11" fmla="*/ 2 h 7"/>
                  <a:gd name="T12" fmla="*/ 293 w 1170"/>
                  <a:gd name="T13" fmla="*/ 2 h 7"/>
                  <a:gd name="T14" fmla="*/ 341 w 1170"/>
                  <a:gd name="T15" fmla="*/ 0 h 7"/>
                  <a:gd name="T16" fmla="*/ 390 w 1170"/>
                  <a:gd name="T17" fmla="*/ 0 h 7"/>
                  <a:gd name="T18" fmla="*/ 439 w 1170"/>
                  <a:gd name="T19" fmla="*/ 0 h 7"/>
                  <a:gd name="T20" fmla="*/ 488 w 1170"/>
                  <a:gd name="T21" fmla="*/ 0 h 7"/>
                  <a:gd name="T22" fmla="*/ 536 w 1170"/>
                  <a:gd name="T23" fmla="*/ 0 h 7"/>
                  <a:gd name="T24" fmla="*/ 585 w 1170"/>
                  <a:gd name="T25" fmla="*/ 0 h 7"/>
                  <a:gd name="T26" fmla="*/ 634 w 1170"/>
                  <a:gd name="T27" fmla="*/ 2 h 7"/>
                  <a:gd name="T28" fmla="*/ 683 w 1170"/>
                  <a:gd name="T29" fmla="*/ 4 h 7"/>
                  <a:gd name="T30" fmla="*/ 731 w 1170"/>
                  <a:gd name="T31" fmla="*/ 4 h 7"/>
                  <a:gd name="T32" fmla="*/ 780 w 1170"/>
                  <a:gd name="T33" fmla="*/ 4 h 7"/>
                  <a:gd name="T34" fmla="*/ 829 w 1170"/>
                  <a:gd name="T35" fmla="*/ 4 h 7"/>
                  <a:gd name="T36" fmla="*/ 877 w 1170"/>
                  <a:gd name="T37" fmla="*/ 7 h 7"/>
                  <a:gd name="T38" fmla="*/ 926 w 1170"/>
                  <a:gd name="T39" fmla="*/ 7 h 7"/>
                  <a:gd name="T40" fmla="*/ 975 w 1170"/>
                  <a:gd name="T41" fmla="*/ 7 h 7"/>
                  <a:gd name="T42" fmla="*/ 1024 w 1170"/>
                  <a:gd name="T43" fmla="*/ 4 h 7"/>
                  <a:gd name="T44" fmla="*/ 1072 w 1170"/>
                  <a:gd name="T45" fmla="*/ 4 h 7"/>
                  <a:gd name="T46" fmla="*/ 1121 w 1170"/>
                  <a:gd name="T47" fmla="*/ 4 h 7"/>
                  <a:gd name="T48" fmla="*/ 1170 w 1170"/>
                  <a:gd name="T4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0" h="7">
                    <a:moveTo>
                      <a:pt x="0" y="4"/>
                    </a:moveTo>
                    <a:lnTo>
                      <a:pt x="49" y="4"/>
                    </a:lnTo>
                    <a:lnTo>
                      <a:pt x="98" y="4"/>
                    </a:lnTo>
                    <a:lnTo>
                      <a:pt x="147" y="4"/>
                    </a:lnTo>
                    <a:lnTo>
                      <a:pt x="195" y="4"/>
                    </a:lnTo>
                    <a:lnTo>
                      <a:pt x="244" y="2"/>
                    </a:lnTo>
                    <a:lnTo>
                      <a:pt x="293" y="2"/>
                    </a:lnTo>
                    <a:lnTo>
                      <a:pt x="341" y="0"/>
                    </a:lnTo>
                    <a:lnTo>
                      <a:pt x="390" y="0"/>
                    </a:lnTo>
                    <a:lnTo>
                      <a:pt x="439" y="0"/>
                    </a:lnTo>
                    <a:lnTo>
                      <a:pt x="488" y="0"/>
                    </a:lnTo>
                    <a:lnTo>
                      <a:pt x="536" y="0"/>
                    </a:lnTo>
                    <a:lnTo>
                      <a:pt x="585" y="0"/>
                    </a:lnTo>
                    <a:lnTo>
                      <a:pt x="634" y="2"/>
                    </a:lnTo>
                    <a:lnTo>
                      <a:pt x="683" y="4"/>
                    </a:lnTo>
                    <a:lnTo>
                      <a:pt x="731" y="4"/>
                    </a:lnTo>
                    <a:lnTo>
                      <a:pt x="780" y="4"/>
                    </a:lnTo>
                    <a:lnTo>
                      <a:pt x="829" y="4"/>
                    </a:lnTo>
                    <a:lnTo>
                      <a:pt x="877" y="7"/>
                    </a:lnTo>
                    <a:lnTo>
                      <a:pt x="926" y="7"/>
                    </a:lnTo>
                    <a:lnTo>
                      <a:pt x="975" y="7"/>
                    </a:lnTo>
                    <a:lnTo>
                      <a:pt x="1024" y="4"/>
                    </a:lnTo>
                    <a:lnTo>
                      <a:pt x="1072" y="4"/>
                    </a:lnTo>
                    <a:lnTo>
                      <a:pt x="1121" y="4"/>
                    </a:lnTo>
                    <a:lnTo>
                      <a:pt x="1170" y="2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74" name="Line 78">
                <a:extLst>
                  <a:ext uri="{FF2B5EF4-FFF2-40B4-BE49-F238E27FC236}">
                    <a16:creationId xmlns:a16="http://schemas.microsoft.com/office/drawing/2014/main" id="{BC486850-A7BE-432B-BC8B-486520942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6822" y="2209182"/>
                <a:ext cx="75258" cy="1885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75" name="Freeform 79">
                <a:extLst>
                  <a:ext uri="{FF2B5EF4-FFF2-40B4-BE49-F238E27FC236}">
                    <a16:creationId xmlns:a16="http://schemas.microsoft.com/office/drawing/2014/main" id="{AF5C25ED-6C4A-4EEC-92F4-5BBA77B41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572" y="2231804"/>
                <a:ext cx="3036250" cy="7541"/>
              </a:xfrm>
              <a:custGeom>
                <a:avLst/>
                <a:gdLst>
                  <a:gd name="T0" fmla="*/ 0 w 1170"/>
                  <a:gd name="T1" fmla="*/ 4 h 4"/>
                  <a:gd name="T2" fmla="*/ 49 w 1170"/>
                  <a:gd name="T3" fmla="*/ 4 h 4"/>
                  <a:gd name="T4" fmla="*/ 98 w 1170"/>
                  <a:gd name="T5" fmla="*/ 4 h 4"/>
                  <a:gd name="T6" fmla="*/ 147 w 1170"/>
                  <a:gd name="T7" fmla="*/ 4 h 4"/>
                  <a:gd name="T8" fmla="*/ 195 w 1170"/>
                  <a:gd name="T9" fmla="*/ 4 h 4"/>
                  <a:gd name="T10" fmla="*/ 244 w 1170"/>
                  <a:gd name="T11" fmla="*/ 2 h 4"/>
                  <a:gd name="T12" fmla="*/ 293 w 1170"/>
                  <a:gd name="T13" fmla="*/ 2 h 4"/>
                  <a:gd name="T14" fmla="*/ 341 w 1170"/>
                  <a:gd name="T15" fmla="*/ 2 h 4"/>
                  <a:gd name="T16" fmla="*/ 390 w 1170"/>
                  <a:gd name="T17" fmla="*/ 0 h 4"/>
                  <a:gd name="T18" fmla="*/ 439 w 1170"/>
                  <a:gd name="T19" fmla="*/ 0 h 4"/>
                  <a:gd name="T20" fmla="*/ 488 w 1170"/>
                  <a:gd name="T21" fmla="*/ 0 h 4"/>
                  <a:gd name="T22" fmla="*/ 536 w 1170"/>
                  <a:gd name="T23" fmla="*/ 0 h 4"/>
                  <a:gd name="T24" fmla="*/ 585 w 1170"/>
                  <a:gd name="T25" fmla="*/ 2 h 4"/>
                  <a:gd name="T26" fmla="*/ 634 w 1170"/>
                  <a:gd name="T27" fmla="*/ 2 h 4"/>
                  <a:gd name="T28" fmla="*/ 683 w 1170"/>
                  <a:gd name="T29" fmla="*/ 2 h 4"/>
                  <a:gd name="T30" fmla="*/ 731 w 1170"/>
                  <a:gd name="T31" fmla="*/ 4 h 4"/>
                  <a:gd name="T32" fmla="*/ 780 w 1170"/>
                  <a:gd name="T33" fmla="*/ 4 h 4"/>
                  <a:gd name="T34" fmla="*/ 829 w 1170"/>
                  <a:gd name="T35" fmla="*/ 4 h 4"/>
                  <a:gd name="T36" fmla="*/ 877 w 1170"/>
                  <a:gd name="T37" fmla="*/ 4 h 4"/>
                  <a:gd name="T38" fmla="*/ 926 w 1170"/>
                  <a:gd name="T39" fmla="*/ 4 h 4"/>
                  <a:gd name="T40" fmla="*/ 975 w 1170"/>
                  <a:gd name="T41" fmla="*/ 4 h 4"/>
                  <a:gd name="T42" fmla="*/ 1024 w 1170"/>
                  <a:gd name="T43" fmla="*/ 4 h 4"/>
                  <a:gd name="T44" fmla="*/ 1072 w 1170"/>
                  <a:gd name="T45" fmla="*/ 4 h 4"/>
                  <a:gd name="T46" fmla="*/ 1121 w 1170"/>
                  <a:gd name="T47" fmla="*/ 4 h 4"/>
                  <a:gd name="T48" fmla="*/ 1170 w 1170"/>
                  <a:gd name="T4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0" h="4">
                    <a:moveTo>
                      <a:pt x="0" y="4"/>
                    </a:moveTo>
                    <a:lnTo>
                      <a:pt x="49" y="4"/>
                    </a:lnTo>
                    <a:lnTo>
                      <a:pt x="98" y="4"/>
                    </a:lnTo>
                    <a:lnTo>
                      <a:pt x="147" y="4"/>
                    </a:lnTo>
                    <a:lnTo>
                      <a:pt x="195" y="4"/>
                    </a:lnTo>
                    <a:lnTo>
                      <a:pt x="244" y="2"/>
                    </a:lnTo>
                    <a:lnTo>
                      <a:pt x="293" y="2"/>
                    </a:lnTo>
                    <a:lnTo>
                      <a:pt x="341" y="2"/>
                    </a:lnTo>
                    <a:lnTo>
                      <a:pt x="390" y="0"/>
                    </a:lnTo>
                    <a:lnTo>
                      <a:pt x="439" y="0"/>
                    </a:lnTo>
                    <a:lnTo>
                      <a:pt x="488" y="0"/>
                    </a:lnTo>
                    <a:lnTo>
                      <a:pt x="536" y="0"/>
                    </a:lnTo>
                    <a:lnTo>
                      <a:pt x="585" y="2"/>
                    </a:lnTo>
                    <a:lnTo>
                      <a:pt x="634" y="2"/>
                    </a:lnTo>
                    <a:lnTo>
                      <a:pt x="683" y="2"/>
                    </a:lnTo>
                    <a:lnTo>
                      <a:pt x="731" y="4"/>
                    </a:lnTo>
                    <a:lnTo>
                      <a:pt x="780" y="4"/>
                    </a:lnTo>
                    <a:lnTo>
                      <a:pt x="829" y="4"/>
                    </a:lnTo>
                    <a:lnTo>
                      <a:pt x="877" y="4"/>
                    </a:lnTo>
                    <a:lnTo>
                      <a:pt x="926" y="4"/>
                    </a:lnTo>
                    <a:lnTo>
                      <a:pt x="975" y="4"/>
                    </a:lnTo>
                    <a:lnTo>
                      <a:pt x="1024" y="4"/>
                    </a:lnTo>
                    <a:lnTo>
                      <a:pt x="1072" y="4"/>
                    </a:lnTo>
                    <a:lnTo>
                      <a:pt x="1121" y="4"/>
                    </a:lnTo>
                    <a:lnTo>
                      <a:pt x="1170" y="2"/>
                    </a:lnTo>
                  </a:path>
                </a:pathLst>
              </a:custGeom>
              <a:noFill/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76" name="Line 80">
                <a:extLst>
                  <a:ext uri="{FF2B5EF4-FFF2-40B4-BE49-F238E27FC236}">
                    <a16:creationId xmlns:a16="http://schemas.microsoft.com/office/drawing/2014/main" id="{99FF61E6-799F-40F6-9742-A2AB87600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6822" y="2233689"/>
                <a:ext cx="75258" cy="1885"/>
              </a:xfrm>
              <a:prstGeom prst="line">
                <a:avLst/>
              </a:prstGeom>
              <a:noFill/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id="{83B78B5B-7B3E-44E9-8916-FAD2382795BE}"/>
                  </a:ext>
                </a:extLst>
              </p:cNvPr>
              <p:cNvSpPr/>
              <p:nvPr/>
            </p:nvSpPr>
            <p:spPr>
              <a:xfrm>
                <a:off x="3151645" y="3237571"/>
                <a:ext cx="185792" cy="5645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/>
              </a:p>
            </p:txBody>
          </p:sp>
          <p:pic>
            <p:nvPicPr>
              <p:cNvPr id="78" name="Picture 5">
                <a:extLst>
                  <a:ext uri="{FF2B5EF4-FFF2-40B4-BE49-F238E27FC236}">
                    <a16:creationId xmlns:a16="http://schemas.microsoft.com/office/drawing/2014/main" id="{0A0B4A63-9233-454B-8292-FC9F74FCD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268" b="95122" l="109" r="899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147" r="80516" b="19268"/>
              <a:stretch/>
            </p:blipFill>
            <p:spPr bwMode="auto">
              <a:xfrm>
                <a:off x="3149415" y="2133480"/>
                <a:ext cx="3610073" cy="16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2" name="Прямая соединительная линия 81">
                <a:extLst>
                  <a:ext uri="{FF2B5EF4-FFF2-40B4-BE49-F238E27FC236}">
                    <a16:creationId xmlns:a16="http://schemas.microsoft.com/office/drawing/2014/main" id="{89823A88-E354-41BB-87C0-D79D2F962C3B}"/>
                  </a:ext>
                </a:extLst>
              </p:cNvPr>
              <p:cNvCxnSpPr>
                <a:stCxn id="45" idx="2"/>
              </p:cNvCxnSpPr>
              <p:nvPr/>
            </p:nvCxnSpPr>
            <p:spPr>
              <a:xfrm flipH="1">
                <a:off x="4838198" y="844307"/>
                <a:ext cx="601104" cy="1234616"/>
              </a:xfrm>
              <a:prstGeom prst="line">
                <a:avLst/>
              </a:prstGeom>
              <a:ln w="38100">
                <a:solidFill>
                  <a:srgbClr val="2925E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>
                <a:extLst>
                  <a:ext uri="{FF2B5EF4-FFF2-40B4-BE49-F238E27FC236}">
                    <a16:creationId xmlns:a16="http://schemas.microsoft.com/office/drawing/2014/main" id="{A5C4CEFE-A45D-42FE-AA6F-7121969AEE19}"/>
                  </a:ext>
                </a:extLst>
              </p:cNvPr>
              <p:cNvCxnSpPr/>
              <p:nvPr/>
            </p:nvCxnSpPr>
            <p:spPr>
              <a:xfrm>
                <a:off x="351547" y="2473105"/>
                <a:ext cx="8208000" cy="0"/>
              </a:xfrm>
              <a:prstGeom prst="line">
                <a:avLst/>
              </a:prstGeom>
              <a:ln w="28575"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32EE28B5-FCE3-471B-9DCD-8005832178FD}"/>
                  </a:ext>
                </a:extLst>
              </p:cNvPr>
              <p:cNvCxnSpPr/>
              <p:nvPr/>
            </p:nvCxnSpPr>
            <p:spPr>
              <a:xfrm>
                <a:off x="1942709" y="1964780"/>
                <a:ext cx="2454030" cy="0"/>
              </a:xfrm>
              <a:prstGeom prst="line">
                <a:avLst/>
              </a:prstGeom>
              <a:ln w="38100">
                <a:solidFill>
                  <a:srgbClr val="2925E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74A751CD-E8DA-4E94-8C70-214F7CE9E2A9}"/>
                  </a:ext>
                </a:extLst>
              </p:cNvPr>
              <p:cNvCxnSpPr/>
              <p:nvPr/>
            </p:nvCxnSpPr>
            <p:spPr>
              <a:xfrm>
                <a:off x="1937705" y="2968651"/>
                <a:ext cx="2454030" cy="0"/>
              </a:xfrm>
              <a:prstGeom prst="line">
                <a:avLst/>
              </a:prstGeom>
              <a:ln w="38100">
                <a:solidFill>
                  <a:srgbClr val="2925E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id="{3DEC02BF-69F6-4181-8063-CB3F36C830E9}"/>
                  </a:ext>
                </a:extLst>
              </p:cNvPr>
              <p:cNvSpPr/>
              <p:nvPr/>
            </p:nvSpPr>
            <p:spPr>
              <a:xfrm>
                <a:off x="1899110" y="2709209"/>
                <a:ext cx="1054828" cy="308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dirty="0">
                    <a:solidFill>
                      <a:srgbClr val="2925E1"/>
                    </a:solidFill>
                  </a:rPr>
                  <a:t>Mo </a:t>
                </a:r>
                <a:r>
                  <a:rPr lang="ru-RU" altLang="ru-RU" dirty="0">
                    <a:solidFill>
                      <a:srgbClr val="2925E1"/>
                    </a:solidFill>
                  </a:rPr>
                  <a:t>фольга</a:t>
                </a:r>
                <a:endParaRPr lang="ru-RU" altLang="ru-RU" sz="4000" dirty="0">
                  <a:solidFill>
                    <a:srgbClr val="2925E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Rectangle 39">
                <a:extLst>
                  <a:ext uri="{FF2B5EF4-FFF2-40B4-BE49-F238E27FC236}">
                    <a16:creationId xmlns:a16="http://schemas.microsoft.com/office/drawing/2014/main" id="{1B49D1B6-64E6-4319-9944-A9CC6DDBE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09847" y="1189244"/>
                <a:ext cx="580652" cy="210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ru-RU" sz="1600" dirty="0">
                    <a:solidFill>
                      <a:srgbClr val="000000"/>
                    </a:solidFill>
                  </a:rPr>
                  <a:t>ISO160</a:t>
                </a:r>
                <a:endParaRPr kumimoji="0" lang="ru-RU" altLang="ru-RU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8" name="Прямая соединительная линия 87">
                <a:extLst>
                  <a:ext uri="{FF2B5EF4-FFF2-40B4-BE49-F238E27FC236}">
                    <a16:creationId xmlns:a16="http://schemas.microsoft.com/office/drawing/2014/main" id="{FA87A5D4-D22A-4B97-ACD7-7E9765EDE56B}"/>
                  </a:ext>
                </a:extLst>
              </p:cNvPr>
              <p:cNvCxnSpPr/>
              <p:nvPr/>
            </p:nvCxnSpPr>
            <p:spPr>
              <a:xfrm>
                <a:off x="5683809" y="4823913"/>
                <a:ext cx="184581" cy="0"/>
              </a:xfrm>
              <a:prstGeom prst="line">
                <a:avLst/>
              </a:prstGeom>
              <a:ln w="19050">
                <a:solidFill>
                  <a:srgbClr val="292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6252164B-6DE0-4C8B-B980-6B212A74EC24}"/>
                  </a:ext>
                </a:extLst>
              </p:cNvPr>
              <p:cNvCxnSpPr/>
              <p:nvPr/>
            </p:nvCxnSpPr>
            <p:spPr>
              <a:xfrm>
                <a:off x="5729954" y="4895467"/>
                <a:ext cx="92291" cy="0"/>
              </a:xfrm>
              <a:prstGeom prst="line">
                <a:avLst/>
              </a:prstGeom>
              <a:ln w="19050">
                <a:solidFill>
                  <a:srgbClr val="292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>
                <a:extLst>
                  <a:ext uri="{FF2B5EF4-FFF2-40B4-BE49-F238E27FC236}">
                    <a16:creationId xmlns:a16="http://schemas.microsoft.com/office/drawing/2014/main" id="{F5821A0A-948D-48D5-B3CC-3DF6A0B5356D}"/>
                  </a:ext>
                </a:extLst>
              </p:cNvPr>
              <p:cNvCxnSpPr/>
              <p:nvPr/>
            </p:nvCxnSpPr>
            <p:spPr>
              <a:xfrm>
                <a:off x="5760718" y="4967021"/>
                <a:ext cx="30764" cy="0"/>
              </a:xfrm>
              <a:prstGeom prst="line">
                <a:avLst/>
              </a:prstGeom>
              <a:ln w="19050">
                <a:solidFill>
                  <a:srgbClr val="292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Группа 90">
                <a:extLst>
                  <a:ext uri="{FF2B5EF4-FFF2-40B4-BE49-F238E27FC236}">
                    <a16:creationId xmlns:a16="http://schemas.microsoft.com/office/drawing/2014/main" id="{BC56BD1D-B21D-4900-9EE9-9B39A561FAE7}"/>
                  </a:ext>
                </a:extLst>
              </p:cNvPr>
              <p:cNvGrpSpPr/>
              <p:nvPr/>
            </p:nvGrpSpPr>
            <p:grpSpPr>
              <a:xfrm>
                <a:off x="5002840" y="3263400"/>
                <a:ext cx="223837" cy="450698"/>
                <a:chOff x="3328988" y="3717131"/>
                <a:chExt cx="261938" cy="603513"/>
              </a:xfrm>
            </p:grpSpPr>
            <p:cxnSp>
              <p:nvCxnSpPr>
                <p:cNvPr id="123" name="Прямая соединительная линия 122">
                  <a:extLst>
                    <a:ext uri="{FF2B5EF4-FFF2-40B4-BE49-F238E27FC236}">
                      <a16:creationId xmlns:a16="http://schemas.microsoft.com/office/drawing/2014/main" id="{79EE0DD2-C683-44E1-8DAB-3068B1D5F637}"/>
                    </a:ext>
                  </a:extLst>
                </p:cNvPr>
                <p:cNvCxnSpPr/>
                <p:nvPr/>
              </p:nvCxnSpPr>
              <p:spPr>
                <a:xfrm>
                  <a:off x="3328988" y="3717131"/>
                  <a:ext cx="261938" cy="6035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>
                  <a:extLst>
                    <a:ext uri="{FF2B5EF4-FFF2-40B4-BE49-F238E27FC236}">
                      <a16:creationId xmlns:a16="http://schemas.microsoft.com/office/drawing/2014/main" id="{94310839-BE2F-4278-9398-D0A94AF36977}"/>
                    </a:ext>
                  </a:extLst>
                </p:cNvPr>
                <p:cNvCxnSpPr/>
                <p:nvPr/>
              </p:nvCxnSpPr>
              <p:spPr>
                <a:xfrm flipH="1">
                  <a:off x="3328988" y="3717131"/>
                  <a:ext cx="261938" cy="6035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Группа 91">
                <a:extLst>
                  <a:ext uri="{FF2B5EF4-FFF2-40B4-BE49-F238E27FC236}">
                    <a16:creationId xmlns:a16="http://schemas.microsoft.com/office/drawing/2014/main" id="{136D3D8B-ABB1-4810-A00A-81049F66069B}"/>
                  </a:ext>
                </a:extLst>
              </p:cNvPr>
              <p:cNvGrpSpPr/>
              <p:nvPr/>
            </p:nvGrpSpPr>
            <p:grpSpPr>
              <a:xfrm>
                <a:off x="2846089" y="3263400"/>
                <a:ext cx="223837" cy="450698"/>
                <a:chOff x="3328988" y="3717131"/>
                <a:chExt cx="261938" cy="603513"/>
              </a:xfrm>
            </p:grpSpPr>
            <p:cxnSp>
              <p:nvCxnSpPr>
                <p:cNvPr id="121" name="Прямая соединительная линия 120">
                  <a:extLst>
                    <a:ext uri="{FF2B5EF4-FFF2-40B4-BE49-F238E27FC236}">
                      <a16:creationId xmlns:a16="http://schemas.microsoft.com/office/drawing/2014/main" id="{3D31433A-5F7E-4492-B9A9-FD90F7BC11E5}"/>
                    </a:ext>
                  </a:extLst>
                </p:cNvPr>
                <p:cNvCxnSpPr/>
                <p:nvPr/>
              </p:nvCxnSpPr>
              <p:spPr>
                <a:xfrm>
                  <a:off x="3328988" y="3717131"/>
                  <a:ext cx="261938" cy="6035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единительная линия 121">
                  <a:extLst>
                    <a:ext uri="{FF2B5EF4-FFF2-40B4-BE49-F238E27FC236}">
                      <a16:creationId xmlns:a16="http://schemas.microsoft.com/office/drawing/2014/main" id="{DCC64E92-EED0-4EBD-A37A-AEBA157231AF}"/>
                    </a:ext>
                  </a:extLst>
                </p:cNvPr>
                <p:cNvCxnSpPr/>
                <p:nvPr/>
              </p:nvCxnSpPr>
              <p:spPr>
                <a:xfrm flipH="1">
                  <a:off x="3328988" y="3717131"/>
                  <a:ext cx="261938" cy="6035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Группа 92">
                <a:extLst>
                  <a:ext uri="{FF2B5EF4-FFF2-40B4-BE49-F238E27FC236}">
                    <a16:creationId xmlns:a16="http://schemas.microsoft.com/office/drawing/2014/main" id="{6603EB53-C3E8-4B5D-A03A-7B59489AF4F8}"/>
                  </a:ext>
                </a:extLst>
              </p:cNvPr>
              <p:cNvGrpSpPr/>
              <p:nvPr/>
            </p:nvGrpSpPr>
            <p:grpSpPr>
              <a:xfrm>
                <a:off x="8468745" y="1371517"/>
                <a:ext cx="660236" cy="3020997"/>
                <a:chOff x="8358392" y="1514241"/>
                <a:chExt cx="772619" cy="3619579"/>
              </a:xfrm>
            </p:grpSpPr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CA0BDBCE-A534-4237-83ED-F2FDCFD4555D}"/>
                    </a:ext>
                  </a:extLst>
                </p:cNvPr>
                <p:cNvSpPr txBox="1"/>
                <p:nvPr/>
              </p:nvSpPr>
              <p:spPr>
                <a:xfrm>
                  <a:off x="8358392" y="4454511"/>
                  <a:ext cx="401072" cy="3360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r>
                    <a:rPr lang="en-US" sz="16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ru-RU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8" name="Прямая соединительная линия 107">
                  <a:extLst>
                    <a:ext uri="{FF2B5EF4-FFF2-40B4-BE49-F238E27FC236}">
                      <a16:creationId xmlns:a16="http://schemas.microsoft.com/office/drawing/2014/main" id="{E40DD468-827E-4835-97F9-D5ED3EB6AD45}"/>
                    </a:ext>
                  </a:extLst>
                </p:cNvPr>
                <p:cNvCxnSpPr/>
                <p:nvPr/>
              </p:nvCxnSpPr>
              <p:spPr>
                <a:xfrm>
                  <a:off x="8410931" y="2371930"/>
                  <a:ext cx="0" cy="929162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>
                  <a:extLst>
                    <a:ext uri="{FF2B5EF4-FFF2-40B4-BE49-F238E27FC236}">
                      <a16:creationId xmlns:a16="http://schemas.microsoft.com/office/drawing/2014/main" id="{0DC7A3B2-A923-48A2-A17B-1CD6331EFBB0}"/>
                    </a:ext>
                  </a:extLst>
                </p:cNvPr>
                <p:cNvCxnSpPr/>
                <p:nvPr/>
              </p:nvCxnSpPr>
              <p:spPr>
                <a:xfrm>
                  <a:off x="8482939" y="2014560"/>
                  <a:ext cx="0" cy="1643903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>
                  <a:extLst>
                    <a:ext uri="{FF2B5EF4-FFF2-40B4-BE49-F238E27FC236}">
                      <a16:creationId xmlns:a16="http://schemas.microsoft.com/office/drawing/2014/main" id="{83152332-4FEB-4F82-9F7E-728367E959E3}"/>
                    </a:ext>
                  </a:extLst>
                </p:cNvPr>
                <p:cNvCxnSpPr/>
                <p:nvPr/>
              </p:nvCxnSpPr>
              <p:spPr>
                <a:xfrm>
                  <a:off x="8554947" y="1800137"/>
                  <a:ext cx="0" cy="2072747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>
                  <a:extLst>
                    <a:ext uri="{FF2B5EF4-FFF2-40B4-BE49-F238E27FC236}">
                      <a16:creationId xmlns:a16="http://schemas.microsoft.com/office/drawing/2014/main" id="{C0333DFD-0726-4D88-BAF3-9CBFD865B409}"/>
                    </a:ext>
                  </a:extLst>
                </p:cNvPr>
                <p:cNvCxnSpPr/>
                <p:nvPr/>
              </p:nvCxnSpPr>
              <p:spPr>
                <a:xfrm>
                  <a:off x="8626955" y="1585715"/>
                  <a:ext cx="0" cy="2483723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>
                  <a:extLst>
                    <a:ext uri="{FF2B5EF4-FFF2-40B4-BE49-F238E27FC236}">
                      <a16:creationId xmlns:a16="http://schemas.microsoft.com/office/drawing/2014/main" id="{A12D3F01-9776-4FD6-B000-D4D0457E10EE}"/>
                    </a:ext>
                  </a:extLst>
                </p:cNvPr>
                <p:cNvCxnSpPr/>
                <p:nvPr/>
              </p:nvCxnSpPr>
              <p:spPr>
                <a:xfrm>
                  <a:off x="8698963" y="1514241"/>
                  <a:ext cx="0" cy="2644539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>
                  <a:extLst>
                    <a:ext uri="{FF2B5EF4-FFF2-40B4-BE49-F238E27FC236}">
                      <a16:creationId xmlns:a16="http://schemas.microsoft.com/office/drawing/2014/main" id="{F3204F10-499A-412C-933A-9F6226F6E8A7}"/>
                    </a:ext>
                  </a:extLst>
                </p:cNvPr>
                <p:cNvCxnSpPr/>
                <p:nvPr/>
              </p:nvCxnSpPr>
              <p:spPr>
                <a:xfrm>
                  <a:off x="8914987" y="2836510"/>
                  <a:ext cx="0" cy="176400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headEnd type="none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>
                  <a:extLst>
                    <a:ext uri="{FF2B5EF4-FFF2-40B4-BE49-F238E27FC236}">
                      <a16:creationId xmlns:a16="http://schemas.microsoft.com/office/drawing/2014/main" id="{87500C8D-AEA7-4BBE-BF33-FCA9B4DAFE80}"/>
                    </a:ext>
                  </a:extLst>
                </p:cNvPr>
                <p:cNvCxnSpPr/>
                <p:nvPr/>
              </p:nvCxnSpPr>
              <p:spPr>
                <a:xfrm>
                  <a:off x="8786075" y="4598828"/>
                  <a:ext cx="257824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>
                  <a:extLst>
                    <a:ext uri="{FF2B5EF4-FFF2-40B4-BE49-F238E27FC236}">
                      <a16:creationId xmlns:a16="http://schemas.microsoft.com/office/drawing/2014/main" id="{3226F7DC-58AB-4E69-A546-8E4B8AB4C18F}"/>
                    </a:ext>
                  </a:extLst>
                </p:cNvPr>
                <p:cNvCxnSpPr/>
                <p:nvPr/>
              </p:nvCxnSpPr>
              <p:spPr>
                <a:xfrm>
                  <a:off x="8698963" y="4663552"/>
                  <a:ext cx="432048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>
                  <a:extLst>
                    <a:ext uri="{FF2B5EF4-FFF2-40B4-BE49-F238E27FC236}">
                      <a16:creationId xmlns:a16="http://schemas.microsoft.com/office/drawing/2014/main" id="{1A157327-7B30-414D-9D60-DCFE8A24ABC2}"/>
                    </a:ext>
                  </a:extLst>
                </p:cNvPr>
                <p:cNvCxnSpPr/>
                <p:nvPr/>
              </p:nvCxnSpPr>
              <p:spPr>
                <a:xfrm>
                  <a:off x="8914987" y="4663552"/>
                  <a:ext cx="0" cy="297582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id="{177F431F-CBBA-428C-9C2C-E9053F1F7D82}"/>
                    </a:ext>
                  </a:extLst>
                </p:cNvPr>
                <p:cNvCxnSpPr/>
                <p:nvPr/>
              </p:nvCxnSpPr>
              <p:spPr>
                <a:xfrm flipH="1">
                  <a:off x="8410931" y="2836510"/>
                  <a:ext cx="504056" cy="0"/>
                </a:xfrm>
                <a:prstGeom prst="line">
                  <a:avLst/>
                </a:prstGeom>
                <a:ln w="19050" cap="rnd">
                  <a:solidFill>
                    <a:srgbClr val="2925E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Прямая соединительная линия 117">
                  <a:extLst>
                    <a:ext uri="{FF2B5EF4-FFF2-40B4-BE49-F238E27FC236}">
                      <a16:creationId xmlns:a16="http://schemas.microsoft.com/office/drawing/2014/main" id="{04376DEC-3764-49F3-8F86-C9802CAD9FF4}"/>
                    </a:ext>
                  </a:extLst>
                </p:cNvPr>
                <p:cNvCxnSpPr/>
                <p:nvPr/>
              </p:nvCxnSpPr>
              <p:spPr>
                <a:xfrm>
                  <a:off x="8806987" y="4962356"/>
                  <a:ext cx="216000" cy="0"/>
                </a:xfrm>
                <a:prstGeom prst="line">
                  <a:avLst/>
                </a:prstGeom>
                <a:ln w="19050">
                  <a:solidFill>
                    <a:srgbClr val="2925E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>
                  <a:extLst>
                    <a:ext uri="{FF2B5EF4-FFF2-40B4-BE49-F238E27FC236}">
                      <a16:creationId xmlns:a16="http://schemas.microsoft.com/office/drawing/2014/main" id="{72F3F3E7-3E7C-4835-87EB-A024F38ECDD6}"/>
                    </a:ext>
                  </a:extLst>
                </p:cNvPr>
                <p:cNvCxnSpPr/>
                <p:nvPr/>
              </p:nvCxnSpPr>
              <p:spPr>
                <a:xfrm>
                  <a:off x="8860987" y="5048088"/>
                  <a:ext cx="108000" cy="0"/>
                </a:xfrm>
                <a:prstGeom prst="line">
                  <a:avLst/>
                </a:prstGeom>
                <a:ln w="19050">
                  <a:solidFill>
                    <a:srgbClr val="2925E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id="{B75ED2C2-E91D-4921-A6A2-CD5D21C9DD11}"/>
                    </a:ext>
                  </a:extLst>
                </p:cNvPr>
                <p:cNvCxnSpPr/>
                <p:nvPr/>
              </p:nvCxnSpPr>
              <p:spPr>
                <a:xfrm>
                  <a:off x="8896987" y="5133820"/>
                  <a:ext cx="36000" cy="0"/>
                </a:xfrm>
                <a:prstGeom prst="line">
                  <a:avLst/>
                </a:prstGeom>
                <a:ln w="19050">
                  <a:solidFill>
                    <a:srgbClr val="2925E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Line 75">
                <a:extLst>
                  <a:ext uri="{FF2B5EF4-FFF2-40B4-BE49-F238E27FC236}">
                    <a16:creationId xmlns:a16="http://schemas.microsoft.com/office/drawing/2014/main" id="{781F74C2-D9B0-4D77-8345-3833B2E36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9766" y="3393317"/>
                <a:ext cx="7786" cy="1368000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cxnSp>
            <p:nvCxnSpPr>
              <p:cNvPr id="95" name="Прямая соединительная линия 94">
                <a:extLst>
                  <a:ext uri="{FF2B5EF4-FFF2-40B4-BE49-F238E27FC236}">
                    <a16:creationId xmlns:a16="http://schemas.microsoft.com/office/drawing/2014/main" id="{A55B278F-DDF6-4D02-B710-1AF9AC860FE9}"/>
                  </a:ext>
                </a:extLst>
              </p:cNvPr>
              <p:cNvCxnSpPr/>
              <p:nvPr/>
            </p:nvCxnSpPr>
            <p:spPr>
              <a:xfrm>
                <a:off x="7325703" y="4765423"/>
                <a:ext cx="184581" cy="0"/>
              </a:xfrm>
              <a:prstGeom prst="line">
                <a:avLst/>
              </a:prstGeom>
              <a:ln w="19050">
                <a:solidFill>
                  <a:srgbClr val="292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>
                <a:extLst>
                  <a:ext uri="{FF2B5EF4-FFF2-40B4-BE49-F238E27FC236}">
                    <a16:creationId xmlns:a16="http://schemas.microsoft.com/office/drawing/2014/main" id="{DE999ADA-650E-482F-908E-89AB3223A40B}"/>
                  </a:ext>
                </a:extLst>
              </p:cNvPr>
              <p:cNvCxnSpPr/>
              <p:nvPr/>
            </p:nvCxnSpPr>
            <p:spPr>
              <a:xfrm>
                <a:off x="7371848" y="4836977"/>
                <a:ext cx="92291" cy="0"/>
              </a:xfrm>
              <a:prstGeom prst="line">
                <a:avLst/>
              </a:prstGeom>
              <a:ln w="19050">
                <a:solidFill>
                  <a:srgbClr val="292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>
                <a:extLst>
                  <a:ext uri="{FF2B5EF4-FFF2-40B4-BE49-F238E27FC236}">
                    <a16:creationId xmlns:a16="http://schemas.microsoft.com/office/drawing/2014/main" id="{D085A0F2-4C6A-4E77-99B3-D785DEEC114E}"/>
                  </a:ext>
                </a:extLst>
              </p:cNvPr>
              <p:cNvCxnSpPr/>
              <p:nvPr/>
            </p:nvCxnSpPr>
            <p:spPr>
              <a:xfrm>
                <a:off x="7402612" y="4908531"/>
                <a:ext cx="30764" cy="0"/>
              </a:xfrm>
              <a:prstGeom prst="line">
                <a:avLst/>
              </a:prstGeom>
              <a:ln w="19050">
                <a:solidFill>
                  <a:srgbClr val="292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Прямоугольник 97">
                <a:extLst>
                  <a:ext uri="{FF2B5EF4-FFF2-40B4-BE49-F238E27FC236}">
                    <a16:creationId xmlns:a16="http://schemas.microsoft.com/office/drawing/2014/main" id="{0D380ACF-6C48-4ACB-B422-9F1DA667E1B7}"/>
                  </a:ext>
                </a:extLst>
              </p:cNvPr>
              <p:cNvSpPr/>
              <p:nvPr/>
            </p:nvSpPr>
            <p:spPr>
              <a:xfrm>
                <a:off x="6667865" y="2417783"/>
                <a:ext cx="216000" cy="1234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9" name="Группа 98">
                <a:extLst>
                  <a:ext uri="{FF2B5EF4-FFF2-40B4-BE49-F238E27FC236}">
                    <a16:creationId xmlns:a16="http://schemas.microsoft.com/office/drawing/2014/main" id="{F70AD8D9-B4B8-4D35-9228-45C533E9BE39}"/>
                  </a:ext>
                </a:extLst>
              </p:cNvPr>
              <p:cNvGrpSpPr/>
              <p:nvPr/>
            </p:nvGrpSpPr>
            <p:grpSpPr>
              <a:xfrm flipV="1">
                <a:off x="6528818" y="858775"/>
                <a:ext cx="402094" cy="3665680"/>
                <a:chOff x="7731570" y="888785"/>
                <a:chExt cx="470537" cy="4392000"/>
              </a:xfrm>
            </p:grpSpPr>
            <p:sp>
              <p:nvSpPr>
                <p:cNvPr id="105" name="Полилиния 235">
                  <a:extLst>
                    <a:ext uri="{FF2B5EF4-FFF2-40B4-BE49-F238E27FC236}">
                      <a16:creationId xmlns:a16="http://schemas.microsoft.com/office/drawing/2014/main" id="{8904B1E9-8E75-4595-95FC-57AD48C58FDA}"/>
                    </a:ext>
                  </a:extLst>
                </p:cNvPr>
                <p:cNvSpPr/>
                <p:nvPr/>
              </p:nvSpPr>
              <p:spPr>
                <a:xfrm>
                  <a:off x="7731570" y="888785"/>
                  <a:ext cx="307822" cy="4392000"/>
                </a:xfrm>
                <a:custGeom>
                  <a:avLst/>
                  <a:gdLst>
                    <a:gd name="connsiteX0" fmla="*/ 412023 w 489717"/>
                    <a:gd name="connsiteY0" fmla="*/ 0 h 3154680"/>
                    <a:gd name="connsiteX1" fmla="*/ 543 w 489717"/>
                    <a:gd name="connsiteY1" fmla="*/ 1013460 h 3154680"/>
                    <a:gd name="connsiteX2" fmla="*/ 488223 w 489717"/>
                    <a:gd name="connsiteY2" fmla="*/ 2171700 h 3154680"/>
                    <a:gd name="connsiteX3" fmla="*/ 152943 w 489717"/>
                    <a:gd name="connsiteY3" fmla="*/ 3154680 h 3154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9717" h="3154680">
                      <a:moveTo>
                        <a:pt x="412023" y="0"/>
                      </a:moveTo>
                      <a:cubicBezTo>
                        <a:pt x="199933" y="325755"/>
                        <a:pt x="-12157" y="651510"/>
                        <a:pt x="543" y="1013460"/>
                      </a:cubicBezTo>
                      <a:cubicBezTo>
                        <a:pt x="13243" y="1375410"/>
                        <a:pt x="462823" y="1814830"/>
                        <a:pt x="488223" y="2171700"/>
                      </a:cubicBezTo>
                      <a:cubicBezTo>
                        <a:pt x="513623" y="2528570"/>
                        <a:pt x="207553" y="2924810"/>
                        <a:pt x="152943" y="3154680"/>
                      </a:cubicBezTo>
                    </a:path>
                  </a:pathLst>
                </a:custGeom>
                <a:ln w="12700">
                  <a:solidFill>
                    <a:srgbClr val="FFC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106" name="Полилиния 236">
                  <a:extLst>
                    <a:ext uri="{FF2B5EF4-FFF2-40B4-BE49-F238E27FC236}">
                      <a16:creationId xmlns:a16="http://schemas.microsoft.com/office/drawing/2014/main" id="{D973D6EA-1077-4C70-B09B-08B8413A731D}"/>
                    </a:ext>
                  </a:extLst>
                </p:cNvPr>
                <p:cNvSpPr/>
                <p:nvPr/>
              </p:nvSpPr>
              <p:spPr>
                <a:xfrm>
                  <a:off x="7894285" y="888785"/>
                  <a:ext cx="307822" cy="4392000"/>
                </a:xfrm>
                <a:custGeom>
                  <a:avLst/>
                  <a:gdLst>
                    <a:gd name="connsiteX0" fmla="*/ 412023 w 489717"/>
                    <a:gd name="connsiteY0" fmla="*/ 0 h 3154680"/>
                    <a:gd name="connsiteX1" fmla="*/ 543 w 489717"/>
                    <a:gd name="connsiteY1" fmla="*/ 1013460 h 3154680"/>
                    <a:gd name="connsiteX2" fmla="*/ 488223 w 489717"/>
                    <a:gd name="connsiteY2" fmla="*/ 2171700 h 3154680"/>
                    <a:gd name="connsiteX3" fmla="*/ 152943 w 489717"/>
                    <a:gd name="connsiteY3" fmla="*/ 3154680 h 3154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9717" h="3154680">
                      <a:moveTo>
                        <a:pt x="412023" y="0"/>
                      </a:moveTo>
                      <a:cubicBezTo>
                        <a:pt x="199933" y="325755"/>
                        <a:pt x="-12157" y="651510"/>
                        <a:pt x="543" y="1013460"/>
                      </a:cubicBezTo>
                      <a:cubicBezTo>
                        <a:pt x="13243" y="1375410"/>
                        <a:pt x="462823" y="1814830"/>
                        <a:pt x="488223" y="2171700"/>
                      </a:cubicBezTo>
                      <a:cubicBezTo>
                        <a:pt x="513623" y="2528570"/>
                        <a:pt x="207553" y="2924810"/>
                        <a:pt x="152943" y="3154680"/>
                      </a:cubicBezTo>
                    </a:path>
                  </a:pathLst>
                </a:custGeom>
                <a:ln w="12700">
                  <a:solidFill>
                    <a:srgbClr val="FFC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302FA3C8-A985-44F2-8C04-E9F276D63E7B}"/>
                  </a:ext>
                </a:extLst>
              </p:cNvPr>
              <p:cNvSpPr/>
              <p:nvPr/>
            </p:nvSpPr>
            <p:spPr>
              <a:xfrm>
                <a:off x="8015891" y="2426221"/>
                <a:ext cx="216000" cy="1234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1" name="Группа 100">
                <a:extLst>
                  <a:ext uri="{FF2B5EF4-FFF2-40B4-BE49-F238E27FC236}">
                    <a16:creationId xmlns:a16="http://schemas.microsoft.com/office/drawing/2014/main" id="{DF2A898E-66F6-4BA4-AC3A-E1A21771425A}"/>
                  </a:ext>
                </a:extLst>
              </p:cNvPr>
              <p:cNvGrpSpPr/>
              <p:nvPr/>
            </p:nvGrpSpPr>
            <p:grpSpPr>
              <a:xfrm flipV="1">
                <a:off x="7884368" y="858775"/>
                <a:ext cx="402094" cy="3665680"/>
                <a:chOff x="7731570" y="888785"/>
                <a:chExt cx="470537" cy="4392000"/>
              </a:xfrm>
            </p:grpSpPr>
            <p:sp>
              <p:nvSpPr>
                <p:cNvPr id="103" name="Полилиния 233">
                  <a:extLst>
                    <a:ext uri="{FF2B5EF4-FFF2-40B4-BE49-F238E27FC236}">
                      <a16:creationId xmlns:a16="http://schemas.microsoft.com/office/drawing/2014/main" id="{640EE667-746C-4DF4-89CF-F1BD5990F989}"/>
                    </a:ext>
                  </a:extLst>
                </p:cNvPr>
                <p:cNvSpPr/>
                <p:nvPr/>
              </p:nvSpPr>
              <p:spPr>
                <a:xfrm>
                  <a:off x="7731570" y="888785"/>
                  <a:ext cx="307822" cy="4392000"/>
                </a:xfrm>
                <a:custGeom>
                  <a:avLst/>
                  <a:gdLst>
                    <a:gd name="connsiteX0" fmla="*/ 412023 w 489717"/>
                    <a:gd name="connsiteY0" fmla="*/ 0 h 3154680"/>
                    <a:gd name="connsiteX1" fmla="*/ 543 w 489717"/>
                    <a:gd name="connsiteY1" fmla="*/ 1013460 h 3154680"/>
                    <a:gd name="connsiteX2" fmla="*/ 488223 w 489717"/>
                    <a:gd name="connsiteY2" fmla="*/ 2171700 h 3154680"/>
                    <a:gd name="connsiteX3" fmla="*/ 152943 w 489717"/>
                    <a:gd name="connsiteY3" fmla="*/ 3154680 h 3154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9717" h="3154680">
                      <a:moveTo>
                        <a:pt x="412023" y="0"/>
                      </a:moveTo>
                      <a:cubicBezTo>
                        <a:pt x="199933" y="325755"/>
                        <a:pt x="-12157" y="651510"/>
                        <a:pt x="543" y="1013460"/>
                      </a:cubicBezTo>
                      <a:cubicBezTo>
                        <a:pt x="13243" y="1375410"/>
                        <a:pt x="462823" y="1814830"/>
                        <a:pt x="488223" y="2171700"/>
                      </a:cubicBezTo>
                      <a:cubicBezTo>
                        <a:pt x="513623" y="2528570"/>
                        <a:pt x="207553" y="2924810"/>
                        <a:pt x="152943" y="3154680"/>
                      </a:cubicBezTo>
                    </a:path>
                  </a:pathLst>
                </a:custGeom>
                <a:ln w="12700">
                  <a:solidFill>
                    <a:srgbClr val="FFC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104" name="Полилиния 234">
                  <a:extLst>
                    <a:ext uri="{FF2B5EF4-FFF2-40B4-BE49-F238E27FC236}">
                      <a16:creationId xmlns:a16="http://schemas.microsoft.com/office/drawing/2014/main" id="{429CB59A-B47D-4164-B7FE-2C807C7EA28B}"/>
                    </a:ext>
                  </a:extLst>
                </p:cNvPr>
                <p:cNvSpPr/>
                <p:nvPr/>
              </p:nvSpPr>
              <p:spPr>
                <a:xfrm>
                  <a:off x="7894285" y="888785"/>
                  <a:ext cx="307822" cy="4392000"/>
                </a:xfrm>
                <a:custGeom>
                  <a:avLst/>
                  <a:gdLst>
                    <a:gd name="connsiteX0" fmla="*/ 412023 w 489717"/>
                    <a:gd name="connsiteY0" fmla="*/ 0 h 3154680"/>
                    <a:gd name="connsiteX1" fmla="*/ 543 w 489717"/>
                    <a:gd name="connsiteY1" fmla="*/ 1013460 h 3154680"/>
                    <a:gd name="connsiteX2" fmla="*/ 488223 w 489717"/>
                    <a:gd name="connsiteY2" fmla="*/ 2171700 h 3154680"/>
                    <a:gd name="connsiteX3" fmla="*/ 152943 w 489717"/>
                    <a:gd name="connsiteY3" fmla="*/ 3154680 h 3154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9717" h="3154680">
                      <a:moveTo>
                        <a:pt x="412023" y="0"/>
                      </a:moveTo>
                      <a:cubicBezTo>
                        <a:pt x="199933" y="325755"/>
                        <a:pt x="-12157" y="651510"/>
                        <a:pt x="543" y="1013460"/>
                      </a:cubicBezTo>
                      <a:cubicBezTo>
                        <a:pt x="13243" y="1375410"/>
                        <a:pt x="462823" y="1814830"/>
                        <a:pt x="488223" y="2171700"/>
                      </a:cubicBezTo>
                      <a:cubicBezTo>
                        <a:pt x="513623" y="2528570"/>
                        <a:pt x="207553" y="2924810"/>
                        <a:pt x="152943" y="3154680"/>
                      </a:cubicBezTo>
                    </a:path>
                  </a:pathLst>
                </a:custGeom>
                <a:ln w="12700">
                  <a:solidFill>
                    <a:srgbClr val="FFC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</p:grpSp>
        </p:grp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A6242031-DA5B-44C2-B898-2313503B2C89}"/>
              </a:ext>
            </a:extLst>
          </p:cNvPr>
          <p:cNvSpPr/>
          <p:nvPr/>
        </p:nvSpPr>
        <p:spPr>
          <a:xfrm>
            <a:off x="1106947" y="3961632"/>
            <a:ext cx="456818" cy="59987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10D4307-60BD-4509-8C22-250AB32ED53E}"/>
              </a:ext>
            </a:extLst>
          </p:cNvPr>
          <p:cNvSpPr txBox="1"/>
          <p:nvPr/>
        </p:nvSpPr>
        <p:spPr>
          <a:xfrm>
            <a:off x="1164650" y="4036475"/>
            <a:ext cx="363436" cy="419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87CB1BC-93F1-466E-BF85-58EACB14C5C1}"/>
              </a:ext>
            </a:extLst>
          </p:cNvPr>
          <p:cNvSpPr txBox="1"/>
          <p:nvPr/>
        </p:nvSpPr>
        <p:spPr>
          <a:xfrm>
            <a:off x="-74516" y="4569352"/>
            <a:ext cx="14694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40 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00 A</a:t>
            </a:r>
          </a:p>
        </p:txBody>
      </p:sp>
    </p:spTree>
    <p:extLst>
      <p:ext uri="{BB962C8B-B14F-4D97-AF65-F5344CB8AC3E}">
        <p14:creationId xmlns:p14="http://schemas.microsoft.com/office/powerpoint/2010/main" val="216732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D81D5DC-AAB7-4962-A495-FE9C19370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9830" y="1167066"/>
                <a:ext cx="5696170" cy="50820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Накал катода отключен в течение эксперимента.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Непосредственное газовое наполнение в плазменной пушке осуществляется 2 клапанами:</a:t>
                </a:r>
              </a:p>
              <a:p>
                <a:pPr marL="360363" indent="-184150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2000" u="sng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й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клапан, «быстрый» – заполнение и зажигание разряда,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=3÷8 </m:t>
                    </m:r>
                    <m:r>
                      <a:rPr lang="ru-RU" sz="2000" i="1" dirty="0" err="1" smtClean="0">
                        <a:latin typeface="Cambria Math"/>
                        <a:cs typeface="Arial" panose="020B0604020202020204" pitchFamily="34" charset="0"/>
                      </a:rPr>
                      <m:t>мс</m:t>
                    </m:r>
                    <m:r>
                      <a:rPr lang="ru-RU" sz="2000" i="1" dirty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0363" indent="-184150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000" u="sng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й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клапан, «медленный» – поддержание разряда </a:t>
                </a:r>
                <a:b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через капилляр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altLang="ru-RU" sz="20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∅</m:t>
                    </m:r>
                    <m:r>
                      <a:rPr lang="en-US" altLang="ru-RU" sz="20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RU" sz="2000" i="1" dirty="0">
                        <a:latin typeface="Cambria Math"/>
                        <a:cs typeface="Arial" panose="020B0604020202020204" pitchFamily="34" charset="0"/>
                      </a:rPr>
                      <m:t>0.</m:t>
                    </m:r>
                    <m:r>
                      <a:rPr lang="en-US" altLang="ru-RU" sz="2000" i="1" dirty="0">
                        <a:latin typeface="Cambria Math"/>
                        <a:cs typeface="Arial" panose="020B0604020202020204" pitchFamily="34" charset="0"/>
                      </a:rPr>
                      <m:t>25</m:t>
                    </m:r>
                    <m:r>
                      <a:rPr lang="ru-RU" altLang="ru-RU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мм</m:t>
                    </m:r>
                    <m:r>
                      <a:rPr lang="ru-RU" altLang="ru-RU" sz="20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RU" sz="20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ru-RU" sz="20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ru-RU" sz="20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=100</m:t>
                    </m:r>
                    <m:r>
                      <a:rPr lang="ru-RU" altLang="ru-RU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мм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D81D5DC-AAB7-4962-A495-FE9C19370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830" y="1167066"/>
                <a:ext cx="5696170" cy="5082089"/>
              </a:xfrm>
              <a:blipFill>
                <a:blip r:embed="rId2"/>
                <a:stretch>
                  <a:fillRect l="-1178" t="-1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E8A437E4-08C1-4A2F-9084-0BDEF82E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696170" cy="686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C6D39-AC79-4E57-B4A3-E7285E65AD00}"/>
              </a:ext>
            </a:extLst>
          </p:cNvPr>
          <p:cNvSpPr txBox="1"/>
          <p:nvPr/>
        </p:nvSpPr>
        <p:spPr>
          <a:xfrm>
            <a:off x="-1" y="84969"/>
            <a:ext cx="4969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Временные диаграммы подсистем</a:t>
            </a:r>
          </a:p>
        </p:txBody>
      </p:sp>
    </p:spTree>
    <p:extLst>
      <p:ext uri="{BB962C8B-B14F-4D97-AF65-F5344CB8AC3E}">
        <p14:creationId xmlns:p14="http://schemas.microsoft.com/office/powerpoint/2010/main" val="262082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49E27F-1AD5-4D11-BFE4-5BABD783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68" y="3499744"/>
            <a:ext cx="6900332" cy="30439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4402C-80B6-4296-8A2A-907A4E92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56"/>
            <a:ext cx="10515600" cy="70568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Диагностический комплекс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E53DE-C2A3-40ED-A0FF-C21B5980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1010654"/>
            <a:ext cx="12035589" cy="380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Зондовые диагностики: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Двойные зонды в режиме измерения ВАХ</a:t>
            </a:r>
          </a:p>
          <a:p>
            <a:pPr>
              <a:spcAft>
                <a:spcPts val="12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Эмиссионные зонды (z=0,4 м; 2,04 м; 2,4 м; 2,94 м; 3,48 м; 4,34 м)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Оптические диагностики: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Оптические спектрометры с высоким пространственным разрешением: скорость вращения плазмы на входе (z=1,16 м), на выходе (z=4,34 м)</a:t>
            </a:r>
          </a:p>
          <a:p>
            <a:pPr>
              <a:spcAft>
                <a:spcPts val="12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Фотокамеры: форма, положение плазмы, состояние катода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Газовые измерения: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Газоразрядные вакуумметры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z=0,4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м; 4,34 м)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15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3BFD3-418E-4E29-84FA-DA03B180C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17" y="16208"/>
            <a:ext cx="10515600" cy="98241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экспериментов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6E2BC-519A-49FC-922D-9C0D9492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622"/>
            <a:ext cx="10515600" cy="517834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Ионная плотность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оси плазмы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91EF4A6-B19B-46C7-85EB-9ADEAB35A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344101"/>
              </p:ext>
            </p:extLst>
          </p:nvPr>
        </p:nvGraphicFramePr>
        <p:xfrm>
          <a:off x="232809" y="1549400"/>
          <a:ext cx="5177391" cy="336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2">
            <a:extLst>
              <a:ext uri="{FF2B5EF4-FFF2-40B4-BE49-F238E27FC236}">
                <a16:creationId xmlns:a16="http://schemas.microsoft.com/office/drawing/2014/main" id="{3D4A1C55-E2D8-43B5-B275-FE7564E90D4A}"/>
              </a:ext>
            </a:extLst>
          </p:cNvPr>
          <p:cNvSpPr txBox="1">
            <a:spLocks/>
          </p:cNvSpPr>
          <p:nvPr/>
        </p:nvSpPr>
        <p:spPr>
          <a:xfrm>
            <a:off x="651933" y="4958343"/>
            <a:ext cx="11319933" cy="159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Наблюдается корреляция между ионной плотностью и величиной подаваемого газа, что говорит об высокой эффективности источника (эффективность близка к 100 %)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A2AE9E4-E500-4361-8FF9-18E9A50DA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909559"/>
              </p:ext>
            </p:extLst>
          </p:nvPr>
        </p:nvGraphicFramePr>
        <p:xfrm>
          <a:off x="5617769" y="1447060"/>
          <a:ext cx="6573135" cy="351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7189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867</Words>
  <Application>Microsoft Office PowerPoint</Application>
  <PresentationFormat>Широкоэкранный</PresentationFormat>
  <Paragraphs>150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   Конкурс Молодых Учёных 2022 Физика Плазмы   ФОРМИРОВАНИЕ ПЛАЗМЫ В ОТКРЫТОЙ МАГНИТНОЙ ЛОВУШКЕ С ГЕЛИКОИДАЛЬНЫМ ПОЛЕМ СМОЛА </vt:lpstr>
      <vt:lpstr>Содержание</vt:lpstr>
      <vt:lpstr>Введение</vt:lpstr>
      <vt:lpstr>Установка СМОЛА</vt:lpstr>
      <vt:lpstr>Источник плазмы</vt:lpstr>
      <vt:lpstr>Источник плазмы</vt:lpstr>
      <vt:lpstr>Презентация PowerPoint</vt:lpstr>
      <vt:lpstr>Диагностический комплекс</vt:lpstr>
      <vt:lpstr>Результаты экспериментов</vt:lpstr>
      <vt:lpstr>Презентация PowerPoint</vt:lpstr>
      <vt:lpstr>Презентация PowerPoint</vt:lpstr>
      <vt:lpstr>Презентация PowerPoint</vt:lpstr>
      <vt:lpstr>Выводы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vikust9623@gmail.com</dc:creator>
  <cp:lastModifiedBy>vikust9623@gmail.com</cp:lastModifiedBy>
  <cp:revision>131</cp:revision>
  <dcterms:created xsi:type="dcterms:W3CDTF">2022-04-24T04:17:07Z</dcterms:created>
  <dcterms:modified xsi:type="dcterms:W3CDTF">2022-04-26T05:49:22Z</dcterms:modified>
</cp:coreProperties>
</file>