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1"/>
  </p:notesMasterIdLst>
  <p:sldIdLst>
    <p:sldId id="267" r:id="rId2"/>
    <p:sldId id="271" r:id="rId3"/>
    <p:sldId id="274" r:id="rId4"/>
    <p:sldId id="268" r:id="rId5"/>
    <p:sldId id="270" r:id="rId6"/>
    <p:sldId id="286" r:id="rId7"/>
    <p:sldId id="288" r:id="rId8"/>
    <p:sldId id="287" r:id="rId9"/>
    <p:sldId id="275" r:id="rId10"/>
    <p:sldId id="276" r:id="rId11"/>
    <p:sldId id="278" r:id="rId12"/>
    <p:sldId id="260" r:id="rId13"/>
    <p:sldId id="277" r:id="rId14"/>
    <p:sldId id="296" r:id="rId15"/>
    <p:sldId id="295" r:id="rId16"/>
    <p:sldId id="272" r:id="rId17"/>
    <p:sldId id="290" r:id="rId18"/>
    <p:sldId id="292" r:id="rId19"/>
    <p:sldId id="29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5EDCE"/>
    <a:srgbClr val="3333FF"/>
    <a:srgbClr val="0033CC"/>
    <a:srgbClr val="E1E1DB"/>
    <a:srgbClr val="008000"/>
    <a:srgbClr val="C4D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94" autoAdjust="0"/>
    <p:restoredTop sz="94660"/>
  </p:normalViewPr>
  <p:slideViewPr>
    <p:cSldViewPr snapToGrid="0">
      <p:cViewPr>
        <p:scale>
          <a:sx n="100" d="100"/>
          <a:sy n="100" d="100"/>
        </p:scale>
        <p:origin x="115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1B36D-EA38-4FCE-A07F-B3A503563E37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D0A86-5B01-4F64-A1DA-B6AFF2423A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8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xmlns="" id="{E6056599-B7E1-4E3A-9992-B090F0E99FB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51275" y="9380538"/>
            <a:ext cx="29464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86CFEB-FE0F-4927-9F1D-AA0CC36A83E1}" type="slidenum">
              <a:rPr lang="en-US" altLang="ru-RU"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ru-RU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xmlns="" id="{EFCDAD24-50BC-478D-9E4D-63AD82EA9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xmlns="" id="{98E1BB3A-3FD9-4DBA-8578-27C29F74D4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30971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этом слайде демонстрируется пространственная локализация удельной мощности терагерцового излучения.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C75C12-54D5-4757-B13C-6BFB825A6B0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26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78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03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947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80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7468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42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719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32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70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93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77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02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82CED-8A4C-43FC-A1A9-761E4D7A00B3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F36C2-0682-495B-8989-E173D2C7E7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37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12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06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09603-A881-407B-9CCE-8AAF9E8BEAEE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BB4F146-B0ED-4BE1-8246-964AC8D76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60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.emf"/><Relationship Id="rId4" Type="http://schemas.openxmlformats.org/officeDocument/2006/relationships/image" Target="../media/image19.png"/><Relationship Id="rId9" Type="http://schemas.openxmlformats.org/officeDocument/2006/relationships/image" Target="../media/image2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eg"/><Relationship Id="rId7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tif"/><Relationship Id="rId5" Type="http://schemas.openxmlformats.org/officeDocument/2006/relationships/image" Target="../media/image39.tif"/><Relationship Id="rId4" Type="http://schemas.openxmlformats.org/officeDocument/2006/relationships/image" Target="../media/image38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63/1.4935890" TargetMode="External"/><Relationship Id="rId7" Type="http://schemas.openxmlformats.org/officeDocument/2006/relationships/image" Target="../media/image6.png"/><Relationship Id="rId12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F4F88E4-1C56-4361-9AE7-50E56F2B1F6A}"/>
              </a:ext>
            </a:extLst>
          </p:cNvPr>
          <p:cNvSpPr/>
          <p:nvPr/>
        </p:nvSpPr>
        <p:spPr>
          <a:xfrm>
            <a:off x="1199213" y="547935"/>
            <a:ext cx="99852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характеристик направленного потока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суб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-мм излучения, генерируемого в пучково-плазменной системе установки ГОЛ-ПЭТ.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14402" y="1077969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812E75-D178-4CA2-99A9-9FF227DD65E5}"/>
              </a:ext>
            </a:extLst>
          </p:cNvPr>
          <p:cNvSpPr txBox="1"/>
          <p:nvPr/>
        </p:nvSpPr>
        <p:spPr>
          <a:xfrm>
            <a:off x="3959388" y="3365108"/>
            <a:ext cx="4273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95" marR="252095" algn="ctr">
              <a:spcAft>
                <a:spcPts val="600"/>
              </a:spcAft>
            </a:pPr>
            <a:r>
              <a:rPr lang="ru-RU" dirty="0"/>
              <a:t>Аспирант: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Д.А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Самцов </a:t>
            </a:r>
            <a:endParaRPr lang="ru-RU" sz="1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14" y="0"/>
            <a:ext cx="811268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4272" y="4659807"/>
            <a:ext cx="372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Руководитель: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А.В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Аржанников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8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30188E-6146-4757-82F4-7254495876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6142" y="27117"/>
            <a:ext cx="10721063" cy="858837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 измерений энергосодержания в потоке субмм излучения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62493" y="2381578"/>
                <a:ext cx="1607043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BB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115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00B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1,6</m:t>
                      </m:r>
                    </m:oMath>
                  </m:oMathPara>
                </a14:m>
                <a:endParaRPr lang="en-US" dirty="0">
                  <a:solidFill>
                    <a:srgbClr val="0000BB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493" y="2381578"/>
                <a:ext cx="1607043" cy="56720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Группа 12"/>
          <p:cNvGrpSpPr/>
          <p:nvPr/>
        </p:nvGrpSpPr>
        <p:grpSpPr>
          <a:xfrm>
            <a:off x="8215904" y="1872995"/>
            <a:ext cx="3726645" cy="4290268"/>
            <a:chOff x="6816081" y="2539538"/>
            <a:chExt cx="3726645" cy="429026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6081" y="2539538"/>
              <a:ext cx="3726645" cy="4290268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9480376" y="3279682"/>
              <a:ext cx="720080" cy="36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480376" y="4539421"/>
              <a:ext cx="720080" cy="36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9599898" y="5775556"/>
              <a:ext cx="720080" cy="36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150196" y="2335456"/>
            <a:ext cx="308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 </a:t>
            </a:r>
            <a:r>
              <a:rPr lang="ru-RU" dirty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распространяется в   стальной трубе (№</a:t>
            </a:r>
            <a:r>
              <a:rPr lang="ru-RU" dirty="0" smtClean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13813) </a:t>
            </a:r>
            <a:endParaRPr lang="ru-RU" dirty="0">
              <a:solidFill>
                <a:srgbClr val="0000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3385503" y="3041341"/>
            <a:ext cx="4266974" cy="3296085"/>
            <a:chOff x="1641646" y="3409037"/>
            <a:chExt cx="4266974" cy="3296085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/>
            <a:srcRect b="5113"/>
            <a:stretch/>
          </p:blipFill>
          <p:spPr>
            <a:xfrm>
              <a:off x="1641646" y="3409037"/>
              <a:ext cx="4266974" cy="3296085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4920059" y="3605279"/>
              <a:ext cx="720080" cy="36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73085" y="4057195"/>
              <a:ext cx="1067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Q≈7 </a:t>
              </a:r>
              <a:r>
                <a:rPr lang="ru-RU" dirty="0">
                  <a:solidFill>
                    <a:srgbClr val="0000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78059" y="5237318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Q≈2</a:t>
              </a:r>
              <a:r>
                <a:rPr lang="ru-RU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27415" y="2417061"/>
            <a:ext cx="2273300" cy="3253463"/>
            <a:chOff x="342900" y="349250"/>
            <a:chExt cx="2273300" cy="3253463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342900" y="349250"/>
              <a:ext cx="2273300" cy="3253463"/>
              <a:chOff x="342900" y="349250"/>
              <a:chExt cx="2273300" cy="3253463"/>
            </a:xfrm>
          </p:grpSpPr>
          <p:pic>
            <p:nvPicPr>
              <p:cNvPr id="43" name="Рисунок 42"/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9" t="4759" r="58600" b="3083"/>
              <a:stretch/>
            </p:blipFill>
            <p:spPr bwMode="auto">
              <a:xfrm>
                <a:off x="342900" y="349250"/>
                <a:ext cx="2273300" cy="1746250"/>
              </a:xfrm>
              <a:prstGeom prst="rect">
                <a:avLst/>
              </a:prstGeom>
              <a:noFill/>
            </p:spPr>
          </p:pic>
          <p:pic>
            <p:nvPicPr>
              <p:cNvPr id="44" name="Рисунок 43"/>
              <p:cNvPicPr>
                <a:picLocks noChangeAspect="1"/>
              </p:cNvPicPr>
              <p:nvPr/>
            </p:nvPicPr>
            <p:blipFill rotWithShape="1">
              <a:blip r:embed="rId6"/>
              <a:srcRect l="3251" t="20068" r="3519" b="21275"/>
              <a:stretch/>
            </p:blipFill>
            <p:spPr>
              <a:xfrm>
                <a:off x="770481" y="2923263"/>
                <a:ext cx="1733550" cy="67945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770481" y="2615486"/>
                <a:ext cx="333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endPara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2900" y="392060"/>
              <a:ext cx="324128" cy="307777"/>
            </a:xfrm>
            <a:prstGeom prst="rect">
              <a:avLst/>
            </a:prstGeom>
            <a:solidFill>
              <a:srgbClr val="E1E1DB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17" y="1826157"/>
            <a:ext cx="2880000" cy="4093441"/>
          </a:xfrm>
          <a:prstGeom prst="rect">
            <a:avLst/>
          </a:prstGeom>
          <a:solidFill>
            <a:srgbClr val="E1E1DB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192821" y="1423238"/>
                <a:ext cx="1425390" cy="567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340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115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821" y="1423238"/>
                <a:ext cx="1425390" cy="56720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150196" y="1449834"/>
            <a:ext cx="3161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распространяется в   свободном пространстве (№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13807)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71896" y="3169175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</a:t>
            </a:r>
            <a:r>
              <a:rPr lang="en-US" sz="2000" baseline="-25000" dirty="0" smtClean="0">
                <a:solidFill>
                  <a:srgbClr val="FF0000"/>
                </a:solidFill>
              </a:rPr>
              <a:t>1</a:t>
            </a:r>
            <a:endParaRPr lang="ru-RU" sz="2000" baseline="-25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36202" y="1900036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</a:t>
            </a:r>
            <a:r>
              <a:rPr lang="en-US" sz="2000" baseline="-25000" dirty="0" smtClean="0"/>
              <a:t>c</a:t>
            </a:r>
            <a:endParaRPr lang="ru-RU" sz="2000" baseline="-25000" dirty="0"/>
          </a:p>
        </p:txBody>
      </p:sp>
      <p:cxnSp>
        <p:nvCxnSpPr>
          <p:cNvPr id="48" name="Прямая со стрелкой 47"/>
          <p:cNvCxnSpPr/>
          <p:nvPr/>
        </p:nvCxnSpPr>
        <p:spPr>
          <a:xfrm>
            <a:off x="1364065" y="2386093"/>
            <a:ext cx="479619" cy="266164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1728792" y="2200046"/>
            <a:ext cx="392057" cy="36560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460029" y="4559521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</a:rPr>
              <a:t>D</a:t>
            </a:r>
            <a:r>
              <a:rPr lang="en-US" sz="2000" baseline="-25000" dirty="0" smtClean="0">
                <a:solidFill>
                  <a:srgbClr val="0033CC"/>
                </a:solidFill>
              </a:rPr>
              <a:t>2</a:t>
            </a:r>
            <a:endParaRPr lang="ru-RU" sz="2000" baseline="-25000" dirty="0">
              <a:solidFill>
                <a:srgbClr val="0033CC"/>
              </a:solidFill>
            </a:endParaRPr>
          </a:p>
        </p:txBody>
      </p:sp>
      <p:cxnSp>
        <p:nvCxnSpPr>
          <p:cNvPr id="56" name="Прямая со стрелкой 55"/>
          <p:cNvCxnSpPr/>
          <p:nvPr/>
        </p:nvCxnSpPr>
        <p:spPr>
          <a:xfrm>
            <a:off x="1020846" y="5278535"/>
            <a:ext cx="819197" cy="295767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55" idx="2"/>
          </p:cNvCxnSpPr>
          <p:nvPr/>
        </p:nvCxnSpPr>
        <p:spPr>
          <a:xfrm flipH="1">
            <a:off x="1401513" y="4959631"/>
            <a:ext cx="272677" cy="4621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988742" y="2382849"/>
            <a:ext cx="1280891" cy="890623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37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8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6985" y="-73524"/>
            <a:ext cx="9129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варианта размещения окна для вывода потока излучения в атмосферу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19719" y="6079092"/>
            <a:ext cx="1421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SDU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камера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399837" y="1444243"/>
            <a:ext cx="3582940" cy="2520000"/>
            <a:chOff x="6539960" y="1406400"/>
            <a:chExt cx="3582940" cy="2520000"/>
          </a:xfrm>
        </p:grpSpPr>
        <p:pic>
          <p:nvPicPr>
            <p:cNvPr id="1028" name="Picture 4" descr=" Пропускание TPX окна толщиной 2 мм. ТГц диапазон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960" y="1406400"/>
              <a:ext cx="358294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211927" y="2204094"/>
              <a:ext cx="2447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Полиметилпентен</a:t>
              </a:r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TPX)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818764" y="1177590"/>
            <a:ext cx="2076494" cy="2537541"/>
            <a:chOff x="2878602" y="846452"/>
            <a:chExt cx="2076494" cy="2537541"/>
          </a:xfrm>
        </p:grpSpPr>
        <p:sp>
          <p:nvSpPr>
            <p:cNvPr id="28" name="TextBox 27"/>
            <p:cNvSpPr txBox="1"/>
            <p:nvPr/>
          </p:nvSpPr>
          <p:spPr>
            <a:xfrm>
              <a:off x="2900308" y="846452"/>
              <a:ext cx="18168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0000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Окно до модернизации</a:t>
              </a:r>
            </a:p>
          </p:txBody>
        </p:sp>
        <p:grpSp>
          <p:nvGrpSpPr>
            <p:cNvPr id="61" name="Группа 60"/>
            <p:cNvGrpSpPr/>
            <p:nvPr/>
          </p:nvGrpSpPr>
          <p:grpSpPr>
            <a:xfrm>
              <a:off x="2878602" y="1442011"/>
              <a:ext cx="2076494" cy="1941982"/>
              <a:chOff x="693201" y="1688844"/>
              <a:chExt cx="2076494" cy="2136180"/>
            </a:xfrm>
          </p:grpSpPr>
          <p:sp>
            <p:nvSpPr>
              <p:cNvPr id="23" name="Прямоугольник 22"/>
              <p:cNvSpPr/>
              <p:nvPr/>
            </p:nvSpPr>
            <p:spPr>
              <a:xfrm>
                <a:off x="693201" y="1688844"/>
                <a:ext cx="869770" cy="7650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Прямоугольный треугольник 23"/>
              <p:cNvSpPr/>
              <p:nvPr/>
            </p:nvSpPr>
            <p:spPr>
              <a:xfrm rot="13500000">
                <a:off x="1279619" y="1800878"/>
                <a:ext cx="540946" cy="540946"/>
              </a:xfrm>
              <a:prstGeom prst="rt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Прямоугольный треугольник 24"/>
              <p:cNvSpPr/>
              <p:nvPr/>
            </p:nvSpPr>
            <p:spPr>
              <a:xfrm rot="8100000">
                <a:off x="1624945" y="2181935"/>
                <a:ext cx="540946" cy="540946"/>
              </a:xfrm>
              <a:prstGeom prst="rt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rot="16200000">
                <a:off x="1360419" y="2603861"/>
                <a:ext cx="1069998" cy="7650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2" name="Прямая соединительная линия 31"/>
              <p:cNvCxnSpPr>
                <a:stCxn id="24" idx="4"/>
                <a:endCxn id="25" idx="0"/>
              </p:cNvCxnSpPr>
              <p:nvPr/>
            </p:nvCxnSpPr>
            <p:spPr>
              <a:xfrm>
                <a:off x="1550092" y="1688844"/>
                <a:ext cx="727833" cy="7635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>
                <a:off x="1403648" y="3465703"/>
                <a:ext cx="983540" cy="1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1403648" y="3645024"/>
                <a:ext cx="983540" cy="1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Прямоугольник 39"/>
              <p:cNvSpPr/>
              <p:nvPr/>
            </p:nvSpPr>
            <p:spPr>
              <a:xfrm>
                <a:off x="1488997" y="3645024"/>
                <a:ext cx="812843" cy="180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0" name="Прямая со стрелкой 29"/>
              <p:cNvCxnSpPr/>
              <p:nvPr/>
            </p:nvCxnSpPr>
            <p:spPr>
              <a:xfrm>
                <a:off x="1895418" y="2050933"/>
                <a:ext cx="0" cy="171558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 rot="16200000">
                <a:off x="1328550" y="2644968"/>
                <a:ext cx="779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30 см</a:t>
                </a:r>
              </a:p>
            </p:txBody>
          </p:sp>
          <p:cxnSp>
            <p:nvCxnSpPr>
              <p:cNvPr id="55" name="Прямая со стрелкой 54"/>
              <p:cNvCxnSpPr/>
              <p:nvPr/>
            </p:nvCxnSpPr>
            <p:spPr>
              <a:xfrm flipH="1">
                <a:off x="1475656" y="3789040"/>
                <a:ext cx="802747" cy="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872291" y="3415173"/>
                <a:ext cx="897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14 см</a:t>
                </a:r>
              </a:p>
            </p:txBody>
          </p:sp>
        </p:grpSp>
      </p:grpSp>
      <p:sp>
        <p:nvSpPr>
          <p:cNvPr id="89" name="TextBox 88"/>
          <p:cNvSpPr txBox="1"/>
          <p:nvPr/>
        </p:nvSpPr>
        <p:spPr>
          <a:xfrm>
            <a:off x="7417613" y="5151226"/>
            <a:ext cx="90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104246" y="1510169"/>
            <a:ext cx="2896657" cy="4552431"/>
            <a:chOff x="5104246" y="1510169"/>
            <a:chExt cx="2896657" cy="4552431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5755023" y="1510169"/>
              <a:ext cx="2245880" cy="4552431"/>
              <a:chOff x="3500502" y="1402223"/>
              <a:chExt cx="2245880" cy="5007674"/>
            </a:xfrm>
          </p:grpSpPr>
          <p:grpSp>
            <p:nvGrpSpPr>
              <p:cNvPr id="5" name="Группа 4"/>
              <p:cNvGrpSpPr/>
              <p:nvPr/>
            </p:nvGrpSpPr>
            <p:grpSpPr>
              <a:xfrm>
                <a:off x="4762842" y="3356993"/>
                <a:ext cx="983540" cy="2565735"/>
                <a:chOff x="2567982" y="2703479"/>
                <a:chExt cx="983540" cy="2565735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 rot="16200000">
                  <a:off x="1907624" y="3473100"/>
                  <a:ext cx="2304256" cy="76501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Прямоугольник 12"/>
                <p:cNvSpPr/>
                <p:nvPr/>
              </p:nvSpPr>
              <p:spPr>
                <a:xfrm>
                  <a:off x="2567982" y="4935726"/>
                  <a:ext cx="983540" cy="1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Прямоугольник 13"/>
                <p:cNvSpPr/>
                <p:nvPr/>
              </p:nvSpPr>
              <p:spPr>
                <a:xfrm>
                  <a:off x="2567982" y="5089214"/>
                  <a:ext cx="983540" cy="1800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2653331" y="5089214"/>
                  <a:ext cx="812843" cy="1800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Группа 43"/>
              <p:cNvGrpSpPr/>
              <p:nvPr/>
            </p:nvGrpSpPr>
            <p:grpSpPr>
              <a:xfrm>
                <a:off x="3576990" y="6208340"/>
                <a:ext cx="450040" cy="198000"/>
                <a:chOff x="3558682" y="6367106"/>
                <a:chExt cx="450040" cy="1980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3558682" y="6367106"/>
                  <a:ext cx="369515" cy="198000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Овал 42"/>
                <p:cNvSpPr/>
                <p:nvPr/>
              </p:nvSpPr>
              <p:spPr>
                <a:xfrm>
                  <a:off x="3828722" y="6367106"/>
                  <a:ext cx="180000" cy="19800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Стрелка углом 46"/>
              <p:cNvSpPr/>
              <p:nvPr/>
            </p:nvSpPr>
            <p:spPr>
              <a:xfrm rot="5400000" flipH="1">
                <a:off x="4527405" y="5668917"/>
                <a:ext cx="425535" cy="1056425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Прямая со стрелкой 51"/>
              <p:cNvCxnSpPr>
                <a:stCxn id="11" idx="3"/>
                <a:endCxn id="15" idx="2"/>
              </p:cNvCxnSpPr>
              <p:nvPr/>
            </p:nvCxnSpPr>
            <p:spPr>
              <a:xfrm>
                <a:off x="5254612" y="3356993"/>
                <a:ext cx="1" cy="256573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 rot="16200000">
                <a:off x="4561492" y="4311949"/>
                <a:ext cx="10546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150 см</a:t>
                </a:r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3500502" y="1402223"/>
                <a:ext cx="1417175" cy="7650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Прямоугольный треугольник 78"/>
              <p:cNvSpPr/>
              <p:nvPr/>
            </p:nvSpPr>
            <p:spPr>
              <a:xfrm rot="13500000">
                <a:off x="4634325" y="1514257"/>
                <a:ext cx="540946" cy="540946"/>
              </a:xfrm>
              <a:prstGeom prst="rt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Прямоугольный треугольник 79"/>
              <p:cNvSpPr/>
              <p:nvPr/>
            </p:nvSpPr>
            <p:spPr>
              <a:xfrm rot="8100000">
                <a:off x="4979651" y="1895314"/>
                <a:ext cx="540946" cy="540946"/>
              </a:xfrm>
              <a:prstGeom prst="rtTriangl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Прямоугольник 80"/>
              <p:cNvSpPr/>
              <p:nvPr/>
            </p:nvSpPr>
            <p:spPr>
              <a:xfrm rot="16200000">
                <a:off x="4715125" y="2317240"/>
                <a:ext cx="1069998" cy="76501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2" name="Прямая соединительная линия 81"/>
              <p:cNvCxnSpPr>
                <a:stCxn id="79" idx="4"/>
                <a:endCxn id="80" idx="0"/>
              </p:cNvCxnSpPr>
              <p:nvPr/>
            </p:nvCxnSpPr>
            <p:spPr>
              <a:xfrm>
                <a:off x="4904798" y="1402223"/>
                <a:ext cx="727833" cy="7635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Прямоугольник 82"/>
              <p:cNvSpPr/>
              <p:nvPr/>
            </p:nvSpPr>
            <p:spPr>
              <a:xfrm>
                <a:off x="4758354" y="3179082"/>
                <a:ext cx="983540" cy="180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6" name="Прямая со стрелкой 85"/>
              <p:cNvCxnSpPr>
                <a:endCxn id="83" idx="2"/>
              </p:cNvCxnSpPr>
              <p:nvPr/>
            </p:nvCxnSpPr>
            <p:spPr>
              <a:xfrm>
                <a:off x="5250124" y="1772816"/>
                <a:ext cx="0" cy="1586266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TextBox 86"/>
              <p:cNvSpPr txBox="1"/>
              <p:nvPr/>
            </p:nvSpPr>
            <p:spPr>
              <a:xfrm rot="16200000">
                <a:off x="4683256" y="2358347"/>
                <a:ext cx="779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30 см</a:t>
                </a:r>
              </a:p>
            </p:txBody>
          </p:sp>
          <p:cxnSp>
            <p:nvCxnSpPr>
              <p:cNvPr id="88" name="Прямая со стрелкой 87"/>
              <p:cNvCxnSpPr/>
              <p:nvPr/>
            </p:nvCxnSpPr>
            <p:spPr>
              <a:xfrm flipH="1">
                <a:off x="4852434" y="5858061"/>
                <a:ext cx="802747" cy="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3" name="Группа 92"/>
            <p:cNvGrpSpPr/>
            <p:nvPr/>
          </p:nvGrpSpPr>
          <p:grpSpPr>
            <a:xfrm>
              <a:off x="5104246" y="2373398"/>
              <a:ext cx="1913537" cy="3120770"/>
              <a:chOff x="2809364" y="2274794"/>
              <a:chExt cx="1913537" cy="3120770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2809364" y="2866171"/>
                <a:ext cx="1913537" cy="2525825"/>
                <a:chOff x="184552" y="2737583"/>
                <a:chExt cx="1404710" cy="2724031"/>
              </a:xfrm>
            </p:grpSpPr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101" t="22700" r="20600" b="23751"/>
                <a:stretch/>
              </p:blipFill>
              <p:spPr>
                <a:xfrm rot="16200000">
                  <a:off x="-166038" y="3764375"/>
                  <a:ext cx="2073114" cy="1321364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84552" y="2737583"/>
                  <a:ext cx="1404710" cy="630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ru-RU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Полиметилпентен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ru-RU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TPX)</a:t>
                  </a:r>
                  <a:endParaRPr lang="ru-RU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860032" y="2274794"/>
                <a:ext cx="184255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Окно после модернизации</a:t>
                </a:r>
              </a:p>
            </p:txBody>
          </p:sp>
          <p:sp>
            <p:nvSpPr>
              <p:cNvPr id="37" name="Прямоугольная выноска 36"/>
              <p:cNvSpPr/>
              <p:nvPr/>
            </p:nvSpPr>
            <p:spPr>
              <a:xfrm>
                <a:off x="2827310" y="3469725"/>
                <a:ext cx="1832261" cy="1925839"/>
              </a:xfrm>
              <a:prstGeom prst="wedgeRectCallout">
                <a:avLst>
                  <a:gd name="adj1" fmla="val 68133"/>
                  <a:gd name="adj2" fmla="val 54168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Группа 2"/>
          <p:cNvGrpSpPr/>
          <p:nvPr/>
        </p:nvGrpSpPr>
        <p:grpSpPr>
          <a:xfrm>
            <a:off x="8763268" y="4224648"/>
            <a:ext cx="3301313" cy="2520000"/>
            <a:chOff x="8819280" y="3667154"/>
            <a:chExt cx="3301313" cy="2520000"/>
          </a:xfrm>
        </p:grpSpPr>
        <p:pic>
          <p:nvPicPr>
            <p:cNvPr id="1026" name="Picture 2" descr="Пропускание пленки PTFE толщиной ~0.1 мм. ТГц диапазон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9280" y="3667154"/>
              <a:ext cx="3301313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10152037" y="4344942"/>
              <a:ext cx="1324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фторопласт</a:t>
              </a:r>
            </a:p>
          </p:txBody>
        </p:sp>
      </p:grpSp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1" r="14434" b="7892"/>
          <a:stretch/>
        </p:blipFill>
        <p:spPr>
          <a:xfrm>
            <a:off x="2724302" y="3800407"/>
            <a:ext cx="1808953" cy="180000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8449" r="10632" b="27921"/>
          <a:stretch/>
        </p:blipFill>
        <p:spPr>
          <a:xfrm>
            <a:off x="491372" y="3800864"/>
            <a:ext cx="1811203" cy="180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19485" y="3798025"/>
            <a:ext cx="4473888" cy="2387157"/>
            <a:chOff x="219485" y="3798025"/>
            <a:chExt cx="4473888" cy="2387157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2472702" y="3798025"/>
              <a:ext cx="2220671" cy="2387157"/>
              <a:chOff x="517067" y="4266881"/>
              <a:chExt cx="2220671" cy="238715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17067" y="6069263"/>
                <a:ext cx="2220671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Фторопласт после серии экспериментов</a:t>
                </a:r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Прямоугольная выноска 35"/>
              <p:cNvSpPr/>
              <p:nvPr/>
            </p:nvSpPr>
            <p:spPr>
              <a:xfrm>
                <a:off x="747625" y="4266881"/>
                <a:ext cx="1825450" cy="1804764"/>
              </a:xfrm>
              <a:prstGeom prst="wedgeRectCallout">
                <a:avLst>
                  <a:gd name="adj1" fmla="val 23234"/>
                  <a:gd name="adj2" fmla="val -54557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219485" y="5589668"/>
              <a:ext cx="222067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Фторопласт после очистки поверхности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8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24" y="1227437"/>
            <a:ext cx="2663508" cy="15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6853" y="2386940"/>
            <a:ext cx="2473219" cy="422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6F6E7C26-21A6-46C2-834F-1435BD7FEF45}"/>
              </a:ext>
            </a:extLst>
          </p:cNvPr>
          <p:cNvSpPr txBox="1">
            <a:spLocks/>
          </p:cNvSpPr>
          <p:nvPr/>
        </p:nvSpPr>
        <p:spPr>
          <a:xfrm>
            <a:off x="1203304" y="123052"/>
            <a:ext cx="10237393" cy="4472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длительности инжекции электронного пучка в</a:t>
            </a:r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плазменный столб</a:t>
            </a:r>
            <a:endParaRPr lang="ru-RU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234386" y="2478025"/>
            <a:ext cx="4765886" cy="3914969"/>
            <a:chOff x="107746" y="2106422"/>
            <a:chExt cx="4765886" cy="3914969"/>
          </a:xfrm>
        </p:grpSpPr>
        <p:pic>
          <p:nvPicPr>
            <p:cNvPr id="31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46" y="2687278"/>
              <a:ext cx="4454674" cy="295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1542076" y="2721439"/>
              <a:ext cx="3331556" cy="2009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706033" y="4274374"/>
              <a:ext cx="2116468" cy="421032"/>
            </a:xfrm>
            <a:prstGeom prst="rect">
              <a:avLst/>
            </a:prstGeom>
            <a:solidFill>
              <a:srgbClr val="E1E1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678732" y="2665520"/>
              <a:ext cx="996631" cy="142312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трелка вправо 36"/>
            <p:cNvSpPr/>
            <p:nvPr/>
          </p:nvSpPr>
          <p:spPr>
            <a:xfrm>
              <a:off x="694820" y="4977948"/>
              <a:ext cx="288000" cy="324000"/>
            </a:xfrm>
            <a:prstGeom prst="right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Стрелка вправо 37"/>
            <p:cNvSpPr/>
            <p:nvPr/>
          </p:nvSpPr>
          <p:spPr>
            <a:xfrm>
              <a:off x="1499472" y="4977948"/>
              <a:ext cx="288000" cy="324000"/>
            </a:xfrm>
            <a:prstGeom prst="right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трелка вправо 38"/>
            <p:cNvSpPr/>
            <p:nvPr/>
          </p:nvSpPr>
          <p:spPr>
            <a:xfrm>
              <a:off x="3557475" y="4977948"/>
              <a:ext cx="288000" cy="324000"/>
            </a:xfrm>
            <a:prstGeom prst="rightArrow">
              <a:avLst/>
            </a:prstGeom>
            <a:solidFill>
              <a:srgbClr val="003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3592" y="4251765"/>
              <a:ext cx="66909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Диод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5929" y="5682837"/>
              <a:ext cx="1300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Ток в диоде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07456" y="4184662"/>
              <a:ext cx="15272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Ток на входе в соленоид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07888" y="4148892"/>
              <a:ext cx="1528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Ток на выходе из соленоида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" name="Прямая со стрелкой 44"/>
            <p:cNvCxnSpPr>
              <a:stCxn id="41" idx="0"/>
              <a:endCxn id="37" idx="2"/>
            </p:cNvCxnSpPr>
            <p:nvPr/>
          </p:nvCxnSpPr>
          <p:spPr>
            <a:xfrm flipH="1" flipV="1">
              <a:off x="838820" y="5301948"/>
              <a:ext cx="307448" cy="3808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>
              <a:endCxn id="38" idx="0"/>
            </p:cNvCxnSpPr>
            <p:nvPr/>
          </p:nvCxnSpPr>
          <p:spPr>
            <a:xfrm flipH="1">
              <a:off x="1643472" y="4724245"/>
              <a:ext cx="138674" cy="25370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>
              <a:endCxn id="39" idx="0"/>
            </p:cNvCxnSpPr>
            <p:nvPr/>
          </p:nvCxnSpPr>
          <p:spPr>
            <a:xfrm>
              <a:off x="3536213" y="4692192"/>
              <a:ext cx="165262" cy="2857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flipH="1">
              <a:off x="690017" y="4586361"/>
              <a:ext cx="99375" cy="4110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45503" y="2106422"/>
              <a:ext cx="1863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Дополнительный ГИН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896" y="1301937"/>
            <a:ext cx="2811926" cy="2592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61993" y="2524361"/>
            <a:ext cx="254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Напряжение в диоде ускорителя У-2 </a:t>
            </a:r>
            <a:endParaRPr lang="ru-RU" dirty="0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"/>
          <a:srcRect l="2606" t="2651" b="4179"/>
          <a:stretch/>
        </p:blipFill>
        <p:spPr>
          <a:xfrm>
            <a:off x="4837554" y="3958206"/>
            <a:ext cx="2968895" cy="259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/>
          <a:srcRect b="4478"/>
          <a:stretch/>
        </p:blipFill>
        <p:spPr>
          <a:xfrm>
            <a:off x="8213907" y="1333707"/>
            <a:ext cx="3133646" cy="2592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/>
          <a:srcRect b="4182"/>
          <a:stretch/>
        </p:blipFill>
        <p:spPr>
          <a:xfrm>
            <a:off x="8442822" y="4023511"/>
            <a:ext cx="2928273" cy="2592000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9464693" y="2727511"/>
            <a:ext cx="180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Ток на входе в соленоид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9230177" y="5511551"/>
            <a:ext cx="227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Ток на выходе из соленоида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6026104" y="5563945"/>
            <a:ext cx="133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Ток в диоде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59822" y="1440399"/>
            <a:ext cx="4250739" cy="646331"/>
            <a:chOff x="459822" y="1440399"/>
            <a:chExt cx="4250739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1154779" y="1440399"/>
              <a:ext cx="35557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00FF"/>
                  </a:solidFill>
                </a:rPr>
                <a:t>С обычной емкостью </a:t>
              </a:r>
              <a:r>
                <a:rPr lang="ru-RU" dirty="0" err="1" smtClean="0">
                  <a:solidFill>
                    <a:srgbClr val="0000FF"/>
                  </a:solidFill>
                </a:rPr>
                <a:t>ГИНа</a:t>
              </a:r>
              <a:endParaRPr lang="ru-RU" dirty="0" smtClean="0">
                <a:solidFill>
                  <a:srgbClr val="0000FF"/>
                </a:solidFill>
              </a:endParaRPr>
            </a:p>
            <a:p>
              <a:r>
                <a:rPr lang="ru-RU" dirty="0" smtClean="0">
                  <a:solidFill>
                    <a:srgbClr val="FF0000"/>
                  </a:solidFill>
                </a:rPr>
                <a:t>С утроенной емкостью </a:t>
              </a:r>
              <a:r>
                <a:rPr lang="ru-RU" dirty="0" err="1" smtClean="0">
                  <a:solidFill>
                    <a:srgbClr val="FF0000"/>
                  </a:solidFill>
                </a:rPr>
                <a:t>ГИНа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459822" y="1587395"/>
              <a:ext cx="558856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459822" y="1870423"/>
              <a:ext cx="55885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7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8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223292" y="3131603"/>
            <a:ext cx="4232040" cy="2774522"/>
            <a:chOff x="1647936" y="980728"/>
            <a:chExt cx="4232040" cy="277452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85" r="8323"/>
            <a:stretch/>
          </p:blipFill>
          <p:spPr>
            <a:xfrm>
              <a:off x="1699855" y="980728"/>
              <a:ext cx="4180121" cy="27745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2495600" y="3284985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ГГц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381004" y="2210382"/>
              <a:ext cx="810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Вт/ГГц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43873" y="3136008"/>
              <a:ext cx="566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мкс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45269" y="1556793"/>
              <a:ext cx="7745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№13774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602747" y="2976076"/>
            <a:ext cx="4104456" cy="2930049"/>
            <a:chOff x="1631504" y="3717032"/>
            <a:chExt cx="4104456" cy="293004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4" r="4990" b="6209"/>
            <a:stretch/>
          </p:blipFill>
          <p:spPr>
            <a:xfrm>
              <a:off x="1631504" y="3717032"/>
              <a:ext cx="4104456" cy="2930049"/>
            </a:xfrm>
            <a:prstGeom prst="rect">
              <a:avLst/>
            </a:prstGeom>
            <a:solidFill>
              <a:srgbClr val="E1E1DB"/>
            </a:solidFill>
          </p:spPr>
        </p:pic>
        <p:sp>
          <p:nvSpPr>
            <p:cNvPr id="5" name="TextBox 4"/>
            <p:cNvSpPr txBox="1"/>
            <p:nvPr/>
          </p:nvSpPr>
          <p:spPr>
            <a:xfrm>
              <a:off x="2351584" y="6059507"/>
              <a:ext cx="574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f,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ГГц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1364573" y="5059565"/>
              <a:ext cx="8108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Вт/ГГц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99857" y="6021289"/>
              <a:ext cx="5663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t, </a:t>
              </a: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мкс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66494" y="4265559"/>
              <a:ext cx="77457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№14146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920625" y="-31897"/>
            <a:ext cx="91253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спектрального состава излучения для двух  вариантов выходного окна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82424" y="1441106"/>
            <a:ext cx="4109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Свечение в окрестности поворотного зеркала в вакуумной трубе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9437" y="5101381"/>
            <a:ext cx="3337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Нет пробоя на выходном прозрачном окне из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полиметилпентена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206" y="1948938"/>
            <a:ext cx="4366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Близко расположенное окно из фторопласта: длительность импульса  </a:t>
            </a:r>
            <a:r>
              <a:rPr lang="en-US" sz="2000" dirty="0" smtClean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&lt;1 </a:t>
            </a:r>
            <a:r>
              <a:rPr lang="ru-RU" sz="2000" dirty="0" smtClean="0">
                <a:solidFill>
                  <a:srgbClr val="0000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endParaRPr lang="ru-RU" sz="2000" dirty="0">
              <a:solidFill>
                <a:srgbClr val="0000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2471" y="1949621"/>
            <a:ext cx="4224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Отнесенное на 1.5 м окно из </a:t>
            </a:r>
            <a:r>
              <a:rPr lang="ru-RU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полиметилпентена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(ТРХ): 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длительность импульса 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мкс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2" t="11908" r="18500" b="50000"/>
          <a:stretch/>
        </p:blipFill>
        <p:spPr>
          <a:xfrm>
            <a:off x="8826583" y="2434539"/>
            <a:ext cx="3083105" cy="2505023"/>
          </a:xfrm>
          <a:prstGeom prst="rect">
            <a:avLst/>
          </a:prstGeom>
        </p:spPr>
      </p:pic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0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9681" r="11727" b="5725"/>
          <a:stretch/>
        </p:blipFill>
        <p:spPr>
          <a:xfrm>
            <a:off x="6698149" y="1077969"/>
            <a:ext cx="4276725" cy="3495675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23840" y="-13781"/>
            <a:ext cx="101442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Эксперименты 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различным распределением магнитного поля вдоль оси установки</a:t>
            </a:r>
            <a:endParaRPr lang="ru-RU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776220" y="4048685"/>
            <a:ext cx="4438650" cy="2648687"/>
            <a:chOff x="1057275" y="4166450"/>
            <a:chExt cx="4438650" cy="264868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01"/>
            <a:stretch/>
          </p:blipFill>
          <p:spPr>
            <a:xfrm>
              <a:off x="1175925" y="4281487"/>
              <a:ext cx="4320000" cy="2533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057275" y="4166450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ru-RU" dirty="0" smtClean="0"/>
                <a:t>, В/Вт</a:t>
              </a:r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10504" y="1239750"/>
            <a:ext cx="4380196" cy="2533650"/>
            <a:chOff x="710504" y="1239750"/>
            <a:chExt cx="4380196" cy="253365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01"/>
            <a:stretch/>
          </p:blipFill>
          <p:spPr>
            <a:xfrm>
              <a:off x="770700" y="1239750"/>
              <a:ext cx="4320000" cy="253365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10504" y="1241957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ru-RU" dirty="0" smtClean="0"/>
                <a:t>, В/Вт</a:t>
              </a:r>
              <a:endParaRPr lang="ru-RU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564671" y="4319588"/>
            <a:ext cx="4320000" cy="2619374"/>
            <a:chOff x="6322012" y="4195763"/>
            <a:chExt cx="4320000" cy="261937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6" b="-1"/>
            <a:stretch/>
          </p:blipFill>
          <p:spPr>
            <a:xfrm>
              <a:off x="6322012" y="4195763"/>
              <a:ext cx="4320000" cy="261937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366571" y="4342144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r>
                <a:rPr lang="ru-RU" dirty="0" smtClean="0"/>
                <a:t>, В/Вт</a:t>
              </a:r>
              <a:endParaRPr lang="ru-RU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57600" y="124195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2/4/4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087879" y="404868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1,25/2,5/2,5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388775" y="4438691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1,25/2,5/3,5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506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97" y="1179468"/>
            <a:ext cx="7174750" cy="52721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791" y="1352508"/>
            <a:ext cx="3662617" cy="23143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154" y="3954395"/>
            <a:ext cx="3957892" cy="2782155"/>
          </a:xfrm>
          <a:prstGeom prst="rect">
            <a:avLst/>
          </a:prstGeom>
        </p:spPr>
      </p:pic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759353" y="258395"/>
            <a:ext cx="9125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Эксперименты 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поляризацией в 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потоке излучения</a:t>
            </a:r>
            <a:endParaRPr lang="ru-RU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9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76A77C6-8F1C-4079-8DFF-D5B9F17EB8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5625" y="98988"/>
            <a:ext cx="7899400" cy="74771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F92D8AD3-685B-4BB5-9598-22B24865ECA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1517650"/>
            <a:ext cx="11080750" cy="3700463"/>
          </a:xfrm>
        </p:spPr>
        <p:txBody>
          <a:bodyPr>
            <a:normAutofit lnSpcReduction="10000"/>
          </a:bodyPr>
          <a:lstStyle/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Измерено энергосодержание в импульсе субмм излучения (0.1-0.6 ТГц) на установке ГОЛ-ПЭТ.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Энергия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7Дж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импульсе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мкс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 соответствует мощности выходного потока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14МВт</a:t>
            </a:r>
          </a:p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Изменена конфигурация узла вывода  излучения с целью подавления развития ВЧ пробоя на окне вывода излучения</a:t>
            </a:r>
          </a:p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результате модификации узла вывода излучения и увеличения продолжительности инжекции РЭП достигнута длительность импульса ТГц излучения 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мкс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сохранении уровня генерируемой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мощности</a:t>
            </a:r>
          </a:p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ходе проведения экспериментов с различным распределением магнитного поля вдоль оси установки обнаружен новый режим с постоянным уровнем плотности во время инжекции пучка при котором зарегистрировано принципиально другое поведение спектрального состава излучения</a:t>
            </a:r>
          </a:p>
          <a:p>
            <a:pPr marL="365125" indent="-365125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Проведены эксперименты по проверки поляризации излучения в потоке, выходящем в атмосферу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99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806813" cy="9000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037" t="2462" r="4573"/>
          <a:stretch/>
        </p:blipFill>
        <p:spPr>
          <a:xfrm>
            <a:off x="198120" y="1367212"/>
            <a:ext cx="7178040" cy="51402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963" y="1367212"/>
            <a:ext cx="4658037" cy="490184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467600" y="1188720"/>
            <a:ext cx="0" cy="5532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806814" y="2"/>
            <a:ext cx="113851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плотности мощности в потоках </a:t>
            </a:r>
            <a:r>
              <a:rPr lang="ru-RU" altLang="ru-RU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излучения</a:t>
            </a:r>
            <a:endParaRPr lang="ru-RU" altLang="ru-RU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Box 57"/>
          <p:cNvSpPr txBox="1">
            <a:spLocks noChangeArrowheads="1"/>
          </p:cNvSpPr>
          <p:nvPr/>
        </p:nvSpPr>
        <p:spPr bwMode="auto">
          <a:xfrm>
            <a:off x="1505605" y="39279"/>
            <a:ext cx="9609046" cy="8572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ru-RU" altLang="ru-RU" sz="2800" dirty="0" smtClean="0">
                <a:solidFill>
                  <a:srgbClr val="0000FF"/>
                </a:solidFill>
              </a:rPr>
              <a:t>Механизм прямой накачки ЭМ излучения в плазме с периодическим возмущением плотности</a:t>
            </a:r>
            <a:endParaRPr lang="en-US" altLang="ko-KR" sz="2800" dirty="0">
              <a:solidFill>
                <a:srgbClr val="0000FF"/>
              </a:solidFill>
              <a:ea typeface="Gulim" panose="020B0600000101010101" pitchFamily="34" charset="-127"/>
            </a:endParaRPr>
          </a:p>
        </p:txBody>
      </p:sp>
      <p:sp>
        <p:nvSpPr>
          <p:cNvPr id="132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34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" name="Рисунок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7544368" y="1854405"/>
            <a:ext cx="5106220" cy="4015886"/>
          </a:xfrm>
          <a:prstGeom prst="rect">
            <a:avLst/>
          </a:prstGeom>
        </p:spPr>
      </p:pic>
      <p:pic>
        <p:nvPicPr>
          <p:cNvPr id="261" name="Рисунок 2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750" y="3457514"/>
            <a:ext cx="4368183" cy="3240000"/>
          </a:xfrm>
          <a:prstGeom prst="rect">
            <a:avLst/>
          </a:prstGeom>
        </p:spPr>
      </p:pic>
      <p:grpSp>
        <p:nvGrpSpPr>
          <p:cNvPr id="262" name="Группа 261"/>
          <p:cNvGrpSpPr/>
          <p:nvPr/>
        </p:nvGrpSpPr>
        <p:grpSpPr>
          <a:xfrm>
            <a:off x="221024" y="1309238"/>
            <a:ext cx="4045493" cy="2520000"/>
            <a:chOff x="2088607" y="942975"/>
            <a:chExt cx="4045493" cy="3540610"/>
          </a:xfrm>
          <a:solidFill>
            <a:schemeClr val="bg1"/>
          </a:solidFill>
        </p:grpSpPr>
        <p:pic>
          <p:nvPicPr>
            <p:cNvPr id="263" name="Рисунок 26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6" t="5139" r="6355" b="5572"/>
            <a:stretch/>
          </p:blipFill>
          <p:spPr>
            <a:xfrm>
              <a:off x="2438400" y="942975"/>
              <a:ext cx="3695700" cy="3314700"/>
            </a:xfrm>
            <a:prstGeom prst="rect">
              <a:avLst/>
            </a:prstGeom>
            <a:grpFill/>
          </p:spPr>
        </p:pic>
        <p:sp>
          <p:nvSpPr>
            <p:cNvPr id="264" name="TextBox 263"/>
            <p:cNvSpPr txBox="1"/>
            <p:nvPr/>
          </p:nvSpPr>
          <p:spPr>
            <a:xfrm>
              <a:off x="3984725" y="4206586"/>
              <a:ext cx="57419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ГГц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 rot="16200000">
              <a:off x="1343019" y="2461826"/>
              <a:ext cx="1768176" cy="27699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Чувствительность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Вт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49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00" y="3036035"/>
            <a:ext cx="10080000" cy="3821965"/>
          </a:xfrm>
          <a:prstGeom prst="rect">
            <a:avLst/>
          </a:prstGeom>
        </p:spPr>
      </p:pic>
      <p:sp>
        <p:nvSpPr>
          <p:cNvPr id="55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7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Заголовок 1">
            <a:extLst>
              <a:ext uri="{FF2B5EF4-FFF2-40B4-BE49-F238E27FC236}">
                <a16:creationId xmlns:a16="http://schemas.microsoft.com/office/drawing/2014/main" xmlns="" id="{A76A77C6-8F1C-4079-8DFF-D5B9F17EB8B2}"/>
              </a:ext>
            </a:extLst>
          </p:cNvPr>
          <p:cNvSpPr txBox="1">
            <a:spLocks/>
          </p:cNvSpPr>
          <p:nvPr/>
        </p:nvSpPr>
        <p:spPr>
          <a:xfrm>
            <a:off x="1825625" y="98988"/>
            <a:ext cx="7899400" cy="747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Эволюция поперечного профиля плотности плазмы </a:t>
            </a:r>
            <a:endParaRPr lang="ru-RU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1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3C3AF683-F30E-4690-9CD5-E2D917D06152}"/>
              </a:ext>
            </a:extLst>
          </p:cNvPr>
          <p:cNvSpPr txBox="1">
            <a:spLocks/>
          </p:cNvSpPr>
          <p:nvPr/>
        </p:nvSpPr>
        <p:spPr>
          <a:xfrm>
            <a:off x="1881161" y="53340"/>
            <a:ext cx="7886700" cy="653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доклада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BD9DC60-E01D-4373-8D0C-0FE6EB3ACBEF}"/>
              </a:ext>
            </a:extLst>
          </p:cNvPr>
          <p:cNvSpPr txBox="1">
            <a:spLocks/>
          </p:cNvSpPr>
          <p:nvPr/>
        </p:nvSpPr>
        <p:spPr>
          <a:xfrm>
            <a:off x="2006059" y="2166169"/>
            <a:ext cx="9384180" cy="4931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 и мотивация проводимых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endParaRPr lang="en-US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генерации ТГц излучения в плазменной системе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пространственного распределения плотности мощности в продольном потоке ТГц излучения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Измерение энергосодержания в импульсе ТГц излучения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Эксперименты по увеличению длительности импульса излучения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6" name="Text Box 8">
            <a:extLst>
              <a:ext uri="{FF2B5EF4-FFF2-40B4-BE49-F238E27FC236}">
                <a16:creationId xmlns:a16="http://schemas.microsoft.com/office/drawing/2014/main" xmlns="" id="{B6865F68-0782-46CA-B053-6CF3B098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92" y="1254937"/>
            <a:ext cx="11307432" cy="5509200"/>
          </a:xfrm>
          <a:prstGeom prst="rect">
            <a:avLst/>
          </a:prstGeom>
          <a:solidFill>
            <a:schemeClr val="bg1"/>
          </a:solidFill>
          <a:ln w="12700" cap="sq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позиции получения фундаментальных знаний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взаимодействия РЭП с плазмой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условиях развития пучковой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неустойчивости, которое сопровождается генерацией ЭМ излучения на плазменных частотах.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практической точки зрения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источника направленного потока субмм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излучения большой мощности на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</a:t>
            </a:r>
            <a:r>
              <a:rPr lang="ru-RU" altLang="ru-RU" sz="2000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механизмов </a:t>
            </a: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трансформации волн, накачиваемых в плазме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РЭП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 частот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0.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-0.6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ТГц 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λ~ 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.5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,)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импульсной (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мкс</a:t>
            </a:r>
            <a:r>
              <a:rPr lang="ru-RU" alt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мощностью </a:t>
            </a:r>
            <a:r>
              <a:rPr lang="en-US" altLang="ru-RU" sz="2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МВт </a:t>
            </a:r>
            <a:endParaRPr lang="ru-RU" altLang="ru-RU" sz="20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altLang="ru-RU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озможность быстрого </a:t>
            </a:r>
            <a:r>
              <a:rPr lang="ru-RU" altLang="ru-RU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частоты путём  варьирования плотности </a:t>
            </a:r>
            <a:r>
              <a:rPr lang="ru-RU" altLang="ru-RU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плазмы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dirty="0" smtClean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Возможные приложения</a:t>
            </a:r>
            <a:endParaRPr lang="ru-RU" altLang="ru-RU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возможность нелинейного воздействия на различные колебательные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степени </a:t>
            </a:r>
            <a:r>
              <a:rPr lang="ru-RU" sz="2000" dirty="0"/>
              <a:t>свободы в конденсированных средах </a:t>
            </a:r>
            <a:endParaRPr lang="ru-RU" sz="2000" dirty="0" smtClean="0"/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 smtClean="0"/>
              <a:t>радиолокация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системы безопасности</a:t>
            </a:r>
            <a:endParaRPr lang="ru-RU" sz="2000" dirty="0" smtClean="0"/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источники излучения для сетей 6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старших поколений (4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G~4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ГГц; 5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G~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ГГц)</a:t>
            </a:r>
          </a:p>
        </p:txBody>
      </p:sp>
      <p:sp>
        <p:nvSpPr>
          <p:cNvPr id="10" name="Text Box 57">
            <a:extLst>
              <a:ext uri="{FF2B5EF4-FFF2-40B4-BE49-F238E27FC236}">
                <a16:creationId xmlns:a16="http://schemas.microsoft.com/office/drawing/2014/main" xmlns="" id="{C449E12B-B9BB-4D56-8B8F-D1C38D4F5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698" y="60659"/>
            <a:ext cx="9553575" cy="8572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buClr>
                <a:srgbClr val="FF0000"/>
              </a:buClr>
              <a:buSzPct val="150000"/>
              <a:defRPr/>
            </a:pPr>
            <a:r>
              <a:rPr lang="ru-RU" altLang="ko-KR" sz="2800" dirty="0">
                <a:solidFill>
                  <a:srgbClr val="0000FF"/>
                </a:solidFill>
                <a:ea typeface="Gulim" panose="020B0600000101010101" pitchFamily="34" charset="-127"/>
              </a:rPr>
              <a:t>Мотивация для проведения исследований системы релятивистский пучок-плазма</a:t>
            </a:r>
            <a:endParaRPr lang="ru-RU" altLang="ru-RU" sz="2800" dirty="0">
              <a:solidFill>
                <a:srgbClr val="0000FF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9149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878242" y="2582866"/>
            <a:ext cx="1027509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57"/>
          <p:cNvSpPr txBox="1">
            <a:spLocks noChangeArrowheads="1"/>
          </p:cNvSpPr>
          <p:nvPr/>
        </p:nvSpPr>
        <p:spPr bwMode="auto">
          <a:xfrm>
            <a:off x="1553029" y="43858"/>
            <a:ext cx="10024717" cy="8572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ru-RU" altLang="ru-RU" sz="2800" dirty="0">
                <a:solidFill>
                  <a:srgbClr val="0000FF"/>
                </a:solidFill>
              </a:rPr>
              <a:t> Эксперименты по генерации субмм-излучения на установке ГОЛ-ПЭТ</a:t>
            </a:r>
            <a:endParaRPr lang="en-US" altLang="ko-KR" sz="2800" dirty="0">
              <a:solidFill>
                <a:schemeClr val="bg2">
                  <a:lumMod val="10000"/>
                </a:schemeClr>
              </a:solidFill>
              <a:ea typeface="Gulim" panose="020B0600000101010101" pitchFamily="34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0899" y="5340473"/>
            <a:ext cx="6254905" cy="1332000"/>
          </a:xfrm>
          <a:prstGeom prst="rect">
            <a:avLst/>
          </a:prstGeom>
          <a:solidFill>
            <a:schemeClr val="bg1"/>
          </a:solidFill>
        </p:spPr>
        <p:txBody>
          <a:bodyPr wrap="square" numCol="2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Электронный пучок</a:t>
            </a:r>
            <a:endParaRPr lang="en-GB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Энергия</a:t>
            </a: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 МэВ</a:t>
            </a:r>
            <a:endParaRPr lang="ru-RU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Ток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≈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15-20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</a:t>
            </a:r>
            <a:endParaRPr lang="en-GB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Длительность</a:t>
            </a: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~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мкс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alt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Диаметр 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см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en-GB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3.2 T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lang="en-GB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Энергия</a:t>
            </a:r>
            <a:r>
              <a:rPr lang="en-GB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~ 0.12 </a:t>
            </a:r>
            <a:r>
              <a:rPr lang="ru-RU" alt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МДж</a:t>
            </a:r>
            <a:endParaRPr lang="en-GB" alt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80" y="960781"/>
            <a:ext cx="10550013" cy="4320000"/>
          </a:xfrm>
          <a:prstGeom prst="rect">
            <a:avLst/>
          </a:prstGeom>
        </p:spPr>
      </p:pic>
      <p:sp>
        <p:nvSpPr>
          <p:cNvPr id="8698" name="Text Box 5">
            <a:extLst>
              <a:ext uri="{FF2B5EF4-FFF2-40B4-BE49-F238E27FC236}">
                <a16:creationId xmlns:a16="http://schemas.microsoft.com/office/drawing/2014/main" xmlns="" id="{AD5D2D52-6092-4E96-997F-6C1130764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9032" y="5340472"/>
            <a:ext cx="334556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0" numCol="1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u="sng" dirty="0">
                <a:solidFill>
                  <a:srgbClr val="D60093"/>
                </a:solidFill>
                <a:latin typeface="Arial" panose="020B0604020202020204" pitchFamily="34" charset="0"/>
              </a:rPr>
              <a:t>Плазма</a:t>
            </a:r>
            <a:endParaRPr lang="en-GB" altLang="ru-RU" dirty="0">
              <a:solidFill>
                <a:srgbClr val="D60093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D60093"/>
                </a:solidFill>
                <a:latin typeface="Arial" panose="020B0604020202020204" pitchFamily="34" charset="0"/>
              </a:rPr>
              <a:t>Длина</a:t>
            </a:r>
            <a:r>
              <a:rPr lang="en-GB" altLang="ru-RU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lang="en-GB" altLang="ru-RU" dirty="0" smtClean="0">
                <a:solidFill>
                  <a:srgbClr val="D60093"/>
                </a:solidFill>
                <a:latin typeface="Arial" panose="020B0604020202020204" pitchFamily="34" charset="0"/>
              </a:rPr>
              <a:t>L~</a:t>
            </a:r>
            <a:r>
              <a:rPr lang="ru-RU" altLang="ru-RU" dirty="0" smtClean="0">
                <a:solidFill>
                  <a:srgbClr val="D60093"/>
                </a:solidFill>
                <a:latin typeface="Arial" panose="020B0604020202020204" pitchFamily="34" charset="0"/>
              </a:rPr>
              <a:t>1,5м</a:t>
            </a:r>
            <a:endParaRPr lang="en-GB" altLang="ru-RU" dirty="0">
              <a:solidFill>
                <a:srgbClr val="D60093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GB" altLang="ru-RU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lang="ru-RU" altLang="ru-RU" dirty="0">
                <a:solidFill>
                  <a:srgbClr val="D60093"/>
                </a:solidFill>
                <a:latin typeface="Arial" panose="020B0604020202020204" pitchFamily="34" charset="0"/>
              </a:rPr>
              <a:t>Плотность</a:t>
            </a:r>
            <a:r>
              <a:rPr lang="en-GB" altLang="ru-RU" dirty="0">
                <a:solidFill>
                  <a:srgbClr val="D60093"/>
                </a:solidFill>
                <a:latin typeface="Arial" panose="020B0604020202020204" pitchFamily="34" charset="0"/>
              </a:rPr>
              <a:t> </a:t>
            </a:r>
            <a:r>
              <a:rPr lang="en-GB" altLang="ru-RU" b="1" i="1" dirty="0">
                <a:solidFill>
                  <a:srgbClr val="D60093"/>
                </a:solidFill>
                <a:latin typeface="Arial" panose="020B0604020202020204" pitchFamily="34" charset="0"/>
              </a:rPr>
              <a:t>n</a:t>
            </a:r>
            <a:r>
              <a:rPr lang="en-GB" altLang="ru-RU" dirty="0">
                <a:solidFill>
                  <a:srgbClr val="D60093"/>
                </a:solidFill>
                <a:latin typeface="Arial" panose="020B0604020202020204" pitchFamily="34" charset="0"/>
              </a:rPr>
              <a:t>~10</a:t>
            </a:r>
            <a:r>
              <a:rPr lang="ru-RU" altLang="ru-RU" baseline="30000" dirty="0" smtClean="0">
                <a:solidFill>
                  <a:srgbClr val="D60093"/>
                </a:solidFill>
                <a:latin typeface="Arial" panose="020B0604020202020204" pitchFamily="34" charset="0"/>
              </a:rPr>
              <a:t>14</a:t>
            </a:r>
            <a:r>
              <a:rPr lang="en-GB" altLang="ru-RU" dirty="0" smtClean="0">
                <a:solidFill>
                  <a:srgbClr val="D60093"/>
                </a:solidFill>
                <a:latin typeface="Arial" panose="020B0604020202020204" pitchFamily="34" charset="0"/>
              </a:rPr>
              <a:t>-</a:t>
            </a:r>
            <a:r>
              <a:rPr lang="ru-RU" altLang="ru-RU" dirty="0" smtClean="0">
                <a:solidFill>
                  <a:srgbClr val="D60093"/>
                </a:solidFill>
                <a:latin typeface="Arial" panose="020B0604020202020204" pitchFamily="34" charset="0"/>
              </a:rPr>
              <a:t>5*1</a:t>
            </a:r>
            <a:r>
              <a:rPr lang="en-GB" altLang="ru-RU" dirty="0" smtClean="0">
                <a:solidFill>
                  <a:srgbClr val="D60093"/>
                </a:solidFill>
                <a:latin typeface="Arial" panose="020B0604020202020204" pitchFamily="34" charset="0"/>
              </a:rPr>
              <a:t>0</a:t>
            </a:r>
            <a:r>
              <a:rPr lang="ru-RU" altLang="ru-RU" baseline="30000" dirty="0">
                <a:solidFill>
                  <a:srgbClr val="D60093"/>
                </a:solidFill>
                <a:latin typeface="Arial" panose="020B0604020202020204" pitchFamily="34" charset="0"/>
              </a:rPr>
              <a:t>1</a:t>
            </a:r>
            <a:r>
              <a:rPr lang="en-US" altLang="ru-RU" baseline="30000" dirty="0">
                <a:solidFill>
                  <a:srgbClr val="D60093"/>
                </a:solidFill>
                <a:latin typeface="Arial" panose="020B0604020202020204" pitchFamily="34" charset="0"/>
              </a:rPr>
              <a:t>5</a:t>
            </a:r>
            <a:r>
              <a:rPr lang="ru-RU" altLang="ru-RU" dirty="0">
                <a:solidFill>
                  <a:srgbClr val="D60093"/>
                </a:solidFill>
                <a:latin typeface="Arial" panose="020B0604020202020204" pitchFamily="34" charset="0"/>
              </a:rPr>
              <a:t>см</a:t>
            </a:r>
            <a:r>
              <a:rPr lang="en-GB" altLang="ru-RU" baseline="30000" dirty="0">
                <a:solidFill>
                  <a:srgbClr val="D60093"/>
                </a:solidFill>
                <a:latin typeface="Arial" panose="020B0604020202020204" pitchFamily="34" charset="0"/>
              </a:rPr>
              <a:t>-3</a:t>
            </a:r>
            <a:endParaRPr lang="en-GB" altLang="ru-RU" dirty="0">
              <a:solidFill>
                <a:srgbClr val="D60093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u="sng" dirty="0" smtClean="0">
                <a:solidFill>
                  <a:srgbClr val="003300"/>
                </a:solidFill>
                <a:latin typeface="Arial" panose="020B0604020202020204" pitchFamily="34" charset="0"/>
              </a:rPr>
              <a:t>Магнитное </a:t>
            </a:r>
            <a:r>
              <a:rPr lang="ru-RU" altLang="ru-RU" u="sng" dirty="0">
                <a:solidFill>
                  <a:srgbClr val="003300"/>
                </a:solidFill>
                <a:latin typeface="Arial" panose="020B0604020202020204" pitchFamily="34" charset="0"/>
              </a:rPr>
              <a:t>поле</a:t>
            </a:r>
            <a:endParaRPr lang="en-US" altLang="ru-RU" u="sng" dirty="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ru-RU" dirty="0">
                <a:solidFill>
                  <a:srgbClr val="003300"/>
                </a:solidFill>
                <a:latin typeface="Arial" panose="020B0604020202020204" pitchFamily="34" charset="0"/>
              </a:rPr>
              <a:t>4.8/3.2 T (max/min</a:t>
            </a:r>
            <a:r>
              <a:rPr lang="en-US" altLang="ru-RU" dirty="0" smtClean="0">
                <a:solidFill>
                  <a:srgbClr val="003300"/>
                </a:solidFill>
                <a:latin typeface="Arial" panose="020B0604020202020204" pitchFamily="34" charset="0"/>
              </a:rPr>
              <a:t>)</a:t>
            </a:r>
            <a:endParaRPr lang="ru-RU" altLang="ru-RU" dirty="0" smtClean="0">
              <a:solidFill>
                <a:srgbClr val="003300"/>
              </a:solidFill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u="sng" dirty="0">
              <a:solidFill>
                <a:srgbClr val="D60093"/>
              </a:solidFill>
              <a:latin typeface="Arial" panose="020B0604020202020204" pitchFamily="34" charset="0"/>
            </a:endParaRPr>
          </a:p>
        </p:txBody>
      </p:sp>
      <p:sp>
        <p:nvSpPr>
          <p:cNvPr id="8699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700" name="Прямая соединительная линия 8699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701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5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0">
            <a:extLst>
              <a:ext uri="{FF2B5EF4-FFF2-40B4-BE49-F238E27FC236}">
                <a16:creationId xmlns:a16="http://schemas.microsoft.com/office/drawing/2014/main" xmlns="" id="{927A1BA5-BE15-4221-8E5D-829CFE726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9913" y="4034008"/>
            <a:ext cx="0" cy="2130425"/>
          </a:xfrm>
          <a:prstGeom prst="lin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E77499D3-FB4D-48CF-878B-219DAD994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623" y="4049345"/>
            <a:ext cx="457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прямая конверсия на градиентах плотности</a:t>
            </a:r>
            <a:endParaRPr lang="ru-RU" altLang="ru-RU" sz="16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xmlns="" id="{0C331853-5B28-45E6-8E15-26AF9226C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584" y="4049345"/>
            <a:ext cx="63190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конверсия двух верхне-гибридных волн в электромагнитную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09220" y="1852030"/>
            <a:ext cx="5343039" cy="1445795"/>
            <a:chOff x="411064" y="1706606"/>
            <a:chExt cx="5343039" cy="1445795"/>
          </a:xfrm>
        </p:grpSpPr>
        <p:sp>
          <p:nvSpPr>
            <p:cNvPr id="63" name="Стрелка вправо 1">
              <a:extLst>
                <a:ext uri="{FF2B5EF4-FFF2-40B4-BE49-F238E27FC236}">
                  <a16:creationId xmlns:a16="http://schemas.microsoft.com/office/drawing/2014/main" xmlns="" id="{4B9DA7F4-1255-4E0B-8A06-340DAA36C643}"/>
                </a:ext>
              </a:extLst>
            </p:cNvPr>
            <p:cNvSpPr/>
            <p:nvPr/>
          </p:nvSpPr>
          <p:spPr>
            <a:xfrm>
              <a:off x="5186332" y="2191959"/>
              <a:ext cx="567771" cy="187495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074BBAE1-FF96-4009-8D53-5F917CACC910}"/>
                </a:ext>
              </a:extLst>
            </p:cNvPr>
            <p:cNvGrpSpPr/>
            <p:nvPr/>
          </p:nvGrpSpPr>
          <p:grpSpPr>
            <a:xfrm>
              <a:off x="411064" y="1706606"/>
              <a:ext cx="5056602" cy="1445795"/>
              <a:chOff x="226662" y="1128105"/>
              <a:chExt cx="4605239" cy="1529875"/>
            </a:xfrm>
          </p:grpSpPr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xmlns="" id="{3261BFD5-4D32-48B9-BFBF-7B5EAF3C21A6}"/>
                  </a:ext>
                </a:extLst>
              </p:cNvPr>
              <p:cNvGrpSpPr/>
              <p:nvPr/>
            </p:nvGrpSpPr>
            <p:grpSpPr>
              <a:xfrm>
                <a:off x="448214" y="1128105"/>
                <a:ext cx="4383687" cy="1529875"/>
                <a:chOff x="6216903" y="2560080"/>
                <a:chExt cx="4383687" cy="1529875"/>
              </a:xfrm>
            </p:grpSpPr>
            <p:pic>
              <p:nvPicPr>
                <p:cNvPr id="11" name="Рисунок 1">
                  <a:extLst>
                    <a:ext uri="{FF2B5EF4-FFF2-40B4-BE49-F238E27FC236}">
                      <a16:creationId xmlns:a16="http://schemas.microsoft.com/office/drawing/2014/main" xmlns="" id="{61AC9D4C-2B64-4D6B-B29F-77231A97C8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24628" y="2571745"/>
                  <a:ext cx="3266780" cy="125563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92115B31-FA67-4F81-88C7-2D0CBB305BB3}"/>
                    </a:ext>
                  </a:extLst>
                </p:cNvPr>
                <p:cNvSpPr txBox="1"/>
                <p:nvPr/>
              </p:nvSpPr>
              <p:spPr>
                <a:xfrm>
                  <a:off x="7692969" y="2560080"/>
                  <a:ext cx="930097" cy="390810"/>
                </a:xfrm>
                <a:prstGeom prst="rect">
                  <a:avLst/>
                </a:prstGeom>
                <a:solidFill>
                  <a:srgbClr val="E1E1DB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Плазма</a:t>
                  </a:r>
                  <a:endParaRPr lang="ru-RU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035146BC-4C46-4BEE-A498-9AB16F08AD11}"/>
                    </a:ext>
                  </a:extLst>
                </p:cNvPr>
                <p:cNvSpPr txBox="1"/>
                <p:nvPr/>
              </p:nvSpPr>
              <p:spPr>
                <a:xfrm>
                  <a:off x="6216903" y="3536307"/>
                  <a:ext cx="1316271" cy="553648"/>
                </a:xfrm>
                <a:prstGeom prst="rect">
                  <a:avLst/>
                </a:prstGeom>
                <a:solidFill>
                  <a:srgbClr val="E1E1DB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Магнитное поле</a:t>
                  </a:r>
                  <a:endParaRPr lang="ru-RU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E411DAE2-B4EC-47AE-9738-E91A7DFD9C7D}"/>
                    </a:ext>
                  </a:extLst>
                </p:cNvPr>
                <p:cNvSpPr txBox="1"/>
                <p:nvPr/>
              </p:nvSpPr>
              <p:spPr>
                <a:xfrm>
                  <a:off x="8070107" y="3450123"/>
                  <a:ext cx="1305973" cy="5536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 dirty="0" smtClean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ЭМ</a:t>
                  </a:r>
                  <a:r>
                    <a:rPr lang="en-US" sz="1400" b="1" dirty="0" smtClean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</a:t>
                  </a:r>
                  <a:r>
                    <a:rPr lang="ru-RU" sz="1400" b="1" dirty="0" smtClean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Излучение</a:t>
                  </a:r>
                  <a:endParaRPr lang="ru-RU" sz="1400" b="1" dirty="0">
                    <a:solidFill>
                      <a:srgbClr val="0B02B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349C86C7-54B0-4825-896C-F8F56998FC5D}"/>
                    </a:ext>
                  </a:extLst>
                </p:cNvPr>
                <p:cNvSpPr txBox="1"/>
                <p:nvPr/>
              </p:nvSpPr>
              <p:spPr>
                <a:xfrm>
                  <a:off x="9294617" y="2987736"/>
                  <a:ext cx="1305973" cy="55364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ЭМ</a:t>
                  </a:r>
                  <a:r>
                    <a:rPr lang="en-US" sz="1400" b="1" dirty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</a:t>
                  </a:r>
                  <a:r>
                    <a:rPr lang="ru-RU" sz="1400" b="1" dirty="0">
                      <a:solidFill>
                        <a:srgbClr val="0B02B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Излучение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75F8481-8696-4FFE-AFB0-475FB27CF6D8}"/>
                  </a:ext>
                </a:extLst>
              </p:cNvPr>
              <p:cNvSpPr txBox="1"/>
              <p:nvPr/>
            </p:nvSpPr>
            <p:spPr>
              <a:xfrm>
                <a:off x="226662" y="1207882"/>
                <a:ext cx="1697618" cy="553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Электронный пучок</a:t>
                </a:r>
                <a:endParaRPr lang="ru-RU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707F38C-3F72-45E2-9EFE-EA631A5B6019}"/>
              </a:ext>
            </a:extLst>
          </p:cNvPr>
          <p:cNvSpPr txBox="1"/>
          <p:nvPr/>
        </p:nvSpPr>
        <p:spPr>
          <a:xfrm>
            <a:off x="3982" y="5771161"/>
            <a:ext cx="5568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I.V. Timofeev, V.V. Annenkov, A.V. Arzhannikov Physics of Plasmas 22, 113109 (2015); 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http://dx.doi.org/10.1063/1.4935890</a:t>
            </a:r>
            <a:endParaRPr lang="en-US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A413ED6-7DC3-4087-B621-1DEC06DF73C8}"/>
              </a:ext>
            </a:extLst>
          </p:cNvPr>
          <p:cNvSpPr txBox="1"/>
          <p:nvPr/>
        </p:nvSpPr>
        <p:spPr>
          <a:xfrm>
            <a:off x="5548277" y="5759886"/>
            <a:ext cx="6817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A.V. Arzhannikov, I.V. Timofeev Plasma Phys. Control. Fusion 54 (2012) 105004 (</a:t>
            </a:r>
            <a:r>
              <a:rPr lang="en-US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6pp)</a:t>
            </a:r>
            <a:r>
              <a:rPr lang="ru-RU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doi:10.1088/0741-3335/54/10/105004</a:t>
            </a:r>
            <a:endParaRPr lang="ru-RU" sz="1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B42078DB-2C71-4B1E-9559-C8F69D582E5A}"/>
              </a:ext>
            </a:extLst>
          </p:cNvPr>
          <p:cNvGrpSpPr/>
          <p:nvPr/>
        </p:nvGrpSpPr>
        <p:grpSpPr>
          <a:xfrm>
            <a:off x="554762" y="4726561"/>
            <a:ext cx="4109491" cy="1075796"/>
            <a:chOff x="1557882" y="5143512"/>
            <a:chExt cx="4109491" cy="1075796"/>
          </a:xfrm>
        </p:grpSpPr>
        <p:grpSp>
          <p:nvGrpSpPr>
            <p:cNvPr id="28" name="Group 12">
              <a:extLst>
                <a:ext uri="{FF2B5EF4-FFF2-40B4-BE49-F238E27FC236}">
                  <a16:creationId xmlns:a16="http://schemas.microsoft.com/office/drawing/2014/main" xmlns="" id="{0CC0AEC4-4EFC-44EB-B9D0-C83A519360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5737" y="5532053"/>
              <a:ext cx="1571636" cy="488775"/>
              <a:chOff x="344" y="3274"/>
              <a:chExt cx="1419" cy="303"/>
            </a:xfrm>
          </p:grpSpPr>
          <p:sp>
            <p:nvSpPr>
              <p:cNvPr id="43" name="Line 13">
                <a:extLst>
                  <a:ext uri="{FF2B5EF4-FFF2-40B4-BE49-F238E27FC236}">
                    <a16:creationId xmlns:a16="http://schemas.microsoft.com/office/drawing/2014/main" xmlns="" id="{4BE34F00-79BA-4797-B3DA-F8C5F58A6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" y="3363"/>
                <a:ext cx="475" cy="2"/>
              </a:xfrm>
              <a:prstGeom prst="line">
                <a:avLst/>
              </a:prstGeom>
              <a:noFill/>
              <a:ln w="19050" cap="sq">
                <a:solidFill>
                  <a:srgbClr val="8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14">
                <a:extLst>
                  <a:ext uri="{FF2B5EF4-FFF2-40B4-BE49-F238E27FC236}">
                    <a16:creationId xmlns:a16="http://schemas.microsoft.com/office/drawing/2014/main" xmlns="" id="{F5C47B64-D0B8-4892-A2C3-C80826F7A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" y="3274"/>
                <a:ext cx="795" cy="229"/>
              </a:xfrm>
              <a:custGeom>
                <a:avLst/>
                <a:gdLst>
                  <a:gd name="T0" fmla="*/ 6 w 862"/>
                  <a:gd name="T1" fmla="*/ 43885 h 144"/>
                  <a:gd name="T2" fmla="*/ 6 w 862"/>
                  <a:gd name="T3" fmla="*/ 14541 h 144"/>
                  <a:gd name="T4" fmla="*/ 6 w 862"/>
                  <a:gd name="T5" fmla="*/ 0 h 144"/>
                  <a:gd name="T6" fmla="*/ 6 w 862"/>
                  <a:gd name="T7" fmla="*/ 16965 h 144"/>
                  <a:gd name="T8" fmla="*/ 6 w 862"/>
                  <a:gd name="T9" fmla="*/ 31971 h 144"/>
                  <a:gd name="T10" fmla="*/ 9 w 862"/>
                  <a:gd name="T11" fmla="*/ 46584 h 144"/>
                  <a:gd name="T12" fmla="*/ 12 w 862"/>
                  <a:gd name="T13" fmla="*/ 37616 h 144"/>
                  <a:gd name="T14" fmla="*/ 14 w 862"/>
                  <a:gd name="T15" fmla="*/ 19217 h 144"/>
                  <a:gd name="T16" fmla="*/ 16 w 862"/>
                  <a:gd name="T17" fmla="*/ 10683 h 144"/>
                  <a:gd name="T18" fmla="*/ 17 w 862"/>
                  <a:gd name="T19" fmla="*/ 31971 h 144"/>
                  <a:gd name="T20" fmla="*/ 18 w 862"/>
                  <a:gd name="T21" fmla="*/ 46584 h 144"/>
                  <a:gd name="T22" fmla="*/ 19 w 862"/>
                  <a:gd name="T23" fmla="*/ 50770 h 144"/>
                  <a:gd name="T24" fmla="*/ 22 w 862"/>
                  <a:gd name="T25" fmla="*/ 46584 h 144"/>
                  <a:gd name="T26" fmla="*/ 24 w 862"/>
                  <a:gd name="T27" fmla="*/ 31971 h 144"/>
                  <a:gd name="T28" fmla="*/ 26 w 862"/>
                  <a:gd name="T29" fmla="*/ 23092 h 144"/>
                  <a:gd name="T30" fmla="*/ 27 w 862"/>
                  <a:gd name="T31" fmla="*/ 25170 h 144"/>
                  <a:gd name="T32" fmla="*/ 28 w 862"/>
                  <a:gd name="T33" fmla="*/ 29336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2"/>
                  <a:gd name="T52" fmla="*/ 0 h 144"/>
                  <a:gd name="T53" fmla="*/ 862 w 862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2" h="144">
                    <a:moveTo>
                      <a:pt x="6" y="126"/>
                    </a:moveTo>
                    <a:cubicBezTo>
                      <a:pt x="9" y="98"/>
                      <a:pt x="0" y="64"/>
                      <a:pt x="18" y="42"/>
                    </a:cubicBezTo>
                    <a:cubicBezTo>
                      <a:pt x="25" y="33"/>
                      <a:pt x="91" y="6"/>
                      <a:pt x="108" y="0"/>
                    </a:cubicBezTo>
                    <a:cubicBezTo>
                      <a:pt x="163" y="7"/>
                      <a:pt x="158" y="4"/>
                      <a:pt x="180" y="48"/>
                    </a:cubicBezTo>
                    <a:cubicBezTo>
                      <a:pt x="182" y="62"/>
                      <a:pt x="181" y="77"/>
                      <a:pt x="186" y="90"/>
                    </a:cubicBezTo>
                    <a:cubicBezTo>
                      <a:pt x="196" y="115"/>
                      <a:pt x="237" y="118"/>
                      <a:pt x="258" y="132"/>
                    </a:cubicBezTo>
                    <a:cubicBezTo>
                      <a:pt x="284" y="127"/>
                      <a:pt x="316" y="128"/>
                      <a:pt x="336" y="108"/>
                    </a:cubicBezTo>
                    <a:cubicBezTo>
                      <a:pt x="353" y="91"/>
                      <a:pt x="384" y="54"/>
                      <a:pt x="384" y="54"/>
                    </a:cubicBezTo>
                    <a:cubicBezTo>
                      <a:pt x="396" y="19"/>
                      <a:pt x="409" y="24"/>
                      <a:pt x="444" y="30"/>
                    </a:cubicBezTo>
                    <a:cubicBezTo>
                      <a:pt x="478" y="52"/>
                      <a:pt x="483" y="63"/>
                      <a:pt x="510" y="90"/>
                    </a:cubicBezTo>
                    <a:cubicBezTo>
                      <a:pt x="517" y="116"/>
                      <a:pt x="512" y="118"/>
                      <a:pt x="540" y="132"/>
                    </a:cubicBezTo>
                    <a:cubicBezTo>
                      <a:pt x="551" y="138"/>
                      <a:pt x="576" y="144"/>
                      <a:pt x="576" y="144"/>
                    </a:cubicBezTo>
                    <a:cubicBezTo>
                      <a:pt x="602" y="140"/>
                      <a:pt x="629" y="140"/>
                      <a:pt x="654" y="132"/>
                    </a:cubicBezTo>
                    <a:cubicBezTo>
                      <a:pt x="700" y="118"/>
                      <a:pt x="678" y="110"/>
                      <a:pt x="708" y="90"/>
                    </a:cubicBezTo>
                    <a:cubicBezTo>
                      <a:pt x="722" y="80"/>
                      <a:pt x="745" y="72"/>
                      <a:pt x="762" y="66"/>
                    </a:cubicBezTo>
                    <a:cubicBezTo>
                      <a:pt x="778" y="68"/>
                      <a:pt x="794" y="68"/>
                      <a:pt x="810" y="72"/>
                    </a:cubicBezTo>
                    <a:cubicBezTo>
                      <a:pt x="862" y="86"/>
                      <a:pt x="804" y="84"/>
                      <a:pt x="840" y="84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15">
                <a:extLst>
                  <a:ext uri="{FF2B5EF4-FFF2-40B4-BE49-F238E27FC236}">
                    <a16:creationId xmlns:a16="http://schemas.microsoft.com/office/drawing/2014/main" xmlns="" id="{49B5B055-639A-48DF-A86E-9745DF68F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" y="3348"/>
                <a:ext cx="631" cy="229"/>
              </a:xfrm>
              <a:custGeom>
                <a:avLst/>
                <a:gdLst>
                  <a:gd name="T0" fmla="*/ 0 w 684"/>
                  <a:gd name="T1" fmla="*/ 2147483647 h 86"/>
                  <a:gd name="T2" fmla="*/ 6 w 684"/>
                  <a:gd name="T3" fmla="*/ 2147483647 h 86"/>
                  <a:gd name="T4" fmla="*/ 6 w 684"/>
                  <a:gd name="T5" fmla="*/ 2147483647 h 86"/>
                  <a:gd name="T6" fmla="*/ 6 w 684"/>
                  <a:gd name="T7" fmla="*/ 0 h 86"/>
                  <a:gd name="T8" fmla="*/ 11 w 684"/>
                  <a:gd name="T9" fmla="*/ 2147483647 h 86"/>
                  <a:gd name="T10" fmla="*/ 14 w 684"/>
                  <a:gd name="T11" fmla="*/ 2147483647 h 86"/>
                  <a:gd name="T12" fmla="*/ 17 w 684"/>
                  <a:gd name="T13" fmla="*/ 2147483647 h 86"/>
                  <a:gd name="T14" fmla="*/ 18 w 684"/>
                  <a:gd name="T15" fmla="*/ 2147483647 h 86"/>
                  <a:gd name="T16" fmla="*/ 23 w 684"/>
                  <a:gd name="T17" fmla="*/ 2147483647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4"/>
                  <a:gd name="T28" fmla="*/ 0 h 86"/>
                  <a:gd name="T29" fmla="*/ 684 w 684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4" h="86">
                    <a:moveTo>
                      <a:pt x="0" y="24"/>
                    </a:moveTo>
                    <a:cubicBezTo>
                      <a:pt x="12" y="25"/>
                      <a:pt x="53" y="18"/>
                      <a:pt x="75" y="27"/>
                    </a:cubicBezTo>
                    <a:cubicBezTo>
                      <a:pt x="97" y="36"/>
                      <a:pt x="109" y="86"/>
                      <a:pt x="132" y="81"/>
                    </a:cubicBezTo>
                    <a:cubicBezTo>
                      <a:pt x="155" y="76"/>
                      <a:pt x="185" y="0"/>
                      <a:pt x="213" y="0"/>
                    </a:cubicBezTo>
                    <a:cubicBezTo>
                      <a:pt x="241" y="0"/>
                      <a:pt x="271" y="78"/>
                      <a:pt x="300" y="78"/>
                    </a:cubicBezTo>
                    <a:cubicBezTo>
                      <a:pt x="329" y="78"/>
                      <a:pt x="357" y="3"/>
                      <a:pt x="387" y="3"/>
                    </a:cubicBezTo>
                    <a:cubicBezTo>
                      <a:pt x="417" y="3"/>
                      <a:pt x="454" y="74"/>
                      <a:pt x="483" y="78"/>
                    </a:cubicBezTo>
                    <a:cubicBezTo>
                      <a:pt x="512" y="82"/>
                      <a:pt x="528" y="39"/>
                      <a:pt x="561" y="30"/>
                    </a:cubicBezTo>
                    <a:cubicBezTo>
                      <a:pt x="594" y="21"/>
                      <a:pt x="659" y="25"/>
                      <a:pt x="684" y="24"/>
                    </a:cubicBezTo>
                  </a:path>
                </a:pathLst>
              </a:custGeom>
              <a:noFill/>
              <a:ln w="19050" cap="sq">
                <a:solidFill>
                  <a:srgbClr val="8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Группа 53">
              <a:extLst>
                <a:ext uri="{FF2B5EF4-FFF2-40B4-BE49-F238E27FC236}">
                  <a16:creationId xmlns:a16="http://schemas.microsoft.com/office/drawing/2014/main" xmlns="" id="{D372350A-C889-4670-B04B-CC0245CF4BD8}"/>
                </a:ext>
              </a:extLst>
            </p:cNvPr>
            <p:cNvGrpSpPr/>
            <p:nvPr/>
          </p:nvGrpSpPr>
          <p:grpSpPr>
            <a:xfrm>
              <a:off x="1557882" y="5143512"/>
              <a:ext cx="2347861" cy="1075796"/>
              <a:chOff x="7131763" y="1086851"/>
              <a:chExt cx="4929869" cy="2236853"/>
            </a:xfrm>
          </p:grpSpPr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xmlns="" id="{3B35AFDA-E200-4EC5-8415-41BD8E889DF4}"/>
                  </a:ext>
                </a:extLst>
              </p:cNvPr>
              <p:cNvCxnSpPr/>
              <p:nvPr/>
            </p:nvCxnSpPr>
            <p:spPr>
              <a:xfrm>
                <a:off x="8591799" y="1388635"/>
                <a:ext cx="922421" cy="11229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Прямая соединительная линия 33">
                <a:extLst>
                  <a:ext uri="{FF2B5EF4-FFF2-40B4-BE49-F238E27FC236}">
                    <a16:creationId xmlns:a16="http://schemas.microsoft.com/office/drawing/2014/main" xmlns="" id="{7536AEFB-9BF0-4CFB-A964-6F51A63890EE}"/>
                  </a:ext>
                </a:extLst>
              </p:cNvPr>
              <p:cNvCxnSpPr/>
              <p:nvPr/>
            </p:nvCxnSpPr>
            <p:spPr>
              <a:xfrm>
                <a:off x="8753702" y="1303002"/>
                <a:ext cx="922421" cy="11229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xmlns="" id="{2810DC72-B15E-46CD-8BF5-EB0CACE38E23}"/>
                  </a:ext>
                </a:extLst>
              </p:cNvPr>
              <p:cNvCxnSpPr/>
              <p:nvPr/>
            </p:nvCxnSpPr>
            <p:spPr>
              <a:xfrm>
                <a:off x="8901090" y="1185302"/>
                <a:ext cx="922421" cy="11229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xmlns="" id="{AC8D0F71-12E2-4C1D-A1AC-D0BA0B99EF00}"/>
                  </a:ext>
                </a:extLst>
              </p:cNvPr>
              <p:cNvCxnSpPr/>
              <p:nvPr/>
            </p:nvCxnSpPr>
            <p:spPr>
              <a:xfrm>
                <a:off x="9061784" y="1086851"/>
                <a:ext cx="922421" cy="112294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 стрелкой 36">
                <a:extLst>
                  <a:ext uri="{FF2B5EF4-FFF2-40B4-BE49-F238E27FC236}">
                    <a16:creationId xmlns:a16="http://schemas.microsoft.com/office/drawing/2014/main" xmlns="" id="{214A4EC0-C9CF-4D47-AF08-9099DFD2C462}"/>
                  </a:ext>
                </a:extLst>
              </p:cNvPr>
              <p:cNvCxnSpPr/>
              <p:nvPr/>
            </p:nvCxnSpPr>
            <p:spPr>
              <a:xfrm flipV="1">
                <a:off x="9099635" y="1451937"/>
                <a:ext cx="664995" cy="5206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Прямая со стрелкой 37">
                <a:extLst>
                  <a:ext uri="{FF2B5EF4-FFF2-40B4-BE49-F238E27FC236}">
                    <a16:creationId xmlns:a16="http://schemas.microsoft.com/office/drawing/2014/main" xmlns="" id="{41D7C8E8-C457-4CEB-9173-34F2D0E8D6E0}"/>
                  </a:ext>
                </a:extLst>
              </p:cNvPr>
              <p:cNvCxnSpPr/>
              <p:nvPr/>
            </p:nvCxnSpPr>
            <p:spPr>
              <a:xfrm>
                <a:off x="8205037" y="1984524"/>
                <a:ext cx="791325" cy="0"/>
              </a:xfrm>
              <a:prstGeom prst="straightConnector1">
                <a:avLst/>
              </a:prstGeom>
              <a:ln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 стрелкой 38">
                <a:extLst>
                  <a:ext uri="{FF2B5EF4-FFF2-40B4-BE49-F238E27FC236}">
                    <a16:creationId xmlns:a16="http://schemas.microsoft.com/office/drawing/2014/main" xmlns="" id="{079195D6-19AB-4651-909D-6BE5A43DD351}"/>
                  </a:ext>
                </a:extLst>
              </p:cNvPr>
              <p:cNvCxnSpPr/>
              <p:nvPr/>
            </p:nvCxnSpPr>
            <p:spPr>
              <a:xfrm flipH="1">
                <a:off x="8797216" y="2048313"/>
                <a:ext cx="189872" cy="726026"/>
              </a:xfrm>
              <a:prstGeom prst="straightConnector1">
                <a:avLst/>
              </a:prstGeom>
              <a:ln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A8D5B822-601B-4CD4-8C8E-C927CE2C5011}"/>
                  </a:ext>
                </a:extLst>
              </p:cNvPr>
              <p:cNvSpPr txBox="1"/>
              <p:nvPr/>
            </p:nvSpPr>
            <p:spPr>
              <a:xfrm>
                <a:off x="7131763" y="1334060"/>
                <a:ext cx="1994615" cy="767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 wave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6C1ED065-7F3B-4820-9C15-1FF1332C59BD}"/>
                  </a:ext>
                </a:extLst>
              </p:cNvPr>
              <p:cNvSpPr txBox="1"/>
              <p:nvPr/>
            </p:nvSpPr>
            <p:spPr>
              <a:xfrm>
                <a:off x="8831623" y="2555769"/>
                <a:ext cx="2434198" cy="767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wave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873CD1FB-02FB-4772-81C7-5305F0EC4A46}"/>
                  </a:ext>
                </a:extLst>
              </p:cNvPr>
              <p:cNvSpPr txBox="1"/>
              <p:nvPr/>
            </p:nvSpPr>
            <p:spPr>
              <a:xfrm>
                <a:off x="9762069" y="1087926"/>
                <a:ext cx="2299563" cy="1343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Density</a:t>
                </a:r>
              </a:p>
              <a:p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gradient</a:t>
                </a:r>
                <a:endParaRPr lang="ru-RU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B94D2AE4-2D0B-43A0-8DC9-9F9900E74F69}"/>
              </a:ext>
            </a:extLst>
          </p:cNvPr>
          <p:cNvSpPr/>
          <p:nvPr/>
        </p:nvSpPr>
        <p:spPr>
          <a:xfrm>
            <a:off x="6809257" y="2392591"/>
            <a:ext cx="2481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²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²)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6CFA57B2-757F-4CE0-9DE0-7974664938A9}"/>
              </a:ext>
            </a:extLst>
          </p:cNvPr>
          <p:cNvGrpSpPr/>
          <p:nvPr/>
        </p:nvGrpSpPr>
        <p:grpSpPr>
          <a:xfrm>
            <a:off x="625030" y="3308123"/>
            <a:ext cx="4321330" cy="799415"/>
            <a:chOff x="456197" y="2675497"/>
            <a:chExt cx="4321330" cy="799415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AD6676DD-6DD8-478D-9CA9-762A506C01AF}"/>
                </a:ext>
              </a:extLst>
            </p:cNvPr>
            <p:cNvSpPr/>
            <p:nvPr/>
          </p:nvSpPr>
          <p:spPr>
            <a:xfrm>
              <a:off x="2783070" y="3105580"/>
              <a:ext cx="1994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f</a:t>
              </a:r>
              <a:r>
                <a:rPr lang="en-US" altLang="ru-RU" baseline="-25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p</a:t>
              </a:r>
              <a:r>
                <a:rPr lang="ru-RU" altLang="ru-RU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=</a:t>
              </a:r>
              <a:r>
                <a:rPr lang="ru-RU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—900 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GHz</a:t>
              </a:r>
              <a:endPara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609CE451-163E-4D05-AC2D-D2C1F4CC25A2}"/>
                </a:ext>
              </a:extLst>
            </p:cNvPr>
            <p:cNvSpPr/>
            <p:nvPr/>
          </p:nvSpPr>
          <p:spPr>
            <a:xfrm>
              <a:off x="2760628" y="2675497"/>
              <a:ext cx="19522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baseline="-25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altLang="ru-RU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itchFamily="18" charset="2"/>
                </a:rPr>
                <a:t>=</a:t>
              </a:r>
              <a:r>
                <a:rPr lang="ru-RU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ru-RU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—</a:t>
              </a: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110</a:t>
              </a:r>
              <a:r>
                <a:rPr lang="ru-RU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GHz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0DEA540F-838A-4F48-986D-036E0F71498A}"/>
                </a:ext>
              </a:extLst>
            </p:cNvPr>
            <p:cNvSpPr/>
            <p:nvPr/>
          </p:nvSpPr>
          <p:spPr>
            <a:xfrm>
              <a:off x="456197" y="3105580"/>
              <a:ext cx="194957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</a:t>
              </a:r>
              <a:r>
                <a:rPr lang="en-US" baseline="-25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</a:t>
              </a:r>
              <a:r>
                <a:rPr lang="ru-RU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=10</a:t>
              </a:r>
              <a:r>
                <a:rPr lang="ru-RU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en-US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</a:t>
              </a:r>
              <a:r>
                <a:rPr lang="ru-RU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10</a:t>
              </a:r>
              <a:r>
                <a:rPr lang="ru-RU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en-US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 </a:t>
              </a:r>
              <a:r>
                <a:rPr lang="en-US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cm</a:t>
              </a:r>
              <a:r>
                <a:rPr lang="ru-RU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-3</a:t>
              </a:r>
              <a:endPara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D0B5CD1E-6F38-4DE6-BB29-606B86642309}"/>
                </a:ext>
              </a:extLst>
            </p:cNvPr>
            <p:cNvSpPr/>
            <p:nvPr/>
          </p:nvSpPr>
          <p:spPr>
            <a:xfrm>
              <a:off x="604206" y="2675497"/>
              <a:ext cx="12041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B= 0.4-4T</a:t>
              </a:r>
              <a:endPara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F9A42F77-C683-46A6-998C-8D37F9A30A40}"/>
              </a:ext>
            </a:extLst>
          </p:cNvPr>
          <p:cNvSpPr/>
          <p:nvPr/>
        </p:nvSpPr>
        <p:spPr>
          <a:xfrm>
            <a:off x="1135825" y="1414285"/>
            <a:ext cx="11176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В процессе развития </a:t>
            </a:r>
            <a:r>
              <a:rPr lang="ru-RU" alt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пучковой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неустойчивости РЭП накачивает верхне-гибридные волны с частотой </a:t>
            </a:r>
            <a:r>
              <a:rPr lang="en-US" altLang="ru-RU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ru-RU" b="1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ru-RU" altLang="ru-RU" b="1" baseline="-25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73DC5C46-00B7-49C5-9E60-9A9FB8C9DF02}"/>
              </a:ext>
            </a:extLst>
          </p:cNvPr>
          <p:cNvSpPr/>
          <p:nvPr/>
        </p:nvSpPr>
        <p:spPr>
          <a:xfrm>
            <a:off x="5323660" y="3263397"/>
            <a:ext cx="63409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Частота ЭМ излучения определяется плотностью плазмы</a:t>
            </a:r>
            <a:r>
              <a:rPr lang="ru-RU" altLang="ru-RU" b="1" dirty="0">
                <a:solidFill>
                  <a:srgbClr val="0B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altLang="ru-RU" b="1" dirty="0">
                <a:solidFill>
                  <a:srgbClr val="0B02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и значением ведущего магнитного поля </a:t>
            </a:r>
            <a:r>
              <a:rPr lang="en-US" alt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alt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177D29B6-27FE-4BCB-A2EC-8FCEBAD32C79}"/>
              </a:ext>
            </a:extLst>
          </p:cNvPr>
          <p:cNvGrpSpPr/>
          <p:nvPr/>
        </p:nvGrpSpPr>
        <p:grpSpPr>
          <a:xfrm>
            <a:off x="9084008" y="2168996"/>
            <a:ext cx="2954656" cy="954984"/>
            <a:chOff x="4165027" y="2870926"/>
            <a:chExt cx="3118817" cy="954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Прямоугольник 60">
                  <a:extLst>
                    <a:ext uri="{FF2B5EF4-FFF2-40B4-BE49-F238E27FC236}">
                      <a16:creationId xmlns:a16="http://schemas.microsoft.com/office/drawing/2014/main" xmlns="" id="{019EB875-3641-4D1E-84C1-11E27A6233F1}"/>
                    </a:ext>
                  </a:extLst>
                </p:cNvPr>
                <p:cNvSpPr/>
                <p:nvPr/>
              </p:nvSpPr>
              <p:spPr>
                <a:xfrm>
                  <a:off x="4165028" y="3453500"/>
                  <a:ext cx="3118816" cy="3724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ru-RU" dirty="0" smtClean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 </a:t>
                  </a:r>
                  <a:r>
                    <a:rPr lang="en-US" altLang="ru-RU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f</a:t>
                  </a:r>
                  <a:r>
                    <a:rPr lang="en-US" altLang="ru-RU" baseline="-250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p</a:t>
                  </a:r>
                  <a:r>
                    <a:rPr lang="ru-RU" altLang="ru-RU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=</a:t>
                  </a:r>
                  <a:r>
                    <a:rPr lang="en-US" altLang="ru-RU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90x</a:t>
                  </a:r>
                  <a:r>
                    <a:rPr lang="ru-RU" altLang="ru-RU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itchFamily="18" charset="2"/>
                    </a:rPr>
                    <a:t> </a:t>
                  </a:r>
                  <a:r>
                    <a:rPr lang="en-US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r>
                    <a:rPr lang="ru-RU" baseline="30000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x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</m:rad>
                    </m:oMath>
                  </a14:m>
                  <a:r>
                    <a:rPr lang="en-US" dirty="0" smtClean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[cm</a:t>
                  </a:r>
                  <a:r>
                    <a:rPr lang="en-US" baseline="30000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r>
                    <a:rPr lang="en-US" dirty="0"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] 	</a:t>
                  </a:r>
                  <a:endParaRPr lang="ru-RU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Прямоугольник 60">
                  <a:extLst>
                    <a:ext uri="{FF2B5EF4-FFF2-40B4-BE49-F238E27FC236}">
                      <a16:creationId xmlns:a16="http://schemas.microsoft.com/office/drawing/2014/main" xmlns="" id="{019EB875-3641-4D1E-84C1-11E27A6233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5028" y="3453500"/>
                  <a:ext cx="3118816" cy="3724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557" b="-2623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xmlns="" id="{2DF62A06-BA7F-453F-A201-F0D786A69577}"/>
                </a:ext>
              </a:extLst>
            </p:cNvPr>
            <p:cNvSpPr/>
            <p:nvPr/>
          </p:nvSpPr>
          <p:spPr>
            <a:xfrm>
              <a:off x="4165027" y="2870926"/>
              <a:ext cx="22812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baseline="-25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ru-RU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x10</a:t>
              </a:r>
              <a:r>
                <a:rPr lang="ru-RU" baseline="300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B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ru-RU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xmlns="" id="{2BAD215E-8790-494F-9E78-DF9B1B2029CD}"/>
              </a:ext>
            </a:extLst>
          </p:cNvPr>
          <p:cNvSpPr txBox="1">
            <a:spLocks/>
          </p:cNvSpPr>
          <p:nvPr/>
        </p:nvSpPr>
        <p:spPr>
          <a:xfrm>
            <a:off x="1836713" y="217705"/>
            <a:ext cx="9079686" cy="653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95000"/>
              </a:lnSpc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ru-RU" altLang="ko-KR" sz="2800" dirty="0">
                <a:solidFill>
                  <a:srgbClr val="0000FF"/>
                </a:solidFill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Механизмы генерации </a:t>
            </a:r>
            <a:r>
              <a:rPr lang="ru-RU" altLang="ko-KR" sz="2800" dirty="0" err="1">
                <a:solidFill>
                  <a:srgbClr val="0000FF"/>
                </a:solidFill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субмм</a:t>
            </a:r>
            <a:r>
              <a:rPr lang="ru-RU" altLang="ko-KR" sz="2800" dirty="0">
                <a:solidFill>
                  <a:srgbClr val="0000FF"/>
                </a:solidFill>
                <a:latin typeface="Arial" panose="020B0604020202020204" pitchFamily="34" charset="0"/>
                <a:ea typeface="Gulim" panose="020B0600000101010101" pitchFamily="34" charset="-127"/>
                <a:cs typeface="Arial" panose="020B0604020202020204" pitchFamily="34" charset="0"/>
              </a:rPr>
              <a:t>-излучения в системе пучок-плазма</a:t>
            </a:r>
            <a:endParaRPr lang="en-US" altLang="ko-KR" sz="2800" dirty="0">
              <a:solidFill>
                <a:srgbClr val="0000FF"/>
              </a:solidFill>
              <a:latin typeface="Arial" panose="020B0604020202020204" pitchFamily="34" charset="0"/>
              <a:ea typeface="Gulim" panose="020B0600000101010101" pitchFamily="34" charset="-12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D64B5EBD-103B-4D62-9BFE-FA6080D66373}"/>
                  </a:ext>
                </a:extLst>
              </p:cNvPr>
              <p:cNvSpPr txBox="1"/>
              <p:nvPr/>
            </p:nvSpPr>
            <p:spPr>
              <a:xfrm>
                <a:off x="2953067" y="4846383"/>
                <a:ext cx="833818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64B5EBD-103B-4D62-9BFE-FA6080D66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067" y="4846383"/>
                <a:ext cx="833818" cy="345929"/>
              </a:xfrm>
              <a:prstGeom prst="rect">
                <a:avLst/>
              </a:prstGeom>
              <a:blipFill rotWithShape="0">
                <a:blip r:embed="rId5"/>
                <a:stretch>
                  <a:fillRect l="-8759" r="-9489" b="-21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5B83C24E-4109-4AEA-A72E-7202ADD462FB}"/>
                  </a:ext>
                </a:extLst>
              </p:cNvPr>
              <p:cNvSpPr txBox="1"/>
              <p:nvPr/>
            </p:nvSpPr>
            <p:spPr>
              <a:xfrm>
                <a:off x="4198869" y="4869050"/>
                <a:ext cx="983025" cy="3459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𝑝h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83C24E-4109-4AEA-A72E-7202ADD46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869" y="4869050"/>
                <a:ext cx="983025" cy="345929"/>
              </a:xfrm>
              <a:prstGeom prst="rect">
                <a:avLst/>
              </a:prstGeom>
              <a:blipFill rotWithShape="0">
                <a:blip r:embed="rId6"/>
                <a:stretch>
                  <a:fillRect l="-7453" r="-8075" b="-23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id="{6966910F-7C01-4DEA-80E8-2899493FC44C}"/>
                  </a:ext>
                </a:extLst>
              </p:cNvPr>
              <p:cNvSpPr txBox="1"/>
              <p:nvPr/>
            </p:nvSpPr>
            <p:spPr>
              <a:xfrm>
                <a:off x="3533449" y="5370589"/>
                <a:ext cx="3245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ru-RU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966910F-7C01-4DEA-80E8-2899493FC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3449" y="5370589"/>
                <a:ext cx="324576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6981" r="-7547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CC482C2D-41A9-4327-87E4-5BB48A913E23}"/>
              </a:ext>
            </a:extLst>
          </p:cNvPr>
          <p:cNvGrpSpPr/>
          <p:nvPr/>
        </p:nvGrpSpPr>
        <p:grpSpPr>
          <a:xfrm>
            <a:off x="7192527" y="4537140"/>
            <a:ext cx="3245674" cy="1314300"/>
            <a:chOff x="6281795" y="4830814"/>
            <a:chExt cx="3245674" cy="1314300"/>
          </a:xfrm>
        </p:grpSpPr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xmlns="" id="{BD157AC2-5C9A-4B2F-A31E-ECDFAAC25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52610" y="4830814"/>
              <a:ext cx="2163395" cy="1314300"/>
              <a:chOff x="616" y="1191"/>
              <a:chExt cx="1458" cy="662"/>
            </a:xfrm>
          </p:grpSpPr>
          <p:sp>
            <p:nvSpPr>
              <p:cNvPr id="23" name="Line 28">
                <a:extLst>
                  <a:ext uri="{FF2B5EF4-FFF2-40B4-BE49-F238E27FC236}">
                    <a16:creationId xmlns:a16="http://schemas.microsoft.com/office/drawing/2014/main" xmlns="" id="{5A30D365-542A-4C4D-A506-23E08759A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" y="1377"/>
                <a:ext cx="363" cy="132"/>
              </a:xfrm>
              <a:prstGeom prst="line">
                <a:avLst/>
              </a:prstGeom>
              <a:noFill/>
              <a:ln w="19050" cap="sq">
                <a:solidFill>
                  <a:srgbClr val="8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29">
                <a:extLst>
                  <a:ext uri="{FF2B5EF4-FFF2-40B4-BE49-F238E27FC236}">
                    <a16:creationId xmlns:a16="http://schemas.microsoft.com/office/drawing/2014/main" xmlns="" id="{A81EF227-5A3E-47CF-96E8-328AB36E5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1" y="1555"/>
                <a:ext cx="344" cy="148"/>
              </a:xfrm>
              <a:prstGeom prst="line">
                <a:avLst/>
              </a:prstGeom>
              <a:noFill/>
              <a:ln w="19050" cap="sq">
                <a:solidFill>
                  <a:srgbClr val="8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0">
                <a:extLst>
                  <a:ext uri="{FF2B5EF4-FFF2-40B4-BE49-F238E27FC236}">
                    <a16:creationId xmlns:a16="http://schemas.microsoft.com/office/drawing/2014/main" xmlns="" id="{DAD0BDA1-AABC-42B8-9317-D7DAA9969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2" y="1413"/>
                <a:ext cx="862" cy="186"/>
              </a:xfrm>
              <a:custGeom>
                <a:avLst/>
                <a:gdLst>
                  <a:gd name="T0" fmla="*/ 6 w 862"/>
                  <a:gd name="T1" fmla="*/ 114147 h 144"/>
                  <a:gd name="T2" fmla="*/ 18 w 862"/>
                  <a:gd name="T3" fmla="*/ 38654 h 144"/>
                  <a:gd name="T4" fmla="*/ 108 w 862"/>
                  <a:gd name="T5" fmla="*/ 0 h 144"/>
                  <a:gd name="T6" fmla="*/ 180 w 862"/>
                  <a:gd name="T7" fmla="*/ 43506 h 144"/>
                  <a:gd name="T8" fmla="*/ 186 w 862"/>
                  <a:gd name="T9" fmla="*/ 81180 h 144"/>
                  <a:gd name="T10" fmla="*/ 258 w 862"/>
                  <a:gd name="T11" fmla="*/ 118967 h 144"/>
                  <a:gd name="T12" fmla="*/ 336 w 862"/>
                  <a:gd name="T13" fmla="*/ 97297 h 144"/>
                  <a:gd name="T14" fmla="*/ 384 w 862"/>
                  <a:gd name="T15" fmla="*/ 49339 h 144"/>
                  <a:gd name="T16" fmla="*/ 444 w 862"/>
                  <a:gd name="T17" fmla="*/ 26442 h 144"/>
                  <a:gd name="T18" fmla="*/ 510 w 862"/>
                  <a:gd name="T19" fmla="*/ 81180 h 144"/>
                  <a:gd name="T20" fmla="*/ 540 w 862"/>
                  <a:gd name="T21" fmla="*/ 118967 h 144"/>
                  <a:gd name="T22" fmla="*/ 576 w 862"/>
                  <a:gd name="T23" fmla="*/ 130299 h 144"/>
                  <a:gd name="T24" fmla="*/ 654 w 862"/>
                  <a:gd name="T25" fmla="*/ 118967 h 144"/>
                  <a:gd name="T26" fmla="*/ 708 w 862"/>
                  <a:gd name="T27" fmla="*/ 81180 h 144"/>
                  <a:gd name="T28" fmla="*/ 762 w 862"/>
                  <a:gd name="T29" fmla="*/ 59624 h 144"/>
                  <a:gd name="T30" fmla="*/ 810 w 862"/>
                  <a:gd name="T31" fmla="*/ 64684 h 144"/>
                  <a:gd name="T32" fmla="*/ 840 w 862"/>
                  <a:gd name="T33" fmla="*/ 75528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2"/>
                  <a:gd name="T52" fmla="*/ 0 h 144"/>
                  <a:gd name="T53" fmla="*/ 862 w 862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2" h="144">
                    <a:moveTo>
                      <a:pt x="6" y="126"/>
                    </a:moveTo>
                    <a:cubicBezTo>
                      <a:pt x="9" y="98"/>
                      <a:pt x="0" y="64"/>
                      <a:pt x="18" y="42"/>
                    </a:cubicBezTo>
                    <a:cubicBezTo>
                      <a:pt x="25" y="33"/>
                      <a:pt x="91" y="6"/>
                      <a:pt x="108" y="0"/>
                    </a:cubicBezTo>
                    <a:cubicBezTo>
                      <a:pt x="163" y="7"/>
                      <a:pt x="158" y="4"/>
                      <a:pt x="180" y="48"/>
                    </a:cubicBezTo>
                    <a:cubicBezTo>
                      <a:pt x="182" y="62"/>
                      <a:pt x="181" y="77"/>
                      <a:pt x="186" y="90"/>
                    </a:cubicBezTo>
                    <a:cubicBezTo>
                      <a:pt x="196" y="115"/>
                      <a:pt x="237" y="118"/>
                      <a:pt x="258" y="132"/>
                    </a:cubicBezTo>
                    <a:cubicBezTo>
                      <a:pt x="284" y="127"/>
                      <a:pt x="316" y="128"/>
                      <a:pt x="336" y="108"/>
                    </a:cubicBezTo>
                    <a:cubicBezTo>
                      <a:pt x="353" y="91"/>
                      <a:pt x="384" y="54"/>
                      <a:pt x="384" y="54"/>
                    </a:cubicBezTo>
                    <a:cubicBezTo>
                      <a:pt x="396" y="19"/>
                      <a:pt x="409" y="24"/>
                      <a:pt x="444" y="30"/>
                    </a:cubicBezTo>
                    <a:cubicBezTo>
                      <a:pt x="478" y="52"/>
                      <a:pt x="483" y="63"/>
                      <a:pt x="510" y="90"/>
                    </a:cubicBezTo>
                    <a:cubicBezTo>
                      <a:pt x="517" y="116"/>
                      <a:pt x="512" y="118"/>
                      <a:pt x="540" y="132"/>
                    </a:cubicBezTo>
                    <a:cubicBezTo>
                      <a:pt x="551" y="138"/>
                      <a:pt x="576" y="144"/>
                      <a:pt x="576" y="144"/>
                    </a:cubicBezTo>
                    <a:cubicBezTo>
                      <a:pt x="602" y="140"/>
                      <a:pt x="629" y="140"/>
                      <a:pt x="654" y="132"/>
                    </a:cubicBezTo>
                    <a:cubicBezTo>
                      <a:pt x="700" y="118"/>
                      <a:pt x="678" y="110"/>
                      <a:pt x="708" y="90"/>
                    </a:cubicBezTo>
                    <a:cubicBezTo>
                      <a:pt x="722" y="80"/>
                      <a:pt x="745" y="72"/>
                      <a:pt x="762" y="66"/>
                    </a:cubicBezTo>
                    <a:cubicBezTo>
                      <a:pt x="778" y="68"/>
                      <a:pt x="794" y="68"/>
                      <a:pt x="810" y="72"/>
                    </a:cubicBezTo>
                    <a:cubicBezTo>
                      <a:pt x="862" y="86"/>
                      <a:pt x="804" y="84"/>
                      <a:pt x="840" y="84"/>
                    </a:cubicBez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31">
                <a:extLst>
                  <a:ext uri="{FF2B5EF4-FFF2-40B4-BE49-F238E27FC236}">
                    <a16:creationId xmlns:a16="http://schemas.microsoft.com/office/drawing/2014/main" xmlns="" id="{1F8D8E87-5ADA-4470-84C5-4E5C0947C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1" y="1491"/>
                <a:ext cx="684" cy="186"/>
              </a:xfrm>
              <a:custGeom>
                <a:avLst/>
                <a:gdLst>
                  <a:gd name="T0" fmla="*/ 0 w 684"/>
                  <a:gd name="T1" fmla="*/ 2147483647 h 86"/>
                  <a:gd name="T2" fmla="*/ 75 w 684"/>
                  <a:gd name="T3" fmla="*/ 2147483647 h 86"/>
                  <a:gd name="T4" fmla="*/ 132 w 684"/>
                  <a:gd name="T5" fmla="*/ 2147483647 h 86"/>
                  <a:gd name="T6" fmla="*/ 213 w 684"/>
                  <a:gd name="T7" fmla="*/ 0 h 86"/>
                  <a:gd name="T8" fmla="*/ 300 w 684"/>
                  <a:gd name="T9" fmla="*/ 2147483647 h 86"/>
                  <a:gd name="T10" fmla="*/ 387 w 684"/>
                  <a:gd name="T11" fmla="*/ 2147483647 h 86"/>
                  <a:gd name="T12" fmla="*/ 483 w 684"/>
                  <a:gd name="T13" fmla="*/ 2147483647 h 86"/>
                  <a:gd name="T14" fmla="*/ 561 w 684"/>
                  <a:gd name="T15" fmla="*/ 2147483647 h 86"/>
                  <a:gd name="T16" fmla="*/ 684 w 684"/>
                  <a:gd name="T17" fmla="*/ 2147483647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4"/>
                  <a:gd name="T28" fmla="*/ 0 h 86"/>
                  <a:gd name="T29" fmla="*/ 684 w 684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4" h="86">
                    <a:moveTo>
                      <a:pt x="0" y="24"/>
                    </a:moveTo>
                    <a:cubicBezTo>
                      <a:pt x="12" y="25"/>
                      <a:pt x="53" y="18"/>
                      <a:pt x="75" y="27"/>
                    </a:cubicBezTo>
                    <a:cubicBezTo>
                      <a:pt x="97" y="36"/>
                      <a:pt x="109" y="86"/>
                      <a:pt x="132" y="81"/>
                    </a:cubicBezTo>
                    <a:cubicBezTo>
                      <a:pt x="155" y="76"/>
                      <a:pt x="185" y="0"/>
                      <a:pt x="213" y="0"/>
                    </a:cubicBezTo>
                    <a:cubicBezTo>
                      <a:pt x="241" y="0"/>
                      <a:pt x="271" y="78"/>
                      <a:pt x="300" y="78"/>
                    </a:cubicBezTo>
                    <a:cubicBezTo>
                      <a:pt x="329" y="78"/>
                      <a:pt x="357" y="3"/>
                      <a:pt x="387" y="3"/>
                    </a:cubicBezTo>
                    <a:cubicBezTo>
                      <a:pt x="417" y="3"/>
                      <a:pt x="454" y="74"/>
                      <a:pt x="483" y="78"/>
                    </a:cubicBezTo>
                    <a:cubicBezTo>
                      <a:pt x="512" y="82"/>
                      <a:pt x="528" y="39"/>
                      <a:pt x="561" y="30"/>
                    </a:cubicBezTo>
                    <a:cubicBezTo>
                      <a:pt x="594" y="21"/>
                      <a:pt x="659" y="25"/>
                      <a:pt x="684" y="24"/>
                    </a:cubicBezTo>
                  </a:path>
                </a:pathLst>
              </a:custGeom>
              <a:noFill/>
              <a:ln w="19050" cap="sq">
                <a:solidFill>
                  <a:srgbClr val="8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E3818B80-E061-4370-BEE8-E33E7891EE44}"/>
                    </a:ext>
                  </a:extLst>
                </p:cNvPr>
                <p:cNvSpPr txBox="1"/>
                <p:nvPr/>
              </p:nvSpPr>
              <p:spPr>
                <a:xfrm>
                  <a:off x="6281795" y="4975553"/>
                  <a:ext cx="869725" cy="345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b>
                            <m:r>
                              <a:rPr lang="ru-RU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3818B80-E061-4370-BEE8-E33E7891EE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1795" y="4975553"/>
                  <a:ext cx="858505" cy="345929"/>
                </a:xfrm>
                <a:prstGeom prst="rect">
                  <a:avLst/>
                </a:prstGeom>
                <a:blipFill>
                  <a:blip r:embed="rId9"/>
                  <a:stretch>
                    <a:fillRect l="-9220" r="-9929" b="-2321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1BFBD939-05D0-467A-A031-C3833FADACD5}"/>
                    </a:ext>
                  </a:extLst>
                </p:cNvPr>
                <p:cNvSpPr txBox="1"/>
                <p:nvPr/>
              </p:nvSpPr>
              <p:spPr>
                <a:xfrm>
                  <a:off x="6285948" y="5700395"/>
                  <a:ext cx="869725" cy="345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BFBD939-05D0-467A-A031-C3833FADAC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5948" y="5700395"/>
                  <a:ext cx="858505" cy="345929"/>
                </a:xfrm>
                <a:prstGeom prst="rect">
                  <a:avLst/>
                </a:prstGeom>
                <a:blipFill>
                  <a:blip r:embed="rId10"/>
                  <a:stretch>
                    <a:fillRect l="-9286" r="-10714" b="-2321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84F3F49C-7AC0-4940-AF04-26C70BD5CE9D}"/>
                    </a:ext>
                  </a:extLst>
                </p:cNvPr>
                <p:cNvSpPr txBox="1"/>
                <p:nvPr/>
              </p:nvSpPr>
              <p:spPr>
                <a:xfrm>
                  <a:off x="8420499" y="5027338"/>
                  <a:ext cx="1106970" cy="3459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acc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𝒑𝒉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ru-RU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4F3F49C-7AC0-4940-AF04-26C70BD5CE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0499" y="5027338"/>
                  <a:ext cx="1095749" cy="345929"/>
                </a:xfrm>
                <a:prstGeom prst="rect">
                  <a:avLst/>
                </a:prstGeom>
                <a:blipFill>
                  <a:blip r:embed="rId11"/>
                  <a:stretch>
                    <a:fillRect l="-7263" r="-8380" b="-2105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9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0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9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1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66700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3" y="1580150"/>
            <a:ext cx="3952779" cy="2700747"/>
          </a:xfrm>
          <a:prstGeom prst="rect">
            <a:avLst/>
          </a:prstGeom>
        </p:spPr>
      </p:pic>
      <p:pic>
        <p:nvPicPr>
          <p:cNvPr id="40" name="Рисунок 39" descr="figure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9182" y="2149256"/>
            <a:ext cx="3240000" cy="452565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32845" y="5060696"/>
            <a:ext cx="781671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</a:t>
            </a:r>
            <a:r>
              <a:rPr 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образом, ЭМ волны могут расти в такой системе с максимальной скоростью роста и играть существенную роль в общем энергетическом балансе.</a:t>
            </a:r>
          </a:p>
        </p:txBody>
      </p:sp>
      <p:sp>
        <p:nvSpPr>
          <p:cNvPr id="42" name="Text Box 57"/>
          <p:cNvSpPr txBox="1">
            <a:spLocks noChangeArrowheads="1"/>
          </p:cNvSpPr>
          <p:nvPr/>
        </p:nvSpPr>
        <p:spPr bwMode="auto">
          <a:xfrm>
            <a:off x="1505605" y="39279"/>
            <a:ext cx="9609046" cy="85723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50000"/>
            </a:pPr>
            <a:r>
              <a:rPr lang="ru-RU" altLang="ru-RU" sz="2800" dirty="0" smtClean="0">
                <a:solidFill>
                  <a:srgbClr val="0000FF"/>
                </a:solidFill>
              </a:rPr>
              <a:t>Механизм прямой накачки ЭМ излучения в плазме с периодическим возмущением плотности</a:t>
            </a:r>
            <a:endParaRPr lang="en-US" altLang="ko-KR" sz="2800" dirty="0">
              <a:solidFill>
                <a:srgbClr val="0000FF"/>
              </a:solidFill>
              <a:ea typeface="Gulim" panose="020B0600000101010101" pitchFamily="34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03794" y="1340463"/>
            <a:ext cx="3855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Квазипериодическое возмущение плотности приводит к тому, что неустойчивость </a:t>
            </a:r>
            <a:r>
              <a:rPr lang="ru-RU" dirty="0" err="1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доплеровски</a:t>
            </a:r>
            <a:r>
              <a:rPr 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смещенной ветви пучка нарастает с той же скоростью, что и основная мода. </a:t>
            </a:r>
            <a:endParaRPr lang="ru-RU" dirty="0" smtClean="0">
              <a:solidFill>
                <a:srgbClr val="000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соответствующего продольного волнового числа модуляции плотности возникает </a:t>
            </a:r>
            <a:r>
              <a:rPr lang="ru-RU" dirty="0" smtClean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пересечение </a:t>
            </a:r>
            <a:r>
              <a:rPr 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этой ветви с медленной ЭМ модой замагниченной плазмы.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471576" y="1477298"/>
            <a:ext cx="3835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Схематичный вид собственных мод колебаний плазмы</a:t>
            </a:r>
            <a:endParaRPr lang="ru-RU" sz="1400" b="1" dirty="0">
              <a:solidFill>
                <a:srgbClr val="000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4756" y="6288369"/>
            <a:ext cx="78211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44th International Conference on Infrared, Millimeter and Terahertz Waves, Paris, 1 - 6 September 2019 (PID5878973)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Phys. Control. Fusion, 2020,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PPCF-102698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4367" y="1200580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𝑛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𝑝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 +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𝛿𝑛 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4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5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Подзаголовок 2">
            <a:extLst>
              <a:ext uri="{FF2B5EF4-FFF2-40B4-BE49-F238E27FC236}">
                <a16:creationId xmlns:a16="http://schemas.microsoft.com/office/drawing/2014/main" xmlns="" id="{D3EAFE39-CD68-4D0A-A2B6-DB3F040E6371}"/>
              </a:ext>
            </a:extLst>
          </p:cNvPr>
          <p:cNvSpPr txBox="1">
            <a:spLocks/>
          </p:cNvSpPr>
          <p:nvPr/>
        </p:nvSpPr>
        <p:spPr bwMode="auto">
          <a:xfrm>
            <a:off x="1829787" y="247437"/>
            <a:ext cx="9341347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0000DE"/>
                </a:solidFill>
                <a:latin typeface="Arial "/>
              </a:rPr>
              <a:t>Регистрация распределения плотности мощности по сечению потока</a:t>
            </a:r>
            <a:r>
              <a:rPr lang="ru-RU" altLang="ru-RU" sz="2400" b="1" dirty="0">
                <a:latin typeface="Arial "/>
              </a:rPr>
              <a:t/>
            </a:r>
            <a:br>
              <a:rPr lang="ru-RU" altLang="ru-RU" sz="2400" b="1" dirty="0">
                <a:latin typeface="Arial "/>
              </a:rPr>
            </a:br>
            <a:endParaRPr lang="ru-RU" altLang="ru-RU" sz="2400" b="1" dirty="0">
              <a:latin typeface="Arial 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A4FCE6B0-B4CA-449B-827A-E990BA2092FE}"/>
              </a:ext>
            </a:extLst>
          </p:cNvPr>
          <p:cNvGrpSpPr/>
          <p:nvPr/>
        </p:nvGrpSpPr>
        <p:grpSpPr>
          <a:xfrm>
            <a:off x="375939" y="1344703"/>
            <a:ext cx="3491346" cy="4938249"/>
            <a:chOff x="3929180" y="1920875"/>
            <a:chExt cx="3491346" cy="4938249"/>
          </a:xfrm>
        </p:grpSpPr>
        <p:pic>
          <p:nvPicPr>
            <p:cNvPr id="32773" name="Рисунок 18">
              <a:extLst>
                <a:ext uri="{FF2B5EF4-FFF2-40B4-BE49-F238E27FC236}">
                  <a16:creationId xmlns:a16="http://schemas.microsoft.com/office/drawing/2014/main" xmlns="" id="{5153F79D-D524-4606-A9E3-65A0C5C49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3896" b="2729"/>
            <a:stretch/>
          </p:blipFill>
          <p:spPr bwMode="auto">
            <a:xfrm>
              <a:off x="3929180" y="1920875"/>
              <a:ext cx="3491346" cy="4938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0" name="TextBox 12">
              <a:extLst>
                <a:ext uri="{FF2B5EF4-FFF2-40B4-BE49-F238E27FC236}">
                  <a16:creationId xmlns:a16="http://schemas.microsoft.com/office/drawing/2014/main" xmlns="" id="{EC20CFFA-4274-4078-9DE4-17A221D9F9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1559" y="2649410"/>
              <a:ext cx="125032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400" dirty="0" smtClean="0">
                  <a:latin typeface="Arial" panose="020B0604020202020204" pitchFamily="34" charset="0"/>
                </a:rPr>
                <a:t>SDU </a:t>
              </a:r>
              <a:r>
                <a:rPr lang="ru-RU" altLang="ru-RU" sz="1400" dirty="0" smtClean="0">
                  <a:latin typeface="Arial" panose="020B0604020202020204" pitchFamily="34" charset="0"/>
                </a:rPr>
                <a:t>камера</a:t>
              </a:r>
              <a:endParaRPr lang="ru-RU" altLang="ru-RU" sz="1400" dirty="0">
                <a:latin typeface="Arial" panose="020B0604020202020204" pitchFamily="34" charset="0"/>
              </a:endParaRPr>
            </a:p>
          </p:txBody>
        </p:sp>
      </p:grpSp>
      <p:pic>
        <p:nvPicPr>
          <p:cNvPr id="16" name="Рисунок 3">
            <a:extLst>
              <a:ext uri="{FF2B5EF4-FFF2-40B4-BE49-F238E27FC236}">
                <a16:creationId xmlns:a16="http://schemas.microsoft.com/office/drawing/2014/main" xmlns="" id="{AAA714E1-1BDC-4409-A8E3-B4BDAC236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48" y="1739828"/>
            <a:ext cx="6802360" cy="454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xmlns="" id="{9CDCC48A-62EA-425B-99FB-71873BA14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5954" y="3329267"/>
            <a:ext cx="2023801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Arial" panose="020B0604020202020204" pitchFamily="34" charset="0"/>
              </a:rPr>
              <a:t>Боковое окно для регистрации излучения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xmlns="" id="{8F0B82D9-C1E7-4B0C-B664-8566D9A7F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462" y="5212704"/>
            <a:ext cx="175134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Выходное окно для вывода излучения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AB57823-A8C3-4BA9-B91C-A99A29A04ADD}"/>
              </a:ext>
            </a:extLst>
          </p:cNvPr>
          <p:cNvSpPr/>
          <p:nvPr/>
        </p:nvSpPr>
        <p:spPr>
          <a:xfrm>
            <a:off x="10452799" y="4227847"/>
            <a:ext cx="260560" cy="303623"/>
          </a:xfrm>
          <a:prstGeom prst="rect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31BC410-E9F8-471B-ABA4-80C04E9881F3}"/>
              </a:ext>
            </a:extLst>
          </p:cNvPr>
          <p:cNvSpPr/>
          <p:nvPr/>
        </p:nvSpPr>
        <p:spPr>
          <a:xfrm>
            <a:off x="10235954" y="4851105"/>
            <a:ext cx="433691" cy="244695"/>
          </a:xfrm>
          <a:prstGeom prst="rect">
            <a:avLst/>
          </a:prstGeom>
          <a:noFill/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1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3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7576"/>
          <a:stretch/>
        </p:blipFill>
        <p:spPr>
          <a:xfrm>
            <a:off x="3687432" y="1356852"/>
            <a:ext cx="2702758" cy="499089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b="7767"/>
          <a:stretch/>
        </p:blipFill>
        <p:spPr>
          <a:xfrm>
            <a:off x="6466244" y="1356852"/>
            <a:ext cx="2727777" cy="498057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4"/>
          <a:srcRect b="7934"/>
          <a:stretch/>
        </p:blipFill>
        <p:spPr>
          <a:xfrm>
            <a:off x="9270075" y="1356852"/>
            <a:ext cx="2861111" cy="4971520"/>
          </a:xfrm>
          <a:prstGeom prst="rect">
            <a:avLst/>
          </a:prstGeom>
        </p:spPr>
      </p:pic>
      <p:sp>
        <p:nvSpPr>
          <p:cNvPr id="49" name="Подзаголовок 2"/>
          <p:cNvSpPr txBox="1">
            <a:spLocks/>
          </p:cNvSpPr>
          <p:nvPr/>
        </p:nvSpPr>
        <p:spPr>
          <a:xfrm>
            <a:off x="1094144" y="0"/>
            <a:ext cx="10744200" cy="8422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alt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плотности мощности субмм</a:t>
            </a:r>
            <a:r>
              <a:rPr lang="en-US" alt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dirty="0">
                <a:solidFill>
                  <a:srgbClr val="000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излучения по сечению  потока, распространяющегося в атмосфере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489" y="1356852"/>
            <a:ext cx="3304889" cy="4680000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5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6E7C26-21A6-46C2-834F-1435BD7FEF4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02952" y="25992"/>
            <a:ext cx="10058400" cy="9191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Геометрия проведения калориметрических измерений и структурная схема калориметра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0" b="9051"/>
          <a:stretch/>
        </p:blipFill>
        <p:spPr>
          <a:xfrm>
            <a:off x="9409070" y="1485055"/>
            <a:ext cx="1776595" cy="4680000"/>
          </a:xfrm>
          <a:prstGeom prst="rect">
            <a:avLst/>
          </a:prstGeom>
        </p:spPr>
      </p:pic>
      <p:grpSp>
        <p:nvGrpSpPr>
          <p:cNvPr id="78" name="Группа 77"/>
          <p:cNvGrpSpPr/>
          <p:nvPr/>
        </p:nvGrpSpPr>
        <p:grpSpPr>
          <a:xfrm>
            <a:off x="5524453" y="1563286"/>
            <a:ext cx="1949070" cy="4403996"/>
            <a:chOff x="4567146" y="2348880"/>
            <a:chExt cx="1949070" cy="4403996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4567146" y="2348880"/>
              <a:ext cx="1949070" cy="1700068"/>
              <a:chOff x="107504" y="908720"/>
              <a:chExt cx="2594212" cy="2262790"/>
            </a:xfrm>
          </p:grpSpPr>
          <p:grpSp>
            <p:nvGrpSpPr>
              <p:cNvPr id="43" name="Группа 42"/>
              <p:cNvGrpSpPr/>
              <p:nvPr/>
            </p:nvGrpSpPr>
            <p:grpSpPr>
              <a:xfrm>
                <a:off x="107504" y="908720"/>
                <a:ext cx="2420758" cy="2083469"/>
                <a:chOff x="6160473" y="791503"/>
                <a:chExt cx="2420758" cy="2083469"/>
              </a:xfrm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6160473" y="791503"/>
                  <a:ext cx="2420758" cy="2083469"/>
                  <a:chOff x="2628770" y="1933301"/>
                  <a:chExt cx="2420758" cy="2083469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46" name="Прямоугольник 45"/>
                  <p:cNvSpPr/>
                  <p:nvPr/>
                </p:nvSpPr>
                <p:spPr>
                  <a:xfrm>
                    <a:off x="2628770" y="1933301"/>
                    <a:ext cx="1417175" cy="1018234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Прямоугольный треугольник 46"/>
                  <p:cNvSpPr/>
                  <p:nvPr/>
                </p:nvSpPr>
                <p:spPr>
                  <a:xfrm rot="13500000">
                    <a:off x="3673066" y="2082418"/>
                    <a:ext cx="720000" cy="720000"/>
                  </a:xfrm>
                  <a:prstGeom prst="rtTriangl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Прямоугольный треугольник 47"/>
                  <p:cNvSpPr/>
                  <p:nvPr/>
                </p:nvSpPr>
                <p:spPr>
                  <a:xfrm rot="8100000">
                    <a:off x="4180411" y="2591537"/>
                    <a:ext cx="720001" cy="720000"/>
                  </a:xfrm>
                  <a:prstGeom prst="rtTriangl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Прямоугольник 48"/>
                  <p:cNvSpPr/>
                  <p:nvPr/>
                </p:nvSpPr>
                <p:spPr>
                  <a:xfrm rot="16200000">
                    <a:off x="4005412" y="2972654"/>
                    <a:ext cx="1069998" cy="1018234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5" name="Прямая соединительная линия 44"/>
                <p:cNvCxnSpPr>
                  <a:stCxn id="47" idx="4"/>
                </p:cNvCxnSpPr>
                <p:nvPr/>
              </p:nvCxnSpPr>
              <p:spPr>
                <a:xfrm>
                  <a:off x="7564769" y="791503"/>
                  <a:ext cx="1013094" cy="101347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Прямоугольник 49"/>
              <p:cNvSpPr/>
              <p:nvPr/>
            </p:nvSpPr>
            <p:spPr>
              <a:xfrm>
                <a:off x="1261716" y="2812189"/>
                <a:ext cx="1440000" cy="180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61717" y="2991510"/>
                <a:ext cx="1439999" cy="180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1386675" y="2991510"/>
                <a:ext cx="1190083" cy="180000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Блок-схема: магнитный диск 69"/>
            <p:cNvSpPr/>
            <p:nvPr/>
          </p:nvSpPr>
          <p:spPr>
            <a:xfrm>
              <a:off x="5454208" y="5383150"/>
              <a:ext cx="990000" cy="1369726"/>
            </a:xfrm>
            <a:prstGeom prst="flowChartMagneticDisk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Овал 70"/>
            <p:cNvSpPr/>
            <p:nvPr/>
          </p:nvSpPr>
          <p:spPr>
            <a:xfrm>
              <a:off x="5621858" y="5471177"/>
              <a:ext cx="630852" cy="2432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Блок-схема: магнитный диск 71"/>
            <p:cNvSpPr/>
            <p:nvPr/>
          </p:nvSpPr>
          <p:spPr>
            <a:xfrm rot="10800000">
              <a:off x="5526479" y="4739883"/>
              <a:ext cx="812843" cy="1026583"/>
            </a:xfrm>
            <a:prstGeom prst="flowChartMagneticDisk">
              <a:avLst/>
            </a:prstGeom>
            <a:solidFill>
              <a:srgbClr val="C4D9D8">
                <a:alpha val="70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Блок-схема: магнитный диск 74"/>
            <p:cNvSpPr/>
            <p:nvPr/>
          </p:nvSpPr>
          <p:spPr>
            <a:xfrm>
              <a:off x="5526479" y="4056748"/>
              <a:ext cx="812843" cy="1026583"/>
            </a:xfrm>
            <a:prstGeom prst="flowChartMagneticDisk">
              <a:avLst/>
            </a:prstGeom>
            <a:solidFill>
              <a:srgbClr val="C4D9D8">
                <a:alpha val="70000"/>
              </a:srgb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714206" y="5075100"/>
            <a:ext cx="1454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калориметр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576069" y="2010763"/>
            <a:ext cx="1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выходное окно</a:t>
            </a:r>
          </a:p>
        </p:txBody>
      </p:sp>
      <p:sp>
        <p:nvSpPr>
          <p:cNvPr id="85" name="Стрелка вправо с вырезом 84"/>
          <p:cNvSpPr/>
          <p:nvPr/>
        </p:nvSpPr>
        <p:spPr>
          <a:xfrm>
            <a:off x="4118626" y="1914221"/>
            <a:ext cx="756000" cy="2520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754005" y="1577215"/>
            <a:ext cx="176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ТГц излучение</a:t>
            </a:r>
          </a:p>
        </p:txBody>
      </p:sp>
      <p:cxnSp>
        <p:nvCxnSpPr>
          <p:cNvPr id="88" name="Прямая со стрелкой 87"/>
          <p:cNvCxnSpPr>
            <a:stCxn id="82" idx="2"/>
            <a:endCxn id="50" idx="2"/>
          </p:cNvCxnSpPr>
          <p:nvPr/>
        </p:nvCxnSpPr>
        <p:spPr>
          <a:xfrm flipH="1">
            <a:off x="6932577" y="2380095"/>
            <a:ext cx="1533512" cy="7485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 стрелкой 89"/>
          <p:cNvCxnSpPr>
            <a:stCxn id="80" idx="2"/>
          </p:cNvCxnSpPr>
          <p:nvPr/>
        </p:nvCxnSpPr>
        <p:spPr>
          <a:xfrm flipV="1">
            <a:off x="8441297" y="5231500"/>
            <a:ext cx="1054090" cy="3357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>
            <a:stCxn id="80" idx="2"/>
          </p:cNvCxnSpPr>
          <p:nvPr/>
        </p:nvCxnSpPr>
        <p:spPr>
          <a:xfrm flipH="1" flipV="1">
            <a:off x="7412187" y="5352514"/>
            <a:ext cx="1029110" cy="214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>
            <a:stCxn id="82" idx="2"/>
          </p:cNvCxnSpPr>
          <p:nvPr/>
        </p:nvCxnSpPr>
        <p:spPr>
          <a:xfrm>
            <a:off x="8466089" y="2380095"/>
            <a:ext cx="1077674" cy="4908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629237" y="2710809"/>
            <a:ext cx="67177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610207" y="3250949"/>
            <a:ext cx="0" cy="16954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72" idx="1"/>
          </p:cNvCxnSpPr>
          <p:nvPr/>
        </p:nvCxnSpPr>
        <p:spPr>
          <a:xfrm flipV="1">
            <a:off x="6890207" y="4958782"/>
            <a:ext cx="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75" idx="1"/>
          </p:cNvCxnSpPr>
          <p:nvPr/>
        </p:nvCxnSpPr>
        <p:spPr>
          <a:xfrm flipV="1">
            <a:off x="6890208" y="3250949"/>
            <a:ext cx="720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32152" y="234147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14 см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7432435" y="3916360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60 см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294134" y="2423456"/>
            <a:ext cx="5163401" cy="3703208"/>
            <a:chOff x="129393" y="2178157"/>
            <a:chExt cx="5163401" cy="3703208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393" y="2178157"/>
              <a:ext cx="5163401" cy="3703208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54" name="Прямая со стрелкой 53"/>
            <p:cNvCxnSpPr/>
            <p:nvPr/>
          </p:nvCxnSpPr>
          <p:spPr>
            <a:xfrm flipV="1">
              <a:off x="1748850" y="3836851"/>
              <a:ext cx="0" cy="1260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6200000">
              <a:off x="1042774" y="4510618"/>
              <a:ext cx="1053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Ø</a:t>
              </a:r>
              <a:r>
                <a:rPr lang="ru-RU" dirty="0" smtClean="0"/>
                <a:t>11,5 см</a:t>
              </a:r>
              <a:endParaRPr lang="ru-RU" dirty="0"/>
            </a:p>
          </p:txBody>
        </p:sp>
      </p:grpSp>
      <p:cxnSp>
        <p:nvCxnSpPr>
          <p:cNvPr id="55" name="Прямая со стрелкой 54"/>
          <p:cNvCxnSpPr/>
          <p:nvPr/>
        </p:nvCxnSpPr>
        <p:spPr>
          <a:xfrm flipH="1">
            <a:off x="6483786" y="3663675"/>
            <a:ext cx="81284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67131" y="3626265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Ø</a:t>
            </a:r>
            <a:r>
              <a:rPr lang="ru-RU" dirty="0" smtClean="0"/>
              <a:t>18 см</a:t>
            </a:r>
            <a:endParaRPr lang="ru-RU" dirty="0"/>
          </a:p>
        </p:txBody>
      </p:sp>
      <p:sp>
        <p:nvSpPr>
          <p:cNvPr id="56" name="Подзаголовок 2">
            <a:extLst>
              <a:ext uri="{FF2B5EF4-FFF2-40B4-BE49-F238E27FC236}">
                <a16:creationId xmlns:a16="http://schemas.microsoft.com/office/drawing/2014/main" xmlns="" id="{FC914519-BF6C-423D-B9E1-5EB3BAE6DF96}"/>
              </a:ext>
            </a:extLst>
          </p:cNvPr>
          <p:cNvSpPr txBox="1">
            <a:spLocks/>
          </p:cNvSpPr>
          <p:nvPr/>
        </p:nvSpPr>
        <p:spPr>
          <a:xfrm>
            <a:off x="199758" y="846700"/>
            <a:ext cx="1021493" cy="462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I N P</a:t>
            </a:r>
            <a:endParaRPr lang="ru-RU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C63DC60F-B50F-4D19-894D-7B8E5EFAA5ED}"/>
              </a:ext>
            </a:extLst>
          </p:cNvPr>
          <p:cNvCxnSpPr>
            <a:cxnSpLocks/>
          </p:cNvCxnSpPr>
          <p:nvPr/>
        </p:nvCxnSpPr>
        <p:spPr>
          <a:xfrm>
            <a:off x="1654600" y="964464"/>
            <a:ext cx="1008709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9" name="Picture 117">
            <a:extLst>
              <a:ext uri="{FF2B5EF4-FFF2-40B4-BE49-F238E27FC236}">
                <a16:creationId xmlns="" xmlns:a16="http://schemas.microsoft.com/office/drawing/2014/main" id="{AB07FFE5-8B5C-44F2-8E6D-A4492580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4" y="-46344"/>
            <a:ext cx="693376" cy="76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5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Другая 2">
      <a:dk1>
        <a:sysClr val="windowText" lastClr="000000"/>
      </a:dk1>
      <a:lt1>
        <a:sysClr val="window" lastClr="FFFFFF"/>
      </a:lt1>
      <a:dk2>
        <a:srgbClr val="A53010"/>
      </a:dk2>
      <a:lt2>
        <a:srgbClr val="FFFFF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5334</TotalTime>
  <Words>1020</Words>
  <Application>Microsoft Office PowerPoint</Application>
  <PresentationFormat>Широкоэкранный</PresentationFormat>
  <Paragraphs>180</Paragraphs>
  <Slides>19</Slides>
  <Notes>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Gulim</vt:lpstr>
      <vt:lpstr>Arial</vt:lpstr>
      <vt:lpstr>Arial </vt:lpstr>
      <vt:lpstr>Calibri</vt:lpstr>
      <vt:lpstr>Cambria Math</vt:lpstr>
      <vt:lpstr>Century Gothic</vt:lpstr>
      <vt:lpstr>Courier New</vt:lpstr>
      <vt:lpstr>Symbol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Геометрия проведения калориметрических измерений и структурная схема калориметра</vt:lpstr>
      <vt:lpstr>Результат измерений энергосодержания в потоке субмм излучения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Презентация PowerPoint</vt:lpstr>
      <vt:lpstr>Презентация PowerPoint</vt:lpstr>
    </vt:vector>
  </TitlesOfParts>
  <Company>BINP SB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BINP User</dc:creator>
  <cp:lastModifiedBy>BINP User</cp:lastModifiedBy>
  <cp:revision>103</cp:revision>
  <dcterms:created xsi:type="dcterms:W3CDTF">2022-03-09T03:46:06Z</dcterms:created>
  <dcterms:modified xsi:type="dcterms:W3CDTF">2022-04-26T05:15:34Z</dcterms:modified>
</cp:coreProperties>
</file>