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D5A6-0456-4E17-A5D8-69ACC2F056A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7860-1C3B-42EE-9FF1-512552EFD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4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D945DD-8AE7-4AF0-ACDB-785984E0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194547-F68B-42A3-9A36-8DB5D8250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08F99-225F-4D96-B03A-BA345F4D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C4A-AA44-4985-9133-6637E3B033F9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D97DF9-8B14-481C-A92B-A0AA4A1C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B5A318-70D2-43F4-8D25-B42D8789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2631" y="6356350"/>
            <a:ext cx="491170" cy="365125"/>
          </a:xfrm>
        </p:spPr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7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96CA1-40CC-47BD-A51F-BBDA1121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7CDCDB-C1A4-4574-B23E-956FBFD42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8160CE-7CC0-4D99-85AD-3E87FD37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A988-CA06-48EC-8107-693F5BD1F0CB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8B93F4-2171-4D81-B19D-4D97F425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AAEDD4-121F-4A04-988E-D23F05EE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966FBDE-5341-44E2-82A5-C5559E499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5A9E40-DC79-48A9-85BC-040D9D33C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895907-0241-4003-9FE5-92241D04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5B9-D2A9-4059-81B8-C9D1FFC927E2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A10152-FD98-4E11-B03B-37ABEA27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0DD72B-5D01-4EB4-9EC8-B0F01654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6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30DAA-D88E-4F9E-9D7F-A5E8224D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014A95-031B-4A4D-9B20-0B95F0C2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637436-CF63-4E0F-B075-DACABD2B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682-6766-460E-A364-900FDBBC53E4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076FD0-A195-4156-84CC-5AACC983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452164-37F3-4316-9B17-289E8FF2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3991" y="6356350"/>
            <a:ext cx="909810" cy="3651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fld id="{262C5DDD-32E0-4546-8676-C93FED7AB5D4}" type="slidenum">
              <a:rPr lang="ru-RU" smtClean="0"/>
              <a:pPr/>
              <a:t>‹#›</a:t>
            </a:fld>
            <a:r>
              <a:rPr lang="ru-RU" dirty="0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1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1CCA6-EE07-4247-8F94-C73BE166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AEF214-3037-440A-9F1E-C2EC211C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3BD7B0-E655-44EF-B2A5-DB7A5F8E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48EA-83CA-40B3-8F3C-EF3004D57FF5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5FF3E6-0C4D-477C-91EF-EB64B99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5C0C2A-B50B-478E-AE5D-FFEEF5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CD3A8-21FE-47C8-BF94-7743CC93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B77242-6F05-46FB-A1FC-D166D678A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B27448-60AA-4B41-9AA2-B3ACF5E6E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1E4C44-DF81-4797-81D9-1B855C5F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21A-6856-40FB-8022-886662C8D8E9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EAE6B-C590-4C31-86C5-138AFB2A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05BCFF-792B-4A58-801A-85CE0F9F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9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E9B0C-DF3B-4EB3-AA86-409ADD59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8780A1-CCFA-4A5F-A92B-6CB1F2FA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489AD0-F2AA-45D2-B08A-B7F20D47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ACDE9D-C2E6-429B-B95A-75750C10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891CA6-363F-467F-8124-4B616C43D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2219949-C828-483B-982F-D0C7BA47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A9D3-28A6-4E2E-B913-4709840ECA60}" type="datetime1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60790C-2E5E-4ACC-B708-ABFFA3EF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DBDD26-E383-4C29-A40D-34BBEDB2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7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C30C5-6644-4720-83B1-61237065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384DE2-32D2-4ADA-87C5-6929BC37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1F71-2C77-46F3-9063-200C8A8E5244}" type="datetime1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66DAC1-1732-48A4-870A-02A41393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082053-DA01-40F0-B845-E8398DFC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0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70D2B8-4D20-431D-B7F4-40363D2C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22-3723-47D8-8549-09DE9D19B022}" type="datetime1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80018B4-B09C-4FE9-9E33-E4318681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C6B6F4-50DF-4DF6-A29E-95ED25E8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2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C29DC-7682-4EF0-A1BC-3EF65911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7CD1E5-247E-4579-803B-EC99212B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F4EDD2-8C33-4A04-858F-2B7BFEB81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622140-811C-4F1A-9AFA-4529B54C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DA31-ABB1-4B3C-BA0F-458ED29B55AE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FBA04C-0A2C-4821-925A-A40E0943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F8AE04-C031-4EEA-A7BA-1DA20C44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AF7BE-23F7-4607-AC4B-7B29546A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F6BEAF-514B-4F9D-9B55-7046B8A7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2FD31-40A8-4668-B609-E21E5444E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15F571-0172-4449-A416-9CBB7142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C1D4-8A2C-48E5-9A35-4104251BA64C}" type="datetime1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939E2C-E849-4E05-931A-59138E5A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BB7681-2375-43DF-814A-68B00FBF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2BE6B-CD3C-46DF-8F64-EA67DF09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525EBB-02E0-474D-88BF-82EC14DE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180B84-2A95-4450-A8F9-4A6B5377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805D-36B3-4CA8-B6B1-B98BACCC9B2C}" type="datetime1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FAB47-F90B-4A87-90E5-D6BFFA64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F6EC69-87EC-43AB-8E71-9CB6FE050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2631" y="6356350"/>
            <a:ext cx="491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62C5DDD-32E0-4546-8676-C93FED7AB5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5DA3A-9428-4B0B-A683-C7945BA28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Измерение потерь энергии на </a:t>
            </a:r>
            <a:r>
              <a:rPr lang="ru-RU" dirty="0" err="1"/>
              <a:t>лимитере</a:t>
            </a:r>
            <a:r>
              <a:rPr lang="ru-RU" dirty="0"/>
              <a:t> установки ГДЛ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E46537-D00D-4457-97C6-1481BB8D2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Андрей </a:t>
            </a:r>
            <a:r>
              <a:rPr lang="ru-RU" dirty="0" err="1"/>
              <a:t>Мейстер</a:t>
            </a:r>
            <a:endParaRPr lang="ru-RU" dirty="0"/>
          </a:p>
          <a:p>
            <a:r>
              <a:rPr lang="ru-RU" dirty="0"/>
              <a:t>Лаборатория 9-1</a:t>
            </a:r>
          </a:p>
          <a:p>
            <a:r>
              <a:rPr lang="ru-RU" dirty="0"/>
              <a:t>2 курс магистратуры</a:t>
            </a:r>
          </a:p>
          <a:p>
            <a:r>
              <a:rPr lang="ru-RU" dirty="0"/>
              <a:t>Научный руководитель – Солдаткина Е. И.</a:t>
            </a:r>
          </a:p>
        </p:txBody>
      </p:sp>
    </p:spTree>
    <p:extLst>
      <p:ext uri="{BB962C8B-B14F-4D97-AF65-F5344CB8AC3E}">
        <p14:creationId xmlns:p14="http://schemas.microsoft.com/office/powerpoint/2010/main" val="2540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2C7D6-752E-4629-AACA-828FEF10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Лимитер</a:t>
            </a:r>
            <a:r>
              <a:rPr lang="ru-RU" dirty="0"/>
              <a:t> – измерение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CECAD8B5-E920-4388-B3A0-D694E9AF5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Момент выстрела – по максимуму производной</a:t>
                </a:r>
              </a:p>
              <a:p>
                <a:r>
                  <a:rPr lang="ru-RU" dirty="0"/>
                  <a:t>В точки до «выстрела» вписывается прямая (остывание кольца)</a:t>
                </a:r>
              </a:p>
              <a:p>
                <a:r>
                  <a:rPr lang="ru-RU" dirty="0"/>
                  <a:t>Максимум после «выстрела» минус значение вписанной прямой 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</a:p>
              <a:p>
                <a:r>
                  <a:rPr lang="ru-RU" dirty="0"/>
                  <a:t>Энергия оценивается по </a:t>
                </a:r>
                <a:endParaRPr lang="ru-R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ru-RU" i="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ECAD8B5-E920-4388-B3A0-D694E9AF5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088" t="-2241" b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928AF6-383A-45E4-BD43-9D58C17916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1007" y="2386400"/>
            <a:ext cx="6105833" cy="2719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10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0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72" y="35371"/>
            <a:ext cx="3833089" cy="68226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4B7C50-E788-4402-875C-937F94E5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Лимитер</a:t>
            </a:r>
            <a:r>
              <a:rPr lang="ru-RU" dirty="0"/>
              <a:t> – динамика нагрева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0A335E-77B6-456A-97A3-69D70A49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Наблюдается разная динамика нагрева </a:t>
            </a:r>
            <a:r>
              <a:rPr lang="ru-RU" dirty="0" smtClean="0"/>
              <a:t>разных колец</a:t>
            </a:r>
            <a:endParaRPr lang="ru-RU" dirty="0"/>
          </a:p>
          <a:p>
            <a:r>
              <a:rPr lang="ru-RU" dirty="0"/>
              <a:t>Динамика остаётся постоянной между выстрелами</a:t>
            </a:r>
          </a:p>
          <a:p>
            <a:r>
              <a:rPr lang="ru-RU" dirty="0"/>
              <a:t>Происхождение – нагрев токами, наведёнными магнитным полем (наблюдаются даже в фоновых выстрелах)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6653" y="365125"/>
            <a:ext cx="16969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Выстрел с плазмой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Фоновый выстрел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11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5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331D4-DC57-46B3-B8CA-F8075BD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 нагрева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ED09D8-AD62-4FB9-B11B-6EB67725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Использовался </a:t>
            </a:r>
            <a:r>
              <a:rPr lang="en-US" dirty="0"/>
              <a:t>CST Studio Suite</a:t>
            </a:r>
          </a:p>
          <a:p>
            <a:r>
              <a:rPr lang="ru-RU" dirty="0"/>
              <a:t>Моделировался омический нагрев магнитным полем от ближайших к </a:t>
            </a:r>
            <a:r>
              <a:rPr lang="ru-RU" dirty="0" err="1"/>
              <a:t>лимитеру</a:t>
            </a:r>
            <a:r>
              <a:rPr lang="ru-RU" dirty="0"/>
              <a:t> катушек</a:t>
            </a:r>
          </a:p>
          <a:p>
            <a:r>
              <a:rPr lang="ru-RU" dirty="0"/>
              <a:t>Две пробочных катушки, одна конусная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242576-75CA-46FB-926D-1FA982A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96000" y="1565066"/>
            <a:ext cx="5257800" cy="492780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12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CED2CE-49D7-4AA0-BDCC-5BF25B0C1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8" y="3224015"/>
            <a:ext cx="4614937" cy="36339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99752-F503-4A04-A30A-8ECB3482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4BF42A-9E98-487A-899B-676ED937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Использовались значения токов из эксперимента</a:t>
            </a:r>
          </a:p>
          <a:p>
            <a:r>
              <a:rPr lang="ru-RU" dirty="0"/>
              <a:t>Моделированием получена временная зависимость мощности нагрева</a:t>
            </a:r>
          </a:p>
          <a:p>
            <a:r>
              <a:rPr lang="ru-RU" dirty="0"/>
              <a:t>Интегрированием получен омический нагрев </a:t>
            </a:r>
            <a:r>
              <a:rPr lang="el-GR" dirty="0"/>
              <a:t>Δ</a:t>
            </a:r>
            <a:r>
              <a:rPr lang="en-US" dirty="0"/>
              <a:t>Q = 161</a:t>
            </a:r>
            <a:r>
              <a:rPr lang="ru-RU" dirty="0"/>
              <a:t> Дж</a:t>
            </a:r>
          </a:p>
          <a:p>
            <a:r>
              <a:rPr lang="ru-RU" dirty="0"/>
              <a:t>В экспериментальных фоновых выстрелах (без плазмы) наблюдалось </a:t>
            </a:r>
            <a:r>
              <a:rPr lang="el-GR" dirty="0"/>
              <a:t>Δ</a:t>
            </a:r>
            <a:r>
              <a:rPr lang="en-US" dirty="0"/>
              <a:t>Q = 160-180</a:t>
            </a:r>
            <a:r>
              <a:rPr lang="ru-RU" dirty="0"/>
              <a:t> Дж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07F42A-2D8B-4BE6-A687-A44F8C19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645" y="377681"/>
            <a:ext cx="4614938" cy="3045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AE9163-1051-4216-84EC-5AEF3EBC41F7}"/>
              </a:ext>
            </a:extLst>
          </p:cNvPr>
          <p:cNvSpPr txBox="1"/>
          <p:nvPr/>
        </p:nvSpPr>
        <p:spPr>
          <a:xfrm>
            <a:off x="7045570" y="152400"/>
            <a:ext cx="332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Токи в катушках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FED332-3C99-41D0-94D3-2BC94F279B71}"/>
              </a:ext>
            </a:extLst>
          </p:cNvPr>
          <p:cNvSpPr txBox="1"/>
          <p:nvPr/>
        </p:nvSpPr>
        <p:spPr>
          <a:xfrm>
            <a:off x="7045570" y="3409147"/>
            <a:ext cx="332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Мощность нагрева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53EEE8-A735-43D3-9E0F-B4EB2DBC87D5}"/>
              </a:ext>
            </a:extLst>
          </p:cNvPr>
          <p:cNvSpPr txBox="1"/>
          <p:nvPr/>
        </p:nvSpPr>
        <p:spPr>
          <a:xfrm>
            <a:off x="8675077" y="4021015"/>
            <a:ext cx="1969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Δ</a:t>
            </a:r>
            <a:r>
              <a:rPr lang="en-US" sz="2400" b="1" dirty="0">
                <a:solidFill>
                  <a:srgbClr val="002060"/>
                </a:solidFill>
              </a:rPr>
              <a:t>Q = 161</a:t>
            </a:r>
            <a:r>
              <a:rPr lang="ru-RU" sz="2400" b="1" dirty="0">
                <a:solidFill>
                  <a:srgbClr val="002060"/>
                </a:solidFill>
              </a:rPr>
              <a:t> Дж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13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9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EDA3B5-1721-4980-998D-D5D7B193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73962" y="1213097"/>
            <a:ext cx="6831191" cy="447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CB9DC-FBAC-4D31-9F2B-77CA803E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Растекание </a:t>
            </a:r>
            <a:r>
              <a:rPr lang="ru-RU" dirty="0" smtClean="0"/>
              <a:t>тепла по азимуту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42C536-BE81-4D33-83E8-DFB5E33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478218"/>
            <a:ext cx="5257800" cy="878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Постоянная мощность нагрева, разные азимутальные углы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609387-1D88-4BA2-BF77-CBFCE62D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55" y="1690688"/>
            <a:ext cx="4219152" cy="3842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FBB8E5-C3C0-4A8F-89D6-BB5404EAFD0C}"/>
              </a:ext>
            </a:extLst>
          </p:cNvPr>
          <p:cNvSpPr txBox="1"/>
          <p:nvPr/>
        </p:nvSpPr>
        <p:spPr>
          <a:xfrm>
            <a:off x="2435469" y="1324708"/>
            <a:ext cx="206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Датчик, 0°</a:t>
            </a:r>
          </a:p>
          <a:p>
            <a:pPr algn="ctr"/>
            <a:r>
              <a:rPr lang="ru-RU" sz="3200" dirty="0"/>
              <a:t>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1FFB17-F3A4-4ACB-9E39-9C786ABFF213}"/>
              </a:ext>
            </a:extLst>
          </p:cNvPr>
          <p:cNvSpPr txBox="1"/>
          <p:nvPr/>
        </p:nvSpPr>
        <p:spPr>
          <a:xfrm>
            <a:off x="2435469" y="5533292"/>
            <a:ext cx="206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180°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28C385-E37B-46F5-BB11-2646A62A363B}"/>
              </a:ext>
            </a:extLst>
          </p:cNvPr>
          <p:cNvSpPr txBox="1"/>
          <p:nvPr/>
        </p:nvSpPr>
        <p:spPr>
          <a:xfrm>
            <a:off x="0" y="3381157"/>
            <a:ext cx="206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90°</a:t>
            </a:r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xmlns="" id="{9442CA57-1864-4F1E-8E0A-FF688F7E438C}"/>
              </a:ext>
            </a:extLst>
          </p:cNvPr>
          <p:cNvSpPr/>
          <p:nvPr/>
        </p:nvSpPr>
        <p:spPr>
          <a:xfrm rot="15948883">
            <a:off x="2594716" y="2659216"/>
            <a:ext cx="1157397" cy="1248262"/>
          </a:xfrm>
          <a:prstGeom prst="arc">
            <a:avLst>
              <a:gd name="adj1" fmla="val 16726962"/>
              <a:gd name="adj2" fmla="val 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xmlns="" id="{761EF29C-70F2-4F98-B1EC-7C78E5CE666A}"/>
              </a:ext>
            </a:extLst>
          </p:cNvPr>
          <p:cNvSpPr/>
          <p:nvPr/>
        </p:nvSpPr>
        <p:spPr>
          <a:xfrm rot="10800000">
            <a:off x="2594717" y="3238398"/>
            <a:ext cx="1157397" cy="1248262"/>
          </a:xfrm>
          <a:prstGeom prst="arc">
            <a:avLst>
              <a:gd name="adj1" fmla="val 16726962"/>
              <a:gd name="adj2" fmla="val 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14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A5956-0432-4A87-84C5-6906C953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Растекание тепла по азимуту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00" y="2497179"/>
            <a:ext cx="4513385" cy="36305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E6E4EB-E47A-4FDD-912D-7A04A573E2FD}"/>
              </a:ext>
            </a:extLst>
          </p:cNvPr>
          <p:cNvSpPr txBox="1"/>
          <p:nvPr/>
        </p:nvSpPr>
        <p:spPr>
          <a:xfrm>
            <a:off x="6905834" y="2203930"/>
            <a:ext cx="3247292" cy="38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1799" y="2216514"/>
            <a:ext cx="32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8" y="2585846"/>
            <a:ext cx="4917680" cy="324134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15</a:t>
            </a:fld>
            <a:r>
              <a:rPr lang="ru-RU" smtClean="0"/>
              <a:t> / 17</a:t>
            </a:r>
            <a:endParaRPr lang="en-US" dirty="0" smtClean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6402AD-FAF3-4B04-A09C-640BEBBD1C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836270" y="137107"/>
            <a:ext cx="2784964" cy="2066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02" y="3512657"/>
            <a:ext cx="4376443" cy="3402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0" y="141797"/>
            <a:ext cx="4454297" cy="33676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B7DBA-9DFA-4BCD-964F-93D674B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 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C83AD9-7EC3-4570-8D82-95EF9438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ru-RU" dirty="0"/>
              <a:t>Построены зависимости измеренных энергий от инжектированных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Плазмой </a:t>
            </a:r>
            <a:r>
              <a:rPr lang="ru-RU" dirty="0" smtClean="0"/>
              <a:t>захватывается энергия порядка </a:t>
            </a:r>
            <a:r>
              <a:rPr lang="ru-RU" b="1" dirty="0" smtClean="0"/>
              <a:t>килоджоулей</a:t>
            </a:r>
            <a:endParaRPr lang="ru-RU" b="1" dirty="0"/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На </a:t>
            </a:r>
            <a:r>
              <a:rPr lang="ru-RU" dirty="0" err="1"/>
              <a:t>лимитере</a:t>
            </a:r>
            <a:r>
              <a:rPr lang="ru-RU" dirty="0"/>
              <a:t> </a:t>
            </a:r>
            <a:r>
              <a:rPr lang="ru-RU" dirty="0" smtClean="0"/>
              <a:t>регистрируются </a:t>
            </a:r>
            <a:r>
              <a:rPr lang="ru-RU" b="1" dirty="0" smtClean="0"/>
              <a:t>сотни </a:t>
            </a:r>
            <a:r>
              <a:rPr lang="ru-RU" b="1" dirty="0"/>
              <a:t>джоулей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Суммарно на </a:t>
            </a:r>
            <a:r>
              <a:rPr lang="ru-RU" dirty="0" err="1"/>
              <a:t>лимитерах</a:t>
            </a:r>
            <a:r>
              <a:rPr lang="ru-RU" dirty="0"/>
              <a:t> и </a:t>
            </a:r>
            <a:r>
              <a:rPr lang="ru-RU" dirty="0" err="1"/>
              <a:t>плазмоприёмниках</a:t>
            </a:r>
            <a:r>
              <a:rPr lang="ru-RU" dirty="0"/>
              <a:t> осаждается приблизительно </a:t>
            </a:r>
            <a:r>
              <a:rPr lang="ru-RU" b="1" dirty="0"/>
              <a:t>20% энергии от </a:t>
            </a:r>
            <a:r>
              <a:rPr lang="ru-RU" b="1" dirty="0" smtClean="0"/>
              <a:t>захваченной</a:t>
            </a:r>
          </a:p>
          <a:p>
            <a:pPr>
              <a:buSzPct val="45000"/>
              <a:buFont typeface="StarSymbol"/>
              <a:buChar char="●"/>
            </a:pPr>
            <a:r>
              <a:rPr lang="ru-RU" dirty="0">
                <a:solidFill>
                  <a:srgbClr val="FF0000"/>
                </a:solidFill>
              </a:rPr>
              <a:t>Гипотеза с осаждением энергии быстрых ионов посредством периферийной плазмы на </a:t>
            </a:r>
            <a:r>
              <a:rPr lang="ru-RU" dirty="0" err="1">
                <a:solidFill>
                  <a:srgbClr val="FF0000"/>
                </a:solidFill>
              </a:rPr>
              <a:t>лимитерах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smtClean="0">
                <a:solidFill>
                  <a:srgbClr val="FF0000"/>
                </a:solidFill>
              </a:rPr>
              <a:t>подтвердилась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F130D-1F09-4FCE-8668-F2BE09B56032}"/>
              </a:ext>
            </a:extLst>
          </p:cNvPr>
          <p:cNvSpPr txBox="1"/>
          <p:nvPr/>
        </p:nvSpPr>
        <p:spPr>
          <a:xfrm>
            <a:off x="7498280" y="-32052"/>
            <a:ext cx="3036927" cy="32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Один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лимитер</a:t>
            </a:r>
            <a:endParaRPr lang="ru-RU" sz="16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58A29-C074-4AA6-8DCA-0017C5381F34}"/>
              </a:ext>
            </a:extLst>
          </p:cNvPr>
          <p:cNvSpPr txBox="1"/>
          <p:nvPr/>
        </p:nvSpPr>
        <p:spPr>
          <a:xfrm>
            <a:off x="6959835" y="3288777"/>
            <a:ext cx="4784374" cy="32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Лимитер</a:t>
            </a:r>
            <a:r>
              <a:rPr lang="ru-RU" sz="16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+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плазмоприёмник</a:t>
            </a:r>
            <a:r>
              <a:rPr lang="ru-RU" sz="16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(удвоенная сумма)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26EB30-00DA-45C8-A235-7B13BB71213A}"/>
              </a:ext>
            </a:extLst>
          </p:cNvPr>
          <p:cNvSpPr txBox="1"/>
          <p:nvPr/>
        </p:nvSpPr>
        <p:spPr>
          <a:xfrm>
            <a:off x="10224865" y="42176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 = x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3547FE-6589-460F-98FF-1B2E0651327D}"/>
              </a:ext>
            </a:extLst>
          </p:cNvPr>
          <p:cNvSpPr txBox="1"/>
          <p:nvPr/>
        </p:nvSpPr>
        <p:spPr>
          <a:xfrm>
            <a:off x="10396632" y="54923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 = 0.2x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16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E2F51D-0DFF-41E0-AA2C-970A8CF9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CE69A1-1DE1-4315-9A33-844B24D0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08269" cy="4351338"/>
          </a:xfrm>
        </p:spPr>
        <p:txBody>
          <a:bodyPr/>
          <a:lstStyle/>
          <a:p>
            <a:pPr>
              <a:buSzPct val="45000"/>
              <a:buFont typeface="StarSymbol"/>
              <a:buChar char="●"/>
            </a:pPr>
            <a:r>
              <a:rPr lang="ru-RU" dirty="0" smtClean="0"/>
              <a:t>Болометры </a:t>
            </a:r>
            <a:r>
              <a:rPr lang="ru-RU" dirty="0"/>
              <a:t>в центральной камере, вдоль установки — изучение перезарядных потерь</a:t>
            </a:r>
          </a:p>
          <a:p>
            <a:pPr>
              <a:buSzPct val="45000"/>
              <a:buFont typeface="StarSymbol"/>
              <a:buChar char="●"/>
            </a:pPr>
            <a:r>
              <a:rPr lang="ru-RU" dirty="0" err="1"/>
              <a:t>Лимитер</a:t>
            </a:r>
            <a:r>
              <a:rPr lang="ru-RU" dirty="0"/>
              <a:t> с </a:t>
            </a:r>
            <a:r>
              <a:rPr lang="ru-RU" dirty="0" err="1"/>
              <a:t>термосопротивлениями</a:t>
            </a:r>
            <a:r>
              <a:rPr lang="ru-RU" dirty="0"/>
              <a:t> в восточную пробку — проверка симметрии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B828DF-5DF6-4091-99EB-4D422880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321669" y="162409"/>
            <a:ext cx="5704606" cy="2570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4" y="2768140"/>
            <a:ext cx="3085563" cy="411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60" y="2768140"/>
            <a:ext cx="3259278" cy="241644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17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0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F62A4-6F6F-44AC-ADB8-1D47A78D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AA21D3-4FD3-43C5-A85F-34D5A1A6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В ГДЛ продолжается изучение потоков энергии из плазмы</a:t>
            </a:r>
          </a:p>
          <a:p>
            <a:r>
              <a:rPr lang="ru-RU" dirty="0"/>
              <a:t>Нейтральными пучками инжектируется до 5 МВт</a:t>
            </a:r>
          </a:p>
          <a:p>
            <a:r>
              <a:rPr lang="ru-RU" dirty="0"/>
              <a:t>Плазмой захватывается 2-3 МВт</a:t>
            </a:r>
          </a:p>
          <a:p>
            <a:r>
              <a:rPr lang="ru-RU" dirty="0"/>
              <a:t>На </a:t>
            </a:r>
            <a:r>
              <a:rPr lang="ru-RU" dirty="0" err="1"/>
              <a:t>плазмоприёмники</a:t>
            </a:r>
            <a:r>
              <a:rPr lang="ru-RU" dirty="0"/>
              <a:t> поступает несколько сотен кВт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54E3E0-A635-4C88-97B7-FCBED00A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40158" y="441899"/>
            <a:ext cx="4924012" cy="28775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233B12-4EE3-4CB3-A09C-C09185A8CB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3604" y="3319465"/>
            <a:ext cx="5638800" cy="3630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83677B-8A87-47A7-BCDA-45BE408D8D1D}"/>
              </a:ext>
            </a:extLst>
          </p:cNvPr>
          <p:cNvSpPr txBox="1"/>
          <p:nvPr/>
        </p:nvSpPr>
        <p:spPr>
          <a:xfrm>
            <a:off x="6655781" y="388571"/>
            <a:ext cx="4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Инжектируемая мощность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80AD17-91C5-4B4A-B562-B0497EF8B4D1}"/>
              </a:ext>
            </a:extLst>
          </p:cNvPr>
          <p:cNvSpPr txBox="1"/>
          <p:nvPr/>
        </p:nvSpPr>
        <p:spPr>
          <a:xfrm>
            <a:off x="6849724" y="3273518"/>
            <a:ext cx="4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Мощность на </a:t>
            </a:r>
            <a:r>
              <a:rPr lang="ru-RU" dirty="0" err="1"/>
              <a:t>плазмоприёмнике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2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5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E76C0-0E9B-4DAA-89DB-D2A18E77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96B7F3-0704-49A1-A8DF-43B640A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Моделирование показывает, что быстрые ионы, вращающиеся по большим ларморовским радиусам, нагревают преимущественно периферийную плазму</a:t>
            </a:r>
          </a:p>
          <a:p>
            <a:r>
              <a:rPr lang="ru-RU" dirty="0"/>
              <a:t>Возможно, что периферийная плазма оседает на </a:t>
            </a:r>
            <a:r>
              <a:rPr lang="ru-RU" dirty="0" err="1"/>
              <a:t>лимитерах</a:t>
            </a:r>
            <a:r>
              <a:rPr lang="ru-RU" dirty="0"/>
              <a:t> и нагревает их</a:t>
            </a:r>
          </a:p>
          <a:p>
            <a:r>
              <a:rPr lang="ru-RU" dirty="0"/>
              <a:t>Измерив нагрев </a:t>
            </a:r>
            <a:r>
              <a:rPr lang="ru-RU" dirty="0" err="1"/>
              <a:t>лимитеров</a:t>
            </a:r>
            <a:r>
              <a:rPr lang="ru-RU" dirty="0"/>
              <a:t> датчиками </a:t>
            </a:r>
            <a:r>
              <a:rPr lang="ru-RU" dirty="0" smtClean="0"/>
              <a:t>тепла, </a:t>
            </a:r>
            <a:r>
              <a:rPr lang="ru-RU" dirty="0"/>
              <a:t>можно оценить количество поступающей на них энергии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195BA9-1BC9-41A4-A650-3A760FD7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529794" y="585251"/>
            <a:ext cx="4589438" cy="595366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3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3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4EC99-18AA-48BF-B6D8-D6DCC7A6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инжектированной энергии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1ECC599-756F-408B-83DD-5EF2EFCB4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Вторично-эмиссионные датчики в приёмниках пучка</a:t>
                </a:r>
              </a:p>
              <a:p>
                <a:r>
                  <a:rPr lang="ru-RU" dirty="0"/>
                  <a:t>Мощность на датчике: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𝑛𝑒𝑢𝑡𝑟</m:t>
                        </m:r>
                      </m:sub>
                    </m:sSub>
                  </m:oMath>
                </a14:m>
                <a:endParaRPr lang="ru-RU" dirty="0"/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i="1" dirty="0"/>
                  <a:t> –</a:t>
                </a:r>
                <a:r>
                  <a:rPr lang="en-US" dirty="0"/>
                  <a:t> </a:t>
                </a:r>
                <a:r>
                  <a:rPr lang="ru-RU" dirty="0"/>
                  <a:t>ток пучка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i="1" dirty="0"/>
                  <a:t> –</a:t>
                </a:r>
                <a:r>
                  <a:rPr lang="en-US" dirty="0"/>
                  <a:t> </a:t>
                </a:r>
                <a:r>
                  <a:rPr lang="ru-RU" dirty="0"/>
                  <a:t>напряжение на модуляторе</a:t>
                </a:r>
              </a:p>
              <a:p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neutr</a:t>
                </a:r>
                <a:r>
                  <a:rPr lang="en-US" i="1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коэффициент нейтрализации пучка</a:t>
                </a:r>
              </a:p>
              <a:p>
                <a:r>
                  <a:rPr lang="ru-RU" dirty="0" smtClean="0"/>
                  <a:t>Захваченная мощность </a:t>
                </a:r>
                <a:r>
                  <a:rPr lang="ru-RU" dirty="0"/>
                  <a:t>= фоновый выстрел минус исследуемый выстрел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ECC599-756F-408B-83DD-5EF2EFCB4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 rotWithShape="0">
                <a:blip r:embed="rId2"/>
                <a:stretch>
                  <a:fillRect l="-1856" t="-2801" r="-2436" b="-3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10F6EE-BDF2-4208-B261-75C73196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6000" y="1373518"/>
            <a:ext cx="5802923" cy="48034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4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5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82166F-1A99-4675-A914-8BE4BD29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Потери энергии на </a:t>
            </a:r>
            <a:r>
              <a:rPr lang="ru-RU" dirty="0" err="1"/>
              <a:t>плазмоприёмнике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5F5989-46E5-4E3D-9C41-D251D377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3462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Болометры</a:t>
            </a:r>
          </a:p>
          <a:p>
            <a:pPr lvl="1"/>
            <a:r>
              <a:rPr lang="ru-RU" dirty="0" smtClean="0"/>
              <a:t>Серебрённый </a:t>
            </a:r>
            <a:r>
              <a:rPr lang="ru-RU" dirty="0" err="1"/>
              <a:t>ниобат</a:t>
            </a:r>
            <a:r>
              <a:rPr lang="ru-RU" dirty="0"/>
              <a:t> лития на плате усилителя</a:t>
            </a:r>
          </a:p>
          <a:p>
            <a:pPr lvl="1"/>
            <a:r>
              <a:rPr lang="ru-RU" dirty="0"/>
              <a:t>Плата закреплена вакуумной резиной</a:t>
            </a:r>
          </a:p>
          <a:p>
            <a:pPr lvl="1"/>
            <a:r>
              <a:rPr lang="ru-RU" dirty="0" err="1"/>
              <a:t>Пироэлектрик</a:t>
            </a:r>
            <a:r>
              <a:rPr lang="ru-RU" dirty="0"/>
              <a:t> защищён металлической сеткой</a:t>
            </a:r>
          </a:p>
          <a:p>
            <a:pPr lvl="1"/>
            <a:r>
              <a:rPr lang="ru-RU" dirty="0"/>
              <a:t>21 датчик, один в центре, остальные распределены по радиусу и азимуту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9097FE-9513-4105-9DBF-C7003763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289923" y="2073158"/>
            <a:ext cx="4054493" cy="3537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A98FC8-1E14-42F9-9688-73B37DC6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44416" y="2073158"/>
            <a:ext cx="3026927" cy="353780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5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3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C51FC-A335-4F27-BA56-5F827C30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Болометры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0FD400-3B71-4EB2-978E-ED3C7EEB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Показание каждого болометра умножается на площадь соответствующей ему площадки </a:t>
            </a:r>
            <a:r>
              <a:rPr lang="ru-RU" dirty="0" err="1"/>
              <a:t>плазмоприёмника</a:t>
            </a:r>
            <a:endParaRPr lang="ru-RU" dirty="0"/>
          </a:p>
          <a:p>
            <a:r>
              <a:rPr lang="ru-RU" dirty="0"/>
              <a:t>Произведения суммируются, получается интеграл по площади </a:t>
            </a:r>
            <a:r>
              <a:rPr lang="ru-RU" dirty="0" err="1"/>
              <a:t>плазмоприёмника</a:t>
            </a:r>
            <a:endParaRPr lang="ru-RU" dirty="0"/>
          </a:p>
          <a:p>
            <a:r>
              <a:rPr lang="ru-RU" dirty="0"/>
              <a:t>Строится зависимость полной мощности от времени</a:t>
            </a:r>
          </a:p>
          <a:p>
            <a:r>
              <a:rPr lang="ru-RU" dirty="0"/>
              <a:t>Полная мощность интегрируется по времени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8B08F7-4510-4DDA-84D9-A8DAABC8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96000" y="681037"/>
            <a:ext cx="6007320" cy="30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57D800-BAAF-44D4-A29F-969D7D15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55127" y="3665780"/>
            <a:ext cx="4664893" cy="3003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20E61D-AB4F-44DC-9E83-D8C2B2FCA662}"/>
              </a:ext>
            </a:extLst>
          </p:cNvPr>
          <p:cNvSpPr txBox="1"/>
          <p:nvPr/>
        </p:nvSpPr>
        <p:spPr>
          <a:xfrm>
            <a:off x="7213554" y="3290222"/>
            <a:ext cx="3337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Мощность на </a:t>
            </a:r>
            <a:r>
              <a:rPr lang="ru-RU" dirty="0" err="1"/>
              <a:t>плазмоприёмнике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2C09E7-2842-404F-836C-21C864CE7F60}"/>
              </a:ext>
            </a:extLst>
          </p:cNvPr>
          <p:cNvSpPr txBox="1"/>
          <p:nvPr/>
        </p:nvSpPr>
        <p:spPr>
          <a:xfrm>
            <a:off x="6775214" y="273910"/>
            <a:ext cx="4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Индивидуальные показания болометров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6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5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6402AD-FAF3-4B04-A09C-640BEBBD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16240" y="2487507"/>
            <a:ext cx="3639600" cy="270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80326F-50AA-433E-82E0-947F17DA50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55840" y="1834683"/>
            <a:ext cx="2970173" cy="40067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4ED05-81F4-4806-A3FB-E9177D11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Лимитер</a:t>
            </a:r>
            <a:r>
              <a:rPr lang="ru-RU" dirty="0"/>
              <a:t> </a:t>
            </a:r>
            <a:r>
              <a:rPr lang="en-US" i="1" dirty="0"/>
              <a:t>–</a:t>
            </a:r>
            <a:r>
              <a:rPr lang="ru-RU" dirty="0"/>
              <a:t> конструкция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AAC7B6-9673-4B0B-AAF9-F00428EA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Пять медных колец</a:t>
            </a:r>
          </a:p>
          <a:p>
            <a:r>
              <a:rPr lang="ru-RU" dirty="0"/>
              <a:t>Кольца разрезаны, чтобы избежать </a:t>
            </a:r>
            <a:r>
              <a:rPr lang="ru-RU" dirty="0" smtClean="0"/>
              <a:t>больших наведённых </a:t>
            </a:r>
            <a:r>
              <a:rPr lang="ru-RU" dirty="0"/>
              <a:t>токов, между кольцами – керамика</a:t>
            </a:r>
          </a:p>
          <a:p>
            <a:r>
              <a:rPr lang="ru-RU" dirty="0"/>
              <a:t>На каждом кольце – терморезистор </a:t>
            </a:r>
            <a:r>
              <a:rPr lang="en-US" dirty="0"/>
              <a:t>Pt-100</a:t>
            </a:r>
          </a:p>
          <a:p>
            <a:r>
              <a:rPr lang="ru-RU" dirty="0"/>
              <a:t>Терморезисторы расположены друг над другом</a:t>
            </a:r>
          </a:p>
          <a:p>
            <a:r>
              <a:rPr lang="ru-RU" dirty="0"/>
              <a:t>Терморезисторы прижаты медными пластинками, припаянными к кольцам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7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F1B7-B5F6-4C67-84CF-1D5E15E8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Лимитер</a:t>
            </a:r>
            <a:r>
              <a:rPr lang="ru-RU" dirty="0"/>
              <a:t> – размещение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9A5CAF-446E-4BFF-B8EF-BA08081D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04237" y="1690688"/>
            <a:ext cx="9859938" cy="4370815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5A0206E-201F-4D32-B187-5C296E2247BD}"/>
              </a:ext>
            </a:extLst>
          </p:cNvPr>
          <p:cNvCxnSpPr/>
          <p:nvPr/>
        </p:nvCxnSpPr>
        <p:spPr>
          <a:xfrm flipH="1">
            <a:off x="8844085" y="1036931"/>
            <a:ext cx="1195753" cy="2338531"/>
          </a:xfrm>
          <a:prstGeom prst="straightConnector1">
            <a:avLst/>
          </a:prstGeom>
          <a:ln w="241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B436DB5-235E-4949-8DA9-ACB5E2B206B8}"/>
              </a:ext>
            </a:extLst>
          </p:cNvPr>
          <p:cNvSpPr/>
          <p:nvPr/>
        </p:nvSpPr>
        <p:spPr>
          <a:xfrm>
            <a:off x="8055429" y="3429000"/>
            <a:ext cx="618308" cy="1409700"/>
          </a:xfrm>
          <a:prstGeom prst="ellipse">
            <a:avLst/>
          </a:prstGeom>
          <a:noFill/>
          <a:ln w="177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F14D4C0-CE80-46B9-9219-8AA72C199402}"/>
              </a:ext>
            </a:extLst>
          </p:cNvPr>
          <p:cNvSpPr/>
          <p:nvPr/>
        </p:nvSpPr>
        <p:spPr>
          <a:xfrm>
            <a:off x="8055429" y="3429000"/>
            <a:ext cx="618308" cy="14097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8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02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9E63E-EDB8-4181-91F8-3851FC9D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Лимитер</a:t>
            </a:r>
            <a:r>
              <a:rPr lang="ru-RU" dirty="0"/>
              <a:t> – измерительная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CD058E-2AB5-4F50-97AC-2C8B5DCC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100" cy="4351338"/>
          </a:xfrm>
        </p:spPr>
        <p:txBody>
          <a:bodyPr>
            <a:normAutofit/>
          </a:bodyPr>
          <a:lstStyle/>
          <a:p>
            <a:r>
              <a:rPr lang="en-US" dirty="0"/>
              <a:t>ADAM 5510 + </a:t>
            </a:r>
            <a:r>
              <a:rPr lang="ru-RU" dirty="0"/>
              <a:t>два модуля </a:t>
            </a:r>
            <a:r>
              <a:rPr lang="en-US" dirty="0"/>
              <a:t>ADAM 5013</a:t>
            </a:r>
          </a:p>
          <a:p>
            <a:r>
              <a:rPr lang="ru-RU" dirty="0"/>
              <a:t>Частота оцифровки – 3 Гц</a:t>
            </a:r>
            <a:endParaRPr lang="en-US" dirty="0"/>
          </a:p>
          <a:p>
            <a:r>
              <a:rPr lang="ru-RU" dirty="0"/>
              <a:t>Откалиброваны под </a:t>
            </a:r>
            <a:r>
              <a:rPr lang="en-US" dirty="0"/>
              <a:t>Pt-100, </a:t>
            </a:r>
            <a:r>
              <a:rPr lang="ru-RU" dirty="0"/>
              <a:t>сразу вычисляют температуры</a:t>
            </a:r>
          </a:p>
          <a:p>
            <a:r>
              <a:rPr lang="ru-RU" dirty="0"/>
              <a:t>Терморезисторы подключены по четырёхпроводной схеме</a:t>
            </a:r>
          </a:p>
          <a:p>
            <a:r>
              <a:rPr lang="ru-RU" dirty="0"/>
              <a:t>Для сбора данных написана программа на </a:t>
            </a:r>
            <a:r>
              <a:rPr lang="en-US" dirty="0"/>
              <a:t>LabView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869D71-E101-49F6-9BBC-A3EC2C75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86645" y="1294054"/>
            <a:ext cx="3799445" cy="2817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442DA1-1334-4361-A18E-466D8874A0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45837" y="3731083"/>
            <a:ext cx="6611263" cy="312691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5DDD-32E0-4546-8676-C93FED7AB5D4}" type="slidenum">
              <a:rPr lang="ru-RU" smtClean="0"/>
              <a:pPr/>
              <a:t>9</a:t>
            </a:fld>
            <a:r>
              <a:rPr lang="ru-RU" smtClean="0"/>
              <a:t> /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92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549</Words>
  <Application>Microsoft Office PowerPoint</Application>
  <PresentationFormat>Широкоэкранный</PresentationFormat>
  <Paragraphs>112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Cambria Math</vt:lpstr>
      <vt:lpstr>Liberation Sans</vt:lpstr>
      <vt:lpstr>Lucida Sans</vt:lpstr>
      <vt:lpstr>StarSymbol</vt:lpstr>
      <vt:lpstr>Тема Office</vt:lpstr>
      <vt:lpstr>Измерение потерь энергии на лимитере установки ГДЛ</vt:lpstr>
      <vt:lpstr>Введение</vt:lpstr>
      <vt:lpstr>Гипотеза</vt:lpstr>
      <vt:lpstr>Измерение инжектированной энергии</vt:lpstr>
      <vt:lpstr>Потери энергии на плазмоприёмнике</vt:lpstr>
      <vt:lpstr>Болометры</vt:lpstr>
      <vt:lpstr>Лимитер – конструкция</vt:lpstr>
      <vt:lpstr>Лимитер – размещение</vt:lpstr>
      <vt:lpstr>Лимитер – измерительная система</vt:lpstr>
      <vt:lpstr>Лимитер – измерение энергии</vt:lpstr>
      <vt:lpstr>Лимитер – динамика нагрева</vt:lpstr>
      <vt:lpstr>Моделирование нагрева</vt:lpstr>
      <vt:lpstr>Моделирование</vt:lpstr>
      <vt:lpstr>Растекание тепла по азимуту</vt:lpstr>
      <vt:lpstr>Растекание тепла по азимуту</vt:lpstr>
      <vt:lpstr>Результаты и заключение</vt:lpstr>
      <vt:lpstr>Планы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потерь энергии на лимитере установки ГДЛ</dc:title>
  <dc:creator>Andrey</dc:creator>
  <cp:lastModifiedBy>soldatk</cp:lastModifiedBy>
  <cp:revision>109</cp:revision>
  <dcterms:created xsi:type="dcterms:W3CDTF">2022-04-25T14:17:03Z</dcterms:created>
  <dcterms:modified xsi:type="dcterms:W3CDTF">2022-04-26T04:45:07Z</dcterms:modified>
</cp:coreProperties>
</file>