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0"/>
  </p:notesMasterIdLst>
  <p:sldIdLst>
    <p:sldId id="262" r:id="rId2"/>
    <p:sldId id="256" r:id="rId3"/>
    <p:sldId id="260" r:id="rId4"/>
    <p:sldId id="259" r:id="rId5"/>
    <p:sldId id="263" r:id="rId6"/>
    <p:sldId id="261" r:id="rId7"/>
    <p:sldId id="257" r:id="rId8"/>
    <p:sldId id="264" r:id="rId9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33" autoAdjust="0"/>
  </p:normalViewPr>
  <p:slideViewPr>
    <p:cSldViewPr snapToGrid="0">
      <p:cViewPr varScale="1">
        <p:scale>
          <a:sx n="85" d="100"/>
          <a:sy n="85" d="100"/>
        </p:scale>
        <p:origin x="23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341A4-3C0E-43F1-9F4A-CD22A17DAB0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110A9-CED1-4D1A-A961-8CF5E18F7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777240" y="4840704"/>
            <a:ext cx="6217512" cy="3960000"/>
          </a:xfrm>
          <a:prstGeom prst="rect">
            <a:avLst/>
          </a:prstGeom>
        </p:spPr>
        <p:txBody>
          <a:bodyPr/>
          <a:lstStyle/>
          <a:p>
            <a:pPr marL="509412" indent="-254305"/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 данным дистанционного зондирования проведён анализ особенностей пожароопасного сезона 2022 г. Слева представлен график количества термоточек на территории Якутии в виде нарастающего итога за пожароопасный сезон, показывающий динамику лесопожарной обстановки за различные годы с 2001 г. по 2022 г., построенный по данным радиометра MODIS. Из графика видно, что активность лесных пожаров 2022 г. в целом была низкой, суммарное количество термоточек соответствуют 2003-2011, 2015-2017 гг., когда лесопожарная активность был наиболее низкой за последние два десятилетия.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9412" indent="-254305"/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402728" y="9553896"/>
            <a:ext cx="3367632" cy="504108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b"/>
          <a:lstStyle/>
          <a:p>
            <a:pPr algn="r">
              <a:lnSpc>
                <a:spcPct val="100000"/>
              </a:lnSpc>
            </a:pPr>
            <a:fld id="{3A4CEDD0-E058-4730-B71D-A04FBD707C14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777240" y="4840704"/>
            <a:ext cx="6217512" cy="3960000"/>
          </a:xfrm>
          <a:prstGeom prst="rect">
            <a:avLst/>
          </a:prstGeom>
        </p:spPr>
        <p:txBody>
          <a:bodyPr/>
          <a:lstStyle/>
          <a:p>
            <a:pPr marL="509412" indent="-254305"/>
            <a:endParaRPr lang="ru-RU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Calibri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4402728" y="9553896"/>
            <a:ext cx="3367632" cy="504108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b"/>
          <a:lstStyle/>
          <a:p>
            <a:pPr algn="r">
              <a:lnSpc>
                <a:spcPct val="100000"/>
              </a:lnSpc>
            </a:pPr>
            <a:fld id="{3A4CEDD0-E058-4730-B71D-A04FBD707C14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4</a:t>
            </a:fld>
            <a:endParaRPr lang="ru-RU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8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777240" y="4840704"/>
            <a:ext cx="6217512" cy="396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Основное назначения Интернет-ресурса – публикация результатов и материалов оперативного детектирования очагов пожаров (термоточек), молниевых разрядов, метеопараметров, а также дополнительной атрибутивной информации. Результаты мониторинга лесопожарной обстановки и сопутствующих параметров представлены в виде отдельных тематических информационных слоев с возможностью визуализации обстановки на конкретную дату. </a:t>
            </a:r>
            <a:endParaRPr lang="ru-RU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На слайде представлен внешний вид </a:t>
            </a:r>
            <a:r>
              <a:rPr lang="ru-RU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Интернет-ресурса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Красные точки 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очаги активного горения (термоточки), синие 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грозовые разряды (WWLLN), чёрные 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грозовые разряды (ALWES). Данные представлены по состоянию на 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11</a:t>
            </a:r>
            <a:r>
              <a:rPr lang="ru-RU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июля </a:t>
            </a:r>
            <a:r>
              <a:rPr lang="ru-RU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2022 г.</a:t>
            </a:r>
            <a:endParaRPr lang="ru-RU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Основные функциональные элементы: в правой части экрана на отдельной панели представлен набор тематических слоев, доступных для отображения – группа слоев в верхней части списка может быть использована в качестве «подложки» (снимки облачности, карта рельефа и др.), а группа слоев, расположенная ниже, в качестве «оверлея» (термоточки, грозовые разряды, административные центры, границы улусов и др.); в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правой нижней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части экрана расположена временная шкала для возможности выбора данных на интересующую дату (по умолчанию система отображает данные на текущий день); в левом нижнем углу расположена кнопка инструмента для измерения расстояний и площадей. Навигация по карте осуществляется с помощью курсора и колесика мыши.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4402728" y="9553896"/>
            <a:ext cx="3367632" cy="504108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b"/>
          <a:lstStyle/>
          <a:p>
            <a:pPr algn="r">
              <a:lnSpc>
                <a:spcPct val="100000"/>
              </a:lnSpc>
            </a:pPr>
            <a:fld id="{8E4CB9BE-D973-4B77-8A02-54BEC40793A1}" type="slidenum"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0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41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8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09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9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7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31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9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4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3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9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8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5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5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5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3390/rs14194980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kfia.ysn.ru/data/ma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022" y="2077157"/>
            <a:ext cx="6118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Стародубцев С.А.</a:t>
            </a:r>
          </a:p>
          <a:p>
            <a:endParaRPr lang="ru-RU" dirty="0"/>
          </a:p>
          <a:p>
            <a:r>
              <a:rPr lang="ru-RU" dirty="0" smtClean="0"/>
              <a:t>ИКФИА СО РАН, г. Якутск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ОУС по физическим наукам СО РАН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510" y="207920"/>
            <a:ext cx="8599311" cy="14176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экстремального пожароопасного сезона 2021 г. в Якутии (Восточная Сибирь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загрязнение атмосферного воздуха, вызванное горением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биомассы</a:t>
            </a:r>
            <a:r>
              <a:rPr lang="en-US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68978" y="5768623"/>
            <a:ext cx="366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Новосибирск, 21 декабря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4"/>
          <p:cNvSpPr/>
          <p:nvPr/>
        </p:nvSpPr>
        <p:spPr>
          <a:xfrm>
            <a:off x="178308" y="5843791"/>
            <a:ext cx="8787384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Публикация: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Tomshin O, </a:t>
            </a:r>
            <a:r>
              <a:rPr lang="en-US" sz="12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Solovyev</a:t>
            </a:r>
            <a:r>
              <a:rPr lang="en-US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Features of the Extreme Fire Season of 2021 in Yakutia (Eastern Siberia) and Heavy Air Pollution Caused by Biomass Burning. Remote Sens. 2022, 14, 4980. </a:t>
            </a:r>
            <a:r>
              <a:rPr lang="en-US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https://doi.org/10.3390/rs14194980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Q1)</a:t>
            </a:r>
            <a:endParaRPr lang="ru-RU" sz="12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получен 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200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госзадания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№ 122011700172‐2</a:t>
            </a:r>
          </a:p>
          <a:p>
            <a:pPr algn="just">
              <a:lnSpc>
                <a:spcPct val="100000"/>
              </a:lnSpc>
            </a:pPr>
            <a:r>
              <a:rPr lang="ru-RU" sz="1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ПФНИ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1.5.9.1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</a:t>
            </a:r>
            <a:r>
              <a:rPr lang="ru-RU" sz="12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 и динамика атмосферы (включая ионосферу и магнитосферу); изучение атмосферных процессов и явлений, в том числе </a:t>
            </a:r>
            <a:r>
              <a:rPr lang="ru-RU" sz="1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экстремальных»</a:t>
            </a:r>
            <a:endParaRPr lang="ru-RU" sz="1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5" y="118781"/>
            <a:ext cx="1627155" cy="366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993" y="1118626"/>
            <a:ext cx="3964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О.А.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Томшин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В.С. Соловьев, ИКФИА СО РАН</a:t>
            </a:r>
            <a:endParaRPr lang="ru-RU" sz="1200" b="1" i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01AA13-ADD1-4A73-98C4-6A27264F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4">
            <a:extLst>
              <a:ext uri="{FF2B5EF4-FFF2-40B4-BE49-F238E27FC236}">
                <a16:creationId xmlns:a16="http://schemas.microsoft.com/office/drawing/2014/main" id="{06599CB1-3F4D-4901-9136-3020B17D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17" y="1426646"/>
            <a:ext cx="3999068" cy="34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ED2824D-914C-4FA5-90E6-BD39F7A89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" y="4805190"/>
            <a:ext cx="474305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Рисунок. а) Вариации аномалий (отклонений от среднемноголетних значений) давления на уровне моря; б) вариации аномалий температуры приземного воздуха; в) вариации количества очагов пожаров; г) вариации аэрозольного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индекса;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Графики относятся к центральной Якутии, данные за 2021 г. Серыми областями отмечены периоды интенсификации лесных пожаров в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регионе</a:t>
            </a:r>
            <a:r>
              <a:rPr lang="ru-RU" alt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Тёмной областью на рис. </a:t>
            </a: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alt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отмечен диапазон 25-75 перцентилей.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95A1C-E22C-45B9-A626-033E1020808B}"/>
              </a:ext>
            </a:extLst>
          </p:cNvPr>
          <p:cNvSpPr/>
          <p:nvPr/>
        </p:nvSpPr>
        <p:spPr>
          <a:xfrm>
            <a:off x="4921360" y="1118626"/>
            <a:ext cx="3847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Площадь лесных пожаров в 2021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г.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Якутии оказалась наибольшей за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последние четыре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десятилетия спутниковых наблюдений в регионе. В период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 24 июля по 12 августа, наблюдался экстенсивный рост количества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термоточек с 49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000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140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000.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Установлено, что интенсификация лесных пожаров в этот период была связана с устойчивыми антициклоническими образованиями, способствующими установлению сухих, ясных погодных условий в регионе путем блокирования переноса влажных воздушных масс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западного направления.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Низкие скорости ветра, наблюдаемые в центре системы высокого давления, привели к накоплению в атмосфере выбросов от лесных пожаров, что привело к сильному загрязнению воздуха аэрозольными частицами дымового происхождения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800968"/>
            <a:ext cx="6109364" cy="4477614"/>
          </a:xfrm>
          <a:prstGeom prst="rect">
            <a:avLst/>
          </a:prstGeom>
          <a:ln>
            <a:noFill/>
          </a:ln>
        </p:spPr>
      </p:pic>
      <p:sp>
        <p:nvSpPr>
          <p:cNvPr id="203" name="CustomShape 3"/>
          <p:cNvSpPr/>
          <p:nvPr/>
        </p:nvSpPr>
        <p:spPr>
          <a:xfrm>
            <a:off x="0" y="0"/>
            <a:ext cx="9143640" cy="664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8640" y="121680"/>
            <a:ext cx="914364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Лесные пожары в </a:t>
            </a:r>
            <a:r>
              <a:rPr lang="ru-RU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Якутии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8640" y="671400"/>
            <a:ext cx="9128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TextShape 6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7144DE-CFF2-439B-9464-FA55C5A8254A}" type="slidenum"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74" y="5320133"/>
            <a:ext cx="8690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На графике показано количество </a:t>
            </a:r>
            <a:r>
              <a:rPr lang="ru-RU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термоточек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 на территории Якутии в виде нарастающего итога за пожароопасный сезон, показывающий динамику </a:t>
            </a:r>
            <a:r>
              <a:rPr lang="ru-RU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лесопожарной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 обстановки за различные годы с 2001 г. по 2022 г., построенный по данным радиометра MODIS. </a:t>
            </a:r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just"/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0" y="0"/>
            <a:ext cx="9143640" cy="664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8640" y="121680"/>
            <a:ext cx="914364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Лесные пожары в Якутии в </a:t>
            </a:r>
            <a:r>
              <a:rPr lang="ru-RU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2021 </a:t>
            </a: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г.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8640" y="671400"/>
            <a:ext cx="9128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TextShape 6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7144DE-CFF2-439B-9464-FA55C5A8254A}" type="slidenum"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4</a:t>
            </a:fld>
            <a:endParaRPr lang="ru-RU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1546"/>
            <a:ext cx="3744416" cy="3633591"/>
          </a:xfrm>
          <a:prstGeom prst="rect">
            <a:avLst/>
          </a:prstGeom>
          <a:ln>
            <a:noFill/>
          </a:ln>
        </p:spPr>
      </p:pic>
      <p:sp>
        <p:nvSpPr>
          <p:cNvPr id="13" name="CustomShape 2"/>
          <p:cNvSpPr/>
          <p:nvPr/>
        </p:nvSpPr>
        <p:spPr>
          <a:xfrm>
            <a:off x="54962" y="667970"/>
            <a:ext cx="3724950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Сводная карта очагов пожаров в 2021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24953"/>
              </p:ext>
            </p:extLst>
          </p:nvPr>
        </p:nvGraphicFramePr>
        <p:xfrm>
          <a:off x="4171049" y="1285860"/>
          <a:ext cx="4685089" cy="3074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5849">
                  <a:extLst>
                    <a:ext uri="{9D8B030D-6E8A-4147-A177-3AD203B41FA5}">
                      <a16:colId xmlns:a16="http://schemas.microsoft.com/office/drawing/2014/main" val="978847396"/>
                    </a:ext>
                  </a:extLst>
                </a:gridCol>
                <a:gridCol w="1192568">
                  <a:extLst>
                    <a:ext uri="{9D8B030D-6E8A-4147-A177-3AD203B41FA5}">
                      <a16:colId xmlns:a16="http://schemas.microsoft.com/office/drawing/2014/main" val="27867263"/>
                    </a:ext>
                  </a:extLst>
                </a:gridCol>
                <a:gridCol w="1193336">
                  <a:extLst>
                    <a:ext uri="{9D8B030D-6E8A-4147-A177-3AD203B41FA5}">
                      <a16:colId xmlns:a16="http://schemas.microsoft.com/office/drawing/2014/main" val="1082470191"/>
                    </a:ext>
                  </a:extLst>
                </a:gridCol>
                <a:gridCol w="1193336">
                  <a:extLst>
                    <a:ext uri="{9D8B030D-6E8A-4147-A177-3AD203B41FA5}">
                      <a16:colId xmlns:a16="http://schemas.microsoft.com/office/drawing/2014/main" val="2582601880"/>
                    </a:ext>
                  </a:extLst>
                </a:gridCol>
              </a:tblGrid>
              <a:tr h="869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Вещество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Эмиссии</a:t>
                      </a:r>
                      <a:r>
                        <a:rPr lang="en-US" sz="1200" dirty="0">
                          <a:effectLst/>
                        </a:rPr>
                        <a:t> 2021 (</a:t>
                      </a:r>
                      <a:r>
                        <a:rPr lang="ru-RU" sz="1200" dirty="0">
                          <a:effectLst/>
                        </a:rPr>
                        <a:t>Якутия), </a:t>
                      </a:r>
                      <a:r>
                        <a:rPr lang="ru-RU" sz="1200" dirty="0" smtClean="0">
                          <a:effectLst/>
                        </a:rPr>
                        <a:t>Мт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Эмиссии 2021 </a:t>
                      </a:r>
                      <a:r>
                        <a:rPr lang="ru-RU" sz="1200" dirty="0" smtClean="0">
                          <a:effectLst/>
                        </a:rPr>
                        <a:t>(глобальные</a:t>
                      </a:r>
                      <a:r>
                        <a:rPr lang="ru-RU" sz="1200" baseline="0" dirty="0" smtClean="0">
                          <a:effectLst/>
                        </a:rPr>
                        <a:t> выбросы</a:t>
                      </a:r>
                      <a:r>
                        <a:rPr lang="ru-RU" sz="1200" dirty="0" smtClean="0">
                          <a:effectLst/>
                        </a:rPr>
                        <a:t>), Мт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Эмиссии 2021 (Якутия), % от </a:t>
                      </a:r>
                      <a:r>
                        <a:rPr lang="ru-RU" sz="1200" dirty="0" smtClean="0">
                          <a:effectLst/>
                        </a:rPr>
                        <a:t>глобальных выбросов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1444602133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342,62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7690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199338780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19,04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412,3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2668955484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PM2.5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46,26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2092938264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N</a:t>
                      </a:r>
                      <a:r>
                        <a:rPr lang="en-US" sz="1200" dirty="0" smtClean="0">
                          <a:effectLst/>
                        </a:rPr>
                        <a:t>O</a:t>
                      </a:r>
                      <a:r>
                        <a:rPr lang="ru-RU" sz="1200" dirty="0" smtClean="0">
                          <a:effectLst/>
                        </a:rPr>
                        <a:t>x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13,38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900709799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CH4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17,51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2483516619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Сажа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2,085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3" marR="61803" marT="0" marB="0" anchor="ctr"/>
                </a:tc>
                <a:extLst>
                  <a:ext uri="{0D108BD9-81ED-4DB2-BD59-A6C34878D82A}">
                    <a16:rowId xmlns:a16="http://schemas.microsoft.com/office/drawing/2014/main" val="207784713"/>
                  </a:ext>
                </a:extLst>
              </a:tr>
            </a:tbl>
          </a:graphicData>
        </a:graphic>
      </p:graphicFrame>
      <p:sp>
        <p:nvSpPr>
          <p:cNvPr id="16" name="CustomShape 2"/>
          <p:cNvSpPr/>
          <p:nvPr/>
        </p:nvSpPr>
        <p:spPr>
          <a:xfrm>
            <a:off x="4307858" y="667970"/>
            <a:ext cx="4411470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Выбросы от пожаров в Якутии и от глобальных природных пожаров (по всей планете) в 2021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962" y="5380120"/>
            <a:ext cx="867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412" indent="-254305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C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О2 -углекислый газ, СО - угарный газ, PM2.5 - аэрозольные частицы диаметром не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более 2.5 мкм,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NОx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— различные оксиды азота, СН4 — метан.</a:t>
            </a:r>
          </a:p>
        </p:txBody>
      </p:sp>
    </p:spTree>
    <p:extLst>
      <p:ext uri="{BB962C8B-B14F-4D97-AF65-F5344CB8AC3E}">
        <p14:creationId xmlns:p14="http://schemas.microsoft.com/office/powerpoint/2010/main" val="321115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956" y="335846"/>
            <a:ext cx="84892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За последние сорок лет лето 2021 г. в Якутии оказалось самым пожароопасным – площадь пожаров составила более 8,7 млн. га (МЧС России, https://www.mchs.gov.ru); ущерб, нанесенный лесному фонду, был оценен в ~1,6 млрд. руб. (Минприроды России, https://www.mnr.gov.ru). Комплексный анализ причин крупномасштабных лесных пожаров 2021 г. по данным дистанционного зондирования, наземных наблюдений и модельных расчетов показал, что в условиях изменяющегося климата и эффекта Арктического усиления глобального потепления сформировавшиеся в июне-июле устойчивые антициклонические образования заблокировали поступление с запада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влагонасыщенных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воздушных масс. В результате на большей части территории Якутии стояла ясная, сухая погода с аномально высокими температурами и высокой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пожароопасностью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, что предопределило возникновение и быстрое распространение крупномасштабных лесных пожаров в Якутии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Модельные </a:t>
            </a:r>
            <a:r>
              <a:rPr lang="ru-RU" sz="1600" dirty="0"/>
              <a:t>расчеты выбросов некоторых продуктов горения лесных горючих материалов (ЛГМ) в результате пожаров на территории Якутии в 2021 г. представлены в таблице. Для сопоставления в таблице также приводятся расчеты глобальных выбросов в планетарном масштабе в том же году от природных пожаров всех типов. Учитывая огромное количество попадающих в атмосферу продуктов горения от крупномасштабных пожаров на территории Якутии и то, что они разносятся ветрами на огромные расстояния (разносятся по всей Арктике и даже достигают североамериканского континента), следует сделать вывод, что крупномасштабные лесные пожары в Якутии оказывают воздействие на окружающую среду не только в региональном, но и в планетарном масштабе.</a:t>
            </a:r>
          </a:p>
        </p:txBody>
      </p:sp>
    </p:spTree>
    <p:extLst>
      <p:ext uri="{BB962C8B-B14F-4D97-AF65-F5344CB8AC3E}">
        <p14:creationId xmlns:p14="http://schemas.microsoft.com/office/powerpoint/2010/main" val="281583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Впервые на территории Республики Саха (Якутия) при участии Института космофизических исследований и аэрономии им. Ю.Г. Шафера СО РАН, Благотворительного фонда «</a:t>
            </a:r>
            <a:r>
              <a:rPr lang="ru-RU" sz="1400" dirty="0" err="1" smtClean="0"/>
              <a:t>Синет</a:t>
            </a:r>
            <a:r>
              <a:rPr lang="ru-RU" sz="1400" dirty="0" smtClean="0"/>
              <a:t> </a:t>
            </a:r>
            <a:r>
              <a:rPr lang="ru-RU" sz="1400" dirty="0" err="1" smtClean="0"/>
              <a:t>Спарк</a:t>
            </a:r>
            <a:r>
              <a:rPr lang="ru-RU" sz="1400" dirty="0" smtClean="0"/>
              <a:t>» и ООО «</a:t>
            </a:r>
            <a:r>
              <a:rPr lang="ru-RU" sz="1400" dirty="0" err="1" smtClean="0"/>
              <a:t>Алвес</a:t>
            </a:r>
            <a:r>
              <a:rPr lang="ru-RU" sz="1400" dirty="0" smtClean="0"/>
              <a:t>» была развернута многопунктовая система </a:t>
            </a:r>
            <a:r>
              <a:rPr lang="ru-RU" sz="1400" dirty="0" err="1" smtClean="0"/>
              <a:t>грозопеленгации</a:t>
            </a:r>
            <a:r>
              <a:rPr lang="ru-RU" sz="1400" dirty="0" smtClean="0"/>
              <a:t> системы ALWES. Датчики грозовых разрядов установлены в Якутске, </a:t>
            </a:r>
            <a:r>
              <a:rPr lang="ru-RU" sz="1400" dirty="0" err="1" smtClean="0"/>
              <a:t>Бердигестяхе</a:t>
            </a:r>
            <a:r>
              <a:rPr lang="ru-RU" sz="1400" dirty="0" smtClean="0"/>
              <a:t>, Мирном, Вилюйске, </a:t>
            </a:r>
            <a:r>
              <a:rPr lang="ru-RU" sz="1400" dirty="0" err="1" smtClean="0"/>
              <a:t>Олёкминске</a:t>
            </a:r>
            <a:r>
              <a:rPr lang="ru-RU" sz="1400" dirty="0" smtClean="0"/>
              <a:t> и Алдане. После успешного проведения пуско-наладочных работ система </a:t>
            </a:r>
            <a:r>
              <a:rPr lang="ru-RU" sz="1400" dirty="0" err="1" smtClean="0"/>
              <a:t>грозопеленгации</a:t>
            </a:r>
            <a:r>
              <a:rPr lang="ru-RU" sz="1400" dirty="0" smtClean="0"/>
              <a:t> введена в эксплуатацию и результаты оперативного мониторинга грозовой активности отображаются на Интернет-ресурсе системы информационного обеспечения </a:t>
            </a:r>
            <a:r>
              <a:rPr lang="ru-RU" sz="1400" dirty="0" err="1" smtClean="0"/>
              <a:t>лесопожарного</a:t>
            </a:r>
            <a:r>
              <a:rPr lang="ru-RU" sz="1400" dirty="0" smtClean="0"/>
              <a:t> мониторинга на </a:t>
            </a:r>
            <a:r>
              <a:rPr lang="en-US" sz="1400" dirty="0" smtClean="0"/>
              <a:t>web</a:t>
            </a:r>
            <a:r>
              <a:rPr lang="ru-RU" sz="1400" dirty="0" smtClean="0"/>
              <a:t>-сайте ИКФИА СО РАН.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</p:txBody>
      </p:sp>
      <p:sp>
        <p:nvSpPr>
          <p:cNvPr id="3" name="TextShape 2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56FA8DF-F780-4C9B-AF2B-949D14697AB2}" type="slidenum"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Google Shape;80;p16"/>
          <p:cNvPicPr/>
          <p:nvPr/>
        </p:nvPicPr>
        <p:blipFill>
          <a:blip r:embed="rId2"/>
          <a:srcRect l="2017" t="26107" r="9133" b="1518"/>
          <a:stretch/>
        </p:blipFill>
        <p:spPr>
          <a:xfrm>
            <a:off x="2230595" y="2645347"/>
            <a:ext cx="4547115" cy="388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Пункты сети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грозопеленгации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«АЛВЕС» и карта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горимости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лесов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640" y="0"/>
            <a:ext cx="9143640" cy="664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8640" y="40680"/>
            <a:ext cx="9143640" cy="65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Сводная карта обнаруженных очагов ЛП и молний </a:t>
            </a:r>
            <a:r>
              <a:rPr lang="ru-RU" sz="1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(11 июля </a:t>
            </a:r>
            <a:r>
              <a:rPr lang="ru-RU" sz="1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2022 г.)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1" u="sng" strike="noStrike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https://ikfia.ysn.ru/data/map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8640" y="671400"/>
            <a:ext cx="9128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3394800" y="5956560"/>
            <a:ext cx="126000" cy="12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3394800" y="6238440"/>
            <a:ext cx="126000" cy="12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7"/>
          <p:cNvSpPr/>
          <p:nvPr/>
        </p:nvSpPr>
        <p:spPr>
          <a:xfrm>
            <a:off x="3394800" y="651096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8"/>
          <p:cNvSpPr/>
          <p:nvPr/>
        </p:nvSpPr>
        <p:spPr>
          <a:xfrm>
            <a:off x="3521520" y="5834160"/>
            <a:ext cx="2781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–  очаги пожаров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9"/>
          <p:cNvSpPr/>
          <p:nvPr/>
        </p:nvSpPr>
        <p:spPr>
          <a:xfrm>
            <a:off x="3521520" y="6123600"/>
            <a:ext cx="32972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–  молниевые разряды (WWLLN)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3521520" y="6405840"/>
            <a:ext cx="31028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–  молниевые разряды (ALWES)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11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558528-2409-4C11-8057-F2232CBC7B46}" type="slidenum">
              <a:rPr lang="ru-RU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7</a:t>
            </a:fld>
            <a:endParaRPr lang="ru-RU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124220" y="873362"/>
            <a:ext cx="6912480" cy="4867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133" y="2077156"/>
            <a:ext cx="4907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545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1157</Words>
  <Application>Microsoft Office PowerPoint</Application>
  <PresentationFormat>Экран (4:3)</PresentationFormat>
  <Paragraphs>79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DejaVu Sans</vt:lpstr>
      <vt:lpstr>Times New Roman</vt:lpstr>
      <vt:lpstr>Trebuchet MS</vt:lpstr>
      <vt:lpstr>Wingdings 3</vt:lpstr>
      <vt:lpstr>Аспект</vt:lpstr>
      <vt:lpstr>Особенности экстремального пожароопасного сезона 2021 г. в Якутии (Восточная Сибирь) и сильное загрязнение атмосферного воздуха, вызванное горением биомассы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subject/>
  <dc:creator>tema</dc:creator>
  <dc:description/>
  <cp:lastModifiedBy>master</cp:lastModifiedBy>
  <cp:revision>50</cp:revision>
  <dcterms:created xsi:type="dcterms:W3CDTF">2020-11-30T06:29:47Z</dcterms:created>
  <dcterms:modified xsi:type="dcterms:W3CDTF">2022-12-20T03:58:20Z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1033-11.1.0.8392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