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9" r:id="rId4"/>
    <p:sldId id="264" r:id="rId5"/>
    <p:sldId id="261" r:id="rId6"/>
    <p:sldId id="257" r:id="rId7"/>
    <p:sldId id="263" r:id="rId8"/>
    <p:sldId id="258" r:id="rId9"/>
    <p:sldId id="262" r:id="rId10"/>
    <p:sldId id="265" r:id="rId11"/>
    <p:sldId id="25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88" d="100"/>
          <a:sy n="88" d="100"/>
        </p:scale>
        <p:origin x="38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E80E7A9C-B788-4EB6-9834-3BF69230EBC3}" type="datetimeFigureOut">
              <a:rPr lang="en-US" smtClean="0"/>
              <a:t>12/19/2022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109784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80E7A9C-B788-4EB6-9834-3BF69230EBC3}" type="datetimeFigureOut">
              <a:rPr lang="en-US" smtClean="0"/>
              <a:t>12/19/2022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44644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80E7A9C-B788-4EB6-9834-3BF69230EBC3}" type="datetimeFigureOut">
              <a:rPr lang="en-US" smtClean="0"/>
              <a:t>12/19/2022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125257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82F2DBD-7233-473A-84BF-AD118E0F4405}" type="slidenum">
              <a:rPr lang="ru-RU" altLang="ru-RU"/>
              <a:pPr>
                <a:defRPr/>
              </a:pPr>
              <a:t>‹#›</a:t>
            </a:fld>
            <a:endParaRPr lang="ru-RU" altLang="ru-RU"/>
          </a:p>
        </p:txBody>
      </p:sp>
    </p:spTree>
    <p:extLst>
      <p:ext uri="{BB962C8B-B14F-4D97-AF65-F5344CB8AC3E}">
        <p14:creationId xmlns:p14="http://schemas.microsoft.com/office/powerpoint/2010/main" val="341808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C38F0B6-0B80-4293-98D3-9DBE84A73EF1}" type="slidenum">
              <a:rPr lang="ru-RU" altLang="ru-RU"/>
              <a:pPr>
                <a:defRPr/>
              </a:pPr>
              <a:t>‹#›</a:t>
            </a:fld>
            <a:endParaRPr lang="ru-RU" altLang="ru-RU"/>
          </a:p>
        </p:txBody>
      </p:sp>
    </p:spTree>
    <p:extLst>
      <p:ext uri="{BB962C8B-B14F-4D97-AF65-F5344CB8AC3E}">
        <p14:creationId xmlns:p14="http://schemas.microsoft.com/office/powerpoint/2010/main" val="89861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5F32FE02-C4F1-4D05-9316-7869EBEF59D4}" type="slidenum">
              <a:rPr lang="ru-RU" altLang="ru-RU"/>
              <a:pPr>
                <a:defRPr/>
              </a:pPr>
              <a:t>‹#›</a:t>
            </a:fld>
            <a:endParaRPr lang="ru-RU" altLang="ru-RU"/>
          </a:p>
        </p:txBody>
      </p:sp>
    </p:spTree>
    <p:extLst>
      <p:ext uri="{BB962C8B-B14F-4D97-AF65-F5344CB8AC3E}">
        <p14:creationId xmlns:p14="http://schemas.microsoft.com/office/powerpoint/2010/main" val="78236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645D47F9-E115-43B4-A53A-4EDCE5F48A89}" type="slidenum">
              <a:rPr lang="ru-RU" altLang="ru-RU"/>
              <a:pPr>
                <a:defRPr/>
              </a:pPr>
              <a:t>‹#›</a:t>
            </a:fld>
            <a:endParaRPr lang="ru-RU" altLang="ru-RU"/>
          </a:p>
        </p:txBody>
      </p:sp>
    </p:spTree>
    <p:extLst>
      <p:ext uri="{BB962C8B-B14F-4D97-AF65-F5344CB8AC3E}">
        <p14:creationId xmlns:p14="http://schemas.microsoft.com/office/powerpoint/2010/main" val="37276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9D23906-A1C4-4843-86D3-2C01521FC034}" type="slidenum">
              <a:rPr lang="ru-RU" altLang="ru-RU"/>
              <a:pPr>
                <a:defRPr/>
              </a:pPr>
              <a:t>‹#›</a:t>
            </a:fld>
            <a:endParaRPr lang="ru-RU" altLang="ru-RU"/>
          </a:p>
        </p:txBody>
      </p:sp>
    </p:spTree>
    <p:extLst>
      <p:ext uri="{BB962C8B-B14F-4D97-AF65-F5344CB8AC3E}">
        <p14:creationId xmlns:p14="http://schemas.microsoft.com/office/powerpoint/2010/main" val="15647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FACC3320-E874-4A64-8CD6-5BF10091F49C}" type="slidenum">
              <a:rPr lang="ru-RU" altLang="ru-RU"/>
              <a:pPr>
                <a:defRPr/>
              </a:pPr>
              <a:t>‹#›</a:t>
            </a:fld>
            <a:endParaRPr lang="ru-RU" altLang="ru-RU"/>
          </a:p>
        </p:txBody>
      </p:sp>
    </p:spTree>
    <p:extLst>
      <p:ext uri="{BB962C8B-B14F-4D97-AF65-F5344CB8AC3E}">
        <p14:creationId xmlns:p14="http://schemas.microsoft.com/office/powerpoint/2010/main" val="1004253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4BE24CDA-F106-4C14-84C5-F47831C50048}" type="slidenum">
              <a:rPr lang="ru-RU" altLang="ru-RU"/>
              <a:pPr>
                <a:defRPr/>
              </a:pPr>
              <a:t>‹#›</a:t>
            </a:fld>
            <a:endParaRPr lang="ru-RU" altLang="ru-RU"/>
          </a:p>
        </p:txBody>
      </p:sp>
    </p:spTree>
    <p:extLst>
      <p:ext uri="{BB962C8B-B14F-4D97-AF65-F5344CB8AC3E}">
        <p14:creationId xmlns:p14="http://schemas.microsoft.com/office/powerpoint/2010/main" val="3094220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0E581E1-329C-4C7B-872B-91AA91C0A810}" type="slidenum">
              <a:rPr lang="ru-RU" altLang="ru-RU"/>
              <a:pPr>
                <a:defRPr/>
              </a:pPr>
              <a:t>‹#›</a:t>
            </a:fld>
            <a:endParaRPr lang="ru-RU" altLang="ru-RU"/>
          </a:p>
        </p:txBody>
      </p:sp>
    </p:spTree>
    <p:extLst>
      <p:ext uri="{BB962C8B-B14F-4D97-AF65-F5344CB8AC3E}">
        <p14:creationId xmlns:p14="http://schemas.microsoft.com/office/powerpoint/2010/main" val="341675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80E7A9C-B788-4EB6-9834-3BF69230EBC3}" type="datetimeFigureOut">
              <a:rPr lang="en-US" smtClean="0"/>
              <a:t>12/19/2022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3794682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34BF8798-1206-4525-9269-DD1A78BA6766}" type="slidenum">
              <a:rPr lang="ru-RU" altLang="ru-RU"/>
              <a:pPr>
                <a:defRPr/>
              </a:pPr>
              <a:t>‹#›</a:t>
            </a:fld>
            <a:endParaRPr lang="ru-RU" altLang="ru-RU"/>
          </a:p>
        </p:txBody>
      </p:sp>
    </p:spTree>
    <p:extLst>
      <p:ext uri="{BB962C8B-B14F-4D97-AF65-F5344CB8AC3E}">
        <p14:creationId xmlns:p14="http://schemas.microsoft.com/office/powerpoint/2010/main" val="362729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B337537-46A4-4807-8044-5FB99478B7DF}" type="slidenum">
              <a:rPr lang="ru-RU" altLang="ru-RU"/>
              <a:pPr>
                <a:defRPr/>
              </a:pPr>
              <a:t>‹#›</a:t>
            </a:fld>
            <a:endParaRPr lang="ru-RU" altLang="ru-RU"/>
          </a:p>
        </p:txBody>
      </p:sp>
    </p:spTree>
    <p:extLst>
      <p:ext uri="{BB962C8B-B14F-4D97-AF65-F5344CB8AC3E}">
        <p14:creationId xmlns:p14="http://schemas.microsoft.com/office/powerpoint/2010/main" val="359096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D9190B6-B6E2-493F-86D5-3DC5B05180EC}" type="slidenum">
              <a:rPr lang="ru-RU" altLang="ru-RU"/>
              <a:pPr>
                <a:defRPr/>
              </a:pPr>
              <a:t>‹#›</a:t>
            </a:fld>
            <a:endParaRPr lang="ru-RU" altLang="ru-RU"/>
          </a:p>
        </p:txBody>
      </p:sp>
    </p:spTree>
    <p:extLst>
      <p:ext uri="{BB962C8B-B14F-4D97-AF65-F5344CB8AC3E}">
        <p14:creationId xmlns:p14="http://schemas.microsoft.com/office/powerpoint/2010/main" val="2304124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197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87FFB9AD-A23F-450C-8B39-7B97744E6EDC}" type="slidenum">
              <a:rPr lang="ru-RU" altLang="ru-RU"/>
              <a:pPr>
                <a:defRPr/>
              </a:pPr>
              <a:t>‹#›</a:t>
            </a:fld>
            <a:endParaRPr lang="ru-RU" altLang="ru-RU"/>
          </a:p>
        </p:txBody>
      </p:sp>
    </p:spTree>
    <p:extLst>
      <p:ext uri="{BB962C8B-B14F-4D97-AF65-F5344CB8AC3E}">
        <p14:creationId xmlns:p14="http://schemas.microsoft.com/office/powerpoint/2010/main" val="3327324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76028FE-4C16-4335-B73A-92E767A9B4A0}" type="slidenum">
              <a:rPr lang="ru-RU" altLang="ru-RU"/>
              <a:pPr>
                <a:defRPr/>
              </a:pPr>
              <a:t>‹#›</a:t>
            </a:fld>
            <a:endParaRPr lang="ru-RU" altLang="ru-RU" dirty="0"/>
          </a:p>
        </p:txBody>
      </p:sp>
    </p:spTree>
    <p:extLst>
      <p:ext uri="{BB962C8B-B14F-4D97-AF65-F5344CB8AC3E}">
        <p14:creationId xmlns:p14="http://schemas.microsoft.com/office/powerpoint/2010/main" val="1071950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4EA14597-F1E6-4C93-8171-3A8E94EB06EC}" type="slidenum">
              <a:rPr lang="ru-RU" altLang="ru-RU"/>
              <a:pPr>
                <a:defRPr/>
              </a:pPr>
              <a:t>‹#›</a:t>
            </a:fld>
            <a:endParaRPr lang="ru-RU" altLang="ru-RU" dirty="0"/>
          </a:p>
        </p:txBody>
      </p:sp>
    </p:spTree>
    <p:extLst>
      <p:ext uri="{BB962C8B-B14F-4D97-AF65-F5344CB8AC3E}">
        <p14:creationId xmlns:p14="http://schemas.microsoft.com/office/powerpoint/2010/main" val="1177142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384998AE-BEF9-4D44-B724-3FBCC8FC4F03}" type="slidenum">
              <a:rPr lang="ru-RU" altLang="ru-RU"/>
              <a:pPr>
                <a:defRPr/>
              </a:pPr>
              <a:t>‹#›</a:t>
            </a:fld>
            <a:endParaRPr lang="ru-RU" altLang="ru-RU" dirty="0"/>
          </a:p>
        </p:txBody>
      </p:sp>
    </p:spTree>
    <p:extLst>
      <p:ext uri="{BB962C8B-B14F-4D97-AF65-F5344CB8AC3E}">
        <p14:creationId xmlns:p14="http://schemas.microsoft.com/office/powerpoint/2010/main" val="3564923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540CAF6B-F1B2-401F-A892-FFCD9D12810C}" type="slidenum">
              <a:rPr lang="ru-RU" altLang="ru-RU"/>
              <a:pPr>
                <a:defRPr/>
              </a:pPr>
              <a:t>‹#›</a:t>
            </a:fld>
            <a:endParaRPr lang="ru-RU" altLang="ru-RU" dirty="0"/>
          </a:p>
        </p:txBody>
      </p:sp>
    </p:spTree>
    <p:extLst>
      <p:ext uri="{BB962C8B-B14F-4D97-AF65-F5344CB8AC3E}">
        <p14:creationId xmlns:p14="http://schemas.microsoft.com/office/powerpoint/2010/main" val="1051963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B14147DE-0E25-46A9-9386-4BC22D632094}" type="slidenum">
              <a:rPr lang="ru-RU" altLang="ru-RU"/>
              <a:pPr>
                <a:defRPr/>
              </a:pPr>
              <a:t>‹#›</a:t>
            </a:fld>
            <a:endParaRPr lang="ru-RU" altLang="ru-RU" dirty="0"/>
          </a:p>
        </p:txBody>
      </p:sp>
    </p:spTree>
    <p:extLst>
      <p:ext uri="{BB962C8B-B14F-4D97-AF65-F5344CB8AC3E}">
        <p14:creationId xmlns:p14="http://schemas.microsoft.com/office/powerpoint/2010/main" val="167316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81F7B236-6022-462F-AE6F-506F5B5059C7}" type="slidenum">
              <a:rPr lang="ru-RU" altLang="ru-RU"/>
              <a:pPr>
                <a:defRPr/>
              </a:pPr>
              <a:t>‹#›</a:t>
            </a:fld>
            <a:endParaRPr lang="ru-RU" altLang="ru-RU" dirty="0"/>
          </a:p>
        </p:txBody>
      </p:sp>
    </p:spTree>
    <p:extLst>
      <p:ext uri="{BB962C8B-B14F-4D97-AF65-F5344CB8AC3E}">
        <p14:creationId xmlns:p14="http://schemas.microsoft.com/office/powerpoint/2010/main" val="99311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0E7A9C-B788-4EB6-9834-3BF69230EBC3}" type="datetimeFigureOut">
              <a:rPr lang="en-US" smtClean="0"/>
              <a:t>12/19/2022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285843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6C78D9C9-A807-4B8B-A903-A44FC623815E}" type="slidenum">
              <a:rPr lang="ru-RU" altLang="ru-RU"/>
              <a:pPr>
                <a:defRPr/>
              </a:pPr>
              <a:t>‹#›</a:t>
            </a:fld>
            <a:endParaRPr lang="ru-RU" altLang="ru-RU" dirty="0"/>
          </a:p>
        </p:txBody>
      </p:sp>
    </p:spTree>
    <p:extLst>
      <p:ext uri="{BB962C8B-B14F-4D97-AF65-F5344CB8AC3E}">
        <p14:creationId xmlns:p14="http://schemas.microsoft.com/office/powerpoint/2010/main" val="225388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BF5E3354-3A99-48C9-B185-03E15E9F930C}" type="slidenum">
              <a:rPr lang="ru-RU" altLang="ru-RU"/>
              <a:pPr>
                <a:defRPr/>
              </a:pPr>
              <a:t>‹#›</a:t>
            </a:fld>
            <a:endParaRPr lang="ru-RU" altLang="ru-RU" dirty="0"/>
          </a:p>
        </p:txBody>
      </p:sp>
    </p:spTree>
    <p:extLst>
      <p:ext uri="{BB962C8B-B14F-4D97-AF65-F5344CB8AC3E}">
        <p14:creationId xmlns:p14="http://schemas.microsoft.com/office/powerpoint/2010/main" val="425272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E5F7DCC6-B723-46E7-80F1-B4598F0CF3C4}" type="slidenum">
              <a:rPr lang="ru-RU" altLang="ru-RU"/>
              <a:pPr>
                <a:defRPr/>
              </a:pPr>
              <a:t>‹#›</a:t>
            </a:fld>
            <a:endParaRPr lang="ru-RU" altLang="ru-RU" dirty="0"/>
          </a:p>
        </p:txBody>
      </p:sp>
    </p:spTree>
    <p:extLst>
      <p:ext uri="{BB962C8B-B14F-4D97-AF65-F5344CB8AC3E}">
        <p14:creationId xmlns:p14="http://schemas.microsoft.com/office/powerpoint/2010/main" val="470737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68F729F-1377-462D-B17E-61E603E965D3}" type="slidenum">
              <a:rPr lang="ru-RU" altLang="ru-RU"/>
              <a:pPr>
                <a:defRPr/>
              </a:pPr>
              <a:t>‹#›</a:t>
            </a:fld>
            <a:endParaRPr lang="ru-RU" altLang="ru-RU" dirty="0"/>
          </a:p>
        </p:txBody>
      </p:sp>
    </p:spTree>
    <p:extLst>
      <p:ext uri="{BB962C8B-B14F-4D97-AF65-F5344CB8AC3E}">
        <p14:creationId xmlns:p14="http://schemas.microsoft.com/office/powerpoint/2010/main" val="1563341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0682F4E7-73FC-46AC-9DDD-BE44680C51B6}" type="slidenum">
              <a:rPr lang="ru-RU" altLang="ru-RU"/>
              <a:pPr>
                <a:defRPr/>
              </a:pPr>
              <a:t>‹#›</a:t>
            </a:fld>
            <a:endParaRPr lang="ru-RU" altLang="ru-RU" dirty="0"/>
          </a:p>
        </p:txBody>
      </p:sp>
    </p:spTree>
    <p:extLst>
      <p:ext uri="{BB962C8B-B14F-4D97-AF65-F5344CB8AC3E}">
        <p14:creationId xmlns:p14="http://schemas.microsoft.com/office/powerpoint/2010/main" val="2789992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197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dirty="0"/>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dirty="0"/>
          </a:p>
        </p:txBody>
      </p:sp>
      <p:sp>
        <p:nvSpPr>
          <p:cNvPr id="8" name="Rectangle 6"/>
          <p:cNvSpPr>
            <a:spLocks noGrp="1" noChangeArrowheads="1"/>
          </p:cNvSpPr>
          <p:nvPr>
            <p:ph type="sldNum" sz="quarter" idx="12"/>
          </p:nvPr>
        </p:nvSpPr>
        <p:spPr>
          <a:ln/>
        </p:spPr>
        <p:txBody>
          <a:bodyPr/>
          <a:lstStyle>
            <a:lvl1pPr>
              <a:defRPr/>
            </a:lvl1pPr>
          </a:lstStyle>
          <a:p>
            <a:pPr>
              <a:defRPr/>
            </a:pPr>
            <a:fld id="{B3B2D3B6-827F-454B-B8E2-3F67489BE253}" type="slidenum">
              <a:rPr lang="ru-RU" altLang="ru-RU"/>
              <a:pPr>
                <a:defRPr/>
              </a:pPr>
              <a:t>‹#›</a:t>
            </a:fld>
            <a:endParaRPr lang="ru-RU" altLang="ru-RU" dirty="0"/>
          </a:p>
        </p:txBody>
      </p:sp>
    </p:spTree>
    <p:extLst>
      <p:ext uri="{BB962C8B-B14F-4D97-AF65-F5344CB8AC3E}">
        <p14:creationId xmlns:p14="http://schemas.microsoft.com/office/powerpoint/2010/main" val="277041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E80E7A9C-B788-4EB6-9834-3BF69230EBC3}" type="datetimeFigureOut">
              <a:rPr lang="en-US" smtClean="0"/>
              <a:t>12/19/2022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330030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E80E7A9C-B788-4EB6-9834-3BF69230EBC3}" type="datetimeFigureOut">
              <a:rPr lang="en-US" smtClean="0"/>
              <a:t>12/19/2022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32119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E80E7A9C-B788-4EB6-9834-3BF69230EBC3}" type="datetimeFigureOut">
              <a:rPr lang="en-US" smtClean="0"/>
              <a:t>12/19/2022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272763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0E7A9C-B788-4EB6-9834-3BF69230EBC3}" type="datetimeFigureOut">
              <a:rPr lang="en-US" smtClean="0"/>
              <a:t>12/19/2022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143610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0E7A9C-B788-4EB6-9834-3BF69230EBC3}" type="datetimeFigureOut">
              <a:rPr lang="en-US" smtClean="0"/>
              <a:t>12/19/2022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175396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0E7A9C-B788-4EB6-9834-3BF69230EBC3}" type="datetimeFigureOut">
              <a:rPr lang="en-US" smtClean="0"/>
              <a:t>12/19/2022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6CBA5D7-A584-44E8-979F-4130741B395D}" type="slidenum">
              <a:rPr lang="en-US" smtClean="0"/>
              <a:t>‹#›</a:t>
            </a:fld>
            <a:endParaRPr lang="en-US"/>
          </a:p>
        </p:txBody>
      </p:sp>
    </p:spTree>
    <p:extLst>
      <p:ext uri="{BB962C8B-B14F-4D97-AF65-F5344CB8AC3E}">
        <p14:creationId xmlns:p14="http://schemas.microsoft.com/office/powerpoint/2010/main" val="161573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E7A9C-B788-4EB6-9834-3BF69230EBC3}" type="datetimeFigureOut">
              <a:rPr lang="en-US" smtClean="0"/>
              <a:t>12/19/2022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BA5D7-A584-44E8-979F-4130741B395D}" type="slidenum">
              <a:rPr lang="en-US" smtClean="0"/>
              <a:t>‹#›</a:t>
            </a:fld>
            <a:endParaRPr lang="en-US"/>
          </a:p>
        </p:txBody>
      </p:sp>
    </p:spTree>
    <p:extLst>
      <p:ext uri="{BB962C8B-B14F-4D97-AF65-F5344CB8AC3E}">
        <p14:creationId xmlns:p14="http://schemas.microsoft.com/office/powerpoint/2010/main" val="129786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ru-RU" alt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ru-RU" alt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CF64DA8-0531-4033-83F9-534AA4AD80A3}" type="slidenum">
              <a:rPr lang="ru-RU" altLang="ru-RU"/>
              <a:pPr>
                <a:defRPr/>
              </a:pPr>
              <a:t>‹#›</a:t>
            </a:fld>
            <a:endParaRPr lang="ru-RU" altLang="ru-RU"/>
          </a:p>
        </p:txBody>
      </p:sp>
    </p:spTree>
    <p:extLst>
      <p:ext uri="{BB962C8B-B14F-4D97-AF65-F5344CB8AC3E}">
        <p14:creationId xmlns:p14="http://schemas.microsoft.com/office/powerpoint/2010/main" val="2501056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ru-RU" altLang="ru-RU"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ru-RU" altLang="ru-RU"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867CA09-055C-419C-8E72-AE8497EA6B1F}" type="slidenum">
              <a:rPr lang="ru-RU" altLang="ru-RU"/>
              <a:pPr>
                <a:defRPr/>
              </a:pPr>
              <a:t>‹#›</a:t>
            </a:fld>
            <a:endParaRPr lang="ru-RU" altLang="ru-RU" dirty="0"/>
          </a:p>
        </p:txBody>
      </p:sp>
    </p:spTree>
    <p:extLst>
      <p:ext uri="{BB962C8B-B14F-4D97-AF65-F5344CB8AC3E}">
        <p14:creationId xmlns:p14="http://schemas.microsoft.com/office/powerpoint/2010/main" val="11785237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8.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56761/EFRE2022.S2-P-007302" TargetMode="External"/><Relationship Id="rId2" Type="http://schemas.openxmlformats.org/officeDocument/2006/relationships/hyperlink" Target="http://dx.doi.org/10.1088/1361-6587/ac688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95774" y="389614"/>
            <a:ext cx="7648575" cy="2099144"/>
          </a:xfrm>
        </p:spPr>
        <p:txBody>
          <a:bodyPr anchor="ctr"/>
          <a:lstStyle/>
          <a:p>
            <a:pPr indent="450215">
              <a:spcAft>
                <a:spcPts val="0"/>
              </a:spcAft>
            </a:pPr>
            <a:r>
              <a:rPr lang="ru-RU" sz="2800" b="1" dirty="0">
                <a:solidFill>
                  <a:schemeClr val="accent2"/>
                </a:solidFill>
                <a:latin typeface="Times New Roman" panose="02020603050405020304" pitchFamily="18" charset="0"/>
                <a:ea typeface="Times New Roman" panose="02020603050405020304" pitchFamily="18" charset="0"/>
              </a:rPr>
              <a:t>Электромагнитное сжатие тонких металлических оболочек импульсами тока с наносекундным временем </a:t>
            </a:r>
            <a:r>
              <a:rPr lang="ru-RU" sz="2800" b="1" dirty="0" smtClean="0">
                <a:solidFill>
                  <a:schemeClr val="accent2"/>
                </a:solidFill>
                <a:latin typeface="Times New Roman" panose="02020603050405020304" pitchFamily="18" charset="0"/>
                <a:ea typeface="Times New Roman" panose="02020603050405020304" pitchFamily="18" charset="0"/>
              </a:rPr>
              <a:t>нарастания</a:t>
            </a:r>
            <a:r>
              <a:rPr lang="en-US" sz="2400" b="1" dirty="0" smtClean="0">
                <a:solidFill>
                  <a:schemeClr val="accent2"/>
                </a:solidFill>
                <a:latin typeface="Times New Roman" panose="02020603050405020304" pitchFamily="18" charset="0"/>
                <a:ea typeface="Times New Roman" panose="02020603050405020304" pitchFamily="18" charset="0"/>
              </a:rPr>
              <a:t/>
            </a:r>
            <a:br>
              <a:rPr lang="en-US" sz="2400" b="1" dirty="0" smtClean="0">
                <a:solidFill>
                  <a:schemeClr val="accent2"/>
                </a:solidFill>
                <a:latin typeface="Times New Roman" panose="02020603050405020304" pitchFamily="18" charset="0"/>
                <a:ea typeface="Times New Roman" panose="02020603050405020304" pitchFamily="18" charset="0"/>
              </a:rPr>
            </a:br>
            <a:r>
              <a:rPr lang="en-US" sz="2400" b="1" dirty="0">
                <a:solidFill>
                  <a:schemeClr val="accent2"/>
                </a:solidFill>
                <a:latin typeface="Times New Roman" panose="02020603050405020304" pitchFamily="18" charset="0"/>
                <a:ea typeface="Times New Roman" panose="02020603050405020304" pitchFamily="18" charset="0"/>
              </a:rPr>
              <a:t/>
            </a:r>
            <a:br>
              <a:rPr lang="en-US" sz="2400" b="1" dirty="0">
                <a:solidFill>
                  <a:schemeClr val="accent2"/>
                </a:solidFill>
                <a:latin typeface="Times New Roman" panose="02020603050405020304" pitchFamily="18" charset="0"/>
                <a:ea typeface="Times New Roman" panose="02020603050405020304" pitchFamily="18" charset="0"/>
              </a:rPr>
            </a:br>
            <a:r>
              <a:rPr lang="ru-RU" altLang="ru-RU" sz="2400"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Эксперименты</a:t>
            </a:r>
            <a:r>
              <a:rPr lang="ru-RU" altLang="ru-RU" sz="24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на </a:t>
            </a:r>
            <a:r>
              <a:rPr lang="ru-RU" altLang="ru-RU" sz="24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генераторе </a:t>
            </a:r>
            <a:r>
              <a:rPr lang="ru-RU" altLang="ru-RU" sz="2400"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МИГ в ИСЭ СО РАН </a:t>
            </a:r>
            <a:r>
              <a:rPr lang="ru-RU" sz="2400" dirty="0">
                <a:latin typeface="Times New Roman" panose="02020603050405020304" pitchFamily="18" charset="0"/>
                <a:ea typeface="Times New Roman" panose="02020603050405020304" pitchFamily="18" charset="0"/>
              </a:rPr>
              <a:t/>
            </a:r>
            <a:br>
              <a:rPr lang="ru-RU" sz="2400" dirty="0">
                <a:latin typeface="Times New Roman" panose="02020603050405020304" pitchFamily="18" charset="0"/>
                <a:ea typeface="Times New Roman" panose="02020603050405020304" pitchFamily="18" charset="0"/>
              </a:rPr>
            </a:br>
            <a:endParaRPr lang="ru-RU" altLang="ru-RU" sz="2000" b="1" dirty="0">
              <a:solidFill>
                <a:srgbClr val="00CC66"/>
              </a:solidFill>
              <a:latin typeface="Times New Roman" panose="02020603050405020304" pitchFamily="18" charset="0"/>
            </a:endParaRPr>
          </a:p>
        </p:txBody>
      </p:sp>
      <p:sp>
        <p:nvSpPr>
          <p:cNvPr id="3075" name="Rectangle 3"/>
          <p:cNvSpPr>
            <a:spLocks noGrp="1" noChangeArrowheads="1"/>
          </p:cNvSpPr>
          <p:nvPr>
            <p:ph type="subTitle" idx="1"/>
          </p:nvPr>
        </p:nvSpPr>
        <p:spPr>
          <a:xfrm>
            <a:off x="937260" y="3187383"/>
            <a:ext cx="10789920" cy="3382962"/>
          </a:xfrm>
        </p:spPr>
        <p:txBody>
          <a:bodyPr/>
          <a:lstStyle/>
          <a:p>
            <a:pPr algn="l">
              <a:lnSpc>
                <a:spcPct val="107000"/>
              </a:lnSpc>
              <a:spcAft>
                <a:spcPts val="800"/>
              </a:spcAft>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сильноточном генераторе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МИГ проводятся эксперименты по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переключению тока генератора </a:t>
            </a:r>
            <a:r>
              <a:rPr lang="en-US"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MA)</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 лайнер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из тонкой фольги (алюминий 1.8 – 8.0 мкм)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время в несколько наносекунд с целью снижения начального радиуса лайнера до 1 мм и менее, повышения устойчивости и компактности сжатия лайнера и, как результат, формированию столба высокотемпературной плазмы (диаметром менее 0.</a:t>
            </a:r>
            <a:r>
              <a:rPr lang="en-US"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мм) с плотностью частиц около или превышающей твердотельную и плотностью энергии более 10</a:t>
            </a:r>
            <a:r>
              <a:rPr lang="en-US" altLang="ru-RU"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Дж/см</a:t>
            </a:r>
            <a:r>
              <a:rPr lang="ru-RU" altLang="ru-RU"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altLang="ru-RU"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80000"/>
              </a:lnSpc>
            </a:pPr>
            <a:endParaRPr lang="en-US" altLang="ru-RU" dirty="0" smtClean="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endParaRPr lang="ru-RU" altLang="ru-RU" sz="20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endParaRPr lang="en-US" altLang="ru-RU" sz="20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endParaRPr lang="ru-RU" altLang="ru-RU" sz="20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endParaRPr lang="ru-RU" alt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6" name="Picture 5" descr="IH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37" y="304801"/>
            <a:ext cx="393190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1522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680210" y="114300"/>
            <a:ext cx="9018270" cy="577850"/>
          </a:xfrm>
        </p:spPr>
        <p:txBody>
          <a:bodyPr/>
          <a:lstStyle/>
          <a:p>
            <a:r>
              <a:rPr lang="ru-RU" sz="2800" b="1" dirty="0">
                <a:solidFill>
                  <a:srgbClr val="333399"/>
                </a:solidFill>
                <a:latin typeface="Times New Roman" panose="02020603050405020304" pitchFamily="18" charset="0"/>
                <a:ea typeface="Times New Roman" panose="02020603050405020304" pitchFamily="18" charset="0"/>
              </a:rPr>
              <a:t>Электромагнитное сжатие  </a:t>
            </a:r>
            <a:r>
              <a:rPr lang="ru-RU" sz="2800" b="1" dirty="0" smtClean="0">
                <a:solidFill>
                  <a:srgbClr val="333399"/>
                </a:solidFill>
                <a:latin typeface="Times New Roman" panose="02020603050405020304" pitchFamily="18" charset="0"/>
                <a:ea typeface="Times New Roman" panose="02020603050405020304" pitchFamily="18" charset="0"/>
              </a:rPr>
              <a:t>цилиндрических оболочек </a:t>
            </a:r>
            <a:endParaRPr lang="ru-RU" altLang="ru-RU" sz="2800" dirty="0" smtClean="0"/>
          </a:p>
        </p:txBody>
      </p:sp>
      <p:pic>
        <p:nvPicPr>
          <p:cNvPr id="4099"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852" y="1383030"/>
            <a:ext cx="2879186" cy="4650469"/>
          </a:xfrm>
        </p:spPr>
      </p:pic>
      <p:sp>
        <p:nvSpPr>
          <p:cNvPr id="2" name="TextBox 1"/>
          <p:cNvSpPr txBox="1"/>
          <p:nvPr/>
        </p:nvSpPr>
        <p:spPr>
          <a:xfrm>
            <a:off x="3143250" y="768351"/>
            <a:ext cx="8823960" cy="6038576"/>
          </a:xfrm>
          <a:prstGeom prst="rect">
            <a:avLst/>
          </a:prstGeom>
          <a:noFill/>
        </p:spPr>
        <p:txBody>
          <a:bodyPr wrap="square">
            <a:spAutoFit/>
          </a:bodyPr>
          <a:lstStyle/>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Сжатие цилиндрической оболочки (лайнера) током импульсного сильноточного генератора – способ создания столба высокотемпературной </a:t>
            </a:r>
            <a:r>
              <a:rPr lang="ru-RU" sz="2000" dirty="0">
                <a:latin typeface="Times New Roman" panose="02020603050405020304" pitchFamily="18" charset="0"/>
                <a:ea typeface="Calibri" panose="020F0502020204030204" pitchFamily="34" charset="0"/>
                <a:cs typeface="Times New Roman" panose="02020603050405020304" pitchFamily="18" charset="0"/>
              </a:rPr>
              <a:t>плотной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плазмы.</a:t>
            </a: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По </a:t>
            </a:r>
            <a:r>
              <a:rPr lang="ru-RU" sz="2000" dirty="0">
                <a:latin typeface="Times New Roman" panose="02020603050405020304" pitchFamily="18" charset="0"/>
                <a:ea typeface="Calibri" panose="020F0502020204030204" pitchFamily="34" charset="0"/>
                <a:cs typeface="Times New Roman" panose="02020603050405020304" pitchFamily="18" charset="0"/>
              </a:rPr>
              <a:t>оболочке протекает ток генератора. Оболочка (давлением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магнитного </a:t>
            </a:r>
            <a:r>
              <a:rPr lang="ru-RU" sz="2000" dirty="0">
                <a:latin typeface="Times New Roman" panose="02020603050405020304" pitchFamily="18" charset="0"/>
                <a:ea typeface="Calibri" panose="020F0502020204030204" pitchFamily="34" charset="0"/>
                <a:cs typeface="Times New Roman" panose="02020603050405020304" pitchFamily="18" charset="0"/>
              </a:rPr>
              <a:t>поля) ускоряется к оси, где (при ее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стагнации) </a:t>
            </a:r>
            <a:r>
              <a:rPr lang="ru-RU" sz="2000" dirty="0">
                <a:latin typeface="Times New Roman" panose="02020603050405020304" pitchFamily="18" charset="0"/>
                <a:ea typeface="Calibri" panose="020F0502020204030204" pitchFamily="34" charset="0"/>
                <a:cs typeface="Times New Roman" panose="02020603050405020304" pitchFamily="18" charset="0"/>
              </a:rPr>
              <a:t>формируется столб плазмы.</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ru-R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Для формирования </a:t>
            </a: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столба плазмы с высокой плотностью энергии необходимо:</a:t>
            </a:r>
            <a:endPar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0"/>
              </a:spcAft>
              <a:buClrTx/>
              <a:buSzTx/>
              <a:buFont typeface="+mj-lt"/>
              <a:buAutoNum type="arabicParenR"/>
              <a:tabLst/>
              <a:defRPr/>
            </a:pP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Обеспечить высокую эффективность передачи энергии генератора в лайнер и </a:t>
            </a:r>
            <a:endPar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800"/>
              </a:spcAft>
              <a:buClrTx/>
              <a:buSzTx/>
              <a:buFont typeface="+mj-lt"/>
              <a:buAutoNum type="arabicParenR"/>
              <a:tabLst/>
              <a:defRPr/>
            </a:pP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Реализовать как можно более </a:t>
            </a:r>
            <a:r>
              <a:rPr kumimoji="0" lang="ru-R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компактное </a:t>
            </a: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сжатие плазмы</a:t>
            </a:r>
            <a:r>
              <a:rPr kumimoji="0" lang="ru-R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lvl="0" eaLnBrk="0" fontAlgn="base" hangingPunct="0">
              <a:lnSpc>
                <a:spcPct val="107000"/>
              </a:lnSpc>
              <a:spcBef>
                <a:spcPct val="20000"/>
              </a:spcBef>
              <a:spcAft>
                <a:spcPts val="800"/>
              </a:spcAft>
            </a:pP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эффективной передачи энергии от генератора лайнеру необходимо, чтобы процесс финального сжатия проходил около максимума тока генератора</a:t>
            </a:r>
            <a:r>
              <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 есть время сжатия лайнера </a:t>
            </a:r>
            <a:r>
              <a:rPr lang="en-US"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определяется временем нарастания тока генератора.</a:t>
            </a:r>
            <a:endParaRPr lang="ru-RU" alt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107000"/>
              </a:lnSpc>
              <a:spcBef>
                <a:spcPct val="0"/>
              </a:spcBef>
              <a:spcAft>
                <a:spcPts val="800"/>
              </a:spcAft>
              <a:defRPr/>
            </a:pPr>
            <a:endPar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lnSpc>
                <a:spcPct val="107000"/>
              </a:lnSpc>
              <a:spcBef>
                <a:spcPct val="0"/>
              </a:spcBef>
              <a:spcAft>
                <a:spcPts val="800"/>
              </a:spcAft>
              <a:defRPr/>
            </a:pPr>
            <a:r>
              <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Развитие </a:t>
            </a: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Релей-</a:t>
            </a:r>
            <a:r>
              <a:rPr lang="ru-RU" alt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Тейлоровской</a:t>
            </a: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неустойчивости ограничивает степень радиального сжатия плазмы </a:t>
            </a:r>
            <a:r>
              <a:rPr lang="en-US" altLang="ru-RU"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ru-RU" altLang="ru-RU" sz="2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ru-RU"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US" altLang="ru-RU" sz="20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n-US"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endPar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963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817370" y="274639"/>
            <a:ext cx="9086850" cy="777875"/>
          </a:xfrm>
        </p:spPr>
        <p:txBody>
          <a:bodyPr/>
          <a:lstStyle/>
          <a:p>
            <a:r>
              <a:rPr lang="ru-RU" sz="2800" b="1" dirty="0">
                <a:solidFill>
                  <a:srgbClr val="333399"/>
                </a:solidFill>
                <a:latin typeface="Times New Roman" panose="02020603050405020304" pitchFamily="18" charset="0"/>
                <a:ea typeface="Times New Roman" panose="02020603050405020304" pitchFamily="18" charset="0"/>
              </a:rPr>
              <a:t>Электромагнитное сжатие  цилиндрических оболочек </a:t>
            </a:r>
            <a:endParaRPr lang="ru-RU" altLang="ru-RU" sz="2800" dirty="0" smtClean="0"/>
          </a:p>
        </p:txBody>
      </p:sp>
      <p:sp>
        <p:nvSpPr>
          <p:cNvPr id="5123" name="Объект 3"/>
          <p:cNvSpPr>
            <a:spLocks noGrp="1"/>
          </p:cNvSpPr>
          <p:nvPr>
            <p:ph sz="half" idx="2"/>
          </p:nvPr>
        </p:nvSpPr>
        <p:spPr>
          <a:xfrm>
            <a:off x="205740" y="1063626"/>
            <a:ext cx="11635740" cy="5605463"/>
          </a:xfrm>
        </p:spPr>
        <p:txBody>
          <a:bodyPr/>
          <a:lstStyle/>
          <a:p>
            <a:pPr indent="0">
              <a:lnSpc>
                <a:spcPct val="107000"/>
              </a:lnSpc>
              <a:spcAft>
                <a:spcPts val="800"/>
              </a:spcAft>
              <a:buNone/>
            </a:pP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Нульмерное</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моделирование сжатия лайнера током генератора показывает, что скорость лайнера при его 10-кратном радиальном сжатии составляет около</a:t>
            </a:r>
            <a:r>
              <a:rPr lang="en-US"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i="1" dirty="0">
                <a:latin typeface="Times New Roman" panose="02020603050405020304" pitchFamily="18" charset="0"/>
                <a:ea typeface="Calibri" panose="020F0502020204030204" pitchFamily="34" charset="0"/>
                <a:cs typeface="Times New Roman" panose="02020603050405020304" pitchFamily="18" charset="0"/>
              </a:rPr>
              <a:t>v</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=3 </a:t>
            </a:r>
            <a:r>
              <a:rPr lang="en-US" altLang="ru-RU" sz="2000" i="1" dirty="0">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a:t>
            </a:r>
            <a:r>
              <a:rPr lang="en-US" altLang="ru-RU"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Здесь </a:t>
            </a:r>
            <a:r>
              <a:rPr lang="en-US" altLang="ru-RU" sz="2000" i="1" dirty="0">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–начальный радиус лайнера, а </a:t>
            </a:r>
            <a:r>
              <a:rPr lang="en-US" altLang="ru-RU"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время его сжатия.  Время нарастания тока наиболее быстрых сильноточных генераторов на базе водяных формирующих линий составляет около 100 </a:t>
            </a:r>
            <a:r>
              <a:rPr lang="ru-RU" altLang="ru-RU" sz="2000" dirty="0" err="1">
                <a:latin typeface="Times New Roman" panose="02020603050405020304" pitchFamily="18" charset="0"/>
                <a:ea typeface="Calibri" panose="020F0502020204030204" pitchFamily="34" charset="0"/>
                <a:cs typeface="Times New Roman" panose="02020603050405020304" pitchFamily="18" charset="0"/>
              </a:rPr>
              <a:t>нс</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Следовательно, для ускорения лайнера до</a:t>
            </a:r>
            <a:r>
              <a:rPr lang="ru-RU" altLang="ru-RU" sz="2000" i="1"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скорости </a:t>
            </a:r>
            <a:r>
              <a:rPr lang="en-US" altLang="ru-RU" sz="2000" i="1" dirty="0">
                <a:latin typeface="Times New Roman" panose="02020603050405020304" pitchFamily="18" charset="0"/>
                <a:ea typeface="Calibri" panose="020F0502020204030204" pitchFamily="34" charset="0"/>
                <a:cs typeface="Times New Roman" panose="02020603050405020304" pitchFamily="18" charset="0"/>
              </a:rPr>
              <a:t>v</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=3</a:t>
            </a:r>
            <a:r>
              <a:rPr lang="en-US" altLang="ru-RU"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10</a:t>
            </a:r>
            <a:r>
              <a:rPr lang="ru-RU" altLang="ru-RU" sz="2000" baseline="30000" dirty="0">
                <a:latin typeface="Times New Roman" panose="02020603050405020304" pitchFamily="18" charset="0"/>
                <a:ea typeface="Calibri" panose="020F0502020204030204" pitchFamily="34" charset="0"/>
                <a:cs typeface="Times New Roman" panose="02020603050405020304" pitchFamily="18" charset="0"/>
              </a:rPr>
              <a:t>7</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см/</a:t>
            </a:r>
            <a:r>
              <a:rPr lang="en-US" altLang="ru-RU" sz="2000" dirty="0">
                <a:latin typeface="Times New Roman" panose="02020603050405020304" pitchFamily="18" charset="0"/>
                <a:ea typeface="Calibri" panose="020F0502020204030204" pitchFamily="34" charset="0"/>
                <a:cs typeface="Times New Roman" panose="02020603050405020304" pitchFamily="18" charset="0"/>
              </a:rPr>
              <a:t>c</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на таком генераторе необходимо выбрать начальный радиус лайнера около 1 см.</a:t>
            </a:r>
            <a:endParaRPr lang="en-US" alt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07000"/>
              </a:lnSpc>
              <a:spcAft>
                <a:spcPts val="800"/>
              </a:spcAft>
              <a:buNone/>
            </a:pPr>
            <a:r>
              <a:rPr lang="en-US" altLang="ru-RU" sz="2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ru-RU" altLang="ru-RU" sz="2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ru-RU"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US" altLang="ru-RU" sz="20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n-US"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a:t>
            </a:r>
            <a:r>
              <a:rPr lang="en-US" altLang="ru-RU"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US" altLang="ru-RU" sz="20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n-US" altLang="ru-RU" sz="2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a:t>
            </a:r>
            <a:r>
              <a:rPr lang="en-US" altLang="ru-RU" sz="2000" dirty="0">
                <a:latin typeface="Times New Roman" panose="02020603050405020304" pitchFamily="18" charset="0"/>
                <a:ea typeface="Calibri" panose="020F0502020204030204" pitchFamily="34" charset="0"/>
                <a:cs typeface="Times New Roman" panose="02020603050405020304" pitchFamily="18" charset="0"/>
              </a:rPr>
              <a:t> 0.</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1 </a:t>
            </a:r>
            <a:r>
              <a:rPr lang="en-US" altLang="ru-RU" sz="2000" dirty="0">
                <a:latin typeface="Times New Roman" panose="02020603050405020304" pitchFamily="18" charset="0"/>
                <a:ea typeface="Calibri" panose="020F0502020204030204" pitchFamily="34" charset="0"/>
                <a:cs typeface="Times New Roman" panose="02020603050405020304" pitchFamily="18" charset="0"/>
              </a:rPr>
              <a:t>cm </a:t>
            </a:r>
            <a:endPar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07000"/>
              </a:lnSpc>
              <a:spcAft>
                <a:spcPts val="800"/>
              </a:spcAft>
              <a:buNone/>
            </a:pP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В многочисленных экспериментах по сжатию лайнеров радиус формируемого столба плазмы составляет около 1 мм, что соответствует плотности внутренней энергии плазмы не более </a:t>
            </a:r>
          </a:p>
          <a:p>
            <a:pPr marL="0" indent="0">
              <a:lnSpc>
                <a:spcPct val="107000"/>
              </a:lnSpc>
              <a:spcAft>
                <a:spcPts val="800"/>
              </a:spcAft>
              <a:buNone/>
            </a:pPr>
            <a:r>
              <a:rPr lang="en-US" altLang="ru-RU" sz="2000" i="1" dirty="0" smtClean="0">
                <a:latin typeface="Times New Roman" panose="02020603050405020304" pitchFamily="18" charset="0"/>
                <a:ea typeface="Calibri" panose="020F0502020204030204" pitchFamily="34" charset="0"/>
                <a:cs typeface="Times New Roman" panose="02020603050405020304" pitchFamily="18" charset="0"/>
              </a:rPr>
              <a:t>                            W </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Дж</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см</a:t>
            </a:r>
            <a:r>
              <a:rPr lang="ru-RU" altLang="ru-RU" sz="2000" baseline="30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E</a:t>
            </a:r>
            <a:r>
              <a:rPr lang="en-US" sz="2000" baseline="-25000" dirty="0" err="1">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/(π</a:t>
            </a:r>
            <a:r>
              <a:rPr lang="en-US" sz="2000" i="1" dirty="0">
                <a:latin typeface="Times New Roman" panose="02020603050405020304" pitchFamily="18" charset="0"/>
                <a:ea typeface="Calibri" panose="020F0502020204030204" pitchFamily="34" charset="0"/>
                <a:cs typeface="Times New Roman" panose="02020603050405020304" pitchFamily="18" charset="0"/>
              </a:rPr>
              <a:t>r</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f</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i="1" dirty="0">
                <a:latin typeface="Times New Roman" panose="02020603050405020304" pitchFamily="18" charset="0"/>
                <a:ea typeface="Calibri" panose="020F0502020204030204" pitchFamily="34" charset="0"/>
                <a:cs typeface="Times New Roman" panose="02020603050405020304" pitchFamily="18" charset="0"/>
              </a:rPr>
              <a:t>l</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2</a:t>
            </a:r>
            <a:r>
              <a:rPr lang="en-US"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ru-RU" altLang="ru-RU" sz="2000" baseline="30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en-US" altLang="ru-RU" sz="2000" baseline="30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[MA]</a:t>
            </a:r>
          </a:p>
          <a:p>
            <a:pPr indent="0">
              <a:lnSpc>
                <a:spcPct val="107000"/>
              </a:lnSpc>
              <a:spcAft>
                <a:spcPts val="800"/>
              </a:spcAft>
              <a:buNone/>
            </a:pP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При заданной скорости лайнера перед стагнацией, то есть </a:t>
            </a:r>
            <a:r>
              <a:rPr lang="en-US" altLang="ru-RU"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 </a:t>
            </a:r>
            <a:r>
              <a:rPr lang="en-US" altLang="ru-RU"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const</a:t>
            </a:r>
            <a:r>
              <a:rPr lang="en-US" alt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ru-RU" altLang="ru-RU"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путь к с</a:t>
            </a:r>
            <a:r>
              <a:rPr lang="ru-RU" altLang="ru-RU"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нижени</a:t>
            </a:r>
            <a:r>
              <a:rPr lang="ru-RU" altLang="ru-RU"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ю </a:t>
            </a:r>
            <a:r>
              <a:rPr lang="en-US" altLang="ru-RU"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 </a:t>
            </a:r>
            <a:r>
              <a:rPr lang="ru-RU" altLang="ru-RU"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а, следовательно, и </a:t>
            </a:r>
            <a:r>
              <a:rPr lang="en-US" altLang="ru-RU" sz="2000" i="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t>
            </a:r>
            <a:r>
              <a:rPr lang="en-US" altLang="ru-RU" sz="2000" baseline="-250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a:t>
            </a:r>
            <a:r>
              <a:rPr lang="ru-RU" altLang="ru-RU" sz="2000" baseline="-25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есть снижение времени сжатия лайнера, для чего необходимо снижение времени нарастания тока через лайнер</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alt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07000"/>
              </a:lnSpc>
              <a:spcAft>
                <a:spcPts val="800"/>
              </a:spcAft>
              <a:buNone/>
            </a:pP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Если</a:t>
            </a:r>
            <a:r>
              <a:rPr lang="en-US"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ru-RU" altLang="ru-RU" sz="2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ru-RU"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US" altLang="ru-RU" sz="20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ru-RU" altLang="ru-RU" sz="2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const</a:t>
            </a:r>
            <a:r>
              <a:rPr lang="ru-RU"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US" altLang="ru-RU" sz="20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n-US" altLang="ru-RU" sz="20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endParaRPr lang="en-US" alt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en-US" alt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Стрелка вправо 8"/>
          <p:cNvSpPr/>
          <p:nvPr/>
        </p:nvSpPr>
        <p:spPr>
          <a:xfrm>
            <a:off x="2578680" y="5983205"/>
            <a:ext cx="287338" cy="119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srgbClr val="FFFFFF"/>
              </a:solidFill>
              <a:latin typeface="Arial"/>
            </a:endParaRPr>
          </a:p>
        </p:txBody>
      </p:sp>
      <p:sp>
        <p:nvSpPr>
          <p:cNvPr id="10" name="Стрелка вправо 9"/>
          <p:cNvSpPr/>
          <p:nvPr/>
        </p:nvSpPr>
        <p:spPr>
          <a:xfrm>
            <a:off x="1817370" y="3023402"/>
            <a:ext cx="288925"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srgbClr val="FFFFFF"/>
              </a:solidFill>
              <a:latin typeface="Arial"/>
            </a:endParaRPr>
          </a:p>
        </p:txBody>
      </p:sp>
    </p:spTree>
    <p:extLst>
      <p:ext uri="{BB962C8B-B14F-4D97-AF65-F5344CB8AC3E}">
        <p14:creationId xmlns:p14="http://schemas.microsoft.com/office/powerpoint/2010/main" val="13977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120141" y="115889"/>
            <a:ext cx="10161270" cy="528168"/>
          </a:xfrm>
        </p:spPr>
        <p:txBody>
          <a:bodyPr/>
          <a:lstStyle/>
          <a:p>
            <a:r>
              <a:rPr lang="ru-RU" altLang="ru-RU" sz="2800" dirty="0">
                <a:solidFill>
                  <a:srgbClr val="333399"/>
                </a:solidFill>
                <a:latin typeface="Times New Roman" panose="02020603050405020304" pitchFamily="18" charset="0"/>
              </a:rPr>
              <a:t>Иллюстрация способа наносекундного </a:t>
            </a:r>
            <a:r>
              <a:rPr lang="ru-RU" altLang="ru-RU" sz="2400" dirty="0">
                <a:solidFill>
                  <a:srgbClr val="333399"/>
                </a:solidFill>
                <a:latin typeface="Times New Roman" panose="02020603050405020304" pitchFamily="18" charset="0"/>
              </a:rPr>
              <a:t>переключения тока  на лайнер </a:t>
            </a:r>
            <a:r>
              <a:rPr lang="en-US" altLang="ru-RU" sz="2400" dirty="0">
                <a:solidFill>
                  <a:srgbClr val="333399"/>
                </a:solidFill>
                <a:latin typeface="Times New Roman" panose="02020603050405020304" pitchFamily="18" charset="0"/>
              </a:rPr>
              <a:t> </a:t>
            </a:r>
            <a:endParaRPr lang="ru-RU" altLang="ru-RU" sz="2400" dirty="0">
              <a:solidFill>
                <a:srgbClr val="333399"/>
              </a:solidFill>
              <a:latin typeface="Times New Roman" panose="02020603050405020304" pitchFamily="18" charset="0"/>
            </a:endParaRPr>
          </a:p>
        </p:txBody>
      </p:sp>
      <p:pic>
        <p:nvPicPr>
          <p:cNvPr id="4099"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68557" y="1598422"/>
            <a:ext cx="7936908" cy="3356028"/>
          </a:xfrm>
        </p:spPr>
      </p:pic>
      <p:pic>
        <p:nvPicPr>
          <p:cNvPr id="4100"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6484" y="4954450"/>
            <a:ext cx="6488265" cy="95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811531" y="5913576"/>
            <a:ext cx="10778489" cy="685059"/>
          </a:xfrm>
          <a:prstGeom prst="rect">
            <a:avLst/>
          </a:prstGeom>
        </p:spPr>
        <p:txBody>
          <a:bodyPr wrap="square">
            <a:spAutoFit/>
          </a:bodyPr>
          <a:lstStyle/>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Токовый </a:t>
            </a:r>
            <a:r>
              <a:rPr lang="ru-RU" dirty="0">
                <a:latin typeface="Times New Roman" panose="02020603050405020304" pitchFamily="18" charset="0"/>
                <a:ea typeface="Calibri" panose="020F0502020204030204" pitchFamily="34" charset="0"/>
                <a:cs typeface="Times New Roman" panose="02020603050405020304" pitchFamily="18" charset="0"/>
              </a:rPr>
              <a:t>слой перемещается вдоль лайнера со скоростью </a:t>
            </a:r>
            <a:r>
              <a:rPr lang="ru-RU" dirty="0" smtClean="0">
                <a:latin typeface="Times New Roman" panose="02020603050405020304" pitchFamily="18" charset="0"/>
                <a:ea typeface="Calibri" panose="020F0502020204030204" pitchFamily="34" charset="0"/>
                <a:cs typeface="Times New Roman" panose="02020603050405020304" pitchFamily="18" charset="0"/>
              </a:rPr>
              <a:t>близкой к локальной скорости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Альфена</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что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при указанных параметрах соответствует </a:t>
            </a:r>
            <a:r>
              <a:rPr lang="ru-RU" dirty="0">
                <a:latin typeface="Times New Roman" panose="02020603050405020304" pitchFamily="18" charset="0"/>
                <a:ea typeface="Calibri" panose="020F0502020204030204" pitchFamily="34" charset="0"/>
                <a:cs typeface="Times New Roman" panose="02020603050405020304" pitchFamily="18" charset="0"/>
              </a:rPr>
              <a:t>времени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переключения тока на лайнер </a:t>
            </a:r>
            <a:r>
              <a:rPr lang="ru-RU" dirty="0">
                <a:latin typeface="Times New Roman" panose="02020603050405020304" pitchFamily="18" charset="0"/>
                <a:ea typeface="Calibri" panose="020F0502020204030204" pitchFamily="34" charset="0"/>
                <a:cs typeface="Times New Roman" panose="02020603050405020304" pitchFamily="18" charset="0"/>
              </a:rPr>
              <a:t>длиной 1 см чуть более 1 </a:t>
            </a:r>
            <a:r>
              <a:rPr lang="ru-RU" dirty="0" err="1">
                <a:latin typeface="Times New Roman" panose="02020603050405020304" pitchFamily="18" charset="0"/>
                <a:ea typeface="Calibri" panose="020F0502020204030204" pitchFamily="34" charset="0"/>
                <a:cs typeface="Times New Roman" panose="02020603050405020304" pitchFamily="18" charset="0"/>
              </a:rPr>
              <a:t>нс</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120141" y="685024"/>
            <a:ext cx="9749790" cy="750975"/>
          </a:xfrm>
          <a:prstGeom prst="rect">
            <a:avLst/>
          </a:prstGeom>
        </p:spPr>
        <p:txBody>
          <a:bodyPr wrap="square">
            <a:spAutoFit/>
          </a:bodyPr>
          <a:lstStyle/>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Для </a:t>
            </a:r>
            <a:r>
              <a:rPr lang="ru-RU" sz="2000" dirty="0">
                <a:latin typeface="Times New Roman" panose="02020603050405020304" pitchFamily="18" charset="0"/>
                <a:ea typeface="Calibri" panose="020F0502020204030204" pitchFamily="34" charset="0"/>
                <a:cs typeface="Times New Roman" panose="02020603050405020304" pitchFamily="18" charset="0"/>
              </a:rPr>
              <a:t>обострения фронта тока через лайнер применяется конфигурация области нагрузки </a:t>
            </a:r>
            <a:r>
              <a:rPr lang="en-US" sz="2000" dirty="0">
                <a:latin typeface="Times New Roman" panose="02020603050405020304" pitchFamily="18" charset="0"/>
                <a:ea typeface="Calibri" panose="020F0502020204030204" pitchFamily="34" charset="0"/>
                <a:cs typeface="Times New Roman" panose="02020603050405020304" pitchFamily="18" charset="0"/>
              </a:rPr>
              <a:t>c</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предварительной инжекцией в область лайнера относительно низкоплотной плазмы.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15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90623" y="442186"/>
            <a:ext cx="4242588" cy="949325"/>
          </a:xfrm>
        </p:spPr>
        <p:txBody>
          <a:bodyPr/>
          <a:lstStyle/>
          <a:p>
            <a:pPr eaLnBrk="1" hangingPunct="1"/>
            <a:r>
              <a:rPr lang="ru-RU" altLang="ru-RU" sz="3200" dirty="0" smtClean="0">
                <a:solidFill>
                  <a:schemeClr val="accent2"/>
                </a:solidFill>
                <a:latin typeface="Times New Roman" panose="02020603050405020304" pitchFamily="18" charset="0"/>
              </a:rPr>
              <a:t>Генератор МИГ</a:t>
            </a:r>
            <a:endParaRPr lang="en-US" altLang="ru-RU" dirty="0" smtClean="0">
              <a:solidFill>
                <a:schemeClr val="accent2"/>
              </a:solidFill>
              <a:latin typeface="Times New Roman" panose="02020603050405020304" pitchFamily="18" charset="0"/>
            </a:endParaRPr>
          </a:p>
        </p:txBody>
      </p:sp>
      <p:sp>
        <p:nvSpPr>
          <p:cNvPr id="10243" name="Rectangle 3"/>
          <p:cNvSpPr>
            <a:spLocks noGrp="1" noChangeArrowheads="1"/>
          </p:cNvSpPr>
          <p:nvPr>
            <p:ph type="body" idx="1"/>
          </p:nvPr>
        </p:nvSpPr>
        <p:spPr>
          <a:xfrm>
            <a:off x="2362200" y="1676400"/>
            <a:ext cx="7772400" cy="4724400"/>
          </a:xfrm>
        </p:spPr>
        <p:txBody>
          <a:bodyPr/>
          <a:lstStyle/>
          <a:p>
            <a:pPr lvl="1" eaLnBrk="1" hangingPunct="1">
              <a:buFont typeface="Symbol" panose="05050102010706020507" pitchFamily="18" charset="2"/>
              <a:buNone/>
            </a:pPr>
            <a:endParaRPr lang="en-US" altLang="ru-RU" dirty="0" smtClean="0"/>
          </a:p>
          <a:p>
            <a:pPr lvl="1" eaLnBrk="1" hangingPunct="1">
              <a:buFontTx/>
              <a:buNone/>
            </a:pPr>
            <a:endParaRPr lang="en-US" altLang="ru-RU" dirty="0" smtClean="0">
              <a:sym typeface="Symbol" panose="05050102010706020507" pitchFamily="18" charset="2"/>
            </a:endParaRPr>
          </a:p>
          <a:p>
            <a:pPr lvl="1" eaLnBrk="1" hangingPunct="1">
              <a:buFontTx/>
              <a:buNone/>
            </a:pPr>
            <a:endParaRPr lang="en-US" altLang="ru-RU" dirty="0" smtClean="0">
              <a:sym typeface="Symbol" panose="05050102010706020507" pitchFamily="18" charset="2"/>
            </a:endParaRPr>
          </a:p>
        </p:txBody>
      </p:sp>
      <p:graphicFrame>
        <p:nvGraphicFramePr>
          <p:cNvPr id="10244" name="Object 4"/>
          <p:cNvGraphicFramePr>
            <a:graphicFrameLocks noChangeAspect="1"/>
          </p:cNvGraphicFramePr>
          <p:nvPr>
            <p:extLst>
              <p:ext uri="{D42A27DB-BD31-4B8C-83A1-F6EECF244321}">
                <p14:modId xmlns:p14="http://schemas.microsoft.com/office/powerpoint/2010/main" val="990723864"/>
              </p:ext>
            </p:extLst>
          </p:nvPr>
        </p:nvGraphicFramePr>
        <p:xfrm>
          <a:off x="202340" y="1417637"/>
          <a:ext cx="7662907" cy="5531803"/>
        </p:xfrm>
        <a:graphic>
          <a:graphicData uri="http://schemas.openxmlformats.org/presentationml/2006/ole">
            <mc:AlternateContent xmlns:mc="http://schemas.openxmlformats.org/markup-compatibility/2006">
              <mc:Choice xmlns:v="urn:schemas-microsoft-com:vml" Requires="v">
                <p:oleObj spid="_x0000_s2090" name="Document" r:id="rId3" imgW="6424312" imgH="4645998" progId="Word.Document.8">
                  <p:embed/>
                </p:oleObj>
              </mc:Choice>
              <mc:Fallback>
                <p:oleObj name="Document" r:id="rId3" imgW="6424312" imgH="4645998" progId="Word.Document.8">
                  <p:embed/>
                  <p:pic>
                    <p:nvPicPr>
                      <p:cNvPr id="10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40" y="1417637"/>
                        <a:ext cx="7662907" cy="5531803"/>
                      </a:xfrm>
                      <a:prstGeom prst="rect">
                        <a:avLst/>
                      </a:prstGeom>
                      <a:noFill/>
                      <a:ln>
                        <a:noFill/>
                      </a:ln>
                      <a:effectLst/>
                      <a:extLst/>
                    </p:spPr>
                  </p:pic>
                </p:oleObj>
              </mc:Fallback>
            </mc:AlternateContent>
          </a:graphicData>
        </a:graphic>
      </p:graphicFrame>
      <p:pic>
        <p:nvPicPr>
          <p:cNvPr id="10245" name="Picture 5" descr="HC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0"/>
            <a:ext cx="508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2346325" y="163513"/>
            <a:ext cx="4348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ru-RU" sz="1800" i="1" dirty="0">
                <a:solidFill>
                  <a:srgbClr val="000000"/>
                </a:solidFill>
                <a:latin typeface="Times New Roman" panose="02020603050405020304" pitchFamily="18" charset="0"/>
              </a:rPr>
              <a:t>Institute of High Current Electronics SB RAS</a:t>
            </a:r>
          </a:p>
        </p:txBody>
      </p:sp>
      <p:sp>
        <p:nvSpPr>
          <p:cNvPr id="10247" name="Text Box 7"/>
          <p:cNvSpPr txBox="1">
            <a:spLocks noChangeArrowheads="1"/>
          </p:cNvSpPr>
          <p:nvPr/>
        </p:nvSpPr>
        <p:spPr bwMode="auto">
          <a:xfrm>
            <a:off x="2117725" y="64881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ru-RU" sz="1400" dirty="0">
              <a:solidFill>
                <a:srgbClr val="000000"/>
              </a:solidFill>
              <a:latin typeface="Times New Roman" panose="02020603050405020304" pitchFamily="18" charset="0"/>
            </a:endParaRPr>
          </a:p>
        </p:txBody>
      </p:sp>
      <p:pic>
        <p:nvPicPr>
          <p:cNvPr id="10248" name="Picture 8" descr="P1290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7" y="1650274"/>
            <a:ext cx="6283235" cy="471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2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609600" y="0"/>
            <a:ext cx="10972800" cy="783771"/>
          </a:xfrm>
        </p:spPr>
        <p:txBody>
          <a:bodyPr/>
          <a:lstStyle/>
          <a:p>
            <a:r>
              <a:rPr lang="ru-RU" altLang="ru-RU" sz="3200" dirty="0">
                <a:solidFill>
                  <a:srgbClr val="333399"/>
                </a:solidFill>
                <a:latin typeface="Times New Roman" panose="02020603050405020304" pitchFamily="18" charset="0"/>
                <a:cs typeface="Times New Roman" panose="02020603050405020304" pitchFamily="18" charset="0"/>
              </a:rPr>
              <a:t>Лайнер диаметром 1.</a:t>
            </a:r>
            <a:r>
              <a:rPr lang="en-US" altLang="ru-RU" sz="3200" dirty="0">
                <a:solidFill>
                  <a:srgbClr val="333399"/>
                </a:solidFill>
                <a:latin typeface="Times New Roman" panose="02020603050405020304" pitchFamily="18" charset="0"/>
                <a:cs typeface="Times New Roman" panose="02020603050405020304" pitchFamily="18" charset="0"/>
              </a:rPr>
              <a:t>0</a:t>
            </a:r>
            <a:r>
              <a:rPr lang="ru-RU" altLang="ru-RU" sz="3200" dirty="0">
                <a:solidFill>
                  <a:srgbClr val="333399"/>
                </a:solidFill>
                <a:latin typeface="Times New Roman" panose="02020603050405020304" pitchFamily="18" charset="0"/>
                <a:cs typeface="Times New Roman" panose="02020603050405020304" pitchFamily="18" charset="0"/>
              </a:rPr>
              <a:t> мм из  2×1</a:t>
            </a:r>
            <a:r>
              <a:rPr lang="en-US" altLang="ru-RU" sz="3200" dirty="0">
                <a:solidFill>
                  <a:srgbClr val="333399"/>
                </a:solidFill>
                <a:latin typeface="Times New Roman" panose="02020603050405020304" pitchFamily="18" charset="0"/>
                <a:cs typeface="Times New Roman" panose="02020603050405020304" pitchFamily="18" charset="0"/>
              </a:rPr>
              <a:t>.8</a:t>
            </a:r>
            <a:r>
              <a:rPr lang="ru-RU" altLang="ru-RU" sz="3200" dirty="0">
                <a:solidFill>
                  <a:srgbClr val="333399"/>
                </a:solidFill>
                <a:latin typeface="Times New Roman" panose="02020603050405020304" pitchFamily="18" charset="0"/>
                <a:cs typeface="Times New Roman" panose="02020603050405020304" pitchFamily="18" charset="0"/>
              </a:rPr>
              <a:t> мкм-алюминиевой фольги </a:t>
            </a:r>
            <a:r>
              <a:rPr lang="ru-RU" altLang="ru-RU" sz="3200" dirty="0">
                <a:solidFill>
                  <a:schemeClr val="accent2"/>
                </a:solidFill>
                <a:latin typeface="Times New Roman" panose="02020603050405020304" pitchFamily="18" charset="0"/>
                <a:cs typeface="Times New Roman" panose="02020603050405020304" pitchFamily="18" charset="0"/>
              </a:rPr>
              <a:t> </a:t>
            </a:r>
            <a:endParaRPr lang="ru-RU" altLang="ru-RU" dirty="0" smtClean="0">
              <a:solidFill>
                <a:schemeClr val="accent2"/>
              </a:solidFill>
            </a:endParaRPr>
          </a:p>
        </p:txBody>
      </p:sp>
      <p:pic>
        <p:nvPicPr>
          <p:cNvPr id="9219"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12" y="1005839"/>
            <a:ext cx="4798680" cy="344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Прямоугольник 4"/>
          <p:cNvSpPr>
            <a:spLocks noChangeArrowheads="1"/>
          </p:cNvSpPr>
          <p:nvPr/>
        </p:nvSpPr>
        <p:spPr bwMode="auto">
          <a:xfrm>
            <a:off x="293671" y="5000626"/>
            <a:ext cx="4934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ru-RU" altLang="ru-RU" sz="2000" dirty="0" smtClean="0">
                <a:solidFill>
                  <a:srgbClr val="000000"/>
                </a:solidFill>
                <a:latin typeface="Times New Roman" panose="02020603050405020304" pitchFamily="18" charset="0"/>
                <a:cs typeface="Calibri" panose="020F0502020204030204" pitchFamily="34" charset="0"/>
              </a:rPr>
              <a:t>               </a:t>
            </a:r>
            <a:r>
              <a:rPr lang="ru-RU" altLang="ru-RU" sz="2400" dirty="0" smtClean="0">
                <a:solidFill>
                  <a:srgbClr val="000000"/>
                </a:solidFill>
                <a:latin typeface="Times New Roman" panose="02020603050405020304" pitchFamily="18" charset="0"/>
                <a:cs typeface="Calibri" panose="020F0502020204030204" pitchFamily="34" charset="0"/>
              </a:rPr>
              <a:t>2</a:t>
            </a:r>
            <a:r>
              <a:rPr lang="en-US" altLang="ru-RU" sz="2400" i="1" dirty="0" err="1">
                <a:solidFill>
                  <a:srgbClr val="000000"/>
                </a:solidFill>
                <a:latin typeface="Times New Roman" panose="02020603050405020304" pitchFamily="18" charset="0"/>
                <a:cs typeface="Calibri" panose="020F0502020204030204" pitchFamily="34" charset="0"/>
              </a:rPr>
              <a:t>r</a:t>
            </a:r>
            <a:r>
              <a:rPr lang="en-US" altLang="ru-RU" sz="2400" baseline="-25000" dirty="0" err="1">
                <a:solidFill>
                  <a:srgbClr val="000000"/>
                </a:solidFill>
                <a:latin typeface="Times New Roman" panose="02020603050405020304" pitchFamily="18" charset="0"/>
                <a:cs typeface="Calibri" panose="020F0502020204030204" pitchFamily="34" charset="0"/>
              </a:rPr>
              <a:t>f</a:t>
            </a:r>
            <a:r>
              <a:rPr lang="en-US" altLang="ru-RU" sz="2400" dirty="0">
                <a:solidFill>
                  <a:srgbClr val="000000"/>
                </a:solidFill>
                <a:latin typeface="Times New Roman" panose="02020603050405020304" pitchFamily="18" charset="0"/>
                <a:cs typeface="Calibri" panose="020F0502020204030204" pitchFamily="34" charset="0"/>
              </a:rPr>
              <a:t> </a:t>
            </a:r>
            <a:r>
              <a:rPr lang="ru-RU" altLang="ru-RU" sz="2400" dirty="0">
                <a:solidFill>
                  <a:srgbClr val="000000"/>
                </a:solidFill>
                <a:latin typeface="Times New Roman" panose="02020603050405020304" pitchFamily="18" charset="0"/>
                <a:cs typeface="Calibri" panose="020F0502020204030204" pitchFamily="34" charset="0"/>
              </a:rPr>
              <a:t>~ </a:t>
            </a:r>
            <a:r>
              <a:rPr lang="en-US" altLang="ru-RU" sz="2400" dirty="0">
                <a:solidFill>
                  <a:srgbClr val="000000"/>
                </a:solidFill>
                <a:latin typeface="Times New Roman" panose="02020603050405020304" pitchFamily="18" charset="0"/>
                <a:cs typeface="Calibri" panose="020F0502020204030204" pitchFamily="34" charset="0"/>
              </a:rPr>
              <a:t>0.05 </a:t>
            </a:r>
            <a:r>
              <a:rPr lang="en-US" altLang="ru-RU" sz="2400" dirty="0" smtClean="0">
                <a:solidFill>
                  <a:srgbClr val="000000"/>
                </a:solidFill>
                <a:latin typeface="Times New Roman" panose="02020603050405020304" pitchFamily="18" charset="0"/>
                <a:cs typeface="Calibri" panose="020F0502020204030204" pitchFamily="34" charset="0"/>
              </a:rPr>
              <a:t>mm</a:t>
            </a:r>
            <a:r>
              <a:rPr lang="ru-RU" altLang="ru-RU" sz="2400" dirty="0" smtClean="0">
                <a:solidFill>
                  <a:srgbClr val="000000"/>
                </a:solidFill>
                <a:latin typeface="Times New Roman" panose="02020603050405020304" pitchFamily="18" charset="0"/>
                <a:cs typeface="Calibri" panose="020F0502020204030204" pitchFamily="34" charset="0"/>
              </a:rPr>
              <a:t>         </a:t>
            </a:r>
          </a:p>
          <a:p>
            <a:pPr eaLnBrk="0" fontAlgn="base" hangingPunct="0">
              <a:spcBef>
                <a:spcPct val="0"/>
              </a:spcBef>
              <a:spcAft>
                <a:spcPct val="0"/>
              </a:spcAft>
              <a:buNone/>
            </a:pPr>
            <a:r>
              <a:rPr lang="ru-RU" altLang="ru-RU" sz="2400" dirty="0" smtClean="0">
                <a:solidFill>
                  <a:srgbClr val="000000"/>
                </a:solidFill>
                <a:latin typeface="Times New Roman" panose="02020603050405020304" pitchFamily="18" charset="0"/>
                <a:cs typeface="Calibri" panose="020F0502020204030204" pitchFamily="34" charset="0"/>
              </a:rPr>
              <a:t>Плотность </a:t>
            </a:r>
            <a:r>
              <a:rPr lang="ru-RU" altLang="ru-RU" sz="2400" dirty="0">
                <a:solidFill>
                  <a:srgbClr val="000000"/>
                </a:solidFill>
                <a:latin typeface="Times New Roman" panose="02020603050405020304" pitchFamily="18" charset="0"/>
                <a:cs typeface="Calibri" panose="020F0502020204030204" pitchFamily="34" charset="0"/>
              </a:rPr>
              <a:t>ионов   </a:t>
            </a:r>
            <a:r>
              <a:rPr lang="en-US" altLang="ru-RU" sz="2400" i="1" dirty="0" err="1">
                <a:solidFill>
                  <a:srgbClr val="FF0000"/>
                </a:solidFill>
                <a:latin typeface="Times New Roman" panose="02020603050405020304" pitchFamily="18" charset="0"/>
                <a:cs typeface="Calibri" panose="020F0502020204030204" pitchFamily="34" charset="0"/>
              </a:rPr>
              <a:t>n</a:t>
            </a:r>
            <a:r>
              <a:rPr lang="en-US" altLang="ru-RU" sz="2400" baseline="-25000" dirty="0" err="1">
                <a:solidFill>
                  <a:srgbClr val="FF0000"/>
                </a:solidFill>
                <a:latin typeface="Times New Roman" panose="02020603050405020304" pitchFamily="18" charset="0"/>
                <a:cs typeface="Calibri" panose="020F0502020204030204" pitchFamily="34" charset="0"/>
              </a:rPr>
              <a:t>i</a:t>
            </a:r>
            <a:r>
              <a:rPr lang="en-US" altLang="ru-RU" sz="2400" baseline="-25000" dirty="0">
                <a:solidFill>
                  <a:srgbClr val="FF0000"/>
                </a:solidFill>
                <a:latin typeface="Times New Roman" panose="02020603050405020304" pitchFamily="18" charset="0"/>
                <a:cs typeface="Calibri" panose="020F0502020204030204" pitchFamily="34" charset="0"/>
              </a:rPr>
              <a:t> </a:t>
            </a:r>
            <a:r>
              <a:rPr lang="ru-RU" altLang="ru-RU" sz="2400" dirty="0">
                <a:solidFill>
                  <a:srgbClr val="FF0000"/>
                </a:solidFill>
                <a:latin typeface="Times New Roman" panose="02020603050405020304" pitchFamily="18" charset="0"/>
                <a:cs typeface="Calibri" panose="020F0502020204030204" pitchFamily="34" charset="0"/>
              </a:rPr>
              <a:t>~ 3.4</a:t>
            </a:r>
            <a:r>
              <a:rPr lang="en-US" alt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altLang="ru-RU" sz="2400" dirty="0">
                <a:solidFill>
                  <a:srgbClr val="FF0000"/>
                </a:solidFill>
                <a:latin typeface="Times New Roman" panose="02020603050405020304" pitchFamily="18" charset="0"/>
                <a:cs typeface="Calibri" panose="020F0502020204030204" pitchFamily="34" charset="0"/>
              </a:rPr>
              <a:t>10</a:t>
            </a:r>
            <a:r>
              <a:rPr lang="ru-RU" altLang="ru-RU" sz="2400" baseline="30000" dirty="0">
                <a:solidFill>
                  <a:srgbClr val="FF0000"/>
                </a:solidFill>
                <a:latin typeface="Times New Roman" panose="02020603050405020304" pitchFamily="18" charset="0"/>
                <a:cs typeface="Calibri" panose="020F0502020204030204" pitchFamily="34" charset="0"/>
              </a:rPr>
              <a:t>23</a:t>
            </a:r>
            <a:r>
              <a:rPr lang="ru-RU" altLang="ru-RU" sz="2400" dirty="0">
                <a:solidFill>
                  <a:srgbClr val="FF0000"/>
                </a:solidFill>
                <a:latin typeface="Times New Roman" panose="02020603050405020304" pitchFamily="18" charset="0"/>
                <a:cs typeface="Calibri" panose="020F0502020204030204" pitchFamily="34" charset="0"/>
              </a:rPr>
              <a:t> </a:t>
            </a:r>
            <a:r>
              <a:rPr lang="en-US" altLang="ru-RU" sz="2400" dirty="0">
                <a:solidFill>
                  <a:srgbClr val="FF0000"/>
                </a:solidFill>
                <a:latin typeface="Times New Roman" panose="02020603050405020304" pitchFamily="18" charset="0"/>
                <a:cs typeface="Calibri" panose="020F0502020204030204" pitchFamily="34" charset="0"/>
              </a:rPr>
              <a:t>cm</a:t>
            </a:r>
            <a:r>
              <a:rPr lang="ru-RU" altLang="ru-RU" sz="2400" baseline="30000" dirty="0">
                <a:solidFill>
                  <a:srgbClr val="FF0000"/>
                </a:solidFill>
                <a:latin typeface="Times New Roman" panose="02020603050405020304" pitchFamily="18" charset="0"/>
                <a:cs typeface="Calibri" panose="020F0502020204030204" pitchFamily="34" charset="0"/>
              </a:rPr>
              <a:t>-3</a:t>
            </a:r>
            <a:r>
              <a:rPr lang="ru-RU" altLang="ru-RU" sz="2400" dirty="0">
                <a:solidFill>
                  <a:srgbClr val="FF0000"/>
                </a:solidFill>
                <a:latin typeface="Times New Roman" panose="02020603050405020304" pitchFamily="18" charset="0"/>
                <a:cs typeface="Calibri" panose="020F0502020204030204" pitchFamily="34" charset="0"/>
              </a:rPr>
              <a:t> </a:t>
            </a:r>
            <a:r>
              <a:rPr lang="ru-RU" altLang="ru-RU" sz="2400" dirty="0" smtClean="0">
                <a:solidFill>
                  <a:srgbClr val="FF0000"/>
                </a:solidFill>
                <a:latin typeface="Times New Roman" panose="02020603050405020304" pitchFamily="18" charset="0"/>
                <a:cs typeface="Calibri" panose="020F0502020204030204" pitchFamily="34" charset="0"/>
              </a:rPr>
              <a:t> </a:t>
            </a:r>
            <a:endParaRPr lang="ru-RU" altLang="ru-RU" sz="2400" dirty="0">
              <a:solidFill>
                <a:srgbClr val="FF0000"/>
              </a:solidFill>
              <a:latin typeface="Times New Roman" panose="02020603050405020304" pitchFamily="18" charset="0"/>
            </a:endParaRPr>
          </a:p>
        </p:txBody>
      </p:sp>
      <p:sp>
        <p:nvSpPr>
          <p:cNvPr id="9221" name="TextBox 5"/>
          <p:cNvSpPr txBox="1">
            <a:spLocks noChangeArrowheads="1"/>
          </p:cNvSpPr>
          <p:nvPr/>
        </p:nvSpPr>
        <p:spPr bwMode="auto">
          <a:xfrm>
            <a:off x="6095999" y="5307026"/>
            <a:ext cx="1297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l-GR" altLang="ru-RU" sz="2400" dirty="0">
                <a:solidFill>
                  <a:srgbClr val="000000"/>
                </a:solidFill>
                <a:latin typeface="Times New Roman" panose="02020603050405020304" pitchFamily="18" charset="0"/>
              </a:rPr>
              <a:t>τ</a:t>
            </a:r>
            <a:r>
              <a:rPr lang="en-US" altLang="ru-RU" sz="2400" dirty="0">
                <a:solidFill>
                  <a:srgbClr val="000000"/>
                </a:solidFill>
                <a:latin typeface="Times New Roman" panose="02020603050405020304" pitchFamily="18" charset="0"/>
              </a:rPr>
              <a:t> </a:t>
            </a:r>
            <a:r>
              <a:rPr lang="el-GR" altLang="ru-RU" sz="2400" dirty="0">
                <a:solidFill>
                  <a:srgbClr val="000000"/>
                </a:solidFill>
                <a:latin typeface="Times New Roman" panose="02020603050405020304" pitchFamily="18" charset="0"/>
              </a:rPr>
              <a:t>~</a:t>
            </a:r>
            <a:r>
              <a:rPr lang="en-US" altLang="ru-RU" sz="2400" dirty="0">
                <a:solidFill>
                  <a:srgbClr val="000000"/>
                </a:solidFill>
                <a:latin typeface="Times New Roman" panose="02020603050405020304" pitchFamily="18" charset="0"/>
              </a:rPr>
              <a:t> 8 ns</a:t>
            </a:r>
            <a:endParaRPr lang="ru-RU" altLang="ru-RU" sz="2400" dirty="0">
              <a:solidFill>
                <a:srgbClr val="000000"/>
              </a:solidFill>
              <a:latin typeface="Times New Roman" panose="02020603050405020304" pitchFamily="18" charset="0"/>
            </a:endParaRPr>
          </a:p>
        </p:txBody>
      </p:sp>
      <p:graphicFrame>
        <p:nvGraphicFramePr>
          <p:cNvPr id="9222" name="Объект 6"/>
          <p:cNvGraphicFramePr>
            <a:graphicFrameLocks noChangeAspect="1"/>
          </p:cNvGraphicFramePr>
          <p:nvPr>
            <p:extLst>
              <p:ext uri="{D42A27DB-BD31-4B8C-83A1-F6EECF244321}">
                <p14:modId xmlns:p14="http://schemas.microsoft.com/office/powerpoint/2010/main" val="40628971"/>
              </p:ext>
            </p:extLst>
          </p:nvPr>
        </p:nvGraphicFramePr>
        <p:xfrm>
          <a:off x="5172648" y="594789"/>
          <a:ext cx="7019352" cy="4904674"/>
        </p:xfrm>
        <a:graphic>
          <a:graphicData uri="http://schemas.openxmlformats.org/presentationml/2006/ole">
            <mc:AlternateContent xmlns:mc="http://schemas.openxmlformats.org/markup-compatibility/2006">
              <mc:Choice xmlns:v="urn:schemas-microsoft-com:vml" Requires="v">
                <p:oleObj spid="_x0000_s1069" name="Graph" r:id="rId4" imgW="4153680" imgH="2901600" progId="Origin50.Graph">
                  <p:embed/>
                </p:oleObj>
              </mc:Choice>
              <mc:Fallback>
                <p:oleObj name="Graph" r:id="rId4" imgW="4153680" imgH="2901600" progId="Origin50.Graph">
                  <p:embed/>
                  <p:pic>
                    <p:nvPicPr>
                      <p:cNvPr id="9222" name="Объект 6"/>
                      <p:cNvPicPr>
                        <a:picLocks noChangeAspect="1" noChangeArrowheads="1"/>
                      </p:cNvPicPr>
                      <p:nvPr/>
                    </p:nvPicPr>
                    <p:blipFill>
                      <a:blip r:embed="rId5"/>
                      <a:srcRect/>
                      <a:stretch>
                        <a:fillRect/>
                      </a:stretch>
                    </p:blipFill>
                    <p:spPr bwMode="auto">
                      <a:xfrm>
                        <a:off x="5172648" y="594789"/>
                        <a:ext cx="7019352" cy="4904674"/>
                      </a:xfrm>
                      <a:prstGeom prst="rect">
                        <a:avLst/>
                      </a:prstGeom>
                      <a:noFill/>
                      <a:ln>
                        <a:noFill/>
                      </a:ln>
                      <a:extLst/>
                    </p:spPr>
                  </p:pic>
                </p:oleObj>
              </mc:Fallback>
            </mc:AlternateContent>
          </a:graphicData>
        </a:graphic>
      </p:graphicFrame>
      <p:sp>
        <p:nvSpPr>
          <p:cNvPr id="9224" name="Прямоугольник 1"/>
          <p:cNvSpPr>
            <a:spLocks noChangeArrowheads="1"/>
          </p:cNvSpPr>
          <p:nvPr/>
        </p:nvSpPr>
        <p:spPr bwMode="auto">
          <a:xfrm>
            <a:off x="5172892" y="5630403"/>
            <a:ext cx="7019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ru-RU" altLang="ru-RU" sz="2400" dirty="0" smtClean="0">
                <a:solidFill>
                  <a:srgbClr val="000000"/>
                </a:solidFill>
                <a:latin typeface="Times New Roman" panose="02020603050405020304" pitchFamily="18" charset="0"/>
                <a:cs typeface="Calibri" panose="020F0502020204030204" pitchFamily="34" charset="0"/>
              </a:rPr>
              <a:t>Температура </a:t>
            </a:r>
            <a:r>
              <a:rPr lang="ru-RU" altLang="ru-RU" sz="2400" dirty="0" err="1">
                <a:solidFill>
                  <a:srgbClr val="000000"/>
                </a:solidFill>
                <a:latin typeface="Times New Roman" panose="02020603050405020304" pitchFamily="18" charset="0"/>
                <a:cs typeface="Calibri" panose="020F0502020204030204" pitchFamily="34" charset="0"/>
              </a:rPr>
              <a:t>Беннетовского</a:t>
            </a:r>
            <a:r>
              <a:rPr lang="ru-RU" altLang="ru-RU" sz="2400" dirty="0">
                <a:solidFill>
                  <a:srgbClr val="000000"/>
                </a:solidFill>
                <a:latin typeface="Times New Roman" panose="02020603050405020304" pitchFamily="18" charset="0"/>
                <a:cs typeface="Calibri" panose="020F0502020204030204" pitchFamily="34" charset="0"/>
              </a:rPr>
              <a:t> равновесия </a:t>
            </a:r>
            <a:r>
              <a:rPr lang="en-US" altLang="ru-RU" sz="2400" i="1" dirty="0">
                <a:solidFill>
                  <a:srgbClr val="FF0000"/>
                </a:solidFill>
                <a:latin typeface="Times New Roman" panose="02020603050405020304" pitchFamily="18" charset="0"/>
                <a:cs typeface="Calibri" panose="020F0502020204030204" pitchFamily="34" charset="0"/>
              </a:rPr>
              <a:t>T</a:t>
            </a:r>
            <a:r>
              <a:rPr lang="en-US" altLang="ru-RU" sz="2400" baseline="-25000" dirty="0">
                <a:solidFill>
                  <a:srgbClr val="FF0000"/>
                </a:solidFill>
                <a:latin typeface="Times New Roman" panose="02020603050405020304" pitchFamily="18" charset="0"/>
                <a:cs typeface="Calibri" panose="020F0502020204030204" pitchFamily="34" charset="0"/>
              </a:rPr>
              <a:t>B</a:t>
            </a:r>
            <a:r>
              <a:rPr lang="en-US" altLang="ru-RU" sz="2400" dirty="0">
                <a:solidFill>
                  <a:srgbClr val="FF0000"/>
                </a:solidFill>
                <a:latin typeface="Times New Roman" panose="02020603050405020304" pitchFamily="18" charset="0"/>
                <a:cs typeface="Calibri" panose="020F0502020204030204" pitchFamily="34" charset="0"/>
              </a:rPr>
              <a:t> </a:t>
            </a:r>
            <a:r>
              <a:rPr lang="ru-RU" altLang="ru-RU" sz="2400" dirty="0">
                <a:solidFill>
                  <a:srgbClr val="FF0000"/>
                </a:solidFill>
                <a:latin typeface="Times New Roman" panose="02020603050405020304" pitchFamily="18" charset="0"/>
                <a:cs typeface="Calibri" panose="020F0502020204030204" pitchFamily="34" charset="0"/>
              </a:rPr>
              <a:t>~175 </a:t>
            </a:r>
            <a:r>
              <a:rPr lang="en-US" altLang="ru-RU" sz="2400" dirty="0">
                <a:solidFill>
                  <a:srgbClr val="FF0000"/>
                </a:solidFill>
                <a:latin typeface="Times New Roman" panose="02020603050405020304" pitchFamily="18" charset="0"/>
                <a:cs typeface="Calibri" panose="020F0502020204030204" pitchFamily="34" charset="0"/>
              </a:rPr>
              <a:t>eV </a:t>
            </a:r>
            <a:endParaRPr lang="ru-RU" altLang="ru-RU" sz="2400" dirty="0">
              <a:solidFill>
                <a:srgbClr val="FF0000"/>
              </a:solidFill>
              <a:latin typeface="Times New Roman" panose="02020603050405020304" pitchFamily="18" charset="0"/>
            </a:endParaRPr>
          </a:p>
        </p:txBody>
      </p:sp>
      <p:sp>
        <p:nvSpPr>
          <p:cNvPr id="11" name="Прямоугольник 3"/>
          <p:cNvSpPr>
            <a:spLocks noChangeArrowheads="1"/>
          </p:cNvSpPr>
          <p:nvPr/>
        </p:nvSpPr>
        <p:spPr bwMode="auto">
          <a:xfrm>
            <a:off x="6296298" y="6102350"/>
            <a:ext cx="5407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ru-RU" altLang="ru-RU" sz="2400" dirty="0">
                <a:solidFill>
                  <a:srgbClr val="000000"/>
                </a:solidFill>
                <a:latin typeface="Times New Roman" panose="02020603050405020304" pitchFamily="18" charset="0"/>
                <a:cs typeface="Calibri" panose="020F0502020204030204" pitchFamily="34" charset="0"/>
              </a:rPr>
              <a:t>Плотность энергии    </a:t>
            </a:r>
            <a:r>
              <a:rPr lang="ru-RU" altLang="ru-RU" sz="2400" dirty="0">
                <a:solidFill>
                  <a:srgbClr val="FF0000"/>
                </a:solidFill>
                <a:latin typeface="Times New Roman" panose="02020603050405020304" pitchFamily="18" charset="0"/>
                <a:cs typeface="Calibri" panose="020F0502020204030204" pitchFamily="34" charset="0"/>
              </a:rPr>
              <a:t>ε ~ 2.5</a:t>
            </a:r>
            <a:r>
              <a:rPr lang="en-US" alt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altLang="ru-RU" sz="2400" dirty="0">
                <a:solidFill>
                  <a:srgbClr val="FF0000"/>
                </a:solidFill>
                <a:latin typeface="Times New Roman" panose="02020603050405020304" pitchFamily="18" charset="0"/>
                <a:cs typeface="Calibri" panose="020F0502020204030204" pitchFamily="34" charset="0"/>
              </a:rPr>
              <a:t>10</a:t>
            </a:r>
            <a:r>
              <a:rPr lang="ru-RU" altLang="ru-RU" sz="2400" baseline="30000" dirty="0">
                <a:solidFill>
                  <a:srgbClr val="FF0000"/>
                </a:solidFill>
                <a:latin typeface="Times New Roman" panose="02020603050405020304" pitchFamily="18" charset="0"/>
                <a:cs typeface="Calibri" panose="020F0502020204030204" pitchFamily="34" charset="0"/>
              </a:rPr>
              <a:t>8</a:t>
            </a:r>
            <a:r>
              <a:rPr lang="ru-RU" altLang="ru-RU" sz="2400" dirty="0">
                <a:solidFill>
                  <a:srgbClr val="FF0000"/>
                </a:solidFill>
                <a:latin typeface="Times New Roman" panose="02020603050405020304" pitchFamily="18" charset="0"/>
                <a:cs typeface="Calibri" panose="020F0502020204030204" pitchFamily="34" charset="0"/>
              </a:rPr>
              <a:t> </a:t>
            </a:r>
            <a:r>
              <a:rPr lang="en-US" altLang="ru-RU" sz="2400" dirty="0">
                <a:solidFill>
                  <a:srgbClr val="FF0000"/>
                </a:solidFill>
                <a:latin typeface="Times New Roman" panose="02020603050405020304" pitchFamily="18" charset="0"/>
                <a:cs typeface="Calibri" panose="020F0502020204030204" pitchFamily="34" charset="0"/>
              </a:rPr>
              <a:t>J</a:t>
            </a:r>
            <a:r>
              <a:rPr lang="ru-RU" altLang="ru-RU" sz="2400" dirty="0">
                <a:solidFill>
                  <a:srgbClr val="FF0000"/>
                </a:solidFill>
                <a:latin typeface="Times New Roman" panose="02020603050405020304" pitchFamily="18" charset="0"/>
                <a:cs typeface="Calibri" panose="020F0502020204030204" pitchFamily="34" charset="0"/>
              </a:rPr>
              <a:t>/</a:t>
            </a:r>
            <a:r>
              <a:rPr lang="en-US" altLang="ru-RU" sz="2400" dirty="0">
                <a:solidFill>
                  <a:srgbClr val="FF0000"/>
                </a:solidFill>
                <a:latin typeface="Times New Roman" panose="02020603050405020304" pitchFamily="18" charset="0"/>
                <a:cs typeface="Calibri" panose="020F0502020204030204" pitchFamily="34" charset="0"/>
              </a:rPr>
              <a:t>cm</a:t>
            </a:r>
            <a:r>
              <a:rPr lang="ru-RU" altLang="ru-RU" sz="2400" baseline="30000" dirty="0">
                <a:solidFill>
                  <a:srgbClr val="FF0000"/>
                </a:solidFill>
                <a:latin typeface="Times New Roman" panose="02020603050405020304" pitchFamily="18" charset="0"/>
                <a:cs typeface="Calibri" panose="020F0502020204030204" pitchFamily="34" charset="0"/>
              </a:rPr>
              <a:t>3</a:t>
            </a:r>
            <a:endParaRPr lang="ru-RU" altLang="ru-RU" sz="2400" dirty="0">
              <a:solidFill>
                <a:srgbClr val="FF0000"/>
              </a:solidFill>
              <a:latin typeface="Times New Roman" panose="02020603050405020304" pitchFamily="18" charset="0"/>
            </a:endParaRPr>
          </a:p>
        </p:txBody>
      </p:sp>
      <p:pic>
        <p:nvPicPr>
          <p:cNvPr id="3" name="Рисунок 2"/>
          <p:cNvPicPr>
            <a:picLocks noChangeAspect="1"/>
          </p:cNvPicPr>
          <p:nvPr/>
        </p:nvPicPr>
        <p:blipFill>
          <a:blip r:embed="rId6"/>
          <a:stretch>
            <a:fillRect/>
          </a:stretch>
        </p:blipFill>
        <p:spPr>
          <a:xfrm>
            <a:off x="3200387" y="5202156"/>
            <a:ext cx="304826" cy="152413"/>
          </a:xfrm>
          <a:prstGeom prst="rect">
            <a:avLst/>
          </a:prstGeom>
        </p:spPr>
      </p:pic>
    </p:spTree>
    <p:extLst>
      <p:ext uri="{BB962C8B-B14F-4D97-AF65-F5344CB8AC3E}">
        <p14:creationId xmlns:p14="http://schemas.microsoft.com/office/powerpoint/2010/main" val="195191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575051" y="115889"/>
            <a:ext cx="4608513" cy="433387"/>
          </a:xfrm>
        </p:spPr>
        <p:txBody>
          <a:bodyPr/>
          <a:lstStyle/>
          <a:p>
            <a:r>
              <a:rPr lang="ru-RU" altLang="ru-RU" sz="2800" b="1" dirty="0" smtClean="0">
                <a:solidFill>
                  <a:srgbClr val="333399"/>
                </a:solidFill>
                <a:latin typeface="Times New Roman" panose="02020603050405020304" pitchFamily="18" charset="0"/>
              </a:rPr>
              <a:t>Возможные приложения</a:t>
            </a:r>
            <a:endParaRPr lang="ru-RU" altLang="ru-RU" dirty="0" smtClean="0"/>
          </a:p>
        </p:txBody>
      </p:sp>
      <p:sp>
        <p:nvSpPr>
          <p:cNvPr id="4" name="Прямоугольник 3"/>
          <p:cNvSpPr/>
          <p:nvPr/>
        </p:nvSpPr>
        <p:spPr>
          <a:xfrm>
            <a:off x="-1" y="576263"/>
            <a:ext cx="12192001" cy="6319807"/>
          </a:xfrm>
          <a:prstGeom prst="rect">
            <a:avLst/>
          </a:prstGeom>
        </p:spPr>
        <p:txBody>
          <a:bodyPr wrap="square">
            <a:spAutoFit/>
          </a:bodyPr>
          <a:lstStyle/>
          <a:p>
            <a:pPr eaLnBrk="0" fontAlgn="base" hangingPunct="0">
              <a:lnSpc>
                <a:spcPct val="107000"/>
              </a:lnSpc>
              <a:spcBef>
                <a:spcPct val="0"/>
              </a:spcBef>
              <a:defRPr/>
            </a:pPr>
            <a:r>
              <a:rPr lang="ru-RU" sz="1400" dirty="0" smtClean="0">
                <a:latin typeface="Times New Roman" panose="02020603050405020304" pitchFamily="18" charset="0"/>
                <a:ea typeface="Calibri" panose="020F0502020204030204" pitchFamily="34" charset="0"/>
              </a:rPr>
              <a:t>          </a:t>
            </a:r>
            <a:r>
              <a:rPr lang="ru-RU" sz="1600" dirty="0" smtClean="0">
                <a:solidFill>
                  <a:schemeClr val="accent2"/>
                </a:solidFill>
                <a:latin typeface="Times New Roman" panose="02020603050405020304" pitchFamily="18" charset="0"/>
                <a:ea typeface="Calibri" panose="020F0502020204030204" pitchFamily="34" charset="0"/>
              </a:rPr>
              <a:t>Наносекундное </a:t>
            </a:r>
            <a:r>
              <a:rPr lang="ru-RU" sz="1600" dirty="0">
                <a:solidFill>
                  <a:schemeClr val="accent2"/>
                </a:solidFill>
                <a:latin typeface="Times New Roman" panose="02020603050405020304" pitchFamily="18" charset="0"/>
                <a:ea typeface="Calibri" panose="020F0502020204030204" pitchFamily="34" charset="0"/>
              </a:rPr>
              <a:t>переключение тока генератора на нагрузку позволяет пересмотреть возможности ряда приложений. </a:t>
            </a:r>
            <a:endParaRPr lang="ru-RU" sz="1600" dirty="0" smtClean="0">
              <a:solidFill>
                <a:schemeClr val="accent2"/>
              </a:solidFill>
              <a:latin typeface="Times New Roman" panose="02020603050405020304" pitchFamily="18" charset="0"/>
              <a:ea typeface="Calibri" panose="020F0502020204030204" pitchFamily="34" charset="0"/>
            </a:endParaRPr>
          </a:p>
          <a:p>
            <a:pPr eaLnBrk="0" fontAlgn="base" hangingPunct="0">
              <a:lnSpc>
                <a:spcPct val="107000"/>
              </a:lnSpc>
              <a:spcBef>
                <a:spcPct val="0"/>
              </a:spcBef>
              <a:defRPr/>
            </a:pPr>
            <a:endPar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eaLnBrk="0" fontAlgn="base" hangingPunct="0">
              <a:lnSpc>
                <a:spcPct val="107000"/>
              </a:lnSpc>
              <a:spcBef>
                <a:spcPct val="0"/>
              </a:spcBef>
              <a:buFont typeface="+mj-lt"/>
              <a:buAutoNum type="arabicPeriod"/>
              <a:defRPr/>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Формирование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пинча с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плотностью выше твердотельной</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позволит </a:t>
            </a:r>
            <a:r>
              <a:rPr lang="ru-RU"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генерировать импульсы мягкого рентгеновского излучения со спектром близким к планковскому</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(спектру излучения черного тела).  Такие источники излучения востребованы в исследованиях по взаимодействию излучения с веществом</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eaLnBrk="0" fontAlgn="base" hangingPunct="0">
              <a:lnSpc>
                <a:spcPct val="107000"/>
              </a:lnSpc>
              <a:spcBef>
                <a:spcPct val="0"/>
              </a:spcBef>
              <a:buFont typeface="+mj-lt"/>
              <a:buAutoNum type="arabicPeriod"/>
              <a:defRPr/>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Эксперименты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генерации плазмы с плотностью около и превышающей твердотельную и температурой 10-100 эВ имеют потенциал для </a:t>
            </a:r>
            <a:r>
              <a:rPr lang="ru-RU"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лабораторных исследований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(совместно с двух-мерными 2D и трех-мерными 3D магнитогидродинамическими расчетами) </a:t>
            </a:r>
            <a:r>
              <a:rPr lang="ru-RU"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уравнений состояния (EOS) материалов</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в частности, для получения новых знаний о внутреннем строении таких астрофизических объектов как гигантские планеты и коричневые карлики.</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smtClean="0">
              <a:solidFill>
                <a:srgbClr val="333399"/>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eaLnBrk="0" fontAlgn="base" hangingPunct="0">
              <a:lnSpc>
                <a:spcPct val="107000"/>
              </a:lnSpc>
              <a:spcBef>
                <a:spcPct val="0"/>
              </a:spcBef>
              <a:spcAft>
                <a:spcPts val="800"/>
              </a:spcAft>
              <a:buFont typeface="+mj-lt"/>
              <a:buAutoNum type="arabicPeriod"/>
              <a:defRPr/>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Рассматриваемый подход к повышению устойчивости и компактности сжатия лайнера в сочетании с другими, ранее предложенными  и апробированными авторами работы подходами (в частности, применение спирального обратного </a:t>
            </a:r>
            <a:r>
              <a:rPr lang="ru-RU"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токопровода</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может быть использован в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Magnetic Target Fusion (MTF)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концепции реализации управляемого термоядерного синтеза (главным образом для </a:t>
            </a:r>
            <a:r>
              <a:rPr lang="ru-RU"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снижение энергетики генератора, необходимой для зажигания термоядерного горения</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пропорционально радиусу лайнера в квадрате).</a:t>
            </a:r>
            <a:r>
              <a:rPr lang="en-US" dirty="0" smtClean="0">
                <a:solidFill>
                  <a:srgbClr val="000000"/>
                </a:solidFill>
                <a:latin typeface="Times New Roman" panose="02020603050405020304" pitchFamily="18" charset="0"/>
                <a:ea typeface="Calibri" panose="020F0502020204030204" pitchFamily="34" charset="0"/>
              </a:rPr>
              <a:t>  </a:t>
            </a:r>
            <a:r>
              <a:rPr lang="ru-RU" dirty="0" smtClean="0">
                <a:solidFill>
                  <a:srgbClr val="000000"/>
                </a:solidFill>
                <a:latin typeface="Times New Roman" panose="02020603050405020304" pitchFamily="18" charset="0"/>
                <a:ea typeface="Calibri" panose="020F0502020204030204" pitchFamily="34" charset="0"/>
              </a:rPr>
              <a:t>В </a:t>
            </a:r>
            <a:r>
              <a:rPr lang="en-US" dirty="0" smtClean="0">
                <a:solidFill>
                  <a:srgbClr val="000000"/>
                </a:solidFill>
                <a:latin typeface="Times New Roman" panose="02020603050405020304" pitchFamily="18" charset="0"/>
                <a:ea typeface="Calibri" panose="020F0502020204030204" pitchFamily="34" charset="0"/>
              </a:rPr>
              <a:t>MTF </a:t>
            </a:r>
            <a:r>
              <a:rPr lang="ru-RU" dirty="0" smtClean="0">
                <a:solidFill>
                  <a:srgbClr val="000000"/>
                </a:solidFill>
                <a:latin typeface="Times New Roman" panose="02020603050405020304" pitchFamily="18" charset="0"/>
                <a:ea typeface="Calibri" panose="020F0502020204030204" pitchFamily="34" charset="0"/>
              </a:rPr>
              <a:t>концепции рассматривается сжатие относительно тяжелой металлической оболочкой предварительно нагретого (до 100-200 эВ) и </a:t>
            </a:r>
            <a:r>
              <a:rPr lang="ru-RU" dirty="0" err="1" smtClean="0">
                <a:solidFill>
                  <a:srgbClr val="000000"/>
                </a:solidFill>
                <a:latin typeface="Times New Roman" panose="02020603050405020304" pitchFamily="18" charset="0"/>
                <a:ea typeface="Calibri" panose="020F0502020204030204" pitchFamily="34" charset="0"/>
              </a:rPr>
              <a:t>замагниченного</a:t>
            </a:r>
            <a:r>
              <a:rPr lang="ru-RU" dirty="0" smtClean="0">
                <a:solidFill>
                  <a:srgbClr val="000000"/>
                </a:solidFill>
                <a:latin typeface="Times New Roman" panose="02020603050405020304" pitchFamily="18" charset="0"/>
                <a:ea typeface="Calibri" panose="020F0502020204030204" pitchFamily="34" charset="0"/>
              </a:rPr>
              <a:t> дейтерий-тритиевого топлива. </a:t>
            </a:r>
          </a:p>
          <a:p>
            <a:pPr marL="342900" indent="-342900" eaLnBrk="0" fontAlgn="base" hangingPunct="0">
              <a:lnSpc>
                <a:spcPct val="107000"/>
              </a:lnSpc>
              <a:spcBef>
                <a:spcPct val="0"/>
              </a:spcBef>
              <a:spcAft>
                <a:spcPts val="800"/>
              </a:spcAft>
              <a:buFont typeface="+mj-lt"/>
              <a:buAutoNum type="arabicPeriod"/>
              <a:defRPr/>
            </a:pPr>
            <a:r>
              <a:rPr lang="ru-RU" dirty="0" smtClean="0">
                <a:solidFill>
                  <a:srgbClr val="000000"/>
                </a:solidFill>
                <a:latin typeface="Times New Roman" panose="02020603050405020304" pitchFamily="18" charset="0"/>
              </a:rPr>
              <a:t>Рассматриваемый </a:t>
            </a:r>
            <a:r>
              <a:rPr lang="ru-RU" dirty="0">
                <a:solidFill>
                  <a:srgbClr val="000000"/>
                </a:solidFill>
                <a:latin typeface="Times New Roman" panose="02020603050405020304" pitchFamily="18" charset="0"/>
              </a:rPr>
              <a:t>подход обострения фронта тока через цилиндрический проводник потенциально позволяет в сравнительно простой конфигурации нагрузки </a:t>
            </a:r>
            <a:r>
              <a:rPr lang="ru-RU" b="1" dirty="0">
                <a:solidFill>
                  <a:srgbClr val="C00000"/>
                </a:solidFill>
                <a:latin typeface="Times New Roman" panose="02020603050405020304" pitchFamily="18" charset="0"/>
              </a:rPr>
              <a:t>генерировать магнитные поля уровня 100 МГс</a:t>
            </a:r>
            <a:r>
              <a:rPr lang="ru-RU" dirty="0">
                <a:solidFill>
                  <a:srgbClr val="000000"/>
                </a:solidFill>
                <a:latin typeface="Times New Roman" panose="02020603050405020304" pitchFamily="18" charset="0"/>
              </a:rPr>
              <a:t>, используя имеющиеся в настоящее время сильноточные генераторы</a:t>
            </a:r>
            <a:r>
              <a:rPr lang="ru-RU" dirty="0" smtClean="0">
                <a:solidFill>
                  <a:srgbClr val="000000"/>
                </a:solidFill>
                <a:latin typeface="Times New Roman" panose="02020603050405020304" pitchFamily="18" charset="0"/>
              </a:rPr>
              <a:t>. Значительное увеличение достижимого поля обусловлено снижением радиуса проводника при котором он не разрушается магнитогидродинамической неустойчивостью за время нарастания тока. </a:t>
            </a:r>
            <a:r>
              <a:rPr lang="ru-RU" dirty="0" smtClean="0">
                <a:solidFill>
                  <a:srgbClr val="333399"/>
                </a:solidFill>
                <a:latin typeface="Times New Roman" panose="02020603050405020304" pitchFamily="18" charset="0"/>
                <a:ea typeface="Calibri" panose="020F0502020204030204" pitchFamily="34" charset="0"/>
              </a:rPr>
              <a:t>            </a:t>
            </a:r>
            <a:r>
              <a:rPr lang="en-US" dirty="0" smtClean="0">
                <a:solidFill>
                  <a:srgbClr val="333399"/>
                </a:solidFill>
                <a:latin typeface="Times New Roman" panose="02020603050405020304" pitchFamily="18" charset="0"/>
                <a:ea typeface="Calibri" panose="020F0502020204030204" pitchFamily="34" charset="0"/>
              </a:rPr>
              <a:t>                  </a:t>
            </a:r>
            <a:endParaRPr lang="ru-RU"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1596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377" y="274638"/>
            <a:ext cx="7236824" cy="1070836"/>
          </a:xfrm>
        </p:spPr>
        <p:txBody>
          <a:bodyPr/>
          <a:lstStyle/>
          <a:p>
            <a:r>
              <a:rPr lang="ru-RU" altLang="ru-RU" sz="2800" b="1" dirty="0">
                <a:solidFill>
                  <a:srgbClr val="333399"/>
                </a:solidFill>
                <a:latin typeface="Times New Roman" panose="02020603050405020304" pitchFamily="18" charset="0"/>
              </a:rPr>
              <a:t>Возможные приложения</a:t>
            </a:r>
            <a:endParaRPr lang="en-US" dirty="0"/>
          </a:p>
        </p:txBody>
      </p:sp>
      <p:sp>
        <p:nvSpPr>
          <p:cNvPr id="3" name="Прямоугольник 2"/>
          <p:cNvSpPr/>
          <p:nvPr/>
        </p:nvSpPr>
        <p:spPr>
          <a:xfrm>
            <a:off x="718457" y="2422154"/>
            <a:ext cx="10750732" cy="2771143"/>
          </a:xfrm>
          <a:prstGeom prst="rect">
            <a:avLst/>
          </a:prstGeom>
        </p:spPr>
        <p:txBody>
          <a:bodyPr wrap="square">
            <a:spAutoFit/>
          </a:bodyPr>
          <a:lstStyle/>
          <a:p>
            <a:pPr lvl="0" eaLnBrk="0" fontAlgn="base" hangingPunct="0">
              <a:lnSpc>
                <a:spcPct val="107000"/>
              </a:lnSpc>
              <a:spcBef>
                <a:spcPct val="0"/>
              </a:spcBef>
              <a:spcAft>
                <a:spcPts val="800"/>
              </a:spcAft>
              <a:defRPr/>
            </a:pPr>
            <a:r>
              <a:rPr lang="ru-RU" sz="2400" dirty="0">
                <a:solidFill>
                  <a:srgbClr val="333399"/>
                </a:solidFill>
                <a:latin typeface="Calibri" panose="020F0502020204030204" pitchFamily="34" charset="0"/>
                <a:ea typeface="Calibri" panose="020F0502020204030204" pitchFamily="34" charset="0"/>
                <a:cs typeface="Times New Roman" panose="02020603050405020304" pitchFamily="18" charset="0"/>
              </a:rPr>
              <a:t>Детали возможного применения обсуждаются в публикациях</a:t>
            </a:r>
            <a:r>
              <a:rPr lang="en-US" sz="2400" dirty="0">
                <a:solidFill>
                  <a:srgbClr val="333399"/>
                </a:solidFill>
                <a:latin typeface="Calibri" panose="020F0502020204030204" pitchFamily="34" charset="0"/>
                <a:ea typeface="Calibri" panose="020F0502020204030204" pitchFamily="34" charset="0"/>
                <a:cs typeface="Times New Roman" panose="02020603050405020304" pitchFamily="18" charset="0"/>
              </a:rPr>
              <a:t>:</a:t>
            </a:r>
            <a:endParaRPr lang="ru-RU" sz="2400" dirty="0">
              <a:solidFill>
                <a:srgbClr val="333399"/>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lnSpc>
                <a:spcPct val="107000"/>
              </a:lnSpc>
              <a:spcBef>
                <a:spcPct val="0"/>
              </a:spcBef>
              <a:spcAft>
                <a:spcPts val="800"/>
              </a:spcAft>
              <a:buFontTx/>
              <a:buAutoNum type="arabicPeriod"/>
              <a:defRP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 A. Sorokin Explosion of the thick metallic surface during ultrafast rise of a </a:t>
            </a:r>
            <a:r>
              <a:rPr lang="en-US"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multimegagauss</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magnetic field//Physics of Plasmas V.25, 082704 (2018).</a:t>
            </a:r>
            <a:endPar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lnSpc>
                <a:spcPct val="107000"/>
              </a:lnSpc>
              <a:spcBef>
                <a:spcPct val="0"/>
              </a:spcBef>
              <a:spcAft>
                <a:spcPts val="800"/>
              </a:spcAft>
              <a:buFontTx/>
              <a:buAutoNum type="arabicPeriod"/>
              <a:defRP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 Sorokin Fast implosion of foil liners//Physics of Plasmas V.26, 082706 (2019).</a:t>
            </a:r>
            <a:endPar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lnSpc>
                <a:spcPct val="107000"/>
              </a:lnSpc>
              <a:spcBef>
                <a:spcPct val="0"/>
              </a:spcBef>
              <a:spcAft>
                <a:spcPts val="800"/>
              </a:spcAft>
              <a:buFontTx/>
              <a:buAutoNum type="arabicPeriod"/>
              <a:defRP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 Sorokin</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Magnetic implosion of thin aluminum foil liners//Plasma Phys. Control. Fusion, 64(6), 065005, 2022</a:t>
            </a:r>
            <a:endParaRPr lang="en-US" sz="2400" dirty="0"/>
          </a:p>
        </p:txBody>
      </p:sp>
    </p:spTree>
    <p:extLst>
      <p:ext uri="{BB962C8B-B14F-4D97-AF65-F5344CB8AC3E}">
        <p14:creationId xmlns:p14="http://schemas.microsoft.com/office/powerpoint/2010/main" val="365659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67053" y="112547"/>
            <a:ext cx="5963478" cy="650778"/>
          </a:xfrm>
        </p:spPr>
        <p:txBody>
          <a:bodyPr>
            <a:normAutofit/>
          </a:bodyPr>
          <a:lstStyle/>
          <a:p>
            <a:r>
              <a:rPr lang="ru-RU" sz="3200" dirty="0">
                <a:solidFill>
                  <a:srgbClr val="333399"/>
                </a:solidFill>
                <a:latin typeface="Times New Roman" panose="02020603050405020304" pitchFamily="18" charset="0"/>
                <a:cs typeface="Times New Roman" panose="02020603050405020304" pitchFamily="18" charset="0"/>
              </a:rPr>
              <a:t>Заключение</a:t>
            </a:r>
            <a:endParaRPr lang="en-US" sz="3200" dirty="0">
              <a:solidFill>
                <a:srgbClr val="333399"/>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763325"/>
            <a:ext cx="12192000" cy="5954387"/>
          </a:xfrm>
          <a:prstGeom prst="rect">
            <a:avLst/>
          </a:prstGeom>
        </p:spPr>
        <p:txBody>
          <a:bodyPr wrap="square">
            <a:spAutoFit/>
          </a:bodyPr>
          <a:lstStyle/>
          <a:p>
            <a:pPr indent="449580">
              <a:lnSpc>
                <a:spcPct val="107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Таким образом, эксперименты с лайнерами из тонкой (1.8-2.5 мкм) фольги в конфигурации нагрузки с обострением тока через лайнер продемонстрировали (10-20)-кратное радиальное сжатие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лайнеров </a:t>
            </a:r>
            <a:r>
              <a:rPr lang="ru-RU" sz="2000" dirty="0">
                <a:latin typeface="Times New Roman" panose="02020603050405020304" pitchFamily="18" charset="0"/>
                <a:ea typeface="Calibri" panose="020F0502020204030204" pitchFamily="34" charset="0"/>
                <a:cs typeface="Times New Roman" panose="02020603050405020304" pitchFamily="18" charset="0"/>
              </a:rPr>
              <a:t>с начальным диаметром около 1 мм и достижение плотности энергии в плазменном столбе уровня 3</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000" dirty="0">
                <a:latin typeface="Times New Roman" panose="02020603050405020304" pitchFamily="18" charset="0"/>
                <a:ea typeface="Calibri" panose="020F0502020204030204" pitchFamily="34" charset="0"/>
                <a:cs typeface="Times New Roman" panose="02020603050405020304" pitchFamily="18" charset="0"/>
              </a:rPr>
              <a:t>10</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8</a:t>
            </a:r>
            <a:r>
              <a:rPr lang="ru-RU" sz="2000" dirty="0">
                <a:latin typeface="Times New Roman" panose="02020603050405020304" pitchFamily="18" charset="0"/>
                <a:ea typeface="Calibri" panose="020F0502020204030204" pitchFamily="34" charset="0"/>
                <a:cs typeface="Times New Roman" panose="02020603050405020304" pitchFamily="18" charset="0"/>
              </a:rPr>
              <a:t> Дж/</a:t>
            </a:r>
            <a:r>
              <a:rPr lang="en-US" sz="2000" dirty="0">
                <a:latin typeface="Times New Roman" panose="02020603050405020304" pitchFamily="18" charset="0"/>
                <a:ea typeface="Calibri" panose="020F0502020204030204" pitchFamily="34" charset="0"/>
                <a:cs typeface="Times New Roman" panose="02020603050405020304" pitchFamily="18" charset="0"/>
              </a:rPr>
              <a:t>c</a:t>
            </a:r>
            <a:r>
              <a:rPr lang="ru-RU" sz="2000" dirty="0">
                <a:latin typeface="Times New Roman" panose="02020603050405020304" pitchFamily="18" charset="0"/>
                <a:ea typeface="Calibri" panose="020F0502020204030204" pitchFamily="34" charset="0"/>
                <a:cs typeface="Times New Roman" panose="02020603050405020304" pitchFamily="18" charset="0"/>
              </a:rPr>
              <a:t>м</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ru-RU" sz="2000" dirty="0">
                <a:latin typeface="Times New Roman" panose="02020603050405020304" pitchFamily="18" charset="0"/>
                <a:ea typeface="Calibri" panose="020F0502020204030204" pitchFamily="34" charset="0"/>
                <a:cs typeface="Times New Roman" panose="02020603050405020304" pitchFamily="18" charset="0"/>
              </a:rPr>
              <a:t> при токе через лайнер около 2 МА. Такой уровень плотности энергии более чем на 2 порядка превышает уровень плотности энергии, достигаемый на генераторах со временем нарастания тока около 100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нс</a:t>
            </a:r>
            <a:r>
              <a:rPr lang="ru-RU" sz="2000" dirty="0">
                <a:latin typeface="Times New Roman" panose="02020603050405020304" pitchFamily="18" charset="0"/>
                <a:ea typeface="Calibri" panose="020F0502020204030204" pitchFamily="34" charset="0"/>
                <a:cs typeface="Times New Roman" panose="02020603050405020304" pitchFamily="18" charset="0"/>
              </a:rPr>
              <a:t> (и таким же максимальным током) без обострения фронта тока через лайнер до нескольких наносекунд. Полученные принципиально новые результаты открывают широкие возможности для исследований при указанном уровне плотности энергии плазмы на существующих генераторах с умеренным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энергозапасом</a:t>
            </a:r>
            <a:r>
              <a:rPr lang="ru-RU" sz="2000" dirty="0">
                <a:latin typeface="Times New Roman" panose="02020603050405020304" pitchFamily="18" charset="0"/>
                <a:ea typeface="Calibri" panose="020F0502020204030204" pitchFamily="34" charset="0"/>
                <a:cs typeface="Times New Roman" panose="02020603050405020304" pitchFamily="18" charset="0"/>
              </a:rPr>
              <a:t> (с током в несколько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мегаампер</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nSpc>
                <a:spcPct val="107000"/>
              </a:lnSpc>
              <a:spcAft>
                <a:spcPts val="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Результаты </a:t>
            </a:r>
            <a:r>
              <a:rPr lang="ru-RU" sz="1600" dirty="0">
                <a:latin typeface="Times New Roman" panose="02020603050405020304" pitchFamily="18" charset="0"/>
                <a:ea typeface="Calibri" panose="020F0502020204030204" pitchFamily="34" charset="0"/>
                <a:cs typeface="Times New Roman" panose="02020603050405020304" pitchFamily="18" charset="0"/>
              </a:rPr>
              <a:t>исследований представлены в публикациях 2022 года: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1.</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Sorokin S.A., Magnetic implosion of thin aluminum foil liners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i="1" dirty="0">
                <a:latin typeface="Times New Roman" panose="02020603050405020304" pitchFamily="18" charset="0"/>
                <a:ea typeface="Calibri" panose="020F0502020204030204" pitchFamily="34" charset="0"/>
                <a:cs typeface="Times New Roman" panose="02020603050405020304" pitchFamily="18" charset="0"/>
              </a:rPr>
              <a:t>Plasma Phys. Control. Fusion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64</a:t>
            </a:r>
            <a:r>
              <a:rPr lang="en-US" sz="1600" dirty="0">
                <a:latin typeface="Times New Roman" panose="02020603050405020304" pitchFamily="18" charset="0"/>
                <a:ea typeface="Calibri" panose="020F0502020204030204" pitchFamily="34" charset="0"/>
                <a:cs typeface="Times New Roman" panose="02020603050405020304" pitchFamily="18" charset="0"/>
              </a:rPr>
              <a:t>(6), 065005, 2022</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doi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10.1088/1361-6587/ac688f</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2.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S.A. Sorokin, Fast switching of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megaampere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current to the load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10.56761/EFRE2022.S2-O-007301</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Proceedings of 8th International Congress on Energy Fluxes and Radiation Effects (EFRE–2022) Tomsk, Russia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3. S.A. Sorokin, Time-resolved measurement of the temperature of a pinched dense plasma by the ratio of the signals of two X-ray diodes with different spectral response</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457200" algn="l"/>
              </a:tabLs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10.56761/EFRE2022.S2-P-007302</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Proceedings of 8th International Congress on Energy Fluxes and Radiation Effects (EFRE–2022) Tomsk, Russia, P. 183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7021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1110</Words>
  <Application>Microsoft Office PowerPoint</Application>
  <PresentationFormat>Широкоэкранный</PresentationFormat>
  <Paragraphs>57</Paragraphs>
  <Slides>9</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3</vt:i4>
      </vt:variant>
      <vt:variant>
        <vt:lpstr>Внедренные серверы OLE</vt:lpstr>
      </vt:variant>
      <vt:variant>
        <vt:i4>2</vt:i4>
      </vt:variant>
      <vt:variant>
        <vt:lpstr>Заголовки слайдов</vt:lpstr>
      </vt:variant>
      <vt:variant>
        <vt:i4>9</vt:i4>
      </vt:variant>
    </vt:vector>
  </HeadingPairs>
  <TitlesOfParts>
    <vt:vector size="19" baseType="lpstr">
      <vt:lpstr>Arial</vt:lpstr>
      <vt:lpstr>Calibri</vt:lpstr>
      <vt:lpstr>Calibri Light</vt:lpstr>
      <vt:lpstr>Symbol</vt:lpstr>
      <vt:lpstr>Times New Roman</vt:lpstr>
      <vt:lpstr>Тема Office</vt:lpstr>
      <vt:lpstr>Оформление по умолчанию</vt:lpstr>
      <vt:lpstr>1_Оформление по умолчанию</vt:lpstr>
      <vt:lpstr>Document</vt:lpstr>
      <vt:lpstr>Graph</vt:lpstr>
      <vt:lpstr>Электромагнитное сжатие тонких металлических оболочек импульсами тока с наносекундным временем нарастания  Эксперименты на генераторе МИГ в ИСЭ СО РАН  </vt:lpstr>
      <vt:lpstr>Электромагнитное сжатие  цилиндрических оболочек </vt:lpstr>
      <vt:lpstr>Электромагнитное сжатие  цилиндрических оболочек </vt:lpstr>
      <vt:lpstr>Иллюстрация способа наносекундного переключения тока  на лайнер  </vt:lpstr>
      <vt:lpstr>Генератор МИГ</vt:lpstr>
      <vt:lpstr>Лайнер диаметром 1.0 мм из  2×1.8 мкм-алюминиевой фольги  </vt:lpstr>
      <vt:lpstr>Возможные приложения</vt:lpstr>
      <vt:lpstr>Возможные приложения</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Sergey Sorokin55</dc:creator>
  <cp:lastModifiedBy>Sergey Sorokin55</cp:lastModifiedBy>
  <cp:revision>51</cp:revision>
  <dcterms:created xsi:type="dcterms:W3CDTF">2022-12-14T02:44:13Z</dcterms:created>
  <dcterms:modified xsi:type="dcterms:W3CDTF">2022-12-19T10:19:12Z</dcterms:modified>
</cp:coreProperties>
</file>