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70" r:id="rId2"/>
    <p:sldId id="500" r:id="rId3"/>
    <p:sldId id="501" r:id="rId4"/>
    <p:sldId id="492" r:id="rId5"/>
    <p:sldId id="523" r:id="rId6"/>
    <p:sldId id="524" r:id="rId7"/>
    <p:sldId id="525" r:id="rId8"/>
    <p:sldId id="516" r:id="rId9"/>
    <p:sldId id="517" r:id="rId10"/>
    <p:sldId id="518" r:id="rId11"/>
    <p:sldId id="519" r:id="rId12"/>
    <p:sldId id="520" r:id="rId13"/>
    <p:sldId id="521" r:id="rId14"/>
    <p:sldId id="522" r:id="rId15"/>
    <p:sldId id="526" r:id="rId16"/>
    <p:sldId id="49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4472C4"/>
    <a:srgbClr val="FFC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93ED1-991B-47F4-93CB-834ACE820F9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B99E3-A8FB-4A5F-93B2-F29A670F8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1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0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2530244-F120-4BC2-909E-36A330F567F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97318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70336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9D42A-6899-43E1-91CB-187569CC3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B6F151-F7FE-45CC-98BB-1759AD642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89D89B-F627-4724-96FB-D1EF3AA4E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2DC5C-4ECF-4B64-81FD-B613C5B70F5B}" type="datetime1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72D45-5EA6-4955-AF76-E3CF9CE0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8F0869-3F9D-4E2E-9629-BFA303F0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4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DC21C-61A8-4DC5-AEDD-FE8DFE3E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0292A4-E4A0-4253-BCB4-C7F026A8A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A94913-CAB1-455A-94BA-4674B0DE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E079-E266-4A8A-9734-2D5093E3C318}" type="datetime1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1297A-B292-4F8A-8626-916F7B15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384AAC-A616-4284-A49B-EE559658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07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8D6520-11D8-4773-B36B-347357B535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197426-14CF-486E-95EA-B5D95F0DA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AF039-971F-4532-9095-5B8A8408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AAF2-0E49-4225-80A4-84F012EF4034}" type="datetime1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0B71D1-BA4D-435A-AB4D-82DB4853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8B4EC-48DA-413F-B083-DE60092C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9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2C229-0549-43D2-BBD7-0CE0624B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54C5E9-5AE1-4C47-A2AD-27B36EE20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F07DB-4C9A-4C7B-BCDF-76FD0490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EDC-3F63-48BF-B3F4-F875BCCE32AA}" type="datetime1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6C76CA-A0A8-40FA-A60F-330021A7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01E5B-0E69-4F0A-AFA0-924029AE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0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1DA20-3277-4F8B-91F4-0C023D3C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669E11-CCC6-43FE-93BD-B964CB8FC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E45AE-2292-470B-9900-4CC03C49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1028-16A2-4032-8DA5-8E0E56B80B1B}" type="datetime1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1172FE-4000-4AC1-9B52-5A28E2864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1CB50-EB9E-488B-94EC-E01AA92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5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F728E-2D48-4EFA-9543-C62E895B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6063E6-68F0-4C58-9084-9F61252BD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63CEF2-0373-48C8-B155-FDD0B90FE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5E447-6617-4CD3-B205-1C27A014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2CC5-C356-40A7-A891-69B70B407495}" type="datetime1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2E2DA-55EE-495B-9326-408BD023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A5267D-05C2-4DDC-BEF5-71C07187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4DEA6-C782-4E39-A2DD-55765C582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0522E-FC06-41B8-BB48-0D4AFEBEE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F8A496-F80C-40C6-80ED-150FBC95F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A10D35-42B2-4D0D-B10E-EA07BA991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4882B-5D65-452A-BA3F-98B498423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4CE653-929E-4CA2-9C34-F2C0D2E5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261D-B105-4C45-B9EA-4A4F3D6A947C}" type="datetime1">
              <a:rPr lang="ru-RU" smtClean="0"/>
              <a:t>14.09.2023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5A1BDE-AB3C-4257-846F-A701EA520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4D0DB5-BC3E-4A4B-9365-94C0985E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6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B6013-EF93-4B6D-8302-56CB140F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43C32E-65B0-44F0-83C1-B6BECDE62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385-4B69-46A9-893A-A39382B213DB}" type="datetime1">
              <a:rPr lang="ru-RU" smtClean="0"/>
              <a:t>14.09.2023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34CE1F-B2BE-4D51-B8AC-E1748A3D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108F60-70EE-4FC5-A453-FD9A994C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5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3C1D96-D0DD-44C7-8008-DECC4AD9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9825-F721-400C-858F-AA18A30E6115}" type="datetime1">
              <a:rPr lang="ru-RU" smtClean="0"/>
              <a:t>14.09.2023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77EEC4-993D-4826-AC9B-0D74B384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6218E7-99FB-420E-869C-6A14C1DB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7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599AE-4753-4619-BB62-48061C6B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71E321-2742-4FA9-BE39-5F10C2E8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F78C16-FC81-4C1B-B3DA-8E471F59C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710644-FBAB-4F7B-9DB9-10387CAB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27EEE-888F-4FC3-BAC3-5CA5C0B4B807}" type="datetime1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47C877-31AC-434F-B69C-2227D308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F8AFC0-21D0-43CD-8A7C-CE9DE029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12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8462A-F914-480E-8943-8524AC1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9B315E-F4DA-44C3-AA59-75EF28378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2D06FB-260B-4E96-90C2-4609B1B00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D16C06-0FE5-4600-8133-A6DF98C90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B8DB-7D46-440B-8493-1969DEBDCBDC}" type="datetime1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1CBA7A-EAF0-407A-A7EE-7FFBAB30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E2656F-0B0B-459D-B05E-907A1476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6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0DA24-4E77-4269-A7A8-7045C2A37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FB0FE4-0CD7-488F-82FF-561610DDF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9F367-EE01-4C88-987A-E8942DD95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8FB23-BF31-4951-BA62-7737ACAD8F15}" type="datetime1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10316-E8DB-4DCC-AA60-7A9BA6889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F116FD-029D-41F2-8AA0-90283B430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02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gi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9.jp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2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png"/><Relationship Id="rId7" Type="http://schemas.openxmlformats.org/officeDocument/2006/relationships/image" Target="../media/image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6.PNG"/><Relationship Id="rId7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png"/><Relationship Id="rId7" Type="http://schemas.openxmlformats.org/officeDocument/2006/relationships/image" Target="../media/image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980366" y="347363"/>
            <a:ext cx="7919640" cy="15526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амплитуды плазменной кильватерной волны вследствие ее опрокидывания</a:t>
            </a:r>
            <a:endParaRPr lang="ru-RU" sz="4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3308362" y="5185456"/>
            <a:ext cx="5263648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u="sng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Владимир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Лотов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</a:t>
            </a:r>
            <a:endParaRPr lang="ru-RU" sz="2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CustomShape 5"/>
          <p:cNvSpPr/>
          <p:nvPr/>
        </p:nvSpPr>
        <p:spPr>
          <a:xfrm>
            <a:off x="4676520" y="6283440"/>
            <a:ext cx="2231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Новосибирск, 2023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32AAD908-A7EB-4D7D-806E-109B6318F5FF}"/>
              </a:ext>
            </a:extLst>
          </p:cNvPr>
          <p:cNvSpPr/>
          <p:nvPr/>
        </p:nvSpPr>
        <p:spPr>
          <a:xfrm>
            <a:off x="3460620" y="2556135"/>
            <a:ext cx="6894360" cy="2443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ядерной физики им. Г. И. Будкера СО РАН, г. Новосибирск</a:t>
            </a: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Новосибирский государственный университет</a:t>
            </a: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Коллаборация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AWAKE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FD73F8B3-3A7B-4BC7-99C7-7C0DAE24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66" y="4448994"/>
            <a:ext cx="848854" cy="42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544C4697-33F7-4024-99A0-C3ADD40EE54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80366" y="2840468"/>
            <a:ext cx="934560" cy="523440"/>
          </a:xfrm>
          <a:prstGeom prst="rect">
            <a:avLst/>
          </a:prstGeom>
          <a:ln>
            <a:noFill/>
          </a:ln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FC7472A8-0704-4D22-AF8D-F99800C6E3E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980366" y="3554243"/>
            <a:ext cx="1184040" cy="51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03EA5E-F119-6ABC-4975-2CDE80485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483136-81CF-203F-9EF4-759D228A7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E73EFA70-DC11-DA9E-8D00-6F1FCD3450C1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F3AFC13-D31A-C457-937B-EE4500FCDF82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00989A6-F2A9-C4CA-FA89-354E326D6F25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50589AF-B67F-C931-0EE8-C8770F0B58F5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4E530C14-6B58-1647-5ECB-E32194A194D8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04D4278A-72F2-E9FE-823D-A1A9F8348B78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D9DDEA32-7C0F-C0BB-506D-C77B489F77B8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312725-B9F5-1941-7900-2084718586C5}"/>
              </a:ext>
            </a:extLst>
          </p:cNvPr>
          <p:cNvSpPr txBox="1"/>
          <p:nvPr/>
        </p:nvSpPr>
        <p:spPr>
          <a:xfrm>
            <a:off x="3452772" y="142495"/>
            <a:ext cx="423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Искажение волнового фронта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FFE05DF-AE2B-C5ED-F412-9671E6F31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sp>
        <p:nvSpPr>
          <p:cNvPr id="25" name="Звезда: 5 точек 24">
            <a:extLst>
              <a:ext uri="{FF2B5EF4-FFF2-40B4-BE49-F238E27FC236}">
                <a16:creationId xmlns:a16="http://schemas.microsoft.com/office/drawing/2014/main" id="{7AB3498D-5746-D6DB-E2ED-41FFD66A2C4E}"/>
              </a:ext>
            </a:extLst>
          </p:cNvPr>
          <p:cNvSpPr/>
          <p:nvPr/>
        </p:nvSpPr>
        <p:spPr>
          <a:xfrm>
            <a:off x="9715499" y="1257300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25C0176F-7B5F-19B8-DF37-D61B23B3F0B2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10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201226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D8EB39-0257-B646-5409-39FDBFD43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4A973-3896-5190-0352-69B22CFC5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209961D3-AF4E-BA26-5004-96E08BC72668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2F188FC-181C-8E48-EDC4-55C904DCF9C6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0CC710-CBA6-A318-93E5-600C5207F4BB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524468B-51F8-0267-70E6-A79EC1B11C55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D586AAB3-E883-4C0F-3EA2-451B6751F5C8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7C4D8B85-3523-8A66-3A9F-C9E5EBDB1F3D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6D2E8B73-9734-7AF3-81A7-E0236E334A4B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DD1045-EE07-A2F8-9C1C-90B50BE3ED87}"/>
              </a:ext>
            </a:extLst>
          </p:cNvPr>
          <p:cNvSpPr txBox="1"/>
          <p:nvPr/>
        </p:nvSpPr>
        <p:spPr>
          <a:xfrm>
            <a:off x="3271797" y="142495"/>
            <a:ext cx="459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Локальное опрокидывание волны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A518722-D6F3-AE40-4A46-663ACB7E6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sp>
        <p:nvSpPr>
          <p:cNvPr id="27" name="Звезда: 5 точек 26">
            <a:extLst>
              <a:ext uri="{FF2B5EF4-FFF2-40B4-BE49-F238E27FC236}">
                <a16:creationId xmlns:a16="http://schemas.microsoft.com/office/drawing/2014/main" id="{40760A89-9616-886A-E6DD-5CDF16B66B26}"/>
              </a:ext>
            </a:extLst>
          </p:cNvPr>
          <p:cNvSpPr/>
          <p:nvPr/>
        </p:nvSpPr>
        <p:spPr>
          <a:xfrm>
            <a:off x="10363199" y="1000125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E0495D3D-9774-1D7A-9F64-2E9FD85C917B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11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46404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87F0E-44D5-D91F-AE00-63A6243D4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C92871-BB06-8309-C465-F6B2D08EC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3C52D2D1-C3D6-3C83-3256-363D25C56F82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7C35506-D676-F11E-45A1-F7852718804F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7888692-5E9E-BF59-AE54-A7607321DD8E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53E5BAE-E8C8-B5A1-BACE-31FDCDC9DBC2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F4176F4E-B324-D257-3690-836AB7DBBE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12B96E0B-EAEC-3D6C-BD1B-C44E57CDB448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FBAFE204-AD4E-8F08-93CB-FADCE87936B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50DB21-37AD-7003-BF3D-0980E4996B5B}"/>
              </a:ext>
            </a:extLst>
          </p:cNvPr>
          <p:cNvSpPr txBox="1"/>
          <p:nvPr/>
        </p:nvSpPr>
        <p:spPr>
          <a:xfrm>
            <a:off x="3367047" y="142495"/>
            <a:ext cx="321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волны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56EE46-772D-7F5D-90C1-CC58F6ECB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sp>
        <p:nvSpPr>
          <p:cNvPr id="27" name="Звезда: 5 точек 26">
            <a:extLst>
              <a:ext uri="{FF2B5EF4-FFF2-40B4-BE49-F238E27FC236}">
                <a16:creationId xmlns:a16="http://schemas.microsoft.com/office/drawing/2014/main" id="{8B4268C5-8CF7-3C9A-CA91-2A06330DC400}"/>
              </a:ext>
            </a:extLst>
          </p:cNvPr>
          <p:cNvSpPr/>
          <p:nvPr/>
        </p:nvSpPr>
        <p:spPr>
          <a:xfrm>
            <a:off x="10687049" y="752475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664968C3-2909-B360-E8F7-16FADEBB8B5D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12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354495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FFA709-B83D-C184-5AE0-B5EDBC0E0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7A332C-A0A3-1983-3942-F3E3D6BE2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D26E39B9-2F92-6B9E-EF54-69F27086CBEA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7351A15-E5F0-CDE0-4CFA-3B16CC70F946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15F56AC-24CF-72ED-BEBC-019A087DE7DE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36FFA3A-B031-B049-2AFA-288725120DD8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B3394EA3-3B70-346C-4F6E-B61938D75975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44F2462F-9806-0BA4-CF0A-B9DAF3FB1536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7EE6B2B7-7229-FDFB-743D-06C64D9324C5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A6184F-6A2F-6006-F1F6-97354944D656}"/>
              </a:ext>
            </a:extLst>
          </p:cNvPr>
          <p:cNvSpPr txBox="1"/>
          <p:nvPr/>
        </p:nvSpPr>
        <p:spPr>
          <a:xfrm>
            <a:off x="3290847" y="142495"/>
            <a:ext cx="519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Окончательное опрокидывание волны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D692C0-F9E1-8931-AF23-F0E1FD1E9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sp>
        <p:nvSpPr>
          <p:cNvPr id="26" name="Звезда: 5 точек 25">
            <a:extLst>
              <a:ext uri="{FF2B5EF4-FFF2-40B4-BE49-F238E27FC236}">
                <a16:creationId xmlns:a16="http://schemas.microsoft.com/office/drawing/2014/main" id="{D17D2DFD-ACB8-1537-CBBD-7727EBA8A21E}"/>
              </a:ext>
            </a:extLst>
          </p:cNvPr>
          <p:cNvSpPr/>
          <p:nvPr/>
        </p:nvSpPr>
        <p:spPr>
          <a:xfrm>
            <a:off x="11163299" y="1333500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98E187FA-DCC4-5071-7DBE-B51F454C25DD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13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83451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47A72E-9581-6E23-3269-BD4924E12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73" y="840508"/>
            <a:ext cx="6615766" cy="50823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089C7B-F8DE-25A8-C1CA-210F31102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2D70776F-B100-D448-459F-0D6D4B7286B8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7071940-2C87-9C0E-AAAF-39B7FCABED23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96A306F-2D91-B3BF-B99A-263DAAAABE52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2EC4467-8692-4FEC-4F26-D3AD86F770C4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3EE69E03-B74C-6508-F404-657DC2FB2722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64C265E2-DEBD-13B8-86B6-0CD47E56DACC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D638CCE6-5852-4D65-2575-F4F8C4E845E2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1CCE41EF-44B9-AD9A-CB04-64F891396F34}"/>
              </a:ext>
            </a:extLst>
          </p:cNvPr>
          <p:cNvCxnSpPr/>
          <p:nvPr/>
        </p:nvCxnSpPr>
        <p:spPr>
          <a:xfrm>
            <a:off x="4229100" y="1344747"/>
            <a:ext cx="0" cy="10174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8DD9C04-F7FF-4C7A-EB01-C13B4B2FFC52}"/>
              </a:ext>
            </a:extLst>
          </p:cNvPr>
          <p:cNvSpPr txBox="1"/>
          <p:nvPr/>
        </p:nvSpPr>
        <p:spPr>
          <a:xfrm>
            <a:off x="8534400" y="1009650"/>
            <a:ext cx="34004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Следим за тремя соседними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макрочастицами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в колебаниях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ускоряются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какой-то момент начинают постепенно приближаться к оси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Перестают двигаться совместно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Покидают приосевую зону каждая в свой момент времени,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унося с собой энергию!</a:t>
            </a: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697F3438-D99C-7A17-7878-1E1706FD81CF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17402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089C7B-F8DE-25A8-C1CA-210F31102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C9DD68C7-50A5-296A-1F5A-66721834786D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89B7647-20F6-6508-8412-4570D2AC1957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7B8231B-061B-A713-F405-C9DED6C971E7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E8CC592-D129-16A4-3473-1DADCBD9C286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6CE36235-2B5E-F94C-0D66-4BB066EE6E20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2393ABC8-7322-657F-B452-A3782B34BA19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D972EB00-4E76-401B-11AA-0F880F7444A7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A8A9B4-8830-DABE-22F7-98F55F144932}"/>
              </a:ext>
            </a:extLst>
          </p:cNvPr>
          <p:cNvSpPr txBox="1"/>
          <p:nvPr/>
        </p:nvSpPr>
        <p:spPr>
          <a:xfrm>
            <a:off x="713064" y="1191237"/>
            <a:ext cx="11073468" cy="251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7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Опрокидывание волны, которое всегда вызывало негативные последствия, оказывается, может увеличить ускоряющее поле. При этом «бесплатно» растет коэффициент трансформации. (почти в полтора раза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20A4A1AA-07B0-00AA-464C-AD3806902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360" y="879982"/>
            <a:ext cx="9035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Итог:</a:t>
            </a: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B1784EE0-B805-E812-4966-BF0E282CE68D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/>
              <a:t>15</a:t>
            </a:r>
            <a:r>
              <a:rPr lang="en-US" sz="1600" b="1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3645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23531" y="1023687"/>
            <a:ext cx="8630513" cy="5538499"/>
            <a:chOff x="1852104" y="1262122"/>
            <a:chExt cx="8630513" cy="553849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2104" y="1312649"/>
              <a:ext cx="8468502" cy="543744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04632" y="6554400"/>
              <a:ext cx="38779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from </a:t>
              </a:r>
              <a:r>
                <a:rPr lang="en-US" sz="1000" dirty="0" err="1"/>
                <a:t>E.Adli</a:t>
              </a:r>
              <a:r>
                <a:rPr lang="en-US" sz="1000" dirty="0"/>
                <a:t> et al. (AWAKE Collaboration), Nature 561, 363 (2018)</a:t>
              </a:r>
              <a:endParaRPr lang="ru-RU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87279" y="3279371"/>
              <a:ext cx="10134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400 GeV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z</a:t>
              </a:r>
              <a:r>
                <a:rPr lang="en-US" sz="1000" dirty="0"/>
                <a:t>~7 cm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r</a:t>
              </a:r>
              <a:r>
                <a:rPr lang="en-US" sz="1000" dirty="0"/>
                <a:t>~0.2 mm</a:t>
              </a:r>
            </a:p>
            <a:p>
              <a:r>
                <a:rPr lang="el-GR" sz="1000" dirty="0"/>
                <a:t>ε</a:t>
              </a:r>
              <a:r>
                <a:rPr lang="en-US" sz="1000" baseline="-25000" dirty="0"/>
                <a:t>n</a:t>
              </a:r>
              <a:r>
                <a:rPr lang="en-US" sz="1000" dirty="0"/>
                <a:t>~3 mm </a:t>
              </a:r>
              <a:r>
                <a:rPr lang="en-US" sz="1000" dirty="0" err="1"/>
                <a:t>mrad</a:t>
              </a:r>
              <a:endParaRPr lang="ru-RU" sz="1000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767599" y="3124291"/>
              <a:ext cx="10374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</a:t>
              </a:r>
              <a:r>
                <a:rPr lang="en-US" sz="1000" baseline="30000" dirty="0"/>
                <a:t>14</a:t>
              </a:r>
              <a:r>
                <a:rPr lang="en-US" sz="1000" dirty="0"/>
                <a:t>–10</a:t>
              </a:r>
              <a:r>
                <a:rPr lang="en-US" sz="1000" baseline="30000" dirty="0"/>
                <a:t>15 </a:t>
              </a:r>
              <a:r>
                <a:rPr lang="en-US" sz="1000" dirty="0"/>
                <a:t>cm</a:t>
              </a:r>
              <a:r>
                <a:rPr lang="en-US" sz="1000" baseline="30000" dirty="0"/>
                <a:t>-3</a:t>
              </a:r>
              <a:r>
                <a:rPr lang="en-US" sz="1000" dirty="0"/>
                <a:t> </a:t>
              </a:r>
              <a:endParaRPr lang="ru-RU" sz="10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52104" y="1337220"/>
              <a:ext cx="14029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Ti:Sapphire</a:t>
              </a:r>
              <a:r>
                <a:rPr lang="en-US" sz="1000" dirty="0"/>
                <a:t>, </a:t>
              </a:r>
              <a:r>
                <a:rPr lang="en-GB" sz="1000" dirty="0"/>
                <a:t>780 nm, </a:t>
              </a:r>
            </a:p>
            <a:p>
              <a:r>
                <a:rPr lang="en-GB" sz="1000" dirty="0"/>
                <a:t>120 fs, 450mJ</a:t>
              </a:r>
              <a:endParaRPr lang="ru-RU" sz="1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767598" y="1262122"/>
              <a:ext cx="12490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20 MeV</a:t>
              </a:r>
              <a:r>
                <a:rPr lang="en-GB" sz="1000" dirty="0"/>
                <a:t>, 650 </a:t>
              </a:r>
              <a:r>
                <a:rPr lang="en-GB" sz="1000" dirty="0" err="1"/>
                <a:t>pC</a:t>
              </a:r>
              <a:r>
                <a:rPr lang="en-GB" sz="1000" dirty="0"/>
                <a:t>, </a:t>
              </a:r>
            </a:p>
            <a:p>
              <a:r>
                <a:rPr lang="en-GB" sz="1000" dirty="0"/>
                <a:t>15 mm </a:t>
              </a:r>
              <a:r>
                <a:rPr lang="en-GB" sz="1000" dirty="0" err="1"/>
                <a:t>mrad</a:t>
              </a:r>
              <a:r>
                <a:rPr lang="en-GB" sz="1000" dirty="0"/>
                <a:t>, 2 </a:t>
              </a:r>
              <a:r>
                <a:rPr lang="en-GB" sz="1000" dirty="0" err="1"/>
                <a:t>ps</a:t>
              </a:r>
              <a:r>
                <a:rPr lang="en-GB" sz="1000" dirty="0"/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55032" y="276999"/>
            <a:ext cx="2442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Эксперимент </a:t>
            </a:r>
            <a:r>
              <a:rPr lang="en-US" sz="2000" dirty="0"/>
              <a:t>AWAKE</a:t>
            </a:r>
            <a:endParaRPr lang="ru-RU" sz="20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481030" y="1104022"/>
            <a:ext cx="3372737" cy="1004887"/>
            <a:chOff x="8225027" y="3129484"/>
            <a:chExt cx="3372737" cy="1004887"/>
          </a:xfrm>
        </p:grpSpPr>
        <p:grpSp>
          <p:nvGrpSpPr>
            <p:cNvPr id="57" name="Group 20"/>
            <p:cNvGrpSpPr>
              <a:grpSpLocks/>
            </p:cNvGrpSpPr>
            <p:nvPr/>
          </p:nvGrpSpPr>
          <p:grpSpPr bwMode="auto">
            <a:xfrm>
              <a:off x="8284254" y="3470017"/>
              <a:ext cx="2797168" cy="536915"/>
              <a:chOff x="703" y="2750"/>
              <a:chExt cx="3009" cy="771"/>
            </a:xfrm>
          </p:grpSpPr>
          <p:sp>
            <p:nvSpPr>
              <p:cNvPr id="73" name="Freeform 7"/>
              <p:cNvSpPr>
                <a:spLocks/>
              </p:cNvSpPr>
              <p:nvPr/>
            </p:nvSpPr>
            <p:spPr bwMode="auto">
              <a:xfrm>
                <a:off x="703" y="2840"/>
                <a:ext cx="3003" cy="650"/>
              </a:xfrm>
              <a:custGeom>
                <a:avLst/>
                <a:gdLst>
                  <a:gd name="T0" fmla="*/ 0 w 4768483"/>
                  <a:gd name="T1" fmla="*/ 0 h 1033233"/>
                  <a:gd name="T2" fmla="*/ 0 w 4768483"/>
                  <a:gd name="T3" fmla="*/ 0 h 1033233"/>
                  <a:gd name="T4" fmla="*/ 0 w 4768483"/>
                  <a:gd name="T5" fmla="*/ 0 h 1033233"/>
                  <a:gd name="T6" fmla="*/ 0 w 4768483"/>
                  <a:gd name="T7" fmla="*/ 0 h 1033233"/>
                  <a:gd name="T8" fmla="*/ 0 w 4768483"/>
                  <a:gd name="T9" fmla="*/ 0 h 1033233"/>
                  <a:gd name="T10" fmla="*/ 0 w 4768483"/>
                  <a:gd name="T11" fmla="*/ 0 h 10332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68483" h="1033233">
                    <a:moveTo>
                      <a:pt x="0" y="1033176"/>
                    </a:moveTo>
                    <a:cubicBezTo>
                      <a:pt x="142324" y="1033176"/>
                      <a:pt x="216635" y="1040733"/>
                      <a:pt x="521435" y="882036"/>
                    </a:cubicBezTo>
                    <a:cubicBezTo>
                      <a:pt x="826235" y="723339"/>
                      <a:pt x="1416942" y="208201"/>
                      <a:pt x="1828800" y="80991"/>
                    </a:cubicBezTo>
                    <a:cubicBezTo>
                      <a:pt x="2240658" y="-46219"/>
                      <a:pt x="2590800" y="-15991"/>
                      <a:pt x="2992582" y="118776"/>
                    </a:cubicBezTo>
                    <a:cubicBezTo>
                      <a:pt x="3394364" y="253543"/>
                      <a:pt x="3943508" y="738453"/>
                      <a:pt x="4239491" y="889593"/>
                    </a:cubicBezTo>
                    <a:cubicBezTo>
                      <a:pt x="4535474" y="1040733"/>
                      <a:pt x="4621750" y="1036954"/>
                      <a:pt x="4768483" y="1025619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74" name="Rectangle 22"/>
              <p:cNvSpPr>
                <a:spLocks noChangeArrowheads="1"/>
              </p:cNvSpPr>
              <p:nvPr/>
            </p:nvSpPr>
            <p:spPr bwMode="auto">
              <a:xfrm>
                <a:off x="2216" y="2750"/>
                <a:ext cx="1496" cy="77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400"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58" name="Straight Connector 6"/>
            <p:cNvCxnSpPr/>
            <p:nvPr/>
          </p:nvCxnSpPr>
          <p:spPr bwMode="auto">
            <a:xfrm flipV="1">
              <a:off x="8225027" y="3984996"/>
              <a:ext cx="3021006" cy="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7"/>
            <p:cNvSpPr>
              <a:spLocks/>
            </p:cNvSpPr>
            <p:nvPr/>
          </p:nvSpPr>
          <p:spPr bwMode="auto">
            <a:xfrm>
              <a:off x="8284254" y="3533737"/>
              <a:ext cx="2791116" cy="452304"/>
            </a:xfrm>
            <a:custGeom>
              <a:avLst/>
              <a:gdLst>
                <a:gd name="T0" fmla="*/ 0 w 4768483"/>
                <a:gd name="T1" fmla="*/ 0 h 1033233"/>
                <a:gd name="T2" fmla="*/ 0 w 4768483"/>
                <a:gd name="T3" fmla="*/ 0 h 1033233"/>
                <a:gd name="T4" fmla="*/ 0 w 4768483"/>
                <a:gd name="T5" fmla="*/ 0 h 1033233"/>
                <a:gd name="T6" fmla="*/ 0 w 4768483"/>
                <a:gd name="T7" fmla="*/ 0 h 1033233"/>
                <a:gd name="T8" fmla="*/ 0 w 4768483"/>
                <a:gd name="T9" fmla="*/ 0 h 1033233"/>
                <a:gd name="T10" fmla="*/ 0 w 4768483"/>
                <a:gd name="T11" fmla="*/ 0 h 10332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68483" h="1033233">
                  <a:moveTo>
                    <a:pt x="0" y="1033176"/>
                  </a:moveTo>
                  <a:cubicBezTo>
                    <a:pt x="142324" y="1033176"/>
                    <a:pt x="216635" y="1040733"/>
                    <a:pt x="521435" y="882036"/>
                  </a:cubicBezTo>
                  <a:cubicBezTo>
                    <a:pt x="826235" y="723339"/>
                    <a:pt x="1416942" y="208201"/>
                    <a:pt x="1828800" y="80991"/>
                  </a:cubicBezTo>
                  <a:cubicBezTo>
                    <a:pt x="2240658" y="-46219"/>
                    <a:pt x="2590800" y="-15991"/>
                    <a:pt x="2992582" y="118776"/>
                  </a:cubicBezTo>
                  <a:cubicBezTo>
                    <a:pt x="3394364" y="253543"/>
                    <a:pt x="3943508" y="738453"/>
                    <a:pt x="4239491" y="889593"/>
                  </a:cubicBezTo>
                  <a:cubicBezTo>
                    <a:pt x="4535474" y="1040733"/>
                    <a:pt x="4621750" y="1036954"/>
                    <a:pt x="4768483" y="102561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cxnSp>
          <p:nvCxnSpPr>
            <p:cNvPr id="61" name="Straight Arrow Connector 19"/>
            <p:cNvCxnSpPr>
              <a:cxnSpLocks noChangeShapeType="1"/>
            </p:cNvCxnSpPr>
            <p:nvPr/>
          </p:nvCxnSpPr>
          <p:spPr bwMode="auto">
            <a:xfrm flipH="1">
              <a:off x="9667709" y="3567163"/>
              <a:ext cx="762534" cy="182802"/>
            </a:xfrm>
            <a:prstGeom prst="straightConnector1">
              <a:avLst/>
            </a:prstGeom>
            <a:noFill/>
            <a:ln w="9525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>
              <a:off x="9676181" y="3532692"/>
              <a:ext cx="0" cy="44290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Line 28"/>
            <p:cNvSpPr>
              <a:spLocks noChangeShapeType="1"/>
            </p:cNvSpPr>
            <p:nvPr/>
          </p:nvSpPr>
          <p:spPr bwMode="auto">
            <a:xfrm>
              <a:off x="9676181" y="3986040"/>
              <a:ext cx="13907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Text Box 29"/>
            <p:cNvSpPr txBox="1">
              <a:spLocks noChangeArrowheads="1"/>
            </p:cNvSpPr>
            <p:nvPr/>
          </p:nvSpPr>
          <p:spPr bwMode="auto">
            <a:xfrm>
              <a:off x="10042924" y="3129484"/>
              <a:ext cx="148875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rgbClr val="0000FF"/>
                  </a:solidFill>
                  <a:latin typeface="Arial" panose="020B0604020202020204" pitchFamily="34" charset="0"/>
                </a:rPr>
                <a:t>beam as is seen by the plasma</a:t>
              </a:r>
              <a:endParaRPr lang="ru-RU" altLang="ru-RU" sz="12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65" name="Straight Arrow Connector 22"/>
            <p:cNvCxnSpPr>
              <a:stCxn id="74" idx="3"/>
            </p:cNvCxnSpPr>
            <p:nvPr/>
          </p:nvCxnSpPr>
          <p:spPr bwMode="auto">
            <a:xfrm flipH="1">
              <a:off x="10559753" y="3738475"/>
              <a:ext cx="521669" cy="783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 Box 31"/>
            <p:cNvSpPr txBox="1">
              <a:spLocks noChangeArrowheads="1"/>
            </p:cNvSpPr>
            <p:nvPr/>
          </p:nvSpPr>
          <p:spPr bwMode="auto">
            <a:xfrm>
              <a:off x="11029980" y="3542718"/>
              <a:ext cx="5677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beam</a:t>
              </a:r>
              <a:endPara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67" name="Picture 3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23214" y="3817863"/>
              <a:ext cx="26265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11343" y="3817863"/>
              <a:ext cx="26265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64311" y="3817863"/>
              <a:ext cx="26265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17278" y="3817863"/>
              <a:ext cx="26265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3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69036" y="3817863"/>
              <a:ext cx="26386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 Box 37"/>
            <p:cNvSpPr txBox="1">
              <a:spLocks noChangeArrowheads="1"/>
            </p:cNvSpPr>
            <p:nvPr/>
          </p:nvSpPr>
          <p:spPr bwMode="auto">
            <a:xfrm>
              <a:off x="8287885" y="3294222"/>
              <a:ext cx="116921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latin typeface="Arial" panose="020B0604020202020204" pitchFamily="34" charset="0"/>
                </a:rPr>
                <a:t>plasma wakefield</a:t>
              </a:r>
              <a:endParaRPr lang="ru-RU" altLang="ru-RU" sz="12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8204433" y="2439755"/>
            <a:ext cx="3967656" cy="2308641"/>
            <a:chOff x="3635896" y="3950004"/>
            <a:chExt cx="5212987" cy="2714022"/>
          </a:xfrm>
        </p:grpSpPr>
        <p:grpSp>
          <p:nvGrpSpPr>
            <p:cNvPr id="47" name="Group 23"/>
            <p:cNvGrpSpPr/>
            <p:nvPr/>
          </p:nvGrpSpPr>
          <p:grpSpPr>
            <a:xfrm>
              <a:off x="3635896" y="4149080"/>
              <a:ext cx="5212987" cy="2514946"/>
              <a:chOff x="7064096" y="3718468"/>
              <a:chExt cx="4640225" cy="2232741"/>
            </a:xfrm>
          </p:grpSpPr>
          <p:pic>
            <p:nvPicPr>
              <p:cNvPr id="51" name="Shape 266"/>
              <p:cNvPicPr preferRelativeResize="0"/>
              <p:nvPr/>
            </p:nvPicPr>
            <p:blipFill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4096" y="3718468"/>
                <a:ext cx="4640225" cy="22327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9263845" y="4233077"/>
                <a:ext cx="1084161" cy="25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proton bunch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904119" y="5121193"/>
                <a:ext cx="657389" cy="431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micro- </a:t>
                </a:r>
              </a:p>
              <a:p>
                <a:pPr algn="ctr"/>
                <a:r>
                  <a:rPr lang="en-US" sz="1200" dirty="0"/>
                  <a:t>bunch</a:t>
                </a:r>
              </a:p>
            </p:txBody>
          </p:sp>
        </p:grpSp>
        <p:grpSp>
          <p:nvGrpSpPr>
            <p:cNvPr id="48" name="Group 30"/>
            <p:cNvGrpSpPr/>
            <p:nvPr/>
          </p:nvGrpSpPr>
          <p:grpSpPr>
            <a:xfrm>
              <a:off x="8007267" y="3950004"/>
              <a:ext cx="743023" cy="1814285"/>
              <a:chOff x="11115525" y="1886856"/>
              <a:chExt cx="743022" cy="1814286"/>
            </a:xfrm>
          </p:grpSpPr>
          <p:sp>
            <p:nvSpPr>
              <p:cNvPr id="49" name="Oval 28"/>
              <p:cNvSpPr/>
              <p:nvPr/>
            </p:nvSpPr>
            <p:spPr>
              <a:xfrm>
                <a:off x="11115525" y="1886856"/>
                <a:ext cx="108856" cy="1814286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1212285" y="2298095"/>
                <a:ext cx="646262" cy="3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</a:rPr>
                  <a:t>seed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9979723" y="4471397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n-lt"/>
              </a:rPr>
              <a:t>1.2 </a:t>
            </a:r>
            <a:r>
              <a:rPr lang="en-US" sz="1200" dirty="0">
                <a:latin typeface="+mn-lt"/>
              </a:rPr>
              <a:t>mm</a:t>
            </a: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72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076776" y="3860"/>
            <a:ext cx="84248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Плазменное кильватерное ускорение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2967977"/>
            <a:ext cx="11583144" cy="3861048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14" y="900377"/>
            <a:ext cx="3239943" cy="2317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8472264" y="517306"/>
            <a:ext cx="23177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D2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Драйвер (ведущий пучок)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619152" y="587741"/>
            <a:ext cx="23042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err="1">
                <a:solidFill>
                  <a:srgbClr val="0610D4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Витнесс</a:t>
            </a:r>
            <a:r>
              <a:rPr lang="ru-RU" altLang="ru-RU" sz="1400" dirty="0">
                <a:solidFill>
                  <a:srgbClr val="0610D4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(ведомый пучок)</a:t>
            </a:r>
          </a:p>
        </p:txBody>
      </p:sp>
      <p:pic>
        <p:nvPicPr>
          <p:cNvPr id="18" name="Picture 10" descr="Картинки по запросу surfing boat w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00" y="904326"/>
            <a:ext cx="3485599" cy="2317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BD48D6A-A14B-4763-A641-04127C6951F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0947C3E-2AD8-440A-9AD7-DEA4B4FBCD9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5D4C54AD-62AA-4CE4-8A30-F777F8C56D4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C3D1CF5F-9B6F-4748-96FC-CEE142A3D4CE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D06A19E-1B30-4CDA-9487-F6733C67AF8C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9EB7431-C5F2-440B-BF57-064480419A56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F2DBECA3-0F10-40D4-B56D-26AF2D661564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918FFF5-C48C-4D4D-882B-E0E74B2F8CC2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9AA21CFD-78DE-4511-A20B-95E565F3E405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15083EB2-7A2B-43ED-BBE2-C5929D682D30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D341E072-BB6C-4974-B829-F9E91FD7A5AA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F555BD-4F38-5E87-352B-AD49E996B5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1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3"/>
          <p:cNvSpPr txBox="1">
            <a:spLocks noChangeArrowheads="1"/>
          </p:cNvSpPr>
          <p:nvPr/>
        </p:nvSpPr>
        <p:spPr bwMode="auto">
          <a:xfrm>
            <a:off x="9117970" y="1144966"/>
            <a:ext cx="2824103" cy="50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C00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Протонный драйвер (2009)</a:t>
            </a:r>
            <a:r>
              <a:rPr lang="en-US" altLang="ru-RU" sz="1600" b="1" dirty="0">
                <a:solidFill>
                  <a:srgbClr val="CC00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: </a:t>
            </a:r>
            <a:endParaRPr lang="ru-RU" altLang="ru-RU" sz="1600" b="1" dirty="0">
              <a:solidFill>
                <a:srgbClr val="CC0000"/>
              </a:solidFill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4420256" y="1150293"/>
            <a:ext cx="3043896" cy="9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47B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Электронный драйвер (1985)</a:t>
            </a:r>
            <a:r>
              <a:rPr lang="en-US" altLang="ru-RU" sz="1600" b="1" dirty="0">
                <a:solidFill>
                  <a:srgbClr val="0047B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: </a:t>
            </a:r>
            <a:r>
              <a:rPr lang="ru-RU" altLang="ru-RU" sz="1400" dirty="0">
                <a:solidFill>
                  <a:srgbClr val="0047B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Трансформатор энергии пучков</a:t>
            </a:r>
          </a:p>
        </p:txBody>
      </p:sp>
      <p:sp>
        <p:nvSpPr>
          <p:cNvPr id="5125" name="TextBox 13"/>
          <p:cNvSpPr txBox="1">
            <a:spLocks noChangeArrowheads="1"/>
          </p:cNvSpPr>
          <p:nvPr/>
        </p:nvSpPr>
        <p:spPr bwMode="auto">
          <a:xfrm>
            <a:off x="295814" y="1143659"/>
            <a:ext cx="2633618" cy="9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7E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Лазерный драйвер (1979)</a:t>
            </a:r>
            <a:r>
              <a:rPr lang="en-US" altLang="ru-RU" sz="1600" b="1" dirty="0">
                <a:solidFill>
                  <a:srgbClr val="007E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: </a:t>
            </a:r>
            <a:endParaRPr lang="en-US" altLang="ru-RU" sz="1400" dirty="0">
              <a:solidFill>
                <a:srgbClr val="007E00"/>
              </a:solidFill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7E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Генератор пучков частиц</a:t>
            </a:r>
          </a:p>
        </p:txBody>
      </p:sp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2505109" y="427922"/>
            <a:ext cx="84383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Три направления плазменного кильватерного ускорения</a:t>
            </a:r>
          </a:p>
        </p:txBody>
      </p:sp>
      <p:pic>
        <p:nvPicPr>
          <p:cNvPr id="5128" name="그림 5" descr="sche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8" y="2165329"/>
            <a:ext cx="2124102" cy="164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1"/>
          <p:cNvSpPr txBox="1">
            <a:spLocks noChangeArrowheads="1"/>
          </p:cNvSpPr>
          <p:nvPr/>
        </p:nvSpPr>
        <p:spPr bwMode="auto">
          <a:xfrm>
            <a:off x="2854753" y="6144635"/>
            <a:ext cx="5760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Для сравнения, </a:t>
            </a:r>
            <a:r>
              <a:rPr lang="en-US" altLang="ru-RU" sz="1400" dirty="0">
                <a:solidFill>
                  <a:schemeClr val="accent6">
                    <a:lumMod val="50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International Linear Collider: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	1 кДж в сгустке, 250 ГэВ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8703"/>
          <a:stretch/>
        </p:blipFill>
        <p:spPr>
          <a:xfrm>
            <a:off x="4188766" y="2260464"/>
            <a:ext cx="3491411" cy="14565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79451" y="5262300"/>
            <a:ext cx="3145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Энергии достаточно для ускорения электронов до ТэВ и более в одной плазменной секции, и именно в контексте сверхвысоких энергий они и изучаются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5814" y="5110246"/>
            <a:ext cx="2440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Изучается, в основном, как  компактный источник коротких электронных сгустков или излучения на их основе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77604" y="4127031"/>
            <a:ext cx="2349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20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кДж и 450 ГэВ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(SPS), </a:t>
            </a:r>
            <a:endParaRPr lang="ru-RU" altLang="ru-RU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&gt;150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кДж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и 6.5 ТэВ 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(LHC)</a:t>
            </a:r>
            <a:endParaRPr lang="ru-RU" altLang="ru-RU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45860" y="4230209"/>
            <a:ext cx="1978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&lt; 120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Дж, 50 ГэВ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(SLC)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5815" y="4008130"/>
            <a:ext cx="2872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&lt; 50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Дж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в импульсе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&lt; 10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ГэВ за секцию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для ТэВ-</a:t>
            </a:r>
            <a:r>
              <a:rPr lang="ru-RU" altLang="ru-RU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ных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энергий нужно много секций</a:t>
            </a:r>
            <a:endParaRPr lang="en-US" altLang="ru-RU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061" y="5114874"/>
            <a:ext cx="3043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«</a:t>
            </a:r>
            <a:r>
              <a:rPr lang="ru-RU" altLang="ru-RU" sz="12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Доускоритель</a:t>
            </a:r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» (добавка к обычному </a:t>
            </a:r>
            <a:r>
              <a:rPr lang="ru-RU" altLang="ru-RU" sz="12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линаку</a:t>
            </a:r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для удвоения энергии), либо многостадийное ускорение (много драйверов, один </a:t>
            </a:r>
            <a:r>
              <a:rPr lang="ru-RU" altLang="ru-RU" sz="12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витнесс</a:t>
            </a:r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сложно)</a:t>
            </a:r>
            <a:endParaRPr lang="en-US" altLang="ru-RU" sz="1200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102" name="Picture 6" descr="Image result for 3 headed hydra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6" y="312187"/>
            <a:ext cx="1172597" cy="11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AB3736C3-3887-4E45-A433-56E5F563034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9A6FDD07-7F61-4FB1-B6E0-33AE1C6E68C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054712B2-F169-4F09-B730-C12C864C8E2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C15E46DB-C068-42FC-A872-E2179425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1849" y="2187842"/>
            <a:ext cx="3096344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Не рассматривали до 2009 г., потому что: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ru-RU" altLang="ru-RU" sz="1400" b="1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Длинные (не возбуждают плазменную </a:t>
            </a:r>
            <a:r>
              <a:rPr lang="ru-RU" altLang="ru-RU" sz="1400" b="1">
                <a:ea typeface="Malgun Gothic Semilight" panose="020B0502040204020203" pitchFamily="34" charset="-128"/>
                <a:cs typeface="Times New Roman" panose="02020603050405020304" pitchFamily="18" charset="0"/>
              </a:rPr>
              <a:t>волну)</a:t>
            </a:r>
            <a:endParaRPr lang="ru-RU" altLang="ru-RU" sz="1400" b="1" dirty="0"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1246D9-24B4-DF54-DFE3-2627BD15E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766973C1-BA88-B49C-F5F4-3A1E032DA483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AAF9910-70DB-EA09-3F62-E878AE8ACC2A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EF69C9B-1A6C-93D0-1632-B2559E6B4B19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AC9587C-29FA-6633-1EDA-A16E710DA737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87EA2ACC-37B4-FF4C-D888-60DA1039BFDF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26930C5B-1352-A6FE-4C50-0F2B7079D067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1DFA62EF-29F4-0731-C4FE-724DB214BDEB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D44B371C-D296-54C5-8164-B9492BFD06CD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3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910888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1316338" y="783039"/>
            <a:ext cx="885666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Оказалось,</a:t>
            </a:r>
            <a:r>
              <a:rPr lang="en-US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протонные пучки:</a:t>
            </a:r>
          </a:p>
          <a:p>
            <a:pPr eaLnBrk="1" hangingPunct="1">
              <a:spcBef>
                <a:spcPts val="600"/>
              </a:spcBef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	</a:t>
            </a:r>
            <a:r>
              <a:rPr lang="ru-RU" altLang="ru-RU" sz="1400" dirty="0">
                <a:solidFill>
                  <a:srgbClr val="FF00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Можно разбить на короткие сгустки 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(резонансно возбуждают плазменную волну)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	При энергии</a:t>
            </a:r>
            <a:r>
              <a:rPr lang="en-US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&gt;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1 ТэВ (фазовая скорость достаточно близка к скорости света)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6397755" y="1821410"/>
            <a:ext cx="5458885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400" u="sng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Контролируемая </a:t>
            </a:r>
            <a:r>
              <a:rPr lang="ru-RU" altLang="ru-RU" sz="1400" u="sng" dirty="0" err="1">
                <a:ea typeface="Malgun Gothic Semilight" panose="020B0502040204020203" pitchFamily="34" charset="-128"/>
                <a:cs typeface="Times New Roman" panose="02020603050405020304" pitchFamily="18" charset="0"/>
              </a:rPr>
              <a:t>самомодуляция</a:t>
            </a:r>
            <a:r>
              <a:rPr lang="en-US" altLang="ru-RU" sz="1400" b="1" u="sng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Модуляция радиуса пучка модулирует (де)фокусирующую силу, которая усиливает модуляцию радиуса и т.д.</a:t>
            </a:r>
            <a:endParaRPr lang="en-US" altLang="ru-RU" sz="1400" dirty="0"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6433501" y="2769342"/>
            <a:ext cx="53700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de-DE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K. Lotov, 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Instability of long driving beams in plasma wakefield accelerators,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Proc. EPAC-1998, p.806-808.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1200" i="1" dirty="0">
              <a:solidFill>
                <a:schemeClr val="bg2">
                  <a:lumMod val="75000"/>
                </a:schemeClr>
              </a:solidFill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200" i="1" dirty="0" err="1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N.Kumar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  <a:r>
              <a:rPr lang="en-US" altLang="ru-RU" sz="1200" i="1" dirty="0" err="1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A.Pukhov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, and </a:t>
            </a:r>
            <a:r>
              <a:rPr lang="en-US" altLang="ru-RU" sz="1200" i="1" dirty="0" err="1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K.Lotov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, Self-modulation instability of a long proton bunch in plasmas. Phys. Rev. Lett. 104, 255003 (2010)</a:t>
            </a:r>
          </a:p>
        </p:txBody>
      </p:sp>
      <p:grpSp>
        <p:nvGrpSpPr>
          <p:cNvPr id="19" name="Group 23"/>
          <p:cNvGrpSpPr/>
          <p:nvPr/>
        </p:nvGrpSpPr>
        <p:grpSpPr>
          <a:xfrm>
            <a:off x="757176" y="1905752"/>
            <a:ext cx="4618744" cy="2387345"/>
            <a:chOff x="7064096" y="3718468"/>
            <a:chExt cx="4640225" cy="2232741"/>
          </a:xfrm>
        </p:grpSpPr>
        <p:pic>
          <p:nvPicPr>
            <p:cNvPr id="23" name="Shape 266"/>
            <p:cNvPicPr preferRelativeResize="0"/>
            <p:nvPr/>
          </p:nvPicPr>
          <p:blipFill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096" y="3718468"/>
              <a:ext cx="4640225" cy="22327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9263845" y="4233077"/>
              <a:ext cx="1006858" cy="259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proton bunch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13781" y="5121193"/>
              <a:ext cx="638063" cy="431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micro- 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bunch</a:t>
              </a:r>
            </a:p>
          </p:txBody>
        </p:sp>
      </p:grpSp>
      <p:grpSp>
        <p:nvGrpSpPr>
          <p:cNvPr id="20" name="Group 30"/>
          <p:cNvGrpSpPr/>
          <p:nvPr/>
        </p:nvGrpSpPr>
        <p:grpSpPr>
          <a:xfrm>
            <a:off x="4630240" y="1716775"/>
            <a:ext cx="590997" cy="1722234"/>
            <a:chOff x="11115525" y="1886856"/>
            <a:chExt cx="667033" cy="1814286"/>
          </a:xfrm>
        </p:grpSpPr>
        <p:sp>
          <p:nvSpPr>
            <p:cNvPr id="21" name="Oval 28"/>
            <p:cNvSpPr/>
            <p:nvPr/>
          </p:nvSpPr>
          <p:spPr>
            <a:xfrm>
              <a:off x="11115525" y="1886856"/>
              <a:ext cx="108856" cy="18142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212285" y="2298095"/>
              <a:ext cx="570273" cy="3242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seed</a:t>
              </a:r>
            </a:p>
          </p:txBody>
        </p:sp>
      </p:grpSp>
      <p:sp>
        <p:nvSpPr>
          <p:cNvPr id="26" name="Content Placeholder 4"/>
          <p:cNvSpPr txBox="1">
            <a:spLocks/>
          </p:cNvSpPr>
          <p:nvPr/>
        </p:nvSpPr>
        <p:spPr>
          <a:xfrm>
            <a:off x="1979640" y="4144659"/>
            <a:ext cx="8999053" cy="1575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В </a:t>
            </a:r>
            <a:r>
              <a:rPr lang="en-US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AWAKE</a:t>
            </a:r>
            <a:r>
              <a:rPr lang="ru-RU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sz="1400" u="sng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самомодуляция</a:t>
            </a:r>
            <a:r>
              <a:rPr lang="ru-RU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инициируется ионизационным фронтом:</a:t>
            </a:r>
            <a:endParaRPr lang="en-US" sz="1400" u="sng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Короткий лазерный импульс движется вместе с протонным пучком и быстро ионизует газ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С точки зрения плазмы у протонного пучка – резкий передний фронт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Резкий фронт создает затравочную волну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14119A5-2F2B-44A6-AC93-01B885BB3C13}"/>
              </a:ext>
            </a:extLst>
          </p:cNvPr>
          <p:cNvGrpSpPr/>
          <p:nvPr/>
        </p:nvGrpSpPr>
        <p:grpSpPr>
          <a:xfrm>
            <a:off x="154556" y="5367127"/>
            <a:ext cx="11846098" cy="1393239"/>
            <a:chOff x="2185061" y="5805265"/>
            <a:chExt cx="7497040" cy="863563"/>
          </a:xfrm>
        </p:grpSpPr>
        <p:sp>
          <p:nvSpPr>
            <p:cNvPr id="47" name="Rectangle 20"/>
            <p:cNvSpPr>
              <a:spLocks noChangeArrowheads="1"/>
            </p:cNvSpPr>
            <p:nvPr/>
          </p:nvSpPr>
          <p:spPr bwMode="auto">
            <a:xfrm>
              <a:off x="2193863" y="5827844"/>
              <a:ext cx="3743325" cy="840984"/>
            </a:xfrm>
            <a:prstGeom prst="rect">
              <a:avLst/>
            </a:prstGeom>
            <a:solidFill>
              <a:srgbClr val="D2E6FF"/>
            </a:solidFill>
            <a:ln w="9525">
              <a:solidFill>
                <a:srgbClr val="D2E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48" name="Rectangle 25"/>
            <p:cNvSpPr>
              <a:spLocks noChangeArrowheads="1"/>
            </p:cNvSpPr>
            <p:nvPr/>
          </p:nvSpPr>
          <p:spPr bwMode="auto">
            <a:xfrm>
              <a:off x="2193863" y="6028373"/>
              <a:ext cx="3744913" cy="44081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3130488" y="6148514"/>
              <a:ext cx="5184775" cy="200529"/>
            </a:xfrm>
            <a:prstGeom prst="ellipse">
              <a:avLst/>
            </a:prstGeom>
            <a:solidFill>
              <a:srgbClr val="6871E5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0" name="Rectangle 27"/>
            <p:cNvSpPr>
              <a:spLocks noChangeArrowheads="1"/>
            </p:cNvSpPr>
            <p:nvPr/>
          </p:nvSpPr>
          <p:spPr bwMode="auto">
            <a:xfrm>
              <a:off x="5938776" y="5827844"/>
              <a:ext cx="3743325" cy="840984"/>
            </a:xfrm>
            <a:prstGeom prst="rect">
              <a:avLst/>
            </a:prstGeom>
            <a:solidFill>
              <a:srgbClr val="D2E6FF"/>
            </a:solidFill>
            <a:ln w="9525">
              <a:solidFill>
                <a:srgbClr val="D2E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3130488" y="6148514"/>
              <a:ext cx="5184775" cy="20052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865750" y="6028373"/>
              <a:ext cx="144462" cy="4399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3" name="Text Box 30"/>
            <p:cNvSpPr txBox="1">
              <a:spLocks noChangeArrowheads="1"/>
            </p:cNvSpPr>
            <p:nvPr/>
          </p:nvSpPr>
          <p:spPr bwMode="auto">
            <a:xfrm>
              <a:off x="8026337" y="5868481"/>
              <a:ext cx="142378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neutral gas (Rb)</a:t>
              </a: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4" name="Text Box 31"/>
            <p:cNvSpPr txBox="1">
              <a:spLocks noChangeArrowheads="1"/>
            </p:cNvSpPr>
            <p:nvPr/>
          </p:nvSpPr>
          <p:spPr bwMode="auto">
            <a:xfrm>
              <a:off x="6240016" y="6095434"/>
              <a:ext cx="12202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proton beam</a:t>
              </a:r>
              <a:endParaRPr lang="ru-RU" altLang="ru-RU" sz="1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5865751" y="5805265"/>
              <a:ext cx="101341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solidFill>
                    <a:srgbClr val="FF0000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laser pulse</a:t>
              </a:r>
              <a:endParaRPr lang="ru-RU" altLang="ru-RU" sz="14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6" name="Text Box 33"/>
            <p:cNvSpPr txBox="1">
              <a:spLocks noChangeArrowheads="1"/>
            </p:cNvSpPr>
            <p:nvPr/>
          </p:nvSpPr>
          <p:spPr bwMode="auto">
            <a:xfrm>
              <a:off x="2185061" y="6020973"/>
              <a:ext cx="220765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plasma with the wakefield</a:t>
              </a:r>
              <a:endParaRPr lang="ru-RU" altLang="ru-RU" sz="1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7" name="Line 39"/>
            <p:cNvSpPr>
              <a:spLocks noChangeShapeType="1"/>
            </p:cNvSpPr>
            <p:nvPr/>
          </p:nvSpPr>
          <p:spPr bwMode="auto">
            <a:xfrm>
              <a:off x="8315263" y="6247452"/>
              <a:ext cx="792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</p:grpSp>
      <p:pic>
        <p:nvPicPr>
          <p:cNvPr id="31" name="Picture 3">
            <a:extLst>
              <a:ext uri="{FF2B5EF4-FFF2-40B4-BE49-F238E27FC236}">
                <a16:creationId xmlns:a16="http://schemas.microsoft.com/office/drawing/2014/main" id="{E059328E-5608-486D-A2D5-CA5F8DB59DF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1FFBFC2-B047-4145-B9A3-14CC0295DBB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EF6A29D4-2976-4B8E-9D72-99087FBE85F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29" name="Picture 2" descr="I:\test.gif">
            <a:extLst>
              <a:ext uri="{FF2B5EF4-FFF2-40B4-BE49-F238E27FC236}">
                <a16:creationId xmlns:a16="http://schemas.microsoft.com/office/drawing/2014/main" id="{A84E0DCD-E02E-4713-AA7C-6FC4D45030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7" y="3098312"/>
            <a:ext cx="11807051" cy="346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3">
            <a:extLst>
              <a:ext uri="{FF2B5EF4-FFF2-40B4-BE49-F238E27FC236}">
                <a16:creationId xmlns:a16="http://schemas.microsoft.com/office/drawing/2014/main" id="{308A8D7B-B119-41BC-8138-F828C6D0A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97634"/>
            <a:ext cx="42913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Протонные драйверы: решение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86B8E-F35D-A29E-1B19-0BBE8E6F9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3A08C564-0328-9112-F6D8-BAD436A107AB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5A246D5-F524-2A70-4E8F-6DB587379C15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1AD997C-A07D-480F-0F6E-4A6DD2C5211A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6DBD4CC-AF35-378C-9E02-F21FE07C7405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106DC182-6FF6-588E-BDB7-268DF27EFBA1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5DCFB184-5D47-F238-E402-71DFBE63C441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8283F7DE-09D0-9171-86A2-9E0C3738256E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CC2031A9-0955-F746-975E-F0EAC9295D85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4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8322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25517F-A345-462B-B3FD-8E48E837D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3589185"/>
            <a:ext cx="5855744" cy="3038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637F30-39BF-48C0-884A-EBB3D8000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8" y="1347537"/>
            <a:ext cx="4416086" cy="2372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CCE6AA-6223-4D3B-9244-73789A4525E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8EA9B33-7184-422E-854A-75BE2505496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4EC4AAC-5EE8-4F22-92AF-F18A9117519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B4D049-7D4B-40AF-B5C4-20CD89158B52}"/>
              </a:ext>
            </a:extLst>
          </p:cNvPr>
          <p:cNvGrpSpPr/>
          <p:nvPr/>
        </p:nvGrpSpPr>
        <p:grpSpPr>
          <a:xfrm>
            <a:off x="6824310" y="1186148"/>
            <a:ext cx="4639378" cy="1788058"/>
            <a:chOff x="2052507" y="1455656"/>
            <a:chExt cx="8313490" cy="22355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45613D7-E722-4D9A-BC60-B123F88FCA3C}"/>
                </a:ext>
              </a:extLst>
            </p:cNvPr>
            <p:cNvSpPr/>
            <p:nvPr/>
          </p:nvSpPr>
          <p:spPr>
            <a:xfrm>
              <a:off x="2052507" y="1870644"/>
              <a:ext cx="3531766" cy="1325563"/>
            </a:xfrm>
            <a:prstGeom prst="rect">
              <a:avLst/>
            </a:prstGeom>
            <a:solidFill>
              <a:srgbClr val="FFB7B7"/>
            </a:solidFill>
            <a:ln>
              <a:solidFill>
                <a:srgbClr val="FF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7A20FB7-7CD8-4BFC-8FAC-34354E42F7D1}"/>
                </a:ext>
              </a:extLst>
            </p:cNvPr>
            <p:cNvSpPr/>
            <p:nvPr/>
          </p:nvSpPr>
          <p:spPr>
            <a:xfrm>
              <a:off x="2669097" y="2298583"/>
              <a:ext cx="5830350" cy="52640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2D6DBFBC-B3EA-4522-9282-C3F8507DCD8B}"/>
                </a:ext>
              </a:extLst>
            </p:cNvPr>
            <p:cNvSpPr/>
            <p:nvPr/>
          </p:nvSpPr>
          <p:spPr>
            <a:xfrm>
              <a:off x="5550717" y="1870644"/>
              <a:ext cx="67111" cy="13255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1289ED-25A1-4CF4-A7A8-9AC55A635E17}"/>
                </a:ext>
              </a:extLst>
            </p:cNvPr>
            <p:cNvSpPr txBox="1"/>
            <p:nvPr/>
          </p:nvSpPr>
          <p:spPr>
            <a:xfrm>
              <a:off x="2052508" y="1870644"/>
              <a:ext cx="1135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плазма</a:t>
              </a:r>
            </a:p>
          </p:txBody>
        </p:sp>
        <p:sp>
          <p:nvSpPr>
            <p:cNvPr id="26" name="Стрелка: вправо 25">
              <a:extLst>
                <a:ext uri="{FF2B5EF4-FFF2-40B4-BE49-F238E27FC236}">
                  <a16:creationId xmlns:a16="http://schemas.microsoft.com/office/drawing/2014/main" id="{F2BBA8ED-8E40-4AA1-8EA5-8243525D2E2E}"/>
                </a:ext>
              </a:extLst>
            </p:cNvPr>
            <p:cNvSpPr/>
            <p:nvPr/>
          </p:nvSpPr>
          <p:spPr>
            <a:xfrm>
              <a:off x="8509932" y="2524984"/>
              <a:ext cx="1212208" cy="6711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40DD43-C794-4233-A944-463E6C8639A8}"/>
                </a:ext>
              </a:extLst>
            </p:cNvPr>
            <p:cNvSpPr txBox="1"/>
            <p:nvPr/>
          </p:nvSpPr>
          <p:spPr>
            <a:xfrm>
              <a:off x="9358511" y="2130546"/>
              <a:ext cx="780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V ≈ c</a:t>
              </a:r>
              <a:endParaRPr lang="ru-RU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99577A-63AF-43C5-B9BA-336364BC8E44}"/>
                </a:ext>
              </a:extLst>
            </p:cNvPr>
            <p:cNvSpPr txBox="1"/>
            <p:nvPr/>
          </p:nvSpPr>
          <p:spPr>
            <a:xfrm>
              <a:off x="6158044" y="2858361"/>
              <a:ext cx="2493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Протонный пучок</a:t>
              </a:r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4B0F4EEB-F53B-4342-BE38-BC5B91E91D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5510" y="2592097"/>
              <a:ext cx="318781" cy="3272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F95A1E-F74F-4255-948B-98BD0A4B319E}"/>
                </a:ext>
              </a:extLst>
            </p:cNvPr>
            <p:cNvSpPr txBox="1"/>
            <p:nvPr/>
          </p:nvSpPr>
          <p:spPr>
            <a:xfrm>
              <a:off x="3688361" y="3161054"/>
              <a:ext cx="2667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Лазерный импульс</a:t>
              </a:r>
            </a:p>
          </p:txBody>
        </p: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784E70BE-85A3-4DB1-87F7-B3D46D3DF573}"/>
                </a:ext>
              </a:extLst>
            </p:cNvPr>
            <p:cNvCxnSpPr>
              <a:cxnSpLocks/>
              <a:endCxn id="24" idx="3"/>
            </p:cNvCxnSpPr>
            <p:nvPr/>
          </p:nvCxnSpPr>
          <p:spPr>
            <a:xfrm flipV="1">
              <a:off x="5183056" y="3002082"/>
              <a:ext cx="377488" cy="2484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6AE96D4-BE90-4882-A8FE-9F63EADE4704}"/>
                </a:ext>
              </a:extLst>
            </p:cNvPr>
            <p:cNvSpPr/>
            <p:nvPr/>
          </p:nvSpPr>
          <p:spPr>
            <a:xfrm>
              <a:off x="2052508" y="1455656"/>
              <a:ext cx="8313489" cy="22355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4C7E49-5431-48AD-AA03-BC2A560AF56F}"/>
                </a:ext>
              </a:extLst>
            </p:cNvPr>
            <p:cNvSpPr txBox="1"/>
            <p:nvPr/>
          </p:nvSpPr>
          <p:spPr>
            <a:xfrm>
              <a:off x="7169791" y="1548403"/>
              <a:ext cx="1082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Пар </a:t>
              </a:r>
              <a:r>
                <a:rPr lang="en-US" sz="2400" dirty="0" err="1"/>
                <a:t>Rb</a:t>
              </a:r>
              <a:endParaRPr lang="ru-RU" sz="2400" dirty="0"/>
            </a:p>
          </p:txBody>
        </p:sp>
      </p:grp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E8B32D7-9BBE-470E-9C66-A88AB7644126}"/>
              </a:ext>
            </a:extLst>
          </p:cNvPr>
          <p:cNvCxnSpPr/>
          <p:nvPr/>
        </p:nvCxnSpPr>
        <p:spPr>
          <a:xfrm>
            <a:off x="1514317" y="1291978"/>
            <a:ext cx="3380123" cy="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9622F76-E218-40AC-BFC7-73139942A3D6}"/>
              </a:ext>
            </a:extLst>
          </p:cNvPr>
          <p:cNvSpPr txBox="1"/>
          <p:nvPr/>
        </p:nvSpPr>
        <p:spPr>
          <a:xfrm>
            <a:off x="1907959" y="973525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Пучок летит направо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B0DF80-F078-468F-AD26-D88B17AB5212}"/>
              </a:ext>
            </a:extLst>
          </p:cNvPr>
          <p:cNvSpPr txBox="1"/>
          <p:nvPr/>
        </p:nvSpPr>
        <p:spPr>
          <a:xfrm>
            <a:off x="3478201" y="378267"/>
            <a:ext cx="468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для демонстрации эффекта</a:t>
            </a:r>
          </a:p>
        </p:txBody>
      </p:sp>
      <p:sp>
        <p:nvSpPr>
          <p:cNvPr id="2" name="Арка 1">
            <a:extLst>
              <a:ext uri="{FF2B5EF4-FFF2-40B4-BE49-F238E27FC236}">
                <a16:creationId xmlns:a16="http://schemas.microsoft.com/office/drawing/2014/main" id="{0D1398EB-FAF2-4BC3-AA45-B5955D5F3088}"/>
              </a:ext>
            </a:extLst>
          </p:cNvPr>
          <p:cNvSpPr/>
          <p:nvPr/>
        </p:nvSpPr>
        <p:spPr>
          <a:xfrm rot="16200000">
            <a:off x="3003792" y="4542069"/>
            <a:ext cx="3677711" cy="2764424"/>
          </a:xfrm>
          <a:prstGeom prst="blockArc">
            <a:avLst>
              <a:gd name="adj1" fmla="val 16178910"/>
              <a:gd name="adj2" fmla="val 7076"/>
              <a:gd name="adj3" fmla="val 34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2130D-A529-4D72-94EF-86E510CF1F27}"/>
              </a:ext>
            </a:extLst>
          </p:cNvPr>
          <p:cNvSpPr txBox="1"/>
          <p:nvPr/>
        </p:nvSpPr>
        <p:spPr>
          <a:xfrm>
            <a:off x="4584209" y="4165514"/>
            <a:ext cx="51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r>
              <a:rPr lang="en-US" baseline="-25000" dirty="0"/>
              <a:t>r</a:t>
            </a:r>
            <a:endParaRPr lang="ru-RU" baseline="-25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607E4C-12C8-41D5-88CF-BA0D4ECC0B36}"/>
              </a:ext>
            </a:extLst>
          </p:cNvPr>
          <p:cNvSpPr txBox="1"/>
          <p:nvPr/>
        </p:nvSpPr>
        <p:spPr>
          <a:xfrm>
            <a:off x="3562151" y="5588505"/>
            <a:ext cx="51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r>
              <a:rPr lang="en-US" baseline="-25000" dirty="0"/>
              <a:t>z</a:t>
            </a:r>
            <a:endParaRPr lang="ru-RU" baseline="-25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049C68-A142-4AC4-A7C6-589124A526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25" y="3550340"/>
            <a:ext cx="5796193" cy="2929393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81D1761-9C79-4532-BEB8-F82A519980A7}"/>
              </a:ext>
            </a:extLst>
          </p:cNvPr>
          <p:cNvCxnSpPr>
            <a:cxnSpLocks/>
          </p:cNvCxnSpPr>
          <p:nvPr/>
        </p:nvCxnSpPr>
        <p:spPr>
          <a:xfrm flipH="1">
            <a:off x="4584211" y="2080177"/>
            <a:ext cx="692639" cy="227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F2D69566-C520-48A3-8F49-6231EC0964AE}"/>
              </a:ext>
            </a:extLst>
          </p:cNvPr>
          <p:cNvCxnSpPr>
            <a:cxnSpLocks/>
          </p:cNvCxnSpPr>
          <p:nvPr/>
        </p:nvCxnSpPr>
        <p:spPr>
          <a:xfrm flipH="1">
            <a:off x="2812052" y="1518075"/>
            <a:ext cx="2551326" cy="1846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4357AF8-EB7C-4AE2-B442-0CE2018F41B0}"/>
              </a:ext>
            </a:extLst>
          </p:cNvPr>
          <p:cNvCxnSpPr>
            <a:cxnSpLocks/>
          </p:cNvCxnSpPr>
          <p:nvPr/>
        </p:nvCxnSpPr>
        <p:spPr>
          <a:xfrm flipH="1" flipV="1">
            <a:off x="2877424" y="3028203"/>
            <a:ext cx="2462865" cy="2232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D4DE2D-AA33-404A-BE2D-B82A35383DFC}"/>
              </a:ext>
            </a:extLst>
          </p:cNvPr>
          <p:cNvSpPr txBox="1"/>
          <p:nvPr/>
        </p:nvSpPr>
        <p:spPr>
          <a:xfrm>
            <a:off x="5363379" y="1029784"/>
            <a:ext cx="1427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414935-68A7-4F57-A413-98FD87427A1B}"/>
              </a:ext>
            </a:extLst>
          </p:cNvPr>
          <p:cNvSpPr txBox="1"/>
          <p:nvPr/>
        </p:nvSpPr>
        <p:spPr>
          <a:xfrm>
            <a:off x="5162837" y="1707170"/>
            <a:ext cx="170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E8CCE2-3ADC-47BA-81BC-91DF6C48856F}"/>
              </a:ext>
            </a:extLst>
          </p:cNvPr>
          <p:cNvSpPr txBox="1"/>
          <p:nvPr/>
        </p:nvSpPr>
        <p:spPr>
          <a:xfrm>
            <a:off x="5181062" y="2866519"/>
            <a:ext cx="186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AD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Огибающая для ионов калия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7C1B56-EE26-6458-27EA-4578191BC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34E49BD4-0068-2D14-C5F2-3486B9254BD4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BDB4744-2475-F51C-B683-B5FD06CB2D7A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C4D7E08-C6AC-50A2-CD82-6D7437A2135C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A369C94-78D2-658B-C1B2-D6BD4FA22FEE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C5D2D6C4-4CFC-AA85-015C-EB6E63A54043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28D88525-58F6-EFDF-EB69-111AD9AC8C4A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633F70D8-3ECA-76A0-2BE0-E77301204F3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D710F04B-FF0D-A6BD-21FA-2D329D06D8DE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5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F23D36-A1EC-F279-5712-FB7626998C33}"/>
              </a:ext>
            </a:extLst>
          </p:cNvPr>
          <p:cNvSpPr txBox="1"/>
          <p:nvPr/>
        </p:nvSpPr>
        <p:spPr>
          <a:xfrm>
            <a:off x="7021184" y="3172649"/>
            <a:ext cx="389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Minakov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PPCF61-114003</a:t>
            </a:r>
            <a:endParaRPr lang="ru-RU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4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B830F6-C5C2-4983-BCD0-673A16B70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7" y="1126156"/>
            <a:ext cx="9734995" cy="5156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D0D08B-0FD7-41AA-B9D9-2D42585AAA9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BEC43-B7C0-41BF-B363-B65A90E8FDA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930CD-12DA-4898-A62B-4415C7F3384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6521B-9370-4218-B18D-13E37C0128A7}"/>
              </a:ext>
            </a:extLst>
          </p:cNvPr>
          <p:cNvSpPr txBox="1"/>
          <p:nvPr/>
        </p:nvSpPr>
        <p:spPr>
          <a:xfrm>
            <a:off x="3605172" y="142495"/>
            <a:ext cx="374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 волне сидит энергия?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ED39E3C-3CAE-4E08-B4D5-B325DFC20729}"/>
              </a:ext>
            </a:extLst>
          </p:cNvPr>
          <p:cNvCxnSpPr/>
          <p:nvPr/>
        </p:nvCxnSpPr>
        <p:spPr>
          <a:xfrm>
            <a:off x="308008" y="3429000"/>
            <a:ext cx="109824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C2640C8-5040-4F4E-A3F1-F325C3EFFCBE}"/>
              </a:ext>
            </a:extLst>
          </p:cNvPr>
          <p:cNvCxnSpPr>
            <a:cxnSpLocks/>
          </p:cNvCxnSpPr>
          <p:nvPr/>
        </p:nvCxnSpPr>
        <p:spPr>
          <a:xfrm flipV="1">
            <a:off x="5470503" y="1058779"/>
            <a:ext cx="0" cy="54811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7576E2-A89A-47A3-BABA-81238D444E7B}"/>
              </a:ext>
            </a:extLst>
          </p:cNvPr>
          <p:cNvSpPr txBox="1"/>
          <p:nvPr/>
        </p:nvSpPr>
        <p:spPr>
          <a:xfrm>
            <a:off x="2375460" y="933651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1C0608-81BB-48E2-A29E-8E0603C43C8F}"/>
              </a:ext>
            </a:extLst>
          </p:cNvPr>
          <p:cNvSpPr txBox="1"/>
          <p:nvPr/>
        </p:nvSpPr>
        <p:spPr>
          <a:xfrm>
            <a:off x="6262475" y="932047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622B3-6A5D-4A54-8770-FB976029FAC0}"/>
              </a:ext>
            </a:extLst>
          </p:cNvPr>
          <p:cNvSpPr txBox="1"/>
          <p:nvPr/>
        </p:nvSpPr>
        <p:spPr>
          <a:xfrm rot="16200000">
            <a:off x="-729421" y="1879133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Продольная компонента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DF453B-AE88-41D1-A56E-5FB9DBE90A2A}"/>
              </a:ext>
            </a:extLst>
          </p:cNvPr>
          <p:cNvSpPr txBox="1"/>
          <p:nvPr/>
        </p:nvSpPr>
        <p:spPr>
          <a:xfrm rot="16200000">
            <a:off x="-731026" y="4639984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Поперечная компонента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D4800E-28BD-1496-3ABC-1C733431A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CD18CBCE-782C-0091-B3BF-C3E081ACB40A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BF1D4C5-89A4-4B58-7EEE-786EA1C09044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AE909FB-0F24-5703-2857-389C0BADE113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F7709CF-B481-ABF8-C51A-403C8E90AC63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C1463332-03A6-39D3-0B02-3BAA2CF270BE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194AF740-65E7-478A-0180-BAEF82A283C2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119B4928-BCAB-121A-3E45-80689864A8FB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0F3AFDC-A92D-4620-1C43-46D732B1F8F3}"/>
              </a:ext>
            </a:extLst>
          </p:cNvPr>
          <p:cNvSpPr/>
          <p:nvPr/>
        </p:nvSpPr>
        <p:spPr>
          <a:xfrm>
            <a:off x="6096000" y="4155606"/>
            <a:ext cx="1240333" cy="1240333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5B76E98B-57A9-0684-71A3-CEE0739D3715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6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83188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54961-1613-4A31-A652-898C59DAE89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F55DD-EE34-4ADA-9722-2DA7C7892B4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88F17-CFFD-4663-8245-17B364C05BB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8FEDCB-5C57-40AF-B7ED-9CBC9929236F}"/>
              </a:ext>
            </a:extLst>
          </p:cNvPr>
          <p:cNvSpPr txBox="1"/>
          <p:nvPr/>
        </p:nvSpPr>
        <p:spPr>
          <a:xfrm>
            <a:off x="4164540" y="199571"/>
            <a:ext cx="328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берется энергия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7E8697-8335-4C29-8974-61B6A3829077}"/>
              </a:ext>
            </a:extLst>
          </p:cNvPr>
          <p:cNvSpPr/>
          <p:nvPr/>
        </p:nvSpPr>
        <p:spPr>
          <a:xfrm>
            <a:off x="1919536" y="2317983"/>
            <a:ext cx="1176089" cy="20097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04ACE21-37BE-4B7F-BD61-B407C7F929BE}"/>
              </a:ext>
            </a:extLst>
          </p:cNvPr>
          <p:cNvSpPr/>
          <p:nvPr/>
        </p:nvSpPr>
        <p:spPr>
          <a:xfrm>
            <a:off x="752433" y="3201462"/>
            <a:ext cx="224828" cy="2428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1130B10-17A1-47A3-93F2-E37DB503BA64}"/>
              </a:ext>
            </a:extLst>
          </p:cNvPr>
          <p:cNvCxnSpPr>
            <a:stCxn id="7" idx="6"/>
          </p:cNvCxnSpPr>
          <p:nvPr/>
        </p:nvCxnSpPr>
        <p:spPr>
          <a:xfrm>
            <a:off x="977261" y="3322871"/>
            <a:ext cx="732477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275D096-6027-4E59-A538-FDBD39B073AF}"/>
              </a:ext>
            </a:extLst>
          </p:cNvPr>
          <p:cNvCxnSpPr>
            <a:cxnSpLocks/>
          </p:cNvCxnSpPr>
          <p:nvPr/>
        </p:nvCxnSpPr>
        <p:spPr>
          <a:xfrm>
            <a:off x="2046914" y="2321118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877D36E-5B4C-47DF-A621-DE8F617DE0DA}"/>
              </a:ext>
            </a:extLst>
          </p:cNvPr>
          <p:cNvCxnSpPr>
            <a:cxnSpLocks/>
          </p:cNvCxnSpPr>
          <p:nvPr/>
        </p:nvCxnSpPr>
        <p:spPr>
          <a:xfrm>
            <a:off x="2199314" y="2321118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21FFF1D-FC9D-47E1-8ED1-0A55DFF3C15E}"/>
              </a:ext>
            </a:extLst>
          </p:cNvPr>
          <p:cNvCxnSpPr>
            <a:cxnSpLocks/>
          </p:cNvCxnSpPr>
          <p:nvPr/>
        </p:nvCxnSpPr>
        <p:spPr>
          <a:xfrm>
            <a:off x="2351718" y="2321116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CC2185B-419B-4E06-AF32-66414C817895}"/>
              </a:ext>
            </a:extLst>
          </p:cNvPr>
          <p:cNvCxnSpPr>
            <a:cxnSpLocks/>
          </p:cNvCxnSpPr>
          <p:nvPr/>
        </p:nvCxnSpPr>
        <p:spPr>
          <a:xfrm>
            <a:off x="2504113" y="2321119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5F18D854-F345-4E80-B682-53DAEBED4A6D}"/>
              </a:ext>
            </a:extLst>
          </p:cNvPr>
          <p:cNvCxnSpPr>
            <a:cxnSpLocks/>
          </p:cNvCxnSpPr>
          <p:nvPr/>
        </p:nvCxnSpPr>
        <p:spPr>
          <a:xfrm>
            <a:off x="2656517" y="2321117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DE9550E-C7B0-4291-9B6E-667B7EE0ACBB}"/>
              </a:ext>
            </a:extLst>
          </p:cNvPr>
          <p:cNvCxnSpPr>
            <a:cxnSpLocks/>
          </p:cNvCxnSpPr>
          <p:nvPr/>
        </p:nvCxnSpPr>
        <p:spPr>
          <a:xfrm>
            <a:off x="2808916" y="2321116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12207A31-4CC4-4092-B955-D389D046626A}"/>
              </a:ext>
            </a:extLst>
          </p:cNvPr>
          <p:cNvCxnSpPr>
            <a:cxnSpLocks/>
          </p:cNvCxnSpPr>
          <p:nvPr/>
        </p:nvCxnSpPr>
        <p:spPr>
          <a:xfrm>
            <a:off x="2961320" y="2321114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EABEFC2E-ECAC-4446-9B2D-57DE254D2740}"/>
              </a:ext>
            </a:extLst>
          </p:cNvPr>
          <p:cNvCxnSpPr>
            <a:cxnSpLocks/>
          </p:cNvCxnSpPr>
          <p:nvPr/>
        </p:nvCxnSpPr>
        <p:spPr>
          <a:xfrm>
            <a:off x="2046908" y="4014996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66D31484-79B3-403B-B65A-20E0EFF61E55}"/>
              </a:ext>
            </a:extLst>
          </p:cNvPr>
          <p:cNvCxnSpPr>
            <a:cxnSpLocks/>
          </p:cNvCxnSpPr>
          <p:nvPr/>
        </p:nvCxnSpPr>
        <p:spPr>
          <a:xfrm>
            <a:off x="2199308" y="4014996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DFF982EE-B85B-4549-BEEC-A88A7FB8CAFA}"/>
              </a:ext>
            </a:extLst>
          </p:cNvPr>
          <p:cNvCxnSpPr>
            <a:cxnSpLocks/>
          </p:cNvCxnSpPr>
          <p:nvPr/>
        </p:nvCxnSpPr>
        <p:spPr>
          <a:xfrm>
            <a:off x="2351712" y="4014994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72F7209B-6A00-4407-A451-BA36B41C60CA}"/>
              </a:ext>
            </a:extLst>
          </p:cNvPr>
          <p:cNvCxnSpPr>
            <a:cxnSpLocks/>
          </p:cNvCxnSpPr>
          <p:nvPr/>
        </p:nvCxnSpPr>
        <p:spPr>
          <a:xfrm>
            <a:off x="2504107" y="4014997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40DCCFB0-4669-45A8-B8EC-F9EFB8668875}"/>
              </a:ext>
            </a:extLst>
          </p:cNvPr>
          <p:cNvCxnSpPr>
            <a:cxnSpLocks/>
          </p:cNvCxnSpPr>
          <p:nvPr/>
        </p:nvCxnSpPr>
        <p:spPr>
          <a:xfrm>
            <a:off x="2656511" y="4014995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53BC2D2F-388F-4E9E-85E1-8701414CB6D0}"/>
              </a:ext>
            </a:extLst>
          </p:cNvPr>
          <p:cNvCxnSpPr>
            <a:cxnSpLocks/>
          </p:cNvCxnSpPr>
          <p:nvPr/>
        </p:nvCxnSpPr>
        <p:spPr>
          <a:xfrm>
            <a:off x="2808910" y="4014994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31432940-501D-444F-A5AF-065FE10B24B9}"/>
              </a:ext>
            </a:extLst>
          </p:cNvPr>
          <p:cNvCxnSpPr>
            <a:cxnSpLocks/>
          </p:cNvCxnSpPr>
          <p:nvPr/>
        </p:nvCxnSpPr>
        <p:spPr>
          <a:xfrm>
            <a:off x="2961314" y="4016056"/>
            <a:ext cx="0" cy="31226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C8001B8C-F5CE-49DA-AB22-B2D8290EBDBD}"/>
              </a:ext>
            </a:extLst>
          </p:cNvPr>
          <p:cNvCxnSpPr>
            <a:cxnSpLocks/>
          </p:cNvCxnSpPr>
          <p:nvPr/>
        </p:nvCxnSpPr>
        <p:spPr>
          <a:xfrm>
            <a:off x="2046912" y="2871516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3E584EF5-D304-4AE8-BD3A-72932015DC0D}"/>
              </a:ext>
            </a:extLst>
          </p:cNvPr>
          <p:cNvCxnSpPr>
            <a:cxnSpLocks/>
          </p:cNvCxnSpPr>
          <p:nvPr/>
        </p:nvCxnSpPr>
        <p:spPr>
          <a:xfrm>
            <a:off x="2199312" y="2871516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382E90F5-8D2D-42B6-B484-DC8B2979074F}"/>
              </a:ext>
            </a:extLst>
          </p:cNvPr>
          <p:cNvCxnSpPr>
            <a:cxnSpLocks/>
          </p:cNvCxnSpPr>
          <p:nvPr/>
        </p:nvCxnSpPr>
        <p:spPr>
          <a:xfrm>
            <a:off x="2351716" y="2871514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8FD8E965-9AF0-42A7-B9F4-8863325CDA16}"/>
              </a:ext>
            </a:extLst>
          </p:cNvPr>
          <p:cNvCxnSpPr>
            <a:cxnSpLocks/>
          </p:cNvCxnSpPr>
          <p:nvPr/>
        </p:nvCxnSpPr>
        <p:spPr>
          <a:xfrm>
            <a:off x="2504111" y="2871517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F859BD75-6BA7-4F11-8DB4-E29B43D97348}"/>
              </a:ext>
            </a:extLst>
          </p:cNvPr>
          <p:cNvCxnSpPr>
            <a:cxnSpLocks/>
          </p:cNvCxnSpPr>
          <p:nvPr/>
        </p:nvCxnSpPr>
        <p:spPr>
          <a:xfrm>
            <a:off x="2656515" y="2871515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023517EA-E4D0-42C2-A4B2-091E498ED51E}"/>
              </a:ext>
            </a:extLst>
          </p:cNvPr>
          <p:cNvCxnSpPr>
            <a:cxnSpLocks/>
          </p:cNvCxnSpPr>
          <p:nvPr/>
        </p:nvCxnSpPr>
        <p:spPr>
          <a:xfrm>
            <a:off x="2808914" y="2871514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00137FD5-AC17-4477-9B20-8D3C4A996C17}"/>
              </a:ext>
            </a:extLst>
          </p:cNvPr>
          <p:cNvCxnSpPr>
            <a:cxnSpLocks/>
          </p:cNvCxnSpPr>
          <p:nvPr/>
        </p:nvCxnSpPr>
        <p:spPr>
          <a:xfrm>
            <a:off x="2961318" y="2871512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1F79A312-64AD-4908-8BD6-92FD98BCF6D7}"/>
              </a:ext>
            </a:extLst>
          </p:cNvPr>
          <p:cNvCxnSpPr>
            <a:cxnSpLocks/>
          </p:cNvCxnSpPr>
          <p:nvPr/>
        </p:nvCxnSpPr>
        <p:spPr>
          <a:xfrm>
            <a:off x="2046910" y="3609712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8689E596-61D9-496A-BB26-ED30832151B3}"/>
              </a:ext>
            </a:extLst>
          </p:cNvPr>
          <p:cNvCxnSpPr>
            <a:cxnSpLocks/>
          </p:cNvCxnSpPr>
          <p:nvPr/>
        </p:nvCxnSpPr>
        <p:spPr>
          <a:xfrm>
            <a:off x="2199310" y="3609712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43FD3AFB-0703-474E-B01A-982601FC4FEF}"/>
              </a:ext>
            </a:extLst>
          </p:cNvPr>
          <p:cNvCxnSpPr>
            <a:cxnSpLocks/>
          </p:cNvCxnSpPr>
          <p:nvPr/>
        </p:nvCxnSpPr>
        <p:spPr>
          <a:xfrm>
            <a:off x="2351714" y="3609710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AD674B49-7AC7-4733-9511-9EF81107FB64}"/>
              </a:ext>
            </a:extLst>
          </p:cNvPr>
          <p:cNvCxnSpPr>
            <a:cxnSpLocks/>
          </p:cNvCxnSpPr>
          <p:nvPr/>
        </p:nvCxnSpPr>
        <p:spPr>
          <a:xfrm>
            <a:off x="2504109" y="3609713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DE6D277C-CEF7-4192-9099-7BC3FC11D8D5}"/>
              </a:ext>
            </a:extLst>
          </p:cNvPr>
          <p:cNvCxnSpPr>
            <a:cxnSpLocks/>
          </p:cNvCxnSpPr>
          <p:nvPr/>
        </p:nvCxnSpPr>
        <p:spPr>
          <a:xfrm>
            <a:off x="2656513" y="3609711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FFED8E73-5D97-4477-8F8B-0A8EA3786DF8}"/>
              </a:ext>
            </a:extLst>
          </p:cNvPr>
          <p:cNvCxnSpPr>
            <a:cxnSpLocks/>
          </p:cNvCxnSpPr>
          <p:nvPr/>
        </p:nvCxnSpPr>
        <p:spPr>
          <a:xfrm>
            <a:off x="2808912" y="3609710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B9F58BC6-0787-4E0C-AE9E-1A386646031E}"/>
              </a:ext>
            </a:extLst>
          </p:cNvPr>
          <p:cNvCxnSpPr>
            <a:cxnSpLocks/>
          </p:cNvCxnSpPr>
          <p:nvPr/>
        </p:nvCxnSpPr>
        <p:spPr>
          <a:xfrm>
            <a:off x="2961316" y="3609708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BD1C43E-058E-4E81-A5A9-F3F74F00280D}"/>
              </a:ext>
            </a:extLst>
          </p:cNvPr>
          <p:cNvSpPr txBox="1"/>
          <p:nvPr/>
        </p:nvSpPr>
        <p:spPr>
          <a:xfrm>
            <a:off x="470766" y="2802204"/>
            <a:ext cx="1018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Драйвер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F1F0272-60F0-4F4D-A4E3-01E75EC08C5B}"/>
              </a:ext>
            </a:extLst>
          </p:cNvPr>
          <p:cNvSpPr txBox="1"/>
          <p:nvPr/>
        </p:nvSpPr>
        <p:spPr>
          <a:xfrm>
            <a:off x="2038084" y="3098984"/>
            <a:ext cx="1018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A46894-88BF-AFC8-A376-61EAD385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01F0D4A8-7572-100C-E3C9-A451C9F4489D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6618979-438B-8CD5-162A-DEC5CCEBE3D2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CA9A8CB-97A1-737A-5F70-4E8EC0B5213D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FFE35D9-F54F-3D76-28EA-587A128C79AD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EA75885A-BF71-331E-7F15-211EFA42B4CD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C99AFCAF-8B83-3555-E668-1DCE75DBDCFE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59A5356B-4515-9DB3-E3D9-4C1AF3DE1A0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295A335-39C0-5D47-E41C-542FE848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17" y="1263884"/>
            <a:ext cx="7289220" cy="39687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A80229-5A40-37E7-13F3-A53CC6727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9" y="618116"/>
            <a:ext cx="10894502" cy="59405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AB4CEA3-B412-2EEC-28F3-D8C8921FC40B}"/>
              </a:ext>
            </a:extLst>
          </p:cNvPr>
          <p:cNvSpPr txBox="1"/>
          <p:nvPr/>
        </p:nvSpPr>
        <p:spPr>
          <a:xfrm>
            <a:off x="7867650" y="1152525"/>
            <a:ext cx="179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W~n</a:t>
            </a:r>
            <a:r>
              <a:rPr lang="en-US" sz="36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28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одержимое 2">
            <a:extLst>
              <a:ext uri="{FF2B5EF4-FFF2-40B4-BE49-F238E27FC236}">
                <a16:creationId xmlns:a16="http://schemas.microsoft.com/office/drawing/2014/main" id="{0A590394-369D-FAE5-39B1-2F5859ABE02A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7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6014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3FE6169-DAB8-836C-696B-F64B1E36A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1" y="912479"/>
            <a:ext cx="5543172" cy="532524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B8C394-4C5E-5087-4285-9078D3B78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54" y="3641330"/>
            <a:ext cx="3486919" cy="21854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A1C54EE-0C8D-E669-A0C2-11E4BBEC8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25" y="765359"/>
            <a:ext cx="4942306" cy="2564684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401C310-9DBB-8FF8-86DF-920B44CD4FD2}"/>
              </a:ext>
            </a:extLst>
          </p:cNvPr>
          <p:cNvSpPr/>
          <p:nvPr/>
        </p:nvSpPr>
        <p:spPr>
          <a:xfrm>
            <a:off x="7820024" y="1312965"/>
            <a:ext cx="2943225" cy="1426958"/>
          </a:xfrm>
          <a:prstGeom prst="rect">
            <a:avLst/>
          </a:prstGeom>
          <a:noFill/>
          <a:ln w="793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A97ADC71-161B-502C-4753-FEF11702D6C1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D8013A0-AB82-13DF-C8F2-8D8CE4932826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92FC406-BCD5-1FE2-BA79-07657EB3429E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9742CB16-1F13-16F6-4910-D18C9163B6AC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2F999688-2B6D-AAEE-4491-8B415FA61215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4050C47E-3043-F18E-04C1-8CA067DF9DC7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1E405157-65D8-3F46-C547-C66A07A379D7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B35E53D-4327-0D7D-FA2F-68F22FF662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809" y="32484"/>
            <a:ext cx="989730" cy="3343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DBE2D5A-8EE2-462B-7BFC-80C90A4959A1}"/>
              </a:ext>
            </a:extLst>
          </p:cNvPr>
          <p:cNvSpPr txBox="1"/>
          <p:nvPr/>
        </p:nvSpPr>
        <p:spPr>
          <a:xfrm>
            <a:off x="5967663" y="609884"/>
            <a:ext cx="1427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0F08CB-3A0F-5010-7016-70E1F6CA618D}"/>
              </a:ext>
            </a:extLst>
          </p:cNvPr>
          <p:cNvSpPr txBox="1"/>
          <p:nvPr/>
        </p:nvSpPr>
        <p:spPr>
          <a:xfrm>
            <a:off x="5767121" y="1287270"/>
            <a:ext cx="170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B996280-3164-B8DB-B46E-B71873FCF5B0}"/>
              </a:ext>
            </a:extLst>
          </p:cNvPr>
          <p:cNvCxnSpPr>
            <a:cxnSpLocks/>
          </p:cNvCxnSpPr>
          <p:nvPr/>
        </p:nvCxnSpPr>
        <p:spPr>
          <a:xfrm flipH="1">
            <a:off x="5457825" y="1440756"/>
            <a:ext cx="309296" cy="1761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380EDC5F-A896-FECD-1BDF-387671A977DD}"/>
              </a:ext>
            </a:extLst>
          </p:cNvPr>
          <p:cNvCxnSpPr>
            <a:cxnSpLocks/>
          </p:cNvCxnSpPr>
          <p:nvPr/>
        </p:nvCxnSpPr>
        <p:spPr>
          <a:xfrm flipH="1">
            <a:off x="5010150" y="888519"/>
            <a:ext cx="957513" cy="3735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ED66CF57-E6CF-5E90-7AC7-536EE2E22C8F}"/>
              </a:ext>
            </a:extLst>
          </p:cNvPr>
          <p:cNvCxnSpPr>
            <a:cxnSpLocks/>
          </p:cNvCxnSpPr>
          <p:nvPr/>
        </p:nvCxnSpPr>
        <p:spPr>
          <a:xfrm flipH="1">
            <a:off x="5257800" y="4494524"/>
            <a:ext cx="567382" cy="18137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408B6110-AA14-9CE9-D433-62313DFF7C2D}"/>
              </a:ext>
            </a:extLst>
          </p:cNvPr>
          <p:cNvCxnSpPr>
            <a:cxnSpLocks/>
          </p:cNvCxnSpPr>
          <p:nvPr/>
        </p:nvCxnSpPr>
        <p:spPr>
          <a:xfrm flipV="1">
            <a:off x="7185595" y="2789556"/>
            <a:ext cx="575750" cy="9165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81249282-809E-56C1-9093-F57D608DBCA4}"/>
              </a:ext>
            </a:extLst>
          </p:cNvPr>
          <p:cNvCxnSpPr>
            <a:cxnSpLocks/>
          </p:cNvCxnSpPr>
          <p:nvPr/>
        </p:nvCxnSpPr>
        <p:spPr>
          <a:xfrm flipH="1">
            <a:off x="5628352" y="3233074"/>
            <a:ext cx="637951" cy="3311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FD13B5C-007D-5699-A29F-432FF0089C35}"/>
              </a:ext>
            </a:extLst>
          </p:cNvPr>
          <p:cNvSpPr txBox="1"/>
          <p:nvPr/>
        </p:nvSpPr>
        <p:spPr>
          <a:xfrm>
            <a:off x="5767122" y="2591508"/>
            <a:ext cx="16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Энергозапас</a:t>
            </a:r>
            <a:r>
              <a:rPr lang="ru-RU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всем окне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7FC7F6-DD58-CD5A-B7A9-D093A91274C2}"/>
              </a:ext>
            </a:extLst>
          </p:cNvPr>
          <p:cNvSpPr txBox="1"/>
          <p:nvPr/>
        </p:nvSpPr>
        <p:spPr>
          <a:xfrm>
            <a:off x="5807492" y="3752567"/>
            <a:ext cx="2168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Энергозапас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приосевой области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(x3)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DB8AE5-EBC4-B0D6-30F7-07C46355ECF0}"/>
              </a:ext>
            </a:extLst>
          </p:cNvPr>
          <p:cNvSpPr txBox="1"/>
          <p:nvPr/>
        </p:nvSpPr>
        <p:spPr>
          <a:xfrm>
            <a:off x="5947327" y="4822631"/>
            <a:ext cx="16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Кинетическая энергия ионов</a:t>
            </a:r>
          </a:p>
        </p:txBody>
      </p: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B33E5488-97F1-04D0-C376-3FC56E376845}"/>
              </a:ext>
            </a:extLst>
          </p:cNvPr>
          <p:cNvCxnSpPr>
            <a:cxnSpLocks/>
          </p:cNvCxnSpPr>
          <p:nvPr/>
        </p:nvCxnSpPr>
        <p:spPr>
          <a:xfrm flipH="1">
            <a:off x="5523802" y="5078108"/>
            <a:ext cx="443861" cy="143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617BC08-7ACA-5718-CCCF-99EE56998A6A}"/>
              </a:ext>
            </a:extLst>
          </p:cNvPr>
          <p:cNvSpPr txBox="1"/>
          <p:nvPr/>
        </p:nvSpPr>
        <p:spPr>
          <a:xfrm>
            <a:off x="4414797" y="142495"/>
            <a:ext cx="2717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гипотезы</a:t>
            </a:r>
          </a:p>
        </p:txBody>
      </p:sp>
      <p:sp>
        <p:nvSpPr>
          <p:cNvPr id="62" name="Содержимое 2">
            <a:extLst>
              <a:ext uri="{FF2B5EF4-FFF2-40B4-BE49-F238E27FC236}">
                <a16:creationId xmlns:a16="http://schemas.microsoft.com/office/drawing/2014/main" id="{84F025D1-41C6-4D62-CFDE-669DBFF69EDB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8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17762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F5B794D-6415-537A-5F33-320E9339C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98D016-849A-9870-559C-CED68EC37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E16A0A-270D-5D9C-F02B-77B0815E0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47" y="1585"/>
            <a:ext cx="1172653" cy="396166"/>
          </a:xfrm>
          <a:prstGeom prst="rect">
            <a:avLst/>
          </a:prstGeom>
        </p:spPr>
      </p:pic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FC72D079-3B0E-CF1D-BEDA-4DB59B1A608D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6A7FB6-A047-790A-E21F-34B66B8846AF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AA7B8BC-87B9-2DD8-5C6A-E82A15849124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9172619-2BAF-779C-5472-9375297B0F89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B6F2D36B-CD3B-4CD6-4555-50CA8A02CDCA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ADFFF2D4-893E-02EA-F42F-5D678B96CD2F}"/>
              </a:ext>
            </a:extLst>
          </p:cNvPr>
          <p:cNvSpPr txBox="1">
            <a:spLocks/>
          </p:cNvSpPr>
          <p:nvPr/>
        </p:nvSpPr>
        <p:spPr bwMode="auto">
          <a:xfrm>
            <a:off x="1830763" y="6530957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RuPAC’23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2E8073E0-ACBF-8C1F-F3FF-74CA61EF4658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14.09.2023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E39AF-9B02-F442-C1F8-74B306B2B689}"/>
              </a:ext>
            </a:extLst>
          </p:cNvPr>
          <p:cNvSpPr txBox="1"/>
          <p:nvPr/>
        </p:nvSpPr>
        <p:spPr>
          <a:xfrm>
            <a:off x="4414797" y="142495"/>
            <a:ext cx="247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 волна</a:t>
            </a:r>
          </a:p>
        </p:txBody>
      </p:sp>
      <p:sp>
        <p:nvSpPr>
          <p:cNvPr id="28" name="Звезда: 5 точек 27">
            <a:extLst>
              <a:ext uri="{FF2B5EF4-FFF2-40B4-BE49-F238E27FC236}">
                <a16:creationId xmlns:a16="http://schemas.microsoft.com/office/drawing/2014/main" id="{3131F5E6-1866-0DD9-8C98-CBBDBB1B9BDE}"/>
              </a:ext>
            </a:extLst>
          </p:cNvPr>
          <p:cNvSpPr/>
          <p:nvPr/>
        </p:nvSpPr>
        <p:spPr>
          <a:xfrm>
            <a:off x="9439274" y="1409700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E7E2DE3D-DA0A-11DC-9165-57CDB538BA97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9</a:t>
            </a:r>
            <a:r>
              <a:rPr lang="en-US" sz="1600" b="1" dirty="0"/>
              <a:t>/</a:t>
            </a:r>
            <a:r>
              <a:rPr lang="ru-RU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5582999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4016</TotalTime>
  <Words>767</Words>
  <Application>Microsoft Office PowerPoint</Application>
  <PresentationFormat>Широкоэкранный</PresentationFormat>
  <Paragraphs>176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Malgun Gothic Semilight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Минаков</dc:creator>
  <cp:lastModifiedBy>Владимир Минаков</cp:lastModifiedBy>
  <cp:revision>79</cp:revision>
  <dcterms:created xsi:type="dcterms:W3CDTF">2020-06-24T09:29:55Z</dcterms:created>
  <dcterms:modified xsi:type="dcterms:W3CDTF">2023-09-14T00:36:09Z</dcterms:modified>
</cp:coreProperties>
</file>