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9" r:id="rId1"/>
  </p:sldMasterIdLst>
  <p:notesMasterIdLst>
    <p:notesMasterId r:id="rId13"/>
  </p:notesMasterIdLst>
  <p:sldIdLst>
    <p:sldId id="488" r:id="rId2"/>
    <p:sldId id="516" r:id="rId3"/>
    <p:sldId id="520" r:id="rId4"/>
    <p:sldId id="526" r:id="rId5"/>
    <p:sldId id="534" r:id="rId6"/>
    <p:sldId id="535" r:id="rId7"/>
    <p:sldId id="536" r:id="rId8"/>
    <p:sldId id="537" r:id="rId9"/>
    <p:sldId id="538" r:id="rId10"/>
    <p:sldId id="539" r:id="rId11"/>
    <p:sldId id="540" r:id="rId12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00FF00"/>
    <a:srgbClr val="49D149"/>
    <a:srgbClr val="0000FF"/>
    <a:srgbClr val="C5C600"/>
    <a:srgbClr val="E5E500"/>
    <a:srgbClr val="E200E2"/>
    <a:srgbClr val="37147B"/>
    <a:srgbClr val="1A841A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768" autoAdjust="0"/>
    <p:restoredTop sz="83940" autoAdjust="0"/>
  </p:normalViewPr>
  <p:slideViewPr>
    <p:cSldViewPr>
      <p:cViewPr varScale="1">
        <p:scale>
          <a:sx n="122" d="100"/>
          <a:sy n="122" d="100"/>
        </p:scale>
        <p:origin x="738" y="90"/>
      </p:cViewPr>
      <p:guideLst>
        <p:guide orient="horz" pos="2160"/>
        <p:guide pos="384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4C76A88-3BDC-4683-8460-756173549BC6}" type="datetimeFigureOut">
              <a:rPr lang="ru-RU"/>
              <a:pPr>
                <a:defRPr/>
              </a:pPr>
              <a:t>09.09.2023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2D4406D-39AC-43E1-83AA-98CCA086DA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33745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090DF9-C81D-462D-8C7C-19B4E754796C}" type="slidenum">
              <a:rPr lang="ru-RU" altLang="ru-RU" sz="1200" smtClean="0"/>
              <a:pPr/>
              <a:t>2</a:t>
            </a:fld>
            <a:endParaRPr lang="ru-RU" altLang="ru-RU" sz="1200" smtClean="0"/>
          </a:p>
        </p:txBody>
      </p:sp>
    </p:spTree>
    <p:extLst>
      <p:ext uri="{BB962C8B-B14F-4D97-AF65-F5344CB8AC3E}">
        <p14:creationId xmlns:p14="http://schemas.microsoft.com/office/powerpoint/2010/main" val="2969022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090DF9-C81D-462D-8C7C-19B4E754796C}" type="slidenum">
              <a:rPr lang="ru-RU" altLang="ru-RU" sz="1200" smtClean="0"/>
              <a:pPr/>
              <a:t>3</a:t>
            </a:fld>
            <a:endParaRPr lang="ru-RU" altLang="ru-RU" sz="1200" smtClean="0"/>
          </a:p>
        </p:txBody>
      </p:sp>
    </p:spTree>
    <p:extLst>
      <p:ext uri="{BB962C8B-B14F-4D97-AF65-F5344CB8AC3E}">
        <p14:creationId xmlns:p14="http://schemas.microsoft.com/office/powerpoint/2010/main" val="2045890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090DF9-C81D-462D-8C7C-19B4E754796C}" type="slidenum">
              <a:rPr lang="ru-RU" altLang="ru-RU" sz="1200" smtClean="0"/>
              <a:pPr/>
              <a:t>4</a:t>
            </a:fld>
            <a:endParaRPr lang="ru-RU" altLang="ru-RU" sz="1200" smtClean="0"/>
          </a:p>
        </p:txBody>
      </p:sp>
    </p:spTree>
    <p:extLst>
      <p:ext uri="{BB962C8B-B14F-4D97-AF65-F5344CB8AC3E}">
        <p14:creationId xmlns:p14="http://schemas.microsoft.com/office/powerpoint/2010/main" val="13702186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090DF9-C81D-462D-8C7C-19B4E754796C}" type="slidenum">
              <a:rPr lang="ru-RU" altLang="ru-RU" sz="1200" smtClean="0"/>
              <a:pPr/>
              <a:t>5</a:t>
            </a:fld>
            <a:endParaRPr lang="ru-RU" altLang="ru-RU" sz="1200" smtClean="0"/>
          </a:p>
        </p:txBody>
      </p:sp>
    </p:spTree>
    <p:extLst>
      <p:ext uri="{BB962C8B-B14F-4D97-AF65-F5344CB8AC3E}">
        <p14:creationId xmlns:p14="http://schemas.microsoft.com/office/powerpoint/2010/main" val="2341403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090DF9-C81D-462D-8C7C-19B4E754796C}" type="slidenum">
              <a:rPr lang="ru-RU" altLang="ru-RU" sz="1200" smtClean="0"/>
              <a:pPr/>
              <a:t>6</a:t>
            </a:fld>
            <a:endParaRPr lang="ru-RU" altLang="ru-RU" sz="1200" smtClean="0"/>
          </a:p>
        </p:txBody>
      </p:sp>
    </p:spTree>
    <p:extLst>
      <p:ext uri="{BB962C8B-B14F-4D97-AF65-F5344CB8AC3E}">
        <p14:creationId xmlns:p14="http://schemas.microsoft.com/office/powerpoint/2010/main" val="15666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090DF9-C81D-462D-8C7C-19B4E754796C}" type="slidenum">
              <a:rPr lang="ru-RU" altLang="ru-RU" sz="1200" smtClean="0"/>
              <a:pPr/>
              <a:t>7</a:t>
            </a:fld>
            <a:endParaRPr lang="ru-RU" altLang="ru-RU" sz="1200" smtClean="0"/>
          </a:p>
        </p:txBody>
      </p:sp>
    </p:spTree>
    <p:extLst>
      <p:ext uri="{BB962C8B-B14F-4D97-AF65-F5344CB8AC3E}">
        <p14:creationId xmlns:p14="http://schemas.microsoft.com/office/powerpoint/2010/main" val="3189090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090DF9-C81D-462D-8C7C-19B4E754796C}" type="slidenum">
              <a:rPr lang="ru-RU" altLang="ru-RU" sz="1200" smtClean="0"/>
              <a:pPr/>
              <a:t>8</a:t>
            </a:fld>
            <a:endParaRPr lang="ru-RU" altLang="ru-RU" sz="1200" smtClean="0"/>
          </a:p>
        </p:txBody>
      </p:sp>
    </p:spTree>
    <p:extLst>
      <p:ext uri="{BB962C8B-B14F-4D97-AF65-F5344CB8AC3E}">
        <p14:creationId xmlns:p14="http://schemas.microsoft.com/office/powerpoint/2010/main" val="969184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090DF9-C81D-462D-8C7C-19B4E754796C}" type="slidenum">
              <a:rPr lang="ru-RU" altLang="ru-RU" sz="1200" smtClean="0"/>
              <a:pPr/>
              <a:t>9</a:t>
            </a:fld>
            <a:endParaRPr lang="ru-RU" altLang="ru-RU" sz="1200" smtClean="0"/>
          </a:p>
        </p:txBody>
      </p:sp>
    </p:spTree>
    <p:extLst>
      <p:ext uri="{BB962C8B-B14F-4D97-AF65-F5344CB8AC3E}">
        <p14:creationId xmlns:p14="http://schemas.microsoft.com/office/powerpoint/2010/main" val="18731753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090DF9-C81D-462D-8C7C-19B4E754796C}" type="slidenum">
              <a:rPr lang="ru-RU" altLang="ru-RU" sz="1200" smtClean="0"/>
              <a:pPr/>
              <a:t>10</a:t>
            </a:fld>
            <a:endParaRPr lang="ru-RU" altLang="ru-RU" sz="1200" smtClean="0"/>
          </a:p>
        </p:txBody>
      </p:sp>
    </p:spTree>
    <p:extLst>
      <p:ext uri="{BB962C8B-B14F-4D97-AF65-F5344CB8AC3E}">
        <p14:creationId xmlns:p14="http://schemas.microsoft.com/office/powerpoint/2010/main" val="1825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084112-AB54-4F60-8F20-A7DDA0B8CE9B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80966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83AB29-9027-4137-B25E-6F0C8062B97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78374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DEF759-922A-4FB2-A37C-6A7EB9030BEF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27993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854CB-60A4-404E-9677-60AAFDB4C609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75313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7183A5-5340-46F0-BB6E-CA1665B426BC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16701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166D18-2A6D-4A97-B586-2A7333E815BE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53038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3FAB67-B8F1-4CC5-B512-493ABF11D623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95346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72123D-FC8D-4D90-958C-389A7E96D6C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01518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26A8CA-84C4-4D78-899A-D453352DF526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53448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46DD0D-FD15-47DC-807A-0A5B6B96D4E7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30115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947EA0-52B3-422D-A868-8FA5872B87B7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37822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C4315AF-B0CE-4C31-9CA4-D5C898B5FB27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03496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gi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10" Type="http://schemas.openxmlformats.org/officeDocument/2006/relationships/image" Target="../media/image2.png"/><Relationship Id="rId4" Type="http://schemas.openxmlformats.org/officeDocument/2006/relationships/image" Target="../media/image7.gif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.png"/><Relationship Id="rId4" Type="http://schemas.openxmlformats.org/officeDocument/2006/relationships/image" Target="../media/image14.png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9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2.png"/><Relationship Id="rId3" Type="http://schemas.openxmlformats.org/officeDocument/2006/relationships/notesSlide" Target="../notesSlides/notesSlide6.xml"/><Relationship Id="rId7" Type="http://schemas.openxmlformats.org/officeDocument/2006/relationships/hyperlink" Target="https://lcode.info/" TargetMode="Externa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emf"/><Relationship Id="rId11" Type="http://schemas.openxmlformats.org/officeDocument/2006/relationships/image" Target="../media/image28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2.png"/><Relationship Id="rId4" Type="http://schemas.openxmlformats.org/officeDocument/2006/relationships/image" Target="../media/image32.png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0"/>
          <p:cNvSpPr>
            <a:spLocks noChangeArrowheads="1"/>
          </p:cNvSpPr>
          <p:nvPr/>
        </p:nvSpPr>
        <p:spPr bwMode="auto">
          <a:xfrm>
            <a:off x="767408" y="764704"/>
            <a:ext cx="106571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dirty="0">
                <a:latin typeface="Calibri" panose="020F0502020204030204" pitchFamily="34" charset="0"/>
              </a:rPr>
              <a:t>Плазменное кильватерное ускорение</a:t>
            </a:r>
          </a:p>
        </p:txBody>
      </p:sp>
      <p:sp>
        <p:nvSpPr>
          <p:cNvPr id="2051" name="Rectangle 11"/>
          <p:cNvSpPr>
            <a:spLocks noChangeArrowheads="1"/>
          </p:cNvSpPr>
          <p:nvPr/>
        </p:nvSpPr>
        <p:spPr bwMode="auto">
          <a:xfrm>
            <a:off x="4943872" y="1700808"/>
            <a:ext cx="252620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ctr" hangingPunct="1">
              <a:spcBef>
                <a:spcPct val="0"/>
              </a:spcBef>
              <a:buFontTx/>
              <a:buNone/>
            </a:pPr>
            <a:r>
              <a:rPr lang="ru-RU" altLang="ru-RU" sz="2400" dirty="0" smtClean="0">
                <a:latin typeface="Calibri" panose="020F0502020204030204" pitchFamily="34" charset="0"/>
              </a:rPr>
              <a:t>Константин Лотов</a:t>
            </a:r>
            <a:endParaRPr lang="ru-RU" altLang="ru-RU" sz="2400" dirty="0">
              <a:latin typeface="Calibri" panose="020F0502020204030204" pitchFamily="34" charset="0"/>
            </a:endParaRPr>
          </a:p>
        </p:txBody>
      </p:sp>
      <p:pic>
        <p:nvPicPr>
          <p:cNvPr id="2054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126" y="2847159"/>
            <a:ext cx="93503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4770" y="3442397"/>
            <a:ext cx="1152525" cy="430358"/>
          </a:xfrm>
          <a:prstGeom prst="rect">
            <a:avLst/>
          </a:prstGeom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4439816" y="2924944"/>
            <a:ext cx="507703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ctr" hangingPunct="1"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latin typeface="+mn-lt"/>
              </a:rPr>
              <a:t>Институт ядерной физики им. </a:t>
            </a:r>
            <a:r>
              <a:rPr lang="ru-RU" altLang="ru-RU" sz="1800" dirty="0" err="1" smtClean="0">
                <a:latin typeface="+mn-lt"/>
              </a:rPr>
              <a:t>Г.И.Будкера</a:t>
            </a:r>
            <a:r>
              <a:rPr lang="ru-RU" altLang="ru-RU" sz="1800" dirty="0" smtClean="0">
                <a:latin typeface="+mn-lt"/>
              </a:rPr>
              <a:t> СО РАН</a:t>
            </a:r>
            <a:endParaRPr lang="en-US" altLang="ru-RU" sz="1800" dirty="0">
              <a:latin typeface="+mn-lt"/>
            </a:endParaRPr>
          </a:p>
          <a:p>
            <a:pPr eaLnBrk="1" fontAlgn="ctr" hangingPunct="1">
              <a:spcBef>
                <a:spcPct val="0"/>
              </a:spcBef>
              <a:buFontTx/>
              <a:buNone/>
            </a:pPr>
            <a:endParaRPr lang="en-US" altLang="ru-RU" sz="1800" dirty="0">
              <a:latin typeface="+mn-lt"/>
            </a:endParaRPr>
          </a:p>
          <a:p>
            <a:pPr eaLnBrk="1" fontAlgn="ctr" hangingPunct="1"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latin typeface="+mn-lt"/>
              </a:rPr>
              <a:t>Новосибирский государственный университет</a:t>
            </a:r>
            <a:endParaRPr lang="ru-RU" altLang="ru-RU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2074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232" y="529327"/>
            <a:ext cx="30332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New ideas (one of many)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8" y="1055539"/>
            <a:ext cx="8350162" cy="45827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362" y="5744427"/>
            <a:ext cx="8183910" cy="988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92344" y="1268760"/>
            <a:ext cx="28083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Well controlled escort bunch reduces correlated energy spread </a:t>
            </a:r>
          </a:p>
          <a:p>
            <a:r>
              <a:rPr lang="en-US" dirty="0" smtClean="0"/>
              <a:t>(to below 0.1% at 3 GeV, simulations)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4452317" y="529327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G.G. </a:t>
            </a:r>
            <a:r>
              <a:rPr lang="en-US" sz="1000" dirty="0" smtClean="0"/>
              <a:t>Manahan, et al. Nat. Comm. </a:t>
            </a:r>
            <a:r>
              <a:rPr lang="ru-RU" sz="1000" dirty="0" smtClean="0"/>
              <a:t>8</a:t>
            </a:r>
            <a:r>
              <a:rPr lang="en-US" sz="1000" dirty="0" smtClean="0"/>
              <a:t>, </a:t>
            </a:r>
            <a:r>
              <a:rPr lang="ru-RU" sz="1000" dirty="0" smtClean="0"/>
              <a:t>15705</a:t>
            </a:r>
            <a:r>
              <a:rPr lang="en-US" sz="1000" dirty="0" smtClean="0"/>
              <a:t> (2017).</a:t>
            </a:r>
            <a:endParaRPr lang="ru-RU" sz="1000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84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777" y="29528"/>
            <a:ext cx="1000783" cy="37369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148492" y="76596"/>
            <a:ext cx="28931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K.Lotov</a:t>
            </a:r>
            <a:r>
              <a:rPr lang="en-US" sz="1200" dirty="0" smtClean="0"/>
              <a:t>, </a:t>
            </a:r>
            <a:r>
              <a:rPr lang="en-US" sz="1200" dirty="0" err="1" smtClean="0"/>
              <a:t>RuPAC</a:t>
            </a:r>
            <a:r>
              <a:rPr lang="en-US" sz="1200" dirty="0" smtClean="0"/>
              <a:t>, </a:t>
            </a:r>
            <a:r>
              <a:rPr lang="en-US" altLang="ru-RU" sz="1200" dirty="0" smtClean="0">
                <a:latin typeface="Tahoma" panose="020B0604030504040204" pitchFamily="34" charset="0"/>
              </a:rPr>
              <a:t>11.09.20</a:t>
            </a:r>
            <a:r>
              <a:rPr lang="ru-RU" altLang="ru-RU" sz="1200" dirty="0" smtClean="0">
                <a:latin typeface="Tahoma" panose="020B0604030504040204" pitchFamily="34" charset="0"/>
              </a:rPr>
              <a:t>2</a:t>
            </a:r>
            <a:r>
              <a:rPr lang="en-US" altLang="ru-RU" sz="1200" dirty="0" smtClean="0">
                <a:latin typeface="Tahoma" panose="020B0604030504040204" pitchFamily="34" charset="0"/>
              </a:rPr>
              <a:t>3, </a:t>
            </a:r>
            <a:r>
              <a:rPr lang="en-US" sz="1200" dirty="0" smtClean="0"/>
              <a:t>p.10 of 11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97354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99856" y="2708920"/>
            <a:ext cx="2339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Thank you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99876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84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777" y="29528"/>
            <a:ext cx="1000783" cy="3736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0232" y="529327"/>
            <a:ext cx="4674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What is plasma wakefield acceleration?</a:t>
            </a:r>
            <a:endParaRPr lang="ru-RU" sz="20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4037" y="1143534"/>
            <a:ext cx="10630555" cy="309372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616280" y="2726738"/>
            <a:ext cx="1289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witness,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is accelerated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451625" y="2204864"/>
            <a:ext cx="17761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driver, creates wave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807198" y="3808716"/>
            <a:ext cx="15376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plasma electrons</a:t>
            </a:r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5375920" y="839084"/>
            <a:ext cx="6336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(this is an example of a nonlinear plasma wave driven by an electron bunch)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037" y="4545193"/>
            <a:ext cx="4760786" cy="1908143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3682782" y="6129221"/>
            <a:ext cx="1152128" cy="432048"/>
          </a:xfrm>
          <a:prstGeom prst="ellipse">
            <a:avLst/>
          </a:prstGeom>
          <a:noFill/>
          <a:ln w="28575">
            <a:solidFill>
              <a:srgbClr val="49D1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349924" y="6515393"/>
            <a:ext cx="2506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49D149"/>
                </a:solidFill>
              </a:rPr>
              <a:t>That’s why it is so interesting</a:t>
            </a:r>
            <a:endParaRPr lang="ru-RU" dirty="0">
              <a:solidFill>
                <a:srgbClr val="49D149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4202138" y="5435272"/>
            <a:ext cx="1152128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3253441" y="5821444"/>
            <a:ext cx="2506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That’s why it is so difficult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2101313" y="5793934"/>
            <a:ext cx="1152128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7421" y="4541706"/>
            <a:ext cx="4339590" cy="19847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8492" y="76596"/>
            <a:ext cx="2808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K.Lotov</a:t>
            </a:r>
            <a:r>
              <a:rPr lang="en-US" sz="1200" dirty="0" smtClean="0"/>
              <a:t>, </a:t>
            </a:r>
            <a:r>
              <a:rPr lang="en-US" sz="1200" dirty="0" err="1" smtClean="0"/>
              <a:t>RuPAC</a:t>
            </a:r>
            <a:r>
              <a:rPr lang="en-US" sz="1200" dirty="0" smtClean="0"/>
              <a:t>, </a:t>
            </a:r>
            <a:r>
              <a:rPr lang="en-US" altLang="ru-RU" sz="1200" dirty="0" smtClean="0">
                <a:latin typeface="Tahoma" panose="020B0604030504040204" pitchFamily="34" charset="0"/>
              </a:rPr>
              <a:t>11.09.20</a:t>
            </a:r>
            <a:r>
              <a:rPr lang="ru-RU" altLang="ru-RU" sz="1200" dirty="0" smtClean="0">
                <a:latin typeface="Tahoma" panose="020B0604030504040204" pitchFamily="34" charset="0"/>
              </a:rPr>
              <a:t>2</a:t>
            </a:r>
            <a:r>
              <a:rPr lang="en-US" altLang="ru-RU" sz="1200" dirty="0" smtClean="0">
                <a:latin typeface="Tahoma" panose="020B0604030504040204" pitchFamily="34" charset="0"/>
              </a:rPr>
              <a:t>3, </a:t>
            </a:r>
            <a:r>
              <a:rPr lang="en-US" sz="1200" dirty="0" smtClean="0"/>
              <a:t>p.2 of 11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64166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232" y="529327"/>
            <a:ext cx="48301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More illustrations of wakefield generation</a:t>
            </a:r>
            <a:endParaRPr lang="ru-RU" sz="2000" dirty="0"/>
          </a:p>
        </p:txBody>
      </p:sp>
      <p:sp>
        <p:nvSpPr>
          <p:cNvPr id="25" name="TextBox 24"/>
          <p:cNvSpPr txBox="1"/>
          <p:nvPr/>
        </p:nvSpPr>
        <p:spPr>
          <a:xfrm>
            <a:off x="827758" y="1084867"/>
            <a:ext cx="6396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(these are examples of plasma waves driven by electromagnetic pulses of different strength, from website of Lancaster University)</a:t>
            </a:r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275406" y="1601396"/>
            <a:ext cx="7116738" cy="3483788"/>
            <a:chOff x="275406" y="1601396"/>
            <a:chExt cx="7092630" cy="3361694"/>
          </a:xfrm>
        </p:grpSpPr>
        <p:pic>
          <p:nvPicPr>
            <p:cNvPr id="6146" name="Picture 2" descr="http://wp.lancs.ac.uk/spiral/files/2017/03/EM_motion_1.gif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406" y="1605912"/>
              <a:ext cx="2364210" cy="3357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8" name="Picture 4" descr="http://wp.lancs.ac.uk/spiral/files/2017/03/EM_motion_2.gi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9616" y="1601396"/>
              <a:ext cx="2364210" cy="3357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0" name="Picture 6" descr="http://wp.lancs.ac.uk/spiral/files/2017/03/EM_motion_4.gif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3826" y="1601396"/>
              <a:ext cx="2364210" cy="3357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9874D50C-5802-4681-8249-D74E419AAD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76" y="1952778"/>
            <a:ext cx="4306126" cy="172819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AC385D53-B226-4C1D-8145-6A9E9D06F04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612" y="1231166"/>
            <a:ext cx="1555364" cy="5009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80176" y="618393"/>
            <a:ext cx="43676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Plasma electrons are pushed by the </a:t>
            </a:r>
            <a:r>
              <a:rPr lang="en-US" dirty="0" err="1" smtClean="0"/>
              <a:t>ponderomotive</a:t>
            </a:r>
            <a:r>
              <a:rPr lang="en-US" dirty="0" smtClean="0"/>
              <a:t> force (that pushes charged particles out of the region of a strong electric field):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680176" y="4015081"/>
            <a:ext cx="3764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Electrons are pushed out by a stronger force,</a:t>
            </a:r>
          </a:p>
          <a:p>
            <a:r>
              <a:rPr lang="en-US" dirty="0" smtClean="0"/>
              <a:t>and pulled in by a weaker force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25450" y="5089864"/>
            <a:ext cx="144943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Weak driver:</a:t>
            </a:r>
            <a:br>
              <a:rPr lang="en-US" dirty="0" smtClean="0"/>
            </a:br>
            <a:r>
              <a:rPr lang="en-US" dirty="0" smtClean="0"/>
              <a:t>almost elliptical </a:t>
            </a:r>
          </a:p>
          <a:p>
            <a:r>
              <a:rPr lang="en-US" dirty="0" smtClean="0"/>
              <a:t>trajectories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307210" y="5089864"/>
            <a:ext cx="19174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Strong driver: the wave quickly breaks, and some plasma electrons can be even trapped by the wave</a:t>
            </a:r>
            <a:endParaRPr lang="ru-RU" dirty="0"/>
          </a:p>
        </p:txBody>
      </p:sp>
      <p:pic>
        <p:nvPicPr>
          <p:cNvPr id="19" name="Picture 2" descr="http://dragonum.narod.ru/cartoonhydra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295" y="4881023"/>
            <a:ext cx="2774705" cy="197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Группа 20"/>
          <p:cNvGrpSpPr/>
          <p:nvPr/>
        </p:nvGrpSpPr>
        <p:grpSpPr>
          <a:xfrm>
            <a:off x="10151638" y="5818106"/>
            <a:ext cx="288032" cy="307777"/>
            <a:chOff x="10056440" y="2626822"/>
            <a:chExt cx="288032" cy="307777"/>
          </a:xfrm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10128448" y="2708920"/>
              <a:ext cx="154396" cy="158971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056440" y="2626822"/>
              <a:ext cx="28803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e</a:t>
              </a:r>
              <a:endParaRPr lang="ru-RU" dirty="0"/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10713439" y="5594383"/>
            <a:ext cx="432048" cy="307777"/>
            <a:chOff x="9912424" y="1885662"/>
            <a:chExt cx="432048" cy="307777"/>
          </a:xfrm>
        </p:grpSpPr>
        <p:sp>
          <p:nvSpPr>
            <p:cNvPr id="27" name="Скругленный прямоугольник 26"/>
            <p:cNvSpPr/>
            <p:nvPr/>
          </p:nvSpPr>
          <p:spPr>
            <a:xfrm>
              <a:off x="9984432" y="1967760"/>
              <a:ext cx="270774" cy="167284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912424" y="1885662"/>
              <a:ext cx="43204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ħ</a:t>
              </a:r>
              <a:r>
                <a:rPr lang="el-GR" dirty="0" smtClean="0"/>
                <a:t>ω</a:t>
              </a:r>
              <a:endParaRPr lang="ru-RU" dirty="0"/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11461961" y="5715622"/>
            <a:ext cx="304091" cy="307777"/>
            <a:chOff x="10688453" y="2157855"/>
            <a:chExt cx="304091" cy="307777"/>
          </a:xfrm>
        </p:grpSpPr>
        <p:sp>
          <p:nvSpPr>
            <p:cNvPr id="30" name="Скругленный прямоугольник 29"/>
            <p:cNvSpPr/>
            <p:nvPr/>
          </p:nvSpPr>
          <p:spPr>
            <a:xfrm>
              <a:off x="10760461" y="2239953"/>
              <a:ext cx="137524" cy="195676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0688453" y="2157855"/>
              <a:ext cx="30409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</a:t>
              </a:r>
              <a:endParaRPr lang="ru-RU" dirty="0"/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10173846" y="6393191"/>
            <a:ext cx="1440160" cy="461665"/>
            <a:chOff x="12288688" y="2183114"/>
            <a:chExt cx="1440160" cy="461665"/>
          </a:xfrm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12414453" y="2206798"/>
              <a:ext cx="1193481" cy="395085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2288688" y="2183114"/>
              <a:ext cx="14401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+mn-lt"/>
                </a:rPr>
                <a:t>plasma wakefield acceleration</a:t>
              </a:r>
              <a:endParaRPr lang="ru-RU" sz="1200" dirty="0">
                <a:latin typeface="+mn-lt"/>
              </a:endParaRPr>
            </a:p>
          </p:txBody>
        </p:sp>
      </p:grpSp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84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9777" y="29528"/>
            <a:ext cx="1000783" cy="373697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9148492" y="76596"/>
            <a:ext cx="2808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K.Lotov</a:t>
            </a:r>
            <a:r>
              <a:rPr lang="en-US" sz="1200" dirty="0" smtClean="0"/>
              <a:t>, </a:t>
            </a:r>
            <a:r>
              <a:rPr lang="en-US" sz="1200" dirty="0" err="1" smtClean="0"/>
              <a:t>RuPAC</a:t>
            </a:r>
            <a:r>
              <a:rPr lang="en-US" sz="1200" dirty="0" smtClean="0"/>
              <a:t>, </a:t>
            </a:r>
            <a:r>
              <a:rPr lang="en-US" altLang="ru-RU" sz="1200" dirty="0" smtClean="0">
                <a:latin typeface="Tahoma" panose="020B0604030504040204" pitchFamily="34" charset="0"/>
              </a:rPr>
              <a:t>11.09.20</a:t>
            </a:r>
            <a:r>
              <a:rPr lang="ru-RU" altLang="ru-RU" sz="1200" dirty="0" smtClean="0">
                <a:latin typeface="Tahoma" panose="020B0604030504040204" pitchFamily="34" charset="0"/>
              </a:rPr>
              <a:t>2</a:t>
            </a:r>
            <a:r>
              <a:rPr lang="en-US" altLang="ru-RU" sz="1200" dirty="0" smtClean="0">
                <a:latin typeface="Tahoma" panose="020B0604030504040204" pitchFamily="34" charset="0"/>
              </a:rPr>
              <a:t>3, </a:t>
            </a:r>
            <a:r>
              <a:rPr lang="en-US" sz="1200" dirty="0" smtClean="0"/>
              <a:t>p.3 of 11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43837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232" y="529327"/>
            <a:ext cx="59570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Plasma-based wakefield acceleration in the world</a:t>
            </a:r>
            <a:endParaRPr lang="ru-RU" sz="20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82" y="1096129"/>
            <a:ext cx="12192000" cy="5761871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2543795" y="2190743"/>
            <a:ext cx="8723110" cy="1174099"/>
            <a:chOff x="2543795" y="2190743"/>
            <a:chExt cx="8723110" cy="1174099"/>
          </a:xfrm>
        </p:grpSpPr>
        <p:sp>
          <p:nvSpPr>
            <p:cNvPr id="14" name="TextBox 13"/>
            <p:cNvSpPr txBox="1"/>
            <p:nvPr/>
          </p:nvSpPr>
          <p:spPr>
            <a:xfrm>
              <a:off x="10525997" y="2990440"/>
              <a:ext cx="74090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rgbClr val="00FF00"/>
                  </a:solidFill>
                </a:rPr>
                <a:t>Tsinghua </a:t>
              </a:r>
              <a:r>
                <a:rPr lang="en-US" sz="800" dirty="0" smtClean="0">
                  <a:solidFill>
                    <a:srgbClr val="00FF00"/>
                  </a:solidFill>
                </a:rPr>
                <a:t>U.</a:t>
              </a:r>
              <a:endParaRPr lang="ru-RU" sz="800" dirty="0">
                <a:solidFill>
                  <a:srgbClr val="00FF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736914" y="2190743"/>
              <a:ext cx="46519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rgbClr val="00FF00"/>
                  </a:solidFill>
                </a:rPr>
                <a:t>DESY</a:t>
              </a:r>
              <a:endParaRPr lang="ru-RU" sz="800" dirty="0">
                <a:solidFill>
                  <a:srgbClr val="00FF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084597" y="2636836"/>
              <a:ext cx="86594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rgbClr val="00FF00"/>
                  </a:solidFill>
                </a:rPr>
                <a:t>MPQ </a:t>
              </a:r>
              <a:r>
                <a:rPr lang="en-US" sz="800" dirty="0" err="1" smtClean="0">
                  <a:solidFill>
                    <a:srgbClr val="00FF00"/>
                  </a:solidFill>
                </a:rPr>
                <a:t>Garching</a:t>
              </a:r>
              <a:endParaRPr lang="ru-RU" sz="800" dirty="0">
                <a:solidFill>
                  <a:srgbClr val="00FF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223520" y="2451172"/>
              <a:ext cx="46839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rgbClr val="00FF00"/>
                  </a:solidFill>
                </a:rPr>
                <a:t>HZDR</a:t>
              </a:r>
              <a:endParaRPr lang="ru-RU" sz="800" dirty="0">
                <a:solidFill>
                  <a:srgbClr val="00FF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993709" y="3149398"/>
              <a:ext cx="55015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err="1">
                  <a:solidFill>
                    <a:srgbClr val="00FF00"/>
                  </a:solidFill>
                </a:rPr>
                <a:t>Frascati</a:t>
              </a:r>
              <a:endParaRPr lang="ru-RU" sz="800" dirty="0">
                <a:solidFill>
                  <a:srgbClr val="00FF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543795" y="2684828"/>
              <a:ext cx="64953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err="1" smtClean="0">
                  <a:solidFill>
                    <a:srgbClr val="00FF00"/>
                  </a:solidFill>
                </a:rPr>
                <a:t>U.Quebec</a:t>
              </a:r>
              <a:endParaRPr lang="ru-RU" sz="800" dirty="0">
                <a:solidFill>
                  <a:srgbClr val="00FF00"/>
                </a:solidFill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0596500" y="3116126"/>
            <a:ext cx="6319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FFFF"/>
                </a:solidFill>
              </a:rPr>
              <a:t>Peking U.</a:t>
            </a:r>
            <a:endParaRPr lang="ru-RU" sz="800" dirty="0">
              <a:solidFill>
                <a:srgbClr val="00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02410" y="2278413"/>
            <a:ext cx="59663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>
                <a:solidFill>
                  <a:srgbClr val="00FFFF"/>
                </a:solidFill>
              </a:rPr>
              <a:t>U.Oxford</a:t>
            </a:r>
            <a:endParaRPr lang="ru-RU" sz="800" dirty="0">
              <a:solidFill>
                <a:srgbClr val="00FF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41612" y="2541542"/>
            <a:ext cx="70243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>
                <a:solidFill>
                  <a:srgbClr val="00FFFF"/>
                </a:solidFill>
              </a:rPr>
              <a:t>IoP</a:t>
            </a:r>
            <a:r>
              <a:rPr lang="en-US" sz="800" dirty="0" smtClean="0">
                <a:solidFill>
                  <a:srgbClr val="00FFFF"/>
                </a:solidFill>
              </a:rPr>
              <a:t> Prague</a:t>
            </a:r>
            <a:endParaRPr lang="ru-RU" sz="800" dirty="0">
              <a:solidFill>
                <a:srgbClr val="00FFFF"/>
              </a:solidFill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60764" y="2352039"/>
            <a:ext cx="7020109" cy="1147055"/>
            <a:chOff x="60764" y="2352039"/>
            <a:chExt cx="7020109" cy="1147055"/>
          </a:xfrm>
        </p:grpSpPr>
        <p:sp>
          <p:nvSpPr>
            <p:cNvPr id="24" name="TextBox 23"/>
            <p:cNvSpPr txBox="1"/>
            <p:nvPr/>
          </p:nvSpPr>
          <p:spPr>
            <a:xfrm>
              <a:off x="6202106" y="2352039"/>
              <a:ext cx="87876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rgbClr val="FFFF00"/>
                  </a:solidFill>
                </a:rPr>
                <a:t>DESY-</a:t>
              </a:r>
              <a:r>
                <a:rPr lang="en-US" sz="800" dirty="0" err="1" smtClean="0">
                  <a:solidFill>
                    <a:srgbClr val="FFFF00"/>
                  </a:solidFill>
                </a:rPr>
                <a:t>Zeuthen</a:t>
              </a:r>
              <a:endParaRPr lang="ru-RU" sz="800" dirty="0">
                <a:solidFill>
                  <a:srgbClr val="FFFF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960814" y="2366960"/>
              <a:ext cx="72008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rgbClr val="FFFF00"/>
                  </a:solidFill>
                </a:rPr>
                <a:t>Daresbury</a:t>
              </a:r>
              <a:endParaRPr lang="ru-RU" sz="800" dirty="0">
                <a:solidFill>
                  <a:srgbClr val="FFFF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0764" y="3283650"/>
              <a:ext cx="45397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rgbClr val="FFFF00"/>
                  </a:solidFill>
                </a:rPr>
                <a:t>SLAC</a:t>
              </a:r>
              <a:endParaRPr lang="ru-RU" sz="800" dirty="0">
                <a:solidFill>
                  <a:srgbClr val="FFFF0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626943" y="3016290"/>
              <a:ext cx="38504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rgbClr val="00FF00"/>
                  </a:solidFill>
                </a:rPr>
                <a:t>BNL</a:t>
              </a:r>
              <a:endParaRPr lang="ru-RU" sz="800" dirty="0">
                <a:solidFill>
                  <a:srgbClr val="00FF00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846946" y="3113235"/>
              <a:ext cx="38504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rgbClr val="FFFF00"/>
                  </a:solidFill>
                </a:rPr>
                <a:t>ANL</a:t>
              </a:r>
              <a:endParaRPr lang="ru-RU" sz="800" dirty="0">
                <a:solidFill>
                  <a:srgbClr val="FFFF00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2428075" y="3220486"/>
            <a:ext cx="710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>
                <a:solidFill>
                  <a:srgbClr val="00FFFF"/>
                </a:solidFill>
              </a:rPr>
              <a:t>U.Maryland</a:t>
            </a:r>
            <a:endParaRPr lang="ru-RU" sz="800" dirty="0">
              <a:solidFill>
                <a:srgbClr val="00FF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247380" y="3118485"/>
            <a:ext cx="3401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>
                <a:solidFill>
                  <a:srgbClr val="00FFFF"/>
                </a:solidFill>
              </a:rPr>
              <a:t>IoP</a:t>
            </a:r>
            <a:endParaRPr lang="ru-RU" sz="800" dirty="0">
              <a:solidFill>
                <a:srgbClr val="00FF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582464" y="2419207"/>
            <a:ext cx="3850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FFFF"/>
                </a:solidFill>
              </a:rPr>
              <a:t>RAL</a:t>
            </a:r>
            <a:endParaRPr lang="ru-RU" sz="800" dirty="0">
              <a:solidFill>
                <a:srgbClr val="00FF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869604" y="2377731"/>
            <a:ext cx="4090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FFFF"/>
                </a:solidFill>
              </a:rPr>
              <a:t>Jena</a:t>
            </a:r>
            <a:endParaRPr lang="ru-RU" sz="800" dirty="0">
              <a:solidFill>
                <a:srgbClr val="00FFFF"/>
              </a:solidFill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5512121" y="2393371"/>
            <a:ext cx="72008" cy="7200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608470" y="3483301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6084095" y="2341737"/>
            <a:ext cx="72008" cy="72008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2102070" y="3040751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6206682" y="2413745"/>
            <a:ext cx="72008" cy="7200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460039" y="3226207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2604691" y="3136204"/>
            <a:ext cx="72008" cy="72008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FF00"/>
              </a:solidFill>
            </a:endParaRPr>
          </a:p>
        </p:txBody>
      </p:sp>
      <p:sp>
        <p:nvSpPr>
          <p:cNvPr id="40" name="Овал 39"/>
          <p:cNvSpPr/>
          <p:nvPr/>
        </p:nvSpPr>
        <p:spPr>
          <a:xfrm>
            <a:off x="428797" y="3291072"/>
            <a:ext cx="72008" cy="7200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500805" y="3283827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/>
          <p:cNvSpPr/>
          <p:nvPr/>
        </p:nvSpPr>
        <p:spPr>
          <a:xfrm>
            <a:off x="10560496" y="3126682"/>
            <a:ext cx="72008" cy="72008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1922179" y="3088008"/>
            <a:ext cx="72008" cy="7200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1520421" y="3676284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/>
          <p:cNvSpPr/>
          <p:nvPr/>
        </p:nvSpPr>
        <p:spPr>
          <a:xfrm>
            <a:off x="6190015" y="3126682"/>
            <a:ext cx="72008" cy="72008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Овал 45"/>
          <p:cNvSpPr/>
          <p:nvPr/>
        </p:nvSpPr>
        <p:spPr>
          <a:xfrm>
            <a:off x="5905094" y="2821676"/>
            <a:ext cx="72008" cy="720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/>
          <p:cNvSpPr/>
          <p:nvPr/>
        </p:nvSpPr>
        <p:spPr>
          <a:xfrm>
            <a:off x="10775788" y="3725634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Овал 47"/>
          <p:cNvSpPr/>
          <p:nvPr/>
        </p:nvSpPr>
        <p:spPr>
          <a:xfrm>
            <a:off x="2428585" y="3224378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Овал 48"/>
          <p:cNvSpPr/>
          <p:nvPr/>
        </p:nvSpPr>
        <p:spPr>
          <a:xfrm>
            <a:off x="1565293" y="3133876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Овал 49"/>
          <p:cNvSpPr/>
          <p:nvPr/>
        </p:nvSpPr>
        <p:spPr>
          <a:xfrm>
            <a:off x="10597364" y="3188588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Овал 50"/>
          <p:cNvSpPr/>
          <p:nvPr/>
        </p:nvSpPr>
        <p:spPr>
          <a:xfrm>
            <a:off x="10524846" y="3188588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Овал 51"/>
          <p:cNvSpPr/>
          <p:nvPr/>
        </p:nvSpPr>
        <p:spPr>
          <a:xfrm>
            <a:off x="10775788" y="3660231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Овал 52"/>
          <p:cNvSpPr/>
          <p:nvPr/>
        </p:nvSpPr>
        <p:spPr>
          <a:xfrm>
            <a:off x="10056440" y="3588223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Овал 53"/>
          <p:cNvSpPr/>
          <p:nvPr/>
        </p:nvSpPr>
        <p:spPr>
          <a:xfrm>
            <a:off x="10744546" y="3954072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/>
          <p:cNvSpPr/>
          <p:nvPr/>
        </p:nvSpPr>
        <p:spPr>
          <a:xfrm>
            <a:off x="10992544" y="3455442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Овал 55"/>
          <p:cNvSpPr/>
          <p:nvPr/>
        </p:nvSpPr>
        <p:spPr>
          <a:xfrm>
            <a:off x="6120099" y="2534021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Овал 56"/>
          <p:cNvSpPr/>
          <p:nvPr/>
        </p:nvSpPr>
        <p:spPr>
          <a:xfrm>
            <a:off x="6094718" y="2689375"/>
            <a:ext cx="72008" cy="72008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Овал 57"/>
          <p:cNvSpPr/>
          <p:nvPr/>
        </p:nvSpPr>
        <p:spPr>
          <a:xfrm>
            <a:off x="6218209" y="2516437"/>
            <a:ext cx="72008" cy="72008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Овал 58"/>
          <p:cNvSpPr/>
          <p:nvPr/>
        </p:nvSpPr>
        <p:spPr>
          <a:xfrm>
            <a:off x="5961769" y="2597733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Овал 59"/>
          <p:cNvSpPr/>
          <p:nvPr/>
        </p:nvSpPr>
        <p:spPr>
          <a:xfrm>
            <a:off x="5584129" y="2492896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/>
          <p:cNvSpPr/>
          <p:nvPr/>
        </p:nvSpPr>
        <p:spPr>
          <a:xfrm>
            <a:off x="5588705" y="2429375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/>
          <p:cNvSpPr/>
          <p:nvPr/>
        </p:nvSpPr>
        <p:spPr>
          <a:xfrm>
            <a:off x="5466406" y="2162758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/>
          <p:cNvSpPr/>
          <p:nvPr/>
        </p:nvSpPr>
        <p:spPr>
          <a:xfrm>
            <a:off x="6190015" y="2192895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Овал 63"/>
          <p:cNvSpPr/>
          <p:nvPr/>
        </p:nvSpPr>
        <p:spPr>
          <a:xfrm>
            <a:off x="11030428" y="3409243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Овал 64"/>
          <p:cNvSpPr/>
          <p:nvPr/>
        </p:nvSpPr>
        <p:spPr>
          <a:xfrm>
            <a:off x="10984899" y="3363080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TextBox 65"/>
          <p:cNvSpPr txBox="1"/>
          <p:nvPr/>
        </p:nvSpPr>
        <p:spPr>
          <a:xfrm>
            <a:off x="93082" y="3082771"/>
            <a:ext cx="4427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FFFF"/>
                </a:solidFill>
              </a:rPr>
              <a:t>LBNL</a:t>
            </a:r>
            <a:endParaRPr lang="ru-RU" sz="800" dirty="0">
              <a:solidFill>
                <a:srgbClr val="00FFFF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95749" y="3219354"/>
            <a:ext cx="4315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FFFF"/>
                </a:solidFill>
              </a:rPr>
              <a:t>LLNL</a:t>
            </a:r>
            <a:endParaRPr lang="ru-RU" sz="800" dirty="0">
              <a:solidFill>
                <a:srgbClr val="00FFFF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513674" y="3552332"/>
            <a:ext cx="56778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>
                <a:solidFill>
                  <a:srgbClr val="00FFFF"/>
                </a:solidFill>
              </a:rPr>
              <a:t>U.Texas</a:t>
            </a:r>
            <a:endParaRPr lang="ru-RU" sz="800" dirty="0">
              <a:solidFill>
                <a:srgbClr val="00FFFF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559494" y="2868164"/>
            <a:ext cx="69923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>
                <a:solidFill>
                  <a:srgbClr val="00FFFF"/>
                </a:solidFill>
              </a:rPr>
              <a:t>U.Michigan</a:t>
            </a:r>
            <a:endParaRPr lang="ru-RU" sz="800" dirty="0">
              <a:solidFill>
                <a:srgbClr val="00FFFF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211286" y="2975886"/>
            <a:ext cx="72808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>
                <a:solidFill>
                  <a:srgbClr val="00FFFF"/>
                </a:solidFill>
              </a:rPr>
              <a:t>U.Nebraska</a:t>
            </a:r>
            <a:endParaRPr lang="ru-RU" sz="800" dirty="0">
              <a:solidFill>
                <a:srgbClr val="00FFFF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87749" y="3506557"/>
            <a:ext cx="4587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FFFF"/>
                </a:solidFill>
              </a:rPr>
              <a:t>UCLA</a:t>
            </a:r>
            <a:endParaRPr lang="ru-RU" sz="800" dirty="0">
              <a:solidFill>
                <a:srgbClr val="00FFFF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5896643" y="2764957"/>
            <a:ext cx="47481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CERN</a:t>
            </a:r>
            <a:endParaRPr lang="ru-RU" sz="800" dirty="0">
              <a:solidFill>
                <a:schemeClr val="bg1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0767529" y="3559496"/>
            <a:ext cx="4475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FFFF"/>
                </a:solidFill>
              </a:rPr>
              <a:t>SIOM</a:t>
            </a:r>
            <a:endParaRPr lang="ru-RU" sz="800" dirty="0">
              <a:solidFill>
                <a:srgbClr val="00FFFF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0743532" y="3705022"/>
            <a:ext cx="7697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00FFFF"/>
                </a:solidFill>
              </a:rPr>
              <a:t>Jiao </a:t>
            </a:r>
            <a:r>
              <a:rPr lang="en-US" sz="800" dirty="0" smtClean="0">
                <a:solidFill>
                  <a:srgbClr val="00FFFF"/>
                </a:solidFill>
              </a:rPr>
              <a:t>Tong U.</a:t>
            </a:r>
            <a:endParaRPr lang="ru-RU" sz="800" dirty="0">
              <a:solidFill>
                <a:srgbClr val="00FFFF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9550426" y="3419728"/>
            <a:ext cx="6319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>
                <a:solidFill>
                  <a:srgbClr val="00FFFF"/>
                </a:solidFill>
              </a:rPr>
              <a:t>Mianyang</a:t>
            </a:r>
            <a:endParaRPr lang="ru-RU" sz="800" dirty="0">
              <a:solidFill>
                <a:srgbClr val="00FFFF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0726655" y="3873567"/>
            <a:ext cx="5164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00FFFF"/>
                </a:solidFill>
              </a:rPr>
              <a:t>Taiwan</a:t>
            </a:r>
            <a:endParaRPr lang="ru-RU" sz="800" dirty="0">
              <a:solidFill>
                <a:srgbClr val="00FFFF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201588" y="2509935"/>
            <a:ext cx="8370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>
                <a:solidFill>
                  <a:srgbClr val="00FFFF"/>
                </a:solidFill>
              </a:rPr>
              <a:t>U.Duesseldorf</a:t>
            </a:r>
            <a:endParaRPr lang="ru-RU" sz="800" dirty="0">
              <a:solidFill>
                <a:srgbClr val="00FFFF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834702" y="1999448"/>
            <a:ext cx="83227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>
                <a:solidFill>
                  <a:srgbClr val="00FFFF"/>
                </a:solidFill>
              </a:rPr>
              <a:t>U.Strathclyde</a:t>
            </a:r>
            <a:endParaRPr lang="ru-RU" sz="800" dirty="0">
              <a:solidFill>
                <a:srgbClr val="00FFFF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6198674" y="2106198"/>
            <a:ext cx="5180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>
                <a:solidFill>
                  <a:srgbClr val="00FFFF"/>
                </a:solidFill>
              </a:rPr>
              <a:t>U.Lund</a:t>
            </a:r>
            <a:endParaRPr lang="ru-RU" sz="800" dirty="0">
              <a:solidFill>
                <a:srgbClr val="00FFFF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10307652" y="3227130"/>
            <a:ext cx="77617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>
                <a:solidFill>
                  <a:srgbClr val="00FFFF"/>
                </a:solidFill>
              </a:rPr>
              <a:t>Ansan</a:t>
            </a:r>
            <a:r>
              <a:rPr lang="en-US" sz="800" dirty="0">
                <a:solidFill>
                  <a:srgbClr val="00FFFF"/>
                </a:solidFill>
              </a:rPr>
              <a:t>, KERI</a:t>
            </a:r>
            <a:endParaRPr lang="ru-RU" sz="800" dirty="0">
              <a:solidFill>
                <a:srgbClr val="00FFFF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0196660" y="3444610"/>
            <a:ext cx="8899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>
                <a:solidFill>
                  <a:srgbClr val="00FFFF"/>
                </a:solidFill>
              </a:rPr>
              <a:t>Gwangju</a:t>
            </a:r>
            <a:r>
              <a:rPr lang="en-US" sz="800" dirty="0">
                <a:solidFill>
                  <a:srgbClr val="00FFFF"/>
                </a:solidFill>
              </a:rPr>
              <a:t>, GIST</a:t>
            </a:r>
            <a:endParaRPr lang="ru-RU" sz="800" dirty="0">
              <a:solidFill>
                <a:srgbClr val="00FFFF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0197159" y="3336888"/>
            <a:ext cx="8787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>
                <a:solidFill>
                  <a:srgbClr val="00FFFF"/>
                </a:solidFill>
              </a:rPr>
              <a:t>Daejon</a:t>
            </a:r>
            <a:r>
              <a:rPr lang="en-US" sz="800" dirty="0">
                <a:solidFill>
                  <a:srgbClr val="00FFFF"/>
                </a:solidFill>
              </a:rPr>
              <a:t>, KAERI</a:t>
            </a:r>
            <a:endParaRPr lang="ru-RU" sz="800" dirty="0">
              <a:solidFill>
                <a:srgbClr val="00FFFF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1339160" y="3393040"/>
            <a:ext cx="4491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FFFF"/>
                </a:solidFill>
              </a:rPr>
              <a:t>Kyoto</a:t>
            </a:r>
            <a:endParaRPr lang="ru-RU" sz="800" dirty="0">
              <a:solidFill>
                <a:srgbClr val="00FFFF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1342651" y="3499094"/>
            <a:ext cx="4828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FFFF"/>
                </a:solidFill>
              </a:rPr>
              <a:t>Osaka</a:t>
            </a:r>
            <a:endParaRPr lang="ru-RU" sz="800" dirty="0">
              <a:solidFill>
                <a:srgbClr val="00FFFF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11511864" y="3246825"/>
            <a:ext cx="580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FFFF"/>
                </a:solidFill>
              </a:rPr>
              <a:t>Tsukuba</a:t>
            </a:r>
            <a:endParaRPr lang="ru-RU" sz="800" dirty="0">
              <a:solidFill>
                <a:srgbClr val="00FFFF"/>
              </a:solidFill>
            </a:endParaRPr>
          </a:p>
        </p:txBody>
      </p:sp>
      <p:sp>
        <p:nvSpPr>
          <p:cNvPr id="86" name="Овал 85"/>
          <p:cNvSpPr/>
          <p:nvPr/>
        </p:nvSpPr>
        <p:spPr>
          <a:xfrm>
            <a:off x="11548059" y="3391372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Овал 86"/>
          <p:cNvSpPr/>
          <p:nvPr/>
        </p:nvSpPr>
        <p:spPr>
          <a:xfrm>
            <a:off x="11352585" y="3491078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Овал 87"/>
          <p:cNvSpPr/>
          <p:nvPr/>
        </p:nvSpPr>
        <p:spPr>
          <a:xfrm>
            <a:off x="11350976" y="3532558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Овал 88"/>
          <p:cNvSpPr/>
          <p:nvPr/>
        </p:nvSpPr>
        <p:spPr>
          <a:xfrm>
            <a:off x="5690033" y="2681817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Овал 89"/>
          <p:cNvSpPr/>
          <p:nvPr/>
        </p:nvSpPr>
        <p:spPr>
          <a:xfrm>
            <a:off x="5718404" y="2681817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Овал 90"/>
          <p:cNvSpPr/>
          <p:nvPr/>
        </p:nvSpPr>
        <p:spPr>
          <a:xfrm>
            <a:off x="5746725" y="2682708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TextBox 91"/>
          <p:cNvSpPr txBox="1"/>
          <p:nvPr/>
        </p:nvSpPr>
        <p:spPr>
          <a:xfrm>
            <a:off x="4812117" y="2704328"/>
            <a:ext cx="111120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FFFF"/>
                </a:solidFill>
              </a:rPr>
              <a:t>SOLEIL / LAL / LOA</a:t>
            </a:r>
            <a:endParaRPr lang="ru-RU" sz="800" dirty="0">
              <a:solidFill>
                <a:srgbClr val="00FFFF"/>
              </a:solidFill>
            </a:endParaRPr>
          </a:p>
        </p:txBody>
      </p:sp>
      <p:sp>
        <p:nvSpPr>
          <p:cNvPr id="93" name="Овал 92"/>
          <p:cNvSpPr/>
          <p:nvPr/>
        </p:nvSpPr>
        <p:spPr>
          <a:xfrm>
            <a:off x="8839447" y="4040366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TextBox 93"/>
          <p:cNvSpPr txBox="1"/>
          <p:nvPr/>
        </p:nvSpPr>
        <p:spPr>
          <a:xfrm>
            <a:off x="8765643" y="3849298"/>
            <a:ext cx="5373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FFFF"/>
                </a:solidFill>
              </a:rPr>
              <a:t>RRCAT</a:t>
            </a:r>
            <a:endParaRPr lang="ru-RU" sz="800" dirty="0">
              <a:solidFill>
                <a:srgbClr val="00FFFF"/>
              </a:solidFill>
            </a:endParaRPr>
          </a:p>
        </p:txBody>
      </p:sp>
      <p:sp>
        <p:nvSpPr>
          <p:cNvPr id="95" name="Овал 94"/>
          <p:cNvSpPr/>
          <p:nvPr/>
        </p:nvSpPr>
        <p:spPr>
          <a:xfrm>
            <a:off x="7509872" y="2162758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TextBox 95"/>
          <p:cNvSpPr txBox="1"/>
          <p:nvPr/>
        </p:nvSpPr>
        <p:spPr>
          <a:xfrm>
            <a:off x="7509872" y="2029389"/>
            <a:ext cx="35137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FFFF"/>
                </a:solidFill>
              </a:rPr>
              <a:t>IAP</a:t>
            </a:r>
            <a:endParaRPr lang="ru-RU" sz="800" dirty="0">
              <a:solidFill>
                <a:srgbClr val="00FFFF"/>
              </a:solidFill>
            </a:endParaRPr>
          </a:p>
        </p:txBody>
      </p:sp>
      <p:sp>
        <p:nvSpPr>
          <p:cNvPr id="97" name="Овал 96"/>
          <p:cNvSpPr/>
          <p:nvPr/>
        </p:nvSpPr>
        <p:spPr>
          <a:xfrm>
            <a:off x="9143196" y="2208829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TextBox 97"/>
          <p:cNvSpPr txBox="1"/>
          <p:nvPr/>
        </p:nvSpPr>
        <p:spPr>
          <a:xfrm>
            <a:off x="9124359" y="2072464"/>
            <a:ext cx="3401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FFFF"/>
                </a:solidFill>
              </a:rPr>
              <a:t>ILP</a:t>
            </a:r>
            <a:endParaRPr lang="ru-RU" sz="800" dirty="0">
              <a:solidFill>
                <a:srgbClr val="00FFFF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7743080" y="1122152"/>
            <a:ext cx="4700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FFFF"/>
                </a:solidFill>
              </a:rPr>
              <a:t>LWFA</a:t>
            </a:r>
            <a:endParaRPr lang="ru-RU" sz="800" dirty="0">
              <a:solidFill>
                <a:srgbClr val="00FFFF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8593944" y="1122152"/>
            <a:ext cx="8258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FF00"/>
                </a:solidFill>
              </a:rPr>
              <a:t>LWFA+PWFA</a:t>
            </a:r>
            <a:endParaRPr lang="ru-RU" sz="800" dirty="0">
              <a:solidFill>
                <a:srgbClr val="00FF00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8162901" y="1122152"/>
            <a:ext cx="48122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FFFF00"/>
                </a:solidFill>
              </a:rPr>
              <a:t>PWFA</a:t>
            </a:r>
            <a:endParaRPr lang="ru-RU" sz="800" dirty="0">
              <a:solidFill>
                <a:srgbClr val="FFFF00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9369631" y="1122152"/>
            <a:ext cx="6238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PDPWFA</a:t>
            </a:r>
            <a:endParaRPr lang="ru-RU" sz="800" dirty="0">
              <a:solidFill>
                <a:schemeClr val="bg1"/>
              </a:solidFill>
            </a:endParaRPr>
          </a:p>
        </p:txBody>
      </p:sp>
      <p:sp>
        <p:nvSpPr>
          <p:cNvPr id="103" name="Овал 102"/>
          <p:cNvSpPr/>
          <p:nvPr/>
        </p:nvSpPr>
        <p:spPr>
          <a:xfrm>
            <a:off x="6245136" y="2589288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Овал 103"/>
          <p:cNvSpPr/>
          <p:nvPr/>
        </p:nvSpPr>
        <p:spPr>
          <a:xfrm>
            <a:off x="6077045" y="2960002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TextBox 104"/>
          <p:cNvSpPr txBox="1"/>
          <p:nvPr/>
        </p:nvSpPr>
        <p:spPr>
          <a:xfrm>
            <a:off x="6069502" y="2887006"/>
            <a:ext cx="3850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FFFF"/>
                </a:solidFill>
              </a:rPr>
              <a:t>Pisa</a:t>
            </a:r>
            <a:endParaRPr lang="ru-RU" sz="800" dirty="0">
              <a:solidFill>
                <a:srgbClr val="00FFFF"/>
              </a:solidFill>
            </a:endParaRPr>
          </a:p>
        </p:txBody>
      </p:sp>
      <p:sp>
        <p:nvSpPr>
          <p:cNvPr id="106" name="Овал 105"/>
          <p:cNvSpPr/>
          <p:nvPr/>
        </p:nvSpPr>
        <p:spPr>
          <a:xfrm>
            <a:off x="2554935" y="2832160"/>
            <a:ext cx="72008" cy="72008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Овал 106"/>
          <p:cNvSpPr/>
          <p:nvPr/>
        </p:nvSpPr>
        <p:spPr>
          <a:xfrm>
            <a:off x="813773" y="2350131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TextBox 107"/>
          <p:cNvSpPr txBox="1"/>
          <p:nvPr/>
        </p:nvSpPr>
        <p:spPr>
          <a:xfrm>
            <a:off x="808479" y="2326098"/>
            <a:ext cx="65594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FFFF"/>
                </a:solidFill>
              </a:rPr>
              <a:t>Edmonton</a:t>
            </a:r>
            <a:endParaRPr lang="ru-RU" sz="800" dirty="0">
              <a:solidFill>
                <a:srgbClr val="00FFFF"/>
              </a:solidFill>
            </a:endParaRPr>
          </a:p>
        </p:txBody>
      </p:sp>
      <p:sp>
        <p:nvSpPr>
          <p:cNvPr id="111" name="Овал 110"/>
          <p:cNvSpPr/>
          <p:nvPr/>
        </p:nvSpPr>
        <p:spPr>
          <a:xfrm>
            <a:off x="7320136" y="2170982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TextBox 111"/>
          <p:cNvSpPr txBox="1"/>
          <p:nvPr/>
        </p:nvSpPr>
        <p:spPr>
          <a:xfrm>
            <a:off x="7072769" y="2013822"/>
            <a:ext cx="4122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FFFF"/>
                </a:solidFill>
              </a:rPr>
              <a:t>MSU</a:t>
            </a:r>
            <a:endParaRPr lang="ru-RU" sz="800" dirty="0">
              <a:solidFill>
                <a:srgbClr val="00FFFF"/>
              </a:solidFill>
            </a:endParaRPr>
          </a:p>
        </p:txBody>
      </p:sp>
      <p:sp>
        <p:nvSpPr>
          <p:cNvPr id="113" name="Овал 112"/>
          <p:cNvSpPr/>
          <p:nvPr/>
        </p:nvSpPr>
        <p:spPr>
          <a:xfrm>
            <a:off x="2533436" y="3162867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FF00"/>
              </a:solidFill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2279148" y="3005513"/>
            <a:ext cx="3690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FFFF"/>
                </a:solidFill>
              </a:rPr>
              <a:t>LLE</a:t>
            </a:r>
            <a:endParaRPr lang="ru-RU" sz="800" dirty="0">
              <a:solidFill>
                <a:srgbClr val="00FFFF"/>
              </a:solidFill>
            </a:endParaRPr>
          </a:p>
        </p:txBody>
      </p:sp>
      <p:sp>
        <p:nvSpPr>
          <p:cNvPr id="115" name="Овал 114"/>
          <p:cNvSpPr/>
          <p:nvPr/>
        </p:nvSpPr>
        <p:spPr>
          <a:xfrm>
            <a:off x="1214429" y="3160158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6" name="TextBox 115"/>
          <p:cNvSpPr txBox="1"/>
          <p:nvPr/>
        </p:nvSpPr>
        <p:spPr>
          <a:xfrm>
            <a:off x="898356" y="3170255"/>
            <a:ext cx="7056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>
                <a:solidFill>
                  <a:srgbClr val="00FFFF"/>
                </a:solidFill>
              </a:rPr>
              <a:t>U.Colorado</a:t>
            </a:r>
            <a:endParaRPr lang="ru-RU" sz="800" dirty="0">
              <a:solidFill>
                <a:srgbClr val="00FFFF"/>
              </a:solidFill>
            </a:endParaRPr>
          </a:p>
        </p:txBody>
      </p:sp>
      <p:sp>
        <p:nvSpPr>
          <p:cNvPr id="117" name="Овал 116"/>
          <p:cNvSpPr/>
          <p:nvPr/>
        </p:nvSpPr>
        <p:spPr>
          <a:xfrm>
            <a:off x="6000750" y="2668031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8" name="TextBox 117"/>
          <p:cNvSpPr txBox="1"/>
          <p:nvPr/>
        </p:nvSpPr>
        <p:spPr>
          <a:xfrm>
            <a:off x="5752066" y="2642575"/>
            <a:ext cx="34496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FFFF"/>
                </a:solidFill>
              </a:rPr>
              <a:t>KIT</a:t>
            </a:r>
            <a:endParaRPr lang="ru-RU" sz="800" dirty="0">
              <a:solidFill>
                <a:srgbClr val="00FFFF"/>
              </a:solidFill>
            </a:endParaRPr>
          </a:p>
        </p:txBody>
      </p:sp>
      <p:sp>
        <p:nvSpPr>
          <p:cNvPr id="119" name="Овал 118"/>
          <p:cNvSpPr/>
          <p:nvPr/>
        </p:nvSpPr>
        <p:spPr>
          <a:xfrm>
            <a:off x="5271514" y="3296087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0" name="TextBox 119"/>
          <p:cNvSpPr txBox="1"/>
          <p:nvPr/>
        </p:nvSpPr>
        <p:spPr>
          <a:xfrm>
            <a:off x="4775889" y="3281452"/>
            <a:ext cx="59182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>
                <a:solidFill>
                  <a:srgbClr val="00FFFF"/>
                </a:solidFill>
              </a:rPr>
              <a:t>U.Lisboa</a:t>
            </a:r>
            <a:endParaRPr lang="ru-RU" sz="800" dirty="0">
              <a:solidFill>
                <a:srgbClr val="00FFFF"/>
              </a:solidFill>
            </a:endParaRPr>
          </a:p>
        </p:txBody>
      </p:sp>
      <p:sp>
        <p:nvSpPr>
          <p:cNvPr id="121" name="Овал 120"/>
          <p:cNvSpPr/>
          <p:nvPr/>
        </p:nvSpPr>
        <p:spPr>
          <a:xfrm>
            <a:off x="7104112" y="3614279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2" name="TextBox 121"/>
          <p:cNvSpPr txBox="1"/>
          <p:nvPr/>
        </p:nvSpPr>
        <p:spPr>
          <a:xfrm>
            <a:off x="7051472" y="3455442"/>
            <a:ext cx="6703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FFFF"/>
                </a:solidFill>
              </a:rPr>
              <a:t>Weizmann</a:t>
            </a:r>
            <a:endParaRPr lang="ru-RU" sz="800" dirty="0">
              <a:solidFill>
                <a:srgbClr val="00FFFF"/>
              </a:solidFill>
            </a:endParaRPr>
          </a:p>
        </p:txBody>
      </p:sp>
      <p:sp>
        <p:nvSpPr>
          <p:cNvPr id="123" name="Овал 122"/>
          <p:cNvSpPr/>
          <p:nvPr/>
        </p:nvSpPr>
        <p:spPr>
          <a:xfrm>
            <a:off x="3455519" y="6381328"/>
            <a:ext cx="72008" cy="7200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4" name="TextBox 123"/>
          <p:cNvSpPr txBox="1"/>
          <p:nvPr/>
        </p:nvSpPr>
        <p:spPr>
          <a:xfrm>
            <a:off x="3359696" y="6201888"/>
            <a:ext cx="7585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00FFFF"/>
                </a:solidFill>
              </a:rPr>
              <a:t>Porto Alegre</a:t>
            </a:r>
            <a:endParaRPr lang="ru-RU" sz="800" dirty="0">
              <a:solidFill>
                <a:srgbClr val="00FFFF"/>
              </a:solidFill>
            </a:endParaRPr>
          </a:p>
        </p:txBody>
      </p:sp>
      <p:pic>
        <p:nvPicPr>
          <p:cNvPr id="12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84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6" name="Рисунок 1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777" y="29528"/>
            <a:ext cx="1000783" cy="373697"/>
          </a:xfrm>
          <a:prstGeom prst="rect">
            <a:avLst/>
          </a:prstGeom>
        </p:spPr>
      </p:pic>
      <p:sp>
        <p:nvSpPr>
          <p:cNvPr id="127" name="TextBox 126"/>
          <p:cNvSpPr txBox="1"/>
          <p:nvPr/>
        </p:nvSpPr>
        <p:spPr>
          <a:xfrm>
            <a:off x="9148492" y="76596"/>
            <a:ext cx="2808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K.Lotov</a:t>
            </a:r>
            <a:r>
              <a:rPr lang="en-US" sz="1200" dirty="0" smtClean="0"/>
              <a:t>, </a:t>
            </a:r>
            <a:r>
              <a:rPr lang="en-US" sz="1200" dirty="0" err="1" smtClean="0"/>
              <a:t>RuPAC</a:t>
            </a:r>
            <a:r>
              <a:rPr lang="en-US" sz="1200" dirty="0" smtClean="0"/>
              <a:t>, </a:t>
            </a:r>
            <a:r>
              <a:rPr lang="en-US" altLang="ru-RU" sz="1200" dirty="0" smtClean="0">
                <a:latin typeface="Tahoma" panose="020B0604030504040204" pitchFamily="34" charset="0"/>
              </a:rPr>
              <a:t>11.09.20</a:t>
            </a:r>
            <a:r>
              <a:rPr lang="ru-RU" altLang="ru-RU" sz="1200" dirty="0" smtClean="0">
                <a:latin typeface="Tahoma" panose="020B0604030504040204" pitchFamily="34" charset="0"/>
              </a:rPr>
              <a:t>2</a:t>
            </a:r>
            <a:r>
              <a:rPr lang="en-US" altLang="ru-RU" sz="1200" dirty="0" smtClean="0">
                <a:latin typeface="Tahoma" panose="020B0604030504040204" pitchFamily="34" charset="0"/>
              </a:rPr>
              <a:t>3, </a:t>
            </a:r>
            <a:r>
              <a:rPr lang="en-US" sz="1200" dirty="0" smtClean="0"/>
              <a:t>p.4 of 11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28730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232" y="529327"/>
            <a:ext cx="51267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Milestones achieved: energy (laser drivers)</a:t>
            </a:r>
            <a:endParaRPr lang="ru-RU" sz="20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7715" y="1074024"/>
            <a:ext cx="3205921" cy="187220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0232" y="1055539"/>
            <a:ext cx="26387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LBNL (Bella): </a:t>
            </a:r>
            <a:r>
              <a:rPr lang="en-US" b="1" dirty="0" smtClean="0">
                <a:solidFill>
                  <a:srgbClr val="FF0000"/>
                </a:solidFill>
              </a:rPr>
              <a:t>8 GeV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in</a:t>
            </a:r>
            <a:r>
              <a:rPr lang="ru-RU" b="1" dirty="0" smtClean="0">
                <a:solidFill>
                  <a:srgbClr val="FF0000"/>
                </a:solidFill>
              </a:rPr>
              <a:t> 20 </a:t>
            </a:r>
            <a:r>
              <a:rPr lang="en-US" b="1" dirty="0" smtClean="0">
                <a:solidFill>
                  <a:srgbClr val="FF0000"/>
                </a:solidFill>
              </a:rPr>
              <a:t>cm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2672" y="1317312"/>
            <a:ext cx="25715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/>
              <a:t>A. J</a:t>
            </a:r>
            <a:r>
              <a:rPr lang="it-IT" sz="1000" dirty="0"/>
              <a:t>. Gonsalves</a:t>
            </a:r>
            <a:r>
              <a:rPr lang="it-IT" sz="1000" dirty="0" smtClean="0"/>
              <a:t>,</a:t>
            </a:r>
            <a:r>
              <a:rPr lang="ru-RU" sz="1000" dirty="0" smtClean="0"/>
              <a:t> </a:t>
            </a:r>
            <a:r>
              <a:rPr lang="en-US" sz="1000" dirty="0" smtClean="0"/>
              <a:t>et al., </a:t>
            </a:r>
            <a:r>
              <a:rPr lang="en-US" sz="1000" dirty="0"/>
              <a:t>Phys. Rev. Letters </a:t>
            </a:r>
            <a:endParaRPr lang="en-US" sz="1000" dirty="0" smtClean="0"/>
          </a:p>
          <a:p>
            <a:r>
              <a:rPr lang="en-US" sz="1000" dirty="0" smtClean="0"/>
              <a:t>	122</a:t>
            </a:r>
            <a:r>
              <a:rPr lang="en-US" sz="1000" dirty="0"/>
              <a:t>, 084801 (2019).</a:t>
            </a:r>
            <a:endParaRPr lang="ru-RU" sz="1000" dirty="0"/>
          </a:p>
        </p:txBody>
      </p:sp>
      <p:sp>
        <p:nvSpPr>
          <p:cNvPr id="4" name="TextBox 3"/>
          <p:cNvSpPr txBox="1"/>
          <p:nvPr/>
        </p:nvSpPr>
        <p:spPr>
          <a:xfrm>
            <a:off x="194037" y="2034036"/>
            <a:ext cx="24817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&gt;10 groups obtained &gt;1 GeV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888088" y="960983"/>
            <a:ext cx="43797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Improvements expected from staging (far future):</a:t>
            </a:r>
            <a:endParaRPr lang="ru-RU" b="1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630" y="4149081"/>
            <a:ext cx="1787911" cy="126516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62572" y="5626430"/>
            <a:ext cx="18609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D.J. Spence, </a:t>
            </a:r>
            <a:r>
              <a:rPr lang="en-US" sz="1000" dirty="0" smtClean="0"/>
              <a:t>et al. </a:t>
            </a:r>
            <a:r>
              <a:rPr lang="en-US" sz="1000" dirty="0"/>
              <a:t>J. Opt. Soc. Am. B 20</a:t>
            </a:r>
            <a:r>
              <a:rPr lang="en-US" sz="1000" dirty="0" smtClean="0"/>
              <a:t>, </a:t>
            </a:r>
            <a:r>
              <a:rPr lang="ru-RU" sz="1000" dirty="0" smtClean="0"/>
              <a:t>138 </a:t>
            </a:r>
            <a:r>
              <a:rPr lang="ru-RU" sz="1000" dirty="0"/>
              <a:t>(2003).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27337" y="3614601"/>
            <a:ext cx="17972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Capillary discharges</a:t>
            </a:r>
            <a:endParaRPr lang="ru-RU" dirty="0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3571" y="4026374"/>
            <a:ext cx="4009080" cy="216721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654022" y="6284958"/>
            <a:ext cx="3384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A.J. </a:t>
            </a:r>
            <a:r>
              <a:rPr lang="en-US" sz="1000" dirty="0" err="1"/>
              <a:t>Gonsalves</a:t>
            </a:r>
            <a:r>
              <a:rPr lang="en-US" sz="1000" dirty="0"/>
              <a:t> et al., </a:t>
            </a:r>
            <a:r>
              <a:rPr lang="en-US" sz="1000" dirty="0" smtClean="0"/>
              <a:t>Phys</a:t>
            </a:r>
            <a:r>
              <a:rPr lang="en-US" sz="1000" dirty="0"/>
              <a:t>. Plasmas 27, 053102 (2020).</a:t>
            </a:r>
            <a:endParaRPr lang="ru-RU" sz="1000" dirty="0"/>
          </a:p>
        </p:txBody>
      </p:sp>
      <p:sp>
        <p:nvSpPr>
          <p:cNvPr id="30" name="TextBox 29"/>
          <p:cNvSpPr txBox="1"/>
          <p:nvPr/>
        </p:nvSpPr>
        <p:spPr>
          <a:xfrm>
            <a:off x="2652639" y="3619675"/>
            <a:ext cx="1159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Heater laser</a:t>
            </a:r>
            <a:endParaRPr lang="ru-RU" dirty="0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8188" y="4254892"/>
            <a:ext cx="2571526" cy="1694388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7261007" y="6284957"/>
            <a:ext cx="28125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K.K. Swanson et al., </a:t>
            </a:r>
            <a:r>
              <a:rPr lang="en-US" sz="1000" dirty="0" smtClean="0"/>
              <a:t>PRAB</a:t>
            </a:r>
            <a:r>
              <a:rPr lang="ru-RU" sz="1000" dirty="0" smtClean="0"/>
              <a:t> </a:t>
            </a:r>
            <a:r>
              <a:rPr lang="en-US" sz="1000" dirty="0" smtClean="0"/>
              <a:t>24</a:t>
            </a:r>
            <a:r>
              <a:rPr lang="en-US" sz="1000" dirty="0"/>
              <a:t>, 091301 (2021).</a:t>
            </a:r>
            <a:endParaRPr lang="ru-RU" sz="1000" dirty="0"/>
          </a:p>
        </p:txBody>
      </p:sp>
      <p:sp>
        <p:nvSpPr>
          <p:cNvPr id="33" name="TextBox 32"/>
          <p:cNvSpPr txBox="1"/>
          <p:nvPr/>
        </p:nvSpPr>
        <p:spPr>
          <a:xfrm>
            <a:off x="7104112" y="3718597"/>
            <a:ext cx="12039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Wall ablation</a:t>
            </a:r>
            <a:endParaRPr lang="ru-RU" dirty="0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7"/>
          <a:srcRect t="-7729" r="49060" b="-1"/>
          <a:stretch/>
        </p:blipFill>
        <p:spPr>
          <a:xfrm>
            <a:off x="10055251" y="4149081"/>
            <a:ext cx="1729381" cy="1746502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0272464" y="6131068"/>
            <a:ext cx="1651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D.H. </a:t>
            </a:r>
            <a:r>
              <a:rPr lang="en-US" sz="1000" dirty="0" err="1"/>
              <a:t>Froula</a:t>
            </a:r>
            <a:r>
              <a:rPr lang="en-US" sz="1000" dirty="0"/>
              <a:t>, </a:t>
            </a:r>
            <a:r>
              <a:rPr lang="en-US" sz="1000" dirty="0" smtClean="0"/>
              <a:t>et al. PPCF 51</a:t>
            </a:r>
            <a:r>
              <a:rPr lang="en-US" sz="1000" dirty="0"/>
              <a:t>, 024009 (2009).</a:t>
            </a:r>
            <a:endParaRPr lang="ru-RU" sz="1000" dirty="0"/>
          </a:p>
        </p:txBody>
      </p:sp>
      <p:sp>
        <p:nvSpPr>
          <p:cNvPr id="36" name="TextBox 35"/>
          <p:cNvSpPr txBox="1"/>
          <p:nvPr/>
        </p:nvSpPr>
        <p:spPr>
          <a:xfrm>
            <a:off x="10097658" y="3713532"/>
            <a:ext cx="1289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Magnetic field</a:t>
            </a:r>
            <a:endParaRPr lang="ru-RU" dirty="0"/>
          </a:p>
        </p:txBody>
      </p:sp>
      <p:sp>
        <p:nvSpPr>
          <p:cNvPr id="37" name="TextBox 36"/>
          <p:cNvSpPr txBox="1"/>
          <p:nvPr/>
        </p:nvSpPr>
        <p:spPr>
          <a:xfrm>
            <a:off x="173025" y="3234009"/>
            <a:ext cx="4280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Improvements expected from better channeling:</a:t>
            </a:r>
            <a:endParaRPr lang="ru-RU" b="1" dirty="0"/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89574" y="1363316"/>
            <a:ext cx="5033961" cy="2109787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0316469" y="1499869"/>
            <a:ext cx="1563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S. </a:t>
            </a:r>
            <a:r>
              <a:rPr lang="en-US" sz="1000" dirty="0" smtClean="0"/>
              <a:t>Steinke,</a:t>
            </a:r>
            <a:r>
              <a:rPr lang="ru-RU" sz="1000" dirty="0" smtClean="0"/>
              <a:t> </a:t>
            </a:r>
            <a:r>
              <a:rPr lang="en-US" sz="1000" dirty="0" smtClean="0"/>
              <a:t>et al., Nature </a:t>
            </a:r>
            <a:r>
              <a:rPr lang="en-US" sz="1000" dirty="0"/>
              <a:t>530, 190 (2016).</a:t>
            </a:r>
            <a:endParaRPr lang="ru-RU" sz="1000" dirty="0"/>
          </a:p>
        </p:txBody>
      </p:sp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84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9777" y="29528"/>
            <a:ext cx="1000783" cy="373697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9148492" y="76596"/>
            <a:ext cx="2808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K.Lotov</a:t>
            </a:r>
            <a:r>
              <a:rPr lang="en-US" sz="1200" dirty="0" smtClean="0"/>
              <a:t>, </a:t>
            </a:r>
            <a:r>
              <a:rPr lang="en-US" sz="1200" dirty="0" err="1" smtClean="0"/>
              <a:t>RuPAC</a:t>
            </a:r>
            <a:r>
              <a:rPr lang="en-US" sz="1200" dirty="0" smtClean="0"/>
              <a:t>, </a:t>
            </a:r>
            <a:r>
              <a:rPr lang="en-US" altLang="ru-RU" sz="1200" dirty="0" smtClean="0">
                <a:latin typeface="Tahoma" panose="020B0604030504040204" pitchFamily="34" charset="0"/>
              </a:rPr>
              <a:t>11.09.20</a:t>
            </a:r>
            <a:r>
              <a:rPr lang="ru-RU" altLang="ru-RU" sz="1200" dirty="0" smtClean="0">
                <a:latin typeface="Tahoma" panose="020B0604030504040204" pitchFamily="34" charset="0"/>
              </a:rPr>
              <a:t>2</a:t>
            </a:r>
            <a:r>
              <a:rPr lang="en-US" altLang="ru-RU" sz="1200" dirty="0" smtClean="0">
                <a:latin typeface="Tahoma" panose="020B0604030504040204" pitchFamily="34" charset="0"/>
              </a:rPr>
              <a:t>3, </a:t>
            </a:r>
            <a:r>
              <a:rPr lang="en-US" sz="1200" dirty="0" smtClean="0"/>
              <a:t>p.5 of 11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02604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2" y="0"/>
            <a:ext cx="792162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0232" y="529327"/>
            <a:ext cx="52405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Milestones achieved: energy (proton drivers)</a:t>
            </a:r>
            <a:endParaRPr lang="ru-RU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5663952" y="855845"/>
            <a:ext cx="3085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AWAKE (CERN): </a:t>
            </a:r>
            <a:r>
              <a:rPr lang="en-US" b="1" dirty="0" smtClean="0">
                <a:solidFill>
                  <a:srgbClr val="FF0000"/>
                </a:solidFill>
              </a:rPr>
              <a:t>2 GeV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in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1</a:t>
            </a:r>
            <a:r>
              <a:rPr lang="ru-RU" b="1" dirty="0" smtClean="0">
                <a:solidFill>
                  <a:srgbClr val="FF0000"/>
                </a:solidFill>
              </a:rPr>
              <a:t>0 </a:t>
            </a:r>
            <a:r>
              <a:rPr lang="en-US" b="1" dirty="0" smtClean="0">
                <a:solidFill>
                  <a:srgbClr val="FF0000"/>
                </a:solidFill>
              </a:rPr>
              <a:t>m</a:t>
            </a:r>
            <a:r>
              <a:rPr lang="en-US" b="1" dirty="0" smtClean="0"/>
              <a:t>, …</a:t>
            </a:r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72672" y="1317312"/>
            <a:ext cx="25715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/>
              <a:t>A. J</a:t>
            </a:r>
            <a:r>
              <a:rPr lang="it-IT" sz="1000" dirty="0"/>
              <a:t>. Gonsalves</a:t>
            </a:r>
            <a:r>
              <a:rPr lang="it-IT" sz="1000" dirty="0" smtClean="0"/>
              <a:t>,</a:t>
            </a:r>
            <a:r>
              <a:rPr lang="ru-RU" sz="1000" dirty="0" smtClean="0"/>
              <a:t> </a:t>
            </a:r>
            <a:r>
              <a:rPr lang="en-US" sz="1000" dirty="0" smtClean="0"/>
              <a:t>et al., </a:t>
            </a:r>
            <a:r>
              <a:rPr lang="en-US" sz="1000" dirty="0"/>
              <a:t>Phys. Rev. Letters </a:t>
            </a:r>
            <a:endParaRPr lang="en-US" sz="1000" dirty="0" smtClean="0"/>
          </a:p>
          <a:p>
            <a:r>
              <a:rPr lang="en-US" sz="1000" dirty="0" smtClean="0"/>
              <a:t>	122</a:t>
            </a:r>
            <a:r>
              <a:rPr lang="en-US" sz="1000" dirty="0"/>
              <a:t>, 084801 (2019).</a:t>
            </a:r>
            <a:endParaRPr lang="ru-RU" sz="1000" dirty="0"/>
          </a:p>
        </p:txBody>
      </p:sp>
      <p:grpSp>
        <p:nvGrpSpPr>
          <p:cNvPr id="40" name="Группа 39"/>
          <p:cNvGrpSpPr/>
          <p:nvPr/>
        </p:nvGrpSpPr>
        <p:grpSpPr>
          <a:xfrm>
            <a:off x="172672" y="1163622"/>
            <a:ext cx="8696212" cy="5538499"/>
            <a:chOff x="1852104" y="1262122"/>
            <a:chExt cx="8696212" cy="5538499"/>
          </a:xfrm>
        </p:grpSpPr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52104" y="1312649"/>
              <a:ext cx="8468502" cy="5437445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6670331" y="6554400"/>
              <a:ext cx="387798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from </a:t>
              </a:r>
              <a:r>
                <a:rPr lang="en-US" sz="1000" dirty="0" err="1"/>
                <a:t>E.Adli</a:t>
              </a:r>
              <a:r>
                <a:rPr lang="en-US" sz="1000" dirty="0"/>
                <a:t> et al. (AWAKE Collaboration), Nature 561, 363 (2018)</a:t>
              </a:r>
              <a:endParaRPr lang="ru-RU" sz="1000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887279" y="3279371"/>
              <a:ext cx="101341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400 GeV</a:t>
              </a:r>
            </a:p>
            <a:p>
              <a:r>
                <a:rPr lang="el-GR" sz="1000" dirty="0"/>
                <a:t>σ</a:t>
              </a:r>
              <a:r>
                <a:rPr lang="en-US" sz="1000" baseline="-25000" dirty="0"/>
                <a:t>z</a:t>
              </a:r>
              <a:r>
                <a:rPr lang="en-US" sz="1000" dirty="0"/>
                <a:t>~7 cm</a:t>
              </a:r>
            </a:p>
            <a:p>
              <a:r>
                <a:rPr lang="el-GR" sz="1000" dirty="0"/>
                <a:t>σ</a:t>
              </a:r>
              <a:r>
                <a:rPr lang="en-US" sz="1000" baseline="-25000" dirty="0"/>
                <a:t>r</a:t>
              </a:r>
              <a:r>
                <a:rPr lang="en-US" sz="1000" dirty="0"/>
                <a:t>~0.2 mm</a:t>
              </a:r>
            </a:p>
            <a:p>
              <a:r>
                <a:rPr lang="el-GR" sz="1000" dirty="0"/>
                <a:t>ε</a:t>
              </a:r>
              <a:r>
                <a:rPr lang="en-US" sz="1000" baseline="-25000" dirty="0"/>
                <a:t>n</a:t>
              </a:r>
              <a:r>
                <a:rPr lang="en-US" sz="1000" dirty="0"/>
                <a:t>~3 mm </a:t>
              </a:r>
              <a:r>
                <a:rPr lang="en-US" sz="1000" dirty="0" err="1"/>
                <a:t>mrad</a:t>
              </a:r>
              <a:endParaRPr lang="ru-RU" sz="1000" dirty="0"/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4767599" y="3124291"/>
              <a:ext cx="1037463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/>
                <a:t>10</a:t>
              </a:r>
              <a:r>
                <a:rPr lang="en-US" sz="1000" baseline="30000" dirty="0"/>
                <a:t>14</a:t>
              </a:r>
              <a:r>
                <a:rPr lang="en-US" sz="1000" dirty="0"/>
                <a:t>–10</a:t>
              </a:r>
              <a:r>
                <a:rPr lang="en-US" sz="1000" baseline="30000" dirty="0"/>
                <a:t>15 </a:t>
              </a:r>
              <a:r>
                <a:rPr lang="en-US" sz="1000" dirty="0"/>
                <a:t>cm</a:t>
              </a:r>
              <a:r>
                <a:rPr lang="en-US" sz="1000" baseline="30000" dirty="0"/>
                <a:t>-3</a:t>
              </a:r>
              <a:r>
                <a:rPr lang="en-US" sz="1000" dirty="0"/>
                <a:t> </a:t>
              </a:r>
              <a:endParaRPr lang="ru-RU" sz="1000" dirty="0"/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1852104" y="1337220"/>
              <a:ext cx="140294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 err="1"/>
                <a:t>Ti:Sapphire</a:t>
              </a:r>
              <a:r>
                <a:rPr lang="en-US" sz="1000" dirty="0"/>
                <a:t>, </a:t>
              </a:r>
              <a:r>
                <a:rPr lang="en-GB" sz="1000" dirty="0"/>
                <a:t>780 nm, </a:t>
              </a:r>
            </a:p>
            <a:p>
              <a:r>
                <a:rPr lang="en-GB" sz="1000" dirty="0"/>
                <a:t>120 fs, 450mJ</a:t>
              </a:r>
              <a:endParaRPr lang="ru-RU" sz="1000" dirty="0"/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4767598" y="1262122"/>
              <a:ext cx="124906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/>
                <a:t>20 MeV</a:t>
              </a:r>
              <a:r>
                <a:rPr lang="en-GB" sz="1000" dirty="0"/>
                <a:t>, 650 </a:t>
              </a:r>
              <a:r>
                <a:rPr lang="en-GB" sz="1000" dirty="0" err="1"/>
                <a:t>pC</a:t>
              </a:r>
              <a:r>
                <a:rPr lang="en-GB" sz="1000" dirty="0"/>
                <a:t>, </a:t>
              </a:r>
            </a:p>
            <a:p>
              <a:r>
                <a:rPr lang="en-GB" sz="1000" dirty="0"/>
                <a:t>15 mm </a:t>
              </a:r>
              <a:r>
                <a:rPr lang="en-GB" sz="1000" dirty="0" err="1"/>
                <a:t>mrad</a:t>
              </a:r>
              <a:r>
                <a:rPr lang="en-GB" sz="1000" dirty="0"/>
                <a:t>, 2 </a:t>
              </a:r>
              <a:r>
                <a:rPr lang="en-GB" sz="1000" dirty="0" err="1"/>
                <a:t>ps</a:t>
              </a:r>
              <a:r>
                <a:rPr lang="en-GB" sz="1000" dirty="0"/>
                <a:t> 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9120336" y="855845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 and quantitative agreement with simulations:</a:t>
            </a:r>
            <a:endParaRPr lang="ru-RU" dirty="0"/>
          </a:p>
        </p:txBody>
      </p:sp>
      <p:sp>
        <p:nvSpPr>
          <p:cNvPr id="47" name="TextBox 46"/>
          <p:cNvSpPr txBox="1"/>
          <p:nvPr/>
        </p:nvSpPr>
        <p:spPr>
          <a:xfrm>
            <a:off x="9120336" y="3180871"/>
            <a:ext cx="29901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A.A.Gorn</a:t>
            </a:r>
            <a:r>
              <a:rPr lang="en-US" sz="1000" dirty="0" smtClean="0"/>
              <a:t> </a:t>
            </a:r>
            <a:r>
              <a:rPr lang="en-US" sz="1000" dirty="0"/>
              <a:t>et al. (AWAKE Collaboration), </a:t>
            </a:r>
            <a:r>
              <a:rPr lang="fr-FR" sz="1000" dirty="0"/>
              <a:t>Plasma Phys. Control. Fusion 62, 125023 (2020)</a:t>
            </a:r>
            <a:r>
              <a:rPr lang="en-US" sz="1000" dirty="0" smtClean="0"/>
              <a:t>.</a:t>
            </a:r>
          </a:p>
          <a:p>
            <a:r>
              <a:rPr lang="en-US" sz="1000" dirty="0" smtClean="0"/>
              <a:t>Simulated with LCODE.</a:t>
            </a:r>
            <a:endParaRPr lang="ru-RU" sz="1000" dirty="0"/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2353" y="1517367"/>
            <a:ext cx="2850992" cy="1623601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1604" y="4763548"/>
            <a:ext cx="2824385" cy="1472952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9227721" y="6266729"/>
            <a:ext cx="28869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K.V</a:t>
            </a:r>
            <a:r>
              <a:rPr lang="en-US" sz="1000" dirty="0"/>
              <a:t>. </a:t>
            </a:r>
            <a:r>
              <a:rPr lang="en-US" sz="1000" dirty="0" err="1"/>
              <a:t>Lotov</a:t>
            </a:r>
            <a:r>
              <a:rPr lang="en-US" sz="1000" dirty="0"/>
              <a:t> and P.V. </a:t>
            </a:r>
            <a:r>
              <a:rPr lang="en-US" sz="1000" dirty="0" err="1"/>
              <a:t>Tuev</a:t>
            </a:r>
            <a:r>
              <a:rPr lang="en-US" sz="1000" dirty="0" smtClean="0"/>
              <a:t>, </a:t>
            </a:r>
            <a:r>
              <a:rPr lang="en-US" sz="1000" dirty="0"/>
              <a:t>Plasma Phys. Control. Fusion 63, 125027 (2021).</a:t>
            </a:r>
            <a:endParaRPr lang="ru-RU" sz="1000" dirty="0"/>
          </a:p>
        </p:txBody>
      </p:sp>
      <p:sp>
        <p:nvSpPr>
          <p:cNvPr id="6" name="TextBox 5"/>
          <p:cNvSpPr txBox="1"/>
          <p:nvPr/>
        </p:nvSpPr>
        <p:spPr>
          <a:xfrm>
            <a:off x="9234179" y="4102907"/>
            <a:ext cx="2882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Simulations show that 200 GeV are achievable:</a:t>
            </a:r>
            <a:endParaRPr lang="ru-RU" dirty="0"/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84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9777" y="29528"/>
            <a:ext cx="1000783" cy="37369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9148492" y="76596"/>
            <a:ext cx="2808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K.Lotov</a:t>
            </a:r>
            <a:r>
              <a:rPr lang="en-US" sz="1200" dirty="0" smtClean="0"/>
              <a:t>, </a:t>
            </a:r>
            <a:r>
              <a:rPr lang="en-US" sz="1200" dirty="0" err="1" smtClean="0"/>
              <a:t>RuPAC</a:t>
            </a:r>
            <a:r>
              <a:rPr lang="en-US" sz="1200" dirty="0" smtClean="0"/>
              <a:t>, </a:t>
            </a:r>
            <a:r>
              <a:rPr lang="en-US" altLang="ru-RU" sz="1200" dirty="0" smtClean="0">
                <a:latin typeface="Tahoma" panose="020B0604030504040204" pitchFamily="34" charset="0"/>
              </a:rPr>
              <a:t>11.09.20</a:t>
            </a:r>
            <a:r>
              <a:rPr lang="ru-RU" altLang="ru-RU" sz="1200" dirty="0" smtClean="0">
                <a:latin typeface="Tahoma" panose="020B0604030504040204" pitchFamily="34" charset="0"/>
              </a:rPr>
              <a:t>2</a:t>
            </a:r>
            <a:r>
              <a:rPr lang="en-US" altLang="ru-RU" sz="1200" dirty="0" smtClean="0">
                <a:latin typeface="Tahoma" panose="020B0604030504040204" pitchFamily="34" charset="0"/>
              </a:rPr>
              <a:t>3, </a:t>
            </a:r>
            <a:r>
              <a:rPr lang="en-US" sz="1200" dirty="0" smtClean="0"/>
              <a:t>p.6 of 11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87831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232" y="529327"/>
            <a:ext cx="69076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Milestones achieved: energy (electron and positron drivers)</a:t>
            </a:r>
            <a:endParaRPr lang="ru-RU" sz="2000" dirty="0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857" y="1089078"/>
            <a:ext cx="2337431" cy="285406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358451" y="3943126"/>
            <a:ext cx="26642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I.Blumenfeld</a:t>
            </a:r>
            <a:r>
              <a:rPr lang="en-US" sz="1000" dirty="0"/>
              <a:t>, </a:t>
            </a:r>
            <a:r>
              <a:rPr lang="en-US" sz="1000" dirty="0" smtClean="0"/>
              <a:t>et al., Nature 445, </a:t>
            </a:r>
            <a:r>
              <a:rPr lang="en-US" sz="1000" dirty="0"/>
              <a:t>741 (2007).</a:t>
            </a:r>
            <a:endParaRPr lang="ru-RU" sz="1000" dirty="0"/>
          </a:p>
        </p:txBody>
      </p:sp>
      <p:sp>
        <p:nvSpPr>
          <p:cNvPr id="33" name="TextBox 32"/>
          <p:cNvSpPr txBox="1"/>
          <p:nvPr/>
        </p:nvSpPr>
        <p:spPr>
          <a:xfrm>
            <a:off x="2855640" y="1076679"/>
            <a:ext cx="59871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Record </a:t>
            </a:r>
            <a:r>
              <a:rPr lang="en-US" b="1" dirty="0">
                <a:solidFill>
                  <a:srgbClr val="FF0000"/>
                </a:solidFill>
              </a:rPr>
              <a:t>(+42 GeV at 85 cm</a:t>
            </a:r>
            <a:r>
              <a:rPr lang="en-US" b="1" dirty="0"/>
              <a:t>) still </a:t>
            </a:r>
            <a:r>
              <a:rPr lang="en-US" b="1" dirty="0" smtClean="0"/>
              <a:t>holds</a:t>
            </a:r>
            <a:r>
              <a:rPr lang="en-US" dirty="0" smtClean="0"/>
              <a:t>.</a:t>
            </a:r>
          </a:p>
          <a:p>
            <a:r>
              <a:rPr lang="en-US" dirty="0" smtClean="0"/>
              <a:t>		The reason – transformer ratio limit, R~1:</a:t>
            </a:r>
          </a:p>
          <a:p>
            <a:endParaRPr lang="en-US" dirty="0"/>
          </a:p>
          <a:p>
            <a:r>
              <a:rPr lang="en-US" dirty="0" smtClean="0"/>
              <a:t>The world-leading facility FACET-II (SLAC) operates with 10 GeV beams,  new energy record possible only with R&gt;&gt;1. But beam stability is an issue.</a:t>
            </a:r>
            <a:endParaRPr lang="en-US" dirty="0"/>
          </a:p>
        </p:txBody>
      </p:sp>
      <p:graphicFrame>
        <p:nvGraphicFramePr>
          <p:cNvPr id="35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815539"/>
              </p:ext>
            </p:extLst>
          </p:nvPr>
        </p:nvGraphicFramePr>
        <p:xfrm>
          <a:off x="8976320" y="3093020"/>
          <a:ext cx="2540000" cy="1700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CorelDRAW" r:id="rId5" imgW="1797465" imgH="1201230" progId="CorelDraw.Graphic.17">
                  <p:embed/>
                </p:oleObj>
              </mc:Choice>
              <mc:Fallback>
                <p:oleObj name="CorelDRAW" r:id="rId5" imgW="1797465" imgH="1201230" progId="CorelDraw.Graphic.1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76320" y="3093020"/>
                        <a:ext cx="2540000" cy="1700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8944454" y="2689211"/>
            <a:ext cx="20024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Illustration from </a:t>
            </a:r>
            <a:r>
              <a:rPr lang="en-US" sz="1000" dirty="0" smtClean="0">
                <a:hlinkClick r:id="rId7"/>
              </a:rPr>
              <a:t>LCODE</a:t>
            </a:r>
            <a:r>
              <a:rPr lang="en-US" sz="1000" dirty="0" smtClean="0"/>
              <a:t> website</a:t>
            </a:r>
            <a:endParaRPr lang="ru-RU" sz="1000" dirty="0"/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590" y="714453"/>
            <a:ext cx="3283071" cy="20462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94594" y="2326971"/>
            <a:ext cx="3767472" cy="175085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77122" y="4189347"/>
            <a:ext cx="3624858" cy="25654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99128" y="4653136"/>
            <a:ext cx="20393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R. </a:t>
            </a:r>
            <a:r>
              <a:rPr lang="en-US" sz="1000" dirty="0" err="1"/>
              <a:t>Roussel</a:t>
            </a:r>
            <a:r>
              <a:rPr lang="en-US" sz="1000" dirty="0" smtClean="0"/>
              <a:t>, et al., </a:t>
            </a:r>
            <a:r>
              <a:rPr lang="en-US" sz="1000" dirty="0"/>
              <a:t>Phys. Rev. Lett. 124, 044802 (2020).</a:t>
            </a:r>
            <a:endParaRPr lang="ru-RU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7824192" y="5024075"/>
            <a:ext cx="12735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Staging has a high entry </a:t>
            </a:r>
            <a:r>
              <a:rPr lang="en-US" dirty="0" smtClean="0"/>
              <a:t>threshold, so unlikely </a:t>
            </a:r>
            <a:r>
              <a:rPr lang="en-US" dirty="0" smtClean="0"/>
              <a:t>break the record </a:t>
            </a:r>
            <a:r>
              <a:rPr lang="en-US" dirty="0" smtClean="0"/>
              <a:t>soon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18688" y="5053246"/>
            <a:ext cx="2802451" cy="172676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955605" y="6379899"/>
            <a:ext cx="1398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J.P.Delahaye</a:t>
            </a:r>
            <a:r>
              <a:rPr lang="en-US" sz="1000" dirty="0" smtClean="0"/>
              <a:t> et al., IPAC-2014, p.3791.</a:t>
            </a:r>
            <a:endParaRPr lang="ru-RU" sz="1000" dirty="0"/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84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9777" y="29528"/>
            <a:ext cx="1000783" cy="37369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48492" y="76596"/>
            <a:ext cx="2808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K.Lotov</a:t>
            </a:r>
            <a:r>
              <a:rPr lang="en-US" sz="1200" dirty="0" smtClean="0"/>
              <a:t>, </a:t>
            </a:r>
            <a:r>
              <a:rPr lang="en-US" sz="1200" dirty="0" err="1" smtClean="0"/>
              <a:t>RuPAC</a:t>
            </a:r>
            <a:r>
              <a:rPr lang="en-US" sz="1200" dirty="0" smtClean="0"/>
              <a:t>, </a:t>
            </a:r>
            <a:r>
              <a:rPr lang="en-US" altLang="ru-RU" sz="1200" dirty="0" smtClean="0">
                <a:latin typeface="Tahoma" panose="020B0604030504040204" pitchFamily="34" charset="0"/>
              </a:rPr>
              <a:t>11.09.20</a:t>
            </a:r>
            <a:r>
              <a:rPr lang="ru-RU" altLang="ru-RU" sz="1200" dirty="0" smtClean="0">
                <a:latin typeface="Tahoma" panose="020B0604030504040204" pitchFamily="34" charset="0"/>
              </a:rPr>
              <a:t>2</a:t>
            </a:r>
            <a:r>
              <a:rPr lang="en-US" altLang="ru-RU" sz="1200" dirty="0" smtClean="0">
                <a:latin typeface="Tahoma" panose="020B0604030504040204" pitchFamily="34" charset="0"/>
              </a:rPr>
              <a:t>3, </a:t>
            </a:r>
            <a:r>
              <a:rPr lang="en-US" sz="1200" dirty="0" smtClean="0"/>
              <a:t>p.7 of 11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5399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232" y="529327"/>
            <a:ext cx="78776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Milestones achieved: reproducibility, which allows to improve quality</a:t>
            </a:r>
            <a:endParaRPr lang="ru-RU" sz="2000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19" y="1196752"/>
            <a:ext cx="6456040" cy="238079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778097" y="1394887"/>
            <a:ext cx="19850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DESY: 28 h, 1 Hz</a:t>
            </a:r>
            <a:r>
              <a:rPr lang="ru-RU" dirty="0" smtClean="0"/>
              <a:t>, </a:t>
            </a:r>
            <a:endParaRPr lang="en-US" dirty="0" smtClean="0"/>
          </a:p>
          <a:p>
            <a:r>
              <a:rPr lang="ru-RU" dirty="0" smtClean="0"/>
              <a:t>400 </a:t>
            </a:r>
            <a:r>
              <a:rPr lang="en-US" dirty="0" smtClean="0"/>
              <a:t>MeV</a:t>
            </a:r>
            <a:r>
              <a:rPr lang="ru-RU" dirty="0" smtClean="0"/>
              <a:t>, 25 </a:t>
            </a:r>
            <a:r>
              <a:rPr lang="en-US" dirty="0" err="1" smtClean="0"/>
              <a:t>pC</a:t>
            </a:r>
            <a:r>
              <a:rPr lang="ru-RU" dirty="0" smtClean="0"/>
              <a:t>,</a:t>
            </a:r>
          </a:p>
          <a:p>
            <a:r>
              <a:rPr lang="en-US" dirty="0" smtClean="0"/>
              <a:t>energy spread</a:t>
            </a:r>
            <a:r>
              <a:rPr lang="ru-RU" dirty="0" smtClean="0"/>
              <a:t> </a:t>
            </a:r>
            <a:r>
              <a:rPr lang="en-US" dirty="0" smtClean="0"/>
              <a:t>&lt; 4%</a:t>
            </a:r>
          </a:p>
          <a:p>
            <a:r>
              <a:rPr lang="en-US" dirty="0" smtClean="0"/>
              <a:t>stability</a:t>
            </a:r>
            <a:r>
              <a:rPr lang="ru-RU" dirty="0" smtClean="0"/>
              <a:t> </a:t>
            </a:r>
            <a:r>
              <a:rPr lang="en-US" dirty="0" smtClean="0"/>
              <a:t>&lt; 2.5%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6780927" y="2390610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A.R</a:t>
            </a:r>
            <a:r>
              <a:rPr lang="en-US" sz="1000" dirty="0"/>
              <a:t>. Maier</a:t>
            </a:r>
            <a:r>
              <a:rPr lang="en-US" sz="1000" dirty="0" smtClean="0"/>
              <a:t>,</a:t>
            </a:r>
            <a:r>
              <a:rPr lang="ru-RU" sz="1000" dirty="0" smtClean="0"/>
              <a:t> </a:t>
            </a:r>
            <a:r>
              <a:rPr lang="en-US" sz="1000" dirty="0" smtClean="0"/>
              <a:t>et al., Phys. Rev. X </a:t>
            </a:r>
            <a:r>
              <a:rPr lang="ru-RU" sz="1000" dirty="0"/>
              <a:t>10, 031039 (2020</a:t>
            </a:r>
            <a:r>
              <a:rPr lang="ru-RU" sz="1000" dirty="0" smtClean="0"/>
              <a:t>)</a:t>
            </a:r>
            <a:r>
              <a:rPr lang="en-US" sz="1000" dirty="0" smtClean="0"/>
              <a:t>.</a:t>
            </a:r>
            <a:endParaRPr lang="ru-RU" sz="1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699" y="4293096"/>
            <a:ext cx="3889648" cy="23640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10531" y="5949560"/>
            <a:ext cx="19387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F. </a:t>
            </a:r>
            <a:r>
              <a:rPr lang="en-US" sz="1000" dirty="0" err="1" smtClean="0"/>
              <a:t>Wu,et</a:t>
            </a:r>
            <a:r>
              <a:rPr lang="en-US" sz="1000" dirty="0" smtClean="0"/>
              <a:t> al., </a:t>
            </a:r>
            <a:r>
              <a:rPr lang="en-US" sz="1000" dirty="0"/>
              <a:t>Optics and Laser Technology 131, 106453 (2020).</a:t>
            </a:r>
            <a:r>
              <a:rPr lang="en-US" sz="1000" dirty="0" smtClean="0"/>
              <a:t> </a:t>
            </a:r>
            <a:endParaRPr lang="ru-RU" sz="1000" dirty="0"/>
          </a:p>
        </p:txBody>
      </p:sp>
      <p:sp>
        <p:nvSpPr>
          <p:cNvPr id="5" name="TextBox 4"/>
          <p:cNvSpPr txBox="1"/>
          <p:nvPr/>
        </p:nvSpPr>
        <p:spPr>
          <a:xfrm>
            <a:off x="4610531" y="4293096"/>
            <a:ext cx="3315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SIOM: 1.5 h, 1 Hz, energy stability ~3%</a:t>
            </a:r>
            <a:endParaRPr lang="ru-RU" dirty="0"/>
          </a:p>
        </p:txBody>
      </p:sp>
      <p:pic>
        <p:nvPicPr>
          <p:cNvPr id="25" name="Рисунок 24"/>
          <p:cNvPicPr/>
          <p:nvPr/>
        </p:nvPicPr>
        <p:blipFill>
          <a:blip r:embed="rId5"/>
          <a:stretch>
            <a:fillRect/>
          </a:stretch>
        </p:blipFill>
        <p:spPr>
          <a:xfrm>
            <a:off x="8509119" y="4318532"/>
            <a:ext cx="3429000" cy="213995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988016" y="6147219"/>
            <a:ext cx="1938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W.T. Wang</a:t>
            </a:r>
            <a:r>
              <a:rPr lang="en-US" sz="1000" dirty="0" smtClean="0"/>
              <a:t>, et al., </a:t>
            </a:r>
            <a:r>
              <a:rPr lang="en-US" sz="1000" dirty="0"/>
              <a:t>Phys. Rev. Lett. 117, 124801 (2016).</a:t>
            </a:r>
            <a:endParaRPr lang="ru-RU" sz="1000" dirty="0"/>
          </a:p>
        </p:txBody>
      </p:sp>
      <p:pic>
        <p:nvPicPr>
          <p:cNvPr id="2050" name="Рисунок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669" y="1273659"/>
            <a:ext cx="28781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Рисунок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3166" y="2613613"/>
            <a:ext cx="3173412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8761702" y="3527807"/>
            <a:ext cx="34302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M. </a:t>
            </a:r>
            <a:r>
              <a:rPr lang="en-US" sz="1000" dirty="0" err="1"/>
              <a:t>Kirchen</a:t>
            </a:r>
            <a:r>
              <a:rPr lang="en-US" sz="1000" dirty="0" smtClean="0"/>
              <a:t>,</a:t>
            </a:r>
            <a:r>
              <a:rPr lang="ru-RU" sz="1000" dirty="0" smtClean="0"/>
              <a:t> </a:t>
            </a:r>
            <a:r>
              <a:rPr lang="en-US" sz="1000" dirty="0" smtClean="0"/>
              <a:t>et al., Phys. Rev. Lett. </a:t>
            </a:r>
            <a:r>
              <a:rPr lang="ru-RU" sz="1000" dirty="0"/>
              <a:t>126, 174801 (2021</a:t>
            </a:r>
            <a:r>
              <a:rPr lang="ru-RU" sz="1000" dirty="0" smtClean="0"/>
              <a:t>)</a:t>
            </a:r>
            <a:r>
              <a:rPr lang="en-US" sz="1000" dirty="0" smtClean="0"/>
              <a:t>.</a:t>
            </a:r>
            <a:endParaRPr lang="ru-RU" sz="1000" dirty="0"/>
          </a:p>
        </p:txBody>
      </p:sp>
      <p:sp>
        <p:nvSpPr>
          <p:cNvPr id="28" name="TextBox 27"/>
          <p:cNvSpPr txBox="1"/>
          <p:nvPr/>
        </p:nvSpPr>
        <p:spPr>
          <a:xfrm>
            <a:off x="9609249" y="897582"/>
            <a:ext cx="266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S.A. </a:t>
            </a:r>
            <a:r>
              <a:rPr lang="en-US" sz="1000" dirty="0" err="1"/>
              <a:t>Antipov</a:t>
            </a:r>
            <a:r>
              <a:rPr lang="en-US" sz="1000" dirty="0" smtClean="0"/>
              <a:t>,</a:t>
            </a:r>
            <a:r>
              <a:rPr lang="ru-RU" sz="1000" dirty="0" smtClean="0"/>
              <a:t> </a:t>
            </a:r>
            <a:r>
              <a:rPr lang="en-US" sz="1000" dirty="0" smtClean="0"/>
              <a:t>et al., </a:t>
            </a:r>
            <a:r>
              <a:rPr lang="en-US" sz="1000" dirty="0"/>
              <a:t>Phys. Rev. </a:t>
            </a:r>
            <a:r>
              <a:rPr lang="en-US" sz="1000" dirty="0" err="1"/>
              <a:t>Accel</a:t>
            </a:r>
            <a:r>
              <a:rPr lang="en-US" sz="1000" dirty="0"/>
              <a:t>. Beams 24, 111301 (2021).</a:t>
            </a:r>
            <a:endParaRPr lang="ru-RU" sz="1000" dirty="0"/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84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9777" y="29528"/>
            <a:ext cx="1000783" cy="37369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148492" y="76596"/>
            <a:ext cx="2808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K.Lotov</a:t>
            </a:r>
            <a:r>
              <a:rPr lang="en-US" sz="1200" dirty="0" smtClean="0"/>
              <a:t>, </a:t>
            </a:r>
            <a:r>
              <a:rPr lang="en-US" sz="1200" dirty="0" err="1" smtClean="0"/>
              <a:t>RuPAC</a:t>
            </a:r>
            <a:r>
              <a:rPr lang="en-US" sz="1200" dirty="0" smtClean="0"/>
              <a:t>, </a:t>
            </a:r>
            <a:r>
              <a:rPr lang="en-US" altLang="ru-RU" sz="1200" dirty="0" smtClean="0">
                <a:latin typeface="Tahoma" panose="020B0604030504040204" pitchFamily="34" charset="0"/>
              </a:rPr>
              <a:t>11.09.20</a:t>
            </a:r>
            <a:r>
              <a:rPr lang="ru-RU" altLang="ru-RU" sz="1200" dirty="0" smtClean="0">
                <a:latin typeface="Tahoma" panose="020B0604030504040204" pitchFamily="34" charset="0"/>
              </a:rPr>
              <a:t>2</a:t>
            </a:r>
            <a:r>
              <a:rPr lang="en-US" altLang="ru-RU" sz="1200" dirty="0" smtClean="0">
                <a:latin typeface="Tahoma" panose="020B0604030504040204" pitchFamily="34" charset="0"/>
              </a:rPr>
              <a:t>3, </a:t>
            </a:r>
            <a:r>
              <a:rPr lang="en-US" sz="1200" dirty="0" smtClean="0"/>
              <a:t>p.8 of 11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01105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232" y="529327"/>
            <a:ext cx="41040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Milestones achieved: beam quality</a:t>
            </a:r>
            <a:endParaRPr lang="ru-RU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357629" y="1124019"/>
            <a:ext cx="1985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DESY: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79377" y="4164643"/>
            <a:ext cx="3168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SIOM: </a:t>
            </a:r>
            <a:endParaRPr lang="en-US" dirty="0" smtClean="0"/>
          </a:p>
          <a:p>
            <a:r>
              <a:rPr lang="en-US" dirty="0" smtClean="0"/>
              <a:t>~</a:t>
            </a:r>
            <a:r>
              <a:rPr lang="en-US" dirty="0" smtClean="0"/>
              <a:t>800 MeV, </a:t>
            </a:r>
            <a:r>
              <a:rPr lang="en-US" dirty="0" smtClean="0"/>
              <a:t>energy </a:t>
            </a:r>
            <a:r>
              <a:rPr lang="en-US" dirty="0" smtClean="0"/>
              <a:t>spread 0.4%, </a:t>
            </a:r>
          </a:p>
          <a:p>
            <a:r>
              <a:rPr lang="en-US" dirty="0" smtClean="0"/>
              <a:t>~</a:t>
            </a:r>
            <a:r>
              <a:rPr lang="en-US" dirty="0" smtClean="0"/>
              <a:t>20 </a:t>
            </a:r>
            <a:r>
              <a:rPr lang="en-US" dirty="0" err="1" smtClean="0"/>
              <a:t>pC</a:t>
            </a:r>
            <a:r>
              <a:rPr lang="en-US" dirty="0" smtClean="0"/>
              <a:t>, </a:t>
            </a:r>
            <a:r>
              <a:rPr lang="en-US" dirty="0"/>
              <a:t>emittance ~1 mm </a:t>
            </a:r>
            <a:r>
              <a:rPr lang="en-US" dirty="0" err="1"/>
              <a:t>mrad</a:t>
            </a:r>
            <a:r>
              <a:rPr lang="en-US" dirty="0"/>
              <a:t>,</a:t>
            </a:r>
            <a:endParaRPr lang="en-US" dirty="0" smtClean="0"/>
          </a:p>
          <a:p>
            <a:r>
              <a:rPr lang="en-US" dirty="0" smtClean="0"/>
              <a:t>6d brightness </a:t>
            </a:r>
            <a:r>
              <a:rPr lang="en-US" dirty="0" smtClean="0"/>
              <a:t>~ 10</a:t>
            </a:r>
            <a:r>
              <a:rPr lang="en-US" baseline="30000" dirty="0" smtClean="0"/>
              <a:t>16</a:t>
            </a:r>
            <a:r>
              <a:rPr lang="en-US" dirty="0" smtClean="0"/>
              <a:t> </a:t>
            </a:r>
            <a:r>
              <a:rPr lang="en-US" dirty="0" smtClean="0"/>
              <a:t>A/m</a:t>
            </a:r>
            <a:r>
              <a:rPr lang="en-US" baseline="30000" dirty="0" smtClean="0"/>
              <a:t>2</a:t>
            </a:r>
            <a:r>
              <a:rPr lang="en-US" dirty="0" smtClean="0"/>
              <a:t>/(0.1%)</a:t>
            </a:r>
            <a:endParaRPr lang="ru-RU" dirty="0"/>
          </a:p>
        </p:txBody>
      </p:sp>
      <p:pic>
        <p:nvPicPr>
          <p:cNvPr id="25" name="Рисунок 24"/>
          <p:cNvPicPr/>
          <p:nvPr/>
        </p:nvPicPr>
        <p:blipFill>
          <a:blip r:embed="rId3"/>
          <a:stretch>
            <a:fillRect/>
          </a:stretch>
        </p:blipFill>
        <p:spPr>
          <a:xfrm>
            <a:off x="8509119" y="4318532"/>
            <a:ext cx="3429000" cy="213995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988016" y="6147219"/>
            <a:ext cx="1938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W.T. Wang</a:t>
            </a:r>
            <a:r>
              <a:rPr lang="en-US" sz="1000" dirty="0" smtClean="0"/>
              <a:t>, et al., </a:t>
            </a:r>
            <a:r>
              <a:rPr lang="en-US" sz="1000" dirty="0"/>
              <a:t>Phys. Rev. Lett. 117, 124801 (2016).</a:t>
            </a:r>
            <a:endParaRPr lang="ru-RU" sz="1000" dirty="0"/>
          </a:p>
        </p:txBody>
      </p:sp>
      <p:pic>
        <p:nvPicPr>
          <p:cNvPr id="2050" name="Рисунок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669" y="1273659"/>
            <a:ext cx="28781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Рисунок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3166" y="2613613"/>
            <a:ext cx="3173412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8761702" y="3527807"/>
            <a:ext cx="34302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M. </a:t>
            </a:r>
            <a:r>
              <a:rPr lang="en-US" sz="1000" dirty="0" err="1"/>
              <a:t>Kirchen</a:t>
            </a:r>
            <a:r>
              <a:rPr lang="en-US" sz="1000" dirty="0" smtClean="0"/>
              <a:t>,</a:t>
            </a:r>
            <a:r>
              <a:rPr lang="ru-RU" sz="1000" dirty="0" smtClean="0"/>
              <a:t> </a:t>
            </a:r>
            <a:r>
              <a:rPr lang="en-US" sz="1000" dirty="0" smtClean="0"/>
              <a:t>et al., Phys. Rev. Lett. </a:t>
            </a:r>
            <a:r>
              <a:rPr lang="ru-RU" sz="1000" dirty="0"/>
              <a:t>126, 174801 (2021</a:t>
            </a:r>
            <a:r>
              <a:rPr lang="ru-RU" sz="1000" dirty="0" smtClean="0"/>
              <a:t>)</a:t>
            </a:r>
            <a:r>
              <a:rPr lang="en-US" sz="1000" dirty="0" smtClean="0"/>
              <a:t>.</a:t>
            </a:r>
            <a:endParaRPr lang="ru-RU" sz="1000" dirty="0"/>
          </a:p>
        </p:txBody>
      </p:sp>
      <p:sp>
        <p:nvSpPr>
          <p:cNvPr id="28" name="TextBox 27"/>
          <p:cNvSpPr txBox="1"/>
          <p:nvPr/>
        </p:nvSpPr>
        <p:spPr>
          <a:xfrm>
            <a:off x="9609249" y="897582"/>
            <a:ext cx="266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S.A. </a:t>
            </a:r>
            <a:r>
              <a:rPr lang="en-US" sz="1000" dirty="0" err="1"/>
              <a:t>Antipov</a:t>
            </a:r>
            <a:r>
              <a:rPr lang="en-US" sz="1000" dirty="0" smtClean="0"/>
              <a:t>,</a:t>
            </a:r>
            <a:r>
              <a:rPr lang="ru-RU" sz="1000" dirty="0" smtClean="0"/>
              <a:t> </a:t>
            </a:r>
            <a:r>
              <a:rPr lang="en-US" sz="1000" dirty="0" smtClean="0"/>
              <a:t>et al., </a:t>
            </a:r>
            <a:r>
              <a:rPr lang="en-US" sz="1000" dirty="0"/>
              <a:t>Phys. Rev. </a:t>
            </a:r>
            <a:r>
              <a:rPr lang="en-US" sz="1000" dirty="0" err="1"/>
              <a:t>Accel</a:t>
            </a:r>
            <a:r>
              <a:rPr lang="en-US" sz="1000" dirty="0"/>
              <a:t>. Beams 24, 111301 (2021).</a:t>
            </a:r>
            <a:endParaRPr lang="ru-RU" sz="1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440" y="5168490"/>
            <a:ext cx="1506654" cy="2506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1279" y="4047293"/>
            <a:ext cx="2873671" cy="268242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855566" y="5870783"/>
            <a:ext cx="1866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L.T</a:t>
            </a:r>
            <a:r>
              <a:rPr lang="en-US" sz="1000" dirty="0"/>
              <a:t>. </a:t>
            </a:r>
            <a:r>
              <a:rPr lang="en-US" sz="1000" dirty="0" err="1" smtClean="0"/>
              <a:t>Ke</a:t>
            </a:r>
            <a:r>
              <a:rPr lang="en-US" sz="1000" dirty="0" smtClean="0"/>
              <a:t>, et al., </a:t>
            </a:r>
            <a:r>
              <a:rPr lang="en-US" sz="1000" dirty="0"/>
              <a:t>Phys. Rev. Lett. </a:t>
            </a:r>
            <a:r>
              <a:rPr lang="ru-RU" sz="1000" dirty="0"/>
              <a:t>126, 214801 (2021</a:t>
            </a:r>
            <a:r>
              <a:rPr lang="ru-RU" sz="1000" dirty="0" smtClean="0"/>
              <a:t>)</a:t>
            </a:r>
            <a:r>
              <a:rPr lang="en-US" sz="1000" dirty="0" smtClean="0"/>
              <a:t>.</a:t>
            </a:r>
            <a:endParaRPr lang="ru-RU" sz="10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840" y="1665685"/>
            <a:ext cx="7680176" cy="109243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18831" y="2992013"/>
            <a:ext cx="34320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Studied as possible injector to PETRA IV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4692435" y="1253555"/>
            <a:ext cx="266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S.A. </a:t>
            </a:r>
            <a:r>
              <a:rPr lang="en-US" sz="1000" dirty="0" err="1"/>
              <a:t>Antipov</a:t>
            </a:r>
            <a:r>
              <a:rPr lang="en-US" sz="1000" dirty="0" smtClean="0"/>
              <a:t>,</a:t>
            </a:r>
            <a:r>
              <a:rPr lang="ru-RU" sz="1000" dirty="0" smtClean="0"/>
              <a:t> </a:t>
            </a:r>
            <a:r>
              <a:rPr lang="en-US" sz="1000" dirty="0" smtClean="0"/>
              <a:t>et al., </a:t>
            </a:r>
            <a:r>
              <a:rPr lang="en-US" sz="1000" dirty="0"/>
              <a:t>Phys. Rev. </a:t>
            </a:r>
            <a:r>
              <a:rPr lang="en-US" sz="1000" dirty="0" err="1"/>
              <a:t>Accel</a:t>
            </a:r>
            <a:r>
              <a:rPr lang="en-US" sz="1000" dirty="0"/>
              <a:t>. Beams 24, 111301 (2021).</a:t>
            </a:r>
            <a:endParaRPr lang="ru-RU" sz="10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743200" y="1653664"/>
            <a:ext cx="760512" cy="8707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447874" y="6304593"/>
            <a:ext cx="36535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Free-electron lasing at 27 </a:t>
            </a:r>
            <a:r>
              <a:rPr lang="en-US" dirty="0" smtClean="0"/>
              <a:t>nm demonstrated</a:t>
            </a:r>
            <a:endParaRPr lang="ru-RU" dirty="0"/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84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9777" y="29528"/>
            <a:ext cx="1000783" cy="373697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9148492" y="76596"/>
            <a:ext cx="2808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K.Lotov</a:t>
            </a:r>
            <a:r>
              <a:rPr lang="en-US" sz="1200" dirty="0" smtClean="0"/>
              <a:t>, </a:t>
            </a:r>
            <a:r>
              <a:rPr lang="en-US" sz="1200" dirty="0" err="1" smtClean="0"/>
              <a:t>RuPAC</a:t>
            </a:r>
            <a:r>
              <a:rPr lang="en-US" sz="1200" dirty="0" smtClean="0"/>
              <a:t>, </a:t>
            </a:r>
            <a:r>
              <a:rPr lang="en-US" altLang="ru-RU" sz="1200" dirty="0" smtClean="0">
                <a:latin typeface="Tahoma" panose="020B0604030504040204" pitchFamily="34" charset="0"/>
              </a:rPr>
              <a:t>11.09.20</a:t>
            </a:r>
            <a:r>
              <a:rPr lang="ru-RU" altLang="ru-RU" sz="1200" dirty="0" smtClean="0">
                <a:latin typeface="Tahoma" panose="020B0604030504040204" pitchFamily="34" charset="0"/>
              </a:rPr>
              <a:t>2</a:t>
            </a:r>
            <a:r>
              <a:rPr lang="en-US" altLang="ru-RU" sz="1200" dirty="0" smtClean="0">
                <a:latin typeface="Tahoma" panose="020B0604030504040204" pitchFamily="34" charset="0"/>
              </a:rPr>
              <a:t>3, </a:t>
            </a:r>
            <a:r>
              <a:rPr lang="en-US" sz="1200" dirty="0" smtClean="0"/>
              <a:t>p.9 of 11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98784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34617</TotalTime>
  <Words>1034</Words>
  <Application>Microsoft Office PowerPoint</Application>
  <PresentationFormat>Широкоэкранный</PresentationFormat>
  <Paragraphs>173</Paragraphs>
  <Slides>11</Slides>
  <Notes>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Tahoma</vt:lpstr>
      <vt:lpstr>Оформление по умолчанию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user1</dc:creator>
  <cp:lastModifiedBy>lot</cp:lastModifiedBy>
  <cp:revision>1052</cp:revision>
  <dcterms:created xsi:type="dcterms:W3CDTF">2009-06-16T07:28:13Z</dcterms:created>
  <dcterms:modified xsi:type="dcterms:W3CDTF">2023-09-09T13:33:02Z</dcterms:modified>
</cp:coreProperties>
</file>