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68" r:id="rId2"/>
  </p:sldMasterIdLst>
  <p:notesMasterIdLst>
    <p:notesMasterId r:id="rId26"/>
  </p:notesMasterIdLst>
  <p:sldIdLst>
    <p:sldId id="256" r:id="rId3"/>
    <p:sldId id="262" r:id="rId4"/>
    <p:sldId id="292" r:id="rId5"/>
    <p:sldId id="288" r:id="rId6"/>
    <p:sldId id="293" r:id="rId7"/>
    <p:sldId id="294" r:id="rId8"/>
    <p:sldId id="260" r:id="rId9"/>
    <p:sldId id="295" r:id="rId10"/>
    <p:sldId id="298" r:id="rId11"/>
    <p:sldId id="306" r:id="rId12"/>
    <p:sldId id="272" r:id="rId13"/>
    <p:sldId id="300" r:id="rId14"/>
    <p:sldId id="276" r:id="rId15"/>
    <p:sldId id="279" r:id="rId16"/>
    <p:sldId id="269" r:id="rId17"/>
    <p:sldId id="299" r:id="rId18"/>
    <p:sldId id="303" r:id="rId19"/>
    <p:sldId id="304" r:id="rId20"/>
    <p:sldId id="302" r:id="rId21"/>
    <p:sldId id="305" r:id="rId22"/>
    <p:sldId id="290" r:id="rId23"/>
    <p:sldId id="291" r:id="rId24"/>
    <p:sldId id="30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" y="4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2794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LAdmin\Desktop\Measurements\Skif\Sextuple\17\Analysis_of_Sextuple_17\Sextuple_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\0Work\Conference\20230911_RUPAC\work\DA_tm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12823798101496"/>
          <c:y val="7.4392453955991991E-2"/>
          <c:w val="0.82323098659788474"/>
          <c:h val="0.75666935911311128"/>
        </c:manualLayout>
      </c:layout>
      <c:scatterChart>
        <c:scatterStyle val="smoothMarker"/>
        <c:varyColors val="0"/>
        <c:ser>
          <c:idx val="0"/>
          <c:order val="0"/>
          <c:spPr>
            <a:ln>
              <a:prstDash val="solid"/>
            </a:ln>
          </c:spPr>
          <c:marker>
            <c:symbol val="none"/>
          </c:marker>
          <c:xVal>
            <c:numRef>
              <c:f>[Sextuple_17.xlsx]Meas_23.06.22!$C$2:$AA$2</c:f>
              <c:numCache>
                <c:formatCode>General</c:formatCode>
                <c:ptCount val="25"/>
                <c:pt idx="0">
                  <c:v>-6</c:v>
                </c:pt>
                <c:pt idx="1">
                  <c:v>-5</c:v>
                </c:pt>
                <c:pt idx="2">
                  <c:v>-4</c:v>
                </c:pt>
                <c:pt idx="3">
                  <c:v>-3</c:v>
                </c:pt>
                <c:pt idx="4">
                  <c:v>-2</c:v>
                </c:pt>
                <c:pt idx="5">
                  <c:v>-1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6</c:v>
                </c:pt>
                <c:pt idx="13">
                  <c:v>5</c:v>
                </c:pt>
                <c:pt idx="14">
                  <c:v>4</c:v>
                </c:pt>
                <c:pt idx="15">
                  <c:v>3</c:v>
                </c:pt>
                <c:pt idx="16">
                  <c:v>2</c:v>
                </c:pt>
                <c:pt idx="17">
                  <c:v>1</c:v>
                </c:pt>
                <c:pt idx="18">
                  <c:v>0</c:v>
                </c:pt>
                <c:pt idx="19">
                  <c:v>-1</c:v>
                </c:pt>
                <c:pt idx="20">
                  <c:v>-2</c:v>
                </c:pt>
                <c:pt idx="21">
                  <c:v>-3</c:v>
                </c:pt>
                <c:pt idx="22">
                  <c:v>-4</c:v>
                </c:pt>
                <c:pt idx="23">
                  <c:v>-5</c:v>
                </c:pt>
                <c:pt idx="24">
                  <c:v>-6</c:v>
                </c:pt>
              </c:numCache>
            </c:numRef>
          </c:xVal>
          <c:yVal>
            <c:numRef>
              <c:f>[Sextuple_17.xlsx]Meas_23.06.22!$C$37:$AA$37</c:f>
              <c:numCache>
                <c:formatCode>General</c:formatCode>
                <c:ptCount val="25"/>
                <c:pt idx="0">
                  <c:v>525.34505873203113</c:v>
                </c:pt>
                <c:pt idx="1">
                  <c:v>443.4798368267007</c:v>
                </c:pt>
                <c:pt idx="2">
                  <c:v>358.23940999849998</c:v>
                </c:pt>
                <c:pt idx="3">
                  <c:v>271.88580214275879</c:v>
                </c:pt>
                <c:pt idx="4">
                  <c:v>184.99102776695781</c:v>
                </c:pt>
                <c:pt idx="5">
                  <c:v>96.134983598206077</c:v>
                </c:pt>
                <c:pt idx="6">
                  <c:v>7.9377321222442712</c:v>
                </c:pt>
                <c:pt idx="7">
                  <c:v>-81.072194039367943</c:v>
                </c:pt>
                <c:pt idx="8">
                  <c:v>-170.3611344792636</c:v>
                </c:pt>
                <c:pt idx="9">
                  <c:v>-258.74066762135828</c:v>
                </c:pt>
                <c:pt idx="10">
                  <c:v>-347.93798207429222</c:v>
                </c:pt>
                <c:pt idx="11">
                  <c:v>-436.95983672472971</c:v>
                </c:pt>
                <c:pt idx="12">
                  <c:v>-525.12422670134026</c:v>
                </c:pt>
                <c:pt idx="13">
                  <c:v>-443.26073167811609</c:v>
                </c:pt>
                <c:pt idx="14">
                  <c:v>-358.34996308880278</c:v>
                </c:pt>
                <c:pt idx="15">
                  <c:v>-271.69903931689367</c:v>
                </c:pt>
                <c:pt idx="16">
                  <c:v>-184.37184034432241</c:v>
                </c:pt>
                <c:pt idx="17">
                  <c:v>-95.956073835550086</c:v>
                </c:pt>
                <c:pt idx="18">
                  <c:v>-7.7632403184257157</c:v>
                </c:pt>
                <c:pt idx="19">
                  <c:v>81.331404200710125</c:v>
                </c:pt>
                <c:pt idx="20">
                  <c:v>170.5969716026747</c:v>
                </c:pt>
                <c:pt idx="21">
                  <c:v>259.37503421289102</c:v>
                </c:pt>
                <c:pt idx="22">
                  <c:v>347.65564276187757</c:v>
                </c:pt>
                <c:pt idx="23">
                  <c:v>436.86936146656092</c:v>
                </c:pt>
                <c:pt idx="24">
                  <c:v>525.18919530562243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269-4979-9A94-BDE8F021DE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4817288"/>
        <c:axId val="374811800"/>
      </c:scatterChart>
      <c:valAx>
        <c:axId val="374817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I, A</a:t>
                </a:r>
                <a:endParaRPr lang="ru-RU"/>
              </a:p>
            </c:rich>
          </c:tx>
          <c:layout/>
          <c:overlay val="0"/>
          <c:spPr>
            <a:noFill/>
            <a:ln>
              <a:noFill/>
              <a:prstDash val="solid"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74811800"/>
        <c:crosses val="autoZero"/>
        <c:crossBetween val="midCat"/>
      </c:valAx>
      <c:valAx>
        <c:axId val="374811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B, Gs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3.5567205915918568E-2"/>
              <c:y val="0.38950747272906161"/>
            </c:manualLayout>
          </c:layout>
          <c:overlay val="0"/>
          <c:spPr>
            <a:noFill/>
            <a:ln>
              <a:noFill/>
              <a:prstDash val="solid"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7481728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976657130375513E-2"/>
          <c:y val="5.3082358213528816E-2"/>
          <c:w val="0.90871179711428962"/>
          <c:h val="0.80137237561069308"/>
        </c:manualLayout>
      </c:layout>
      <c:scatterChart>
        <c:scatterStyle val="smoothMarker"/>
        <c:varyColors val="0"/>
        <c:ser>
          <c:idx val="0"/>
          <c:order val="0"/>
          <c:tx>
            <c:v>Orig</c:v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square"/>
            <c:size val="3"/>
            <c:spPr>
              <a:noFill/>
              <a:ln w="6350">
                <a:noFill/>
              </a:ln>
            </c:spPr>
          </c:marker>
          <c:xVal>
            <c:numRef>
              <c:f>Лист1!$AS$5:$AS$79</c:f>
              <c:numCache>
                <c:formatCode>General</c:formatCode>
                <c:ptCount val="75"/>
                <c:pt idx="0">
                  <c:v>-25.231903299999999</c:v>
                </c:pt>
                <c:pt idx="1">
                  <c:v>-23.6549093</c:v>
                </c:pt>
                <c:pt idx="2">
                  <c:v>-23.6549093</c:v>
                </c:pt>
                <c:pt idx="3">
                  <c:v>-23.6549093</c:v>
                </c:pt>
                <c:pt idx="4">
                  <c:v>-23.6549093</c:v>
                </c:pt>
                <c:pt idx="5">
                  <c:v>-23.6549093</c:v>
                </c:pt>
                <c:pt idx="6">
                  <c:v>-23.6549093</c:v>
                </c:pt>
                <c:pt idx="7">
                  <c:v>-23.6549093</c:v>
                </c:pt>
                <c:pt idx="8">
                  <c:v>-22.077915399999998</c:v>
                </c:pt>
                <c:pt idx="9">
                  <c:v>-22.077915399999998</c:v>
                </c:pt>
                <c:pt idx="10">
                  <c:v>-22.077915399999998</c:v>
                </c:pt>
                <c:pt idx="11">
                  <c:v>-22.077915399999998</c:v>
                </c:pt>
                <c:pt idx="12">
                  <c:v>-22.077915399999998</c:v>
                </c:pt>
                <c:pt idx="13">
                  <c:v>-22.077915399999998</c:v>
                </c:pt>
                <c:pt idx="14">
                  <c:v>-22.077915399999998</c:v>
                </c:pt>
                <c:pt idx="15">
                  <c:v>-22.077915399999998</c:v>
                </c:pt>
                <c:pt idx="16">
                  <c:v>-22.077915399999998</c:v>
                </c:pt>
                <c:pt idx="17">
                  <c:v>-22.077915399999998</c:v>
                </c:pt>
                <c:pt idx="18">
                  <c:v>-22.077915399999998</c:v>
                </c:pt>
                <c:pt idx="19">
                  <c:v>-22.077915399999998</c:v>
                </c:pt>
                <c:pt idx="20">
                  <c:v>-20.500921399999999</c:v>
                </c:pt>
                <c:pt idx="21">
                  <c:v>-20.500921399999999</c:v>
                </c:pt>
                <c:pt idx="22">
                  <c:v>-18.923927499999998</c:v>
                </c:pt>
                <c:pt idx="23">
                  <c:v>-17.346933500000002</c:v>
                </c:pt>
                <c:pt idx="24">
                  <c:v>-17.346933500000002</c:v>
                </c:pt>
                <c:pt idx="25">
                  <c:v>-15.769939600000001</c:v>
                </c:pt>
                <c:pt idx="26">
                  <c:v>-14.1929456</c:v>
                </c:pt>
                <c:pt idx="27">
                  <c:v>-14.1929456</c:v>
                </c:pt>
                <c:pt idx="28">
                  <c:v>-12.615951599999999</c:v>
                </c:pt>
                <c:pt idx="29">
                  <c:v>-11.038957699999999</c:v>
                </c:pt>
                <c:pt idx="30">
                  <c:v>-11.038957699999999</c:v>
                </c:pt>
                <c:pt idx="31">
                  <c:v>-9.4619636999999983</c:v>
                </c:pt>
                <c:pt idx="32">
                  <c:v>-9.4619636999999983</c:v>
                </c:pt>
                <c:pt idx="33">
                  <c:v>-7.8849698000000004</c:v>
                </c:pt>
                <c:pt idx="34">
                  <c:v>-7.8849698000000004</c:v>
                </c:pt>
                <c:pt idx="35">
                  <c:v>-7.8849698000000004</c:v>
                </c:pt>
                <c:pt idx="36">
                  <c:v>-6.3079757999999995</c:v>
                </c:pt>
                <c:pt idx="37">
                  <c:v>-4.7309819000000006</c:v>
                </c:pt>
                <c:pt idx="38">
                  <c:v>-3.1539878999999997</c:v>
                </c:pt>
                <c:pt idx="39">
                  <c:v>-1.576994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1.576994</c:v>
                </c:pt>
                <c:pt idx="45">
                  <c:v>1.576994</c:v>
                </c:pt>
                <c:pt idx="46">
                  <c:v>3.1539878999999997</c:v>
                </c:pt>
                <c:pt idx="47">
                  <c:v>4.7309819000000006</c:v>
                </c:pt>
                <c:pt idx="48">
                  <c:v>4.7309819000000006</c:v>
                </c:pt>
                <c:pt idx="49">
                  <c:v>6.3079757999999995</c:v>
                </c:pt>
                <c:pt idx="50">
                  <c:v>6.3079757999999995</c:v>
                </c:pt>
                <c:pt idx="51">
                  <c:v>7.8849698000000004</c:v>
                </c:pt>
                <c:pt idx="52">
                  <c:v>7.8849698000000004</c:v>
                </c:pt>
                <c:pt idx="53">
                  <c:v>7.8849698000000004</c:v>
                </c:pt>
                <c:pt idx="54">
                  <c:v>9.4619636999999983</c:v>
                </c:pt>
                <c:pt idx="55">
                  <c:v>11.038957699999999</c:v>
                </c:pt>
                <c:pt idx="56">
                  <c:v>11.038957699999999</c:v>
                </c:pt>
                <c:pt idx="57">
                  <c:v>12.615951599999999</c:v>
                </c:pt>
                <c:pt idx="58">
                  <c:v>14.1929456</c:v>
                </c:pt>
                <c:pt idx="59">
                  <c:v>14.1929456</c:v>
                </c:pt>
                <c:pt idx="60">
                  <c:v>15.769939600000001</c:v>
                </c:pt>
                <c:pt idx="61">
                  <c:v>15.769939600000001</c:v>
                </c:pt>
                <c:pt idx="62">
                  <c:v>17.346933500000002</c:v>
                </c:pt>
                <c:pt idx="63">
                  <c:v>17.346933500000002</c:v>
                </c:pt>
                <c:pt idx="64">
                  <c:v>18.923927499999998</c:v>
                </c:pt>
                <c:pt idx="65">
                  <c:v>18.923927499999998</c:v>
                </c:pt>
                <c:pt idx="66">
                  <c:v>18.923927499999998</c:v>
                </c:pt>
                <c:pt idx="67">
                  <c:v>20.500921399999999</c:v>
                </c:pt>
                <c:pt idx="68">
                  <c:v>20.500921399999999</c:v>
                </c:pt>
                <c:pt idx="69">
                  <c:v>22.077915399999998</c:v>
                </c:pt>
                <c:pt idx="70">
                  <c:v>22.077915399999998</c:v>
                </c:pt>
                <c:pt idx="71">
                  <c:v>22.077915399999998</c:v>
                </c:pt>
                <c:pt idx="72">
                  <c:v>23.6549093</c:v>
                </c:pt>
                <c:pt idx="73">
                  <c:v>25.231903299999999</c:v>
                </c:pt>
                <c:pt idx="74">
                  <c:v>23.6549093</c:v>
                </c:pt>
              </c:numCache>
            </c:numRef>
          </c:xVal>
          <c:yVal>
            <c:numRef>
              <c:f>Лист1!$AT$5:$AT$79</c:f>
              <c:numCache>
                <c:formatCode>General</c:formatCode>
                <c:ptCount val="75"/>
                <c:pt idx="0">
                  <c:v>0</c:v>
                </c:pt>
                <c:pt idx="1">
                  <c:v>0.3792394</c:v>
                </c:pt>
                <c:pt idx="2">
                  <c:v>0.75847889999999996</c:v>
                </c:pt>
                <c:pt idx="3">
                  <c:v>1.1377183</c:v>
                </c:pt>
                <c:pt idx="4">
                  <c:v>1.5169577000000001</c:v>
                </c:pt>
                <c:pt idx="5">
                  <c:v>1.8961971999999998</c:v>
                </c:pt>
                <c:pt idx="6">
                  <c:v>2.2754365999999999</c:v>
                </c:pt>
                <c:pt idx="7">
                  <c:v>2.6546759999999998</c:v>
                </c:pt>
                <c:pt idx="8">
                  <c:v>3.0339155</c:v>
                </c:pt>
                <c:pt idx="9">
                  <c:v>3.4131548999999999</c:v>
                </c:pt>
                <c:pt idx="10">
                  <c:v>3.7923943999999996</c:v>
                </c:pt>
                <c:pt idx="11">
                  <c:v>4.1716338000000004</c:v>
                </c:pt>
                <c:pt idx="12">
                  <c:v>4.5508731999999998</c:v>
                </c:pt>
                <c:pt idx="13">
                  <c:v>4.9301127000000005</c:v>
                </c:pt>
                <c:pt idx="14">
                  <c:v>5.3093520999999999</c:v>
                </c:pt>
                <c:pt idx="15">
                  <c:v>5.6885915000000002</c:v>
                </c:pt>
                <c:pt idx="16">
                  <c:v>6.067831</c:v>
                </c:pt>
                <c:pt idx="17">
                  <c:v>6.4470704000000003</c:v>
                </c:pt>
                <c:pt idx="18">
                  <c:v>6.8263097999999998</c:v>
                </c:pt>
                <c:pt idx="19">
                  <c:v>7.2055492999999995</c:v>
                </c:pt>
                <c:pt idx="20">
                  <c:v>7.5847886999999998</c:v>
                </c:pt>
                <c:pt idx="21">
                  <c:v>7.9640280999999993</c:v>
                </c:pt>
                <c:pt idx="22">
                  <c:v>8.3432676000000008</c:v>
                </c:pt>
                <c:pt idx="23">
                  <c:v>8.7225069999999985</c:v>
                </c:pt>
                <c:pt idx="24">
                  <c:v>9.1017465000000009</c:v>
                </c:pt>
                <c:pt idx="25">
                  <c:v>9.1017465000000009</c:v>
                </c:pt>
                <c:pt idx="26">
                  <c:v>9.4809859000000003</c:v>
                </c:pt>
                <c:pt idx="27">
                  <c:v>9.8602252999999997</c:v>
                </c:pt>
                <c:pt idx="28">
                  <c:v>9.8602252999999997</c:v>
                </c:pt>
                <c:pt idx="29">
                  <c:v>10.2394648</c:v>
                </c:pt>
                <c:pt idx="30">
                  <c:v>10.6187042</c:v>
                </c:pt>
                <c:pt idx="31">
                  <c:v>10.997943600000001</c:v>
                </c:pt>
                <c:pt idx="32">
                  <c:v>11.3771831</c:v>
                </c:pt>
                <c:pt idx="33">
                  <c:v>11.756422500000001</c:v>
                </c:pt>
                <c:pt idx="34">
                  <c:v>12.135661900000001</c:v>
                </c:pt>
                <c:pt idx="35">
                  <c:v>12.514901399999999</c:v>
                </c:pt>
                <c:pt idx="36">
                  <c:v>12.514901399999999</c:v>
                </c:pt>
                <c:pt idx="37">
                  <c:v>12.135661900000001</c:v>
                </c:pt>
                <c:pt idx="38">
                  <c:v>12.135661900000001</c:v>
                </c:pt>
                <c:pt idx="39">
                  <c:v>12.135661900000001</c:v>
                </c:pt>
                <c:pt idx="40">
                  <c:v>12.514901399999999</c:v>
                </c:pt>
                <c:pt idx="41">
                  <c:v>12.135661900000001</c:v>
                </c:pt>
                <c:pt idx="42">
                  <c:v>11.756422500000001</c:v>
                </c:pt>
                <c:pt idx="43">
                  <c:v>11.3771831</c:v>
                </c:pt>
                <c:pt idx="44">
                  <c:v>10.997943600000001</c:v>
                </c:pt>
                <c:pt idx="45">
                  <c:v>10.6187042</c:v>
                </c:pt>
                <c:pt idx="46">
                  <c:v>10.2394648</c:v>
                </c:pt>
                <c:pt idx="47">
                  <c:v>9.8602252999999997</c:v>
                </c:pt>
                <c:pt idx="48">
                  <c:v>9.4809859000000003</c:v>
                </c:pt>
                <c:pt idx="49">
                  <c:v>9.1017465000000009</c:v>
                </c:pt>
                <c:pt idx="50">
                  <c:v>8.7225069999999985</c:v>
                </c:pt>
                <c:pt idx="51">
                  <c:v>8.3432676000000008</c:v>
                </c:pt>
                <c:pt idx="52">
                  <c:v>7.9640280999999993</c:v>
                </c:pt>
                <c:pt idx="53">
                  <c:v>7.5847886999999998</c:v>
                </c:pt>
                <c:pt idx="54">
                  <c:v>7.2055492999999995</c:v>
                </c:pt>
                <c:pt idx="55">
                  <c:v>6.8263097999999998</c:v>
                </c:pt>
                <c:pt idx="56">
                  <c:v>6.4470704000000003</c:v>
                </c:pt>
                <c:pt idx="57">
                  <c:v>6.067831</c:v>
                </c:pt>
                <c:pt idx="58">
                  <c:v>5.6885915000000002</c:v>
                </c:pt>
                <c:pt idx="59">
                  <c:v>5.3093520999999999</c:v>
                </c:pt>
                <c:pt idx="60">
                  <c:v>4.9301127000000005</c:v>
                </c:pt>
                <c:pt idx="61">
                  <c:v>4.5508731999999998</c:v>
                </c:pt>
                <c:pt idx="62">
                  <c:v>4.1716338000000004</c:v>
                </c:pt>
                <c:pt idx="63">
                  <c:v>3.7923943999999996</c:v>
                </c:pt>
                <c:pt idx="64">
                  <c:v>3.4131548999999999</c:v>
                </c:pt>
                <c:pt idx="65">
                  <c:v>3.0339155</c:v>
                </c:pt>
                <c:pt idx="66">
                  <c:v>2.6546759999999998</c:v>
                </c:pt>
                <c:pt idx="67">
                  <c:v>2.2754365999999999</c:v>
                </c:pt>
                <c:pt idx="68">
                  <c:v>1.8961971999999998</c:v>
                </c:pt>
                <c:pt idx="69">
                  <c:v>1.5169577000000001</c:v>
                </c:pt>
                <c:pt idx="70">
                  <c:v>1.1377183</c:v>
                </c:pt>
                <c:pt idx="71">
                  <c:v>0.75847889999999996</c:v>
                </c:pt>
                <c:pt idx="72">
                  <c:v>0.3792394</c:v>
                </c:pt>
                <c:pt idx="73">
                  <c:v>0</c:v>
                </c:pt>
                <c:pt idx="7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B33-4E25-9897-74E9ECC33109}"/>
            </c:ext>
          </c:extLst>
        </c:ser>
        <c:ser>
          <c:idx val="1"/>
          <c:order val="1"/>
          <c:tx>
            <c:v>Acceptance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Лист1!$F$5:$F$105</c:f>
              <c:numCache>
                <c:formatCode>General</c:formatCode>
                <c:ptCount val="101"/>
                <c:pt idx="0">
                  <c:v>14.236347641898886</c:v>
                </c:pt>
                <c:pt idx="1">
                  <c:v>14.22932286372515</c:v>
                </c:pt>
                <c:pt idx="2">
                  <c:v>14.208255461811884</c:v>
                </c:pt>
                <c:pt idx="3">
                  <c:v>14.17316622714128</c:v>
                </c:pt>
                <c:pt idx="4">
                  <c:v>14.124089788551585</c:v>
                </c:pt>
                <c:pt idx="5">
                  <c:v>14.061074578562614</c:v>
                </c:pt>
                <c:pt idx="6">
                  <c:v>13.984182785578707</c:v>
                </c:pt>
                <c:pt idx="7">
                  <c:v>13.893490292516283</c:v>
                </c:pt>
                <c:pt idx="8">
                  <c:v>13.789086601916555</c:v>
                </c:pt>
                <c:pt idx="9">
                  <c:v>13.67107474761734</c:v>
                </c:pt>
                <c:pt idx="10">
                  <c:v>13.539571193071078</c:v>
                </c:pt>
                <c:pt idx="11">
                  <c:v>13.394705716409499</c:v>
                </c:pt>
                <c:pt idx="12">
                  <c:v>13.236621282368242</c:v>
                </c:pt>
                <c:pt idx="13">
                  <c:v>13.06547390119794</c:v>
                </c:pt>
                <c:pt idx="14">
                  <c:v>12.881432474700937</c:v>
                </c:pt>
                <c:pt idx="15">
                  <c:v>12.684678629545594</c:v>
                </c:pt>
                <c:pt idx="16">
                  <c:v>12.4754065380227</c:v>
                </c:pt>
                <c:pt idx="17">
                  <c:v>12.253822726420861</c:v>
                </c:pt>
                <c:pt idx="18">
                  <c:v>12.020145871209991</c:v>
                </c:pt>
                <c:pt idx="19">
                  <c:v>11.774606583234036</c:v>
                </c:pt>
                <c:pt idx="20">
                  <c:v>11.517447180125908</c:v>
                </c:pt>
                <c:pt idx="21">
                  <c:v>11.248921447169247</c:v>
                </c:pt>
                <c:pt idx="22">
                  <c:v>10.969294386842972</c:v>
                </c:pt>
                <c:pt idx="23">
                  <c:v>10.678841957295845</c:v>
                </c:pt>
                <c:pt idx="24">
                  <c:v>10.377850800009082</c:v>
                </c:pt>
                <c:pt idx="25">
                  <c:v>10.066617956915819</c:v>
                </c:pt>
                <c:pt idx="26">
                  <c:v>9.7454505772565927</c:v>
                </c:pt>
                <c:pt idx="27">
                  <c:v>9.4146656144601248</c:v>
                </c:pt>
                <c:pt idx="28">
                  <c:v>9.0745895133485384</c:v>
                </c:pt>
                <c:pt idx="29">
                  <c:v>8.7255578879757465</c:v>
                </c:pt>
                <c:pt idx="30">
                  <c:v>8.3679151904168929</c:v>
                </c:pt>
                <c:pt idx="31">
                  <c:v>8.0020143708357399</c:v>
                </c:pt>
                <c:pt idx="32">
                  <c:v>7.6282165291654751</c:v>
                </c:pt>
                <c:pt idx="33">
                  <c:v>7.2468905587466672</c:v>
                </c:pt>
                <c:pt idx="34">
                  <c:v>6.8584127822740779</c:v>
                </c:pt>
                <c:pt idx="35">
                  <c:v>6.4631665804115936</c:v>
                </c:pt>
                <c:pt idx="36">
                  <c:v>6.0615420134417999</c:v>
                </c:pt>
                <c:pt idx="37">
                  <c:v>5.6539354363235752</c:v>
                </c:pt>
                <c:pt idx="38">
                  <c:v>5.2407491075375985</c:v>
                </c:pt>
                <c:pt idx="39">
                  <c:v>4.8223907921057885</c:v>
                </c:pt>
                <c:pt idx="40">
                  <c:v>4.3992733591764646</c:v>
                </c:pt>
                <c:pt idx="41">
                  <c:v>3.9718143745723467</c:v>
                </c:pt>
                <c:pt idx="42">
                  <c:v>3.5404356887034827</c:v>
                </c:pt>
                <c:pt idx="43">
                  <c:v>3.10556302025185</c:v>
                </c:pt>
                <c:pt idx="44">
                  <c:v>2.667625536038396</c:v>
                </c:pt>
                <c:pt idx="45">
                  <c:v>2.2270554274872052</c:v>
                </c:pt>
                <c:pt idx="46">
                  <c:v>1.7842874841047454</c:v>
                </c:pt>
                <c:pt idx="47">
                  <c:v>1.3397586643951154</c:v>
                </c:pt>
                <c:pt idx="48">
                  <c:v>0.89390766463474858</c:v>
                </c:pt>
                <c:pt idx="49">
                  <c:v>0.44717448593216724</c:v>
                </c:pt>
                <c:pt idx="50">
                  <c:v>8.7169608887467962E-16</c:v>
                </c:pt>
                <c:pt idx="51">
                  <c:v>-0.44717448593216552</c:v>
                </c:pt>
                <c:pt idx="52">
                  <c:v>-0.89390766463474691</c:v>
                </c:pt>
                <c:pt idx="53">
                  <c:v>-1.3397586643951138</c:v>
                </c:pt>
                <c:pt idx="54">
                  <c:v>-1.7842874841047469</c:v>
                </c:pt>
                <c:pt idx="55">
                  <c:v>-2.227055427487207</c:v>
                </c:pt>
                <c:pt idx="56">
                  <c:v>-2.6676255360383969</c:v>
                </c:pt>
                <c:pt idx="57">
                  <c:v>-3.1055630202518447</c:v>
                </c:pt>
                <c:pt idx="58">
                  <c:v>-3.5404356887034782</c:v>
                </c:pt>
                <c:pt idx="59">
                  <c:v>-3.9718143745723427</c:v>
                </c:pt>
                <c:pt idx="60">
                  <c:v>-4.3992733591764637</c:v>
                </c:pt>
                <c:pt idx="61">
                  <c:v>-4.8223907921057867</c:v>
                </c:pt>
                <c:pt idx="62">
                  <c:v>-5.2407491075375976</c:v>
                </c:pt>
                <c:pt idx="63">
                  <c:v>-5.6539354363235734</c:v>
                </c:pt>
                <c:pt idx="64">
                  <c:v>-6.0615420134418008</c:v>
                </c:pt>
                <c:pt idx="65">
                  <c:v>-6.4631665804115919</c:v>
                </c:pt>
                <c:pt idx="66">
                  <c:v>-6.8584127822740806</c:v>
                </c:pt>
                <c:pt idx="67">
                  <c:v>-7.246890558746669</c:v>
                </c:pt>
                <c:pt idx="68">
                  <c:v>-7.6282165291654795</c:v>
                </c:pt>
                <c:pt idx="69">
                  <c:v>-8.0020143708357363</c:v>
                </c:pt>
                <c:pt idx="70">
                  <c:v>-8.3679151904168911</c:v>
                </c:pt>
                <c:pt idx="71">
                  <c:v>-8.7255578879757429</c:v>
                </c:pt>
                <c:pt idx="72">
                  <c:v>-9.0745895133485401</c:v>
                </c:pt>
                <c:pt idx="73">
                  <c:v>-9.4146656144601231</c:v>
                </c:pt>
                <c:pt idx="74">
                  <c:v>-9.7454505772565945</c:v>
                </c:pt>
                <c:pt idx="75">
                  <c:v>-10.066617956915817</c:v>
                </c:pt>
                <c:pt idx="76">
                  <c:v>-10.377850800009078</c:v>
                </c:pt>
                <c:pt idx="77">
                  <c:v>-10.678841957295845</c:v>
                </c:pt>
                <c:pt idx="78">
                  <c:v>-10.96929438684297</c:v>
                </c:pt>
                <c:pt idx="79">
                  <c:v>-11.248921447169247</c:v>
                </c:pt>
                <c:pt idx="80">
                  <c:v>-11.517447180125906</c:v>
                </c:pt>
                <c:pt idx="81">
                  <c:v>-11.774606583234037</c:v>
                </c:pt>
                <c:pt idx="82">
                  <c:v>-12.020145871209987</c:v>
                </c:pt>
                <c:pt idx="83">
                  <c:v>-12.253822726420859</c:v>
                </c:pt>
                <c:pt idx="84">
                  <c:v>-12.475406538022696</c:v>
                </c:pt>
                <c:pt idx="85">
                  <c:v>-12.684678629545592</c:v>
                </c:pt>
                <c:pt idx="86">
                  <c:v>-12.881432474700935</c:v>
                </c:pt>
                <c:pt idx="87">
                  <c:v>-13.06547390119794</c:v>
                </c:pt>
                <c:pt idx="88">
                  <c:v>-13.23662128236824</c:v>
                </c:pt>
                <c:pt idx="89">
                  <c:v>-13.394705716409499</c:v>
                </c:pt>
                <c:pt idx="90">
                  <c:v>-13.539571193071078</c:v>
                </c:pt>
                <c:pt idx="91">
                  <c:v>-13.67107474761734</c:v>
                </c:pt>
                <c:pt idx="92">
                  <c:v>-13.789086601916555</c:v>
                </c:pt>
                <c:pt idx="93">
                  <c:v>-13.893490292516283</c:v>
                </c:pt>
                <c:pt idx="94">
                  <c:v>-13.984182785578707</c:v>
                </c:pt>
                <c:pt idx="95">
                  <c:v>-14.061074578562613</c:v>
                </c:pt>
                <c:pt idx="96">
                  <c:v>-14.124089788551583</c:v>
                </c:pt>
                <c:pt idx="97">
                  <c:v>-14.17316622714128</c:v>
                </c:pt>
                <c:pt idx="98">
                  <c:v>-14.208255461811884</c:v>
                </c:pt>
                <c:pt idx="99">
                  <c:v>-14.22932286372515</c:v>
                </c:pt>
                <c:pt idx="100">
                  <c:v>-14.236347641898886</c:v>
                </c:pt>
              </c:numCache>
            </c:numRef>
          </c:xVal>
          <c:yVal>
            <c:numRef>
              <c:f>Лист1!$G$5:$G$105</c:f>
              <c:numCache>
                <c:formatCode>General</c:formatCode>
                <c:ptCount val="101"/>
                <c:pt idx="0">
                  <c:v>0</c:v>
                </c:pt>
                <c:pt idx="1">
                  <c:v>0.1277927529192108</c:v>
                </c:pt>
                <c:pt idx="2">
                  <c:v>0.25545938981989641</c:v>
                </c:pt>
                <c:pt idx="3">
                  <c:v>0.38287391914481567</c:v>
                </c:pt>
                <c:pt idx="4">
                  <c:v>0.50991059813646744</c:v>
                </c:pt>
                <c:pt idx="5">
                  <c:v>0.63644405693001116</c:v>
                </c:pt>
                <c:pt idx="6">
                  <c:v>0.76234942227818692</c:v>
                </c:pt>
                <c:pt idx="7">
                  <c:v>0.88750244078613549</c:v>
                </c:pt>
                <c:pt idx="8">
                  <c:v>1.0117796015344962</c:v>
                </c:pt>
                <c:pt idx="9">
                  <c:v>1.1350582579697741</c:v>
                </c:pt>
                <c:pt idx="10">
                  <c:v>1.2572167489416799</c:v>
                </c:pt>
                <c:pt idx="11">
                  <c:v>1.3781345187679981</c:v>
                </c:pt>
                <c:pt idx="12">
                  <c:v>1.4976922362084888</c:v>
                </c:pt>
                <c:pt idx="13">
                  <c:v>1.6157719122304171</c:v>
                </c:pt>
                <c:pt idx="14">
                  <c:v>1.732257016449481</c:v>
                </c:pt>
                <c:pt idx="15">
                  <c:v>1.8470325921312325</c:v>
                </c:pt>
                <c:pt idx="16">
                  <c:v>1.9599853696394987</c:v>
                </c:pt>
                <c:pt idx="17">
                  <c:v>2.0710038782198317</c:v>
                </c:pt>
                <c:pt idx="18">
                  <c:v>2.1799785560076899</c:v>
                </c:pt>
                <c:pt idx="19">
                  <c:v>2.2868018581527689</c:v>
                </c:pt>
                <c:pt idx="20">
                  <c:v>2.391368362952786</c:v>
                </c:pt>
                <c:pt idx="21">
                  <c:v>2.4935748758919694</c:v>
                </c:pt>
                <c:pt idx="22">
                  <c:v>2.5933205314815906</c:v>
                </c:pt>
                <c:pt idx="23">
                  <c:v>2.6905068928020222</c:v>
                </c:pt>
                <c:pt idx="24">
                  <c:v>2.7850380486480915</c:v>
                </c:pt>
                <c:pt idx="25">
                  <c:v>2.8768207081818633</c:v>
                </c:pt>
                <c:pt idx="26">
                  <c:v>2.9657642929994337</c:v>
                </c:pt>
                <c:pt idx="27">
                  <c:v>3.0517810265208754</c:v>
                </c:pt>
                <c:pt idx="28">
                  <c:v>3.1347860206151297</c:v>
                </c:pt>
                <c:pt idx="29">
                  <c:v>3.2146973593743389</c:v>
                </c:pt>
                <c:pt idx="30">
                  <c:v>3.2914361799549621</c:v>
                </c:pt>
                <c:pt idx="31">
                  <c:v>3.3649267504058749</c:v>
                </c:pt>
                <c:pt idx="32">
                  <c:v>3.435096544406667</c:v>
                </c:pt>
                <c:pt idx="33">
                  <c:v>3.501876312842362</c:v>
                </c:pt>
                <c:pt idx="34">
                  <c:v>3.5652001521439325</c:v>
                </c:pt>
                <c:pt idx="35">
                  <c:v>3.6250055693271666</c:v>
                </c:pt>
                <c:pt idx="36">
                  <c:v>3.6812335436657024</c:v>
                </c:pt>
                <c:pt idx="37">
                  <c:v>3.7338285849373509</c:v>
                </c:pt>
                <c:pt idx="38">
                  <c:v>3.7827387881862546</c:v>
                </c:pt>
                <c:pt idx="39">
                  <c:v>3.8279158849468069</c:v>
                </c:pt>
                <c:pt idx="40">
                  <c:v>3.8693152908788022</c:v>
                </c:pt>
                <c:pt idx="41">
                  <c:v>3.906896149766796</c:v>
                </c:pt>
                <c:pt idx="42">
                  <c:v>3.9406213738402593</c:v>
                </c:pt>
                <c:pt idx="43">
                  <c:v>3.9704576803747265</c:v>
                </c:pt>
                <c:pt idx="44">
                  <c:v>3.9963756245378277</c:v>
                </c:pt>
                <c:pt idx="45">
                  <c:v>4.0183496284477869</c:v>
                </c:pt>
                <c:pt idx="46">
                  <c:v>4.0363580064156981</c:v>
                </c:pt>
                <c:pt idx="47">
                  <c:v>4.0503829863466851</c:v>
                </c:pt>
                <c:pt idx="48">
                  <c:v>4.0604107272788115</c:v>
                </c:pt>
                <c:pt idx="49">
                  <c:v>4.0664313330424422</c:v>
                </c:pt>
                <c:pt idx="50">
                  <c:v>4.0684388620265635</c:v>
                </c:pt>
                <c:pt idx="51">
                  <c:v>4.0664313330424422</c:v>
                </c:pt>
                <c:pt idx="52">
                  <c:v>4.0604107272788115</c:v>
                </c:pt>
                <c:pt idx="53">
                  <c:v>4.0503829863466851</c:v>
                </c:pt>
                <c:pt idx="54">
                  <c:v>4.0363580064156981</c:v>
                </c:pt>
                <c:pt idx="55">
                  <c:v>4.0183496284477869</c:v>
                </c:pt>
                <c:pt idx="56">
                  <c:v>3.9963756245378277</c:v>
                </c:pt>
                <c:pt idx="57">
                  <c:v>3.9704576803747265</c:v>
                </c:pt>
                <c:pt idx="58">
                  <c:v>3.9406213738402602</c:v>
                </c:pt>
                <c:pt idx="59">
                  <c:v>3.9068961497667969</c:v>
                </c:pt>
                <c:pt idx="60">
                  <c:v>3.8693152908788027</c:v>
                </c:pt>
                <c:pt idx="61">
                  <c:v>3.8279158849468069</c:v>
                </c:pt>
                <c:pt idx="62">
                  <c:v>3.7827387881862546</c:v>
                </c:pt>
                <c:pt idx="63">
                  <c:v>3.7338285849373514</c:v>
                </c:pt>
                <c:pt idx="64">
                  <c:v>3.6812335436657015</c:v>
                </c:pt>
                <c:pt idx="65">
                  <c:v>3.625005569327167</c:v>
                </c:pt>
                <c:pt idx="66">
                  <c:v>3.5652001521439316</c:v>
                </c:pt>
                <c:pt idx="67">
                  <c:v>3.501876312842362</c:v>
                </c:pt>
                <c:pt idx="68">
                  <c:v>3.4350965444066666</c:v>
                </c:pt>
                <c:pt idx="69">
                  <c:v>3.3649267504058757</c:v>
                </c:pt>
                <c:pt idx="70">
                  <c:v>3.2914361799549621</c:v>
                </c:pt>
                <c:pt idx="71">
                  <c:v>3.2146973593743398</c:v>
                </c:pt>
                <c:pt idx="72">
                  <c:v>3.1347860206151297</c:v>
                </c:pt>
                <c:pt idx="73">
                  <c:v>3.0517810265208758</c:v>
                </c:pt>
                <c:pt idx="74">
                  <c:v>2.9657642929994332</c:v>
                </c:pt>
                <c:pt idx="75">
                  <c:v>2.8768207081818638</c:v>
                </c:pt>
                <c:pt idx="76">
                  <c:v>2.7850380486480923</c:v>
                </c:pt>
                <c:pt idx="77">
                  <c:v>2.6905068928020222</c:v>
                </c:pt>
                <c:pt idx="78">
                  <c:v>2.5933205314815919</c:v>
                </c:pt>
                <c:pt idx="79">
                  <c:v>2.4935748758919694</c:v>
                </c:pt>
                <c:pt idx="80">
                  <c:v>2.3913683629527864</c:v>
                </c:pt>
                <c:pt idx="81">
                  <c:v>2.2868018581527685</c:v>
                </c:pt>
                <c:pt idx="82">
                  <c:v>2.1799785560076912</c:v>
                </c:pt>
                <c:pt idx="83">
                  <c:v>2.0710038782198321</c:v>
                </c:pt>
                <c:pt idx="84">
                  <c:v>1.9599853696394995</c:v>
                </c:pt>
                <c:pt idx="85">
                  <c:v>1.8470325921312329</c:v>
                </c:pt>
                <c:pt idx="86">
                  <c:v>1.7322570164494815</c:v>
                </c:pt>
                <c:pt idx="87">
                  <c:v>1.6157719122304171</c:v>
                </c:pt>
                <c:pt idx="88">
                  <c:v>1.4976922362084897</c:v>
                </c:pt>
                <c:pt idx="89">
                  <c:v>1.3781345187679979</c:v>
                </c:pt>
                <c:pt idx="90">
                  <c:v>1.2572167489416803</c:v>
                </c:pt>
                <c:pt idx="91">
                  <c:v>1.1350582579697737</c:v>
                </c:pt>
                <c:pt idx="92">
                  <c:v>1.0117796015344964</c:v>
                </c:pt>
                <c:pt idx="93">
                  <c:v>0.88750244078613461</c:v>
                </c:pt>
                <c:pt idx="94">
                  <c:v>0.76234942227818858</c:v>
                </c:pt>
                <c:pt idx="95">
                  <c:v>0.6364440569300116</c:v>
                </c:pt>
                <c:pt idx="96">
                  <c:v>0.50991059813646866</c:v>
                </c:pt>
                <c:pt idx="97">
                  <c:v>0.38287391914481583</c:v>
                </c:pt>
                <c:pt idx="98">
                  <c:v>0.25545938981989724</c:v>
                </c:pt>
                <c:pt idx="99">
                  <c:v>0.12779275291921061</c:v>
                </c:pt>
                <c:pt idx="100">
                  <c:v>4.9822360805756115E-16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B33-4E25-9897-74E9ECC33109}"/>
            </c:ext>
          </c:extLst>
        </c:ser>
        <c:ser>
          <c:idx val="6"/>
          <c:order val="2"/>
          <c:tx>
            <c:v>error</c:v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Лист1!$AP$5:$AP$83</c:f>
              <c:numCache>
                <c:formatCode>General</c:formatCode>
                <c:ptCount val="79"/>
                <c:pt idx="0">
                  <c:v>-20.500921399999999</c:v>
                </c:pt>
                <c:pt idx="1">
                  <c:v>-18.923927499999998</c:v>
                </c:pt>
                <c:pt idx="2">
                  <c:v>-18.923927499999998</c:v>
                </c:pt>
                <c:pt idx="3">
                  <c:v>-18.923927499999998</c:v>
                </c:pt>
                <c:pt idx="4">
                  <c:v>-18.923927499999998</c:v>
                </c:pt>
                <c:pt idx="5">
                  <c:v>-17.346933500000002</c:v>
                </c:pt>
                <c:pt idx="6">
                  <c:v>-17.346933500000002</c:v>
                </c:pt>
                <c:pt idx="7">
                  <c:v>-17.346933500000002</c:v>
                </c:pt>
                <c:pt idx="8">
                  <c:v>-15.769939600000001</c:v>
                </c:pt>
                <c:pt idx="9">
                  <c:v>-14.1929456</c:v>
                </c:pt>
                <c:pt idx="10">
                  <c:v>-12.615951699999998</c:v>
                </c:pt>
                <c:pt idx="11">
                  <c:v>-12.615951699999998</c:v>
                </c:pt>
                <c:pt idx="12">
                  <c:v>-12.615951699999998</c:v>
                </c:pt>
                <c:pt idx="13">
                  <c:v>-12.615951699999998</c:v>
                </c:pt>
                <c:pt idx="14">
                  <c:v>-12.615951699999998</c:v>
                </c:pt>
                <c:pt idx="15">
                  <c:v>-12.615951699999998</c:v>
                </c:pt>
                <c:pt idx="16">
                  <c:v>-12.615951699999998</c:v>
                </c:pt>
                <c:pt idx="17">
                  <c:v>-12.615951699999998</c:v>
                </c:pt>
                <c:pt idx="18">
                  <c:v>-11.038957699999999</c:v>
                </c:pt>
                <c:pt idx="19">
                  <c:v>-9.4619636999999983</c:v>
                </c:pt>
                <c:pt idx="20">
                  <c:v>-7.8849698000000004</c:v>
                </c:pt>
                <c:pt idx="21">
                  <c:v>-6.3079757999999995</c:v>
                </c:pt>
                <c:pt idx="22">
                  <c:v>-4.7309819000000006</c:v>
                </c:pt>
                <c:pt idx="23">
                  <c:v>-3.1539878999999997</c:v>
                </c:pt>
                <c:pt idx="24">
                  <c:v>-1.576994</c:v>
                </c:pt>
                <c:pt idx="25">
                  <c:v>0</c:v>
                </c:pt>
                <c:pt idx="26">
                  <c:v>1.576994</c:v>
                </c:pt>
                <c:pt idx="27">
                  <c:v>1.576994</c:v>
                </c:pt>
                <c:pt idx="28">
                  <c:v>1.576994</c:v>
                </c:pt>
                <c:pt idx="29">
                  <c:v>3.1539878999999997</c:v>
                </c:pt>
                <c:pt idx="30">
                  <c:v>4.7309819000000006</c:v>
                </c:pt>
                <c:pt idx="31">
                  <c:v>6.3079757999999995</c:v>
                </c:pt>
                <c:pt idx="32">
                  <c:v>6.3079757999999995</c:v>
                </c:pt>
                <c:pt idx="33">
                  <c:v>7.8849698000000004</c:v>
                </c:pt>
                <c:pt idx="34">
                  <c:v>9.4619636999999983</c:v>
                </c:pt>
                <c:pt idx="35">
                  <c:v>9.4619636999999983</c:v>
                </c:pt>
                <c:pt idx="36">
                  <c:v>11.038957699999999</c:v>
                </c:pt>
                <c:pt idx="37">
                  <c:v>12.615951699999998</c:v>
                </c:pt>
                <c:pt idx="38">
                  <c:v>14.1929456</c:v>
                </c:pt>
                <c:pt idx="39">
                  <c:v>15.769939600000001</c:v>
                </c:pt>
                <c:pt idx="40">
                  <c:v>15.769939600000001</c:v>
                </c:pt>
                <c:pt idx="41">
                  <c:v>15.769939600000001</c:v>
                </c:pt>
                <c:pt idx="42">
                  <c:v>15.769939600000001</c:v>
                </c:pt>
                <c:pt idx="43">
                  <c:v>17.346933500000002</c:v>
                </c:pt>
                <c:pt idx="44">
                  <c:v>17.346933500000002</c:v>
                </c:pt>
                <c:pt idx="45">
                  <c:v>17.346933500000002</c:v>
                </c:pt>
                <c:pt idx="46">
                  <c:v>17.346933500000002</c:v>
                </c:pt>
                <c:pt idx="47">
                  <c:v>18.923927499999998</c:v>
                </c:pt>
                <c:pt idx="48">
                  <c:v>20.500921399999999</c:v>
                </c:pt>
                <c:pt idx="49">
                  <c:v>18.923927499999998</c:v>
                </c:pt>
              </c:numCache>
            </c:numRef>
          </c:xVal>
          <c:yVal>
            <c:numRef>
              <c:f>Лист1!$AQ$5:$AQ$83</c:f>
              <c:numCache>
                <c:formatCode>General</c:formatCode>
                <c:ptCount val="79"/>
                <c:pt idx="0">
                  <c:v>0</c:v>
                </c:pt>
                <c:pt idx="1">
                  <c:v>0.3792394</c:v>
                </c:pt>
                <c:pt idx="2">
                  <c:v>0.75847889999999996</c:v>
                </c:pt>
                <c:pt idx="3">
                  <c:v>1.1377183</c:v>
                </c:pt>
                <c:pt idx="4">
                  <c:v>1.5169577000000001</c:v>
                </c:pt>
                <c:pt idx="5">
                  <c:v>1.8961971999999998</c:v>
                </c:pt>
                <c:pt idx="6">
                  <c:v>2.2754365999999999</c:v>
                </c:pt>
                <c:pt idx="7">
                  <c:v>2.6546759999999998</c:v>
                </c:pt>
                <c:pt idx="8">
                  <c:v>2.6546759999999998</c:v>
                </c:pt>
                <c:pt idx="9">
                  <c:v>3.0339155</c:v>
                </c:pt>
                <c:pt idx="10">
                  <c:v>3.4131548999999999</c:v>
                </c:pt>
                <c:pt idx="11">
                  <c:v>3.7923942999999998</c:v>
                </c:pt>
                <c:pt idx="12">
                  <c:v>4.1716338000000004</c:v>
                </c:pt>
                <c:pt idx="13">
                  <c:v>4.5508731999999998</c:v>
                </c:pt>
                <c:pt idx="14">
                  <c:v>4.9301125999999993</c:v>
                </c:pt>
                <c:pt idx="15">
                  <c:v>5.3093520999999999</c:v>
                </c:pt>
                <c:pt idx="16">
                  <c:v>5.6885915000000002</c:v>
                </c:pt>
                <c:pt idx="17">
                  <c:v>6.0678308999999997</c:v>
                </c:pt>
                <c:pt idx="18">
                  <c:v>6.0678308999999997</c:v>
                </c:pt>
                <c:pt idx="19">
                  <c:v>6.4470704000000003</c:v>
                </c:pt>
                <c:pt idx="20">
                  <c:v>6.4470704000000003</c:v>
                </c:pt>
                <c:pt idx="21">
                  <c:v>6.4470704000000003</c:v>
                </c:pt>
                <c:pt idx="22">
                  <c:v>6.8263097999999998</c:v>
                </c:pt>
                <c:pt idx="23">
                  <c:v>7.2055492000000001</c:v>
                </c:pt>
                <c:pt idx="24">
                  <c:v>7.5847886999999998</c:v>
                </c:pt>
                <c:pt idx="25">
                  <c:v>7.5847886999999998</c:v>
                </c:pt>
                <c:pt idx="26">
                  <c:v>7.5847886999999998</c:v>
                </c:pt>
                <c:pt idx="27">
                  <c:v>7.2055492000000001</c:v>
                </c:pt>
                <c:pt idx="28">
                  <c:v>6.8263097999999998</c:v>
                </c:pt>
                <c:pt idx="29">
                  <c:v>6.4470704000000003</c:v>
                </c:pt>
                <c:pt idx="30">
                  <c:v>6.0678308999999997</c:v>
                </c:pt>
                <c:pt idx="31">
                  <c:v>5.6885915000000002</c:v>
                </c:pt>
                <c:pt idx="32">
                  <c:v>5.3093520999999999</c:v>
                </c:pt>
                <c:pt idx="33">
                  <c:v>4.9301125999999993</c:v>
                </c:pt>
                <c:pt idx="34">
                  <c:v>4.5508731999999998</c:v>
                </c:pt>
                <c:pt idx="35">
                  <c:v>4.1716338000000004</c:v>
                </c:pt>
                <c:pt idx="36">
                  <c:v>3.7923942999999998</c:v>
                </c:pt>
                <c:pt idx="37">
                  <c:v>3.4131548999999999</c:v>
                </c:pt>
                <c:pt idx="38">
                  <c:v>3.4131548999999999</c:v>
                </c:pt>
                <c:pt idx="39">
                  <c:v>3.0339155</c:v>
                </c:pt>
                <c:pt idx="40">
                  <c:v>2.6546759999999998</c:v>
                </c:pt>
                <c:pt idx="41">
                  <c:v>2.2754365999999999</c:v>
                </c:pt>
                <c:pt idx="42">
                  <c:v>1.8961971999999998</c:v>
                </c:pt>
                <c:pt idx="43">
                  <c:v>1.5169577000000001</c:v>
                </c:pt>
                <c:pt idx="44">
                  <c:v>1.1377183</c:v>
                </c:pt>
                <c:pt idx="45">
                  <c:v>0.75847889999999996</c:v>
                </c:pt>
                <c:pt idx="46">
                  <c:v>0.3792394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B33-4E25-9897-74E9ECC33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0052000"/>
        <c:axId val="1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3"/>
                <c:tx>
                  <c:strRef>
                    <c:extLst>
                      <c:ext uri="{02D57815-91ED-43cb-92C2-25804820EDAC}">
                        <c15:formulaRef>
                          <c15:sqref>Лист1!$AV$4</c15:sqref>
                        </c15:formulaRef>
                      </c:ext>
                    </c:extLst>
                    <c:strCache>
                      <c:ptCount val="1"/>
                      <c:pt idx="0">
                        <c:v>1</c:v>
                      </c:pt>
                    </c:strCache>
                  </c:strRef>
                </c:tx>
                <c:spPr>
                  <a:ln w="25400">
                    <a:solidFill>
                      <a:srgbClr val="800080"/>
                    </a:solidFill>
                    <a:prstDash val="lgDash"/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Лист1!$AV$5:$AV$57</c15:sqref>
                        </c15:formulaRef>
                      </c:ext>
                    </c:extLst>
                    <c:numCache>
                      <c:formatCode>General</c:formatCode>
                      <c:ptCount val="53"/>
                      <c:pt idx="0">
                        <c:v>-17.3469336</c:v>
                      </c:pt>
                      <c:pt idx="1">
                        <c:v>-15.769939600000001</c:v>
                      </c:pt>
                      <c:pt idx="2">
                        <c:v>-15.769939600000001</c:v>
                      </c:pt>
                      <c:pt idx="3">
                        <c:v>-14.1929456</c:v>
                      </c:pt>
                      <c:pt idx="4">
                        <c:v>-14.1929456</c:v>
                      </c:pt>
                      <c:pt idx="5">
                        <c:v>-14.1929456</c:v>
                      </c:pt>
                      <c:pt idx="6">
                        <c:v>-14.1929456</c:v>
                      </c:pt>
                      <c:pt idx="7">
                        <c:v>-12.615951699999998</c:v>
                      </c:pt>
                      <c:pt idx="8">
                        <c:v>-12.615951699999998</c:v>
                      </c:pt>
                      <c:pt idx="9">
                        <c:v>-12.615951699999998</c:v>
                      </c:pt>
                      <c:pt idx="10">
                        <c:v>-12.615951699999998</c:v>
                      </c:pt>
                      <c:pt idx="11">
                        <c:v>-12.615951699999998</c:v>
                      </c:pt>
                      <c:pt idx="12">
                        <c:v>-11.038957699999999</c:v>
                      </c:pt>
                      <c:pt idx="13">
                        <c:v>-9.4619638000000013</c:v>
                      </c:pt>
                      <c:pt idx="14">
                        <c:v>-9.4619638000000013</c:v>
                      </c:pt>
                      <c:pt idx="15">
                        <c:v>-9.4619638000000013</c:v>
                      </c:pt>
                      <c:pt idx="16">
                        <c:v>-7.8849698000000004</c:v>
                      </c:pt>
                      <c:pt idx="17">
                        <c:v>-7.8849698000000004</c:v>
                      </c:pt>
                      <c:pt idx="18">
                        <c:v>-7.8849698000000004</c:v>
                      </c:pt>
                      <c:pt idx="19">
                        <c:v>-9.4619638000000013</c:v>
                      </c:pt>
                      <c:pt idx="20">
                        <c:v>-9.4619638000000013</c:v>
                      </c:pt>
                      <c:pt idx="21">
                        <c:v>-7.8849698000000004</c:v>
                      </c:pt>
                      <c:pt idx="22">
                        <c:v>-6.3079757999999995</c:v>
                      </c:pt>
                      <c:pt idx="23">
                        <c:v>-4.7309819000000006</c:v>
                      </c:pt>
                      <c:pt idx="24">
                        <c:v>-3.1539878999999997</c:v>
                      </c:pt>
                      <c:pt idx="25">
                        <c:v>-3.1539878999999997</c:v>
                      </c:pt>
                      <c:pt idx="26">
                        <c:v>-1.576994</c:v>
                      </c:pt>
                      <c:pt idx="27">
                        <c:v>0</c:v>
                      </c:pt>
                      <c:pt idx="28">
                        <c:v>1.576994</c:v>
                      </c:pt>
                      <c:pt idx="29">
                        <c:v>3.1539878999999997</c:v>
                      </c:pt>
                      <c:pt idx="30">
                        <c:v>4.7309819000000006</c:v>
                      </c:pt>
                      <c:pt idx="31">
                        <c:v>4.7309819000000006</c:v>
                      </c:pt>
                      <c:pt idx="32">
                        <c:v>4.7309819000000006</c:v>
                      </c:pt>
                      <c:pt idx="33">
                        <c:v>4.7309819000000006</c:v>
                      </c:pt>
                      <c:pt idx="34">
                        <c:v>6.3079757999999995</c:v>
                      </c:pt>
                      <c:pt idx="35">
                        <c:v>6.3079757999999995</c:v>
                      </c:pt>
                      <c:pt idx="36">
                        <c:v>7.8849698000000004</c:v>
                      </c:pt>
                      <c:pt idx="37">
                        <c:v>7.8849698000000004</c:v>
                      </c:pt>
                      <c:pt idx="38">
                        <c:v>9.4619638000000013</c:v>
                      </c:pt>
                      <c:pt idx="39">
                        <c:v>11.038957699999999</c:v>
                      </c:pt>
                      <c:pt idx="40">
                        <c:v>12.615951699999998</c:v>
                      </c:pt>
                      <c:pt idx="41">
                        <c:v>12.615951699999998</c:v>
                      </c:pt>
                      <c:pt idx="42">
                        <c:v>12.615951699999998</c:v>
                      </c:pt>
                      <c:pt idx="43">
                        <c:v>12.615951699999998</c:v>
                      </c:pt>
                      <c:pt idx="44">
                        <c:v>14.1929456</c:v>
                      </c:pt>
                      <c:pt idx="45">
                        <c:v>15.769939600000001</c:v>
                      </c:pt>
                      <c:pt idx="46">
                        <c:v>15.769939600000001</c:v>
                      </c:pt>
                      <c:pt idx="47">
                        <c:v>15.769939600000001</c:v>
                      </c:pt>
                      <c:pt idx="48">
                        <c:v>14.1929456</c:v>
                      </c:pt>
                      <c:pt idx="49">
                        <c:v>14.1929456</c:v>
                      </c:pt>
                      <c:pt idx="50">
                        <c:v>15.769939600000001</c:v>
                      </c:pt>
                      <c:pt idx="51">
                        <c:v>17.3469336</c:v>
                      </c:pt>
                      <c:pt idx="52">
                        <c:v>15.769939600000001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Лист1!$AW$5:$AW$57</c15:sqref>
                        </c15:formulaRef>
                      </c:ext>
                    </c:extLst>
                    <c:numCache>
                      <c:formatCode>General</c:formatCode>
                      <c:ptCount val="53"/>
                      <c:pt idx="0">
                        <c:v>0</c:v>
                      </c:pt>
                      <c:pt idx="1">
                        <c:v>0.3792394</c:v>
                      </c:pt>
                      <c:pt idx="2">
                        <c:v>0.75847889999999996</c:v>
                      </c:pt>
                      <c:pt idx="3">
                        <c:v>1.1377183</c:v>
                      </c:pt>
                      <c:pt idx="4">
                        <c:v>1.5169577000000001</c:v>
                      </c:pt>
                      <c:pt idx="5">
                        <c:v>1.8961971999999998</c:v>
                      </c:pt>
                      <c:pt idx="6">
                        <c:v>2.2754365999999999</c:v>
                      </c:pt>
                      <c:pt idx="7">
                        <c:v>2.6546759999999998</c:v>
                      </c:pt>
                      <c:pt idx="8">
                        <c:v>3.0339155</c:v>
                      </c:pt>
                      <c:pt idx="9">
                        <c:v>3.4131548999999999</c:v>
                      </c:pt>
                      <c:pt idx="10">
                        <c:v>3.7923942999999998</c:v>
                      </c:pt>
                      <c:pt idx="11">
                        <c:v>4.1716337000000001</c:v>
                      </c:pt>
                      <c:pt idx="12">
                        <c:v>4.1716337000000001</c:v>
                      </c:pt>
                      <c:pt idx="13">
                        <c:v>4.5508731999999998</c:v>
                      </c:pt>
                      <c:pt idx="14">
                        <c:v>4.9301125999999993</c:v>
                      </c:pt>
                      <c:pt idx="15">
                        <c:v>5.3093519999999996</c:v>
                      </c:pt>
                      <c:pt idx="16">
                        <c:v>5.6885915000000002</c:v>
                      </c:pt>
                      <c:pt idx="17">
                        <c:v>6.0678308999999997</c:v>
                      </c:pt>
                      <c:pt idx="18">
                        <c:v>6.4470703</c:v>
                      </c:pt>
                      <c:pt idx="19">
                        <c:v>6.8263097999999998</c:v>
                      </c:pt>
                      <c:pt idx="20">
                        <c:v>7.2055492000000001</c:v>
                      </c:pt>
                      <c:pt idx="21">
                        <c:v>7.2055492000000001</c:v>
                      </c:pt>
                      <c:pt idx="22">
                        <c:v>7.5847885999999995</c:v>
                      </c:pt>
                      <c:pt idx="23">
                        <c:v>7.9640280999999993</c:v>
                      </c:pt>
                      <c:pt idx="24">
                        <c:v>8.3432674999999996</c:v>
                      </c:pt>
                      <c:pt idx="25">
                        <c:v>8.7225068999999991</c:v>
                      </c:pt>
                      <c:pt idx="26">
                        <c:v>8.7225068999999991</c:v>
                      </c:pt>
                      <c:pt idx="27">
                        <c:v>8.3432674999999996</c:v>
                      </c:pt>
                      <c:pt idx="28">
                        <c:v>8.3432674999999996</c:v>
                      </c:pt>
                      <c:pt idx="29">
                        <c:v>7.9640280999999993</c:v>
                      </c:pt>
                      <c:pt idx="30">
                        <c:v>7.5847885999999995</c:v>
                      </c:pt>
                      <c:pt idx="31">
                        <c:v>7.2055492000000001</c:v>
                      </c:pt>
                      <c:pt idx="32">
                        <c:v>6.8263097999999998</c:v>
                      </c:pt>
                      <c:pt idx="33">
                        <c:v>6.4470703</c:v>
                      </c:pt>
                      <c:pt idx="34">
                        <c:v>6.0678308999999997</c:v>
                      </c:pt>
                      <c:pt idx="35">
                        <c:v>5.6885915000000002</c:v>
                      </c:pt>
                      <c:pt idx="36">
                        <c:v>5.3093519999999996</c:v>
                      </c:pt>
                      <c:pt idx="37">
                        <c:v>4.9301125999999993</c:v>
                      </c:pt>
                      <c:pt idx="38">
                        <c:v>4.5508731999999998</c:v>
                      </c:pt>
                      <c:pt idx="39">
                        <c:v>4.1716337000000001</c:v>
                      </c:pt>
                      <c:pt idx="40">
                        <c:v>3.7923942999999998</c:v>
                      </c:pt>
                      <c:pt idx="41">
                        <c:v>3.4131548999999999</c:v>
                      </c:pt>
                      <c:pt idx="42">
                        <c:v>3.0339155</c:v>
                      </c:pt>
                      <c:pt idx="43">
                        <c:v>2.6546759999999998</c:v>
                      </c:pt>
                      <c:pt idx="44">
                        <c:v>2.2754365999999999</c:v>
                      </c:pt>
                      <c:pt idx="45">
                        <c:v>1.8961971999999998</c:v>
                      </c:pt>
                      <c:pt idx="46">
                        <c:v>1.5169577000000001</c:v>
                      </c:pt>
                      <c:pt idx="47">
                        <c:v>1.1377183</c:v>
                      </c:pt>
                      <c:pt idx="48">
                        <c:v>0.75847889999999996</c:v>
                      </c:pt>
                      <c:pt idx="49">
                        <c:v>0.3792394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3-CB33-4E25-9897-74E9ECC33109}"/>
                  </c:ext>
                </c:extLst>
              </c15:ser>
            </c15:filteredScatterSeries>
            <c15:filteredScatter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Лист1!$AY$4</c15:sqref>
                        </c15:formulaRef>
                      </c:ext>
                    </c:extLst>
                    <c:strCache>
                      <c:ptCount val="1"/>
                      <c:pt idx="0">
                        <c:v>2</c:v>
                      </c:pt>
                    </c:strCache>
                  </c:strRef>
                </c:tx>
                <c:spPr>
                  <a:ln w="25400">
                    <a:solidFill>
                      <a:srgbClr val="800000"/>
                    </a:solidFill>
                    <a:prstDash val="lg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Лист1!$AY$5:$AY$72</c15:sqref>
                        </c15:formulaRef>
                      </c:ext>
                    </c:extLst>
                    <c:numCache>
                      <c:formatCode>General</c:formatCode>
                      <c:ptCount val="68"/>
                      <c:pt idx="0">
                        <c:v>-15.769939600000001</c:v>
                      </c:pt>
                      <c:pt idx="1">
                        <c:v>-14.1929456</c:v>
                      </c:pt>
                      <c:pt idx="2">
                        <c:v>-12.615951699999998</c:v>
                      </c:pt>
                      <c:pt idx="3">
                        <c:v>-12.615951699999998</c:v>
                      </c:pt>
                      <c:pt idx="4">
                        <c:v>-11.038957699999999</c:v>
                      </c:pt>
                      <c:pt idx="5">
                        <c:v>-11.038957699999999</c:v>
                      </c:pt>
                      <c:pt idx="6">
                        <c:v>-11.038957699999999</c:v>
                      </c:pt>
                      <c:pt idx="7">
                        <c:v>-11.038957699999999</c:v>
                      </c:pt>
                      <c:pt idx="8">
                        <c:v>-9.4619638000000013</c:v>
                      </c:pt>
                      <c:pt idx="9">
                        <c:v>-9.4619638000000013</c:v>
                      </c:pt>
                      <c:pt idx="10">
                        <c:v>-7.8849698000000004</c:v>
                      </c:pt>
                      <c:pt idx="11">
                        <c:v>-7.8849698000000004</c:v>
                      </c:pt>
                      <c:pt idx="12">
                        <c:v>-7.8849698000000004</c:v>
                      </c:pt>
                      <c:pt idx="13">
                        <c:v>-6.3079757999999995</c:v>
                      </c:pt>
                      <c:pt idx="14">
                        <c:v>-6.3079757999999995</c:v>
                      </c:pt>
                      <c:pt idx="15">
                        <c:v>-6.3079757999999995</c:v>
                      </c:pt>
                      <c:pt idx="16">
                        <c:v>-4.7309819000000006</c:v>
                      </c:pt>
                      <c:pt idx="17">
                        <c:v>-4.7309819000000006</c:v>
                      </c:pt>
                      <c:pt idx="18">
                        <c:v>-3.1539878999999997</c:v>
                      </c:pt>
                      <c:pt idx="19">
                        <c:v>-3.1539878999999997</c:v>
                      </c:pt>
                      <c:pt idx="20">
                        <c:v>-1.576994</c:v>
                      </c:pt>
                      <c:pt idx="21">
                        <c:v>-1.576994</c:v>
                      </c:pt>
                      <c:pt idx="22">
                        <c:v>-1.576994</c:v>
                      </c:pt>
                      <c:pt idx="23">
                        <c:v>-1.576994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1.576994</c:v>
                      </c:pt>
                      <c:pt idx="27">
                        <c:v>1.576994</c:v>
                      </c:pt>
                      <c:pt idx="28">
                        <c:v>1.576994</c:v>
                      </c:pt>
                      <c:pt idx="29">
                        <c:v>3.1539878999999997</c:v>
                      </c:pt>
                      <c:pt idx="30">
                        <c:v>3.1539878999999997</c:v>
                      </c:pt>
                      <c:pt idx="31">
                        <c:v>4.7309819000000006</c:v>
                      </c:pt>
                      <c:pt idx="32">
                        <c:v>6.3079757999999995</c:v>
                      </c:pt>
                      <c:pt idx="33">
                        <c:v>6.3079757999999995</c:v>
                      </c:pt>
                      <c:pt idx="34">
                        <c:v>6.3079757999999995</c:v>
                      </c:pt>
                      <c:pt idx="35">
                        <c:v>6.3079757999999995</c:v>
                      </c:pt>
                      <c:pt idx="36">
                        <c:v>7.8849698000000004</c:v>
                      </c:pt>
                      <c:pt idx="37">
                        <c:v>7.8849698000000004</c:v>
                      </c:pt>
                      <c:pt idx="38">
                        <c:v>9.4619638000000013</c:v>
                      </c:pt>
                      <c:pt idx="39">
                        <c:v>11.038957699999999</c:v>
                      </c:pt>
                      <c:pt idx="40">
                        <c:v>11.038957699999999</c:v>
                      </c:pt>
                      <c:pt idx="41">
                        <c:v>11.038957699999999</c:v>
                      </c:pt>
                      <c:pt idx="42">
                        <c:v>11.038957699999999</c:v>
                      </c:pt>
                      <c:pt idx="43">
                        <c:v>11.038957699999999</c:v>
                      </c:pt>
                      <c:pt idx="44">
                        <c:v>12.615951699999998</c:v>
                      </c:pt>
                      <c:pt idx="45">
                        <c:v>12.615951699999998</c:v>
                      </c:pt>
                      <c:pt idx="46">
                        <c:v>12.615951699999998</c:v>
                      </c:pt>
                      <c:pt idx="47">
                        <c:v>12.615951699999998</c:v>
                      </c:pt>
                      <c:pt idx="48">
                        <c:v>14.1929456</c:v>
                      </c:pt>
                      <c:pt idx="49">
                        <c:v>15.769939600000001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Лист1!$AZ$5:$AZ$72</c15:sqref>
                        </c15:formulaRef>
                      </c:ext>
                    </c:extLst>
                    <c:numCache>
                      <c:formatCode>General</c:formatCode>
                      <c:ptCount val="68"/>
                      <c:pt idx="0">
                        <c:v>0</c:v>
                      </c:pt>
                      <c:pt idx="1">
                        <c:v>0.3792394</c:v>
                      </c:pt>
                      <c:pt idx="2">
                        <c:v>0.75847889999999996</c:v>
                      </c:pt>
                      <c:pt idx="3">
                        <c:v>1.1377183</c:v>
                      </c:pt>
                      <c:pt idx="4">
                        <c:v>1.5169577000000001</c:v>
                      </c:pt>
                      <c:pt idx="5">
                        <c:v>1.8961971999999998</c:v>
                      </c:pt>
                      <c:pt idx="6">
                        <c:v>2.2754365999999999</c:v>
                      </c:pt>
                      <c:pt idx="7">
                        <c:v>2.6546759999999998</c:v>
                      </c:pt>
                      <c:pt idx="8">
                        <c:v>3.0339155</c:v>
                      </c:pt>
                      <c:pt idx="9">
                        <c:v>3.4131548999999999</c:v>
                      </c:pt>
                      <c:pt idx="10">
                        <c:v>3.7923942999999998</c:v>
                      </c:pt>
                      <c:pt idx="11">
                        <c:v>4.1716337000000001</c:v>
                      </c:pt>
                      <c:pt idx="12">
                        <c:v>4.5508731999999998</c:v>
                      </c:pt>
                      <c:pt idx="13">
                        <c:v>4.9301125999999993</c:v>
                      </c:pt>
                      <c:pt idx="14">
                        <c:v>5.3093519999999996</c:v>
                      </c:pt>
                      <c:pt idx="15">
                        <c:v>5.6885915000000002</c:v>
                      </c:pt>
                      <c:pt idx="16">
                        <c:v>6.0678308999999997</c:v>
                      </c:pt>
                      <c:pt idx="17">
                        <c:v>6.4470703</c:v>
                      </c:pt>
                      <c:pt idx="18">
                        <c:v>6.8263097999999998</c:v>
                      </c:pt>
                      <c:pt idx="19">
                        <c:v>7.2055492000000001</c:v>
                      </c:pt>
                      <c:pt idx="20">
                        <c:v>7.5847885999999995</c:v>
                      </c:pt>
                      <c:pt idx="21">
                        <c:v>7.9640280999999993</c:v>
                      </c:pt>
                      <c:pt idx="22">
                        <c:v>8.3432674999999996</c:v>
                      </c:pt>
                      <c:pt idx="23">
                        <c:v>8.7225068999999991</c:v>
                      </c:pt>
                      <c:pt idx="24">
                        <c:v>9.1017463999999997</c:v>
                      </c:pt>
                      <c:pt idx="25">
                        <c:v>8.7225068999999991</c:v>
                      </c:pt>
                      <c:pt idx="26">
                        <c:v>8.3432674999999996</c:v>
                      </c:pt>
                      <c:pt idx="27">
                        <c:v>7.9640280999999993</c:v>
                      </c:pt>
                      <c:pt idx="28">
                        <c:v>7.5847885999999995</c:v>
                      </c:pt>
                      <c:pt idx="29">
                        <c:v>7.2055492000000001</c:v>
                      </c:pt>
                      <c:pt idx="30">
                        <c:v>6.8263097999999998</c:v>
                      </c:pt>
                      <c:pt idx="31">
                        <c:v>6.4470703</c:v>
                      </c:pt>
                      <c:pt idx="32">
                        <c:v>6.0678308999999997</c:v>
                      </c:pt>
                      <c:pt idx="33">
                        <c:v>5.6885915000000002</c:v>
                      </c:pt>
                      <c:pt idx="34">
                        <c:v>5.3093519999999996</c:v>
                      </c:pt>
                      <c:pt idx="35">
                        <c:v>4.9301125999999993</c:v>
                      </c:pt>
                      <c:pt idx="36">
                        <c:v>4.5508731999999998</c:v>
                      </c:pt>
                      <c:pt idx="37">
                        <c:v>4.1716337000000001</c:v>
                      </c:pt>
                      <c:pt idx="38">
                        <c:v>3.7923942999999998</c:v>
                      </c:pt>
                      <c:pt idx="39">
                        <c:v>3.4131548999999999</c:v>
                      </c:pt>
                      <c:pt idx="40">
                        <c:v>3.0339155</c:v>
                      </c:pt>
                      <c:pt idx="41">
                        <c:v>2.6546759999999998</c:v>
                      </c:pt>
                      <c:pt idx="42">
                        <c:v>2.2754365999999999</c:v>
                      </c:pt>
                      <c:pt idx="43">
                        <c:v>1.8961971999999998</c:v>
                      </c:pt>
                      <c:pt idx="44">
                        <c:v>1.5169577000000001</c:v>
                      </c:pt>
                      <c:pt idx="45">
                        <c:v>1.1377183</c:v>
                      </c:pt>
                      <c:pt idx="46">
                        <c:v>0.75847889999999996</c:v>
                      </c:pt>
                      <c:pt idx="47">
                        <c:v>0.3792394</c:v>
                      </c:pt>
                      <c:pt idx="48">
                        <c:v>0</c:v>
                      </c:pt>
                      <c:pt idx="49">
                        <c:v>0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B33-4E25-9897-74E9ECC33109}"/>
                  </c:ext>
                </c:extLst>
              </c15:ser>
            </c15:filteredScatterSeries>
            <c15:filteredScatterSeries>
              <c15:ser>
                <c:idx val="2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Лист1!$BB$4</c15:sqref>
                        </c15:formulaRef>
                      </c:ext>
                    </c:extLst>
                    <c:strCache>
                      <c:ptCount val="1"/>
                      <c:pt idx="0">
                        <c:v>3</c:v>
                      </c:pt>
                    </c:strCache>
                  </c:strRef>
                </c:tx>
                <c:spPr>
                  <a:ln w="25400">
                    <a:solidFill>
                      <a:srgbClr val="FF0000"/>
                    </a:solidFill>
                    <a:prstDash val="lg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Лист1!$BB$5:$BB$78</c15:sqref>
                        </c15:formulaRef>
                      </c:ext>
                    </c:extLst>
                    <c:numCache>
                      <c:formatCode>General</c:formatCode>
                      <c:ptCount val="74"/>
                      <c:pt idx="0">
                        <c:v>-15.769939600000001</c:v>
                      </c:pt>
                      <c:pt idx="1">
                        <c:v>-14.1929456</c:v>
                      </c:pt>
                      <c:pt idx="2">
                        <c:v>-14.1929456</c:v>
                      </c:pt>
                      <c:pt idx="3">
                        <c:v>-12.615951699999998</c:v>
                      </c:pt>
                      <c:pt idx="4">
                        <c:v>-12.615951699999998</c:v>
                      </c:pt>
                      <c:pt idx="5">
                        <c:v>-12.615951699999998</c:v>
                      </c:pt>
                      <c:pt idx="6">
                        <c:v>-12.615951699999998</c:v>
                      </c:pt>
                      <c:pt idx="7">
                        <c:v>-14.1929456</c:v>
                      </c:pt>
                      <c:pt idx="8">
                        <c:v>-12.615951699999998</c:v>
                      </c:pt>
                      <c:pt idx="9">
                        <c:v>-11.038957699999999</c:v>
                      </c:pt>
                      <c:pt idx="10">
                        <c:v>-9.4619638000000013</c:v>
                      </c:pt>
                      <c:pt idx="11">
                        <c:v>-7.8849698000000004</c:v>
                      </c:pt>
                      <c:pt idx="12">
                        <c:v>-7.8849698000000004</c:v>
                      </c:pt>
                      <c:pt idx="13">
                        <c:v>-9.4619638000000013</c:v>
                      </c:pt>
                      <c:pt idx="14">
                        <c:v>-9.4619638000000013</c:v>
                      </c:pt>
                      <c:pt idx="15">
                        <c:v>-7.8849698000000004</c:v>
                      </c:pt>
                      <c:pt idx="16">
                        <c:v>-6.3079757999999995</c:v>
                      </c:pt>
                      <c:pt idx="17">
                        <c:v>-4.7309819000000006</c:v>
                      </c:pt>
                      <c:pt idx="18">
                        <c:v>-3.1539878999999997</c:v>
                      </c:pt>
                      <c:pt idx="19">
                        <c:v>-1.576994</c:v>
                      </c:pt>
                      <c:pt idx="20">
                        <c:v>0</c:v>
                      </c:pt>
                      <c:pt idx="21">
                        <c:v>1.576994</c:v>
                      </c:pt>
                      <c:pt idx="22">
                        <c:v>3.1539878999999997</c:v>
                      </c:pt>
                      <c:pt idx="23">
                        <c:v>4.7309819000000006</c:v>
                      </c:pt>
                      <c:pt idx="24">
                        <c:v>6.3079757999999995</c:v>
                      </c:pt>
                      <c:pt idx="25">
                        <c:v>6.3079757999999995</c:v>
                      </c:pt>
                      <c:pt idx="26">
                        <c:v>6.3079757999999995</c:v>
                      </c:pt>
                      <c:pt idx="27">
                        <c:v>7.8849698000000004</c:v>
                      </c:pt>
                      <c:pt idx="28">
                        <c:v>9.4619638000000013</c:v>
                      </c:pt>
                      <c:pt idx="29">
                        <c:v>11.038957699999999</c:v>
                      </c:pt>
                      <c:pt idx="30">
                        <c:v>12.615951699999998</c:v>
                      </c:pt>
                      <c:pt idx="31">
                        <c:v>12.615951699999998</c:v>
                      </c:pt>
                      <c:pt idx="32">
                        <c:v>14.1929456</c:v>
                      </c:pt>
                      <c:pt idx="33">
                        <c:v>15.769939600000001</c:v>
                      </c:pt>
                      <c:pt idx="34">
                        <c:v>15.769939600000001</c:v>
                      </c:pt>
                      <c:pt idx="35">
                        <c:v>14.1929456</c:v>
                      </c:pt>
                      <c:pt idx="36">
                        <c:v>12.615951699999998</c:v>
                      </c:pt>
                      <c:pt idx="37">
                        <c:v>12.615951699999998</c:v>
                      </c:pt>
                      <c:pt idx="38">
                        <c:v>14.1929456</c:v>
                      </c:pt>
                      <c:pt idx="39">
                        <c:v>12.615951699999998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Лист1!$BC$5:$BC$78</c15:sqref>
                        </c15:formulaRef>
                      </c:ext>
                    </c:extLst>
                    <c:numCache>
                      <c:formatCode>General</c:formatCode>
                      <c:ptCount val="74"/>
                      <c:pt idx="0">
                        <c:v>0</c:v>
                      </c:pt>
                      <c:pt idx="1">
                        <c:v>0.3792394</c:v>
                      </c:pt>
                      <c:pt idx="2">
                        <c:v>0.75847889999999996</c:v>
                      </c:pt>
                      <c:pt idx="3">
                        <c:v>1.1377183</c:v>
                      </c:pt>
                      <c:pt idx="4">
                        <c:v>1.5169577000000001</c:v>
                      </c:pt>
                      <c:pt idx="5">
                        <c:v>1.8961971999999998</c:v>
                      </c:pt>
                      <c:pt idx="6">
                        <c:v>2.2754365999999999</c:v>
                      </c:pt>
                      <c:pt idx="7">
                        <c:v>2.6546759999999998</c:v>
                      </c:pt>
                      <c:pt idx="8">
                        <c:v>2.6546759999999998</c:v>
                      </c:pt>
                      <c:pt idx="9">
                        <c:v>3.0339155</c:v>
                      </c:pt>
                      <c:pt idx="10">
                        <c:v>3.0339155</c:v>
                      </c:pt>
                      <c:pt idx="11">
                        <c:v>3.4131548999999999</c:v>
                      </c:pt>
                      <c:pt idx="12">
                        <c:v>3.7923942999999998</c:v>
                      </c:pt>
                      <c:pt idx="13">
                        <c:v>4.1716337000000001</c:v>
                      </c:pt>
                      <c:pt idx="14">
                        <c:v>4.5508731999999998</c:v>
                      </c:pt>
                      <c:pt idx="15">
                        <c:v>4.9301125999999993</c:v>
                      </c:pt>
                      <c:pt idx="16">
                        <c:v>5.3093519999999996</c:v>
                      </c:pt>
                      <c:pt idx="17">
                        <c:v>5.3093519999999996</c:v>
                      </c:pt>
                      <c:pt idx="18">
                        <c:v>5.3093519999999996</c:v>
                      </c:pt>
                      <c:pt idx="19">
                        <c:v>5.3093519999999996</c:v>
                      </c:pt>
                      <c:pt idx="20">
                        <c:v>5.3093519999999996</c:v>
                      </c:pt>
                      <c:pt idx="21">
                        <c:v>4.9301125999999993</c:v>
                      </c:pt>
                      <c:pt idx="22">
                        <c:v>4.9301125999999993</c:v>
                      </c:pt>
                      <c:pt idx="23">
                        <c:v>4.5508731999999998</c:v>
                      </c:pt>
                      <c:pt idx="24">
                        <c:v>4.1716337000000001</c:v>
                      </c:pt>
                      <c:pt idx="25">
                        <c:v>3.7923942999999998</c:v>
                      </c:pt>
                      <c:pt idx="26">
                        <c:v>3.4131548999999999</c:v>
                      </c:pt>
                      <c:pt idx="27">
                        <c:v>3.0339155</c:v>
                      </c:pt>
                      <c:pt idx="28">
                        <c:v>3.0339155</c:v>
                      </c:pt>
                      <c:pt idx="29">
                        <c:v>3.0339155</c:v>
                      </c:pt>
                      <c:pt idx="30">
                        <c:v>3.0339155</c:v>
                      </c:pt>
                      <c:pt idx="31">
                        <c:v>2.6546759999999998</c:v>
                      </c:pt>
                      <c:pt idx="32">
                        <c:v>2.2754365999999999</c:v>
                      </c:pt>
                      <c:pt idx="33">
                        <c:v>1.8961971999999998</c:v>
                      </c:pt>
                      <c:pt idx="34">
                        <c:v>1.5169577000000001</c:v>
                      </c:pt>
                      <c:pt idx="35">
                        <c:v>1.1377183</c:v>
                      </c:pt>
                      <c:pt idx="36">
                        <c:v>0.75847889999999996</c:v>
                      </c:pt>
                      <c:pt idx="37">
                        <c:v>0.3792394</c:v>
                      </c:pt>
                      <c:pt idx="38">
                        <c:v>0</c:v>
                      </c:pt>
                      <c:pt idx="39">
                        <c:v>0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B33-4E25-9897-74E9ECC33109}"/>
                  </c:ext>
                </c:extLst>
              </c15:ser>
            </c15:filteredScatterSeries>
            <c15:filteredScatterSeries>
              <c15:ser>
                <c:idx val="3"/>
                <c:order val="6"/>
                <c:tx>
                  <c:v>4</c:v>
                </c:tx>
                <c:spPr>
                  <a:ln w="25400">
                    <a:solidFill>
                      <a:srgbClr val="993300"/>
                    </a:solidFill>
                    <a:prstDash val="lg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Лист1!$AN$5:$AN$57</c15:sqref>
                        </c15:formulaRef>
                      </c:ext>
                    </c:extLst>
                    <c:numCache>
                      <c:formatCode>General</c:formatCode>
                      <c:ptCount val="53"/>
                      <c:pt idx="0">
                        <c:v>-15.581163099999999</c:v>
                      </c:pt>
                      <c:pt idx="1">
                        <c:v>-14.023046799999999</c:v>
                      </c:pt>
                      <c:pt idx="2">
                        <c:v>-12.464930499999999</c:v>
                      </c:pt>
                      <c:pt idx="3">
                        <c:v>-12.464930499999999</c:v>
                      </c:pt>
                      <c:pt idx="4">
                        <c:v>-12.464930499999999</c:v>
                      </c:pt>
                      <c:pt idx="5">
                        <c:v>-12.464930499999999</c:v>
                      </c:pt>
                      <c:pt idx="6">
                        <c:v>-10.906814199999999</c:v>
                      </c:pt>
                      <c:pt idx="7">
                        <c:v>-9.3486978000000001</c:v>
                      </c:pt>
                      <c:pt idx="8">
                        <c:v>-9.3486978000000001</c:v>
                      </c:pt>
                      <c:pt idx="9">
                        <c:v>-9.3486978000000001</c:v>
                      </c:pt>
                      <c:pt idx="10">
                        <c:v>-9.3486978000000001</c:v>
                      </c:pt>
                      <c:pt idx="11">
                        <c:v>-9.3486978000000001</c:v>
                      </c:pt>
                      <c:pt idx="12">
                        <c:v>-7.7905815</c:v>
                      </c:pt>
                      <c:pt idx="13">
                        <c:v>-6.2324651999999992</c:v>
                      </c:pt>
                      <c:pt idx="14">
                        <c:v>-4.6743489</c:v>
                      </c:pt>
                      <c:pt idx="15">
                        <c:v>-4.6743489</c:v>
                      </c:pt>
                      <c:pt idx="16">
                        <c:v>-3.1162325999999996</c:v>
                      </c:pt>
                      <c:pt idx="17">
                        <c:v>-3.1162325999999996</c:v>
                      </c:pt>
                      <c:pt idx="18">
                        <c:v>-3.1162325999999996</c:v>
                      </c:pt>
                      <c:pt idx="19">
                        <c:v>-1.5581162999999998</c:v>
                      </c:pt>
                      <c:pt idx="20">
                        <c:v>-1.5581162999999998</c:v>
                      </c:pt>
                      <c:pt idx="21">
                        <c:v>-1.5581162999999998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1.5581162999999998</c:v>
                      </c:pt>
                      <c:pt idx="25">
                        <c:v>1.5581162999999998</c:v>
                      </c:pt>
                      <c:pt idx="26">
                        <c:v>3.1162325999999996</c:v>
                      </c:pt>
                      <c:pt idx="27">
                        <c:v>3.1162325999999996</c:v>
                      </c:pt>
                      <c:pt idx="28">
                        <c:v>3.1162325999999996</c:v>
                      </c:pt>
                      <c:pt idx="29">
                        <c:v>3.1162325999999996</c:v>
                      </c:pt>
                      <c:pt idx="30">
                        <c:v>4.6743489</c:v>
                      </c:pt>
                      <c:pt idx="31">
                        <c:v>6.2324651999999992</c:v>
                      </c:pt>
                      <c:pt idx="32">
                        <c:v>7.7905815</c:v>
                      </c:pt>
                      <c:pt idx="33">
                        <c:v>9.3486978000000001</c:v>
                      </c:pt>
                      <c:pt idx="34">
                        <c:v>9.3486978000000001</c:v>
                      </c:pt>
                      <c:pt idx="35">
                        <c:v>10.906814199999999</c:v>
                      </c:pt>
                      <c:pt idx="36">
                        <c:v>12.464930499999999</c:v>
                      </c:pt>
                      <c:pt idx="37">
                        <c:v>14.023046799999999</c:v>
                      </c:pt>
                      <c:pt idx="38">
                        <c:v>14.023046799999999</c:v>
                      </c:pt>
                      <c:pt idx="39">
                        <c:v>14.023046799999999</c:v>
                      </c:pt>
                      <c:pt idx="40">
                        <c:v>12.464930499999999</c:v>
                      </c:pt>
                      <c:pt idx="41">
                        <c:v>14.023046799999999</c:v>
                      </c:pt>
                      <c:pt idx="42">
                        <c:v>12.464930499999999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Лист1!$AO$5:$AO$57</c15:sqref>
                        </c15:formulaRef>
                      </c:ext>
                    </c:extLst>
                    <c:numCache>
                      <c:formatCode>General</c:formatCode>
                      <c:ptCount val="5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0.42597439999999998</c:v>
                      </c:pt>
                      <c:pt idx="3">
                        <c:v>0.85194890000000001</c:v>
                      </c:pt>
                      <c:pt idx="4">
                        <c:v>1.2779232999999999</c:v>
                      </c:pt>
                      <c:pt idx="5">
                        <c:v>1.7038977</c:v>
                      </c:pt>
                      <c:pt idx="6">
                        <c:v>2.1298721</c:v>
                      </c:pt>
                      <c:pt idx="7">
                        <c:v>2.5558465999999997</c:v>
                      </c:pt>
                      <c:pt idx="8">
                        <c:v>2.9818210000000001</c:v>
                      </c:pt>
                      <c:pt idx="9">
                        <c:v>3.4077953999999999</c:v>
                      </c:pt>
                      <c:pt idx="10">
                        <c:v>3.8337698000000002</c:v>
                      </c:pt>
                      <c:pt idx="11">
                        <c:v>4.2597442999999995</c:v>
                      </c:pt>
                      <c:pt idx="12">
                        <c:v>4.2597442999999995</c:v>
                      </c:pt>
                      <c:pt idx="13">
                        <c:v>4.6857186999999998</c:v>
                      </c:pt>
                      <c:pt idx="14">
                        <c:v>5.1116931000000001</c:v>
                      </c:pt>
                      <c:pt idx="15">
                        <c:v>5.5376675000000004</c:v>
                      </c:pt>
                      <c:pt idx="16">
                        <c:v>5.9636420000000001</c:v>
                      </c:pt>
                      <c:pt idx="17">
                        <c:v>6.3896163999999995</c:v>
                      </c:pt>
                      <c:pt idx="18">
                        <c:v>6.8155907999999998</c:v>
                      </c:pt>
                      <c:pt idx="19">
                        <c:v>7.2415652999999995</c:v>
                      </c:pt>
                      <c:pt idx="20">
                        <c:v>7.6675396999999998</c:v>
                      </c:pt>
                      <c:pt idx="21">
                        <c:v>8.0935140999999984</c:v>
                      </c:pt>
                      <c:pt idx="22">
                        <c:v>8.0935140999999984</c:v>
                      </c:pt>
                      <c:pt idx="23">
                        <c:v>7.6675396999999998</c:v>
                      </c:pt>
                      <c:pt idx="24">
                        <c:v>7.2415652999999995</c:v>
                      </c:pt>
                      <c:pt idx="25">
                        <c:v>6.8155907999999998</c:v>
                      </c:pt>
                      <c:pt idx="26">
                        <c:v>6.3896163999999995</c:v>
                      </c:pt>
                      <c:pt idx="27">
                        <c:v>5.9636420000000001</c:v>
                      </c:pt>
                      <c:pt idx="28">
                        <c:v>5.5376675000000004</c:v>
                      </c:pt>
                      <c:pt idx="29">
                        <c:v>5.1116931000000001</c:v>
                      </c:pt>
                      <c:pt idx="30">
                        <c:v>4.6857186999999998</c:v>
                      </c:pt>
                      <c:pt idx="31">
                        <c:v>4.2597442999999995</c:v>
                      </c:pt>
                      <c:pt idx="32">
                        <c:v>3.8337698000000002</c:v>
                      </c:pt>
                      <c:pt idx="33">
                        <c:v>3.4077953999999999</c:v>
                      </c:pt>
                      <c:pt idx="34">
                        <c:v>2.9818210000000001</c:v>
                      </c:pt>
                      <c:pt idx="35">
                        <c:v>2.5558465999999997</c:v>
                      </c:pt>
                      <c:pt idx="36">
                        <c:v>2.1298721</c:v>
                      </c:pt>
                      <c:pt idx="37">
                        <c:v>1.7038977</c:v>
                      </c:pt>
                      <c:pt idx="38">
                        <c:v>1.2779232999999999</c:v>
                      </c:pt>
                      <c:pt idx="39">
                        <c:v>0.85194890000000001</c:v>
                      </c:pt>
                      <c:pt idx="40">
                        <c:v>0.42597439999999998</c:v>
                      </c:pt>
                      <c:pt idx="41">
                        <c:v>0</c:v>
                      </c:pt>
                      <c:pt idx="42">
                        <c:v>0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B33-4E25-9897-74E9ECC33109}"/>
                  </c:ext>
                </c:extLst>
              </c15:ser>
            </c15:filteredScatterSeries>
            <c15:filteredScatterSeries>
              <c15:ser>
                <c:idx val="7"/>
                <c:order val="7"/>
                <c:spPr>
                  <a:ln w="25400">
                    <a:solidFill>
                      <a:srgbClr val="0000FF"/>
                    </a:solidFill>
                    <a:prstDash val="lgDash"/>
                  </a:ln>
                </c:spPr>
                <c:marker>
                  <c:symbol val="diamond"/>
                  <c:size val="6"/>
                  <c:spPr>
                    <a:solidFill>
                      <a:srgbClr val="0000FF"/>
                    </a:solidFill>
                    <a:ln>
                      <a:solidFill>
                        <a:srgbClr val="0000FF"/>
                      </a:solidFill>
                      <a:prstDash val="solid"/>
                    </a:ln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Лист2!$C$9:$C$43</c15:sqref>
                        </c15:formulaRef>
                      </c:ext>
                    </c:extLst>
                    <c:numCache>
                      <c:formatCode>General</c:formatCode>
                      <c:ptCount val="35"/>
                      <c:pt idx="0">
                        <c:v>-17</c:v>
                      </c:pt>
                      <c:pt idx="1">
                        <c:v>-14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Лист2!$D$9:$D$43</c15:sqref>
                        </c15:formulaRef>
                      </c:ext>
                    </c:extLst>
                    <c:numCache>
                      <c:formatCode>General</c:formatCode>
                      <c:ptCount val="35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B33-4E25-9897-74E9ECC33109}"/>
                  </c:ext>
                </c:extLst>
              </c15:ser>
            </c15:filteredScatterSeries>
          </c:ext>
        </c:extLst>
      </c:scatterChart>
      <c:valAx>
        <c:axId val="510052000"/>
        <c:scaling>
          <c:orientation val="minMax"/>
          <c:max val="25"/>
          <c:min val="-2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/>
                  <a:t>X , mm.</a:t>
                </a:r>
              </a:p>
            </c:rich>
          </c:tx>
          <c:layout>
            <c:manualLayout>
              <c:xMode val="edge"/>
              <c:yMode val="edge"/>
              <c:x val="0.4765502419889685"/>
              <c:y val="0.909249426173671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"/>
        <c:crossesAt val="-100"/>
        <c:crossBetween val="midCat"/>
        <c:majorUnit val="5"/>
      </c:valAx>
      <c:valAx>
        <c:axId val="1"/>
        <c:scaling>
          <c:orientation val="minMax"/>
          <c:max val="2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/>
                  <a:t>Y , mm.</a:t>
                </a:r>
              </a:p>
            </c:rich>
          </c:tx>
          <c:layout>
            <c:manualLayout>
              <c:xMode val="edge"/>
              <c:yMode val="edge"/>
              <c:x val="7.5377015428835081E-3"/>
              <c:y val="0.366439505086940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10052000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2942623621816547"/>
          <c:y val="1.5411007223282558E-2"/>
          <c:w val="0.15466260395040785"/>
          <c:h val="0.18607487693593686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4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0.11172</cdr:x>
      <cdr:y>0.67167</cdr:y>
    </cdr:from>
    <cdr:to>
      <cdr:x>0.40986</cdr:x>
      <cdr:y>0.87052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8702" y="1693031"/>
          <a:ext cx="1277494" cy="501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R = 1.5 cm</a:t>
          </a:r>
          <a:endParaRPr lang="ru-RU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296AB-D2B3-4ADF-A2CA-3E5D4008DA8A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0CA9C-629B-46F2-8D07-4DFC83D45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CA9C-629B-46F2-8D07-4DFC83D4530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871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Пикапы </a:t>
            </a:r>
            <a:r>
              <a:rPr lang="ru-RU" dirty="0" err="1" smtClean="0"/>
              <a:t>элекрооника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230F-3980-41AA-9761-A05B5299161B}" type="slidenum">
              <a:rPr lang="en-US" altLang="ru-RU" smtClean="0"/>
              <a:pPr/>
              <a:t>18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7810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Пикапы </a:t>
            </a:r>
            <a:r>
              <a:rPr lang="ru-RU" dirty="0" err="1" smtClean="0"/>
              <a:t>элекрника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230F-3980-41AA-9761-A05B5299161B}" type="slidenum">
              <a:rPr lang="en-US" altLang="ru-RU" smtClean="0"/>
              <a:pPr/>
              <a:t>20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3158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CA9C-629B-46F2-8D07-4DFC83D4530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87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230F-3980-41AA-9761-A05B5299161B}" type="slidenum">
              <a:rPr lang="en-US" altLang="ru-RU" smtClean="0"/>
              <a:pPr/>
              <a:t>11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53524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КИКЕР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CA9C-629B-46F2-8D07-4DFC83D4530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245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7D4E75-20BA-4298-8318-69B3B834E5FE}" type="slidenum">
              <a:rPr lang="en-US" altLang="ru-RU" smtClean="0"/>
              <a:pPr/>
              <a:t>13</a:t>
            </a:fld>
            <a:endParaRPr lang="en-US" altLang="ru-RU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20794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230F-3980-41AA-9761-A05B5299161B}" type="slidenum">
              <a:rPr lang="en-US" altLang="ru-RU" smtClean="0"/>
              <a:pPr/>
              <a:t>14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69044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9230F-3980-41AA-9761-A05B5299161B}" type="slidenum">
              <a:rPr lang="en-US" altLang="ru-RU" smtClean="0"/>
              <a:pPr/>
              <a:t>15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645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CA9C-629B-46F2-8D07-4DFC83D4530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88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Добавить основные источники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CA9C-629B-46F2-8D07-4DFC83D4530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01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3B09-5D1D-4D66-B71F-791C96F1750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7EA90-9D0C-4262-A155-8F5A55EC9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43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6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147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526" y="1880317"/>
            <a:ext cx="9766479" cy="209925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 sz="4400"/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tabLst/>
              <a:defRPr/>
            </a:pPr>
            <a:r>
              <a:rPr kumimoji="0" lang="ru-RU" sz="3600" b="1" i="0" u="none" strike="noStrike" kern="1200" cap="none" spc="0" normalizeH="0" baseline="0" noProof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</a:rPr>
              <a:t>Образец заголовка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7280" y="4413407"/>
            <a:ext cx="10547799" cy="16557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</a:rPr>
              <a:t>Образец подзаголовка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688702" y="876299"/>
            <a:ext cx="8518538" cy="7546"/>
          </a:xfrm>
          <a:prstGeom prst="line">
            <a:avLst/>
          </a:prstGeom>
          <a:ln w="28575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" y="876299"/>
            <a:ext cx="885825" cy="0"/>
          </a:xfrm>
          <a:prstGeom prst="line">
            <a:avLst/>
          </a:prstGeom>
          <a:ln w="28575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6329548"/>
            <a:ext cx="12192000" cy="528452"/>
          </a:xfrm>
          <a:prstGeom prst="rect">
            <a:avLst/>
          </a:prstGeom>
          <a:solidFill>
            <a:srgbClr val="1B4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081647" y="676244"/>
            <a:ext cx="5353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B40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ИЯФ</a:t>
            </a:r>
            <a:r>
              <a:rPr lang="ru-RU" sz="2000" b="1" baseline="0" dirty="0" smtClean="0">
                <a:solidFill>
                  <a:srgbClr val="1B40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СО РАН</a:t>
            </a:r>
            <a:endParaRPr lang="ru-RU" sz="2000" b="1" dirty="0">
              <a:solidFill>
                <a:srgbClr val="1B408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73" y="439390"/>
            <a:ext cx="666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11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1246"/>
          </a:xfrm>
        </p:spPr>
        <p:txBody>
          <a:bodyPr/>
          <a:lstStyle>
            <a:lvl1pPr>
              <a:defRPr sz="4400" b="1"/>
            </a:lvl1pPr>
          </a:lstStyle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ru-RU" sz="3600" smtClean="0">
                <a:solidFill>
                  <a:srgbClr val="18397A"/>
                </a:solidFill>
              </a:rPr>
              <a:t>Образец заголовка</a:t>
            </a:r>
            <a:endParaRPr lang="ru-RU" sz="3600" dirty="0">
              <a:solidFill>
                <a:srgbClr val="1839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  <a:lvl2pPr>
              <a:defRPr>
                <a:solidFill>
                  <a:srgbClr val="18397A"/>
                </a:solidFill>
              </a:defRPr>
            </a:lvl2pPr>
            <a:lvl3pPr>
              <a:defRPr>
                <a:solidFill>
                  <a:srgbClr val="18397A"/>
                </a:solidFill>
              </a:defRPr>
            </a:lvl3pPr>
            <a:lvl4pPr>
              <a:defRPr>
                <a:solidFill>
                  <a:srgbClr val="18397A"/>
                </a:solidFill>
              </a:defRPr>
            </a:lvl4pPr>
            <a:lvl5pPr>
              <a:defRPr>
                <a:solidFill>
                  <a:srgbClr val="18397A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426375" y="1228398"/>
            <a:ext cx="11753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38128" y="0"/>
            <a:ext cx="0" cy="261257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" y="365126"/>
            <a:ext cx="666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10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8397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8397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26375" y="1228398"/>
            <a:ext cx="11753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38128" y="0"/>
            <a:ext cx="0" cy="261257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" y="365126"/>
            <a:ext cx="666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63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1246"/>
          </a:xfrm>
        </p:spPr>
        <p:txBody>
          <a:bodyPr/>
          <a:lstStyle>
            <a:lvl1pPr>
              <a:defRPr sz="4400" b="1"/>
            </a:lvl1pPr>
          </a:lstStyle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ru-RU" sz="3600" smtClean="0">
                <a:solidFill>
                  <a:srgbClr val="18397A"/>
                </a:solidFill>
              </a:rPr>
              <a:t>Образец заголовка</a:t>
            </a:r>
            <a:endParaRPr lang="ru-RU" sz="3600" dirty="0">
              <a:solidFill>
                <a:srgbClr val="18397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</p:spPr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</p:spPr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</p:spPr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Объект 2"/>
          <p:cNvSpPr>
            <a:spLocks noGrp="1"/>
          </p:cNvSpPr>
          <p:nvPr>
            <p:ph idx="13"/>
          </p:nvPr>
        </p:nvSpPr>
        <p:spPr>
          <a:xfrm>
            <a:off x="838203" y="1800912"/>
            <a:ext cx="5010665" cy="4351338"/>
          </a:xfrm>
        </p:spPr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  <a:lvl2pPr>
              <a:defRPr>
                <a:solidFill>
                  <a:srgbClr val="18397A"/>
                </a:solidFill>
              </a:defRPr>
            </a:lvl2pPr>
            <a:lvl3pPr>
              <a:defRPr>
                <a:solidFill>
                  <a:srgbClr val="18397A"/>
                </a:solidFill>
              </a:defRPr>
            </a:lvl3pPr>
            <a:lvl4pPr>
              <a:defRPr>
                <a:solidFill>
                  <a:srgbClr val="18397A"/>
                </a:solidFill>
              </a:defRPr>
            </a:lvl4pPr>
            <a:lvl5pPr>
              <a:defRPr>
                <a:solidFill>
                  <a:srgbClr val="18397A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Объект 2"/>
          <p:cNvSpPr>
            <a:spLocks noGrp="1"/>
          </p:cNvSpPr>
          <p:nvPr>
            <p:ph idx="14"/>
          </p:nvPr>
        </p:nvSpPr>
        <p:spPr>
          <a:xfrm>
            <a:off x="6248941" y="1800912"/>
            <a:ext cx="5104865" cy="4351338"/>
          </a:xfrm>
        </p:spPr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  <a:lvl2pPr>
              <a:defRPr>
                <a:solidFill>
                  <a:srgbClr val="18397A"/>
                </a:solidFill>
              </a:defRPr>
            </a:lvl2pPr>
            <a:lvl3pPr>
              <a:defRPr>
                <a:solidFill>
                  <a:srgbClr val="18397A"/>
                </a:solidFill>
              </a:defRPr>
            </a:lvl3pPr>
            <a:lvl4pPr>
              <a:defRPr>
                <a:solidFill>
                  <a:srgbClr val="18397A"/>
                </a:solidFill>
              </a:defRPr>
            </a:lvl4pPr>
            <a:lvl5pPr>
              <a:defRPr>
                <a:solidFill>
                  <a:srgbClr val="18397A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426375" y="1228398"/>
            <a:ext cx="11753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38128" y="0"/>
            <a:ext cx="0" cy="261257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" y="365126"/>
            <a:ext cx="666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95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839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  <a:lvl2pPr>
              <a:defRPr>
                <a:solidFill>
                  <a:srgbClr val="18397A"/>
                </a:solidFill>
              </a:defRPr>
            </a:lvl2pPr>
            <a:lvl3pPr>
              <a:defRPr>
                <a:solidFill>
                  <a:srgbClr val="18397A"/>
                </a:solidFill>
              </a:defRPr>
            </a:lvl3pPr>
            <a:lvl4pPr>
              <a:defRPr>
                <a:solidFill>
                  <a:srgbClr val="18397A"/>
                </a:solidFill>
              </a:defRPr>
            </a:lvl4pPr>
            <a:lvl5pPr>
              <a:defRPr>
                <a:solidFill>
                  <a:srgbClr val="18397A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839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  <a:lvl2pPr>
              <a:defRPr>
                <a:solidFill>
                  <a:srgbClr val="18397A"/>
                </a:solidFill>
              </a:defRPr>
            </a:lvl2pPr>
            <a:lvl3pPr>
              <a:defRPr>
                <a:solidFill>
                  <a:srgbClr val="18397A"/>
                </a:solidFill>
              </a:defRPr>
            </a:lvl3pPr>
            <a:lvl4pPr>
              <a:defRPr>
                <a:solidFill>
                  <a:srgbClr val="18397A"/>
                </a:solidFill>
              </a:defRPr>
            </a:lvl4pPr>
            <a:lvl5pPr>
              <a:defRPr>
                <a:solidFill>
                  <a:srgbClr val="18397A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426375" y="1228398"/>
            <a:ext cx="11753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38128" y="0"/>
            <a:ext cx="0" cy="261257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" y="365126"/>
            <a:ext cx="666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72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426375" y="1228398"/>
            <a:ext cx="11753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38128" y="0"/>
            <a:ext cx="0" cy="261257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" y="365126"/>
            <a:ext cx="666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73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426375" y="1228398"/>
            <a:ext cx="11753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38128" y="0"/>
            <a:ext cx="0" cy="261257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" y="365126"/>
            <a:ext cx="666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38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8397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>
                <a:solidFill>
                  <a:srgbClr val="18397A"/>
                </a:solidFill>
              </a:defRPr>
            </a:lvl1pPr>
            <a:lvl2pPr>
              <a:defRPr sz="2800">
                <a:solidFill>
                  <a:srgbClr val="18397A"/>
                </a:solidFill>
              </a:defRPr>
            </a:lvl2pPr>
            <a:lvl3pPr>
              <a:defRPr sz="2400">
                <a:solidFill>
                  <a:srgbClr val="18397A"/>
                </a:solidFill>
              </a:defRPr>
            </a:lvl3pPr>
            <a:lvl4pPr>
              <a:defRPr sz="2000">
                <a:solidFill>
                  <a:srgbClr val="18397A"/>
                </a:solidFill>
              </a:defRPr>
            </a:lvl4pPr>
            <a:lvl5pPr>
              <a:defRPr sz="2000">
                <a:solidFill>
                  <a:srgbClr val="1839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8397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426375" y="1228398"/>
            <a:ext cx="11753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38128" y="0"/>
            <a:ext cx="0" cy="261257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" y="365126"/>
            <a:ext cx="666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4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271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8397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18397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8397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426375" y="1228398"/>
            <a:ext cx="11753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38128" y="0"/>
            <a:ext cx="0" cy="261257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" y="365126"/>
            <a:ext cx="666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44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18397A"/>
                </a:solidFill>
              </a:defRPr>
            </a:lvl1pPr>
            <a:lvl2pPr>
              <a:defRPr>
                <a:solidFill>
                  <a:srgbClr val="18397A"/>
                </a:solidFill>
              </a:defRPr>
            </a:lvl2pPr>
            <a:lvl3pPr>
              <a:defRPr>
                <a:solidFill>
                  <a:srgbClr val="18397A"/>
                </a:solidFill>
              </a:defRPr>
            </a:lvl3pPr>
            <a:lvl4pPr>
              <a:defRPr>
                <a:solidFill>
                  <a:srgbClr val="18397A"/>
                </a:solidFill>
              </a:defRPr>
            </a:lvl4pPr>
            <a:lvl5pPr>
              <a:defRPr>
                <a:solidFill>
                  <a:srgbClr val="18397A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26375" y="1228398"/>
            <a:ext cx="11753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38128" y="0"/>
            <a:ext cx="0" cy="261257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" y="365126"/>
            <a:ext cx="666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62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18397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18397A"/>
                </a:solidFill>
              </a:defRPr>
            </a:lvl1pPr>
            <a:lvl2pPr>
              <a:defRPr>
                <a:solidFill>
                  <a:srgbClr val="18397A"/>
                </a:solidFill>
              </a:defRPr>
            </a:lvl2pPr>
            <a:lvl3pPr>
              <a:defRPr>
                <a:solidFill>
                  <a:srgbClr val="18397A"/>
                </a:solidFill>
              </a:defRPr>
            </a:lvl3pPr>
            <a:lvl4pPr>
              <a:defRPr>
                <a:solidFill>
                  <a:srgbClr val="18397A"/>
                </a:solidFill>
              </a:defRPr>
            </a:lvl4pPr>
            <a:lvl5pPr>
              <a:defRPr>
                <a:solidFill>
                  <a:srgbClr val="18397A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26375" y="1228398"/>
            <a:ext cx="11753" cy="5629602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38128" y="0"/>
            <a:ext cx="0" cy="261257"/>
          </a:xfrm>
          <a:prstGeom prst="line">
            <a:avLst/>
          </a:prstGeom>
          <a:ln w="25400">
            <a:solidFill>
              <a:srgbClr val="1B40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3" y="365126"/>
            <a:ext cx="6667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8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024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2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28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48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3B09-5D1D-4D66-B71F-791C96F1750D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7EA90-9D0C-4262-A155-8F5A55EC9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781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334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65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1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8397A"/>
                </a:solidFill>
              </a:defRPr>
            </a:lvl1pPr>
          </a:lstStyle>
          <a:p>
            <a:fld id="{8601BE66-21FC-4757-9E0F-450EE97A4B10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8397A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8397A"/>
                </a:solidFill>
              </a:defRPr>
            </a:lvl1pPr>
          </a:lstStyle>
          <a:p>
            <a:fld id="{DA9E6D33-782B-43C6-B17E-A262E097C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37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8397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839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839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839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839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839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37.wmf"/><Relationship Id="rId4" Type="http://schemas.openxmlformats.org/officeDocument/2006/relationships/image" Target="../media/image38.jpeg"/><Relationship Id="rId9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microsoft.com/office/2007/relationships/hdphoto" Target="../media/hdphoto6.wdp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emf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526" y="1787276"/>
            <a:ext cx="10284634" cy="162826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Development </a:t>
            </a:r>
            <a:r>
              <a:rPr lang="en-US" b="1" dirty="0"/>
              <a:t>of the SKIF synchrotron booster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1526" y="4027993"/>
            <a:ext cx="10547799" cy="185029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S. Sinyatkin</a:t>
            </a:r>
            <a:endParaRPr lang="ru-RU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39432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err="1">
                <a:solidFill>
                  <a:schemeClr val="bg1"/>
                </a:solidFill>
              </a:rPr>
              <a:t>Budker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INP			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 </a:t>
            </a:r>
            <a:r>
              <a:rPr lang="en-US" dirty="0" smtClean="0">
                <a:solidFill>
                  <a:schemeClr val="bg1"/>
                </a:solidFill>
              </a:rPr>
              <a:t>11-15 </a:t>
            </a:r>
            <a:r>
              <a:rPr lang="en-US" dirty="0">
                <a:solidFill>
                  <a:schemeClr val="bg1"/>
                </a:solidFill>
              </a:rPr>
              <a:t>September 2023 </a:t>
            </a:r>
            <a:r>
              <a:rPr lang="ru-RU" dirty="0" smtClean="0">
                <a:solidFill>
                  <a:schemeClr val="bg1"/>
                </a:solidFill>
              </a:rPr>
              <a:t>				</a:t>
            </a:r>
            <a:r>
              <a:rPr lang="en-US" dirty="0" smtClean="0">
                <a:solidFill>
                  <a:schemeClr val="bg1"/>
                </a:solidFill>
              </a:rPr>
              <a:t>RuPAC’23  			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6016" r="-4576"/>
          <a:stretch/>
        </p:blipFill>
        <p:spPr>
          <a:xfrm>
            <a:off x="8267700" y="534788"/>
            <a:ext cx="2918460" cy="9336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433" y="534787"/>
            <a:ext cx="1687700" cy="93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9" descr="Выпуск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1866900"/>
            <a:ext cx="6723062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19391" t="23718" r="18974" b="18846"/>
          <a:stretch/>
        </p:blipFill>
        <p:spPr>
          <a:xfrm>
            <a:off x="566313" y="1600470"/>
            <a:ext cx="3780687" cy="2642352"/>
          </a:xfrm>
          <a:prstGeom prst="rect">
            <a:avLst/>
          </a:prstGeom>
          <a:scene3d>
            <a:camera prst="orthographicFront">
              <a:rot lat="299973" lon="21599992" rev="0"/>
            </a:camera>
            <a:lightRig rig="threePt" dir="t"/>
          </a:scene3d>
        </p:spPr>
      </p:pic>
      <p:sp>
        <p:nvSpPr>
          <p:cNvPr id="15364" name="Заголовок 1"/>
          <p:cNvSpPr>
            <a:spLocks noGrp="1"/>
          </p:cNvSpPr>
          <p:nvPr>
            <p:ph type="title"/>
          </p:nvPr>
        </p:nvSpPr>
        <p:spPr>
          <a:xfrm>
            <a:off x="718272" y="59532"/>
            <a:ext cx="4648200" cy="1343025"/>
          </a:xfrm>
        </p:spPr>
        <p:txBody>
          <a:bodyPr/>
          <a:lstStyle/>
          <a:p>
            <a:r>
              <a:rPr lang="ru-RU" altLang="ru-RU" dirty="0" smtClean="0"/>
              <a:t>Выпуск из Бустера</a:t>
            </a:r>
          </a:p>
        </p:txBody>
      </p:sp>
      <p:pic>
        <p:nvPicPr>
          <p:cNvPr id="15365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31927" r="1711" b="23033"/>
          <a:stretch>
            <a:fillRect/>
          </a:stretch>
        </p:blipFill>
        <p:spPr bwMode="auto">
          <a:xfrm>
            <a:off x="5033963" y="82550"/>
            <a:ext cx="70008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5427663" y="1797050"/>
            <a:ext cx="61118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выпуска из бустера. 1- орбита циркулирующего пучка, 2- орбита перед выпуском, 3- траектория выпущенного пучка.</a:t>
            </a:r>
            <a:endParaRPr lang="ru-RU" altLang="ru-RU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632671"/>
              </p:ext>
            </p:extLst>
          </p:nvPr>
        </p:nvGraphicFramePr>
        <p:xfrm>
          <a:off x="4805362" y="4981572"/>
          <a:ext cx="7386638" cy="1865317"/>
        </p:xfrm>
        <a:graphic>
          <a:graphicData uri="http://schemas.openxmlformats.org/drawingml/2006/table">
            <a:tbl>
              <a:tblPr/>
              <a:tblGrid>
                <a:gridCol w="1552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9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48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6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Calibri"/>
                          <a:ea typeface="Calibri"/>
                          <a:cs typeface="Times New Roman"/>
                        </a:rPr>
                        <a:t> 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Calibri"/>
                          <a:ea typeface="Calibri"/>
                          <a:cs typeface="Times New Roman"/>
                        </a:rPr>
                        <a:t>Септум-магнит 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Calibri"/>
                          <a:ea typeface="Calibri"/>
                          <a:cs typeface="Times New Roman"/>
                        </a:rPr>
                        <a:t>Септум-магнит 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Calibri"/>
                          <a:ea typeface="Calibri"/>
                          <a:cs typeface="Times New Roman"/>
                        </a:rPr>
                        <a:t>кикер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Calibri"/>
                          <a:ea typeface="Calibri"/>
                          <a:cs typeface="Times New Roman"/>
                        </a:rPr>
                        <a:t>Бамп-магнит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6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Длина, м 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0.2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1.74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0.3х4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6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Угол поворота, мрад 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7.5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6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Индуктивность, мкГн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2.2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2.513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6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Максимальный ток, А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10220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400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6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Напряжение, В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100">
                        <a:latin typeface="Calibri"/>
                        <a:ea typeface="Times New Roman"/>
                      </a:endParaRP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1465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19750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Форма импульса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60 мксек (1/2 sin)</a:t>
                      </a:r>
                    </a:p>
                  </a:txBody>
                  <a:tcPr marL="68580" marR="68580" marT="5081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latin typeface="Calibri"/>
                          <a:ea typeface="Calibri"/>
                          <a:cs typeface="Times New Roman"/>
                        </a:rPr>
                        <a:t>150 нсек фронт, 300 нсек полочка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мсек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(1/2 </a:t>
                      </a: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sin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417" name="Picture 9" descr="br-sp1se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25267" r="11722" b="25267"/>
          <a:stretch>
            <a:fillRect/>
          </a:stretch>
        </p:blipFill>
        <p:spPr bwMode="auto">
          <a:xfrm>
            <a:off x="504797" y="4981572"/>
            <a:ext cx="22082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8" name="Picture 9" descr="BNL BR B2 000000-BUMP изометрия-1(без 'ушей)'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9" t="14172" r="19220" b="11346"/>
          <a:stretch>
            <a:fillRect/>
          </a:stretch>
        </p:blipFill>
        <p:spPr bwMode="auto">
          <a:xfrm>
            <a:off x="2628319" y="3591152"/>
            <a:ext cx="21701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4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013C43B1-E49E-4E00-8E6E-2E18F2E1D54F}" type="slidenum">
              <a:rPr lang="en-US" altLang="ru-RU" sz="1600" smtClean="0"/>
              <a:pPr/>
              <a:t>11</a:t>
            </a:fld>
            <a:endParaRPr lang="en-US" alt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6000"/>
                    </a14:imgEffect>
                    <a14:imgEffect>
                      <a14:brightnessContrast bright="11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3" t="14785" r="8035" b="7392"/>
          <a:stretch/>
        </p:blipFill>
        <p:spPr>
          <a:xfrm>
            <a:off x="570468" y="3456284"/>
            <a:ext cx="2636547" cy="3150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0468" y="3456284"/>
            <a:ext cx="1535779" cy="646331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DC-c</a:t>
            </a:r>
            <a:r>
              <a:rPr lang="ru-RU" dirty="0" err="1" smtClean="0"/>
              <a:t>ептум</a:t>
            </a:r>
            <a:r>
              <a:rPr lang="ru-RU" dirty="0" smtClean="0"/>
              <a:t> </a:t>
            </a:r>
          </a:p>
          <a:p>
            <a:r>
              <a:rPr lang="en-US" dirty="0" smtClean="0"/>
              <a:t>1 </a:t>
            </a:r>
            <a:r>
              <a:rPr lang="ru-RU" dirty="0" smtClean="0"/>
              <a:t>шт.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8" r="15250" b="3667"/>
          <a:stretch/>
        </p:blipFill>
        <p:spPr>
          <a:xfrm>
            <a:off x="6030578" y="778030"/>
            <a:ext cx="3360813" cy="25776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0736" y="778031"/>
            <a:ext cx="1535779" cy="646331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Септум</a:t>
            </a:r>
            <a:r>
              <a:rPr lang="ru-RU" dirty="0" smtClean="0"/>
              <a:t> </a:t>
            </a:r>
            <a:r>
              <a:rPr lang="ru-RU" dirty="0" err="1" smtClean="0"/>
              <a:t>имп</a:t>
            </a:r>
            <a:r>
              <a:rPr lang="ru-RU" dirty="0" smtClean="0"/>
              <a:t>. </a:t>
            </a:r>
          </a:p>
          <a:p>
            <a:r>
              <a:rPr lang="ru-RU" dirty="0"/>
              <a:t>2</a:t>
            </a:r>
            <a:r>
              <a:rPr lang="en-US" dirty="0" smtClean="0"/>
              <a:t> </a:t>
            </a:r>
            <a:r>
              <a:rPr lang="ru-RU" dirty="0" smtClean="0"/>
              <a:t>шт.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9778" r="8333"/>
          <a:stretch/>
        </p:blipFill>
        <p:spPr>
          <a:xfrm>
            <a:off x="3337955" y="3456283"/>
            <a:ext cx="3907254" cy="31506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4562" y="3547318"/>
            <a:ext cx="1869540" cy="646331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dirty="0" err="1" smtClean="0"/>
              <a:t>Бамп</a:t>
            </a:r>
            <a:r>
              <a:rPr lang="ru-RU" dirty="0" smtClean="0"/>
              <a:t> магнит </a:t>
            </a:r>
          </a:p>
          <a:p>
            <a:r>
              <a:rPr lang="ru-RU" dirty="0" smtClean="0"/>
              <a:t>4+1</a:t>
            </a:r>
            <a:r>
              <a:rPr lang="en-US" dirty="0" smtClean="0"/>
              <a:t> </a:t>
            </a:r>
            <a:r>
              <a:rPr lang="ru-RU" dirty="0" smtClean="0"/>
              <a:t>шт.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0240" y="3664103"/>
            <a:ext cx="3910895" cy="27366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73296" y="5298495"/>
            <a:ext cx="200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Bump </a:t>
            </a:r>
            <a:r>
              <a:rPr lang="ru-RU" dirty="0" smtClean="0"/>
              <a:t>магнит</a:t>
            </a:r>
            <a:endParaRPr lang="en-US" dirty="0" smtClean="0"/>
          </a:p>
          <a:p>
            <a:r>
              <a:rPr lang="el-GR" dirty="0" smtClean="0"/>
              <a:t>∫Δ</a:t>
            </a:r>
            <a:r>
              <a:rPr lang="en-US" dirty="0" smtClean="0"/>
              <a:t>B/B &lt;1.1*10</a:t>
            </a:r>
            <a:r>
              <a:rPr lang="en-US" baseline="30000" dirty="0" smtClean="0"/>
              <a:t>-3</a:t>
            </a:r>
            <a:endParaRPr lang="ru-RU" baseline="300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9437" y="617517"/>
            <a:ext cx="3250535" cy="29866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66614" y="1460577"/>
            <a:ext cx="1722812" cy="646331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SMP</a:t>
            </a:r>
            <a:r>
              <a:rPr lang="ru-RU" dirty="0" smtClean="0"/>
              <a:t>- </a:t>
            </a:r>
            <a:r>
              <a:rPr lang="ru-RU" dirty="0" err="1" smtClean="0"/>
              <a:t>септум</a:t>
            </a:r>
            <a:endParaRPr lang="en-US" dirty="0" smtClean="0"/>
          </a:p>
          <a:p>
            <a:r>
              <a:rPr lang="el-GR" dirty="0" smtClean="0"/>
              <a:t>∫Δ</a:t>
            </a:r>
            <a:r>
              <a:rPr lang="en-US" dirty="0" smtClean="0"/>
              <a:t>B/B &lt;2*10</a:t>
            </a:r>
            <a:r>
              <a:rPr lang="en-US" baseline="30000" dirty="0" smtClean="0"/>
              <a:t>-3</a:t>
            </a:r>
            <a:endParaRPr lang="ru-RU" baseline="300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621126"/>
              </p:ext>
            </p:extLst>
          </p:nvPr>
        </p:nvGraphicFramePr>
        <p:xfrm>
          <a:off x="570468" y="1210923"/>
          <a:ext cx="5370482" cy="1791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286">
                  <a:extLst>
                    <a:ext uri="{9D8B030D-6E8A-4147-A177-3AD203B41FA5}">
                      <a16:colId xmlns:a16="http://schemas.microsoft.com/office/drawing/2014/main" val="260676926"/>
                    </a:ext>
                  </a:extLst>
                </a:gridCol>
                <a:gridCol w="690939">
                  <a:extLst>
                    <a:ext uri="{9D8B030D-6E8A-4147-A177-3AD203B41FA5}">
                      <a16:colId xmlns:a16="http://schemas.microsoft.com/office/drawing/2014/main" val="399452108"/>
                    </a:ext>
                  </a:extLst>
                </a:gridCol>
                <a:gridCol w="690939">
                  <a:extLst>
                    <a:ext uri="{9D8B030D-6E8A-4147-A177-3AD203B41FA5}">
                      <a16:colId xmlns:a16="http://schemas.microsoft.com/office/drawing/2014/main" val="2109338834"/>
                    </a:ext>
                  </a:extLst>
                </a:gridCol>
                <a:gridCol w="795627">
                  <a:extLst>
                    <a:ext uri="{9D8B030D-6E8A-4147-A177-3AD203B41FA5}">
                      <a16:colId xmlns:a16="http://schemas.microsoft.com/office/drawing/2014/main" val="2924742551"/>
                    </a:ext>
                  </a:extLst>
                </a:gridCol>
                <a:gridCol w="910783">
                  <a:extLst>
                    <a:ext uri="{9D8B030D-6E8A-4147-A177-3AD203B41FA5}">
                      <a16:colId xmlns:a16="http://schemas.microsoft.com/office/drawing/2014/main" val="3970096244"/>
                    </a:ext>
                  </a:extLst>
                </a:gridCol>
                <a:gridCol w="533908">
                  <a:extLst>
                    <a:ext uri="{9D8B030D-6E8A-4147-A177-3AD203B41FA5}">
                      <a16:colId xmlns:a16="http://schemas.microsoft.com/office/drawing/2014/main" val="2827067017"/>
                    </a:ext>
                  </a:extLst>
                </a:gridCol>
              </a:tblGrid>
              <a:tr h="8877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</a:rPr>
                        <a:t>Элемент</a:t>
                      </a:r>
                      <a:endParaRPr lang="ru-RU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Кол-во</a:t>
                      </a:r>
                      <a:endParaRPr lang="ru-RU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 err="1">
                          <a:effectLst/>
                        </a:rPr>
                        <a:t>Эфф</a:t>
                      </a:r>
                      <a:r>
                        <a:rPr lang="ru-RU" sz="1600" u="none" strike="noStrike" dirty="0">
                          <a:effectLst/>
                        </a:rPr>
                        <a:t>. Длина, </a:t>
                      </a:r>
                      <a:r>
                        <a:rPr lang="en-US" sz="1600" u="none" strike="noStrike" dirty="0">
                          <a:effectLst/>
                        </a:rPr>
                        <a:t>m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Угол поворота, </a:t>
                      </a:r>
                      <a:r>
                        <a:rPr lang="en-US" sz="1600" u="none" strike="noStrike">
                          <a:effectLst/>
                        </a:rPr>
                        <a:t>mrad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Апертура, </a:t>
                      </a:r>
                      <a:r>
                        <a:rPr lang="en-US" sz="1600" u="none" strike="noStrike">
                          <a:effectLst/>
                        </a:rPr>
                        <a:t>mm x mm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Поле, Т</a:t>
                      </a:r>
                      <a:endParaRPr lang="ru-RU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8019759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 err="1">
                          <a:effectLst/>
                        </a:rPr>
                        <a:t>Бамп</a:t>
                      </a:r>
                      <a:r>
                        <a:rPr lang="ru-RU" sz="1600" u="none" strike="noStrike" dirty="0">
                          <a:effectLst/>
                        </a:rPr>
                        <a:t> магниты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 smtClean="0">
                          <a:effectLst/>
                        </a:rPr>
                        <a:t>4</a:t>
                      </a:r>
                      <a:endParaRPr lang="ru-RU" sz="16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0.2</a:t>
                      </a:r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7.5</a:t>
                      </a:r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50 x 25</a:t>
                      </a:r>
                      <a:endParaRPr lang="en-US" sz="16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0.4</a:t>
                      </a:r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741656156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Септум  имп. впск.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140</a:t>
                      </a:r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20 x 15</a:t>
                      </a:r>
                      <a:endParaRPr lang="en-US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0.09</a:t>
                      </a:r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853119921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effectLst/>
                        </a:rPr>
                        <a:t>Септум имп. вып.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1.75</a:t>
                      </a:r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140</a:t>
                      </a:r>
                      <a:endParaRPr lang="ru-RU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</a:rPr>
                        <a:t>20 x 15</a:t>
                      </a:r>
                      <a:endParaRPr lang="en-US" sz="1600" b="1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0.8</a:t>
                      </a:r>
                      <a:endParaRPr lang="ru-RU" sz="16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885527393"/>
                  </a:ext>
                </a:extLst>
              </a:tr>
            </a:tbl>
          </a:graphicData>
        </a:graphic>
      </p:graphicFrame>
      <p:sp>
        <p:nvSpPr>
          <p:cNvPr id="18" name="Заголовок 3"/>
          <p:cNvSpPr txBox="1">
            <a:spLocks/>
          </p:cNvSpPr>
          <p:nvPr/>
        </p:nvSpPr>
        <p:spPr bwMode="auto">
          <a:xfrm>
            <a:off x="1835184" y="117190"/>
            <a:ext cx="10270067" cy="10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marL="903288" indent="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0">
              <a:defRPr/>
            </a:pPr>
            <a:r>
              <a:rPr lang="ru-RU" sz="3600" b="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Впуск - </a:t>
            </a:r>
            <a:r>
              <a:rPr lang="ru-RU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выпуск</a:t>
            </a:r>
            <a:endParaRPr lang="ru-RU" sz="3600" b="0" dirty="0">
              <a:solidFill>
                <a:srgbClr val="5B9BD5">
                  <a:lumMod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4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3560" r="10015" b="28395"/>
          <a:stretch/>
        </p:blipFill>
        <p:spPr>
          <a:xfrm>
            <a:off x="101042" y="4590986"/>
            <a:ext cx="3082737" cy="2102991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4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75" y="277210"/>
            <a:ext cx="5656897" cy="2991498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4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75" y="3344908"/>
            <a:ext cx="5656897" cy="334137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59833" y="4508863"/>
            <a:ext cx="4353" cy="977537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9158945" y="4508863"/>
            <a:ext cx="7075" cy="10134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91369" y="4065270"/>
            <a:ext cx="196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</a:t>
            </a:r>
            <a:r>
              <a:rPr lang="ru-RU" baseline="-25000" dirty="0" smtClean="0">
                <a:solidFill>
                  <a:schemeClr val="bg1"/>
                </a:solidFill>
              </a:rPr>
              <a:t>полки</a:t>
            </a:r>
            <a:r>
              <a:rPr lang="ru-RU" dirty="0" smtClean="0">
                <a:solidFill>
                  <a:schemeClr val="bg1"/>
                </a:solidFill>
              </a:rPr>
              <a:t> ≈ 300 </a:t>
            </a:r>
            <a:r>
              <a:rPr lang="en-US" dirty="0" err="1" smtClean="0">
                <a:solidFill>
                  <a:schemeClr val="bg1"/>
                </a:solidFill>
              </a:rPr>
              <a:t>nsec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|</a:t>
            </a:r>
            <a:r>
              <a:rPr lang="en-US" dirty="0" err="1" smtClean="0">
                <a:solidFill>
                  <a:schemeClr val="bg1"/>
                </a:solidFill>
              </a:rPr>
              <a:t>dI</a:t>
            </a:r>
            <a:r>
              <a:rPr lang="en-US" dirty="0" smtClean="0">
                <a:solidFill>
                  <a:schemeClr val="bg1"/>
                </a:solidFill>
              </a:rPr>
              <a:t>/I| ≤ 0.15 %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8741" y="931883"/>
            <a:ext cx="196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</a:t>
            </a:r>
            <a:r>
              <a:rPr lang="ru-RU" dirty="0" smtClean="0">
                <a:solidFill>
                  <a:schemeClr val="bg1"/>
                </a:solidFill>
              </a:rPr>
              <a:t> ≈ </a:t>
            </a:r>
            <a:r>
              <a:rPr lang="en-US" dirty="0" smtClean="0">
                <a:solidFill>
                  <a:schemeClr val="bg1"/>
                </a:solidFill>
              </a:rPr>
              <a:t>3950 A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dU</a:t>
            </a:r>
            <a:r>
              <a:rPr lang="en-US" dirty="0" smtClean="0">
                <a:solidFill>
                  <a:schemeClr val="bg1"/>
                </a:solidFill>
              </a:rPr>
              <a:t>/U ≤ 0.15 %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681614"/>
              </p:ext>
            </p:extLst>
          </p:nvPr>
        </p:nvGraphicFramePr>
        <p:xfrm>
          <a:off x="622761" y="1772959"/>
          <a:ext cx="5370482" cy="1187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284">
                  <a:extLst>
                    <a:ext uri="{9D8B030D-6E8A-4147-A177-3AD203B41FA5}">
                      <a16:colId xmlns:a16="http://schemas.microsoft.com/office/drawing/2014/main" val="260676926"/>
                    </a:ext>
                  </a:extLst>
                </a:gridCol>
                <a:gridCol w="666974">
                  <a:extLst>
                    <a:ext uri="{9D8B030D-6E8A-4147-A177-3AD203B41FA5}">
                      <a16:colId xmlns:a16="http://schemas.microsoft.com/office/drawing/2014/main" val="399452108"/>
                    </a:ext>
                  </a:extLst>
                </a:gridCol>
                <a:gridCol w="688489">
                  <a:extLst>
                    <a:ext uri="{9D8B030D-6E8A-4147-A177-3AD203B41FA5}">
                      <a16:colId xmlns:a16="http://schemas.microsoft.com/office/drawing/2014/main" val="2109338834"/>
                    </a:ext>
                  </a:extLst>
                </a:gridCol>
                <a:gridCol w="1020044">
                  <a:extLst>
                    <a:ext uri="{9D8B030D-6E8A-4147-A177-3AD203B41FA5}">
                      <a16:colId xmlns:a16="http://schemas.microsoft.com/office/drawing/2014/main" val="2924742551"/>
                    </a:ext>
                  </a:extLst>
                </a:gridCol>
                <a:gridCol w="910783">
                  <a:extLst>
                    <a:ext uri="{9D8B030D-6E8A-4147-A177-3AD203B41FA5}">
                      <a16:colId xmlns:a16="http://schemas.microsoft.com/office/drawing/2014/main" val="3970096244"/>
                    </a:ext>
                  </a:extLst>
                </a:gridCol>
                <a:gridCol w="533908">
                  <a:extLst>
                    <a:ext uri="{9D8B030D-6E8A-4147-A177-3AD203B41FA5}">
                      <a16:colId xmlns:a16="http://schemas.microsoft.com/office/drawing/2014/main" val="2827067017"/>
                    </a:ext>
                  </a:extLst>
                </a:gridCol>
              </a:tblGrid>
              <a:tr h="8877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</a:rPr>
                        <a:t>Элемент</a:t>
                      </a:r>
                      <a:endParaRPr lang="ru-RU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Кол-во</a:t>
                      </a:r>
                      <a:endParaRPr lang="ru-RU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 err="1">
                          <a:effectLst/>
                        </a:rPr>
                        <a:t>Эфф</a:t>
                      </a:r>
                      <a:r>
                        <a:rPr lang="ru-RU" sz="1600" u="none" strike="noStrike" dirty="0">
                          <a:effectLst/>
                        </a:rPr>
                        <a:t>. Длина, </a:t>
                      </a:r>
                      <a:r>
                        <a:rPr lang="en-US" sz="1600" u="none" strike="noStrike" dirty="0">
                          <a:effectLst/>
                        </a:rPr>
                        <a:t>m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Угол поворота, </a:t>
                      </a:r>
                      <a:r>
                        <a:rPr lang="en-US" sz="1600" u="none" strike="noStrike">
                          <a:effectLst/>
                        </a:rPr>
                        <a:t>mrad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Апертура, </a:t>
                      </a:r>
                      <a:r>
                        <a:rPr lang="en-US" sz="1600" u="none" strike="noStrike">
                          <a:effectLst/>
                        </a:rPr>
                        <a:t>mm x mm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Поле, Т</a:t>
                      </a:r>
                      <a:endParaRPr lang="ru-RU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801975909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 err="1">
                          <a:effectLst/>
                        </a:rPr>
                        <a:t>Кикер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/ 4</a:t>
                      </a:r>
                      <a:endParaRPr lang="ru-RU" sz="16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 smtClean="0">
                          <a:effectLst/>
                        </a:rPr>
                        <a:t>0.2</a:t>
                      </a:r>
                      <a:endParaRPr lang="ru-RU" sz="16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 smtClean="0">
                          <a:effectLst/>
                        </a:rPr>
                        <a:t>16</a:t>
                      </a:r>
                      <a:r>
                        <a:rPr lang="en-US" sz="1600" u="none" strike="noStrike" dirty="0" smtClean="0">
                          <a:effectLst/>
                        </a:rPr>
                        <a:t>.5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/ 6.1</a:t>
                      </a:r>
                      <a:endParaRPr lang="ru-RU" sz="16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</a:rPr>
                        <a:t>60 </a:t>
                      </a:r>
                      <a:r>
                        <a:rPr lang="en-US" sz="1600" u="none" strike="noStrike" dirty="0">
                          <a:effectLst/>
                        </a:rPr>
                        <a:t>x </a:t>
                      </a:r>
                      <a:r>
                        <a:rPr lang="en-US" sz="1600" u="none" strike="noStrike" dirty="0" smtClean="0">
                          <a:effectLst/>
                        </a:rPr>
                        <a:t>20</a:t>
                      </a:r>
                      <a:endParaRPr lang="en-US" sz="16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 smtClean="0">
                          <a:effectLst/>
                        </a:rPr>
                        <a:t>0.0</a:t>
                      </a:r>
                      <a:r>
                        <a:rPr lang="en-US" sz="1600" u="none" strike="noStrike" dirty="0" smtClean="0">
                          <a:effectLst/>
                        </a:rPr>
                        <a:t>8</a:t>
                      </a:r>
                      <a:endParaRPr lang="ru-RU" sz="16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969075675"/>
                  </a:ext>
                </a:extLst>
              </a:tr>
            </a:tbl>
          </a:graphicData>
        </a:graphic>
      </p:graphicFrame>
      <p:sp>
        <p:nvSpPr>
          <p:cNvPr id="13" name="Заголовок 3"/>
          <p:cNvSpPr txBox="1">
            <a:spLocks/>
          </p:cNvSpPr>
          <p:nvPr/>
        </p:nvSpPr>
        <p:spPr bwMode="auto">
          <a:xfrm>
            <a:off x="1697299" y="433061"/>
            <a:ext cx="10270067" cy="10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marL="903288" indent="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0">
              <a:defRPr/>
            </a:pPr>
            <a:r>
              <a:rPr lang="ru-RU" sz="3600" b="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Впуск - выпуск</a:t>
            </a:r>
          </a:p>
          <a:p>
            <a:pPr marL="0" lvl="0">
              <a:defRPr/>
            </a:pPr>
            <a:r>
              <a:rPr lang="ru-RU" sz="3600" b="0" noProof="0" dirty="0" err="1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Кикеры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647961"/>
              </p:ext>
            </p:extLst>
          </p:nvPr>
        </p:nvGraphicFramePr>
        <p:xfrm>
          <a:off x="3020910" y="4190370"/>
          <a:ext cx="3115613" cy="2513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8" r:id="rId9" imgW="2786760" imgH="2247840" progId="">
                  <p:embed/>
                </p:oleObj>
              </mc:Choice>
              <mc:Fallback>
                <p:oleObj r:id="rId9" imgW="2786760" imgH="2247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20910" y="4190370"/>
                        <a:ext cx="3115613" cy="2513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49" descr="file00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64478" r="26984" b="11327"/>
          <a:stretch>
            <a:fillRect/>
          </a:stretch>
        </p:blipFill>
        <p:spPr bwMode="auto">
          <a:xfrm>
            <a:off x="622760" y="3241955"/>
            <a:ext cx="3575159" cy="146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054242" y="5522323"/>
            <a:ext cx="1362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Стрипы</a:t>
            </a:r>
            <a:endParaRPr lang="en-US" dirty="0" smtClean="0"/>
          </a:p>
          <a:p>
            <a:r>
              <a:rPr lang="ru-RU" dirty="0" smtClean="0"/>
              <a:t>Нержавеющая сталь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717646" y="2907030"/>
            <a:ext cx="2809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Выходной ток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модулятора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769594" y="6060251"/>
            <a:ext cx="2257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Керамическая вакуумная камера</a:t>
            </a:r>
            <a:endParaRPr lang="ru-RU" dirty="0"/>
          </a:p>
        </p:txBody>
      </p:sp>
      <p:sp>
        <p:nvSpPr>
          <p:cNvPr id="23" name="Дуга 22"/>
          <p:cNvSpPr/>
          <p:nvPr/>
        </p:nvSpPr>
        <p:spPr>
          <a:xfrm flipV="1">
            <a:off x="1324708" y="3991708"/>
            <a:ext cx="2092569" cy="38686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6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16444" r="16251" b="28308"/>
          <a:stretch>
            <a:fillRect/>
          </a:stretch>
        </p:blipFill>
        <p:spPr bwMode="auto">
          <a:xfrm>
            <a:off x="4311702" y="3036204"/>
            <a:ext cx="2443053" cy="134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Дуга 27"/>
          <p:cNvSpPr/>
          <p:nvPr/>
        </p:nvSpPr>
        <p:spPr>
          <a:xfrm>
            <a:off x="1342598" y="3498511"/>
            <a:ext cx="2092569" cy="1887415"/>
          </a:xfrm>
          <a:prstGeom prst="arc">
            <a:avLst>
              <a:gd name="adj1" fmla="val 10727207"/>
              <a:gd name="adj2" fmla="val 0"/>
            </a:avLst>
          </a:prstGeom>
          <a:ln w="349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506444" y="3773524"/>
            <a:ext cx="202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 smtClean="0"/>
              <a:t>Неоднородность поля</a:t>
            </a:r>
            <a:r>
              <a:rPr lang="en-US" altLang="ru-RU" dirty="0" smtClean="0"/>
              <a:t> </a:t>
            </a:r>
            <a:r>
              <a:rPr lang="en-US" altLang="ru-RU" dirty="0"/>
              <a:t>(dB/B)×</a:t>
            </a:r>
            <a:r>
              <a:rPr lang="en-US" altLang="ru-RU" dirty="0" smtClean="0"/>
              <a:t>10</a:t>
            </a:r>
            <a:r>
              <a:rPr lang="en-US" altLang="ru-RU" baseline="30000" dirty="0" smtClean="0"/>
              <a:t>3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483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" r="5714" b="14709"/>
          <a:stretch/>
        </p:blipFill>
        <p:spPr>
          <a:xfrm>
            <a:off x="7493167" y="3946337"/>
            <a:ext cx="4706199" cy="2911663"/>
          </a:xfrm>
          <a:prstGeom prst="rect">
            <a:avLst/>
          </a:prstGeom>
        </p:spPr>
      </p:pic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4383315" y="908050"/>
            <a:ext cx="3225574" cy="270843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2000" dirty="0">
                <a:solidFill>
                  <a:srgbClr val="000000"/>
                </a:solidFill>
              </a:rPr>
              <a:t>BD </a:t>
            </a:r>
            <a:r>
              <a:rPr lang="ru-RU" altLang="ru-RU" sz="2000" dirty="0">
                <a:solidFill>
                  <a:srgbClr val="000000"/>
                </a:solidFill>
              </a:rPr>
              <a:t>диполи</a:t>
            </a:r>
            <a:r>
              <a:rPr lang="en-US" altLang="ru-RU" sz="2000" dirty="0">
                <a:solidFill>
                  <a:srgbClr val="000000"/>
                </a:solidFill>
              </a:rPr>
              <a:t> 	</a:t>
            </a:r>
            <a:r>
              <a:rPr lang="ru-RU" altLang="ru-RU" sz="2000" dirty="0">
                <a:solidFill>
                  <a:srgbClr val="000000"/>
                </a:solidFill>
              </a:rPr>
              <a:t>      </a:t>
            </a:r>
            <a:r>
              <a:rPr lang="en-US" altLang="ru-RU" sz="2000" dirty="0">
                <a:solidFill>
                  <a:srgbClr val="000000"/>
                </a:solidFill>
              </a:rPr>
              <a:t>32 </a:t>
            </a:r>
            <a:endParaRPr lang="ru-RU" altLang="ru-RU" sz="2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sz="2000" dirty="0" smtClean="0">
                <a:solidFill>
                  <a:srgbClr val="000000"/>
                </a:solidFill>
              </a:rPr>
              <a:t>BF </a:t>
            </a:r>
            <a:r>
              <a:rPr lang="ru-RU" altLang="ru-RU" sz="2000" dirty="0" smtClean="0">
                <a:solidFill>
                  <a:srgbClr val="000000"/>
                </a:solidFill>
              </a:rPr>
              <a:t>диполи</a:t>
            </a:r>
            <a:r>
              <a:rPr lang="en-US" altLang="ru-RU" sz="2000" dirty="0" smtClean="0">
                <a:solidFill>
                  <a:srgbClr val="000000"/>
                </a:solidFill>
              </a:rPr>
              <a:t> </a:t>
            </a:r>
            <a:r>
              <a:rPr lang="en-US" altLang="ru-RU" sz="2000" dirty="0">
                <a:solidFill>
                  <a:srgbClr val="000000"/>
                </a:solidFill>
              </a:rPr>
              <a:t>	</a:t>
            </a:r>
            <a:r>
              <a:rPr lang="ru-RU" altLang="ru-RU" sz="2000" dirty="0" smtClean="0">
                <a:solidFill>
                  <a:srgbClr val="000000"/>
                </a:solidFill>
              </a:rPr>
              <a:t>      </a:t>
            </a:r>
            <a:r>
              <a:rPr lang="en-US" altLang="ru-RU" sz="2000" dirty="0" smtClean="0">
                <a:solidFill>
                  <a:srgbClr val="000000"/>
                </a:solidFill>
              </a:rPr>
              <a:t>28</a:t>
            </a:r>
            <a:endParaRPr lang="en-US" altLang="ru-RU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0000"/>
                </a:solidFill>
              </a:rPr>
              <a:t>Квадруполи</a:t>
            </a:r>
            <a:r>
              <a:rPr lang="en-US" altLang="ru-RU" sz="2000" dirty="0" smtClean="0">
                <a:solidFill>
                  <a:srgbClr val="000000"/>
                </a:solidFill>
              </a:rPr>
              <a:t>	</a:t>
            </a:r>
            <a:r>
              <a:rPr lang="ru-RU" altLang="ru-RU" sz="2000" dirty="0" smtClean="0">
                <a:solidFill>
                  <a:srgbClr val="000000"/>
                </a:solidFill>
              </a:rPr>
              <a:t>      </a:t>
            </a:r>
            <a:r>
              <a:rPr lang="en-US" altLang="ru-RU" sz="2000" dirty="0" smtClean="0">
                <a:solidFill>
                  <a:srgbClr val="000000"/>
                </a:solidFill>
              </a:rPr>
              <a:t>24</a:t>
            </a:r>
            <a:endParaRPr lang="en-US" altLang="ru-RU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sz="2000" dirty="0" err="1" smtClean="0">
                <a:solidFill>
                  <a:srgbClr val="000000"/>
                </a:solidFill>
              </a:rPr>
              <a:t>Секступоли</a:t>
            </a:r>
            <a:r>
              <a:rPr lang="en-US" altLang="ru-RU" sz="2000" dirty="0" smtClean="0">
                <a:solidFill>
                  <a:srgbClr val="000000"/>
                </a:solidFill>
              </a:rPr>
              <a:t>	</a:t>
            </a:r>
            <a:r>
              <a:rPr lang="ru-RU" altLang="ru-RU" sz="2000" dirty="0" smtClean="0">
                <a:solidFill>
                  <a:srgbClr val="000000"/>
                </a:solidFill>
              </a:rPr>
              <a:t>      </a:t>
            </a:r>
            <a:r>
              <a:rPr lang="en-US" altLang="ru-RU" sz="2000" dirty="0" smtClean="0">
                <a:solidFill>
                  <a:srgbClr val="000000"/>
                </a:solidFill>
              </a:rPr>
              <a:t>16</a:t>
            </a:r>
            <a:endParaRPr lang="en-US" altLang="ru-RU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sz="2000" dirty="0">
                <a:solidFill>
                  <a:srgbClr val="000000"/>
                </a:solidFill>
              </a:rPr>
              <a:t>CX </a:t>
            </a:r>
            <a:r>
              <a:rPr lang="ru-RU" altLang="ru-RU" sz="2000" dirty="0" smtClean="0">
                <a:solidFill>
                  <a:srgbClr val="000000"/>
                </a:solidFill>
              </a:rPr>
              <a:t>Корректоры      </a:t>
            </a:r>
            <a:r>
              <a:rPr lang="en-US" altLang="ru-RU" sz="2000" dirty="0" smtClean="0">
                <a:solidFill>
                  <a:srgbClr val="000000"/>
                </a:solidFill>
              </a:rPr>
              <a:t>20</a:t>
            </a:r>
            <a:endParaRPr lang="en-US" altLang="ru-RU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sz="2000" dirty="0">
                <a:solidFill>
                  <a:srgbClr val="000000"/>
                </a:solidFill>
              </a:rPr>
              <a:t>CY </a:t>
            </a:r>
            <a:r>
              <a:rPr lang="ru-RU" altLang="ru-RU" sz="2000" dirty="0" smtClean="0">
                <a:solidFill>
                  <a:srgbClr val="000000"/>
                </a:solidFill>
              </a:rPr>
              <a:t>Корректоры</a:t>
            </a:r>
            <a:r>
              <a:rPr lang="en-US" altLang="ru-RU" sz="2000" dirty="0">
                <a:solidFill>
                  <a:srgbClr val="000000"/>
                </a:solidFill>
              </a:rPr>
              <a:t>	</a:t>
            </a:r>
            <a:r>
              <a:rPr lang="ru-RU" altLang="ru-RU" sz="2000" dirty="0" smtClean="0">
                <a:solidFill>
                  <a:srgbClr val="000000"/>
                </a:solidFill>
              </a:rPr>
              <a:t>      </a:t>
            </a:r>
            <a:r>
              <a:rPr lang="en-US" altLang="ru-RU" sz="2000" dirty="0" smtClean="0">
                <a:solidFill>
                  <a:srgbClr val="000000"/>
                </a:solidFill>
              </a:rPr>
              <a:t>16</a:t>
            </a:r>
            <a:endParaRPr lang="en-US" altLang="ru-RU" sz="2000" dirty="0">
              <a:solidFill>
                <a:srgbClr val="000000"/>
              </a:solidFill>
            </a:endParaRPr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11209784" y="6309320"/>
            <a:ext cx="542697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A46698-C699-46E5-988A-CC0B25E33273}" type="slidenum">
              <a:rPr lang="en-US" altLang="ru-RU" sz="1600" smtClean="0"/>
              <a:pPr/>
              <a:t>13</a:t>
            </a:fld>
            <a:endParaRPr lang="en-US" alt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25291" r="8095" b="9312"/>
          <a:stretch/>
        </p:blipFill>
        <p:spPr>
          <a:xfrm>
            <a:off x="7306" y="2373086"/>
            <a:ext cx="4034971" cy="4484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b="7619"/>
          <a:stretch/>
        </p:blipFill>
        <p:spPr>
          <a:xfrm>
            <a:off x="7522195" y="615668"/>
            <a:ext cx="4669805" cy="3330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16507" r="30714" b="10477"/>
          <a:stretch/>
        </p:blipFill>
        <p:spPr>
          <a:xfrm>
            <a:off x="4049534" y="3809482"/>
            <a:ext cx="3472661" cy="3048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" y="0"/>
            <a:ext cx="2639786" cy="35197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74157" y="4008707"/>
            <a:ext cx="6214951" cy="46166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317500">
              <a:srgbClr val="00B050"/>
            </a:innerShdw>
            <a:reflection stA="84000" endPos="66000" dist="762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Производство и тестирование завершено</a:t>
            </a:r>
            <a:endParaRPr lang="en-US" sz="2400" dirty="0" smtClean="0"/>
          </a:p>
        </p:txBody>
      </p:sp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2663763" y="10104"/>
            <a:ext cx="6319887" cy="79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marL="903288" indent="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0">
              <a:defRPr/>
            </a:pPr>
            <a:r>
              <a:rPr lang="ru-RU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Магнитная система бустера</a:t>
            </a:r>
            <a:endParaRPr lang="ru-RU" sz="3600" b="0" dirty="0">
              <a:solidFill>
                <a:srgbClr val="5B9BD5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74" y="53586"/>
            <a:ext cx="2437530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BF: L= 1.24 m, B= 0.46 T G =8.2 T/m, S = 36 T/m</a:t>
            </a:r>
            <a:r>
              <a:rPr lang="en-US" baseline="30000" dirty="0" smtClean="0"/>
              <a:t>2</a:t>
            </a:r>
            <a:endParaRPr lang="ru-RU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42563" y="3519714"/>
            <a:ext cx="2621199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BD: L= 1.3 m, B= 1.13 T </a:t>
            </a:r>
          </a:p>
          <a:p>
            <a:r>
              <a:rPr lang="en-US" dirty="0" smtClean="0"/>
              <a:t>G =-5.6 T/m, S = -43 T/m</a:t>
            </a:r>
            <a:r>
              <a:rPr lang="en-US" baseline="30000" dirty="0" smtClean="0"/>
              <a:t>2</a:t>
            </a:r>
            <a:endParaRPr lang="ru-RU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7505523" y="606257"/>
            <a:ext cx="3143815" cy="369332"/>
          </a:xfrm>
          <a:prstGeom prst="rect">
            <a:avLst/>
          </a:prstGeom>
          <a:solidFill>
            <a:schemeClr val="bg1">
              <a:alpha val="71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Quads: L= 0.3 </a:t>
            </a:r>
            <a:r>
              <a:rPr lang="en-US" dirty="0" err="1" smtClean="0"/>
              <a:t>m,G</a:t>
            </a:r>
            <a:r>
              <a:rPr lang="en-US" dirty="0" smtClean="0"/>
              <a:t> = 20.4 T/m</a:t>
            </a:r>
            <a:endParaRPr lang="ru-RU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4049534" y="6211669"/>
            <a:ext cx="3472661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dirty="0" smtClean="0"/>
              <a:t>Корректор</a:t>
            </a:r>
            <a:r>
              <a:rPr lang="en-US" dirty="0" smtClean="0"/>
              <a:t>: </a:t>
            </a:r>
            <a:endParaRPr lang="ru-RU" dirty="0" smtClean="0"/>
          </a:p>
          <a:p>
            <a:r>
              <a:rPr lang="en-US" dirty="0" smtClean="0"/>
              <a:t>L= 0.15 m, </a:t>
            </a:r>
            <a:r>
              <a:rPr lang="el-GR" dirty="0" smtClean="0"/>
              <a:t>α</a:t>
            </a:r>
            <a:r>
              <a:rPr lang="en-US" dirty="0" smtClean="0"/>
              <a:t> = 1.1 </a:t>
            </a:r>
            <a:r>
              <a:rPr lang="en-US" dirty="0" err="1" smtClean="0"/>
              <a:t>mrad</a:t>
            </a:r>
            <a:endParaRPr lang="ru-RU" baseline="30000" dirty="0"/>
          </a:p>
        </p:txBody>
      </p:sp>
    </p:spTree>
    <p:extLst>
      <p:ext uri="{BB962C8B-B14F-4D97-AF65-F5344CB8AC3E}">
        <p14:creationId xmlns:p14="http://schemas.microsoft.com/office/powerpoint/2010/main" val="3885170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013C43B1-E49E-4E00-8E6E-2E18F2E1D54F}" type="slidenum">
              <a:rPr lang="en-US" altLang="ru-RU" sz="1600" smtClean="0"/>
              <a:pPr/>
              <a:t>14</a:t>
            </a:fld>
            <a:endParaRPr lang="en-US" alt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20444" r="14333" b="11555"/>
          <a:stretch/>
        </p:blipFill>
        <p:spPr>
          <a:xfrm>
            <a:off x="7507518" y="60360"/>
            <a:ext cx="4631142" cy="3276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17326" y="60360"/>
            <a:ext cx="2821334" cy="400110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Корпус </a:t>
            </a:r>
            <a:r>
              <a:rPr lang="ru-RU" sz="2000" dirty="0"/>
              <a:t>резонатора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719" y="3331622"/>
            <a:ext cx="3126941" cy="352104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525707"/>
              </p:ext>
            </p:extLst>
          </p:nvPr>
        </p:nvGraphicFramePr>
        <p:xfrm>
          <a:off x="754380" y="936156"/>
          <a:ext cx="6461759" cy="5503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1755">
                  <a:extLst>
                    <a:ext uri="{9D8B030D-6E8A-4147-A177-3AD203B41FA5}">
                      <a16:colId xmlns:a16="http://schemas.microsoft.com/office/drawing/2014/main" val="1783980253"/>
                    </a:ext>
                  </a:extLst>
                </a:gridCol>
                <a:gridCol w="1043334">
                  <a:extLst>
                    <a:ext uri="{9D8B030D-6E8A-4147-A177-3AD203B41FA5}">
                      <a16:colId xmlns:a16="http://schemas.microsoft.com/office/drawing/2014/main" val="3782196775"/>
                    </a:ext>
                  </a:extLst>
                </a:gridCol>
                <a:gridCol w="1516670">
                  <a:extLst>
                    <a:ext uri="{9D8B030D-6E8A-4147-A177-3AD203B41FA5}">
                      <a16:colId xmlns:a16="http://schemas.microsoft.com/office/drawing/2014/main" val="1981540335"/>
                    </a:ext>
                  </a:extLst>
                </a:gridCol>
              </a:tblGrid>
              <a:tr h="17462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Энергия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200 </a:t>
                      </a:r>
                      <a:r>
                        <a:rPr lang="en-US" sz="1600">
                          <a:effectLst/>
                        </a:rPr>
                        <a:t>MeV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3 </a:t>
                      </a:r>
                      <a:r>
                        <a:rPr lang="en-US" sz="1600">
                          <a:effectLst/>
                        </a:rPr>
                        <a:t>GeV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extLst>
                  <a:ext uri="{0D108BD9-81ED-4DB2-BD59-A6C34878D82A}">
                    <a16:rowId xmlns:a16="http://schemas.microsoft.com/office/drawing/2014/main" val="1431509645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Длина окружности, </a:t>
                      </a:r>
                      <a:r>
                        <a:rPr lang="en-US" sz="1600" dirty="0">
                          <a:effectLst/>
                        </a:rPr>
                        <a:t>m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158.71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250495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</a:rPr>
                        <a:t>Частота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повторения</a:t>
                      </a:r>
                      <a:r>
                        <a:rPr lang="en-US" sz="1600" dirty="0">
                          <a:effectLst/>
                        </a:rPr>
                        <a:t>, Hz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1 Hz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085056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</a:rPr>
                        <a:t>Количество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сгустков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1 - </a:t>
                      </a:r>
                      <a:r>
                        <a:rPr lang="ru-RU" sz="1600" dirty="0" smtClean="0">
                          <a:effectLst/>
                        </a:rPr>
                        <a:t>150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387507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</a:rPr>
                        <a:t>Период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обращения</a:t>
                      </a:r>
                      <a:r>
                        <a:rPr lang="en-US" sz="1600" dirty="0">
                          <a:effectLst/>
                        </a:rPr>
                        <a:t>, </a:t>
                      </a:r>
                      <a:r>
                        <a:rPr lang="en-US" sz="1600" dirty="0" err="1">
                          <a:effectLst/>
                        </a:rPr>
                        <a:t>nsec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529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537866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RF </a:t>
                      </a:r>
                      <a:r>
                        <a:rPr lang="en-US" sz="1600" dirty="0" err="1">
                          <a:effectLst/>
                        </a:rPr>
                        <a:t>частота</a:t>
                      </a:r>
                      <a:r>
                        <a:rPr lang="en-US" sz="1600" dirty="0">
                          <a:effectLst/>
                        </a:rPr>
                        <a:t>, MHz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357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552863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RF </a:t>
                      </a:r>
                      <a:r>
                        <a:rPr lang="en-US" sz="1600" dirty="0" err="1">
                          <a:effectLst/>
                        </a:rPr>
                        <a:t>номер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гармоники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189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756738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RF </a:t>
                      </a:r>
                      <a:r>
                        <a:rPr lang="en-US" sz="1600" dirty="0" err="1">
                          <a:effectLst/>
                        </a:rPr>
                        <a:t>напряжение</a:t>
                      </a:r>
                      <a:r>
                        <a:rPr lang="en-US" sz="1600" dirty="0">
                          <a:effectLst/>
                        </a:rPr>
                        <a:t>, MV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0.2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1.2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extLst>
                  <a:ext uri="{0D108BD9-81ED-4DB2-BD59-A6C34878D82A}">
                    <a16:rowId xmlns:a16="http://schemas.microsoft.com/office/drawing/2014/main" val="940310297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Синхротронная частота, kHz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30.75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20.9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extLst>
                  <a:ext uri="{0D108BD9-81ED-4DB2-BD59-A6C34878D82A}">
                    <a16:rowId xmlns:a16="http://schemas.microsoft.com/office/drawing/2014/main" val="402229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RF акцептанс, </a:t>
                      </a:r>
                      <a:r>
                        <a:rPr lang="en-US" sz="1600">
                          <a:effectLst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US" sz="1600">
                          <a:effectLst/>
                        </a:rPr>
                        <a:t>RF, 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1.96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0.54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extLst>
                  <a:ext uri="{0D108BD9-81ED-4DB2-BD59-A6C34878D82A}">
                    <a16:rowId xmlns:a16="http://schemas.microsoft.com/office/drawing/2014/main" val="304098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Потери энергии за оборот, </a:t>
                      </a:r>
                      <a:r>
                        <a:rPr lang="en-US" sz="1600">
                          <a:effectLst/>
                        </a:rPr>
                        <a:t>U</a:t>
                      </a:r>
                      <a:r>
                        <a:rPr lang="ru-RU" sz="1600" baseline="-25000">
                          <a:effectLst/>
                        </a:rPr>
                        <a:t>0</a:t>
                      </a:r>
                      <a:r>
                        <a:rPr lang="ru-RU" sz="1600">
                          <a:effectLst/>
                        </a:rPr>
                        <a:t>, </a:t>
                      </a:r>
                      <a:r>
                        <a:rPr lang="en-US" sz="1600">
                          <a:effectLst/>
                        </a:rPr>
                        <a:t>keV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0.0135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685.8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extLst>
                  <a:ext uri="{0D108BD9-81ED-4DB2-BD59-A6C34878D82A}">
                    <a16:rowId xmlns:a16="http://schemas.microsoft.com/office/drawing/2014/main" val="535535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Горизонтальный </a:t>
                      </a:r>
                      <a:r>
                        <a:rPr lang="ru-RU" sz="1600" dirty="0" err="1">
                          <a:effectLst/>
                        </a:rPr>
                        <a:t>эмиттанс</a:t>
                      </a:r>
                      <a:r>
                        <a:rPr lang="pt-BR" sz="1600" dirty="0">
                          <a:effectLst/>
                        </a:rPr>
                        <a:t>, </a:t>
                      </a:r>
                      <a:r>
                        <a:rPr lang="en-US" sz="1600" dirty="0">
                          <a:effectLst/>
                        </a:rPr>
                        <a:t>e</a:t>
                      </a:r>
                      <a:r>
                        <a:rPr lang="pt-BR" sz="1600" baseline="-25000" dirty="0">
                          <a:effectLst/>
                        </a:rPr>
                        <a:t>x</a:t>
                      </a:r>
                      <a:r>
                        <a:rPr lang="pt-BR" sz="1600" dirty="0">
                          <a:effectLst/>
                        </a:rPr>
                        <a:t>, m rad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0.166·10</a:t>
                      </a:r>
                      <a:r>
                        <a:rPr lang="en-US" sz="1600" baseline="30000">
                          <a:effectLst/>
                        </a:rPr>
                        <a:t>-9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37.4·10</a:t>
                      </a:r>
                      <a:r>
                        <a:rPr lang="en-US" sz="1600" baseline="30000" dirty="0">
                          <a:effectLst/>
                        </a:rPr>
                        <a:t>-9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extLst>
                  <a:ext uri="{0D108BD9-81ED-4DB2-BD59-A6C34878D82A}">
                    <a16:rowId xmlns:a16="http://schemas.microsoft.com/office/drawing/2014/main" val="2384200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Разброс энергии, s</a:t>
                      </a:r>
                      <a:r>
                        <a:rPr lang="en-US" sz="1600" baseline="-25000">
                          <a:effectLst/>
                        </a:rPr>
                        <a:t>E</a:t>
                      </a:r>
                      <a:r>
                        <a:rPr lang="en-US" sz="1600">
                          <a:effectLst/>
                        </a:rPr>
                        <a:t>/E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0.55·10</a:t>
                      </a:r>
                      <a:r>
                        <a:rPr lang="en-US" sz="1600" baseline="30000">
                          <a:effectLst/>
                        </a:rPr>
                        <a:t>-4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8.31·10</a:t>
                      </a:r>
                      <a:r>
                        <a:rPr lang="en-US" sz="1600" baseline="30000" dirty="0">
                          <a:effectLst/>
                        </a:rPr>
                        <a:t>-4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 anchor="ctr"/>
                </a:tc>
                <a:extLst>
                  <a:ext uri="{0D108BD9-81ED-4DB2-BD59-A6C34878D82A}">
                    <a16:rowId xmlns:a16="http://schemas.microsoft.com/office/drawing/2014/main" val="1101170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Продольный размер пучка, мм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0.76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19.8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396563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12240316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Собственная добротность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24000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hMerge="1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10522028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Шунтовое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сопротивление,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MOhm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hMerge="1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4950047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Хар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-кое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сопротивление, </a:t>
                      </a:r>
                      <a:r>
                        <a:rPr lang="en-US" sz="18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Ohm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hMerge="1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3479737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Выходная мощность генератора, 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tc hMerge="1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75" marR="53975" marT="0" marB="0"/>
                </a:tc>
                <a:extLst>
                  <a:ext uri="{0D108BD9-81ED-4DB2-BD59-A6C34878D82A}">
                    <a16:rowId xmlns:a16="http://schemas.microsoft.com/office/drawing/2014/main" val="3947229108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62017"/>
              </p:ext>
            </p:extLst>
          </p:nvPr>
        </p:nvGraphicFramePr>
        <p:xfrm>
          <a:off x="7321626" y="3687738"/>
          <a:ext cx="2668194" cy="8734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9534">
                  <a:extLst>
                    <a:ext uri="{9D8B030D-6E8A-4147-A177-3AD203B41FA5}">
                      <a16:colId xmlns:a16="http://schemas.microsoft.com/office/drawing/2014/main" val="619584849"/>
                    </a:ext>
                  </a:extLst>
                </a:gridCol>
                <a:gridCol w="205740">
                  <a:extLst>
                    <a:ext uri="{9D8B030D-6E8A-4147-A177-3AD203B41FA5}">
                      <a16:colId xmlns:a16="http://schemas.microsoft.com/office/drawing/2014/main" val="2339102189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1042124929"/>
                    </a:ext>
                  </a:extLst>
                </a:gridCol>
              </a:tblGrid>
              <a:tr h="291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Резонатор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solidFill>
                            <a:srgbClr val="FFC000"/>
                          </a:solidFill>
                        </a:rPr>
                        <a:t>✔</a:t>
                      </a:r>
                      <a:endParaRPr lang="ru-RU" sz="16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041334276"/>
                  </a:ext>
                </a:extLst>
              </a:tr>
              <a:tr h="291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Усилитель мощности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solidFill>
                            <a:srgbClr val="00B050"/>
                          </a:solidFill>
                        </a:rPr>
                        <a:t>✔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747445657"/>
                  </a:ext>
                </a:extLst>
              </a:tr>
              <a:tr h="2911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Фидерный тракт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dirty="0" smtClean="0">
                          <a:solidFill>
                            <a:srgbClr val="FFC000"/>
                          </a:solidFill>
                        </a:rPr>
                        <a:t>✔</a:t>
                      </a:r>
                      <a:endParaRPr lang="ru-RU" sz="16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836181824"/>
                  </a:ext>
                </a:extLst>
              </a:tr>
            </a:tbl>
          </a:graphicData>
        </a:graphic>
      </p:graphicFrame>
      <p:sp>
        <p:nvSpPr>
          <p:cNvPr id="13" name="Заголовок 3"/>
          <p:cNvSpPr txBox="1">
            <a:spLocks/>
          </p:cNvSpPr>
          <p:nvPr/>
        </p:nvSpPr>
        <p:spPr bwMode="auto">
          <a:xfrm>
            <a:off x="2486510" y="12358"/>
            <a:ext cx="6319887" cy="10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marL="903288" indent="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0">
              <a:defRPr/>
            </a:pPr>
            <a:r>
              <a:rPr lang="ru-RU" sz="3600" b="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ВЧ </a:t>
            </a:r>
            <a:r>
              <a:rPr lang="ru-RU" sz="3600" b="0" dirty="0">
                <a:solidFill>
                  <a:srgbClr val="1F4E79"/>
                </a:solidFill>
                <a:latin typeface="Calibri"/>
              </a:rPr>
              <a:t>система</a:t>
            </a:r>
          </a:p>
        </p:txBody>
      </p:sp>
    </p:spTree>
    <p:extLst>
      <p:ext uri="{BB962C8B-B14F-4D97-AF65-F5344CB8AC3E}">
        <p14:creationId xmlns:p14="http://schemas.microsoft.com/office/powerpoint/2010/main" val="294337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8" r="16217"/>
          <a:stretch/>
        </p:blipFill>
        <p:spPr bwMode="auto">
          <a:xfrm>
            <a:off x="10098839" y="2441821"/>
            <a:ext cx="2082800" cy="278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31292"/>
          <a:stretch/>
        </p:blipFill>
        <p:spPr>
          <a:xfrm>
            <a:off x="8358998" y="-16287"/>
            <a:ext cx="3822641" cy="245810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013C43B1-E49E-4E00-8E6E-2E18F2E1D54F}" type="slidenum">
              <a:rPr lang="en-US" altLang="ru-RU" sz="1600" smtClean="0"/>
              <a:pPr/>
              <a:t>15</a:t>
            </a:fld>
            <a:endParaRPr lang="en-US" altLang="ru-RU" dirty="0"/>
          </a:p>
        </p:txBody>
      </p:sp>
      <p:sp>
        <p:nvSpPr>
          <p:cNvPr id="5" name="Rectangle 361"/>
          <p:cNvSpPr txBox="1">
            <a:spLocks noChangeArrowheads="1"/>
          </p:cNvSpPr>
          <p:nvPr/>
        </p:nvSpPr>
        <p:spPr>
          <a:xfrm>
            <a:off x="1050403" y="118884"/>
            <a:ext cx="64087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dirty="0" smtClean="0">
                <a:solidFill>
                  <a:srgbClr val="1F4E79"/>
                </a:solidFill>
                <a:latin typeface="+mn-lt"/>
              </a:rPr>
              <a:t>Вакуумная система</a:t>
            </a:r>
            <a:endParaRPr lang="en-US" sz="3600" dirty="0">
              <a:solidFill>
                <a:srgbClr val="1F4E79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4"/>
          <a:stretch/>
        </p:blipFill>
        <p:spPr>
          <a:xfrm>
            <a:off x="6485216" y="1017651"/>
            <a:ext cx="3695381" cy="304043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6"/>
          <a:stretch>
            <a:fillRect/>
          </a:stretch>
        </p:blipFill>
        <p:spPr>
          <a:xfrm>
            <a:off x="89614" y="1232804"/>
            <a:ext cx="4165144" cy="5545369"/>
          </a:xfrm>
          <a:prstGeom prst="rect">
            <a:avLst/>
          </a:prstGeom>
        </p:spPr>
      </p:pic>
      <p:pic>
        <p:nvPicPr>
          <p:cNvPr id="11" name="Рисунок 10" descr="Different Pumps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"/>
          <a:stretch/>
        </p:blipFill>
        <p:spPr bwMode="auto">
          <a:xfrm>
            <a:off x="5327474" y="4317995"/>
            <a:ext cx="4781726" cy="25238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5398140" y="4028101"/>
            <a:ext cx="4782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Распределение давлений в поворотной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секции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78753" y="4397433"/>
            <a:ext cx="1224785" cy="1339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933669"/>
              </p:ext>
            </p:extLst>
          </p:nvPr>
        </p:nvGraphicFramePr>
        <p:xfrm>
          <a:off x="3922457" y="1022058"/>
          <a:ext cx="2522583" cy="303602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787430">
                  <a:extLst>
                    <a:ext uri="{9D8B030D-6E8A-4147-A177-3AD203B41FA5}">
                      <a16:colId xmlns:a16="http://schemas.microsoft.com/office/drawing/2014/main" val="512362257"/>
                    </a:ext>
                  </a:extLst>
                </a:gridCol>
                <a:gridCol w="735153">
                  <a:extLst>
                    <a:ext uri="{9D8B030D-6E8A-4147-A177-3AD203B41FA5}">
                      <a16:colId xmlns:a16="http://schemas.microsoft.com/office/drawing/2014/main" val="3939481235"/>
                    </a:ext>
                  </a:extLst>
                </a:gridCol>
              </a:tblGrid>
              <a:tr h="1854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Название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Кол-во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69504391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Магниторазрядный насос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77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19123641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Форвакуум датчик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00914124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</a:rPr>
                        <a:t>Высоковак</a:t>
                      </a:r>
                      <a:r>
                        <a:rPr lang="ru-RU" sz="1400" u="none" strike="noStrike" dirty="0">
                          <a:effectLst/>
                        </a:rPr>
                        <a:t> датчик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80624490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Масс-спектрометр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69261619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Шибер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80319366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Клапан форвакуум откачки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898633391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Источник питания магниторазрядного насоса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397330560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Контроллер для датчиков давления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022613837"/>
                  </a:ext>
                </a:extLst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485216" y="924774"/>
            <a:ext cx="3746567" cy="147732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Вакуумная камера: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бесшовная труба</a:t>
            </a:r>
            <a:r>
              <a:rPr kumimoji="0" lang="ru-RU" alt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нержавеющей стали марки 316 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эллипс 41х24 мм</a:t>
            </a:r>
            <a:r>
              <a:rPr kumimoji="0" lang="ru-RU" altLang="ru-RU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эллипс 60х20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мм</a:t>
            </a:r>
            <a:r>
              <a:rPr lang="ru-RU" altLang="ru-RU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2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9709547"/>
                  </p:ext>
                </p:extLst>
              </p:nvPr>
            </p:nvGraphicFramePr>
            <p:xfrm>
              <a:off x="536824" y="1247812"/>
              <a:ext cx="5938156" cy="5404104"/>
            </p:xfrm>
            <a:graphic>
              <a:graphicData uri="http://schemas.openxmlformats.org/drawingml/2006/table">
                <a:tbl>
                  <a:tblPr>
                    <a:tableStyleId>{69CF1AB2-1976-4502-BF36-3FF5EA218861}</a:tableStyleId>
                  </a:tblPr>
                  <a:tblGrid>
                    <a:gridCol w="887082">
                      <a:extLst>
                        <a:ext uri="{9D8B030D-6E8A-4147-A177-3AD203B41FA5}">
                          <a16:colId xmlns:a16="http://schemas.microsoft.com/office/drawing/2014/main" val="2619435040"/>
                        </a:ext>
                      </a:extLst>
                    </a:gridCol>
                    <a:gridCol w="520302">
                      <a:extLst>
                        <a:ext uri="{9D8B030D-6E8A-4147-A177-3AD203B41FA5}">
                          <a16:colId xmlns:a16="http://schemas.microsoft.com/office/drawing/2014/main" val="3078021345"/>
                        </a:ext>
                      </a:extLst>
                    </a:gridCol>
                    <a:gridCol w="715744">
                      <a:extLst>
                        <a:ext uri="{9D8B030D-6E8A-4147-A177-3AD203B41FA5}">
                          <a16:colId xmlns:a16="http://schemas.microsoft.com/office/drawing/2014/main" val="3920103051"/>
                        </a:ext>
                      </a:extLst>
                    </a:gridCol>
                    <a:gridCol w="743514">
                      <a:extLst>
                        <a:ext uri="{9D8B030D-6E8A-4147-A177-3AD203B41FA5}">
                          <a16:colId xmlns:a16="http://schemas.microsoft.com/office/drawing/2014/main" val="4016897766"/>
                        </a:ext>
                      </a:extLst>
                    </a:gridCol>
                    <a:gridCol w="1023391">
                      <a:extLst>
                        <a:ext uri="{9D8B030D-6E8A-4147-A177-3AD203B41FA5}">
                          <a16:colId xmlns:a16="http://schemas.microsoft.com/office/drawing/2014/main" val="3668790716"/>
                        </a:ext>
                      </a:extLst>
                    </a:gridCol>
                    <a:gridCol w="1146629">
                      <a:extLst>
                        <a:ext uri="{9D8B030D-6E8A-4147-A177-3AD203B41FA5}">
                          <a16:colId xmlns:a16="http://schemas.microsoft.com/office/drawing/2014/main" val="2898286705"/>
                        </a:ext>
                      </a:extLst>
                    </a:gridCol>
                    <a:gridCol w="901494">
                      <a:extLst>
                        <a:ext uri="{9D8B030D-6E8A-4147-A177-3AD203B41FA5}">
                          <a16:colId xmlns:a16="http://schemas.microsoft.com/office/drawing/2014/main" val="2844882758"/>
                        </a:ext>
                      </a:extLst>
                    </a:gridCol>
                  </a:tblGrid>
                  <a:tr h="45275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Тип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Кол-во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Выходной </a:t>
                          </a:r>
                          <a:r>
                            <a:rPr lang="ru-RU" sz="1600" dirty="0" smtClean="0">
                              <a:effectLst/>
                            </a:rPr>
                            <a:t>ток,</a:t>
                          </a:r>
                          <a:r>
                            <a:rPr lang="en-US" sz="1600" dirty="0" smtClean="0">
                              <a:effectLst/>
                            </a:rPr>
                            <a:t>A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Выходное напряжение, V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Выходная мощность источника</a:t>
                          </a:r>
                          <a:r>
                            <a:rPr lang="en-US" sz="1600" dirty="0">
                              <a:effectLst/>
                            </a:rPr>
                            <a:t>, </a:t>
                          </a:r>
                          <a:r>
                            <a:rPr lang="en-US" sz="1600" dirty="0" smtClean="0">
                              <a:effectLst/>
                            </a:rPr>
                            <a:t>kVA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Потребляемая мощность источника</a:t>
                          </a:r>
                          <a:r>
                            <a:rPr lang="en-US" sz="1600" dirty="0">
                              <a:effectLst/>
                            </a:rPr>
                            <a:t>, </a:t>
                          </a:r>
                          <a:r>
                            <a:rPr lang="en-US" sz="1600" dirty="0" smtClean="0">
                              <a:effectLst/>
                            </a:rPr>
                            <a:t>kW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Допуск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1600">
                                            <a:latin typeface="Cambria Math" panose="02040503050406030204" pitchFamily="18" charset="0"/>
                                          </a:rPr>
                                          <m:t>𝑀𝐴𝑋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99967153"/>
                      </a:ext>
                    </a:extLst>
                  </a:tr>
                  <a:tr h="20828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BR-BF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900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200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180 </a:t>
                          </a:r>
                          <a:r>
                            <a:rPr lang="ru-RU" sz="1600" dirty="0" smtClean="0">
                              <a:effectLst/>
                            </a:rPr>
                            <a:t>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80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2∙10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-5</a:t>
                          </a:r>
                          <a:endParaRPr lang="ru-RU" sz="1600" baseline="30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2280725"/>
                      </a:ext>
                    </a:extLst>
                  </a:tr>
                  <a:tr h="20637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BR-BD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2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750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630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470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170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2∙10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-5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65892319"/>
                      </a:ext>
                    </a:extLst>
                  </a:tr>
                  <a:tr h="20828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BR-QF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170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175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30</a:t>
                          </a:r>
                          <a:r>
                            <a:rPr lang="ru-RU" sz="1600" dirty="0" smtClean="0">
                              <a:effectLst/>
                            </a:rPr>
                            <a:t>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10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5∙10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-5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64660176"/>
                      </a:ext>
                    </a:extLst>
                  </a:tr>
                  <a:tr h="20637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BR-QD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120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175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21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10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5∙10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-5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74614999"/>
                      </a:ext>
                    </a:extLst>
                  </a:tr>
                  <a:tr h="20828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BR-QG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110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175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19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10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5∙10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-5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01439133"/>
                      </a:ext>
                    </a:extLst>
                  </a:tr>
                  <a:tr h="20637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BR-SXV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8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6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24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</a:t>
                          </a:r>
                          <a:r>
                            <a:rPr lang="ru-RU" sz="1600" dirty="0" smtClean="0">
                              <a:effectLst/>
                            </a:rPr>
                            <a:t>144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0.0</a:t>
                          </a:r>
                          <a:r>
                            <a:rPr lang="ru-RU" sz="1600" dirty="0" smtClean="0">
                              <a:effectLst/>
                            </a:rPr>
                            <a:t>6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-3</a:t>
                          </a:r>
                          <a:endParaRPr lang="ru-RU" sz="1600" baseline="30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47758639"/>
                      </a:ext>
                    </a:extLst>
                  </a:tr>
                  <a:tr h="20637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BR-SXH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8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6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24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</a:t>
                          </a:r>
                          <a:r>
                            <a:rPr lang="ru-RU" sz="1600" dirty="0" smtClean="0">
                              <a:effectLst/>
                            </a:rPr>
                            <a:t>144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0.0</a:t>
                          </a:r>
                          <a:r>
                            <a:rPr lang="ru-RU" sz="1600" dirty="0" smtClean="0">
                              <a:effectLst/>
                            </a:rPr>
                            <a:t>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-3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81473012"/>
                      </a:ext>
                    </a:extLst>
                  </a:tr>
                  <a:tr h="20828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BR-CX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6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70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</a:t>
                          </a:r>
                          <a:r>
                            <a:rPr lang="ru-RU" sz="1600" dirty="0" smtClean="0">
                              <a:effectLst/>
                            </a:rPr>
                            <a:t>42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0.0</a:t>
                          </a:r>
                          <a:r>
                            <a:rPr lang="ru-RU" sz="1600" dirty="0" smtClean="0">
                              <a:effectLst/>
                            </a:rPr>
                            <a:t>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-3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87313430"/>
                      </a:ext>
                    </a:extLst>
                  </a:tr>
                  <a:tr h="20637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BR-CX1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6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70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</a:t>
                          </a:r>
                          <a:r>
                            <a:rPr lang="ru-RU" sz="1600" dirty="0" smtClean="0">
                              <a:effectLst/>
                            </a:rPr>
                            <a:t>42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0.0</a:t>
                          </a:r>
                          <a:r>
                            <a:rPr lang="ru-RU" sz="1600" dirty="0" smtClean="0">
                              <a:effectLst/>
                            </a:rPr>
                            <a:t>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-3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96220690"/>
                      </a:ext>
                    </a:extLst>
                  </a:tr>
                  <a:tr h="20637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BR-CY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16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6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70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</a:t>
                          </a:r>
                          <a:r>
                            <a:rPr lang="ru-RU" sz="1600" dirty="0" smtClean="0">
                              <a:effectLst/>
                            </a:rPr>
                            <a:t>42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0.0</a:t>
                          </a:r>
                          <a:r>
                            <a:rPr lang="ru-RU" sz="1600" dirty="0" smtClean="0">
                              <a:effectLst/>
                            </a:rPr>
                            <a:t>6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-3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82048722"/>
                      </a:ext>
                    </a:extLst>
                  </a:tr>
                  <a:tr h="20828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DC </a:t>
                          </a:r>
                          <a:r>
                            <a:rPr lang="en-US" sz="1600">
                              <a:effectLst/>
                            </a:rPr>
                            <a:t>Septa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500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8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4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4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57050121"/>
                      </a:ext>
                    </a:extLst>
                  </a:tr>
                  <a:tr h="21145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Кол-во</a:t>
                          </a: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источников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3">
                      <a:txBody>
                        <a:bodyPr/>
                        <a:lstStyle/>
                        <a:p>
                          <a:pPr marL="45720" indent="-45720"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457кВт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653971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9709547"/>
                  </p:ext>
                </p:extLst>
              </p:nvPr>
            </p:nvGraphicFramePr>
            <p:xfrm>
              <a:off x="536824" y="1247812"/>
              <a:ext cx="5938156" cy="5404104"/>
            </p:xfrm>
            <a:graphic>
              <a:graphicData uri="http://schemas.openxmlformats.org/drawingml/2006/table">
                <a:tbl>
                  <a:tblPr>
                    <a:tableStyleId>{69CF1AB2-1976-4502-BF36-3FF5EA218861}</a:tableStyleId>
                  </a:tblPr>
                  <a:tblGrid>
                    <a:gridCol w="887082">
                      <a:extLst>
                        <a:ext uri="{9D8B030D-6E8A-4147-A177-3AD203B41FA5}">
                          <a16:colId xmlns:a16="http://schemas.microsoft.com/office/drawing/2014/main" val="2619435040"/>
                        </a:ext>
                      </a:extLst>
                    </a:gridCol>
                    <a:gridCol w="520302">
                      <a:extLst>
                        <a:ext uri="{9D8B030D-6E8A-4147-A177-3AD203B41FA5}">
                          <a16:colId xmlns:a16="http://schemas.microsoft.com/office/drawing/2014/main" val="3078021345"/>
                        </a:ext>
                      </a:extLst>
                    </a:gridCol>
                    <a:gridCol w="715744">
                      <a:extLst>
                        <a:ext uri="{9D8B030D-6E8A-4147-A177-3AD203B41FA5}">
                          <a16:colId xmlns:a16="http://schemas.microsoft.com/office/drawing/2014/main" val="3920103051"/>
                        </a:ext>
                      </a:extLst>
                    </a:gridCol>
                    <a:gridCol w="743514">
                      <a:extLst>
                        <a:ext uri="{9D8B030D-6E8A-4147-A177-3AD203B41FA5}">
                          <a16:colId xmlns:a16="http://schemas.microsoft.com/office/drawing/2014/main" val="4016897766"/>
                        </a:ext>
                      </a:extLst>
                    </a:gridCol>
                    <a:gridCol w="1023391">
                      <a:extLst>
                        <a:ext uri="{9D8B030D-6E8A-4147-A177-3AD203B41FA5}">
                          <a16:colId xmlns:a16="http://schemas.microsoft.com/office/drawing/2014/main" val="3668790716"/>
                        </a:ext>
                      </a:extLst>
                    </a:gridCol>
                    <a:gridCol w="1146629">
                      <a:extLst>
                        <a:ext uri="{9D8B030D-6E8A-4147-A177-3AD203B41FA5}">
                          <a16:colId xmlns:a16="http://schemas.microsoft.com/office/drawing/2014/main" val="2898286705"/>
                        </a:ext>
                      </a:extLst>
                    </a:gridCol>
                    <a:gridCol w="901494">
                      <a:extLst>
                        <a:ext uri="{9D8B030D-6E8A-4147-A177-3AD203B41FA5}">
                          <a16:colId xmlns:a16="http://schemas.microsoft.com/office/drawing/2014/main" val="2844882758"/>
                        </a:ext>
                      </a:extLst>
                    </a:gridCol>
                  </a:tblGrid>
                  <a:tr h="14020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Тип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Кол-во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Выходной </a:t>
                          </a:r>
                          <a:r>
                            <a:rPr lang="ru-RU" sz="1600" dirty="0" smtClean="0">
                              <a:effectLst/>
                            </a:rPr>
                            <a:t>ток,</a:t>
                          </a:r>
                          <a:r>
                            <a:rPr lang="en-US" sz="1600" dirty="0" smtClean="0">
                              <a:effectLst/>
                            </a:rPr>
                            <a:t>A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Выходное напряжение, V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Выходная мощность источника</a:t>
                          </a:r>
                          <a:r>
                            <a:rPr lang="en-US" sz="1600" dirty="0">
                              <a:effectLst/>
                            </a:rPr>
                            <a:t>, </a:t>
                          </a:r>
                          <a:r>
                            <a:rPr lang="en-US" sz="1600" dirty="0" smtClean="0">
                              <a:effectLst/>
                            </a:rPr>
                            <a:t>kVA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Потребляемая мощность источника</a:t>
                          </a:r>
                          <a:r>
                            <a:rPr lang="en-US" sz="1600" dirty="0">
                              <a:effectLst/>
                            </a:rPr>
                            <a:t>, </a:t>
                          </a:r>
                          <a:r>
                            <a:rPr lang="en-US" sz="1600" dirty="0" smtClean="0">
                              <a:effectLst/>
                            </a:rPr>
                            <a:t>kW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559459" t="-2609" r="-1351" b="-2934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9967153"/>
                      </a:ext>
                    </a:extLst>
                  </a:tr>
                  <a:tr h="2804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BR-BF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900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200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180 </a:t>
                          </a:r>
                          <a:r>
                            <a:rPr lang="ru-RU" sz="1600" dirty="0" smtClean="0">
                              <a:effectLst/>
                            </a:rPr>
                            <a:t>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80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2∙10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-5</a:t>
                          </a:r>
                          <a:endParaRPr lang="ru-RU" sz="1600" baseline="30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02280725"/>
                      </a:ext>
                    </a:extLst>
                  </a:tr>
                  <a:tr h="2804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BR-BD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2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750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630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470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170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2∙10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-5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65892319"/>
                      </a:ext>
                    </a:extLst>
                  </a:tr>
                  <a:tr h="2804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BR-QF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170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175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30</a:t>
                          </a:r>
                          <a:r>
                            <a:rPr lang="ru-RU" sz="1600" dirty="0" smtClean="0">
                              <a:effectLst/>
                            </a:rPr>
                            <a:t>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10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5∙10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-5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64660176"/>
                      </a:ext>
                    </a:extLst>
                  </a:tr>
                  <a:tr h="2804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BR-QD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120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175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21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10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5∙10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-5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74614999"/>
                      </a:ext>
                    </a:extLst>
                  </a:tr>
                  <a:tr h="2804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BR-QG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110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175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19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10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5∙10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-5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01439133"/>
                      </a:ext>
                    </a:extLst>
                  </a:tr>
                  <a:tr h="2804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BR-SXV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8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6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24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</a:t>
                          </a:r>
                          <a:r>
                            <a:rPr lang="ru-RU" sz="1600" dirty="0" smtClean="0">
                              <a:effectLst/>
                            </a:rPr>
                            <a:t>144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0.0</a:t>
                          </a:r>
                          <a:r>
                            <a:rPr lang="ru-RU" sz="1600" dirty="0" smtClean="0">
                              <a:effectLst/>
                            </a:rPr>
                            <a:t>6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-3</a:t>
                          </a:r>
                          <a:endParaRPr lang="ru-RU" sz="1600" baseline="300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47758639"/>
                      </a:ext>
                    </a:extLst>
                  </a:tr>
                  <a:tr h="2804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BR-SXH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8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6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24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</a:t>
                          </a:r>
                          <a:r>
                            <a:rPr lang="ru-RU" sz="1600" dirty="0" smtClean="0">
                              <a:effectLst/>
                            </a:rPr>
                            <a:t>144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0.0</a:t>
                          </a:r>
                          <a:r>
                            <a:rPr lang="ru-RU" sz="1600" dirty="0" smtClean="0">
                              <a:effectLst/>
                            </a:rPr>
                            <a:t>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-3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81473012"/>
                      </a:ext>
                    </a:extLst>
                  </a:tr>
                  <a:tr h="2804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BR-CX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14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6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70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</a:t>
                          </a:r>
                          <a:r>
                            <a:rPr lang="ru-RU" sz="1600" dirty="0" smtClean="0">
                              <a:effectLst/>
                            </a:rPr>
                            <a:t>42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0.0</a:t>
                          </a:r>
                          <a:r>
                            <a:rPr lang="ru-RU" sz="1600" dirty="0" smtClean="0">
                              <a:effectLst/>
                            </a:rPr>
                            <a:t>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-3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87313430"/>
                      </a:ext>
                    </a:extLst>
                  </a:tr>
                  <a:tr h="2804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BR-CX1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6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70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</a:t>
                          </a:r>
                          <a:r>
                            <a:rPr lang="ru-RU" sz="1600" dirty="0" smtClean="0">
                              <a:effectLst/>
                            </a:rPr>
                            <a:t>42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0.0</a:t>
                          </a:r>
                          <a:r>
                            <a:rPr lang="ru-RU" sz="1600" dirty="0" smtClean="0">
                              <a:effectLst/>
                            </a:rPr>
                            <a:t>6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-3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96220690"/>
                      </a:ext>
                    </a:extLst>
                  </a:tr>
                  <a:tr h="2804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BR-CY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16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6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70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</a:t>
                          </a:r>
                          <a:r>
                            <a:rPr lang="ru-RU" sz="1600" dirty="0" smtClean="0">
                              <a:effectLst/>
                            </a:rPr>
                            <a:t>42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 smtClean="0">
                              <a:effectLst/>
                            </a:rPr>
                            <a:t>0.0</a:t>
                          </a:r>
                          <a:r>
                            <a:rPr lang="ru-RU" sz="1600" dirty="0" smtClean="0">
                              <a:effectLst/>
                            </a:rPr>
                            <a:t>6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600" dirty="0" smtClean="0">
                              <a:effectLst/>
                            </a:rPr>
                            <a:t>10</a:t>
                          </a:r>
                          <a:r>
                            <a:rPr lang="ru-RU" sz="1600" baseline="30000" dirty="0" smtClean="0">
                              <a:effectLst/>
                            </a:rPr>
                            <a:t>-3</a:t>
                          </a:r>
                          <a:endParaRPr lang="ru-RU" sz="1600" baseline="30000" dirty="0" smtClean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82048722"/>
                      </a:ext>
                    </a:extLst>
                  </a:tr>
                  <a:tr h="280416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DC </a:t>
                          </a:r>
                          <a:r>
                            <a:rPr lang="en-US" sz="1600">
                              <a:effectLst/>
                            </a:rPr>
                            <a:t>Septa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>
                              <a:effectLst/>
                            </a:rPr>
                            <a:t>1 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500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8</a:t>
                          </a:r>
                          <a:endParaRPr lang="ru-RU" sz="16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4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</a:rPr>
                            <a:t>4 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57050121"/>
                      </a:ext>
                    </a:extLst>
                  </a:tr>
                  <a:tr h="91744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Кол-во</a:t>
                          </a:r>
                        </a:p>
                        <a:p>
                          <a:pPr algn="just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источников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3">
                      <a:txBody>
                        <a:bodyPr/>
                        <a:lstStyle/>
                        <a:p>
                          <a:pPr marL="45720" indent="-45720"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effectLst/>
                            </a:rPr>
                            <a:t>457кВт</a:t>
                          </a: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15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endParaRPr lang="ru-RU" sz="16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6539719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Рисунок 2"/>
          <p:cNvPicPr/>
          <p:nvPr/>
        </p:nvPicPr>
        <p:blipFill>
          <a:blip r:embed="rId4"/>
          <a:stretch>
            <a:fillRect/>
          </a:stretch>
        </p:blipFill>
        <p:spPr>
          <a:xfrm>
            <a:off x="6817302" y="523532"/>
            <a:ext cx="5124450" cy="3269615"/>
          </a:xfrm>
          <a:prstGeom prst="rect">
            <a:avLst/>
          </a:prstGeom>
        </p:spPr>
      </p:pic>
      <p:sp>
        <p:nvSpPr>
          <p:cNvPr id="6" name="Rectangle 361"/>
          <p:cNvSpPr txBox="1">
            <a:spLocks noChangeArrowheads="1"/>
          </p:cNvSpPr>
          <p:nvPr/>
        </p:nvSpPr>
        <p:spPr>
          <a:xfrm>
            <a:off x="361804" y="154343"/>
            <a:ext cx="64087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rgbClr val="1F4E79"/>
                </a:solidFill>
              </a:rPr>
              <a:t>Источники питания</a:t>
            </a:r>
            <a:endParaRPr lang="en-US" sz="4000" b="1" dirty="0">
              <a:solidFill>
                <a:srgbClr val="1F4E79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1767" y="3793147"/>
            <a:ext cx="5124450" cy="29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28858" y="3649398"/>
            <a:ext cx="37882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Цикл ускорения в бустере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9956800" y="1248229"/>
            <a:ext cx="136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Диполи</a:t>
            </a:r>
          </a:p>
          <a:p>
            <a:r>
              <a:rPr lang="ru-RU" dirty="0" smtClean="0"/>
              <a:t>Квадруполи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022114" y="5653315"/>
            <a:ext cx="136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Секступоли</a:t>
            </a:r>
            <a:endParaRPr lang="ru-RU" dirty="0" smtClean="0"/>
          </a:p>
          <a:p>
            <a:r>
              <a:rPr lang="ru-RU" dirty="0" smtClean="0"/>
              <a:t>Корректора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623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Subrack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601" y="1310112"/>
            <a:ext cx="3152670" cy="2258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4178" y="2165113"/>
            <a:ext cx="1321844" cy="400110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MPS-6-60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972" y="1223455"/>
            <a:ext cx="3807156" cy="2876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56227" y="3354212"/>
            <a:ext cx="3854645" cy="707886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Источники питания квадруполей</a:t>
            </a:r>
          </a:p>
          <a:p>
            <a:r>
              <a:rPr lang="ru-RU" sz="2000" dirty="0" smtClean="0"/>
              <a:t>Тестирование</a:t>
            </a:r>
            <a:endParaRPr lang="en-US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31917" y="3168537"/>
            <a:ext cx="397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b="1" dirty="0">
                <a:solidFill>
                  <a:srgbClr val="00B050"/>
                </a:solidFill>
              </a:rPr>
              <a:t>✔</a:t>
            </a:r>
            <a:endParaRPr lang="ru-RU" sz="1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69226" y="3657040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b="1" dirty="0">
                <a:solidFill>
                  <a:srgbClr val="00B050"/>
                </a:solidFill>
              </a:rPr>
              <a:t>✔</a:t>
            </a:r>
            <a:endParaRPr lang="ru-RU" sz="1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084" y="318585"/>
            <a:ext cx="3861770" cy="2896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37828" y="2740741"/>
            <a:ext cx="3854645" cy="400110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latin typeface="Comic Sans MS" panose="030F0702030302020204" pitchFamily="66" charset="0"/>
                <a:cs typeface="Arial" pitchFamily="34" charset="0"/>
              </a:rPr>
              <a:t>VCH-500-20</a:t>
            </a:r>
            <a:endParaRPr lang="en-US" sz="2000" dirty="0"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570725" y="2799205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b="1" dirty="0">
                <a:solidFill>
                  <a:srgbClr val="00B050"/>
                </a:solidFill>
              </a:rPr>
              <a:t>✔</a:t>
            </a:r>
            <a:endParaRPr lang="ru-RU" sz="1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8027" y="4109664"/>
            <a:ext cx="4469040" cy="15280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08027" y="5237634"/>
            <a:ext cx="3854645" cy="400110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cs typeface="Arial" pitchFamily="34" charset="0"/>
              </a:rPr>
              <a:t>MPS-150-24 </a:t>
            </a:r>
            <a:r>
              <a:rPr lang="ru-RU" sz="2000" dirty="0">
                <a:cs typeface="Arial" pitchFamily="34" charset="0"/>
              </a:rPr>
              <a:t>/</a:t>
            </a:r>
            <a:r>
              <a:rPr lang="en-US" sz="2000" dirty="0" smtClean="0">
                <a:cs typeface="Arial" pitchFamily="34" charset="0"/>
              </a:rPr>
              <a:t> MPS-300-24</a:t>
            </a:r>
            <a:endParaRPr lang="en-US" sz="2000" dirty="0"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46686" y="5231417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b="1" dirty="0">
                <a:solidFill>
                  <a:srgbClr val="00B050"/>
                </a:solidFill>
              </a:rPr>
              <a:t>✔</a:t>
            </a:r>
            <a:endParaRPr lang="ru-RU" sz="1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10" descr="MPS-20-1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523" y="3362384"/>
            <a:ext cx="3306850" cy="292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766486" y="5634931"/>
            <a:ext cx="2975571" cy="400110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cs typeface="Arial" pitchFamily="34" charset="0"/>
              </a:rPr>
              <a:t>MPS-20-50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803334" y="6132099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b="1" dirty="0">
                <a:solidFill>
                  <a:srgbClr val="00B050"/>
                </a:solidFill>
              </a:rPr>
              <a:t>✔</a:t>
            </a:r>
            <a:endParaRPr lang="ru-RU" sz="1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826" y="5774295"/>
            <a:ext cx="11818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Большинство  источников питания элементов бустера готовы</a:t>
            </a:r>
          </a:p>
          <a:p>
            <a:r>
              <a:rPr lang="ru-RU" sz="2000" dirty="0" smtClean="0"/>
              <a:t> и находятся на стадии тестирования.</a:t>
            </a:r>
          </a:p>
          <a:p>
            <a:r>
              <a:rPr lang="en-US" sz="2000" dirty="0" smtClean="0"/>
              <a:t>BF – </a:t>
            </a:r>
            <a:r>
              <a:rPr lang="ru-RU" sz="2000" dirty="0" smtClean="0"/>
              <a:t>тестирование, </a:t>
            </a:r>
            <a:r>
              <a:rPr lang="en-US" sz="2000" dirty="0" smtClean="0"/>
              <a:t>BD – </a:t>
            </a:r>
            <a:r>
              <a:rPr lang="ru-RU" sz="2000" dirty="0" smtClean="0"/>
              <a:t>сборка.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2" name="Rectangle 361"/>
          <p:cNvSpPr txBox="1">
            <a:spLocks noChangeArrowheads="1"/>
          </p:cNvSpPr>
          <p:nvPr/>
        </p:nvSpPr>
        <p:spPr>
          <a:xfrm>
            <a:off x="361804" y="154343"/>
            <a:ext cx="64087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rgbClr val="1F4E79"/>
                </a:solidFill>
              </a:rPr>
              <a:t>Источники питания</a:t>
            </a:r>
            <a:endParaRPr lang="en-US" sz="4000" b="1" dirty="0">
              <a:solidFill>
                <a:srgbClr val="1F4E79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2291" y="4348611"/>
            <a:ext cx="301573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RuPAC’23, 13.09.23, Poster - 008, </a:t>
            </a:r>
            <a:r>
              <a:rPr lang="en-US" sz="1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O.Belikov</a:t>
            </a:r>
            <a:r>
              <a:rPr lang="en-US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«Система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питания магнитов инжекционного комплекса ЦКП «СКИФ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»»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8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/>
          <p:nvPr/>
        </p:nvPicPr>
        <p:blipFill>
          <a:blip r:embed="rId3"/>
          <a:stretch>
            <a:fillRect/>
          </a:stretch>
        </p:blipFill>
        <p:spPr>
          <a:xfrm>
            <a:off x="5362849" y="4621185"/>
            <a:ext cx="3398242" cy="21579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35" t="36604" r="62319" b="48531"/>
          <a:stretch/>
        </p:blipFill>
        <p:spPr>
          <a:xfrm>
            <a:off x="7844971" y="154343"/>
            <a:ext cx="2038304" cy="184078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013C43B1-E49E-4E00-8E6E-2E18F2E1D54F}" type="slidenum">
              <a:rPr lang="en-US" altLang="ru-RU" sz="1600" smtClean="0"/>
              <a:pPr/>
              <a:t>18</a:t>
            </a:fld>
            <a:endParaRPr lang="en-US" alt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234437"/>
              </p:ext>
            </p:extLst>
          </p:nvPr>
        </p:nvGraphicFramePr>
        <p:xfrm>
          <a:off x="695398" y="1158610"/>
          <a:ext cx="4834545" cy="39834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842726">
                  <a:extLst>
                    <a:ext uri="{9D8B030D-6E8A-4147-A177-3AD203B41FA5}">
                      <a16:colId xmlns:a16="http://schemas.microsoft.com/office/drawing/2014/main" val="476929811"/>
                    </a:ext>
                  </a:extLst>
                </a:gridCol>
                <a:gridCol w="991819">
                  <a:extLst>
                    <a:ext uri="{9D8B030D-6E8A-4147-A177-3AD203B41FA5}">
                      <a16:colId xmlns:a16="http://schemas.microsoft.com/office/drawing/2014/main" val="1912387494"/>
                    </a:ext>
                  </a:extLst>
                </a:gridCol>
              </a:tblGrid>
              <a:tr h="4188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Элемент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Кол-во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618384158"/>
                  </a:ext>
                </a:extLst>
              </a:tr>
              <a:tr h="4188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Люминофорные датчики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6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214799985"/>
                  </a:ext>
                </a:extLst>
              </a:tr>
              <a:tr h="4188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Поперечный профиль пучка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665704358"/>
                  </a:ext>
                </a:extLst>
              </a:tr>
              <a:tr h="4188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Продольный профиль пучка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872116751"/>
                  </a:ext>
                </a:extLst>
              </a:tr>
              <a:tr h="484736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Датчики тока  </a:t>
                      </a:r>
                      <a:r>
                        <a:rPr lang="en-US" sz="2000" dirty="0" smtClean="0"/>
                        <a:t>DCCT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156804039"/>
                  </a:ext>
                </a:extLst>
              </a:tr>
              <a:tr h="484736"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Датчики тока  </a:t>
                      </a:r>
                      <a:r>
                        <a:rPr lang="en-US" sz="2000" dirty="0" smtClean="0"/>
                        <a:t>FCT</a:t>
                      </a:r>
                      <a:endParaRPr lang="ru-RU" sz="20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70057369"/>
                  </a:ext>
                </a:extLst>
              </a:tr>
              <a:tr h="4188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Датчики положения пучка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</a:rPr>
                        <a:t>28</a:t>
                      </a:r>
                      <a:r>
                        <a:rPr lang="ru-RU" sz="2000" u="none" strike="noStrike" dirty="0" smtClean="0">
                          <a:effectLst/>
                        </a:rPr>
                        <a:t>+</a:t>
                      </a:r>
                      <a:r>
                        <a:rPr lang="en-US" sz="2000" u="none" strike="noStrike" dirty="0" smtClean="0">
                          <a:effectLst/>
                        </a:rPr>
                        <a:t>9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890747654"/>
                  </a:ext>
                </a:extLst>
              </a:tr>
              <a:tr h="4188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Согласованная полосковая линия</a:t>
                      </a:r>
                    </a:p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(</a:t>
                      </a:r>
                      <a:r>
                        <a:rPr lang="ru-RU" sz="2000" u="none" strike="noStrike" dirty="0" err="1" smtClean="0">
                          <a:effectLst/>
                        </a:rPr>
                        <a:t>сист</a:t>
                      </a:r>
                      <a:r>
                        <a:rPr lang="ru-RU" sz="2000" u="none" strike="noStrike" dirty="0" smtClean="0">
                          <a:effectLst/>
                        </a:rPr>
                        <a:t>. измерение бетатронных частот) 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</a:rPr>
                        <a:t>2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575666986"/>
                  </a:ext>
                </a:extLst>
              </a:tr>
            </a:tbl>
          </a:graphicData>
        </a:graphic>
      </p:graphicFrame>
      <p:sp>
        <p:nvSpPr>
          <p:cNvPr id="8" name="Rectangle 361"/>
          <p:cNvSpPr txBox="1">
            <a:spLocks noChangeArrowheads="1"/>
          </p:cNvSpPr>
          <p:nvPr/>
        </p:nvSpPr>
        <p:spPr>
          <a:xfrm>
            <a:off x="361804" y="154343"/>
            <a:ext cx="64087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>
                <a:solidFill>
                  <a:srgbClr val="1F4E79"/>
                </a:solidFill>
              </a:rPr>
              <a:t>Диагностические системы</a:t>
            </a:r>
          </a:p>
        </p:txBody>
      </p:sp>
      <p:pic>
        <p:nvPicPr>
          <p:cNvPr id="9" name="Объект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83275" y="154343"/>
            <a:ext cx="2135505" cy="2011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6573" y="1719943"/>
            <a:ext cx="4796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Апертура 41х24 / 62х22 </a:t>
            </a:r>
            <a:r>
              <a:rPr lang="en-US" dirty="0" smtClean="0"/>
              <a:t>mm</a:t>
            </a:r>
            <a:r>
              <a:rPr lang="en-US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Измерение </a:t>
            </a:r>
            <a:r>
              <a:rPr lang="en-US" dirty="0" smtClean="0"/>
              <a:t>(</a:t>
            </a:r>
            <a:r>
              <a:rPr lang="ru-RU" dirty="0" err="1" smtClean="0"/>
              <a:t>пооборот</a:t>
            </a:r>
            <a:r>
              <a:rPr lang="ru-RU" dirty="0" smtClean="0"/>
              <a:t>.</a:t>
            </a:r>
            <a:r>
              <a:rPr lang="en-US" dirty="0" smtClean="0"/>
              <a:t> + </a:t>
            </a:r>
            <a:r>
              <a:rPr lang="ru-RU" dirty="0" smtClean="0"/>
              <a:t>инжекция) 30 </a:t>
            </a:r>
            <a:r>
              <a:rPr lang="en-US" dirty="0" smtClean="0"/>
              <a:t>µm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Измерение </a:t>
            </a:r>
            <a:r>
              <a:rPr lang="en-US" dirty="0" smtClean="0"/>
              <a:t>(</a:t>
            </a:r>
            <a:r>
              <a:rPr lang="ru-RU" dirty="0" smtClean="0"/>
              <a:t>10 </a:t>
            </a:r>
            <a:r>
              <a:rPr lang="en-US" dirty="0" smtClean="0"/>
              <a:t>kHz</a:t>
            </a:r>
            <a:r>
              <a:rPr lang="ru-RU" dirty="0" smtClean="0"/>
              <a:t>.) </a:t>
            </a:r>
            <a:r>
              <a:rPr lang="en-US" dirty="0" smtClean="0"/>
              <a:t>1</a:t>
            </a:r>
            <a:r>
              <a:rPr lang="ru-RU" dirty="0" smtClean="0"/>
              <a:t>0 </a:t>
            </a:r>
            <a:r>
              <a:rPr lang="en-US" dirty="0"/>
              <a:t>µm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321143" y="150277"/>
            <a:ext cx="781201" cy="400110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smtClean="0">
                <a:cs typeface="Arial" pitchFamily="34" charset="0"/>
              </a:rPr>
              <a:t>BPM</a:t>
            </a:r>
            <a:endParaRPr lang="en-US" sz="2000" dirty="0">
              <a:cs typeface="Arial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122080" y="2853382"/>
            <a:ext cx="1484085" cy="1719561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 rotWithShape="1">
          <a:blip r:embed="rId8" cstate="print"/>
          <a:srcRect l="7944" t="14939" r="6282" b="12127"/>
          <a:stretch/>
        </p:blipFill>
        <p:spPr>
          <a:xfrm>
            <a:off x="9485085" y="2895617"/>
            <a:ext cx="2619830" cy="17126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90771" y="3016676"/>
            <a:ext cx="3196772" cy="1508105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smtClean="0">
                <a:cs typeface="Arial" pitchFamily="34" charset="0"/>
              </a:rPr>
              <a:t>DCCT</a:t>
            </a:r>
            <a:r>
              <a:rPr lang="ru-RU" sz="2000" dirty="0" smtClean="0">
                <a:cs typeface="Arial" pitchFamily="34" charset="0"/>
              </a:rPr>
              <a:t> (</a:t>
            </a:r>
            <a:r>
              <a:rPr lang="en-US" dirty="0" err="1"/>
              <a:t>Bergoz</a:t>
            </a:r>
            <a:r>
              <a:rPr lang="en-US" dirty="0"/>
              <a:t> </a:t>
            </a:r>
            <a:r>
              <a:rPr lang="ru-RU" dirty="0" smtClean="0"/>
              <a:t>)</a:t>
            </a:r>
            <a:endParaRPr lang="en-US" sz="2000" dirty="0" smtClean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NPCT-CF4"1/2-60.4-120-UHV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Рабочая </a:t>
            </a:r>
            <a:r>
              <a:rPr lang="ru-RU" dirty="0" smtClean="0"/>
              <a:t>полоса</a:t>
            </a:r>
            <a:r>
              <a:rPr lang="en-US" dirty="0" smtClean="0"/>
              <a:t> 10 kHz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Разрешение </a:t>
            </a:r>
            <a:r>
              <a:rPr lang="ru-RU" dirty="0"/>
              <a:t>&lt; 1 </a:t>
            </a:r>
            <a:r>
              <a:rPr lang="en-US" dirty="0"/>
              <a:t>µ</a:t>
            </a:r>
            <a:r>
              <a:rPr lang="en-US" dirty="0" smtClean="0"/>
              <a:t>A</a:t>
            </a:r>
            <a:r>
              <a:rPr lang="ru-RU" dirty="0" smtClean="0"/>
              <a:t>/</a:t>
            </a:r>
            <a:r>
              <a:rPr lang="en-US" dirty="0" smtClean="0"/>
              <a:t>Hz</a:t>
            </a:r>
            <a:r>
              <a:rPr lang="ru-RU" baseline="30000" dirty="0" smtClean="0"/>
              <a:t>1/2</a:t>
            </a:r>
            <a:endParaRPr lang="en-US" baseline="30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Нелинейность</a:t>
            </a:r>
            <a:r>
              <a:rPr lang="en-US" dirty="0" smtClean="0"/>
              <a:t> </a:t>
            </a:r>
            <a:r>
              <a:rPr lang="ru-RU" dirty="0"/>
              <a:t>&lt; 0.1%</a:t>
            </a:r>
            <a:endParaRPr lang="en-US" sz="2000" dirty="0">
              <a:cs typeface="Arial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02019" y="4654322"/>
            <a:ext cx="1166132" cy="13242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95228" y="5518867"/>
            <a:ext cx="3196772" cy="1231106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smtClean="0">
                <a:cs typeface="Arial" pitchFamily="34" charset="0"/>
              </a:rPr>
              <a:t>FCT</a:t>
            </a:r>
            <a:r>
              <a:rPr lang="ru-RU" sz="2000" dirty="0" smtClean="0">
                <a:cs typeface="Arial" pitchFamily="34" charset="0"/>
              </a:rPr>
              <a:t> (</a:t>
            </a:r>
            <a:r>
              <a:rPr lang="en-US" dirty="0" err="1"/>
              <a:t>Bergoz</a:t>
            </a:r>
            <a:r>
              <a:rPr lang="en-US" dirty="0"/>
              <a:t> </a:t>
            </a:r>
            <a:r>
              <a:rPr lang="ru-RU" dirty="0" smtClean="0"/>
              <a:t>)</a:t>
            </a:r>
            <a:endParaRPr lang="en-US" sz="2000" dirty="0" smtClean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FCT-CF6"-</a:t>
            </a:r>
            <a:r>
              <a:rPr lang="ru-RU" dirty="0" smtClean="0"/>
              <a:t>60.4-40-20:1-UHV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Рабочая полоса</a:t>
            </a:r>
            <a:r>
              <a:rPr lang="en-US" dirty="0" smtClean="0"/>
              <a:t> </a:t>
            </a:r>
            <a:r>
              <a:rPr lang="ru-RU" dirty="0" smtClean="0"/>
              <a:t>1</a:t>
            </a:r>
            <a:r>
              <a:rPr lang="en-US" dirty="0" smtClean="0"/>
              <a:t>.5 GHz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Чувствительность  1.25 В/А</a:t>
            </a:r>
          </a:p>
        </p:txBody>
      </p:sp>
      <p:pic>
        <p:nvPicPr>
          <p:cNvPr id="19" name="Рисунок 18" descr="https://spectrum-instrumentation.com/sites/default/files/dn2.445-02_v2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057" y="4689683"/>
            <a:ext cx="2198868" cy="126166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0109902" y="4689683"/>
            <a:ext cx="1907178" cy="369332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/>
              <a:t>АЦП </a:t>
            </a:r>
            <a:r>
              <a:rPr lang="en-US" dirty="0"/>
              <a:t>DN</a:t>
            </a:r>
            <a:r>
              <a:rPr lang="ru-RU" dirty="0"/>
              <a:t>2.222-02</a:t>
            </a:r>
            <a:endParaRPr lang="en-US" sz="2000" dirty="0"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6096" y="5178295"/>
            <a:ext cx="4779836" cy="1508105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dirty="0" err="1"/>
              <a:t>Сист</a:t>
            </a:r>
            <a:r>
              <a:rPr lang="ru-RU" sz="2000" dirty="0"/>
              <a:t>. измерение бетатронных </a:t>
            </a:r>
            <a:r>
              <a:rPr lang="ru-RU" sz="2000" dirty="0" smtClean="0"/>
              <a:t>частот: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Раскачка колебаний гор. + </a:t>
            </a:r>
            <a:r>
              <a:rPr lang="ru-RU" dirty="0" err="1" smtClean="0"/>
              <a:t>верт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Время измерения 1 </a:t>
            </a:r>
            <a:r>
              <a:rPr lang="en-US" dirty="0" err="1" smtClean="0"/>
              <a:t>msec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~</a:t>
            </a:r>
            <a:r>
              <a:rPr lang="ru-RU" dirty="0" smtClean="0"/>
              <a:t> 400 точек измерений во время ускорения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Точность изм. бетатрон. частот   10</a:t>
            </a:r>
            <a:r>
              <a:rPr lang="ru-RU" baseline="30000" dirty="0" smtClean="0"/>
              <a:t>-4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18828" y="4572943"/>
            <a:ext cx="2712727" cy="707886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ru-RU" sz="2000" dirty="0" smtClean="0"/>
              <a:t>Люминофорный датчик канала выпуска</a:t>
            </a:r>
            <a:endParaRPr lang="ru-RU" sz="2000" dirty="0">
              <a:latin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488540" y="844757"/>
            <a:ext cx="2549720" cy="88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RuPAC’23, 13.09.23, Poster-023, </a:t>
            </a:r>
            <a:r>
              <a:rPr lang="en-US" sz="12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G.Karpov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«Система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измерения положения пучка в Инжекторе комплекса </a:t>
            </a:r>
            <a:r>
              <a:rPr lang="ru-RU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СКИФ»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17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7511144" y="3640840"/>
            <a:ext cx="4680856" cy="32171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t="2540" r="2699" b="7725"/>
          <a:stretch/>
        </p:blipFill>
        <p:spPr>
          <a:xfrm>
            <a:off x="7293429" y="43317"/>
            <a:ext cx="4898571" cy="399060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5" b="9965"/>
          <a:stretch/>
        </p:blipFill>
        <p:spPr>
          <a:xfrm>
            <a:off x="3110948" y="3871034"/>
            <a:ext cx="4400196" cy="298696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r="18492" b="15026"/>
          <a:stretch/>
        </p:blipFill>
        <p:spPr>
          <a:xfrm>
            <a:off x="29029" y="1014653"/>
            <a:ext cx="3965186" cy="277215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8889"/>
          <a:stretch/>
        </p:blipFill>
        <p:spPr>
          <a:xfrm>
            <a:off x="246191" y="3860049"/>
            <a:ext cx="2755899" cy="299795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108886" y="689950"/>
            <a:ext cx="3225574" cy="31700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0000"/>
                </a:solidFill>
              </a:rPr>
              <a:t>Производство </a:t>
            </a:r>
            <a:r>
              <a:rPr lang="ru-RU" altLang="ru-RU" sz="2000" dirty="0" err="1" smtClean="0">
                <a:solidFill>
                  <a:srgbClr val="000000"/>
                </a:solidFill>
              </a:rPr>
              <a:t>гирдеров</a:t>
            </a:r>
            <a:r>
              <a:rPr lang="ru-RU" altLang="ru-RU" sz="2000" dirty="0" smtClean="0">
                <a:solidFill>
                  <a:srgbClr val="000000"/>
                </a:solidFill>
              </a:rPr>
              <a:t> закончено          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41 шт.</a:t>
            </a:r>
          </a:p>
          <a:p>
            <a:pPr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0000"/>
                </a:solidFill>
              </a:rPr>
              <a:t>Сборка </a:t>
            </a:r>
            <a:r>
              <a:rPr lang="ru-RU" altLang="ru-RU" sz="2000" dirty="0" err="1" smtClean="0">
                <a:solidFill>
                  <a:srgbClr val="000000"/>
                </a:solidFill>
              </a:rPr>
              <a:t>гирдеров</a:t>
            </a:r>
            <a:r>
              <a:rPr lang="ru-RU" altLang="ru-RU" sz="2000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altLang="ru-RU" sz="2000" dirty="0">
                <a:solidFill>
                  <a:srgbClr val="000000"/>
                </a:solidFill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</a:rPr>
              <a:t>                   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36 / 41 шт.</a:t>
            </a:r>
          </a:p>
          <a:p>
            <a:pPr>
              <a:spcBef>
                <a:spcPct val="50000"/>
              </a:spcBef>
            </a:pPr>
            <a:r>
              <a:rPr lang="ru-RU" altLang="ru-RU" sz="2000" b="1" i="1" dirty="0" smtClean="0">
                <a:solidFill>
                  <a:srgbClr val="00B050"/>
                </a:solidFill>
              </a:rPr>
              <a:t>На хранении 28 шт.</a:t>
            </a:r>
          </a:p>
          <a:p>
            <a:pPr>
              <a:spcBef>
                <a:spcPct val="50000"/>
              </a:spcBef>
            </a:pPr>
            <a:r>
              <a:rPr lang="ru-RU" altLang="ru-RU" sz="2000" dirty="0" smtClean="0">
                <a:solidFill>
                  <a:srgbClr val="000000"/>
                </a:solidFill>
              </a:rPr>
              <a:t>Завершены работы по магнитной системе бустера    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начало 2023 г.</a:t>
            </a:r>
            <a:endParaRPr lang="en-US" altLang="ru-RU" sz="2000" dirty="0">
              <a:solidFill>
                <a:srgbClr val="000000"/>
              </a:solidFill>
            </a:endParaRPr>
          </a:p>
        </p:txBody>
      </p:sp>
      <p:sp useBgFill="1">
        <p:nvSpPr>
          <p:cNvPr id="10" name="TextBox 9"/>
          <p:cNvSpPr txBox="1"/>
          <p:nvPr/>
        </p:nvSpPr>
        <p:spPr>
          <a:xfrm>
            <a:off x="2053497" y="3871034"/>
            <a:ext cx="7295321" cy="83099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317500">
              <a:srgbClr val="00B050"/>
            </a:innerShdw>
            <a:reflection stA="84000" endPos="66000" dist="762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Завершено: сборка,  тестирование, геодезическая выставка, упаковка </a:t>
            </a:r>
            <a:r>
              <a:rPr lang="ru-RU" sz="2400" dirty="0" err="1" smtClean="0"/>
              <a:t>гирдерных</a:t>
            </a:r>
            <a:r>
              <a:rPr lang="ru-RU" sz="2400" dirty="0" smtClean="0"/>
              <a:t> сборок арок бустера</a:t>
            </a:r>
            <a:endParaRPr lang="ru-RU" sz="2400" dirty="0"/>
          </a:p>
        </p:txBody>
      </p:sp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441622" y="-85811"/>
            <a:ext cx="6580031" cy="10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marL="903288" indent="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0">
              <a:defRPr/>
            </a:pPr>
            <a:r>
              <a:rPr lang="ru-RU" sz="3600" b="0" dirty="0" err="1">
                <a:solidFill>
                  <a:srgbClr val="5B9BD5">
                    <a:lumMod val="50000"/>
                  </a:srgbClr>
                </a:solidFill>
                <a:latin typeface="Calibri"/>
              </a:rPr>
              <a:t>Гирдерные</a:t>
            </a:r>
            <a:r>
              <a:rPr lang="ru-RU" sz="3600" b="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 сборки арок бустера</a:t>
            </a:r>
          </a:p>
        </p:txBody>
      </p:sp>
    </p:spTree>
    <p:extLst>
      <p:ext uri="{BB962C8B-B14F-4D97-AF65-F5344CB8AC3E}">
        <p14:creationId xmlns:p14="http://schemas.microsoft.com/office/powerpoint/2010/main" val="293116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028" y="1123042"/>
            <a:ext cx="6488882" cy="53529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Ускорительный комплекс «СКИФ</a:t>
            </a:r>
            <a:r>
              <a:rPr lang="ru-RU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436914"/>
            <a:ext cx="4611915" cy="474004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Линейный ускоритель с энергией 200 МэВ.</a:t>
            </a:r>
            <a:endParaRPr lang="ru-RU" dirty="0" smtClean="0"/>
          </a:p>
          <a:p>
            <a:r>
              <a:rPr lang="ru-RU" dirty="0" smtClean="0"/>
              <a:t>Транспортные каналы: «</a:t>
            </a:r>
            <a:r>
              <a:rPr lang="ru-RU" dirty="0" err="1" smtClean="0"/>
              <a:t>линак</a:t>
            </a:r>
            <a:r>
              <a:rPr lang="ru-RU" dirty="0" smtClean="0"/>
              <a:t>» – бустер, бустер – накопитель.</a:t>
            </a:r>
          </a:p>
          <a:p>
            <a:r>
              <a:rPr lang="ru-RU" dirty="0" err="1"/>
              <a:t>Бустерный</a:t>
            </a:r>
            <a:r>
              <a:rPr lang="ru-RU" dirty="0"/>
              <a:t> синхротрон с энергией 3 ГэВ и периметром 158.7 </a:t>
            </a:r>
            <a:r>
              <a:rPr lang="ru-RU" dirty="0" smtClean="0"/>
              <a:t>м</a:t>
            </a:r>
          </a:p>
          <a:p>
            <a:r>
              <a:rPr lang="ru-RU" dirty="0"/>
              <a:t>Электронное накопительное кольцо с энергией 3 ГэВ, </a:t>
            </a:r>
            <a:r>
              <a:rPr lang="ru-RU" dirty="0" smtClean="0"/>
              <a:t>       16 </a:t>
            </a:r>
            <a:r>
              <a:rPr lang="ru-RU" dirty="0"/>
              <a:t>× 6 м промежутков, 476 м периметр, </a:t>
            </a:r>
            <a:r>
              <a:rPr lang="ru-RU" dirty="0" err="1"/>
              <a:t>эмиттанс</a:t>
            </a:r>
            <a:r>
              <a:rPr lang="ru-RU" dirty="0"/>
              <a:t> </a:t>
            </a:r>
            <a:r>
              <a:rPr lang="ru-RU" dirty="0" smtClean="0"/>
              <a:t>75 </a:t>
            </a:r>
            <a:r>
              <a:rPr lang="ru-RU" dirty="0"/>
              <a:t>пм.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0797" y="1023401"/>
            <a:ext cx="29612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Наличие документации / оснастки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Приемлемые размеры </a:t>
            </a:r>
            <a:r>
              <a:rPr lang="ru-RU" dirty="0" err="1" smtClean="0"/>
              <a:t>инж</a:t>
            </a:r>
            <a:r>
              <a:rPr lang="ru-RU" dirty="0" smtClean="0"/>
              <a:t>. пучка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Эффективность 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6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013C43B1-E49E-4E00-8E6E-2E18F2E1D54F}" type="slidenum">
              <a:rPr lang="en-US" altLang="ru-RU" sz="1600" smtClean="0"/>
              <a:pPr/>
              <a:t>20</a:t>
            </a:fld>
            <a:endParaRPr lang="en-US" altLang="ru-RU" dirty="0"/>
          </a:p>
        </p:txBody>
      </p:sp>
      <p:sp>
        <p:nvSpPr>
          <p:cNvPr id="8" name="Rectangle 361"/>
          <p:cNvSpPr txBox="1">
            <a:spLocks noChangeArrowheads="1"/>
          </p:cNvSpPr>
          <p:nvPr/>
        </p:nvSpPr>
        <p:spPr>
          <a:xfrm>
            <a:off x="361804" y="154343"/>
            <a:ext cx="6408711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rgbClr val="1F4E79"/>
                </a:solidFill>
              </a:rPr>
              <a:t>Оптика бустера</a:t>
            </a:r>
            <a:endParaRPr lang="ru-RU" sz="4000" b="1" dirty="0">
              <a:solidFill>
                <a:srgbClr val="1F4E7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92380" y="1217747"/>
            <a:ext cx="42996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Энергия пучка 200 МэВ</a:t>
            </a:r>
          </a:p>
          <a:p>
            <a:endParaRPr lang="en-US" sz="2400" dirty="0" smtClean="0"/>
          </a:p>
          <a:p>
            <a:r>
              <a:rPr lang="en-US" sz="2400" dirty="0" smtClean="0"/>
              <a:t>Model – </a:t>
            </a:r>
            <a:r>
              <a:rPr lang="ru-RU" sz="2400" dirty="0" smtClean="0"/>
              <a:t>расчетные значения на основе результатов магнитных измерений, без ошибок выставки.</a:t>
            </a:r>
          </a:p>
          <a:p>
            <a:endParaRPr lang="ru-RU" sz="2400" dirty="0"/>
          </a:p>
          <a:p>
            <a:r>
              <a:rPr lang="el-GR" sz="2400" dirty="0" smtClean="0"/>
              <a:t>σ</a:t>
            </a:r>
            <a:r>
              <a:rPr lang="en-US" sz="2400" baseline="-25000" dirty="0" smtClean="0"/>
              <a:t>X,Y</a:t>
            </a:r>
            <a:r>
              <a:rPr lang="en-US" sz="2400" dirty="0" smtClean="0"/>
              <a:t> – </a:t>
            </a:r>
            <a:r>
              <a:rPr lang="ru-RU" sz="2400" dirty="0" smtClean="0"/>
              <a:t>среднеквадратичное расчетное искажение орбиты.</a:t>
            </a:r>
            <a:endParaRPr lang="en-US" sz="2400" dirty="0" smtClean="0"/>
          </a:p>
          <a:p>
            <a:endParaRPr lang="en-US" sz="2400" dirty="0"/>
          </a:p>
          <a:p>
            <a:r>
              <a:rPr lang="el-GR" sz="2400" dirty="0"/>
              <a:t>β</a:t>
            </a:r>
            <a:r>
              <a:rPr lang="ru-RU" sz="2400" baseline="-25000" dirty="0"/>
              <a:t>х</a:t>
            </a:r>
            <a:r>
              <a:rPr lang="en-US" sz="2400" baseline="-25000" dirty="0"/>
              <a:t>,y</a:t>
            </a:r>
            <a:r>
              <a:rPr lang="el-GR" sz="2400" baseline="-25000" dirty="0"/>
              <a:t> </a:t>
            </a:r>
            <a:r>
              <a:rPr lang="el-GR" sz="2400" dirty="0"/>
              <a:t>± σβ</a:t>
            </a:r>
            <a:r>
              <a:rPr lang="ru-RU" sz="2400" dirty="0"/>
              <a:t> </a:t>
            </a:r>
            <a:r>
              <a:rPr lang="ru-RU" sz="2400" baseline="-25000" dirty="0"/>
              <a:t>х</a:t>
            </a:r>
            <a:r>
              <a:rPr lang="en-US" sz="2400" baseline="-25000" dirty="0"/>
              <a:t>,y </a:t>
            </a:r>
            <a:r>
              <a:rPr lang="en-US" sz="2400" dirty="0"/>
              <a:t> - </a:t>
            </a:r>
            <a:r>
              <a:rPr lang="ru-RU" sz="2400" dirty="0"/>
              <a:t>ожидаемое изменение оптических функций из-за ошибок в </a:t>
            </a:r>
            <a:r>
              <a:rPr lang="ru-RU" sz="2400" dirty="0" smtClean="0"/>
              <a:t>параметрах элементов.</a:t>
            </a:r>
            <a:endParaRPr lang="ru-RU" sz="2400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129540" y="936625"/>
            <a:ext cx="7559040" cy="5784850"/>
            <a:chOff x="129540" y="936625"/>
            <a:chExt cx="7193280" cy="578485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0" y="936625"/>
              <a:ext cx="7193280" cy="57848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46420" y="3018240"/>
              <a:ext cx="141437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 </a:t>
              </a:r>
              <a:r>
                <a:rPr lang="en-US" b="1" dirty="0" smtClean="0">
                  <a:solidFill>
                    <a:srgbClr val="0000FF"/>
                  </a:solidFill>
                </a:rPr>
                <a:t>- - - </a:t>
              </a:r>
              <a:r>
                <a:rPr lang="el-GR" dirty="0" smtClean="0"/>
                <a:t>β</a:t>
              </a:r>
              <a:r>
                <a:rPr lang="ru-RU" dirty="0" smtClean="0"/>
                <a:t>х</a:t>
              </a:r>
              <a:r>
                <a:rPr lang="el-GR" dirty="0" smtClean="0"/>
                <a:t> </a:t>
              </a:r>
              <a:r>
                <a:rPr lang="el-GR" dirty="0"/>
                <a:t>± </a:t>
              </a:r>
              <a:r>
                <a:rPr lang="el-GR" dirty="0" smtClean="0"/>
                <a:t>σβ</a:t>
              </a:r>
              <a:r>
                <a:rPr lang="ru-RU" dirty="0" smtClean="0"/>
                <a:t>х</a:t>
              </a:r>
              <a:endParaRPr lang="en-US" dirty="0" smtClean="0"/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 --     </a:t>
              </a:r>
              <a:r>
                <a:rPr lang="en-US" dirty="0" smtClean="0"/>
                <a:t>Model</a:t>
              </a:r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46420" y="4770840"/>
              <a:ext cx="141437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 </a:t>
              </a:r>
              <a:r>
                <a:rPr lang="en-US" b="1" dirty="0" smtClean="0">
                  <a:solidFill>
                    <a:srgbClr val="0000FF"/>
                  </a:solidFill>
                </a:rPr>
                <a:t>- - - </a:t>
              </a:r>
              <a:r>
                <a:rPr lang="el-GR" dirty="0" smtClean="0"/>
                <a:t>β</a:t>
              </a:r>
              <a:r>
                <a:rPr lang="en-US" dirty="0" smtClean="0"/>
                <a:t>y</a:t>
              </a:r>
              <a:r>
                <a:rPr lang="el-GR" dirty="0" smtClean="0"/>
                <a:t> </a:t>
              </a:r>
              <a:r>
                <a:rPr lang="el-GR" dirty="0"/>
                <a:t>± </a:t>
              </a:r>
              <a:r>
                <a:rPr lang="el-GR" dirty="0" smtClean="0"/>
                <a:t>σβ</a:t>
              </a:r>
              <a:r>
                <a:rPr lang="en-US" dirty="0" smtClean="0"/>
                <a:t>y</a:t>
              </a:r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 --     </a:t>
              </a:r>
              <a:r>
                <a:rPr lang="en-US" dirty="0" smtClean="0"/>
                <a:t>Model</a:t>
              </a:r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68340" y="1046036"/>
              <a:ext cx="126197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 </a:t>
              </a:r>
              <a:r>
                <a:rPr lang="en-US" b="1" dirty="0" smtClean="0">
                  <a:solidFill>
                    <a:srgbClr val="0000FF"/>
                  </a:solidFill>
                </a:rPr>
                <a:t>- - - </a:t>
              </a:r>
              <a:r>
                <a:rPr lang="en-US" dirty="0" smtClean="0"/>
                <a:t>X</a:t>
              </a:r>
              <a:r>
                <a:rPr lang="el-GR" dirty="0" smtClean="0"/>
                <a:t> </a:t>
              </a:r>
              <a:r>
                <a:rPr lang="el-GR" dirty="0"/>
                <a:t>± </a:t>
              </a:r>
              <a:r>
                <a:rPr lang="el-GR" dirty="0" smtClean="0"/>
                <a:t>σ</a:t>
              </a:r>
              <a:r>
                <a:rPr lang="ru-RU" dirty="0" smtClean="0"/>
                <a:t>х</a:t>
              </a:r>
              <a:endParaRPr lang="en-US" dirty="0" smtClean="0"/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 --     </a:t>
              </a:r>
              <a:r>
                <a:rPr lang="en-US" dirty="0" smtClean="0"/>
                <a:t>Model</a:t>
              </a:r>
              <a:endParaRPr lang="ru-RU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44880" y="999869"/>
            <a:ext cx="416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Рад. искажение орбиты вдоль кольца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937260" y="2964453"/>
            <a:ext cx="416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Рад. бета функция вдоль кольца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937260" y="4842964"/>
            <a:ext cx="416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Верт</a:t>
            </a:r>
            <a:r>
              <a:rPr lang="ru-RU" dirty="0" smtClean="0"/>
              <a:t>. бета функция вдоль кольца</a:t>
            </a:r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787700" y="2238542"/>
            <a:ext cx="6498772" cy="3178629"/>
            <a:chOff x="787700" y="2238542"/>
            <a:chExt cx="6498772" cy="3178629"/>
          </a:xfrm>
        </p:grpSpPr>
        <p:graphicFrame>
          <p:nvGraphicFramePr>
            <p:cNvPr id="20" name="Диаграмма 1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64389729"/>
                </p:ext>
              </p:extLst>
            </p:nvPr>
          </p:nvGraphicFramePr>
          <p:xfrm>
            <a:off x="787700" y="2238542"/>
            <a:ext cx="6498772" cy="31786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1271913" y="2462881"/>
              <a:ext cx="1829525" cy="83099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σ</a:t>
              </a:r>
              <a:r>
                <a:rPr lang="en-US" sz="1600" baseline="-25000" dirty="0" smtClean="0"/>
                <a:t> x </a:t>
              </a:r>
              <a:r>
                <a:rPr lang="en-US" sz="1600" baseline="-25000" dirty="0" err="1" smtClean="0"/>
                <a:t>inj</a:t>
              </a:r>
              <a:r>
                <a:rPr lang="en-US" sz="1600" dirty="0" smtClean="0"/>
                <a:t> = 1 mm</a:t>
              </a:r>
            </a:p>
            <a:p>
              <a:r>
                <a:rPr lang="el-GR" sz="1600" dirty="0"/>
                <a:t>σ</a:t>
              </a:r>
              <a:r>
                <a:rPr lang="en-US" sz="1600" baseline="-25000" dirty="0"/>
                <a:t> </a:t>
              </a:r>
              <a:r>
                <a:rPr lang="en-US" sz="1600" baseline="-25000" dirty="0" smtClean="0"/>
                <a:t>y </a:t>
              </a:r>
              <a:r>
                <a:rPr lang="en-US" sz="1600" baseline="-25000" dirty="0" err="1"/>
                <a:t>inj</a:t>
              </a:r>
              <a:r>
                <a:rPr lang="en-US" sz="1600" dirty="0"/>
                <a:t> = </a:t>
              </a:r>
              <a:r>
                <a:rPr lang="en-US" sz="1600" dirty="0" smtClean="0"/>
                <a:t>0.7 </a:t>
              </a:r>
              <a:r>
                <a:rPr lang="en-US" sz="1600" dirty="0"/>
                <a:t>mm</a:t>
              </a:r>
              <a:endParaRPr lang="ru-RU" sz="1600" dirty="0"/>
            </a:p>
            <a:p>
              <a:r>
                <a:rPr lang="el-GR" sz="1600" dirty="0" smtClean="0"/>
                <a:t>ε</a:t>
              </a:r>
              <a:r>
                <a:rPr lang="en-US" sz="1600" baseline="-25000" dirty="0" smtClean="0"/>
                <a:t> </a:t>
              </a:r>
              <a:r>
                <a:rPr lang="en-US" sz="1600" baseline="-25000" dirty="0" err="1" smtClean="0"/>
                <a:t>x,y</a:t>
              </a:r>
              <a:r>
                <a:rPr lang="en-US" sz="1600" baseline="-25000" dirty="0" smtClean="0"/>
                <a:t> </a:t>
              </a:r>
              <a:r>
                <a:rPr lang="en-US" sz="1600" baseline="-25000" dirty="0" err="1"/>
                <a:t>inj</a:t>
              </a:r>
              <a:r>
                <a:rPr lang="en-US" sz="1600" dirty="0"/>
                <a:t> = </a:t>
              </a:r>
              <a:r>
                <a:rPr lang="en-US" sz="1600" dirty="0" smtClean="0"/>
                <a:t>150 nm*rad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457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0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Основные системы </a:t>
            </a:r>
            <a:r>
              <a:rPr lang="ru-RU" sz="400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бустера «</a:t>
            </a:r>
            <a:r>
              <a:rPr lang="ru-RU" sz="40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СКИФ»</a:t>
            </a:r>
            <a:r>
              <a:rPr lang="ru-RU" sz="4000" b="1" dirty="0">
                <a:solidFill>
                  <a:srgbClr val="5B9BD5">
                    <a:lumMod val="50000"/>
                  </a:srgbClr>
                </a:solidFill>
                <a:latin typeface="Calibri"/>
                <a:ea typeface="Verdana" pitchFamily="34" charset="0"/>
              </a:rPr>
              <a:t/>
            </a:r>
            <a:br>
              <a:rPr lang="ru-RU" sz="4000" b="1" dirty="0">
                <a:solidFill>
                  <a:srgbClr val="5B9BD5">
                    <a:lumMod val="50000"/>
                  </a:srgbClr>
                </a:solidFill>
                <a:latin typeface="Calibri"/>
                <a:ea typeface="Verdana" pitchFamily="34" charset="0"/>
              </a:rPr>
            </a:br>
            <a:endParaRPr lang="ru-RU" sz="40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6543844" y="856134"/>
            <a:ext cx="5616623" cy="5453186"/>
            <a:chOff x="5735638" y="333375"/>
            <a:chExt cx="4787900" cy="4682637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>
              <a:lum bright="-30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9" r="26903"/>
            <a:stretch>
              <a:fillRect/>
            </a:stretch>
          </p:blipFill>
          <p:spPr bwMode="auto">
            <a:xfrm rot="10800000">
              <a:off x="5735638" y="333375"/>
              <a:ext cx="4787900" cy="446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5860051" y="2293821"/>
              <a:ext cx="1111114" cy="502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600" dirty="0" smtClean="0">
                  <a:solidFill>
                    <a:srgbClr val="000000"/>
                  </a:solidFill>
                </a:rPr>
                <a:t>ВЧ </a:t>
              </a:r>
            </a:p>
            <a:p>
              <a:pPr algn="ctr"/>
              <a:r>
                <a:rPr lang="ru-RU" altLang="ru-RU" sz="1600" dirty="0" smtClean="0">
                  <a:solidFill>
                    <a:srgbClr val="000000"/>
                  </a:solidFill>
                </a:rPr>
                <a:t>резонаторы</a:t>
              </a:r>
              <a:endParaRPr lang="ru-RU" alt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859379" y="772224"/>
              <a:ext cx="576929" cy="264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1400" b="1" dirty="0" smtClean="0">
                  <a:solidFill>
                    <a:srgbClr val="000000"/>
                  </a:solidFill>
                </a:rPr>
                <a:t>Впуск</a:t>
              </a:r>
              <a:endParaRPr lang="ru-RU" altLang="ru-R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>
              <a:off x="8759825" y="5013325"/>
              <a:ext cx="7191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 flipV="1">
              <a:off x="8183563" y="4508501"/>
              <a:ext cx="576262" cy="5048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8759825" y="4751725"/>
              <a:ext cx="690347" cy="264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1400" b="1" dirty="0" smtClean="0">
                  <a:solidFill>
                    <a:srgbClr val="000000"/>
                  </a:solidFill>
                </a:rPr>
                <a:t>Выпуск</a:t>
              </a:r>
              <a:endParaRPr lang="ru-RU" altLang="ru-R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7751763" y="811362"/>
              <a:ext cx="79216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8112125" y="595462"/>
              <a:ext cx="0" cy="2159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9117207" y="2320249"/>
              <a:ext cx="1399552" cy="449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1400" b="1" dirty="0" smtClean="0">
                  <a:solidFill>
                    <a:srgbClr val="000000"/>
                  </a:solidFill>
                </a:rPr>
                <a:t>Диагностическое </a:t>
              </a:r>
            </a:p>
            <a:p>
              <a:r>
                <a:rPr lang="ru-RU" altLang="ru-RU" sz="1400" b="1" dirty="0" smtClean="0">
                  <a:solidFill>
                    <a:srgbClr val="000000"/>
                  </a:solidFill>
                </a:rPr>
                <a:t>оборудование</a:t>
              </a:r>
              <a:endParaRPr lang="ru-RU" altLang="ru-RU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8" name="Номер слайда 5"/>
          <p:cNvSpPr txBox="1">
            <a:spLocks/>
          </p:cNvSpPr>
          <p:nvPr/>
        </p:nvSpPr>
        <p:spPr>
          <a:xfrm>
            <a:off x="11209784" y="6309320"/>
            <a:ext cx="542697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A46698-C699-46E5-988A-CC0B25E33273}" type="slidenum">
              <a:rPr lang="en-US" altLang="ru-RU" sz="1600" smtClean="0"/>
              <a:pPr/>
              <a:t>21</a:t>
            </a:fld>
            <a:endParaRPr lang="en-US" altLang="ru-RU" sz="1600" dirty="0"/>
          </a:p>
        </p:txBody>
      </p:sp>
      <p:grpSp>
        <p:nvGrpSpPr>
          <p:cNvPr id="38" name="Группа 37"/>
          <p:cNvGrpSpPr/>
          <p:nvPr/>
        </p:nvGrpSpPr>
        <p:grpSpPr>
          <a:xfrm>
            <a:off x="8326043" y="2155931"/>
            <a:ext cx="3024336" cy="2308324"/>
            <a:chOff x="6960096" y="4458281"/>
            <a:chExt cx="3024336" cy="230832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6960096" y="4479489"/>
              <a:ext cx="216024" cy="338871"/>
            </a:xfrm>
            <a:prstGeom prst="rect">
              <a:avLst/>
            </a:prstGeom>
            <a:solidFill>
              <a:srgbClr val="0606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176120" y="4458281"/>
              <a:ext cx="280831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ru-RU" sz="1600" dirty="0" smtClean="0"/>
                <a:t>Диполь</a:t>
              </a:r>
            </a:p>
            <a:p>
              <a:pPr marL="285750" indent="-285750">
                <a:buFontTx/>
                <a:buChar char="-"/>
              </a:pPr>
              <a:endParaRPr lang="ru-RU" sz="1600" dirty="0"/>
            </a:p>
            <a:p>
              <a:pPr marL="285750" indent="-285750">
                <a:buFontTx/>
                <a:buChar char="-"/>
              </a:pPr>
              <a:r>
                <a:rPr lang="ru-RU" sz="1600" dirty="0" smtClean="0"/>
                <a:t>Квадруполь</a:t>
              </a:r>
            </a:p>
            <a:p>
              <a:pPr marL="285750" indent="-285750">
                <a:buFontTx/>
                <a:buChar char="-"/>
              </a:pPr>
              <a:endParaRPr lang="ru-RU" sz="1600" dirty="0"/>
            </a:p>
            <a:p>
              <a:pPr marL="285750" indent="-285750">
                <a:buFontTx/>
                <a:buChar char="-"/>
              </a:pPr>
              <a:r>
                <a:rPr lang="ru-RU" sz="1600" dirty="0" err="1" smtClean="0"/>
                <a:t>Секступоль</a:t>
              </a:r>
              <a:endParaRPr lang="ru-RU" sz="1600" dirty="0" smtClean="0"/>
            </a:p>
            <a:p>
              <a:pPr marL="285750" indent="-285750">
                <a:buFontTx/>
                <a:buChar char="-"/>
              </a:pPr>
              <a:endParaRPr lang="ru-RU" sz="1600" dirty="0"/>
            </a:p>
            <a:p>
              <a:pPr marL="285750" indent="-285750">
                <a:buFontTx/>
                <a:buChar char="-"/>
              </a:pPr>
              <a:r>
                <a:rPr lang="ru-RU" sz="1600" dirty="0" smtClean="0"/>
                <a:t>Корректор</a:t>
              </a:r>
            </a:p>
            <a:p>
              <a:pPr marL="285750" indent="-285750">
                <a:buFontTx/>
                <a:buChar char="-"/>
              </a:pPr>
              <a:endParaRPr lang="ru-RU" sz="1600" dirty="0"/>
            </a:p>
            <a:p>
              <a:pPr marL="285750" indent="-285750">
                <a:buFontTx/>
                <a:buChar char="-"/>
              </a:pPr>
              <a:r>
                <a:rPr lang="ru-RU" sz="1600" dirty="0" smtClean="0"/>
                <a:t>Датчик положения пучка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960096" y="4951328"/>
              <a:ext cx="216024" cy="338871"/>
            </a:xfrm>
            <a:prstGeom prst="rect">
              <a:avLst/>
            </a:prstGeom>
            <a:solidFill>
              <a:srgbClr val="D5060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6960096" y="5446073"/>
              <a:ext cx="216024" cy="338871"/>
            </a:xfrm>
            <a:prstGeom prst="rect">
              <a:avLst/>
            </a:prstGeom>
            <a:solidFill>
              <a:srgbClr val="06670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6960096" y="5928921"/>
              <a:ext cx="216024" cy="338871"/>
            </a:xfrm>
            <a:prstGeom prst="rect">
              <a:avLst/>
            </a:prstGeom>
            <a:solidFill>
              <a:srgbClr val="06060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6960096" y="6422817"/>
              <a:ext cx="216024" cy="338871"/>
            </a:xfrm>
            <a:prstGeom prst="rect">
              <a:avLst/>
            </a:prstGeom>
            <a:solidFill>
              <a:srgbClr val="D60E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64844"/>
              </p:ext>
            </p:extLst>
          </p:nvPr>
        </p:nvGraphicFramePr>
        <p:xfrm>
          <a:off x="623730" y="2155931"/>
          <a:ext cx="5920112" cy="3096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8636">
                  <a:extLst>
                    <a:ext uri="{9D8B030D-6E8A-4147-A177-3AD203B41FA5}">
                      <a16:colId xmlns:a16="http://schemas.microsoft.com/office/drawing/2014/main" val="3781936767"/>
                    </a:ext>
                  </a:extLst>
                </a:gridCol>
                <a:gridCol w="1174792">
                  <a:extLst>
                    <a:ext uri="{9D8B030D-6E8A-4147-A177-3AD203B41FA5}">
                      <a16:colId xmlns:a16="http://schemas.microsoft.com/office/drawing/2014/main" val="3449855837"/>
                    </a:ext>
                  </a:extLst>
                </a:gridCol>
                <a:gridCol w="761163">
                  <a:extLst>
                    <a:ext uri="{9D8B030D-6E8A-4147-A177-3AD203B41FA5}">
                      <a16:colId xmlns:a16="http://schemas.microsoft.com/office/drawing/2014/main" val="1771694318"/>
                    </a:ext>
                  </a:extLst>
                </a:gridCol>
                <a:gridCol w="908382">
                  <a:extLst>
                    <a:ext uri="{9D8B030D-6E8A-4147-A177-3AD203B41FA5}">
                      <a16:colId xmlns:a16="http://schemas.microsoft.com/office/drawing/2014/main" val="508191631"/>
                    </a:ext>
                  </a:extLst>
                </a:gridCol>
                <a:gridCol w="1047139">
                  <a:extLst>
                    <a:ext uri="{9D8B030D-6E8A-4147-A177-3AD203B41FA5}">
                      <a16:colId xmlns:a16="http://schemas.microsoft.com/office/drawing/2014/main" val="170446113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Система</a:t>
                      </a:r>
                      <a:endParaRPr lang="ru-RU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u="none" strike="noStrike" cap="none" spc="0" dirty="0" err="1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Конструиро</a:t>
                      </a:r>
                      <a:endParaRPr lang="ru-RU" sz="1800" b="0" u="none" strike="noStrike" cap="none" spc="0" dirty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  <a:p>
                      <a:pPr algn="ctr" fontAlgn="b"/>
                      <a:r>
                        <a:rPr lang="ru-RU" sz="1800" b="0" u="none" strike="noStrike" cap="none" spc="0" dirty="0" err="1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вание</a:t>
                      </a:r>
                      <a:endParaRPr lang="ru-RU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u="none" strike="noStrike" cap="none" spc="0" dirty="0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Мате</a:t>
                      </a:r>
                    </a:p>
                    <a:p>
                      <a:pPr algn="ctr" fontAlgn="b"/>
                      <a:r>
                        <a:rPr lang="ru-RU" sz="1800" b="0" u="none" strike="noStrike" cap="none" spc="0" dirty="0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риалы</a:t>
                      </a:r>
                      <a:endParaRPr lang="ru-RU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u="none" strike="noStrike" cap="none" spc="0" dirty="0" err="1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Изготов</a:t>
                      </a:r>
                      <a:endParaRPr lang="ru-RU" sz="1800" b="0" u="none" strike="noStrike" cap="none" spc="0" dirty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</a:endParaRPr>
                    </a:p>
                    <a:p>
                      <a:pPr algn="ctr" fontAlgn="b"/>
                      <a:r>
                        <a:rPr lang="ru-RU" sz="1800" b="0" u="none" strike="noStrike" cap="none" spc="0" dirty="0" err="1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ление</a:t>
                      </a:r>
                      <a:endParaRPr lang="ru-RU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cap="none" spc="0" dirty="0" err="1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Тестиро</a:t>
                      </a:r>
                      <a:endParaRPr lang="ru-RU" sz="1800" b="0" i="0" u="none" strike="noStrike" cap="none" spc="0" dirty="0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ru-RU" sz="1800" b="0" i="0" u="none" strike="noStrike" cap="none" spc="0" dirty="0" err="1" smtClean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вание</a:t>
                      </a:r>
                      <a:endParaRPr lang="ru-RU" sz="1800" b="0" i="0" u="none" strike="noStrike" cap="none" spc="0" dirty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7214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Магнитная </a:t>
                      </a:r>
                      <a:r>
                        <a:rPr lang="ru-RU" sz="18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система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20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7549669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Источники </a:t>
                      </a:r>
                      <a:r>
                        <a:rPr lang="ru-RU" sz="18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питания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8403860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Вакуумная </a:t>
                      </a:r>
                      <a:r>
                        <a:rPr lang="ru-RU" sz="18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система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5655499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Диагностическая </a:t>
                      </a:r>
                      <a:r>
                        <a:rPr lang="ru-RU" sz="18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система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561211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Подставки</a:t>
                      </a:r>
                      <a:r>
                        <a:rPr lang="en-US" sz="180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&amp;</a:t>
                      </a:r>
                      <a:r>
                        <a:rPr lang="ru-RU" sz="180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Гирдеры</a:t>
                      </a:r>
                      <a:endParaRPr lang="ru-RU" sz="1800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344179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ВЧ система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687191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Впуск-Выпуск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0250561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Управление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rgbClr val="FFC000"/>
                          </a:solidFill>
                          <a:effectLst/>
                        </a:rPr>
                        <a:t> </a:t>
                      </a:r>
                      <a:r>
                        <a:rPr lang="ru-RU" sz="1800" b="1" i="0" kern="1200" dirty="0" smtClean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</a:t>
                      </a:r>
                      <a:endParaRPr lang="ru-RU" sz="18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677202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9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Актив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14400" y="1631844"/>
            <a:ext cx="9631478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dirty="0" smtClean="0"/>
              <a:t>А.В. Акимов, О.В. </a:t>
            </a:r>
            <a:r>
              <a:rPr lang="ru-RU" dirty="0" err="1" smtClean="0"/>
              <a:t>Анчугов</a:t>
            </a:r>
            <a:r>
              <a:rPr lang="ru-RU" dirty="0" smtClean="0"/>
              <a:t>, А.М. Батраков, О.В. Беликов</a:t>
            </a:r>
          </a:p>
          <a:p>
            <a:pPr marL="0" indent="0">
              <a:lnSpc>
                <a:spcPts val="3000"/>
              </a:lnSpc>
              <a:buNone/>
            </a:pPr>
            <a:r>
              <a:rPr lang="ru-RU" dirty="0" smtClean="0"/>
              <a:t>Л.В. Белова, Е.А. </a:t>
            </a:r>
            <a:r>
              <a:rPr lang="ru-RU" dirty="0" err="1" smtClean="0"/>
              <a:t>Бехтенев</a:t>
            </a:r>
            <a:r>
              <a:rPr lang="ru-RU" dirty="0" smtClean="0"/>
              <a:t>, Д.Б. Буренков, Д.С. Гуров</a:t>
            </a:r>
          </a:p>
          <a:p>
            <a:pPr marL="0" indent="0">
              <a:lnSpc>
                <a:spcPts val="3000"/>
              </a:lnSpc>
              <a:buNone/>
            </a:pPr>
            <a:r>
              <a:rPr lang="ru-RU" dirty="0" smtClean="0"/>
              <a:t>С.М. Гуров, </a:t>
            </a:r>
            <a:r>
              <a:rPr lang="ru-RU" dirty="0" err="1" smtClean="0"/>
              <a:t>А.Н.Журавлев</a:t>
            </a:r>
            <a:r>
              <a:rPr lang="ru-RU" dirty="0" smtClean="0"/>
              <a:t>, С.Е. </a:t>
            </a:r>
            <a:r>
              <a:rPr lang="ru-RU" dirty="0" err="1" smtClean="0"/>
              <a:t>Карнаев</a:t>
            </a:r>
            <a:r>
              <a:rPr lang="ru-RU" dirty="0" smtClean="0"/>
              <a:t>, Г.В. Карпов</a:t>
            </a:r>
          </a:p>
          <a:p>
            <a:pPr marL="0" indent="0">
              <a:lnSpc>
                <a:spcPts val="3000"/>
              </a:lnSpc>
              <a:buNone/>
            </a:pPr>
            <a:r>
              <a:rPr lang="ru-RU" dirty="0" smtClean="0"/>
              <a:t>В.А. Киселев, В.В. </a:t>
            </a:r>
            <a:r>
              <a:rPr lang="ru-RU" dirty="0" err="1" smtClean="0"/>
              <a:t>Кобец</a:t>
            </a:r>
            <a:r>
              <a:rPr lang="ru-RU" dirty="0" smtClean="0"/>
              <a:t>, В.М. Константинов, </a:t>
            </a:r>
            <a:r>
              <a:rPr lang="ru-RU" dirty="0" err="1" smtClean="0"/>
              <a:t>В.С.Крапивин</a:t>
            </a:r>
            <a:endParaRPr lang="ru-RU" dirty="0" smtClean="0"/>
          </a:p>
          <a:p>
            <a:pPr marL="0" indent="0">
              <a:lnSpc>
                <a:spcPts val="3000"/>
              </a:lnSpc>
              <a:buNone/>
            </a:pPr>
            <a:r>
              <a:rPr lang="ru-RU" dirty="0" smtClean="0"/>
              <a:t>Е.Б. </a:t>
            </a:r>
            <a:r>
              <a:rPr lang="ru-RU" dirty="0" err="1" smtClean="0"/>
              <a:t>Левичев</a:t>
            </a:r>
            <a:r>
              <a:rPr lang="ru-RU" dirty="0" smtClean="0"/>
              <a:t>, О.И. Мешков, Н.Б. Нефёдов, И.Н. Окунев</a:t>
            </a:r>
          </a:p>
          <a:p>
            <a:pPr marL="0" indent="0">
              <a:lnSpc>
                <a:spcPts val="3000"/>
              </a:lnSpc>
              <a:buNone/>
            </a:pPr>
            <a:r>
              <a:rPr lang="ru-RU" dirty="0" err="1" smtClean="0"/>
              <a:t>А.Ю.Пахомов,А.В</a:t>
            </a:r>
            <a:r>
              <a:rPr lang="ru-RU" dirty="0" smtClean="0"/>
              <a:t>. Полянский, С.Е. </a:t>
            </a:r>
            <a:r>
              <a:rPr lang="ru-RU" dirty="0" err="1" smtClean="0"/>
              <a:t>Рувинский</a:t>
            </a:r>
            <a:r>
              <a:rPr lang="ru-RU" dirty="0" smtClean="0"/>
              <a:t>, </a:t>
            </a:r>
            <a:r>
              <a:rPr lang="ru-RU" dirty="0" err="1" smtClean="0"/>
              <a:t>А.М.Семенов</a:t>
            </a:r>
            <a:endParaRPr lang="ru-RU" dirty="0" smtClean="0"/>
          </a:p>
          <a:p>
            <a:pPr marL="0" indent="0">
              <a:lnSpc>
                <a:spcPts val="3000"/>
              </a:lnSpc>
              <a:buNone/>
            </a:pPr>
            <a:r>
              <a:rPr lang="ru-RU" dirty="0" err="1" smtClean="0"/>
              <a:t>Д.В.Сеньков</a:t>
            </a:r>
            <a:r>
              <a:rPr lang="ru-RU" dirty="0" smtClean="0"/>
              <a:t>, Л.Е. </a:t>
            </a:r>
            <a:r>
              <a:rPr lang="ru-RU" dirty="0" err="1" smtClean="0"/>
              <a:t>Сердаков</a:t>
            </a:r>
            <a:r>
              <a:rPr lang="ru-RU" dirty="0" smtClean="0"/>
              <a:t>, </a:t>
            </a:r>
            <a:r>
              <a:rPr lang="ru-RU" dirty="0" err="1" smtClean="0"/>
              <a:t>С.В.Синяткин</a:t>
            </a:r>
            <a:r>
              <a:rPr lang="ru-RU" dirty="0" smtClean="0"/>
              <a:t>, </a:t>
            </a:r>
            <a:r>
              <a:rPr lang="ru-RU" dirty="0" err="1" smtClean="0"/>
              <a:t>В.Тихонов</a:t>
            </a:r>
            <a:endParaRPr lang="ru-RU" dirty="0"/>
          </a:p>
          <a:p>
            <a:pPr marL="0" indent="0">
              <a:lnSpc>
                <a:spcPts val="3000"/>
              </a:lnSpc>
              <a:buNone/>
            </a:pPr>
            <a:r>
              <a:rPr lang="ru-RU" dirty="0" err="1" smtClean="0"/>
              <a:t>Л.М.Щёголев</a:t>
            </a:r>
            <a:r>
              <a:rPr lang="ru-RU" dirty="0" smtClean="0"/>
              <a:t>, </a:t>
            </a:r>
            <a:r>
              <a:rPr lang="ru-RU" dirty="0" err="1" smtClean="0"/>
              <a:t>Д.А.Шведов</a:t>
            </a:r>
            <a:r>
              <a:rPr lang="ru-RU" dirty="0" smtClean="0"/>
              <a:t>, </a:t>
            </a:r>
            <a:r>
              <a:rPr lang="ru-RU" dirty="0" err="1" smtClean="0"/>
              <a:t>С.В.Шиянков</a:t>
            </a:r>
            <a:r>
              <a:rPr lang="ru-RU" dirty="0" smtClean="0"/>
              <a:t>, </a:t>
            </a:r>
            <a:r>
              <a:rPr lang="ru-RU" dirty="0" err="1" smtClean="0"/>
              <a:t>А.В.Уткин</a:t>
            </a:r>
            <a:r>
              <a:rPr lang="ru-RU" dirty="0" smtClean="0"/>
              <a:t> </a:t>
            </a:r>
            <a:endParaRPr lang="en-US" dirty="0" smtClean="0"/>
          </a:p>
          <a:p>
            <a:pPr marL="0" indent="0">
              <a:lnSpc>
                <a:spcPts val="3000"/>
              </a:lnSpc>
              <a:buNone/>
            </a:pPr>
            <a:r>
              <a:rPr lang="en-US" dirty="0" smtClean="0"/>
              <a:t>…………</a:t>
            </a:r>
            <a:r>
              <a:rPr lang="en-US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54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716581"/>
            <a:ext cx="7180034" cy="4042359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1" b="37540"/>
          <a:stretch/>
        </p:blipFill>
        <p:spPr>
          <a:xfrm>
            <a:off x="6822337" y="3306336"/>
            <a:ext cx="5283200" cy="3460508"/>
          </a:xfrm>
          <a:prstGeom prst="rect">
            <a:avLst/>
          </a:prstGeom>
          <a:effectLst>
            <a:glow rad="228600">
              <a:schemeClr val="accent1"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" t="12888" r="444" b="8222"/>
          <a:stretch/>
        </p:blipFill>
        <p:spPr>
          <a:xfrm>
            <a:off x="8359933" y="106395"/>
            <a:ext cx="3745604" cy="3847941"/>
          </a:xfrm>
          <a:prstGeom prst="rect">
            <a:avLst/>
          </a:prstGeom>
          <a:effectLst>
            <a:glow rad="228600">
              <a:schemeClr val="accent1"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170" y="106395"/>
            <a:ext cx="4328160" cy="32461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4299"/>
            <a:ext cx="4915506" cy="368662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277953" y="2958030"/>
            <a:ext cx="5128093" cy="707886"/>
          </a:xfrm>
          <a:prstGeom prst="rect">
            <a:avLst/>
          </a:prstGeom>
          <a:solidFill>
            <a:schemeClr val="bg1">
              <a:alpha val="77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8232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00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Параметры бустера «</a:t>
            </a:r>
            <a:r>
              <a:rPr lang="ru-RU" sz="40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СКИФ»</a:t>
            </a:r>
            <a:r>
              <a:rPr lang="ru-RU" sz="4000" b="1" dirty="0">
                <a:solidFill>
                  <a:srgbClr val="5B9BD5">
                    <a:lumMod val="50000"/>
                  </a:srgbClr>
                </a:solidFill>
                <a:latin typeface="Calibri"/>
                <a:ea typeface="Verdana" pitchFamily="34" charset="0"/>
              </a:rPr>
              <a:t/>
            </a:r>
            <a:br>
              <a:rPr lang="ru-RU" sz="4000" b="1" dirty="0">
                <a:solidFill>
                  <a:srgbClr val="5B9BD5">
                    <a:lumMod val="50000"/>
                  </a:srgbClr>
                </a:solidFill>
                <a:latin typeface="Calibri"/>
                <a:ea typeface="Verdana" pitchFamily="34" charset="0"/>
              </a:rPr>
            </a:br>
            <a:endParaRPr lang="ru-RU" sz="4000" dirty="0"/>
          </a:p>
        </p:txBody>
      </p:sp>
      <p:sp>
        <p:nvSpPr>
          <p:cNvPr id="18" name="Номер слайда 5"/>
          <p:cNvSpPr txBox="1">
            <a:spLocks/>
          </p:cNvSpPr>
          <p:nvPr/>
        </p:nvSpPr>
        <p:spPr>
          <a:xfrm>
            <a:off x="11209784" y="6309320"/>
            <a:ext cx="542697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A46698-C699-46E5-988A-CC0B25E33273}" type="slidenum">
              <a:rPr lang="en-US" altLang="ru-RU" sz="1600" smtClean="0"/>
              <a:pPr/>
              <a:t>3</a:t>
            </a:fld>
            <a:endParaRPr lang="en-US" alt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452130"/>
              </p:ext>
            </p:extLst>
          </p:nvPr>
        </p:nvGraphicFramePr>
        <p:xfrm>
          <a:off x="1058409" y="1151415"/>
          <a:ext cx="5082539" cy="5363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6106">
                  <a:extLst>
                    <a:ext uri="{9D8B030D-6E8A-4147-A177-3AD203B41FA5}">
                      <a16:colId xmlns:a16="http://schemas.microsoft.com/office/drawing/2014/main" val="2962048952"/>
                    </a:ext>
                  </a:extLst>
                </a:gridCol>
                <a:gridCol w="1243763">
                  <a:extLst>
                    <a:ext uri="{9D8B030D-6E8A-4147-A177-3AD203B41FA5}">
                      <a16:colId xmlns:a16="http://schemas.microsoft.com/office/drawing/2014/main" val="3641829193"/>
                    </a:ext>
                  </a:extLst>
                </a:gridCol>
                <a:gridCol w="1412670">
                  <a:extLst>
                    <a:ext uri="{9D8B030D-6E8A-4147-A177-3AD203B41FA5}">
                      <a16:colId xmlns:a16="http://schemas.microsoft.com/office/drawing/2014/main" val="24606793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Энергия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200 MeV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3 GeV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extLst>
                  <a:ext uri="{0D108BD9-81ED-4DB2-BD59-A6C34878D82A}">
                    <a16:rowId xmlns:a16="http://schemas.microsoft.com/office/drawing/2014/main" val="429282152"/>
                  </a:ext>
                </a:extLst>
              </a:tr>
              <a:tr h="1753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Число периодов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65234"/>
                  </a:ext>
                </a:extLst>
              </a:tr>
              <a:tr h="1753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Длина окружности, </a:t>
                      </a:r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158.71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82272"/>
                  </a:ext>
                </a:extLst>
              </a:tr>
              <a:tr h="1753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Ток, мА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593942"/>
                  </a:ext>
                </a:extLst>
              </a:tr>
              <a:tr h="1753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Частота повторения, </a:t>
                      </a:r>
                      <a:r>
                        <a:rPr lang="en-US" sz="1400" u="none" strike="noStrike" dirty="0">
                          <a:effectLst/>
                        </a:rPr>
                        <a:t>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1 Hz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078759"/>
                  </a:ext>
                </a:extLst>
              </a:tr>
              <a:tr h="1753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сгустков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1-150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662979"/>
                  </a:ext>
                </a:extLst>
              </a:tr>
              <a:tr h="1753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RF </a:t>
                      </a:r>
                      <a:r>
                        <a:rPr lang="ru-RU" sz="1400" u="none" strike="noStrike" dirty="0">
                          <a:effectLst/>
                        </a:rPr>
                        <a:t>частота, </a:t>
                      </a:r>
                      <a:r>
                        <a:rPr lang="en-US" sz="1400" u="none" strike="noStrike" dirty="0">
                          <a:effectLst/>
                        </a:rPr>
                        <a:t>MHz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357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877711"/>
                  </a:ext>
                </a:extLst>
              </a:tr>
              <a:tr h="1753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RF </a:t>
                      </a:r>
                      <a:r>
                        <a:rPr lang="ru-RU" sz="1400" u="none" strike="noStrike" dirty="0">
                          <a:effectLst/>
                        </a:rPr>
                        <a:t>напряжение, </a:t>
                      </a:r>
                      <a:r>
                        <a:rPr lang="en-US" sz="1400" u="none" strike="noStrike" dirty="0">
                          <a:effectLst/>
                        </a:rPr>
                        <a:t>MV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0.2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1.2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extLst>
                  <a:ext uri="{0D108BD9-81ED-4DB2-BD59-A6C34878D82A}">
                    <a16:rowId xmlns:a16="http://schemas.microsoft.com/office/drawing/2014/main" val="2397799142"/>
                  </a:ext>
                </a:extLst>
              </a:tr>
              <a:tr h="1753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Синхротронная частота, </a:t>
                      </a:r>
                      <a:r>
                        <a:rPr lang="en-US" sz="1400" u="none" strike="noStrike" dirty="0">
                          <a:effectLst/>
                        </a:rPr>
                        <a:t>kHz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30.75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20.9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extLst>
                  <a:ext uri="{0D108BD9-81ED-4DB2-BD59-A6C34878D82A}">
                    <a16:rowId xmlns:a16="http://schemas.microsoft.com/office/drawing/2014/main" val="1180520896"/>
                  </a:ext>
                </a:extLst>
              </a:tr>
              <a:tr h="1753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RF </a:t>
                      </a:r>
                      <a:r>
                        <a:rPr lang="ru-RU" sz="1400" u="none" strike="noStrike" dirty="0" err="1">
                          <a:effectLst/>
                        </a:rPr>
                        <a:t>акцептанс</a:t>
                      </a:r>
                      <a:r>
                        <a:rPr lang="ru-RU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eRF</a:t>
                      </a:r>
                      <a:r>
                        <a:rPr lang="en-US" sz="1400" u="none" strike="noStrike" dirty="0">
                          <a:effectLst/>
                        </a:rPr>
                        <a:t>, 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1.96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0.54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extLst>
                  <a:ext uri="{0D108BD9-81ED-4DB2-BD59-A6C34878D82A}">
                    <a16:rowId xmlns:a16="http://schemas.microsoft.com/office/drawing/2014/main" val="1880918124"/>
                  </a:ext>
                </a:extLst>
              </a:tr>
              <a:tr h="200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Бетатронные частоты: </a:t>
                      </a:r>
                      <a:r>
                        <a:rPr lang="en-US" sz="1400" u="none" strike="noStrike" dirty="0" err="1">
                          <a:effectLst/>
                        </a:rPr>
                        <a:t>n</a:t>
                      </a:r>
                      <a:r>
                        <a:rPr lang="en-US" sz="1400" u="none" strike="noStrike" baseline="-25000" dirty="0" err="1">
                          <a:effectLst/>
                        </a:rPr>
                        <a:t>x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n</a:t>
                      </a:r>
                      <a:r>
                        <a:rPr lang="en-US" sz="1400" u="none" strike="noStrike" baseline="-25000" dirty="0" err="1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9.646 / 3.411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594199"/>
                  </a:ext>
                </a:extLst>
              </a:tr>
              <a:tr h="3659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Натуральный хроматизм: </a:t>
                      </a:r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r>
                        <a:rPr lang="en-US" sz="1400" u="none" strike="noStrike" baseline="-25000" dirty="0">
                          <a:effectLst/>
                        </a:rPr>
                        <a:t>x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x</a:t>
                      </a:r>
                      <a:r>
                        <a:rPr lang="en-US" sz="1400" u="none" strike="noStrike" baseline="-25000" dirty="0" err="1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–9.5/–13.5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430134"/>
                  </a:ext>
                </a:extLst>
              </a:tr>
              <a:tr h="3659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Скомпенсированный хроматизм: </a:t>
                      </a:r>
                      <a:r>
                        <a:rPr lang="en-US" sz="1400" u="none" strike="noStrike" dirty="0">
                          <a:effectLst/>
                        </a:rPr>
                        <a:t>x</a:t>
                      </a:r>
                      <a:r>
                        <a:rPr lang="en-US" sz="1400" u="none" strike="noStrike" baseline="-25000" dirty="0">
                          <a:effectLst/>
                        </a:rPr>
                        <a:t>x</a:t>
                      </a:r>
                      <a:r>
                        <a:rPr lang="en-US" sz="1400" u="none" strike="noStrike" dirty="0">
                          <a:effectLst/>
                        </a:rPr>
                        <a:t>/</a:t>
                      </a:r>
                      <a:r>
                        <a:rPr lang="en-US" sz="1400" u="none" strike="noStrike" dirty="0" err="1">
                          <a:effectLst/>
                        </a:rPr>
                        <a:t>x</a:t>
                      </a:r>
                      <a:r>
                        <a:rPr lang="en-US" sz="1400" u="none" strike="noStrike" baseline="-25000" dirty="0" err="1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1.22 / 2.08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165425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Коэффициент уплотнения орбит, </a:t>
                      </a:r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0.00881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512678"/>
                  </a:ext>
                </a:extLst>
              </a:tr>
              <a:tr h="3659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Горизонтальный эмиттанс, e</a:t>
                      </a:r>
                      <a:r>
                        <a:rPr lang="ru-RU" sz="1400" u="none" strike="noStrike" baseline="-25000">
                          <a:effectLst/>
                        </a:rPr>
                        <a:t>x</a:t>
                      </a:r>
                      <a:r>
                        <a:rPr lang="ru-RU" sz="1400" u="none" strike="noStrike">
                          <a:effectLst/>
                        </a:rPr>
                        <a:t>, m rad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0.166·10</a:t>
                      </a:r>
                      <a:r>
                        <a:rPr lang="ru-RU" sz="1400" u="none" strike="noStrike" baseline="30000" dirty="0">
                          <a:effectLst/>
                        </a:rPr>
                        <a:t>-9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37.4·10</a:t>
                      </a:r>
                      <a:r>
                        <a:rPr lang="ru-RU" sz="1400" b="1" u="none" strike="noStrike" baseline="30000" dirty="0">
                          <a:effectLst/>
                        </a:rPr>
                        <a:t>-9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extLst>
                  <a:ext uri="{0D108BD9-81ED-4DB2-BD59-A6C34878D82A}">
                    <a16:rowId xmlns:a16="http://schemas.microsoft.com/office/drawing/2014/main" val="1694456537"/>
                  </a:ext>
                </a:extLst>
              </a:tr>
              <a:tr h="200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Разброс энергии, </a:t>
                      </a:r>
                      <a:r>
                        <a:rPr lang="en-US" sz="1400" u="none" strike="noStrike">
                          <a:effectLst/>
                        </a:rPr>
                        <a:t>s</a:t>
                      </a:r>
                      <a:r>
                        <a:rPr lang="en-US" sz="1400" u="none" strike="noStrike" baseline="-25000">
                          <a:effectLst/>
                        </a:rPr>
                        <a:t>E</a:t>
                      </a:r>
                      <a:r>
                        <a:rPr lang="en-US" sz="1400" u="none" strike="noStrike">
                          <a:effectLst/>
                        </a:rPr>
                        <a:t>/E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0.55·10</a:t>
                      </a:r>
                      <a:r>
                        <a:rPr lang="ru-RU" sz="1400" u="none" strike="noStrike" baseline="30000" dirty="0">
                          <a:effectLst/>
                        </a:rPr>
                        <a:t>-4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8.31·10</a:t>
                      </a:r>
                      <a:r>
                        <a:rPr lang="ru-RU" sz="1400" u="none" strike="noStrike" baseline="30000" dirty="0">
                          <a:effectLst/>
                        </a:rPr>
                        <a:t>-4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extLst>
                  <a:ext uri="{0D108BD9-81ED-4DB2-BD59-A6C34878D82A}">
                    <a16:rowId xmlns:a16="http://schemas.microsoft.com/office/drawing/2014/main" val="1975796773"/>
                  </a:ext>
                </a:extLst>
              </a:tr>
              <a:tr h="1753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Продольный размер пучка, мм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0.76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19.8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extLst>
                  <a:ext uri="{0D108BD9-81ED-4DB2-BD59-A6C34878D82A}">
                    <a16:rowId xmlns:a16="http://schemas.microsoft.com/office/drawing/2014/main" val="96745245"/>
                  </a:ext>
                </a:extLst>
              </a:tr>
              <a:tr h="3659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Потери энергии за оборот, U</a:t>
                      </a:r>
                      <a:r>
                        <a:rPr lang="ru-RU" sz="1400" u="none" strike="noStrike" baseline="-25000">
                          <a:effectLst/>
                        </a:rPr>
                        <a:t>0</a:t>
                      </a:r>
                      <a:r>
                        <a:rPr lang="ru-RU" sz="1400" u="none" strike="noStrike">
                          <a:effectLst/>
                        </a:rPr>
                        <a:t>, keV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0.0135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685.8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extLst>
                  <a:ext uri="{0D108BD9-81ED-4DB2-BD59-A6C34878D82A}">
                    <a16:rowId xmlns:a16="http://schemas.microsoft.com/office/drawing/2014/main" val="2719875275"/>
                  </a:ext>
                </a:extLst>
              </a:tr>
              <a:tr h="396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Времена затухания: (t</a:t>
                      </a:r>
                      <a:r>
                        <a:rPr lang="ru-RU" sz="1400" u="none" strike="noStrike" baseline="-25000">
                          <a:effectLst/>
                        </a:rPr>
                        <a:t>x</a:t>
                      </a:r>
                      <a:r>
                        <a:rPr lang="ru-RU" sz="1400" u="none" strike="noStrike">
                          <a:effectLst/>
                        </a:rPr>
                        <a:t>, t</a:t>
                      </a:r>
                      <a:r>
                        <a:rPr lang="ru-RU" sz="1400" u="none" strike="noStrike" baseline="-25000">
                          <a:effectLst/>
                        </a:rPr>
                        <a:t>y</a:t>
                      </a:r>
                      <a:r>
                        <a:rPr lang="ru-RU" sz="1400" u="none" strike="noStrike">
                          <a:effectLst/>
                        </a:rPr>
                        <a:t>, t</a:t>
                      </a:r>
                      <a:r>
                        <a:rPr lang="ru-RU" sz="1400" u="none" strike="noStrike" baseline="-25000">
                          <a:effectLst/>
                        </a:rPr>
                        <a:t>s</a:t>
                      </a:r>
                      <a:r>
                        <a:rPr lang="ru-RU" sz="1400" u="none" strike="noStrike">
                          <a:effectLst/>
                        </a:rPr>
                        <a:t>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(15.6, 15.6, 7.8) 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(4.62, 4.63, 2.32) </a:t>
                      </a:r>
                      <a:r>
                        <a:rPr lang="en-US" sz="1400" u="none" strike="noStrike" dirty="0" err="1">
                          <a:effectLst/>
                        </a:rPr>
                        <a:t>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11" marR="5011" marT="5011" marB="0" anchor="ctr"/>
                </a:tc>
                <a:extLst>
                  <a:ext uri="{0D108BD9-81ED-4DB2-BD59-A6C34878D82A}">
                    <a16:rowId xmlns:a16="http://schemas.microsoft.com/office/drawing/2014/main" val="384970046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bright="30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540" y="1504834"/>
            <a:ext cx="5901886" cy="28040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736080" y="4395284"/>
            <a:ext cx="3817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4 </a:t>
            </a:r>
            <a:r>
              <a:rPr lang="ru-RU" dirty="0" err="1" smtClean="0"/>
              <a:t>суперпериода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6 </a:t>
            </a:r>
            <a:r>
              <a:rPr lang="ru-RU" dirty="0"/>
              <a:t>с</a:t>
            </a:r>
            <a:r>
              <a:rPr lang="ru-RU" dirty="0" smtClean="0"/>
              <a:t>тандартных ячеек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2 согласующих секции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Малый </a:t>
            </a:r>
            <a:r>
              <a:rPr lang="ru-RU" dirty="0" err="1" smtClean="0"/>
              <a:t>эмиттанс</a:t>
            </a:r>
            <a:r>
              <a:rPr lang="ru-RU" dirty="0" smtClean="0"/>
              <a:t> / большая динамическая апертура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Диполи с комбинированными функциями / компактность кольца </a:t>
            </a:r>
            <a:endParaRPr lang="ru-RU" dirty="0"/>
          </a:p>
        </p:txBody>
      </p:sp>
      <p:pic>
        <p:nvPicPr>
          <p:cNvPr id="24" name="Рисунок 23"/>
          <p:cNvPicPr/>
          <p:nvPr/>
        </p:nvPicPr>
        <p:blipFill>
          <a:blip r:embed="rId4" cstate="print">
            <a:lum bright="-30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95" b="31541"/>
          <a:stretch>
            <a:fillRect/>
          </a:stretch>
        </p:blipFill>
        <p:spPr bwMode="auto">
          <a:xfrm>
            <a:off x="7057571" y="746090"/>
            <a:ext cx="4323443" cy="758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Группа 6"/>
          <p:cNvGrpSpPr/>
          <p:nvPr/>
        </p:nvGrpSpPr>
        <p:grpSpPr>
          <a:xfrm>
            <a:off x="6736080" y="4395284"/>
            <a:ext cx="4738537" cy="2312096"/>
            <a:chOff x="6742595" y="4308927"/>
            <a:chExt cx="4738537" cy="231209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2595" y="4308927"/>
              <a:ext cx="4738537" cy="231209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64086" y="4442959"/>
              <a:ext cx="1829525" cy="83099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σ</a:t>
              </a:r>
              <a:r>
                <a:rPr lang="en-US" sz="1600" baseline="-25000" dirty="0" smtClean="0"/>
                <a:t> x </a:t>
              </a:r>
              <a:r>
                <a:rPr lang="en-US" sz="1600" baseline="-25000" dirty="0" err="1" smtClean="0"/>
                <a:t>inj</a:t>
              </a:r>
              <a:r>
                <a:rPr lang="en-US" sz="1600" dirty="0" smtClean="0"/>
                <a:t> = 1 mm</a:t>
              </a:r>
            </a:p>
            <a:p>
              <a:r>
                <a:rPr lang="el-GR" sz="1600" dirty="0"/>
                <a:t>σ</a:t>
              </a:r>
              <a:r>
                <a:rPr lang="en-US" sz="1600" baseline="-25000" dirty="0"/>
                <a:t> </a:t>
              </a:r>
              <a:r>
                <a:rPr lang="en-US" sz="1600" baseline="-25000" dirty="0" smtClean="0"/>
                <a:t>y </a:t>
              </a:r>
              <a:r>
                <a:rPr lang="en-US" sz="1600" baseline="-25000" dirty="0" err="1"/>
                <a:t>inj</a:t>
              </a:r>
              <a:r>
                <a:rPr lang="en-US" sz="1600" dirty="0"/>
                <a:t> = </a:t>
              </a:r>
              <a:r>
                <a:rPr lang="en-US" sz="1600" dirty="0" smtClean="0"/>
                <a:t>0.7 </a:t>
              </a:r>
              <a:r>
                <a:rPr lang="en-US" sz="1600" dirty="0"/>
                <a:t>mm</a:t>
              </a:r>
              <a:endParaRPr lang="ru-RU" sz="1600" dirty="0"/>
            </a:p>
            <a:p>
              <a:r>
                <a:rPr lang="el-GR" sz="1600" dirty="0" smtClean="0"/>
                <a:t>ε</a:t>
              </a:r>
              <a:r>
                <a:rPr lang="en-US" sz="1600" baseline="-25000" dirty="0" smtClean="0"/>
                <a:t> </a:t>
              </a:r>
              <a:r>
                <a:rPr lang="en-US" sz="1600" baseline="-25000" dirty="0" err="1" smtClean="0"/>
                <a:t>x,y</a:t>
              </a:r>
              <a:r>
                <a:rPr lang="en-US" sz="1600" baseline="-25000" dirty="0" smtClean="0"/>
                <a:t> </a:t>
              </a:r>
              <a:r>
                <a:rPr lang="en-US" sz="1600" baseline="-25000" dirty="0" err="1"/>
                <a:t>inj</a:t>
              </a:r>
              <a:r>
                <a:rPr lang="en-US" sz="1600" dirty="0"/>
                <a:t> = </a:t>
              </a:r>
              <a:r>
                <a:rPr lang="en-US" sz="1600" dirty="0" smtClean="0"/>
                <a:t>150 nm*rad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706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00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Структура бустера «</a:t>
            </a:r>
            <a:r>
              <a:rPr lang="ru-RU" sz="400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СКИФ»</a:t>
            </a:r>
            <a:r>
              <a:rPr lang="ru-RU" sz="4000" b="1" dirty="0">
                <a:solidFill>
                  <a:srgbClr val="5B9BD5">
                    <a:lumMod val="50000"/>
                  </a:srgbClr>
                </a:solidFill>
                <a:latin typeface="Calibri"/>
                <a:ea typeface="Verdana" pitchFamily="34" charset="0"/>
              </a:rPr>
              <a:t/>
            </a:r>
            <a:br>
              <a:rPr lang="ru-RU" sz="4000" b="1" dirty="0">
                <a:solidFill>
                  <a:srgbClr val="5B9BD5">
                    <a:lumMod val="50000"/>
                  </a:srgbClr>
                </a:solidFill>
                <a:latin typeface="Calibri"/>
                <a:ea typeface="Verdana" pitchFamily="34" charset="0"/>
              </a:rPr>
            </a:br>
            <a:endParaRPr lang="ru-RU" sz="40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6543844" y="856134"/>
            <a:ext cx="5616623" cy="5453186"/>
            <a:chOff x="5735638" y="333375"/>
            <a:chExt cx="4787900" cy="4682637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>
              <a:lum bright="-30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9" r="26903"/>
            <a:stretch>
              <a:fillRect/>
            </a:stretch>
          </p:blipFill>
          <p:spPr bwMode="auto">
            <a:xfrm rot="10800000">
              <a:off x="5735638" y="333375"/>
              <a:ext cx="4787900" cy="446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5860051" y="2293821"/>
              <a:ext cx="1111114" cy="502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600" dirty="0" smtClean="0">
                  <a:solidFill>
                    <a:srgbClr val="000000"/>
                  </a:solidFill>
                </a:rPr>
                <a:t>ВЧ </a:t>
              </a:r>
            </a:p>
            <a:p>
              <a:pPr algn="ctr"/>
              <a:r>
                <a:rPr lang="ru-RU" altLang="ru-RU" sz="1600" dirty="0" smtClean="0">
                  <a:solidFill>
                    <a:srgbClr val="000000"/>
                  </a:solidFill>
                </a:rPr>
                <a:t>резонаторы</a:t>
              </a:r>
              <a:endParaRPr lang="ru-RU" altLang="ru-RU" sz="16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859379" y="772224"/>
              <a:ext cx="576929" cy="264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1400" b="1" dirty="0" smtClean="0">
                  <a:solidFill>
                    <a:srgbClr val="000000"/>
                  </a:solidFill>
                </a:rPr>
                <a:t>Впуск</a:t>
              </a:r>
              <a:endParaRPr lang="ru-RU" altLang="ru-R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>
              <a:off x="8759825" y="5013325"/>
              <a:ext cx="71913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 flipV="1">
              <a:off x="8183563" y="4508501"/>
              <a:ext cx="576262" cy="5048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8759825" y="4751725"/>
              <a:ext cx="690347" cy="264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1400" b="1" dirty="0" smtClean="0">
                  <a:solidFill>
                    <a:srgbClr val="000000"/>
                  </a:solidFill>
                </a:rPr>
                <a:t>Выпуск</a:t>
              </a:r>
              <a:endParaRPr lang="ru-RU" altLang="ru-RU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7751763" y="811362"/>
              <a:ext cx="79216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8112125" y="595462"/>
              <a:ext cx="0" cy="2159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9117207" y="2320249"/>
              <a:ext cx="1399552" cy="449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altLang="ru-RU" sz="1400" b="1" dirty="0" smtClean="0">
                  <a:solidFill>
                    <a:srgbClr val="000000"/>
                  </a:solidFill>
                </a:rPr>
                <a:t>Диагностическое </a:t>
              </a:r>
            </a:p>
            <a:p>
              <a:r>
                <a:rPr lang="ru-RU" altLang="ru-RU" sz="1400" b="1" dirty="0" smtClean="0">
                  <a:solidFill>
                    <a:srgbClr val="000000"/>
                  </a:solidFill>
                </a:rPr>
                <a:t>оборудование</a:t>
              </a:r>
              <a:endParaRPr lang="ru-RU" altLang="ru-RU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8" name="Номер слайда 5"/>
          <p:cNvSpPr txBox="1">
            <a:spLocks/>
          </p:cNvSpPr>
          <p:nvPr/>
        </p:nvSpPr>
        <p:spPr>
          <a:xfrm>
            <a:off x="11209784" y="6309320"/>
            <a:ext cx="542697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A46698-C699-46E5-988A-CC0B25E33273}" type="slidenum">
              <a:rPr lang="en-US" altLang="ru-RU" sz="1600" smtClean="0"/>
              <a:pPr/>
              <a:t>4</a:t>
            </a:fld>
            <a:endParaRPr lang="en-US" altLang="ru-RU" sz="1600" dirty="0"/>
          </a:p>
        </p:txBody>
      </p:sp>
      <p:grpSp>
        <p:nvGrpSpPr>
          <p:cNvPr id="38" name="Группа 37"/>
          <p:cNvGrpSpPr/>
          <p:nvPr/>
        </p:nvGrpSpPr>
        <p:grpSpPr>
          <a:xfrm>
            <a:off x="8326043" y="2155931"/>
            <a:ext cx="3024336" cy="2308324"/>
            <a:chOff x="6960096" y="4458281"/>
            <a:chExt cx="3024336" cy="230832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6960096" y="4479489"/>
              <a:ext cx="216024" cy="338871"/>
            </a:xfrm>
            <a:prstGeom prst="rect">
              <a:avLst/>
            </a:prstGeom>
            <a:solidFill>
              <a:srgbClr val="0606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176120" y="4458281"/>
              <a:ext cx="280831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ru-RU" sz="1600" dirty="0" smtClean="0"/>
                <a:t>Диполь</a:t>
              </a:r>
            </a:p>
            <a:p>
              <a:pPr marL="285750" indent="-285750">
                <a:buFontTx/>
                <a:buChar char="-"/>
              </a:pPr>
              <a:endParaRPr lang="ru-RU" sz="1600" dirty="0"/>
            </a:p>
            <a:p>
              <a:pPr marL="285750" indent="-285750">
                <a:buFontTx/>
                <a:buChar char="-"/>
              </a:pPr>
              <a:r>
                <a:rPr lang="ru-RU" sz="1600" dirty="0" smtClean="0"/>
                <a:t>Квадруполь</a:t>
              </a:r>
            </a:p>
            <a:p>
              <a:pPr marL="285750" indent="-285750">
                <a:buFontTx/>
                <a:buChar char="-"/>
              </a:pPr>
              <a:endParaRPr lang="ru-RU" sz="1600" dirty="0"/>
            </a:p>
            <a:p>
              <a:pPr marL="285750" indent="-285750">
                <a:buFontTx/>
                <a:buChar char="-"/>
              </a:pPr>
              <a:r>
                <a:rPr lang="ru-RU" sz="1600" dirty="0" err="1" smtClean="0"/>
                <a:t>Секступоль</a:t>
              </a:r>
              <a:endParaRPr lang="ru-RU" sz="1600" dirty="0" smtClean="0"/>
            </a:p>
            <a:p>
              <a:pPr marL="285750" indent="-285750">
                <a:buFontTx/>
                <a:buChar char="-"/>
              </a:pPr>
              <a:endParaRPr lang="ru-RU" sz="1600" dirty="0"/>
            </a:p>
            <a:p>
              <a:pPr marL="285750" indent="-285750">
                <a:buFontTx/>
                <a:buChar char="-"/>
              </a:pPr>
              <a:r>
                <a:rPr lang="ru-RU" sz="1600" dirty="0" smtClean="0"/>
                <a:t>Корректор</a:t>
              </a:r>
            </a:p>
            <a:p>
              <a:pPr marL="285750" indent="-285750">
                <a:buFontTx/>
                <a:buChar char="-"/>
              </a:pPr>
              <a:endParaRPr lang="ru-RU" sz="1600" dirty="0"/>
            </a:p>
            <a:p>
              <a:pPr marL="285750" indent="-285750">
                <a:buFontTx/>
                <a:buChar char="-"/>
              </a:pPr>
              <a:r>
                <a:rPr lang="ru-RU" sz="1600" dirty="0" smtClean="0"/>
                <a:t>Датчик положения пучка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960096" y="4951328"/>
              <a:ext cx="216024" cy="338871"/>
            </a:xfrm>
            <a:prstGeom prst="rect">
              <a:avLst/>
            </a:prstGeom>
            <a:solidFill>
              <a:srgbClr val="D5060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6960096" y="5446073"/>
              <a:ext cx="216024" cy="338871"/>
            </a:xfrm>
            <a:prstGeom prst="rect">
              <a:avLst/>
            </a:prstGeom>
            <a:solidFill>
              <a:srgbClr val="06670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6960096" y="5928921"/>
              <a:ext cx="216024" cy="338871"/>
            </a:xfrm>
            <a:prstGeom prst="rect">
              <a:avLst/>
            </a:prstGeom>
            <a:solidFill>
              <a:srgbClr val="06060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6960096" y="6422817"/>
              <a:ext cx="216024" cy="338871"/>
            </a:xfrm>
            <a:prstGeom prst="rect">
              <a:avLst/>
            </a:prstGeom>
            <a:solidFill>
              <a:srgbClr val="D60E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972221"/>
              </p:ext>
            </p:extLst>
          </p:nvPr>
        </p:nvGraphicFramePr>
        <p:xfrm>
          <a:off x="117048" y="1366897"/>
          <a:ext cx="6572743" cy="248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0137">
                  <a:extLst>
                    <a:ext uri="{9D8B030D-6E8A-4147-A177-3AD203B41FA5}">
                      <a16:colId xmlns:a16="http://schemas.microsoft.com/office/drawing/2014/main" val="3863123679"/>
                    </a:ext>
                  </a:extLst>
                </a:gridCol>
                <a:gridCol w="995113">
                  <a:extLst>
                    <a:ext uri="{9D8B030D-6E8A-4147-A177-3AD203B41FA5}">
                      <a16:colId xmlns:a16="http://schemas.microsoft.com/office/drawing/2014/main" val="3904765649"/>
                    </a:ext>
                  </a:extLst>
                </a:gridCol>
                <a:gridCol w="826851">
                  <a:extLst>
                    <a:ext uri="{9D8B030D-6E8A-4147-A177-3AD203B41FA5}">
                      <a16:colId xmlns:a16="http://schemas.microsoft.com/office/drawing/2014/main" val="2146699499"/>
                    </a:ext>
                  </a:extLst>
                </a:gridCol>
                <a:gridCol w="826851">
                  <a:extLst>
                    <a:ext uri="{9D8B030D-6E8A-4147-A177-3AD203B41FA5}">
                      <a16:colId xmlns:a16="http://schemas.microsoft.com/office/drawing/2014/main" val="3911237193"/>
                    </a:ext>
                  </a:extLst>
                </a:gridCol>
                <a:gridCol w="963564">
                  <a:extLst>
                    <a:ext uri="{9D8B030D-6E8A-4147-A177-3AD203B41FA5}">
                      <a16:colId xmlns:a16="http://schemas.microsoft.com/office/drawing/2014/main" val="584647148"/>
                    </a:ext>
                  </a:extLst>
                </a:gridCol>
                <a:gridCol w="1030607">
                  <a:extLst>
                    <a:ext uri="{9D8B030D-6E8A-4147-A177-3AD203B41FA5}">
                      <a16:colId xmlns:a16="http://schemas.microsoft.com/office/drawing/2014/main" val="1001071433"/>
                    </a:ext>
                  </a:extLst>
                </a:gridCol>
                <a:gridCol w="959620">
                  <a:extLst>
                    <a:ext uri="{9D8B030D-6E8A-4147-A177-3AD203B41FA5}">
                      <a16:colId xmlns:a16="http://schemas.microsoft.com/office/drawing/2014/main" val="1671644408"/>
                    </a:ext>
                  </a:extLst>
                </a:gridCol>
              </a:tblGrid>
              <a:tr h="227330"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Диполи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880015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Тип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ru-RU" sz="1400" dirty="0">
                          <a:effectLst/>
                        </a:rPr>
                        <a:t>Число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Длина</a:t>
                      </a:r>
                      <a:r>
                        <a:rPr lang="en-US" sz="1400" dirty="0">
                          <a:effectLst/>
                        </a:rPr>
                        <a:t>, m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α</a:t>
                      </a:r>
                      <a:r>
                        <a:rPr lang="en-US" sz="1400" dirty="0" smtClean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deg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α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in, </a:t>
                      </a:r>
                      <a:r>
                        <a:rPr lang="en-US" sz="1400" dirty="0" err="1">
                          <a:effectLst/>
                        </a:rPr>
                        <a:t>deg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α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out, </a:t>
                      </a:r>
                      <a:r>
                        <a:rPr lang="en-US" sz="1400" dirty="0" err="1">
                          <a:effectLst/>
                        </a:rPr>
                        <a:t>deg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K</a:t>
                      </a:r>
                      <a:r>
                        <a:rPr lang="en-US" sz="1400" baseline="-25000">
                          <a:effectLst/>
                        </a:rPr>
                        <a:t>1</a:t>
                      </a:r>
                      <a:r>
                        <a:rPr lang="ru-RU" sz="1400">
                          <a:effectLst/>
                        </a:rPr>
                        <a:t>, 1/</a:t>
                      </a:r>
                      <a:r>
                        <a:rPr lang="en-US" sz="1400">
                          <a:effectLst/>
                        </a:rPr>
                        <a:t>m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K</a:t>
                      </a:r>
                      <a:r>
                        <a:rPr lang="en-US" sz="1400" baseline="-25000">
                          <a:effectLst/>
                        </a:rPr>
                        <a:t>2</a:t>
                      </a:r>
                      <a:r>
                        <a:rPr lang="ru-RU" sz="1400">
                          <a:effectLst/>
                        </a:rPr>
                        <a:t>, 1/</a:t>
                      </a:r>
                      <a:r>
                        <a:rPr lang="en-US" sz="1400">
                          <a:effectLst/>
                        </a:rPr>
                        <a:t>m</a:t>
                      </a:r>
                      <a:r>
                        <a:rPr lang="en-US" sz="1400" baseline="300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2961581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BF/28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1.24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3.26732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1.63366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1.63366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0.82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3.6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6645085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BD/32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1.3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8.39110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4.19555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r>
                        <a:rPr lang="ru-RU" sz="1400">
                          <a:effectLst/>
                        </a:rPr>
                        <a:t>.19555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-</a:t>
                      </a:r>
                      <a:r>
                        <a:rPr lang="en-US" sz="1400">
                          <a:effectLst/>
                        </a:rPr>
                        <a:t>0.</a:t>
                      </a:r>
                      <a:r>
                        <a:rPr lang="ru-RU" sz="1400">
                          <a:effectLst/>
                        </a:rPr>
                        <a:t>5550</a:t>
                      </a:r>
                      <a:r>
                        <a:rPr lang="en-US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-4.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6643993"/>
                  </a:ext>
                </a:extLst>
              </a:tr>
              <a:tr h="118745"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Квадруполи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474150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QF/8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0.3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2.0425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6117099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QD/8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0.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-1.5014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1114234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QG/8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0.</a:t>
                      </a:r>
                      <a:r>
                        <a:rPr lang="en-US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1.3361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2246172"/>
                  </a:ext>
                </a:extLst>
              </a:tr>
              <a:tr h="118745"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Секступоли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973969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SF</a:t>
                      </a:r>
                      <a:r>
                        <a:rPr lang="en-US" sz="1400">
                          <a:effectLst/>
                        </a:rPr>
                        <a:t>/8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0.1</a:t>
                      </a:r>
                      <a:r>
                        <a:rPr lang="en-US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8239786"/>
                  </a:ext>
                </a:extLst>
              </a:tr>
              <a:tr h="11874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SD</a:t>
                      </a:r>
                      <a:r>
                        <a:rPr lang="en-US" sz="1400">
                          <a:effectLst/>
                        </a:rPr>
                        <a:t>/8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0.1</a:t>
                      </a:r>
                      <a:r>
                        <a:rPr lang="en-US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</a:rPr>
                        <a:t>–</a:t>
                      </a:r>
                      <a:r>
                        <a:rPr lang="en-US" sz="1400" dirty="0">
                          <a:effectLst/>
                        </a:rPr>
                        <a:t>4</a:t>
                      </a: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135957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09600" y="4244340"/>
            <a:ext cx="5341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Диполи </a:t>
            </a:r>
            <a:r>
              <a:rPr lang="en-US" dirty="0" smtClean="0"/>
              <a:t>BF, BD </a:t>
            </a:r>
            <a:r>
              <a:rPr lang="ru-RU" dirty="0" smtClean="0"/>
              <a:t>с комбинированными функциями:  (</a:t>
            </a:r>
            <a:r>
              <a:rPr lang="en-US" dirty="0" smtClean="0"/>
              <a:t>K1, K2 – </a:t>
            </a:r>
            <a:r>
              <a:rPr lang="ru-RU" dirty="0" smtClean="0"/>
              <a:t>компоненты поля)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Компенсация натурального хроматизма – дипольные магниты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Квадруполи – коррекция бетатронной точки при ускорении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Секступоли</a:t>
            </a:r>
            <a:r>
              <a:rPr lang="ru-RU" dirty="0" smtClean="0"/>
              <a:t> – коррекция динамических эффектов, нелинейностей</a:t>
            </a:r>
          </a:p>
        </p:txBody>
      </p:sp>
    </p:spTree>
    <p:extLst>
      <p:ext uri="{BB962C8B-B14F-4D97-AF65-F5344CB8AC3E}">
        <p14:creationId xmlns:p14="http://schemas.microsoft.com/office/powerpoint/2010/main" val="124394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2" y="3723570"/>
            <a:ext cx="4964466" cy="294284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14" y="3706320"/>
            <a:ext cx="5249236" cy="296009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F39FA-1456-4AEA-A082-130B38B49F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1835184" y="117190"/>
            <a:ext cx="10270067" cy="10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marL="903288" indent="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0">
              <a:defRPr/>
            </a:pPr>
            <a:r>
              <a:rPr lang="ru-RU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Магнитные измерения элементов бустера</a:t>
            </a:r>
            <a:r>
              <a:rPr lang="en-US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 (BF</a:t>
            </a:r>
            <a:r>
              <a:rPr lang="ru-RU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/ BD)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-184664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4" cstate="print">
            <a:lum bright="-36000" contras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1" y="1016000"/>
            <a:ext cx="4945016" cy="265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854" y="868053"/>
            <a:ext cx="3963486" cy="28016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8183878" y="3088812"/>
            <a:ext cx="3169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Применение геодезической системы на стенде магнитных измерений.</a:t>
            </a:r>
            <a:endParaRPr lang="ru-RU" sz="14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1" r="16587" b="9418"/>
          <a:stretch/>
        </p:blipFill>
        <p:spPr>
          <a:xfrm>
            <a:off x="5563907" y="982988"/>
            <a:ext cx="2827438" cy="160876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592091" y="2581876"/>
            <a:ext cx="2911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Сборка магнитной системы </a:t>
            </a:r>
            <a:r>
              <a:rPr lang="ru-RU" sz="14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бустерного</a:t>
            </a:r>
            <a:r>
              <a:rPr lang="ru-RU" sz="14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синхротрона «СКИФ»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395429" y="2483382"/>
            <a:ext cx="191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|∫</a:t>
            </a:r>
            <a:r>
              <a:rPr lang="el-GR" dirty="0" smtClean="0"/>
              <a:t>Δ</a:t>
            </a:r>
            <a:r>
              <a:rPr lang="en-US" dirty="0" smtClean="0"/>
              <a:t>B/B| ≤ 3*10</a:t>
            </a:r>
            <a:r>
              <a:rPr lang="en-US" baseline="30000" dirty="0" smtClean="0"/>
              <a:t>-4</a:t>
            </a:r>
            <a:endParaRPr lang="ru-RU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1043940" y="2935996"/>
            <a:ext cx="4629458" cy="369332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dirty="0" smtClean="0"/>
              <a:t>Точность определения оси:</a:t>
            </a:r>
            <a:r>
              <a:rPr lang="en-US" dirty="0" smtClean="0"/>
              <a:t> |</a:t>
            </a:r>
            <a:r>
              <a:rPr lang="el-GR" dirty="0" smtClean="0"/>
              <a:t>Δ</a:t>
            </a:r>
            <a:r>
              <a:rPr lang="en-US" dirty="0" smtClean="0"/>
              <a:t>X|,</a:t>
            </a:r>
            <a:r>
              <a:rPr lang="el-GR" dirty="0" smtClean="0"/>
              <a:t> </a:t>
            </a:r>
            <a:r>
              <a:rPr lang="en-US" dirty="0" smtClean="0"/>
              <a:t>|</a:t>
            </a:r>
            <a:r>
              <a:rPr lang="el-GR" dirty="0" smtClean="0"/>
              <a:t>Δ</a:t>
            </a:r>
            <a:r>
              <a:rPr lang="en-US" dirty="0" smtClean="0"/>
              <a:t>Y| &lt; 5 µm </a:t>
            </a:r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FD35A-9CBF-4DB4-B5E8-D3708B9B2B41}"/>
              </a:ext>
            </a:extLst>
          </p:cNvPr>
          <p:cNvSpPr/>
          <p:nvPr/>
        </p:nvSpPr>
        <p:spPr>
          <a:xfrm>
            <a:off x="1050594" y="1052648"/>
            <a:ext cx="3985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Поперечное относительное </a:t>
            </a:r>
            <a:r>
              <a:rPr lang="ru-RU" sz="1600" dirty="0"/>
              <a:t>распределение интеграла магнитного поля в дипольных магнитах </a:t>
            </a:r>
            <a:r>
              <a:rPr lang="ru-RU" sz="1600" dirty="0" smtClean="0"/>
              <a:t>на </a:t>
            </a:r>
            <a:r>
              <a:rPr lang="ru-RU" sz="1600" dirty="0"/>
              <a:t>энергии 3 ГэВ.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711104" y="5562079"/>
            <a:ext cx="215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|∫</a:t>
            </a:r>
            <a:r>
              <a:rPr lang="el-GR" dirty="0" smtClean="0"/>
              <a:t>Δ</a:t>
            </a:r>
            <a:r>
              <a:rPr lang="en-US" dirty="0" smtClean="0"/>
              <a:t>B/B| ≤ </a:t>
            </a:r>
            <a:r>
              <a:rPr lang="ru-RU" dirty="0"/>
              <a:t>1</a:t>
            </a:r>
            <a:r>
              <a:rPr lang="en-US" dirty="0" smtClean="0"/>
              <a:t>*10</a:t>
            </a:r>
            <a:r>
              <a:rPr lang="en-US" baseline="30000" dirty="0" smtClean="0"/>
              <a:t>-3</a:t>
            </a:r>
            <a:r>
              <a:rPr lang="ru-RU" dirty="0" smtClean="0"/>
              <a:t> (Е=0.2 </a:t>
            </a:r>
            <a:r>
              <a:rPr lang="en-US" dirty="0" smtClean="0"/>
              <a:t>GeV)</a:t>
            </a:r>
            <a:endParaRPr lang="ru-RU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075FD35A-9CBF-4DB4-B5E8-D3708B9B2B41}"/>
              </a:ext>
            </a:extLst>
          </p:cNvPr>
          <p:cNvSpPr/>
          <p:nvPr/>
        </p:nvSpPr>
        <p:spPr>
          <a:xfrm>
            <a:off x="1150239" y="3853911"/>
            <a:ext cx="3281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Отклонение интеграла поля </a:t>
            </a:r>
            <a:endParaRPr lang="en-US" sz="1600" dirty="0" smtClean="0"/>
          </a:p>
          <a:p>
            <a:pPr algn="ctr"/>
            <a:r>
              <a:rPr lang="ru-RU" sz="1600" dirty="0" smtClean="0"/>
              <a:t>в </a:t>
            </a:r>
            <a:r>
              <a:rPr lang="ru-RU" sz="1600" dirty="0"/>
              <a:t>дипольных </a:t>
            </a:r>
            <a:r>
              <a:rPr lang="ru-RU" sz="1600" dirty="0" smtClean="0"/>
              <a:t>магнитах </a:t>
            </a:r>
            <a:r>
              <a:rPr lang="en-US" sz="1600" b="1" dirty="0" smtClean="0"/>
              <a:t>BF</a:t>
            </a:r>
            <a:r>
              <a:rPr lang="ru-RU" sz="1600" dirty="0"/>
              <a:t> </a:t>
            </a:r>
            <a:endParaRPr lang="en-US" sz="1600" dirty="0" smtClean="0"/>
          </a:p>
          <a:p>
            <a:pPr algn="ctr"/>
            <a:r>
              <a:rPr lang="en-US" sz="1600" dirty="0" smtClean="0"/>
              <a:t>E =</a:t>
            </a:r>
            <a:r>
              <a:rPr lang="ru-RU" sz="1600" dirty="0" smtClean="0"/>
              <a:t> </a:t>
            </a:r>
            <a:r>
              <a:rPr lang="en-US" sz="1600" dirty="0" smtClean="0"/>
              <a:t>0.175</a:t>
            </a:r>
            <a:r>
              <a:rPr lang="ru-RU" sz="1600" dirty="0" smtClean="0"/>
              <a:t> </a:t>
            </a:r>
            <a:r>
              <a:rPr lang="en-US" sz="1600" dirty="0" smtClean="0"/>
              <a:t>-</a:t>
            </a:r>
            <a:r>
              <a:rPr lang="ru-RU" sz="1600" dirty="0" smtClean="0"/>
              <a:t> 3</a:t>
            </a:r>
            <a:r>
              <a:rPr lang="en-US" sz="1600" dirty="0" smtClean="0"/>
              <a:t>.15</a:t>
            </a:r>
            <a:r>
              <a:rPr lang="ru-RU" sz="1600" dirty="0" smtClean="0"/>
              <a:t> </a:t>
            </a:r>
            <a:r>
              <a:rPr lang="ru-RU" sz="1600" dirty="0"/>
              <a:t>ГэВ.</a:t>
            </a:r>
            <a:endParaRPr lang="en-US" sz="1600" dirty="0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075FD35A-9CBF-4DB4-B5E8-D3708B9B2B41}"/>
              </a:ext>
            </a:extLst>
          </p:cNvPr>
          <p:cNvSpPr/>
          <p:nvPr/>
        </p:nvSpPr>
        <p:spPr>
          <a:xfrm>
            <a:off x="6451845" y="3811460"/>
            <a:ext cx="3281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Отклонение интеграла поля </a:t>
            </a:r>
            <a:endParaRPr lang="en-US" sz="1600" dirty="0" smtClean="0"/>
          </a:p>
          <a:p>
            <a:pPr algn="ctr"/>
            <a:r>
              <a:rPr lang="ru-RU" sz="1600" dirty="0" smtClean="0"/>
              <a:t>в </a:t>
            </a:r>
            <a:r>
              <a:rPr lang="ru-RU" sz="1600" dirty="0"/>
              <a:t>дипольных </a:t>
            </a:r>
            <a:r>
              <a:rPr lang="ru-RU" sz="1600" dirty="0" smtClean="0"/>
              <a:t>магнитах </a:t>
            </a:r>
            <a:r>
              <a:rPr lang="en-US" sz="1600" b="1" dirty="0" smtClean="0"/>
              <a:t>BD</a:t>
            </a:r>
            <a:r>
              <a:rPr lang="ru-RU" sz="1600" dirty="0" smtClean="0"/>
              <a:t> </a:t>
            </a:r>
            <a:endParaRPr lang="en-US" sz="1600" dirty="0" smtClean="0"/>
          </a:p>
          <a:p>
            <a:pPr algn="ctr"/>
            <a:r>
              <a:rPr lang="en-US" sz="1600" dirty="0" smtClean="0"/>
              <a:t>E = 0.175</a:t>
            </a:r>
            <a:r>
              <a:rPr lang="ru-RU" sz="1600" dirty="0" smtClean="0"/>
              <a:t> </a:t>
            </a:r>
            <a:r>
              <a:rPr lang="en-US" sz="1600" dirty="0" smtClean="0"/>
              <a:t>-</a:t>
            </a:r>
            <a:r>
              <a:rPr lang="ru-RU" sz="1600" dirty="0" smtClean="0"/>
              <a:t> 3</a:t>
            </a:r>
            <a:r>
              <a:rPr lang="en-US" sz="1600" dirty="0" smtClean="0"/>
              <a:t>.15</a:t>
            </a:r>
            <a:r>
              <a:rPr lang="ru-RU" sz="1600" dirty="0" smtClean="0"/>
              <a:t> </a:t>
            </a:r>
            <a:r>
              <a:rPr lang="ru-RU" sz="1600" dirty="0"/>
              <a:t>ГэВ.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7012710" y="5562080"/>
            <a:ext cx="215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|∫</a:t>
            </a:r>
            <a:r>
              <a:rPr lang="el-GR" dirty="0" smtClean="0"/>
              <a:t>Δ</a:t>
            </a:r>
            <a:r>
              <a:rPr lang="en-US" dirty="0" smtClean="0"/>
              <a:t>B/B| ≤ </a:t>
            </a:r>
            <a:r>
              <a:rPr lang="en-US" dirty="0"/>
              <a:t>1</a:t>
            </a:r>
            <a:r>
              <a:rPr lang="en-US" dirty="0" smtClean="0"/>
              <a:t>*10</a:t>
            </a:r>
            <a:r>
              <a:rPr lang="en-US" baseline="30000" dirty="0" smtClean="0"/>
              <a:t>-3</a:t>
            </a:r>
            <a:r>
              <a:rPr lang="ru-RU" dirty="0" smtClean="0"/>
              <a:t> (Е=0.2 </a:t>
            </a:r>
            <a:r>
              <a:rPr lang="en-US" dirty="0" smtClean="0"/>
              <a:t>GeV)</a:t>
            </a:r>
            <a:endParaRPr lang="ru-RU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1050594" y="1119554"/>
            <a:ext cx="4324437" cy="5861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1050594" y="3299467"/>
            <a:ext cx="4324437" cy="5861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1190764" y="4892835"/>
            <a:ext cx="2969756" cy="1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1190764" y="5360512"/>
            <a:ext cx="2969756" cy="1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6394136" y="4887783"/>
            <a:ext cx="2969756" cy="1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394136" y="5362651"/>
            <a:ext cx="2969756" cy="1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03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170" y="4130832"/>
            <a:ext cx="5182954" cy="2590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19" y="4130832"/>
            <a:ext cx="5353736" cy="2590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19" y="1172061"/>
            <a:ext cx="5353736" cy="280807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F39FA-1456-4AEA-A082-130B38B49F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1852769" y="117190"/>
            <a:ext cx="10270067" cy="10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marL="903288" indent="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>
              <a:defRPr/>
            </a:pPr>
            <a:r>
              <a:rPr lang="ru-RU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Магнитные измерения элементов бустера</a:t>
            </a:r>
            <a:r>
              <a:rPr lang="en-US" sz="3600" b="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 (</a:t>
            </a:r>
            <a:r>
              <a:rPr lang="en-US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BF</a:t>
            </a:r>
            <a:r>
              <a:rPr lang="ru-RU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/ </a:t>
            </a:r>
            <a:r>
              <a:rPr lang="en-US" sz="3600" b="0" dirty="0">
                <a:solidFill>
                  <a:srgbClr val="5B9BD5">
                    <a:lumMod val="50000"/>
                  </a:srgbClr>
                </a:solidFill>
                <a:latin typeface="Calibri"/>
              </a:rPr>
              <a:t>BD</a:t>
            </a:r>
            <a:r>
              <a:rPr lang="en-US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)</a:t>
            </a:r>
            <a:endParaRPr lang="ru-RU" sz="3600" b="0" dirty="0">
              <a:solidFill>
                <a:srgbClr val="5B9BD5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-184664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FD35A-9CBF-4DB4-B5E8-D3708B9B2B41}"/>
              </a:ext>
            </a:extLst>
          </p:cNvPr>
          <p:cNvSpPr/>
          <p:nvPr/>
        </p:nvSpPr>
        <p:spPr>
          <a:xfrm>
            <a:off x="1415151" y="1350512"/>
            <a:ext cx="4036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Нелинейность интеграла магнитного поля </a:t>
            </a:r>
          </a:p>
          <a:p>
            <a:pPr algn="ctr"/>
            <a:r>
              <a:rPr lang="ru-RU" sz="1600" dirty="0" smtClean="0"/>
              <a:t>от энергии 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283569" y="2958988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Е=0.</a:t>
            </a:r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en-US" dirty="0" smtClean="0"/>
              <a:t>GeV:</a:t>
            </a:r>
          </a:p>
          <a:p>
            <a:r>
              <a:rPr lang="en-US" dirty="0"/>
              <a:t>	 </a:t>
            </a:r>
            <a:r>
              <a:rPr lang="en-US" dirty="0" smtClean="0"/>
              <a:t>            </a:t>
            </a:r>
            <a:r>
              <a:rPr lang="el-GR" dirty="0" smtClean="0"/>
              <a:t>σ</a:t>
            </a:r>
            <a:r>
              <a:rPr lang="en-US" sz="2400" baseline="-25000" dirty="0" smtClean="0"/>
              <a:t>|</a:t>
            </a:r>
            <a:r>
              <a:rPr lang="en-US" sz="2400" baseline="-25000" dirty="0"/>
              <a:t>∫</a:t>
            </a:r>
            <a:r>
              <a:rPr lang="el-GR" sz="2400" baseline="-25000" dirty="0"/>
              <a:t>Δ</a:t>
            </a:r>
            <a:r>
              <a:rPr lang="en-US" sz="2400" baseline="-25000" dirty="0"/>
              <a:t>G/G| </a:t>
            </a:r>
            <a:r>
              <a:rPr lang="en-US" dirty="0"/>
              <a:t>≤ </a:t>
            </a:r>
            <a:r>
              <a:rPr lang="en-US" dirty="0" smtClean="0"/>
              <a:t>4*10</a:t>
            </a:r>
            <a:r>
              <a:rPr lang="en-US" baseline="30000" dirty="0" smtClean="0"/>
              <a:t>-3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en-US" dirty="0"/>
              <a:t>	  </a:t>
            </a:r>
            <a:r>
              <a:rPr lang="en-US" dirty="0" smtClean="0"/>
              <a:t>           </a:t>
            </a:r>
            <a:r>
              <a:rPr lang="el-GR" dirty="0" smtClean="0"/>
              <a:t>σ</a:t>
            </a:r>
            <a:r>
              <a:rPr lang="en-US" sz="2400" baseline="-25000" dirty="0" smtClean="0"/>
              <a:t>|</a:t>
            </a:r>
            <a:r>
              <a:rPr lang="en-US" sz="2400" baseline="-25000" dirty="0"/>
              <a:t>∫</a:t>
            </a:r>
            <a:r>
              <a:rPr lang="el-GR" sz="2400" baseline="-25000" dirty="0" smtClean="0"/>
              <a:t>Δ</a:t>
            </a:r>
            <a:r>
              <a:rPr lang="en-US" sz="2400" baseline="-25000" dirty="0" smtClean="0"/>
              <a:t>S/S|</a:t>
            </a:r>
            <a:r>
              <a:rPr lang="en-US" dirty="0" smtClean="0"/>
              <a:t>  ≤ 2*10</a:t>
            </a:r>
            <a:r>
              <a:rPr lang="en-US" baseline="30000" dirty="0" smtClean="0"/>
              <a:t>-2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075FD35A-9CBF-4DB4-B5E8-D3708B9B2B41}"/>
              </a:ext>
            </a:extLst>
          </p:cNvPr>
          <p:cNvSpPr/>
          <p:nvPr/>
        </p:nvSpPr>
        <p:spPr>
          <a:xfrm>
            <a:off x="1195754" y="4035973"/>
            <a:ext cx="3886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Отклонение интеграла градиента  поля </a:t>
            </a:r>
            <a:endParaRPr lang="en-US" sz="1600" dirty="0" smtClean="0"/>
          </a:p>
          <a:p>
            <a:pPr algn="ctr"/>
            <a:r>
              <a:rPr lang="ru-RU" sz="1600" dirty="0" smtClean="0"/>
              <a:t>в </a:t>
            </a:r>
            <a:r>
              <a:rPr lang="ru-RU" sz="1600" dirty="0"/>
              <a:t>дипольных </a:t>
            </a:r>
            <a:r>
              <a:rPr lang="ru-RU" sz="1600" dirty="0" smtClean="0"/>
              <a:t>магнитах </a:t>
            </a:r>
            <a:endParaRPr lang="en-US" sz="1600" dirty="0" smtClean="0"/>
          </a:p>
          <a:p>
            <a:pPr algn="ctr"/>
            <a:r>
              <a:rPr lang="ru-RU" sz="1600" dirty="0" smtClean="0"/>
              <a:t>Е = </a:t>
            </a:r>
            <a:r>
              <a:rPr lang="en-US" sz="1600" dirty="0" smtClean="0"/>
              <a:t>0.175</a:t>
            </a:r>
            <a:r>
              <a:rPr lang="ru-RU" sz="1600" dirty="0" smtClean="0"/>
              <a:t> </a:t>
            </a:r>
            <a:r>
              <a:rPr lang="en-US" sz="1600" dirty="0" smtClean="0"/>
              <a:t>-</a:t>
            </a:r>
            <a:r>
              <a:rPr lang="ru-RU" sz="1600" dirty="0" smtClean="0"/>
              <a:t> 3</a:t>
            </a:r>
            <a:r>
              <a:rPr lang="en-US" sz="1600" dirty="0" smtClean="0"/>
              <a:t>.15</a:t>
            </a:r>
            <a:r>
              <a:rPr lang="ru-RU" sz="1600" dirty="0" smtClean="0"/>
              <a:t> </a:t>
            </a:r>
            <a:r>
              <a:rPr lang="ru-RU" sz="1600" dirty="0"/>
              <a:t>ГэВ.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0" y="1204662"/>
            <a:ext cx="4228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Отклонения: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Отличие магнитных свойств(остаточные поля </a:t>
            </a:r>
            <a:r>
              <a:rPr lang="en-US" dirty="0" smtClean="0"/>
              <a:t>&amp; </a:t>
            </a:r>
            <a:r>
              <a:rPr lang="ru-RU" dirty="0" smtClean="0"/>
              <a:t>магнитная проницаемость)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Точность измерений (инжекция)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97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saturation sat="124000"/>
                    </a14:imgEffect>
                    <a14:imgEffect>
                      <a14:brightnessContrast bright="-3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3" r="4841" b="7514"/>
          <a:stretch/>
        </p:blipFill>
        <p:spPr>
          <a:xfrm>
            <a:off x="556142" y="1225058"/>
            <a:ext cx="3948309" cy="30243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095" y="4298958"/>
            <a:ext cx="6476689" cy="247111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F39FA-1456-4AEA-A082-130B38B49F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1852769" y="117190"/>
            <a:ext cx="10270067" cy="10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marL="903288" indent="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0">
              <a:defRPr/>
            </a:pPr>
            <a:r>
              <a:rPr lang="ru-RU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Магнитные измерения элементов бустера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-184664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891" y="1225058"/>
            <a:ext cx="6694117" cy="30243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25707" y="5262589"/>
            <a:ext cx="1915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A/A ≤ 4*10</a:t>
            </a:r>
            <a:r>
              <a:rPr lang="en-US" baseline="30000" dirty="0" smtClean="0"/>
              <a:t>-4 </a:t>
            </a:r>
          </a:p>
          <a:p>
            <a:r>
              <a:rPr lang="en-US" dirty="0"/>
              <a:t>R = 2 </a:t>
            </a:r>
            <a:r>
              <a:rPr lang="en-US" dirty="0" smtClean="0"/>
              <a:t>cm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66738" y="1151983"/>
            <a:ext cx="3626799" cy="646331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dirty="0" smtClean="0"/>
              <a:t>Привязка оси к </a:t>
            </a:r>
            <a:r>
              <a:rPr lang="ru-RU" dirty="0" err="1" smtClean="0"/>
              <a:t>геознакам</a:t>
            </a:r>
            <a:r>
              <a:rPr lang="ru-RU" dirty="0"/>
              <a:t>:</a:t>
            </a:r>
            <a:endParaRPr lang="ru-RU" dirty="0" smtClean="0"/>
          </a:p>
          <a:p>
            <a:r>
              <a:rPr lang="en-US" dirty="0" smtClean="0"/>
              <a:t>|</a:t>
            </a:r>
            <a:r>
              <a:rPr lang="el-GR" dirty="0" smtClean="0"/>
              <a:t>Δ</a:t>
            </a:r>
            <a:r>
              <a:rPr lang="en-US" dirty="0" smtClean="0"/>
              <a:t>X|,</a:t>
            </a:r>
            <a:r>
              <a:rPr lang="el-GR" dirty="0" smtClean="0"/>
              <a:t> </a:t>
            </a:r>
            <a:r>
              <a:rPr lang="en-US" dirty="0" smtClean="0"/>
              <a:t>|</a:t>
            </a:r>
            <a:r>
              <a:rPr lang="el-GR" dirty="0" smtClean="0"/>
              <a:t>Δ</a:t>
            </a:r>
            <a:r>
              <a:rPr lang="en-US" dirty="0" smtClean="0"/>
              <a:t>Y| &lt; 50 µm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142" y="4322517"/>
            <a:ext cx="4333669" cy="24475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075FD35A-9CBF-4DB4-B5E8-D3708B9B2B41}"/>
              </a:ext>
            </a:extLst>
          </p:cNvPr>
          <p:cNvSpPr/>
          <p:nvPr/>
        </p:nvSpPr>
        <p:spPr>
          <a:xfrm>
            <a:off x="1410162" y="4462989"/>
            <a:ext cx="3168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Нелинейность градиента магнитного поля </a:t>
            </a:r>
          </a:p>
          <a:p>
            <a:pPr algn="ctr"/>
            <a:r>
              <a:rPr lang="ru-RU" sz="1600" dirty="0" smtClean="0"/>
              <a:t>от энергии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487467" y="735345"/>
            <a:ext cx="1635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Квадруполи</a:t>
            </a:r>
            <a:endParaRPr lang="ru-RU" sz="2000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075FD35A-9CBF-4DB4-B5E8-D3708B9B2B41}"/>
              </a:ext>
            </a:extLst>
          </p:cNvPr>
          <p:cNvSpPr/>
          <p:nvPr/>
        </p:nvSpPr>
        <p:spPr>
          <a:xfrm>
            <a:off x="6182764" y="4432509"/>
            <a:ext cx="3168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Гармоники поля </a:t>
            </a:r>
          </a:p>
          <a:p>
            <a:pPr algn="ctr"/>
            <a:r>
              <a:rPr lang="ru-RU" sz="1600" dirty="0" smtClean="0"/>
              <a:t>Е = 3 </a:t>
            </a:r>
            <a:r>
              <a:rPr lang="en-US" sz="1600" dirty="0" smtClean="0"/>
              <a:t>GeV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5490945" y="3002051"/>
            <a:ext cx="201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|∫</a:t>
            </a:r>
            <a:r>
              <a:rPr lang="el-GR" dirty="0" smtClean="0"/>
              <a:t>Δ</a:t>
            </a:r>
            <a:r>
              <a:rPr lang="en-US" dirty="0" smtClean="0"/>
              <a:t>G/G| ≤ 1.5*10</a:t>
            </a:r>
            <a:r>
              <a:rPr lang="en-US" baseline="30000" dirty="0" smtClean="0"/>
              <a:t>-3</a:t>
            </a:r>
          </a:p>
          <a:p>
            <a:pPr algn="ctr"/>
            <a:r>
              <a:rPr lang="en-US" dirty="0" smtClean="0"/>
              <a:t>E = 3 GeV</a:t>
            </a:r>
            <a:endParaRPr lang="ru-RU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75FD35A-9CBF-4DB4-B5E8-D3708B9B2B41}"/>
              </a:ext>
            </a:extLst>
          </p:cNvPr>
          <p:cNvSpPr/>
          <p:nvPr/>
        </p:nvSpPr>
        <p:spPr>
          <a:xfrm>
            <a:off x="5949618" y="1310572"/>
            <a:ext cx="4830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Относительное изменение интеграла градиента</a:t>
            </a:r>
          </a:p>
          <a:p>
            <a:pPr algn="ctr"/>
            <a:r>
              <a:rPr lang="ru-RU" sz="1600" dirty="0" smtClean="0"/>
              <a:t>Е = 3 </a:t>
            </a:r>
            <a:r>
              <a:rPr lang="en-US" sz="1600" dirty="0" smtClean="0"/>
              <a:t>GeV</a:t>
            </a:r>
            <a:endParaRPr lang="en-US" sz="1600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6111240" y="4717276"/>
            <a:ext cx="4107180" cy="20951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8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96522459"/>
              </p:ext>
            </p:extLst>
          </p:nvPr>
        </p:nvGraphicFramePr>
        <p:xfrm>
          <a:off x="6774178" y="1282222"/>
          <a:ext cx="4579621" cy="2637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" t="14017" r="23447" b="3760"/>
          <a:stretch/>
        </p:blipFill>
        <p:spPr>
          <a:xfrm>
            <a:off x="651611" y="1282222"/>
            <a:ext cx="2585814" cy="39051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624" y="4190399"/>
            <a:ext cx="6283827" cy="253108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F39FA-1456-4AEA-A082-130B38B49F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1852769" y="117190"/>
            <a:ext cx="10270067" cy="10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marL="903288" indent="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0">
              <a:defRPr/>
            </a:pPr>
            <a:r>
              <a:rPr lang="ru-RU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Магнитные измерения элементов бустера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-184664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9669" y="4997024"/>
            <a:ext cx="1969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A/A ≤ 1.5*10</a:t>
            </a:r>
            <a:r>
              <a:rPr lang="en-US" baseline="30000" dirty="0" smtClean="0"/>
              <a:t>-3</a:t>
            </a:r>
          </a:p>
          <a:p>
            <a:r>
              <a:rPr lang="en-US" dirty="0" smtClean="0"/>
              <a:t>R = 1.5 cm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487467" y="735345"/>
            <a:ext cx="1635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Секступоли</a:t>
            </a:r>
            <a:endParaRPr lang="ru-RU" sz="2000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075FD35A-9CBF-4DB4-B5E8-D3708B9B2B41}"/>
              </a:ext>
            </a:extLst>
          </p:cNvPr>
          <p:cNvSpPr/>
          <p:nvPr/>
        </p:nvSpPr>
        <p:spPr>
          <a:xfrm>
            <a:off x="5938337" y="4142444"/>
            <a:ext cx="3257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Гармоники поля </a:t>
            </a:r>
          </a:p>
          <a:p>
            <a:pPr algn="ctr"/>
            <a:r>
              <a:rPr lang="ru-RU" sz="1600" dirty="0" smtClean="0"/>
              <a:t>Е = 3 </a:t>
            </a:r>
            <a:r>
              <a:rPr lang="en-US" sz="1600" dirty="0" smtClean="0"/>
              <a:t>GeV</a:t>
            </a:r>
            <a:endParaRPr lang="en-US" sz="16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044608"/>
              </p:ext>
            </p:extLst>
          </p:nvPr>
        </p:nvGraphicFramePr>
        <p:xfrm>
          <a:off x="3419624" y="1282222"/>
          <a:ext cx="3476475" cy="27535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0226">
                  <a:extLst>
                    <a:ext uri="{9D8B030D-6E8A-4147-A177-3AD203B41FA5}">
                      <a16:colId xmlns:a16="http://schemas.microsoft.com/office/drawing/2014/main" val="2250619470"/>
                    </a:ext>
                  </a:extLst>
                </a:gridCol>
                <a:gridCol w="431392">
                  <a:extLst>
                    <a:ext uri="{9D8B030D-6E8A-4147-A177-3AD203B41FA5}">
                      <a16:colId xmlns:a16="http://schemas.microsoft.com/office/drawing/2014/main" val="552789151"/>
                    </a:ext>
                  </a:extLst>
                </a:gridCol>
                <a:gridCol w="1024857">
                  <a:extLst>
                    <a:ext uri="{9D8B030D-6E8A-4147-A177-3AD203B41FA5}">
                      <a16:colId xmlns:a16="http://schemas.microsoft.com/office/drawing/2014/main" val="299886764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Количество секступолей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4486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Максимальный K2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m</a:t>
                      </a:r>
                      <a:r>
                        <a:rPr lang="ru-RU" sz="1400" u="none" strike="noStrike" baseline="30000" dirty="0">
                          <a:effectLst/>
                        </a:rPr>
                        <a:t>-3</a:t>
                      </a:r>
                      <a:endParaRPr lang="ru-RU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4</a:t>
                      </a:r>
                      <a:r>
                        <a:rPr lang="ru-RU" sz="1400" u="none" strike="noStrike" dirty="0" smtClean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122848668"/>
                  </a:ext>
                </a:extLst>
              </a:tr>
              <a:tr h="5607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Эффективная длина ярма магнита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m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0.12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5779654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Диаметр зазора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mm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7828562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Частота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Hz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531822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Пиковый ток  Imax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A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5113407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Область хорошего поля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mm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Ø30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962567466"/>
                  </a:ext>
                </a:extLst>
              </a:tr>
              <a:tr h="5607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Неоднородность поля на диаметре Ø 30 mm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&lt;10</a:t>
                      </a:r>
                      <a:r>
                        <a:rPr lang="ru-RU" sz="1400" u="none" strike="noStrike" baseline="30000" dirty="0">
                          <a:effectLst/>
                        </a:rPr>
                        <a:t>-2</a:t>
                      </a:r>
                      <a:endParaRPr lang="ru-RU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350701749"/>
                  </a:ext>
                </a:extLst>
              </a:tr>
            </a:tbl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4175760" y="5333991"/>
            <a:ext cx="4956808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39" y="1116345"/>
            <a:ext cx="4919759" cy="312955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F39FA-1456-4AEA-A082-130B38B49F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 bwMode="auto">
          <a:xfrm>
            <a:off x="1852769" y="117190"/>
            <a:ext cx="10270067" cy="105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marL="903288" indent="0"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0">
              <a:defRPr/>
            </a:pPr>
            <a:r>
              <a:rPr lang="ru-RU" sz="3600" b="0" dirty="0" smtClean="0">
                <a:solidFill>
                  <a:srgbClr val="5B9BD5">
                    <a:lumMod val="50000"/>
                  </a:srgbClr>
                </a:solidFill>
                <a:latin typeface="Calibri"/>
              </a:rPr>
              <a:t>Магнитные измерения элементов бустера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0" y="-184664"/>
            <a:ext cx="184727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5765" y="3154787"/>
            <a:ext cx="201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|∫</a:t>
            </a:r>
            <a:r>
              <a:rPr lang="el-GR" dirty="0" smtClean="0"/>
              <a:t>Δ</a:t>
            </a:r>
            <a:r>
              <a:rPr lang="en-US" dirty="0" smtClean="0"/>
              <a:t>B/B| ≤ 1*10</a:t>
            </a:r>
            <a:r>
              <a:rPr lang="en-US" baseline="30000" dirty="0" smtClean="0"/>
              <a:t>-3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87467" y="735345"/>
            <a:ext cx="1635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Корректора</a:t>
            </a:r>
            <a:endParaRPr lang="ru-RU" sz="2000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075FD35A-9CBF-4DB4-B5E8-D3708B9B2B41}"/>
              </a:ext>
            </a:extLst>
          </p:cNvPr>
          <p:cNvSpPr/>
          <p:nvPr/>
        </p:nvSpPr>
        <p:spPr>
          <a:xfrm>
            <a:off x="519139" y="1199838"/>
            <a:ext cx="2607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Относительное изменение интеграла поля</a:t>
            </a:r>
          </a:p>
          <a:p>
            <a:pPr algn="ctr"/>
            <a:r>
              <a:rPr lang="en-US" sz="1600" dirty="0" smtClean="0"/>
              <a:t>I = 6 A</a:t>
            </a:r>
            <a:endParaRPr lang="en-US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537721"/>
              </p:ext>
            </p:extLst>
          </p:nvPr>
        </p:nvGraphicFramePr>
        <p:xfrm>
          <a:off x="5547844" y="1116345"/>
          <a:ext cx="3478926" cy="2948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2556">
                  <a:extLst>
                    <a:ext uri="{9D8B030D-6E8A-4147-A177-3AD203B41FA5}">
                      <a16:colId xmlns:a16="http://schemas.microsoft.com/office/drawing/2014/main" val="723491825"/>
                    </a:ext>
                  </a:extLst>
                </a:gridCol>
                <a:gridCol w="398701">
                  <a:extLst>
                    <a:ext uri="{9D8B030D-6E8A-4147-A177-3AD203B41FA5}">
                      <a16:colId xmlns:a16="http://schemas.microsoft.com/office/drawing/2014/main" val="467153720"/>
                    </a:ext>
                  </a:extLst>
                </a:gridCol>
                <a:gridCol w="656160">
                  <a:extLst>
                    <a:ext uri="{9D8B030D-6E8A-4147-A177-3AD203B41FA5}">
                      <a16:colId xmlns:a16="http://schemas.microsoft.com/office/drawing/2014/main" val="2767816696"/>
                    </a:ext>
                  </a:extLst>
                </a:gridCol>
                <a:gridCol w="523856">
                  <a:extLst>
                    <a:ext uri="{9D8B030D-6E8A-4147-A177-3AD203B41FA5}">
                      <a16:colId xmlns:a16="http://schemas.microsoft.com/office/drawing/2014/main" val="2375246174"/>
                    </a:ext>
                  </a:extLst>
                </a:gridCol>
                <a:gridCol w="437653">
                  <a:extLst>
                    <a:ext uri="{9D8B030D-6E8A-4147-A177-3AD203B41FA5}">
                      <a16:colId xmlns:a16="http://schemas.microsoft.com/office/drawing/2014/main" val="2088213128"/>
                    </a:ext>
                  </a:extLst>
                </a:gridCol>
              </a:tblGrid>
              <a:tr h="1914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Корректор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CX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CX1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CY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012596433"/>
                  </a:ext>
                </a:extLst>
              </a:tr>
              <a:tr h="3778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Количество магнитов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365413121"/>
                  </a:ext>
                </a:extLst>
              </a:tr>
              <a:tr h="1914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Зазор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mm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374440786"/>
                  </a:ext>
                </a:extLst>
              </a:tr>
              <a:tr h="3778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Амплитуда магнитного поля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T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0.08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0.08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503127709"/>
                  </a:ext>
                </a:extLst>
              </a:tr>
              <a:tr h="1914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Угол поворота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mrad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1.7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1.1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1.1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827476989"/>
                  </a:ext>
                </a:extLst>
              </a:tr>
              <a:tr h="3778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Эффективная магнитная длина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0.13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0.13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138027556"/>
                  </a:ext>
                </a:extLst>
              </a:tr>
              <a:tr h="3778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Область хорошего магнитного поля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mm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± 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409891"/>
                  </a:ext>
                </a:extLst>
              </a:tr>
              <a:tr h="5636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</a:rPr>
                        <a:t>Неоднородность поля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5×10</a:t>
                      </a:r>
                      <a:r>
                        <a:rPr lang="en-US" sz="1400" u="none" strike="noStrike" baseline="30000" dirty="0">
                          <a:effectLst/>
                        </a:rPr>
                        <a:t>-3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96748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8462" r="5442" b="11881"/>
          <a:stretch/>
        </p:blipFill>
        <p:spPr>
          <a:xfrm>
            <a:off x="9091249" y="1116345"/>
            <a:ext cx="2942209" cy="35110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39" y="4282792"/>
            <a:ext cx="4919759" cy="24386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t="37948" r="46353" b="37778"/>
          <a:stretch/>
        </p:blipFill>
        <p:spPr>
          <a:xfrm>
            <a:off x="6008076" y="4085770"/>
            <a:ext cx="2772228" cy="27722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25601" y="4355905"/>
            <a:ext cx="331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Нелинейность </a:t>
            </a:r>
            <a:r>
              <a:rPr lang="ru-RU" dirty="0" err="1" smtClean="0"/>
              <a:t>инт</a:t>
            </a:r>
            <a:r>
              <a:rPr lang="ru-RU" dirty="0" smtClean="0"/>
              <a:t>. поля от тока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9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INP3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NP3" id="{084AFB46-A1BC-4DE3-9345-51E35AFC49F7}" vid="{201AEA01-B61C-4A39-8BB6-CC38C6369018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25451</TotalTime>
  <Words>1926</Words>
  <Application>Microsoft Office PowerPoint</Application>
  <PresentationFormat>Широкоэкранный</PresentationFormat>
  <Paragraphs>729</Paragraphs>
  <Slides>23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Arial</vt:lpstr>
      <vt:lpstr>Arial CYR</vt:lpstr>
      <vt:lpstr>Calibri</vt:lpstr>
      <vt:lpstr>Calibri Light</vt:lpstr>
      <vt:lpstr>Cambria Math</vt:lpstr>
      <vt:lpstr>Comic Sans MS</vt:lpstr>
      <vt:lpstr>Open Sans</vt:lpstr>
      <vt:lpstr>Symbol</vt:lpstr>
      <vt:lpstr>Times New Roman</vt:lpstr>
      <vt:lpstr>Verdana</vt:lpstr>
      <vt:lpstr>Тема Office</vt:lpstr>
      <vt:lpstr>BINP3</vt:lpstr>
      <vt:lpstr>Development of the SKIF synchrotron booster</vt:lpstr>
      <vt:lpstr>Ускорительный комплекс «СКИФ»</vt:lpstr>
      <vt:lpstr>Параметры бустера «СКИФ» </vt:lpstr>
      <vt:lpstr>Структура бустера «СКИФ»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Выпуск из Бустера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системы бустера «СКИФ» </vt:lpstr>
      <vt:lpstr>Актив</vt:lpstr>
      <vt:lpstr>Презентация PowerPoint</vt:lpstr>
    </vt:vector>
  </TitlesOfParts>
  <Company>BINP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Sinyatkin</dc:creator>
  <cp:lastModifiedBy>Sinyatkin</cp:lastModifiedBy>
  <cp:revision>501</cp:revision>
  <dcterms:created xsi:type="dcterms:W3CDTF">2022-12-21T08:39:55Z</dcterms:created>
  <dcterms:modified xsi:type="dcterms:W3CDTF">2023-09-12T06:35:05Z</dcterms:modified>
</cp:coreProperties>
</file>