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3"/>
  </p:handoutMasterIdLst>
  <p:sldIdLst>
    <p:sldId id="256" r:id="rId2"/>
  </p:sldIdLst>
  <p:sldSz cx="30240288" cy="42479913"/>
  <p:notesSz cx="20926425" cy="298180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379">
          <p15:clr>
            <a:srgbClr val="A4A3A4"/>
          </p15:clr>
        </p15:guide>
        <p15:guide id="2" pos="95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 autoAdjust="0"/>
  </p:normalViewPr>
  <p:slideViewPr>
    <p:cSldViewPr snapToGrid="0">
      <p:cViewPr>
        <p:scale>
          <a:sx n="50" d="100"/>
          <a:sy n="50" d="100"/>
        </p:scale>
        <p:origin x="234" y="36"/>
      </p:cViewPr>
      <p:guideLst>
        <p:guide orient="horz" pos="13379"/>
        <p:guide pos="95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9069366" cy="1489282"/>
          </a:xfrm>
          <a:prstGeom prst="rect">
            <a:avLst/>
          </a:prstGeom>
        </p:spPr>
        <p:txBody>
          <a:bodyPr vert="horz" lIns="267636" tIns="133818" rIns="267636" bIns="133818" rtlCol="0"/>
          <a:lstStyle>
            <a:lvl1pPr algn="l">
              <a:defRPr sz="35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11852384" y="1"/>
            <a:ext cx="9069366" cy="1489282"/>
          </a:xfrm>
          <a:prstGeom prst="rect">
            <a:avLst/>
          </a:prstGeom>
        </p:spPr>
        <p:txBody>
          <a:bodyPr vert="horz" lIns="267636" tIns="133818" rIns="267636" bIns="133818" rtlCol="0"/>
          <a:lstStyle>
            <a:lvl1pPr algn="r">
              <a:defRPr sz="3500"/>
            </a:lvl1pPr>
          </a:lstStyle>
          <a:p>
            <a:fld id="{C061B6E7-88C0-4B66-BC73-B77B7647C5E0}" type="datetimeFigureOut">
              <a:rPr lang="ru-RU" smtClean="0"/>
              <a:pPr/>
              <a:t>09.09.2023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28324106"/>
            <a:ext cx="9069366" cy="1489282"/>
          </a:xfrm>
          <a:prstGeom prst="rect">
            <a:avLst/>
          </a:prstGeom>
        </p:spPr>
        <p:txBody>
          <a:bodyPr vert="horz" lIns="267636" tIns="133818" rIns="267636" bIns="133818" rtlCol="0" anchor="b"/>
          <a:lstStyle>
            <a:lvl1pPr algn="l">
              <a:defRPr sz="35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11852384" y="28324106"/>
            <a:ext cx="9069366" cy="1489282"/>
          </a:xfrm>
          <a:prstGeom prst="rect">
            <a:avLst/>
          </a:prstGeom>
        </p:spPr>
        <p:txBody>
          <a:bodyPr vert="horz" lIns="267636" tIns="133818" rIns="267636" bIns="133818" rtlCol="0" anchor="b"/>
          <a:lstStyle>
            <a:lvl1pPr algn="r">
              <a:defRPr sz="3500"/>
            </a:lvl1pPr>
          </a:lstStyle>
          <a:p>
            <a:fld id="{D269D22C-4893-49CF-9880-864C5FCC38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252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2D307-844A-4DD8-B5F0-8A964FFB5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0036" y="6952156"/>
            <a:ext cx="22680216" cy="14789303"/>
          </a:xfrm>
        </p:spPr>
        <p:txBody>
          <a:bodyPr anchor="b"/>
          <a:lstStyle>
            <a:lvl1pPr algn="ctr">
              <a:defRPr sz="1488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880FD8-BFE0-4FB0-810F-41E05F896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0036" y="22311791"/>
            <a:ext cx="22680216" cy="10256143"/>
          </a:xfrm>
        </p:spPr>
        <p:txBody>
          <a:bodyPr/>
          <a:lstStyle>
            <a:lvl1pPr marL="0" indent="0" algn="ctr">
              <a:buNone/>
              <a:defRPr sz="5953"/>
            </a:lvl1pPr>
            <a:lvl2pPr marL="1133993" indent="0" algn="ctr">
              <a:buNone/>
              <a:defRPr sz="4961"/>
            </a:lvl2pPr>
            <a:lvl3pPr marL="2267986" indent="0" algn="ctr">
              <a:buNone/>
              <a:defRPr sz="4465"/>
            </a:lvl3pPr>
            <a:lvl4pPr marL="3401979" indent="0" algn="ctr">
              <a:buNone/>
              <a:defRPr sz="3968"/>
            </a:lvl4pPr>
            <a:lvl5pPr marL="4535973" indent="0" algn="ctr">
              <a:buNone/>
              <a:defRPr sz="3968"/>
            </a:lvl5pPr>
            <a:lvl6pPr marL="5669966" indent="0" algn="ctr">
              <a:buNone/>
              <a:defRPr sz="3968"/>
            </a:lvl6pPr>
            <a:lvl7pPr marL="6803959" indent="0" algn="ctr">
              <a:buNone/>
              <a:defRPr sz="3968"/>
            </a:lvl7pPr>
            <a:lvl8pPr marL="7937952" indent="0" algn="ctr">
              <a:buNone/>
              <a:defRPr sz="3968"/>
            </a:lvl8pPr>
            <a:lvl9pPr marL="9071945" indent="0" algn="ctr">
              <a:buNone/>
              <a:defRPr sz="396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419DE2-0FF5-45DC-9BA0-4A8128EA4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9C278-EA09-4BBD-93BF-83615B4EE5BC}" type="datetimeFigureOut">
              <a:rPr lang="ru-RU" smtClean="0"/>
              <a:pPr/>
              <a:t>09.09.2023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1F8545-2EB0-4A1B-9D47-E40F88020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3394FA-C631-4E96-9121-CEB0ACC0F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5FF27-2EE4-426D-9EE0-E2E250221F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99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CD6AB3-6B01-4401-A6CE-6F969A51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69B623-2ADA-48D6-B844-918C08009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067F97-8171-43A1-9697-12D39FE4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9C278-EA09-4BBD-93BF-83615B4EE5BC}" type="datetimeFigureOut">
              <a:rPr lang="ru-RU" smtClean="0"/>
              <a:pPr/>
              <a:t>09.09.2023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A2CF1F-2EB9-415A-B38F-F3DE8049C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E78969-9030-4289-A665-1E71268A0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5FF27-2EE4-426D-9EE0-E2E250221F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356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88649F-91AE-44F2-BD83-1A6AEB7DD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1640706" y="2261662"/>
            <a:ext cx="6520562" cy="35999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703B39-208D-43F7-B2D8-ABD82AC642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79020" y="2261662"/>
            <a:ext cx="19183683" cy="35999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DA796C-23EF-41C9-B003-07282BB33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9C278-EA09-4BBD-93BF-83615B4EE5BC}" type="datetimeFigureOut">
              <a:rPr lang="ru-RU" smtClean="0"/>
              <a:pPr/>
              <a:t>09.09.2023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981A25-C81F-4347-9BE1-08EFEB651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4C21E9-B826-42A4-9EAD-98D1419A9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5FF27-2EE4-426D-9EE0-E2E250221F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6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77AF6-163E-476D-80AC-A10D938E1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105276-A17B-43CC-B6DE-483D7D8FD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BE3133-F30F-494F-A113-0F711C87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9C278-EA09-4BBD-93BF-83615B4EE5BC}" type="datetimeFigureOut">
              <a:rPr lang="ru-RU" smtClean="0"/>
              <a:pPr/>
              <a:t>09.09.2023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00433D-BD22-49A5-B944-99A37E233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9CB64-9BB6-45E7-BDCE-F6EA8DD84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5FF27-2EE4-426D-9EE0-E2E250221F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03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F2ADA-DAE5-4449-9E91-3B2748379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270" y="10590484"/>
            <a:ext cx="26082248" cy="17670461"/>
          </a:xfrm>
        </p:spPr>
        <p:txBody>
          <a:bodyPr anchor="b"/>
          <a:lstStyle>
            <a:lvl1pPr>
              <a:defRPr sz="1488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C39AC3-E226-4441-9B02-10A59F2F7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3270" y="28428115"/>
            <a:ext cx="26082248" cy="9292478"/>
          </a:xfrm>
        </p:spPr>
        <p:txBody>
          <a:bodyPr/>
          <a:lstStyle>
            <a:lvl1pPr marL="0" indent="0">
              <a:buNone/>
              <a:defRPr sz="5953">
                <a:solidFill>
                  <a:schemeClr val="tx1">
                    <a:tint val="75000"/>
                  </a:schemeClr>
                </a:solidFill>
              </a:defRPr>
            </a:lvl1pPr>
            <a:lvl2pPr marL="1133993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2pPr>
            <a:lvl3pPr marL="2267986" indent="0">
              <a:buNone/>
              <a:defRPr sz="4465">
                <a:solidFill>
                  <a:schemeClr val="tx1">
                    <a:tint val="75000"/>
                  </a:schemeClr>
                </a:solidFill>
              </a:defRPr>
            </a:lvl3pPr>
            <a:lvl4pPr marL="3401979" indent="0">
              <a:buNone/>
              <a:defRPr sz="3968">
                <a:solidFill>
                  <a:schemeClr val="tx1">
                    <a:tint val="75000"/>
                  </a:schemeClr>
                </a:solidFill>
              </a:defRPr>
            </a:lvl4pPr>
            <a:lvl5pPr marL="4535973" indent="0">
              <a:buNone/>
              <a:defRPr sz="3968">
                <a:solidFill>
                  <a:schemeClr val="tx1">
                    <a:tint val="75000"/>
                  </a:schemeClr>
                </a:solidFill>
              </a:defRPr>
            </a:lvl5pPr>
            <a:lvl6pPr marL="5669966" indent="0">
              <a:buNone/>
              <a:defRPr sz="3968">
                <a:solidFill>
                  <a:schemeClr val="tx1">
                    <a:tint val="75000"/>
                  </a:schemeClr>
                </a:solidFill>
              </a:defRPr>
            </a:lvl6pPr>
            <a:lvl7pPr marL="6803959" indent="0">
              <a:buNone/>
              <a:defRPr sz="3968">
                <a:solidFill>
                  <a:schemeClr val="tx1">
                    <a:tint val="75000"/>
                  </a:schemeClr>
                </a:solidFill>
              </a:defRPr>
            </a:lvl7pPr>
            <a:lvl8pPr marL="7937952" indent="0">
              <a:buNone/>
              <a:defRPr sz="3968">
                <a:solidFill>
                  <a:schemeClr val="tx1">
                    <a:tint val="75000"/>
                  </a:schemeClr>
                </a:solidFill>
              </a:defRPr>
            </a:lvl8pPr>
            <a:lvl9pPr marL="9071945" indent="0">
              <a:buNone/>
              <a:defRPr sz="39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4C7617-6722-4200-A440-E0F94C39B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9C278-EA09-4BBD-93BF-83615B4EE5BC}" type="datetimeFigureOut">
              <a:rPr lang="ru-RU" smtClean="0"/>
              <a:pPr/>
              <a:t>09.09.2023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D63EBA-898D-4D7B-BE20-34BBB941C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522CCD-5EAC-40F3-87AF-F7B6ED7C5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5FF27-2EE4-426D-9EE0-E2E250221F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31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66915C-A276-4776-9C22-49DAFD215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96DFAE-D9BD-412F-8393-F9612BFCC5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79020" y="11308310"/>
            <a:ext cx="12852122" cy="269531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E396FB-24BE-43A8-AACF-66F020835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09146" y="11308310"/>
            <a:ext cx="12852122" cy="269531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37A658-EBD6-4FF8-B499-E67A2308D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9C278-EA09-4BBD-93BF-83615B4EE5BC}" type="datetimeFigureOut">
              <a:rPr lang="ru-RU" smtClean="0"/>
              <a:pPr/>
              <a:t>09.09.2023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1759F0-DEF2-47DD-AE06-1F190E37D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E9A6E1-0CFD-4330-8F5F-CE9E085BC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5FF27-2EE4-426D-9EE0-E2E250221F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061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CA49C-1B15-4FB3-87D3-FFE83FCF4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959" y="2261665"/>
            <a:ext cx="26082248" cy="821082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8F7A66-85AC-455E-BC57-940ECD5D6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2960" y="10413482"/>
            <a:ext cx="12793058" cy="5103486"/>
          </a:xfrm>
        </p:spPr>
        <p:txBody>
          <a:bodyPr anchor="b"/>
          <a:lstStyle>
            <a:lvl1pPr marL="0" indent="0">
              <a:buNone/>
              <a:defRPr sz="5953" b="1"/>
            </a:lvl1pPr>
            <a:lvl2pPr marL="1133993" indent="0">
              <a:buNone/>
              <a:defRPr sz="4961" b="1"/>
            </a:lvl2pPr>
            <a:lvl3pPr marL="2267986" indent="0">
              <a:buNone/>
              <a:defRPr sz="4465" b="1"/>
            </a:lvl3pPr>
            <a:lvl4pPr marL="3401979" indent="0">
              <a:buNone/>
              <a:defRPr sz="3968" b="1"/>
            </a:lvl4pPr>
            <a:lvl5pPr marL="4535973" indent="0">
              <a:buNone/>
              <a:defRPr sz="3968" b="1"/>
            </a:lvl5pPr>
            <a:lvl6pPr marL="5669966" indent="0">
              <a:buNone/>
              <a:defRPr sz="3968" b="1"/>
            </a:lvl6pPr>
            <a:lvl7pPr marL="6803959" indent="0">
              <a:buNone/>
              <a:defRPr sz="3968" b="1"/>
            </a:lvl7pPr>
            <a:lvl8pPr marL="7937952" indent="0">
              <a:buNone/>
              <a:defRPr sz="3968" b="1"/>
            </a:lvl8pPr>
            <a:lvl9pPr marL="9071945" indent="0">
              <a:buNone/>
              <a:defRPr sz="396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A1841F-C1D5-44CD-8F2D-A7734F739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82960" y="15516968"/>
            <a:ext cx="12793058" cy="228231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D65052-5198-4E52-9657-ECFA8658E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309146" y="10413482"/>
            <a:ext cx="12856061" cy="5103486"/>
          </a:xfrm>
        </p:spPr>
        <p:txBody>
          <a:bodyPr anchor="b"/>
          <a:lstStyle>
            <a:lvl1pPr marL="0" indent="0">
              <a:buNone/>
              <a:defRPr sz="5953" b="1"/>
            </a:lvl1pPr>
            <a:lvl2pPr marL="1133993" indent="0">
              <a:buNone/>
              <a:defRPr sz="4961" b="1"/>
            </a:lvl2pPr>
            <a:lvl3pPr marL="2267986" indent="0">
              <a:buNone/>
              <a:defRPr sz="4465" b="1"/>
            </a:lvl3pPr>
            <a:lvl4pPr marL="3401979" indent="0">
              <a:buNone/>
              <a:defRPr sz="3968" b="1"/>
            </a:lvl4pPr>
            <a:lvl5pPr marL="4535973" indent="0">
              <a:buNone/>
              <a:defRPr sz="3968" b="1"/>
            </a:lvl5pPr>
            <a:lvl6pPr marL="5669966" indent="0">
              <a:buNone/>
              <a:defRPr sz="3968" b="1"/>
            </a:lvl6pPr>
            <a:lvl7pPr marL="6803959" indent="0">
              <a:buNone/>
              <a:defRPr sz="3968" b="1"/>
            </a:lvl7pPr>
            <a:lvl8pPr marL="7937952" indent="0">
              <a:buNone/>
              <a:defRPr sz="3968" b="1"/>
            </a:lvl8pPr>
            <a:lvl9pPr marL="9071945" indent="0">
              <a:buNone/>
              <a:defRPr sz="396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3E68E10-0004-4F7C-ABDE-7A5F9EB7D7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309146" y="15516968"/>
            <a:ext cx="12856061" cy="228231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BB84911-CECE-403B-9CC6-5AD64D2BC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9C278-EA09-4BBD-93BF-83615B4EE5BC}" type="datetimeFigureOut">
              <a:rPr lang="ru-RU" smtClean="0"/>
              <a:pPr/>
              <a:t>09.09.2023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C408DFE-00D2-4FB8-AD39-FF4E5245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C21E22A-E3C8-4224-B99E-CAF9B8E71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5FF27-2EE4-426D-9EE0-E2E250221F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68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99B8D-4EE0-4A23-BAAF-80F0AA493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A263BF-0BAD-45F3-A941-EF09D528E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9C278-EA09-4BBD-93BF-83615B4EE5BC}" type="datetimeFigureOut">
              <a:rPr lang="ru-RU" smtClean="0"/>
              <a:pPr/>
              <a:t>09.09.2023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1978E7F-00F1-4AB0-AFB3-B68C8234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4397122-5E8C-4341-9203-447A5A71F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5FF27-2EE4-426D-9EE0-E2E250221F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452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379BB13-CF28-46F2-98B0-872A1726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9C278-EA09-4BBD-93BF-83615B4EE5BC}" type="datetimeFigureOut">
              <a:rPr lang="ru-RU" smtClean="0"/>
              <a:pPr/>
              <a:t>09.09.2023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75A420-E9BE-4307-8C49-1CF6B95AB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6235A8-6641-43F4-A9EE-499274B37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5FF27-2EE4-426D-9EE0-E2E250221F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2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D2086A-55CD-44EF-B629-59E454CB4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960" y="2831994"/>
            <a:ext cx="9753279" cy="9911980"/>
          </a:xfrm>
        </p:spPr>
        <p:txBody>
          <a:bodyPr anchor="b"/>
          <a:lstStyle>
            <a:lvl1pPr>
              <a:defRPr sz="793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EC7F7B-8DB7-4B45-967D-6B549EC0D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6061" y="6116324"/>
            <a:ext cx="15309146" cy="30188272"/>
          </a:xfrm>
        </p:spPr>
        <p:txBody>
          <a:bodyPr/>
          <a:lstStyle>
            <a:lvl1pPr>
              <a:defRPr sz="7937"/>
            </a:lvl1pPr>
            <a:lvl2pPr>
              <a:defRPr sz="6945"/>
            </a:lvl2pPr>
            <a:lvl3pPr>
              <a:defRPr sz="5953"/>
            </a:lvl3pPr>
            <a:lvl4pPr>
              <a:defRPr sz="4961"/>
            </a:lvl4pPr>
            <a:lvl5pPr>
              <a:defRPr sz="4961"/>
            </a:lvl5pPr>
            <a:lvl6pPr>
              <a:defRPr sz="4961"/>
            </a:lvl6pPr>
            <a:lvl7pPr>
              <a:defRPr sz="4961"/>
            </a:lvl7pPr>
            <a:lvl8pPr>
              <a:defRPr sz="4961"/>
            </a:lvl8pPr>
            <a:lvl9pPr>
              <a:defRPr sz="496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8463CF-F178-47B1-AD0A-F16087272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2960" y="12743974"/>
            <a:ext cx="9753279" cy="23609788"/>
          </a:xfrm>
        </p:spPr>
        <p:txBody>
          <a:bodyPr/>
          <a:lstStyle>
            <a:lvl1pPr marL="0" indent="0">
              <a:buNone/>
              <a:defRPr sz="3968"/>
            </a:lvl1pPr>
            <a:lvl2pPr marL="1133993" indent="0">
              <a:buNone/>
              <a:defRPr sz="3472"/>
            </a:lvl2pPr>
            <a:lvl3pPr marL="2267986" indent="0">
              <a:buNone/>
              <a:defRPr sz="2976"/>
            </a:lvl3pPr>
            <a:lvl4pPr marL="3401979" indent="0">
              <a:buNone/>
              <a:defRPr sz="2480"/>
            </a:lvl4pPr>
            <a:lvl5pPr marL="4535973" indent="0">
              <a:buNone/>
              <a:defRPr sz="2480"/>
            </a:lvl5pPr>
            <a:lvl6pPr marL="5669966" indent="0">
              <a:buNone/>
              <a:defRPr sz="2480"/>
            </a:lvl6pPr>
            <a:lvl7pPr marL="6803959" indent="0">
              <a:buNone/>
              <a:defRPr sz="2480"/>
            </a:lvl7pPr>
            <a:lvl8pPr marL="7937952" indent="0">
              <a:buNone/>
              <a:defRPr sz="2480"/>
            </a:lvl8pPr>
            <a:lvl9pPr marL="9071945" indent="0">
              <a:buNone/>
              <a:defRPr sz="24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080FD1-C4F4-4252-9C20-CB4EB9FC9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9C278-EA09-4BBD-93BF-83615B4EE5BC}" type="datetimeFigureOut">
              <a:rPr lang="ru-RU" smtClean="0"/>
              <a:pPr/>
              <a:t>09.09.2023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471619-B88F-4757-813D-2D4984705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12555B-C09B-49F6-9A4F-840E3A50F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5FF27-2EE4-426D-9EE0-E2E250221F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52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5314FB-22AA-4A61-B4DF-978A87DAE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960" y="2831994"/>
            <a:ext cx="9753279" cy="9911980"/>
          </a:xfrm>
        </p:spPr>
        <p:txBody>
          <a:bodyPr anchor="b"/>
          <a:lstStyle>
            <a:lvl1pPr>
              <a:defRPr sz="793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74CCAA-D0B3-47A5-8F0F-3B27AE5CFE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856061" y="6116324"/>
            <a:ext cx="15309146" cy="30188272"/>
          </a:xfrm>
        </p:spPr>
        <p:txBody>
          <a:bodyPr/>
          <a:lstStyle>
            <a:lvl1pPr marL="0" indent="0">
              <a:buNone/>
              <a:defRPr sz="7937"/>
            </a:lvl1pPr>
            <a:lvl2pPr marL="1133993" indent="0">
              <a:buNone/>
              <a:defRPr sz="6945"/>
            </a:lvl2pPr>
            <a:lvl3pPr marL="2267986" indent="0">
              <a:buNone/>
              <a:defRPr sz="5953"/>
            </a:lvl3pPr>
            <a:lvl4pPr marL="3401979" indent="0">
              <a:buNone/>
              <a:defRPr sz="4961"/>
            </a:lvl4pPr>
            <a:lvl5pPr marL="4535973" indent="0">
              <a:buNone/>
              <a:defRPr sz="4961"/>
            </a:lvl5pPr>
            <a:lvl6pPr marL="5669966" indent="0">
              <a:buNone/>
              <a:defRPr sz="4961"/>
            </a:lvl6pPr>
            <a:lvl7pPr marL="6803959" indent="0">
              <a:buNone/>
              <a:defRPr sz="4961"/>
            </a:lvl7pPr>
            <a:lvl8pPr marL="7937952" indent="0">
              <a:buNone/>
              <a:defRPr sz="4961"/>
            </a:lvl8pPr>
            <a:lvl9pPr marL="9071945" indent="0">
              <a:buNone/>
              <a:defRPr sz="4961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298218-7D33-4888-B4E3-9D418B412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2960" y="12743974"/>
            <a:ext cx="9753279" cy="23609788"/>
          </a:xfrm>
        </p:spPr>
        <p:txBody>
          <a:bodyPr/>
          <a:lstStyle>
            <a:lvl1pPr marL="0" indent="0">
              <a:buNone/>
              <a:defRPr sz="3968"/>
            </a:lvl1pPr>
            <a:lvl2pPr marL="1133993" indent="0">
              <a:buNone/>
              <a:defRPr sz="3472"/>
            </a:lvl2pPr>
            <a:lvl3pPr marL="2267986" indent="0">
              <a:buNone/>
              <a:defRPr sz="2976"/>
            </a:lvl3pPr>
            <a:lvl4pPr marL="3401979" indent="0">
              <a:buNone/>
              <a:defRPr sz="2480"/>
            </a:lvl4pPr>
            <a:lvl5pPr marL="4535973" indent="0">
              <a:buNone/>
              <a:defRPr sz="2480"/>
            </a:lvl5pPr>
            <a:lvl6pPr marL="5669966" indent="0">
              <a:buNone/>
              <a:defRPr sz="2480"/>
            </a:lvl6pPr>
            <a:lvl7pPr marL="6803959" indent="0">
              <a:buNone/>
              <a:defRPr sz="2480"/>
            </a:lvl7pPr>
            <a:lvl8pPr marL="7937952" indent="0">
              <a:buNone/>
              <a:defRPr sz="2480"/>
            </a:lvl8pPr>
            <a:lvl9pPr marL="9071945" indent="0">
              <a:buNone/>
              <a:defRPr sz="24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7A8002-45B7-4839-9ABB-CA662C27C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9C278-EA09-4BBD-93BF-83615B4EE5BC}" type="datetimeFigureOut">
              <a:rPr lang="ru-RU" smtClean="0"/>
              <a:pPr/>
              <a:t>09.09.2023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A89E61-3E76-4622-9BD7-3BDA94B04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2F7EE5-30F1-4570-A25D-00042CDB7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5FF27-2EE4-426D-9EE0-E2E250221F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81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48695-7AD0-4343-AA71-90979F06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020" y="2261665"/>
            <a:ext cx="26082248" cy="8210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F9BE11-0A00-40AD-B883-FDC96EF33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9020" y="11308310"/>
            <a:ext cx="26082248" cy="26953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BAF576-63AE-4015-87B9-E0710FBC32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79020" y="39372589"/>
            <a:ext cx="6804065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9C278-EA09-4BBD-93BF-83615B4EE5BC}" type="datetimeFigureOut">
              <a:rPr lang="ru-RU" smtClean="0"/>
              <a:pPr/>
              <a:t>09.09.2023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7CACC6-0114-4493-971A-15F1ED5FF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17096" y="39372589"/>
            <a:ext cx="10206097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F64D70-BB32-4A7D-9243-95EC1A72C2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357203" y="39372589"/>
            <a:ext cx="6804065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5FF27-2EE4-426D-9EE0-E2E250221F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0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267986" rtl="0" eaLnBrk="1" latinLnBrk="0" hangingPunct="1">
        <a:lnSpc>
          <a:spcPct val="90000"/>
        </a:lnSpc>
        <a:spcBef>
          <a:spcPct val="0"/>
        </a:spcBef>
        <a:buNone/>
        <a:defRPr sz="109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6997" indent="-566997" algn="l" defTabSz="2267986" rtl="0" eaLnBrk="1" latinLnBrk="0" hangingPunct="1">
        <a:lnSpc>
          <a:spcPct val="90000"/>
        </a:lnSpc>
        <a:spcBef>
          <a:spcPts val="2480"/>
        </a:spcBef>
        <a:buFont typeface="Arial" panose="020B0604020202020204" pitchFamily="34" charset="0"/>
        <a:buChar char="•"/>
        <a:defRPr sz="6945" kern="1200">
          <a:solidFill>
            <a:schemeClr val="tx1"/>
          </a:solidFill>
          <a:latin typeface="+mn-lt"/>
          <a:ea typeface="+mn-ea"/>
          <a:cs typeface="+mn-cs"/>
        </a:defRPr>
      </a:lvl1pPr>
      <a:lvl2pPr marL="1700990" indent="-566997" algn="l" defTabSz="2267986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2pPr>
      <a:lvl3pPr marL="2834983" indent="-566997" algn="l" defTabSz="2267986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968976" indent="-566997" algn="l" defTabSz="2267986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4465" kern="1200">
          <a:solidFill>
            <a:schemeClr val="tx1"/>
          </a:solidFill>
          <a:latin typeface="+mn-lt"/>
          <a:ea typeface="+mn-ea"/>
          <a:cs typeface="+mn-cs"/>
        </a:defRPr>
      </a:lvl4pPr>
      <a:lvl5pPr marL="5102969" indent="-566997" algn="l" defTabSz="2267986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4465" kern="1200">
          <a:solidFill>
            <a:schemeClr val="tx1"/>
          </a:solidFill>
          <a:latin typeface="+mn-lt"/>
          <a:ea typeface="+mn-ea"/>
          <a:cs typeface="+mn-cs"/>
        </a:defRPr>
      </a:lvl5pPr>
      <a:lvl6pPr marL="6236962" indent="-566997" algn="l" defTabSz="2267986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4465" kern="1200">
          <a:solidFill>
            <a:schemeClr val="tx1"/>
          </a:solidFill>
          <a:latin typeface="+mn-lt"/>
          <a:ea typeface="+mn-ea"/>
          <a:cs typeface="+mn-cs"/>
        </a:defRPr>
      </a:lvl6pPr>
      <a:lvl7pPr marL="7370956" indent="-566997" algn="l" defTabSz="2267986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4465" kern="1200">
          <a:solidFill>
            <a:schemeClr val="tx1"/>
          </a:solidFill>
          <a:latin typeface="+mn-lt"/>
          <a:ea typeface="+mn-ea"/>
          <a:cs typeface="+mn-cs"/>
        </a:defRPr>
      </a:lvl7pPr>
      <a:lvl8pPr marL="8504949" indent="-566997" algn="l" defTabSz="2267986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4465" kern="1200">
          <a:solidFill>
            <a:schemeClr val="tx1"/>
          </a:solidFill>
          <a:latin typeface="+mn-lt"/>
          <a:ea typeface="+mn-ea"/>
          <a:cs typeface="+mn-cs"/>
        </a:defRPr>
      </a:lvl8pPr>
      <a:lvl9pPr marL="9638942" indent="-566997" algn="l" defTabSz="2267986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44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267986" rtl="0" eaLnBrk="1" latinLnBrk="0" hangingPunct="1">
        <a:defRPr sz="4465" kern="1200">
          <a:solidFill>
            <a:schemeClr val="tx1"/>
          </a:solidFill>
          <a:latin typeface="+mn-lt"/>
          <a:ea typeface="+mn-ea"/>
          <a:cs typeface="+mn-cs"/>
        </a:defRPr>
      </a:lvl1pPr>
      <a:lvl2pPr marL="1133993" algn="l" defTabSz="2267986" rtl="0" eaLnBrk="1" latinLnBrk="0" hangingPunct="1">
        <a:defRPr sz="4465" kern="1200">
          <a:solidFill>
            <a:schemeClr val="tx1"/>
          </a:solidFill>
          <a:latin typeface="+mn-lt"/>
          <a:ea typeface="+mn-ea"/>
          <a:cs typeface="+mn-cs"/>
        </a:defRPr>
      </a:lvl2pPr>
      <a:lvl3pPr marL="2267986" algn="l" defTabSz="2267986" rtl="0" eaLnBrk="1" latinLnBrk="0" hangingPunct="1">
        <a:defRPr sz="4465" kern="1200">
          <a:solidFill>
            <a:schemeClr val="tx1"/>
          </a:solidFill>
          <a:latin typeface="+mn-lt"/>
          <a:ea typeface="+mn-ea"/>
          <a:cs typeface="+mn-cs"/>
        </a:defRPr>
      </a:lvl3pPr>
      <a:lvl4pPr marL="3401979" algn="l" defTabSz="2267986" rtl="0" eaLnBrk="1" latinLnBrk="0" hangingPunct="1">
        <a:defRPr sz="4465" kern="1200">
          <a:solidFill>
            <a:schemeClr val="tx1"/>
          </a:solidFill>
          <a:latin typeface="+mn-lt"/>
          <a:ea typeface="+mn-ea"/>
          <a:cs typeface="+mn-cs"/>
        </a:defRPr>
      </a:lvl4pPr>
      <a:lvl5pPr marL="4535973" algn="l" defTabSz="2267986" rtl="0" eaLnBrk="1" latinLnBrk="0" hangingPunct="1">
        <a:defRPr sz="4465" kern="1200">
          <a:solidFill>
            <a:schemeClr val="tx1"/>
          </a:solidFill>
          <a:latin typeface="+mn-lt"/>
          <a:ea typeface="+mn-ea"/>
          <a:cs typeface="+mn-cs"/>
        </a:defRPr>
      </a:lvl5pPr>
      <a:lvl6pPr marL="5669966" algn="l" defTabSz="2267986" rtl="0" eaLnBrk="1" latinLnBrk="0" hangingPunct="1">
        <a:defRPr sz="4465" kern="1200">
          <a:solidFill>
            <a:schemeClr val="tx1"/>
          </a:solidFill>
          <a:latin typeface="+mn-lt"/>
          <a:ea typeface="+mn-ea"/>
          <a:cs typeface="+mn-cs"/>
        </a:defRPr>
      </a:lvl6pPr>
      <a:lvl7pPr marL="6803959" algn="l" defTabSz="2267986" rtl="0" eaLnBrk="1" latinLnBrk="0" hangingPunct="1">
        <a:defRPr sz="4465" kern="1200">
          <a:solidFill>
            <a:schemeClr val="tx1"/>
          </a:solidFill>
          <a:latin typeface="+mn-lt"/>
          <a:ea typeface="+mn-ea"/>
          <a:cs typeface="+mn-cs"/>
        </a:defRPr>
      </a:lvl7pPr>
      <a:lvl8pPr marL="7937952" algn="l" defTabSz="2267986" rtl="0" eaLnBrk="1" latinLnBrk="0" hangingPunct="1">
        <a:defRPr sz="4465" kern="1200">
          <a:solidFill>
            <a:schemeClr val="tx1"/>
          </a:solidFill>
          <a:latin typeface="+mn-lt"/>
          <a:ea typeface="+mn-ea"/>
          <a:cs typeface="+mn-cs"/>
        </a:defRPr>
      </a:lvl8pPr>
      <a:lvl9pPr marL="9071945" algn="l" defTabSz="2267986" rtl="0" eaLnBrk="1" latinLnBrk="0" hangingPunct="1">
        <a:defRPr sz="44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tif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7BD7E-CA22-4106-9216-224E2E10D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186" y="0"/>
            <a:ext cx="29097288" cy="2219258"/>
          </a:xfrm>
        </p:spPr>
        <p:txBody>
          <a:bodyPr>
            <a:noAutofit/>
          </a:bodyPr>
          <a:lstStyle/>
          <a:p>
            <a:r>
              <a:rPr lang="ru-RU" sz="4800" b="1" i="1" dirty="0">
                <a:solidFill>
                  <a:schemeClr val="accent5">
                    <a:lumMod val="75000"/>
                  </a:schemeClr>
                </a:solidFill>
              </a:rPr>
              <a:t>Модернизация системы автоматизированного управления Курчатовского источника синхротронного излучения.</a:t>
            </a:r>
            <a:br>
              <a:rPr lang="ru-RU" sz="4800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600" dirty="0"/>
              <a:t>Е.В. Капорцев, Н.И. Мосейко, А.Г. Валентинов, В.Н. Корчуганов, Ю.В. Крылов, В.А. Ушаков, НИЦ  Курчатовский институт, Ю.В. Ефимов, АО </a:t>
            </a:r>
            <a:r>
              <a:rPr lang="ru-RU" sz="2600" dirty="0" err="1"/>
              <a:t>РТСофт</a:t>
            </a:r>
            <a:r>
              <a:rPr lang="ru-RU" sz="2600" dirty="0"/>
              <a:t>.</a:t>
            </a:r>
            <a:endParaRPr lang="ru-RU" sz="26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D5B179-6E6B-41FC-B241-B3B9176EFBAB}"/>
              </a:ext>
            </a:extLst>
          </p:cNvPr>
          <p:cNvSpPr txBox="1"/>
          <p:nvPr/>
        </p:nvSpPr>
        <p:spPr>
          <a:xfrm>
            <a:off x="638474" y="2395127"/>
            <a:ext cx="284207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NewRoman"/>
              </a:rPr>
              <a:t> Проект модернизации системы управления Курчатовского ускорительно-накопительного комплекса "Сибирь-2» включает в себя 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NewRoman"/>
              </a:rPr>
              <a:t>обновление</a:t>
            </a: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NewRoman"/>
              </a:rPr>
              <a:t> нескольких подсистем, например систему импульсной синхронизации и блоков управления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обмена информацией с источниками питания магнитной и вакуумной системы, а также расширение функциональности диагностики и контроля, например,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термоконтроль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генераторов, волноводов и резонаторов. В настоящее время производятся работы по финальному монтажу всех кабельных линий, монтаж и подключение шкафов управления, отладка прикладного программного обеспечения и визуализация программного обеспечения операторов. </a:t>
            </a:r>
          </a:p>
          <a:p>
            <a:pPr algn="just"/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процессе работы были разработаны структурные схемы  вновь устанавливаемого оборудования, а также функциональные схемы взаимодействия ППО всех основных и вспомогательных систем.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9E63C0-5D08-459D-A448-738CD50AB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74" y="6020219"/>
            <a:ext cx="20092823" cy="98852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0825080-67AD-47BF-B24D-CBEFEE70B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74" y="16001484"/>
            <a:ext cx="20092822" cy="141998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296067-2B91-4C6B-8587-4D3F6C697151}"/>
              </a:ext>
            </a:extLst>
          </p:cNvPr>
          <p:cNvSpPr txBox="1"/>
          <p:nvPr/>
        </p:nvSpPr>
        <p:spPr>
          <a:xfrm>
            <a:off x="21146420" y="5934557"/>
            <a:ext cx="7912767" cy="21390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/>
              <a:t>Обновляемые подсистемы: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Серверный кластер. </a:t>
            </a:r>
          </a:p>
          <a:p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За прошедшие 10 слет с момента установки серверного кластера и сетевого ядра, прогресс шагнул далеко вперед, было решено обновить серверы до современного уровня.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Контроллеры управления магнитной системой. </a:t>
            </a:r>
          </a:p>
          <a:p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Долгое время у нас трудились </a:t>
            </a:r>
            <a:r>
              <a:rPr lang="ru-RU" sz="2400" b="1" i="1" dirty="0" err="1">
                <a:solidFill>
                  <a:schemeClr val="accent5">
                    <a:lumMod val="75000"/>
                  </a:schemeClr>
                </a:solidFill>
              </a:rPr>
              <a:t>БУКи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 на довольно старых </a:t>
            </a: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</a:rPr>
              <a:t>SOM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, но пришло время их заменить на новые современные контроллеры со встроенной </a:t>
            </a: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</a:rPr>
              <a:t>RTOS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. Также мы спроектировали БУК-М2, который установили в источники тока для диполей и квадруполей.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 Контроллеры управления вакуумными насосами.</a:t>
            </a:r>
          </a:p>
          <a:p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Одновременно с </a:t>
            </a:r>
            <a:r>
              <a:rPr lang="ru-RU" sz="2400" b="1" i="1" dirty="0" err="1">
                <a:solidFill>
                  <a:schemeClr val="accent5">
                    <a:lumMod val="75000"/>
                  </a:schemeClr>
                </a:solidFill>
              </a:rPr>
              <a:t>БУКами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 было решено заменить и </a:t>
            </a:r>
            <a:r>
              <a:rPr lang="ru-RU" sz="2400" b="1" i="1" dirty="0" err="1">
                <a:solidFill>
                  <a:schemeClr val="accent5">
                    <a:lumMod val="75000"/>
                  </a:schemeClr>
                </a:solidFill>
              </a:rPr>
              <a:t>БУПы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 – блоки управления питанием вакуумных насосов. Теперь мы сможем реализовать аварийное срабатывание быстрых (10 </a:t>
            </a:r>
            <a:r>
              <a:rPr lang="ru-RU" sz="2400" b="1" i="1" dirty="0" err="1">
                <a:solidFill>
                  <a:schemeClr val="accent5">
                    <a:lumMod val="75000"/>
                  </a:schemeClr>
                </a:solidFill>
              </a:rPr>
              <a:t>мс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) вакуумных клапанов.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Контроллер управления ВЧ-модуляторами. </a:t>
            </a:r>
          </a:p>
          <a:p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Был заменен в основном для обеспечения более точных измерений аналоговых каналов стоек управления ВЧ-модуляторами. 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Система диагностики пучка БН. </a:t>
            </a:r>
          </a:p>
          <a:p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Были добавлены 24 новых пикапа и установлены 6*4 новых пикап </a:t>
            </a:r>
            <a:r>
              <a:rPr lang="ru-RU" sz="2400" b="1" i="1" dirty="0" err="1">
                <a:solidFill>
                  <a:schemeClr val="accent5">
                    <a:lumMod val="75000"/>
                  </a:schemeClr>
                </a:solidFill>
              </a:rPr>
              <a:t>сианции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. Также были установлены 5 пикапов на транспортный канал Сибьрь-1 – Сибирь-2.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Система </a:t>
            </a:r>
            <a:r>
              <a:rPr lang="ru-RU" sz="2800" b="1" i="1" dirty="0" err="1">
                <a:solidFill>
                  <a:schemeClr val="accent5">
                    <a:lumMod val="50000"/>
                  </a:schemeClr>
                </a:solidFill>
              </a:rPr>
              <a:t>термостабилизации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 ЛУ. </a:t>
            </a:r>
          </a:p>
          <a:p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Был установлен новый контроллер и </a:t>
            </a:r>
            <a:r>
              <a:rPr lang="ru-RU" sz="2400" b="1" i="1" dirty="0" err="1">
                <a:solidFill>
                  <a:schemeClr val="accent5">
                    <a:lumMod val="75000"/>
                  </a:schemeClr>
                </a:solidFill>
              </a:rPr>
              <a:t>симисторные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 регуляторы мощности для управления </a:t>
            </a:r>
            <a:r>
              <a:rPr lang="ru-RU" sz="2400" b="1" i="1" dirty="0" err="1">
                <a:solidFill>
                  <a:schemeClr val="accent5">
                    <a:lumMod val="75000"/>
                  </a:schemeClr>
                </a:solidFill>
              </a:rPr>
              <a:t>ТЭНами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endParaRPr lang="ru-RU" sz="2400" b="1" i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2800" b="1" i="1" dirty="0"/>
              <a:t>Устанавливаемые подсистемы:</a:t>
            </a:r>
          </a:p>
          <a:p>
            <a:endParaRPr lang="ru-RU" sz="2800" b="1" i="1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Система импульсной синхронизации.</a:t>
            </a:r>
          </a:p>
          <a:p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Представляет собой шасси </a:t>
            </a: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</a:rPr>
              <a:t>PXIe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, с установленными контроллером реального времени и несколькими генераторами импульсов синхронизации, реализованные на ПЛИС. Более продвинутая связка ГГТИ-ГВИ-ГЗИ.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Контроллеры управления вакуумными шиберами. </a:t>
            </a:r>
          </a:p>
          <a:p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Несколько штук установлены непосредственно в тоннеле БН, позволяют быстро закрывать/открывать вакуумные клапаны. Также являются источниками тока </a:t>
            </a:r>
            <a:r>
              <a:rPr lang="ru-RU" sz="2400" b="1" i="1" dirty="0" err="1">
                <a:solidFill>
                  <a:schemeClr val="accent5">
                    <a:lumMod val="75000"/>
                  </a:schemeClr>
                </a:solidFill>
              </a:rPr>
              <a:t>лоя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 титановых испарителей.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Контроллер диагностики ВЧ-генераторов.</a:t>
            </a:r>
          </a:p>
          <a:p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Для мониторинга температурного состояния генераторов, фидеров, резонаторов м также систем ВВ-питания генераторных ламп.</a:t>
            </a:r>
          </a:p>
          <a:p>
            <a:endParaRPr lang="ru-RU" sz="2400" b="1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Система управления имеет обширный набор протоколов для обмена данными: </a:t>
            </a: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</a:rPr>
              <a:t>TCP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,</a:t>
            </a: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</a:rPr>
              <a:t> UDP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,</a:t>
            </a: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5">
                    <a:lumMod val="75000"/>
                  </a:schemeClr>
                </a:solidFill>
              </a:rPr>
              <a:t>ModbusTCP</a:t>
            </a: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</a:rPr>
              <a:t>, CAN, </a:t>
            </a:r>
            <a:r>
              <a:rPr lang="en-US" sz="2400" b="1" i="1" dirty="0" err="1">
                <a:solidFill>
                  <a:schemeClr val="accent5">
                    <a:lumMod val="75000"/>
                  </a:schemeClr>
                </a:solidFill>
              </a:rPr>
              <a:t>CANOpen</a:t>
            </a: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</a:rPr>
              <a:t>, Tango, EPICS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и т.д.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</p:txBody>
      </p:sp>
      <p:pic>
        <p:nvPicPr>
          <p:cNvPr id="12" name="Picture 2" descr="C:\Users\kappa\Desktop\пэо.jpe">
            <a:extLst>
              <a:ext uri="{FF2B5EF4-FFF2-40B4-BE49-F238E27FC236}">
                <a16:creationId xmlns:a16="http://schemas.microsoft.com/office/drawing/2014/main" id="{FCB9AA1D-49AA-4955-BE4C-37F8697DB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49" y="31775593"/>
            <a:ext cx="5713168" cy="32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C0CFCE-5EBD-4309-8F53-90DBBB6F6CC0}"/>
              </a:ext>
            </a:extLst>
          </p:cNvPr>
          <p:cNvSpPr txBox="1"/>
          <p:nvPr/>
        </p:nvSpPr>
        <p:spPr>
          <a:xfrm>
            <a:off x="967034" y="16144295"/>
            <a:ext cx="5430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/>
              <a:t>Структурная схема АСУТП и СТП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1C93A2-BB45-4A6D-B958-9BA71B3EA16E}"/>
              </a:ext>
            </a:extLst>
          </p:cNvPr>
          <p:cNvSpPr txBox="1"/>
          <p:nvPr/>
        </p:nvSpPr>
        <p:spPr>
          <a:xfrm>
            <a:off x="20917332" y="27061180"/>
            <a:ext cx="7835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/>
              <a:t>Структурная схема импульсной синхронизации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816B69F-6C1C-4687-BA9C-8D36395DCA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31" y="35824243"/>
            <a:ext cx="5737886" cy="430341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2B293AD-F0DF-4448-8A4E-319098C7E21F}"/>
              </a:ext>
            </a:extLst>
          </p:cNvPr>
          <p:cNvSpPr txBox="1"/>
          <p:nvPr/>
        </p:nvSpPr>
        <p:spPr>
          <a:xfrm>
            <a:off x="1385772" y="35007834"/>
            <a:ext cx="4592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/>
              <a:t>Преобразователи ПЭО-ПОЭ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7E69C9-AF6D-4010-94B4-230E902FEBD2}"/>
              </a:ext>
            </a:extLst>
          </p:cNvPr>
          <p:cNvSpPr txBox="1"/>
          <p:nvPr/>
        </p:nvSpPr>
        <p:spPr>
          <a:xfrm>
            <a:off x="884931" y="40127658"/>
            <a:ext cx="57820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/>
              <a:t>Устройство размножения сигнала</a:t>
            </a:r>
          </a:p>
          <a:p>
            <a:pPr algn="ctr"/>
            <a:r>
              <a:rPr lang="ru-RU" sz="2800" b="1" i="1" dirty="0"/>
              <a:t>УРС-12 (12 каналов)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17E3EB-54D2-46BA-BFCC-F67A42DD6C7A}"/>
              </a:ext>
            </a:extLst>
          </p:cNvPr>
          <p:cNvSpPr txBox="1"/>
          <p:nvPr/>
        </p:nvSpPr>
        <p:spPr>
          <a:xfrm>
            <a:off x="638474" y="30515766"/>
            <a:ext cx="1556766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/>
              <a:t>Вспомогательные устройства для обеспечения функционирования системы управления КИСИ.</a:t>
            </a:r>
          </a:p>
          <a:p>
            <a:r>
              <a:rPr lang="ru-RU" sz="2000" b="1" i="1" dirty="0"/>
              <a:t>Для обеспечения импульсной синхронизации, а также синхронизации времени по системе </a:t>
            </a:r>
            <a:r>
              <a:rPr lang="en-US" sz="2000" b="1" i="1" dirty="0"/>
              <a:t>IRIG</a:t>
            </a:r>
            <a:r>
              <a:rPr lang="ru-RU" sz="2000" b="1" i="1" dirty="0"/>
              <a:t>, </a:t>
            </a:r>
          </a:p>
          <a:p>
            <a:r>
              <a:rPr lang="ru-RU" sz="2000" b="1" i="1" dirty="0"/>
              <a:t>нами были разработаны, сконструированы и заказаны в производство несколько вспомогательных устройств.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C1A808F-D140-4D17-ADE1-5A5390D262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0" r="6590" b="3132"/>
          <a:stretch>
            <a:fillRect/>
          </a:stretch>
        </p:blipFill>
        <p:spPr>
          <a:xfrm>
            <a:off x="13652611" y="33983776"/>
            <a:ext cx="2464899" cy="704808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2E93E6B-9930-415B-82AB-A39CCA806BA9}"/>
              </a:ext>
            </a:extLst>
          </p:cNvPr>
          <p:cNvSpPr txBox="1"/>
          <p:nvPr/>
        </p:nvSpPr>
        <p:spPr>
          <a:xfrm>
            <a:off x="16117510" y="34033682"/>
            <a:ext cx="9872033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/>
              <a:t>Блок управления источниками питания поворотных магнитов и квадрупольных линз. </a:t>
            </a:r>
          </a:p>
          <a:p>
            <a:pPr algn="ctr"/>
            <a:r>
              <a:rPr lang="ru-RU" sz="2000" b="1" i="1" dirty="0"/>
              <a:t>В основе лежит контроллер БУК-М1, дополненный прецизионным термостатированным ЦАП, а также несколькими аналоговыми и дискретными входами.</a:t>
            </a:r>
          </a:p>
          <a:p>
            <a:pPr algn="ctr"/>
            <a:endParaRPr lang="ru-RU" sz="2000" b="1" i="1" dirty="0"/>
          </a:p>
          <a:p>
            <a:pPr algn="ctr"/>
            <a:r>
              <a:rPr lang="ru-RU" sz="2400" b="1" i="1" dirty="0"/>
              <a:t>Основные параметры БУК-М-2: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Разрешение ЦАП для задания уставки  источников питания сильноточных магнитных систем  - </a:t>
            </a:r>
            <a:r>
              <a:rPr lang="ru-RU" sz="2000" b="1" i="1" dirty="0">
                <a:solidFill>
                  <a:srgbClr val="FF0000"/>
                </a:solidFill>
              </a:rPr>
              <a:t>20 бит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Долговременная стабильность ЦАП  - </a:t>
            </a:r>
            <a:r>
              <a:rPr lang="ru-RU" sz="2000" b="1" i="1" dirty="0">
                <a:solidFill>
                  <a:srgbClr val="FF0000"/>
                </a:solidFill>
              </a:rPr>
              <a:t>19.5 бит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 Температурная стабильность ЦАП – </a:t>
            </a:r>
            <a:r>
              <a:rPr lang="ru-RU" sz="2000" b="1" i="1" dirty="0">
                <a:solidFill>
                  <a:srgbClr val="FF0000"/>
                </a:solidFill>
              </a:rPr>
              <a:t>0.05</a:t>
            </a:r>
            <a:r>
              <a:rPr lang="en-US" sz="2000" b="1" i="1" dirty="0">
                <a:solidFill>
                  <a:srgbClr val="FF0000"/>
                </a:solidFill>
              </a:rPr>
              <a:t>ppm/</a:t>
            </a:r>
            <a:r>
              <a:rPr lang="ru-RU" sz="2000" b="1" i="1" dirty="0">
                <a:solidFill>
                  <a:srgbClr val="FF0000"/>
                </a:solidFill>
              </a:rPr>
              <a:t> °</a:t>
            </a:r>
            <a:r>
              <a:rPr lang="en-US" sz="2000" b="1" i="1" dirty="0">
                <a:solidFill>
                  <a:srgbClr val="FF0000"/>
                </a:solidFill>
              </a:rPr>
              <a:t>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Диапазон выходного напряжения ЦАП – 0..10В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Точность установки выходного напряжения, не хуже </a:t>
            </a:r>
            <a:r>
              <a:rPr lang="ru-RU" sz="2000" b="1" i="1" dirty="0">
                <a:solidFill>
                  <a:srgbClr val="FF0000"/>
                </a:solidFill>
              </a:rPr>
              <a:t>– 0.003%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Долговременная стабильность, не хуже – </a:t>
            </a:r>
            <a:r>
              <a:rPr lang="ru-RU" sz="2000" b="1" i="1" dirty="0">
                <a:solidFill>
                  <a:srgbClr val="FF0000"/>
                </a:solidFill>
              </a:rPr>
              <a:t>0.001%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Время переключения ЦАП – не более – 2.5 </a:t>
            </a:r>
            <a:r>
              <a:rPr lang="ru-RU" sz="2000" b="1" i="1" dirty="0" err="1">
                <a:solidFill>
                  <a:schemeClr val="accent5">
                    <a:lumMod val="50000"/>
                  </a:schemeClr>
                </a:solidFill>
              </a:rPr>
              <a:t>мс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Три независимых измерительных канала АЦП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Эффективное число разрядов АЦП, ограниченное уровнем помех, не хуже </a:t>
            </a:r>
            <a:r>
              <a:rPr lang="ru-RU" sz="2000" b="1" i="1" dirty="0">
                <a:solidFill>
                  <a:srgbClr val="FF0000"/>
                </a:solidFill>
              </a:rPr>
              <a:t>20 бит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Диапазон входных напряжений  каналов АЦП – от 0 до ± 10В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Вход каналов АЦП дифференциальный, входное сопротивление не менее 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0МОм</a:t>
            </a:r>
            <a:endParaRPr lang="en-US" sz="20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Точность каналов АЦП, не хуже </a:t>
            </a:r>
            <a:r>
              <a:rPr lang="ru-RU" sz="2000" b="1" i="1" dirty="0">
                <a:solidFill>
                  <a:srgbClr val="FF0000"/>
                </a:solidFill>
              </a:rPr>
              <a:t>0.01%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ЦАП и АЦП конструктивно выполнены в термостатированном боксе, точность стабилизации температуры, не хуже 0.5°С</a:t>
            </a:r>
            <a:endParaRPr lang="en-US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3" name="Рисунок 22" descr="C:\Users\Moseyko_NI\Desktop\ТЕКУЩИЕ ДЕЛА\2021 _ТЕКУЩИЕ ДЕЛА ++++++++++++\0 ПМИ БУК-М-1 ЕСКД 2021+++\БУК-М-1_ ПМИ 2021\ПМИ БУК-М-1\1 Фото БУК-М-1_PCS-6\DSC_0014 - копия (2).JPG">
            <a:extLst>
              <a:ext uri="{FF2B5EF4-FFF2-40B4-BE49-F238E27FC236}">
                <a16:creationId xmlns:a16="http://schemas.microsoft.com/office/drawing/2014/main" id="{3B58A56C-1432-4FBC-96D1-4F36BDB264E1}"/>
              </a:ext>
            </a:extLst>
          </p:cNvPr>
          <p:cNvPicPr/>
          <p:nvPr/>
        </p:nvPicPr>
        <p:blipFill>
          <a:blip r:embed="rId7" cstate="print"/>
          <a:srcRect l="21916" t="7029" r="13332" b="5325"/>
          <a:stretch>
            <a:fillRect/>
          </a:stretch>
        </p:blipFill>
        <p:spPr bwMode="auto">
          <a:xfrm>
            <a:off x="25989543" y="34164690"/>
            <a:ext cx="3438681" cy="686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93C8B7A-22D5-4E13-80A3-150149AB9F4F}"/>
              </a:ext>
            </a:extLst>
          </p:cNvPr>
          <p:cNvSpPr txBox="1"/>
          <p:nvPr/>
        </p:nvSpPr>
        <p:spPr>
          <a:xfrm>
            <a:off x="6666964" y="31590999"/>
            <a:ext cx="6401311" cy="4225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/>
              <a:t>Характеристики преобразователей ПОЭ:</a:t>
            </a: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Размер - 1U;</a:t>
            </a: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Количество оптических входов - 8 </a:t>
            </a:r>
            <a:r>
              <a:rPr lang="ru-RU" sz="2000" b="1" i="1" dirty="0" err="1">
                <a:solidFill>
                  <a:schemeClr val="accent5">
                    <a:lumMod val="50000"/>
                  </a:schemeClr>
                </a:solidFill>
              </a:rPr>
              <a:t>шт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Количество электрических выходов - 8 </a:t>
            </a:r>
            <a:r>
              <a:rPr lang="ru-RU" sz="2000" b="1" i="1" dirty="0" err="1">
                <a:solidFill>
                  <a:schemeClr val="accent5">
                    <a:lumMod val="50000"/>
                  </a:schemeClr>
                </a:solidFill>
              </a:rPr>
              <a:t>шт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Совместимость электрических выходов - 50 Ом;</a:t>
            </a: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Время задержки сигнала - не более 20 </a:t>
            </a:r>
            <a:r>
              <a:rPr lang="ru-RU" sz="2000" b="1" i="1" dirty="0" err="1">
                <a:solidFill>
                  <a:schemeClr val="accent5">
                    <a:lumMod val="50000"/>
                  </a:schemeClr>
                </a:solidFill>
              </a:rPr>
              <a:t>нс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Длина волны – 850 </a:t>
            </a:r>
            <a:r>
              <a:rPr lang="ru-RU" sz="2000" b="1" i="1" dirty="0" err="1">
                <a:solidFill>
                  <a:schemeClr val="accent5">
                    <a:lumMod val="50000"/>
                  </a:schemeClr>
                </a:solidFill>
              </a:rPr>
              <a:t>нм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Преобразователи ПЭО имеют аналогичные характеристики.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55E9CF-04D7-4519-AF40-F4D9DFC6D7F1}"/>
              </a:ext>
            </a:extLst>
          </p:cNvPr>
          <p:cNvSpPr txBox="1"/>
          <p:nvPr/>
        </p:nvSpPr>
        <p:spPr>
          <a:xfrm>
            <a:off x="6839227" y="35824243"/>
            <a:ext cx="6229048" cy="3389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/>
              <a:t>Характеристики УРС-12</a:t>
            </a: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Размер - 1U;</a:t>
            </a: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Количество оптических входов - 1 </a:t>
            </a:r>
            <a:r>
              <a:rPr lang="ru-RU" sz="2000" b="1" i="1" dirty="0" err="1">
                <a:solidFill>
                  <a:schemeClr val="accent5">
                    <a:lumMod val="50000"/>
                  </a:schemeClr>
                </a:solidFill>
              </a:rPr>
              <a:t>шт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Количество оптический выходов - 12 </a:t>
            </a:r>
            <a:r>
              <a:rPr lang="ru-RU" sz="2000" b="1" i="1" dirty="0" err="1">
                <a:solidFill>
                  <a:schemeClr val="accent5">
                    <a:lumMod val="50000"/>
                  </a:schemeClr>
                </a:solidFill>
              </a:rPr>
              <a:t>шт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Время задержки сигнала - не более 20 </a:t>
            </a:r>
            <a:r>
              <a:rPr lang="ru-RU" sz="2000" b="1" i="1" dirty="0" err="1">
                <a:solidFill>
                  <a:schemeClr val="accent5">
                    <a:lumMod val="50000"/>
                  </a:schemeClr>
                </a:solidFill>
              </a:rPr>
              <a:t>нс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Джиттер – не более 20 </a:t>
            </a:r>
            <a:r>
              <a:rPr lang="ru-RU" sz="2000" b="1" i="1" dirty="0" err="1">
                <a:solidFill>
                  <a:schemeClr val="accent5">
                    <a:lumMod val="50000"/>
                  </a:schemeClr>
                </a:solidFill>
              </a:rPr>
              <a:t>пс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Длина волны – 850 </a:t>
            </a:r>
            <a:r>
              <a:rPr lang="ru-RU" sz="2000" b="1" i="1" dirty="0" err="1">
                <a:solidFill>
                  <a:schemeClr val="accent5">
                    <a:lumMod val="50000"/>
                  </a:schemeClr>
                </a:solidFill>
              </a:rPr>
              <a:t>нм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65D54C-7CBD-4F42-9A8B-EC7E484DBB35}"/>
              </a:ext>
            </a:extLst>
          </p:cNvPr>
          <p:cNvSpPr txBox="1"/>
          <p:nvPr/>
        </p:nvSpPr>
        <p:spPr>
          <a:xfrm>
            <a:off x="967034" y="29738635"/>
            <a:ext cx="5902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/>
              <a:t>Функциональная схема АСУТП и СТП</a:t>
            </a:r>
          </a:p>
        </p:txBody>
      </p:sp>
      <p:pic>
        <p:nvPicPr>
          <p:cNvPr id="15" name="Picture 4" descr="C:\Users\kappa\Desktop\ЛКЖТ.421457.157.С1-Модель.jpg">
            <a:extLst>
              <a:ext uri="{FF2B5EF4-FFF2-40B4-BE49-F238E27FC236}">
                <a16:creationId xmlns:a16="http://schemas.microsoft.com/office/drawing/2014/main" id="{EB4CD361-64C0-4850-B7E7-F4268C82E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3119" y="27584400"/>
            <a:ext cx="9124355" cy="644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0240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2804</TotalTime>
  <Words>761</Words>
  <Application>Microsoft Office PowerPoint</Application>
  <PresentationFormat>Произвольный</PresentationFormat>
  <Paragraphs>68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Модернизация системы автоматизированного управления Курчатовского источника синхротронного излучения. Е.В. Капорцев, Н.И. Мосейко, А.Г. Валентинов, В.Н. Корчуганов, Ю.В. Крылов, В.А. Ушаков, НИЦ  Курчатовский институт, Ю.В. Ефимов, АО РТСофт.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Управляющие модули источников питания для новой автоматизированной системы управления ACS TP&amp;STP источника синхронного излучения Курчатовского института</dc:title>
  <dc:creator>Sham Alex</dc:creator>
  <cp:lastModifiedBy>Евгений Капорцев</cp:lastModifiedBy>
  <cp:revision>56</cp:revision>
  <cp:lastPrinted>2021-09-24T09:18:15Z</cp:lastPrinted>
  <dcterms:created xsi:type="dcterms:W3CDTF">2021-09-23T04:29:21Z</dcterms:created>
  <dcterms:modified xsi:type="dcterms:W3CDTF">2023-09-09T19:11:14Z</dcterms:modified>
</cp:coreProperties>
</file>