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69" r:id="rId6"/>
    <p:sldId id="257" r:id="rId7"/>
    <p:sldId id="270" r:id="rId8"/>
    <p:sldId id="271" r:id="rId9"/>
    <p:sldId id="258" r:id="rId10"/>
    <p:sldId id="273" r:id="rId11"/>
    <p:sldId id="260" r:id="rId12"/>
    <p:sldId id="274" r:id="rId13"/>
    <p:sldId id="276" r:id="rId14"/>
    <p:sldId id="263" r:id="rId15"/>
    <p:sldId id="264" r:id="rId16"/>
    <p:sldId id="265" r:id="rId17"/>
  </p:sldIdLst>
  <p:sldSz cx="10080625" cy="5670550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6" autoAdjust="0"/>
  </p:normalViewPr>
  <p:slideViewPr>
    <p:cSldViewPr>
      <p:cViewPr>
        <p:scale>
          <a:sx n="125" d="100"/>
          <a:sy n="125" d="100"/>
        </p:scale>
        <p:origin x="-2700" y="-12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79C79246-E581-4E1A-983E-F12F331A5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055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FF29B5-FFDE-47D6-92D2-91438292F7E4}" type="slidenum">
              <a:rPr lang="en-US"/>
              <a:pPr/>
              <a:t>1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968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726634-09DB-4B06-8BA2-65F1ACBA883A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8486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DDD000-7C8E-4F52-A9FD-0D629D8C16DE}" type="slidenum">
              <a:rPr lang="en-US"/>
              <a:pPr/>
              <a:t>15</a:t>
            </a:fld>
            <a:endParaRPr 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97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219544-F407-4671-A3F8-F8C0E384403A}" type="slidenum">
              <a:rPr lang="en-US"/>
              <a:pPr/>
              <a:t>16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30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399EA8-E0E3-4072-9074-FA1CE67710D4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47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399EA8-E0E3-4072-9074-FA1CE67710D4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426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399EA8-E0E3-4072-9074-FA1CE67710D4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101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D98BF-0FCC-46CC-9F11-F0B7DFAB449C}" type="slidenum">
              <a:rPr lang="en-US"/>
              <a:pPr/>
              <a:t>9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466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D98BF-0FCC-46CC-9F11-F0B7DFAB449C}" type="slidenum">
              <a:rPr lang="en-US"/>
              <a:pPr/>
              <a:t>10</a:t>
            </a:fld>
            <a:endParaRPr lang="en-U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80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F0FD0C-C16F-4B0C-8B84-B819DE912E48}" type="slidenum">
              <a:rPr lang="en-US"/>
              <a:pPr/>
              <a:t>11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281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F0FD0C-C16F-4B0C-8B84-B819DE912E48}" type="slidenum">
              <a:rPr lang="en-US"/>
              <a:pPr/>
              <a:t>12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105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F0FD0C-C16F-4B0C-8B84-B819DE912E48}" type="slidenum">
              <a:rPr lang="en-US"/>
              <a:pPr/>
              <a:t>13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2791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4CA104-D2B6-43C0-B06A-3D88DEFC2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B410DB-20D2-4FAC-8659-10BD8B1BD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9DFB7C-BE93-475B-A383-385CC2151B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5165725"/>
            <a:ext cx="2346325" cy="388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8050" y="5165725"/>
            <a:ext cx="3194050" cy="388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7888" y="5165725"/>
            <a:ext cx="2346325" cy="388938"/>
          </a:xfrm>
        </p:spPr>
        <p:txBody>
          <a:bodyPr/>
          <a:lstStyle>
            <a:lvl1pPr>
              <a:defRPr/>
            </a:lvl1pPr>
          </a:lstStyle>
          <a:p>
            <a:fld id="{7964DF04-C56D-4696-889B-C6C2FBB18E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3FE399-074E-4AEA-83D8-71AE40D06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E12748-9750-403C-A213-9EE31DD9D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FAA4E8-67D9-4421-8C8B-7E5531E99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22E1CF-90E9-4A36-B680-6646A435F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84B960-EF67-4AFA-9C29-E2DA4DDD5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CC7F67-6D42-4E0D-B3F8-121E3C840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1B1951-DBC6-48E2-AF5F-767CBA8D6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546684-6AF6-4D6C-A2BA-959B5BF35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7ABF99B6-CE7A-4920-890E-483742307F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.jpeg"/><Relationship Id="rId4" Type="http://schemas.openxmlformats.org/officeDocument/2006/relationships/image" Target="../media/image24.png"/><Relationship Id="rId9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.jpeg"/><Relationship Id="rId4" Type="http://schemas.openxmlformats.org/officeDocument/2006/relationships/image" Target="../media/image24.png"/><Relationship Id="rId9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6" Type="http://schemas.microsoft.com/office/2007/relationships/media" Target="../media/media1.mp4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2.mp4"/><Relationship Id="rId6" Type="http://schemas.microsoft.com/office/2007/relationships/media" Target="../media/media2.mp4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3.mp4"/><Relationship Id="rId6" Type="http://schemas.microsoft.com/office/2007/relationships/media" Target="../media/media3.mp4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114425" y="687388"/>
            <a:ext cx="7680325" cy="1824037"/>
          </a:xfrm>
          <a:ln/>
        </p:spPr>
        <p:txBody>
          <a:bodyPr tIns="28448"/>
          <a:lstStyle/>
          <a:p>
            <a:pPr indent="36036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sz="3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Расширенная модель квазистатического описания плазмы для исследования кильватерного ускорения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350990" y="0"/>
            <a:ext cx="5729882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ru-RU" sz="1400" u="sng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Russian</a:t>
            </a:r>
            <a:r>
              <a:rPr lang="ru-RU" sz="1400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u="sng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Particle</a:t>
            </a:r>
            <a:r>
              <a:rPr lang="ru-RU" sz="1400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u="sng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Accelerators</a:t>
            </a:r>
            <a:r>
              <a:rPr lang="ru-RU" sz="1400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u="sng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Conference</a:t>
            </a:r>
            <a:r>
              <a:rPr lang="ru-RU" sz="1400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- 2023,  Новосибирск, 14.09.2023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76263" y="2689225"/>
            <a:ext cx="9075737" cy="2225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ru-RU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Туев Пётр Викторович</a:t>
            </a:r>
            <a:r>
              <a:rPr lang="ru-RU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Спицын Роман Игоревич, Лотов Константин Владимирович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ru-RU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Институт ядерной физики им. Г.И. </a:t>
            </a:r>
            <a:r>
              <a:rPr lang="ru-RU" sz="1400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Будкера</a:t>
            </a: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Новосибирский государственный университет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2059" y="3901802"/>
            <a:ext cx="554037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32" y="3483347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4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511921" y="1504751"/>
          <a:ext cx="1296143" cy="338677"/>
        </p:xfrm>
        <a:graphic>
          <a:graphicData uri="http://schemas.openxmlformats.org/presentationml/2006/ole">
            <p:oleObj spid="_x0000_s65547" name="Формула" r:id="rId4" imgW="825142" imgH="215806" progId="Equation.3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34355" y="948531"/>
            <a:ext cx="3525837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</a:t>
            </a:r>
            <a:r>
              <a:rPr lang="ru-RU" dirty="0" err="1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макрочастицы</a:t>
            </a:r>
            <a:r>
              <a:rPr lang="en-US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" y="3396456"/>
            <a:ext cx="10080624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квазистатических переменных, с сохранением малых параметров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935856" y="4097039"/>
          <a:ext cx="2486908" cy="792088"/>
        </p:xfrm>
        <a:graphic>
          <a:graphicData uri="http://schemas.openxmlformats.org/presentationml/2006/ole">
            <p:oleObj spid="_x0000_s65548" name="Формула" r:id="rId5" imgW="1600200" imgH="508000" progId="Equation.3">
              <p:embed/>
            </p:oleObj>
          </a:graphicData>
        </a:graphic>
      </p:graphicFrame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0" y="3828256"/>
            <a:ext cx="3189288" cy="590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7250" y="4512468"/>
            <a:ext cx="3095625" cy="627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0600" y="2001043"/>
            <a:ext cx="2828925" cy="701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1400" y="2618581"/>
            <a:ext cx="2646363" cy="542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616376" y="948531"/>
            <a:ext cx="3706812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ru-RU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Электрическое и магнитное </a:t>
            </a:r>
            <a:r>
              <a:rPr lang="ru-RU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поле</a:t>
            </a:r>
            <a:r>
              <a:rPr lang="en-US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151" name="Object 31"/>
          <p:cNvGraphicFramePr>
            <a:graphicFrameLocks noChangeAspect="1"/>
          </p:cNvGraphicFramePr>
          <p:nvPr/>
        </p:nvGraphicFramePr>
        <p:xfrm>
          <a:off x="863848" y="2440855"/>
          <a:ext cx="2592288" cy="617091"/>
        </p:xfrm>
        <a:graphic>
          <a:graphicData uri="http://schemas.openxmlformats.org/presentationml/2006/ole">
            <p:oleObj spid="_x0000_s65549" name="Формула" r:id="rId10" imgW="1663700" imgH="393700" progId="Equation.3">
              <p:embed/>
            </p:oleObj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0" y="1755155"/>
            <a:ext cx="10080625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ru-RU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лабораторной системе отсчета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Новая модель плазмы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4896296" y="963067"/>
            <a:ext cx="0" cy="792088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4896296" y="2187203"/>
            <a:ext cx="0" cy="1152128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4896296" y="3843387"/>
            <a:ext cx="0" cy="1152128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2592040" y="4131419"/>
            <a:ext cx="720080" cy="864096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6408464" y="3781325"/>
            <a:ext cx="914400" cy="1502222"/>
          </a:xfrm>
          <a:prstGeom prst="ellipse">
            <a:avLst/>
          </a:prstGeom>
          <a:noFill/>
          <a:ln w="3600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6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3530510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92" y="693415"/>
            <a:ext cx="6051550" cy="250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7173" name="Group 5"/>
          <p:cNvGraphicFramePr>
            <a:graphicFrameLocks noGrp="1"/>
          </p:cNvGraphicFramePr>
          <p:nvPr/>
        </p:nvGraphicFramePr>
        <p:xfrm>
          <a:off x="187325" y="3227731"/>
          <a:ext cx="2873375" cy="2055816"/>
        </p:xfrm>
        <a:graphic>
          <a:graphicData uri="http://schemas.openxmlformats.org/drawingml/2006/table">
            <a:tbl>
              <a:tblPr/>
              <a:tblGrid>
                <a:gridCol w="1811338"/>
                <a:gridCol w="1062037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геометрия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плоская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810 нм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(X</a:t>
                      </a:r>
                      <a:r>
                        <a:rPr kumimoji="0" lang="ru-RU" sz="1200" b="0" i="1" u="none" strike="noStrike" cap="none" normalizeH="0" baseline="-8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L</a:t>
                      </a:r>
                      <a:r>
                        <a:rPr kumimoji="0" lang="ru-RU" sz="1200" b="0" i="1" u="none" strike="noStrike" cap="none" normalizeH="0" baseline="-8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(13, 9)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окно моделирования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180х60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Δξ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 40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Δx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 4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Δs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Распространение свободного излучения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2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23751244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92" y="693415"/>
            <a:ext cx="6051550" cy="250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0" y="1241425"/>
            <a:ext cx="2716213" cy="2416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738" y="3000375"/>
            <a:ext cx="2489200" cy="2425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6525" y="3749675"/>
            <a:ext cx="1868488" cy="931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" name="Picture 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6525" y="544513"/>
            <a:ext cx="2130425" cy="71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8042275" y="4754563"/>
            <a:ext cx="1833563" cy="319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2112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800">
                <a:solidFill>
                  <a:srgbClr val="000000"/>
                </a:solidFill>
              </a:rPr>
              <a:t>E. Esarey and W. P. Leemans,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800">
                <a:solidFill>
                  <a:srgbClr val="000000"/>
                </a:solidFill>
              </a:rPr>
              <a:t>Phys. Rev. E, 1999. V. 59. P. 1082.</a:t>
            </a:r>
          </a:p>
        </p:txBody>
      </p:sp>
      <p:graphicFrame>
        <p:nvGraphicFramePr>
          <p:cNvPr id="7173" name="Group 5"/>
          <p:cNvGraphicFramePr>
            <a:graphicFrameLocks noGrp="1"/>
          </p:cNvGraphicFramePr>
          <p:nvPr/>
        </p:nvGraphicFramePr>
        <p:xfrm>
          <a:off x="187325" y="3227731"/>
          <a:ext cx="2873375" cy="2055816"/>
        </p:xfrm>
        <a:graphic>
          <a:graphicData uri="http://schemas.openxmlformats.org/drawingml/2006/table">
            <a:tbl>
              <a:tblPr/>
              <a:tblGrid>
                <a:gridCol w="1811338"/>
                <a:gridCol w="1062037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геометрия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плоская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810 нм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(X</a:t>
                      </a:r>
                      <a:r>
                        <a:rPr kumimoji="0" lang="ru-RU" sz="1200" b="0" i="1" u="none" strike="noStrike" cap="none" normalizeH="0" baseline="-8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L</a:t>
                      </a:r>
                      <a:r>
                        <a:rPr kumimoji="0" lang="ru-RU" sz="1200" b="0" i="1" u="none" strike="noStrike" cap="none" normalizeH="0" baseline="-8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(13, 9)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окно моделирования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180х60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Δξ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 40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Δx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 4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Δs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Распространение свободного излучения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7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7596965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792" y="693415"/>
            <a:ext cx="6051550" cy="2501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0" y="1241425"/>
            <a:ext cx="2716213" cy="2416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738" y="3000375"/>
            <a:ext cx="2489200" cy="2425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6525" y="3749675"/>
            <a:ext cx="1868488" cy="931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5" name="Picture 6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6525" y="544513"/>
            <a:ext cx="2130425" cy="715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6" name="Text Box 79"/>
          <p:cNvSpPr txBox="1">
            <a:spLocks noChangeArrowheads="1"/>
          </p:cNvSpPr>
          <p:nvPr/>
        </p:nvSpPr>
        <p:spPr bwMode="auto">
          <a:xfrm>
            <a:off x="8042275" y="4754563"/>
            <a:ext cx="1833563" cy="319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2112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800">
                <a:solidFill>
                  <a:srgbClr val="000000"/>
                </a:solidFill>
              </a:rPr>
              <a:t>E. Esarey and W. P. Leemans,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800">
                <a:solidFill>
                  <a:srgbClr val="000000"/>
                </a:solidFill>
              </a:rPr>
              <a:t>Phys. Rev. E, 1999. V. 59. P. 1082.</a:t>
            </a:r>
          </a:p>
        </p:txBody>
      </p:sp>
      <p:graphicFrame>
        <p:nvGraphicFramePr>
          <p:cNvPr id="7173" name="Group 5"/>
          <p:cNvGraphicFramePr>
            <a:graphicFrameLocks noGrp="1"/>
          </p:cNvGraphicFramePr>
          <p:nvPr/>
        </p:nvGraphicFramePr>
        <p:xfrm>
          <a:off x="187325" y="3227731"/>
          <a:ext cx="2873375" cy="2055816"/>
        </p:xfrm>
        <a:graphic>
          <a:graphicData uri="http://schemas.openxmlformats.org/drawingml/2006/table">
            <a:tbl>
              <a:tblPr/>
              <a:tblGrid>
                <a:gridCol w="1811338"/>
                <a:gridCol w="1062037"/>
              </a:tblGrid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геометрия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плоская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810 нм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(X</a:t>
                      </a:r>
                      <a:r>
                        <a:rPr kumimoji="0" lang="ru-RU" sz="1200" b="0" i="1" u="none" strike="noStrike" cap="none" normalizeH="0" baseline="-8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L</a:t>
                      </a:r>
                      <a:r>
                        <a:rPr kumimoji="0" lang="ru-RU" sz="1200" b="0" i="1" u="none" strike="noStrike" cap="none" normalizeH="0" baseline="-8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(13, 9)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окно моделирования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180х60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Δξ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 40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Δx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 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/ 4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Δs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 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Распространение свободного излучения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7" name="Oval 61"/>
          <p:cNvSpPr>
            <a:spLocks noChangeArrowheads="1"/>
          </p:cNvSpPr>
          <p:nvPr/>
        </p:nvSpPr>
        <p:spPr bwMode="auto">
          <a:xfrm>
            <a:off x="2357438" y="4995515"/>
            <a:ext cx="365125" cy="309909"/>
          </a:xfrm>
          <a:prstGeom prst="ellipse">
            <a:avLst/>
          </a:prstGeom>
          <a:noFill/>
          <a:ln w="25400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3096096" y="4203427"/>
            <a:ext cx="2328862" cy="1080120"/>
          </a:xfrm>
          <a:prstGeom prst="rect">
            <a:avLst/>
          </a:prstGeom>
          <a:noFill/>
          <a:ln w="1587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57446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ru-RU" sz="13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Точное описание распространения лазерного импульса при использовании большого шага глобальной эволюции состояния </a:t>
            </a:r>
          </a:p>
        </p:txBody>
      </p:sp>
      <p:graphicFrame>
        <p:nvGraphicFramePr>
          <p:cNvPr id="19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9204209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25" y="2173288"/>
            <a:ext cx="5311775" cy="3235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aphicFrame>
        <p:nvGraphicFramePr>
          <p:cNvPr id="10245" name="Group 5"/>
          <p:cNvGraphicFramePr>
            <a:graphicFrameLocks noGrp="1"/>
          </p:cNvGraphicFramePr>
          <p:nvPr/>
        </p:nvGraphicFramePr>
        <p:xfrm>
          <a:off x="328613" y="1044575"/>
          <a:ext cx="2867025" cy="3954795"/>
        </p:xfrm>
        <a:graphic>
          <a:graphicData uri="http://schemas.openxmlformats.org/drawingml/2006/table">
            <a:tbl>
              <a:tblPr/>
              <a:tblGrid>
                <a:gridCol w="1558925"/>
                <a:gridCol w="130810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геометрия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цилиндрическая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частицы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электроны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ток 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11 кА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4·10</a:t>
                      </a:r>
                      <a:r>
                        <a:rPr kumimoji="0" lang="ru-RU" sz="12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n</a:t>
                      </a:r>
                      <a:r>
                        <a:rPr kumimoji="0" lang="ru-RU" sz="1200" b="0" i="0" u="none" strike="noStrike" cap="none" normalizeH="0" baseline="-8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2.5·10</a:t>
                      </a:r>
                      <a:r>
                        <a:rPr kumimoji="0" lang="ru-RU" sz="12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 см</a:t>
                      </a:r>
                      <a:r>
                        <a:rPr kumimoji="0" lang="ru-RU" sz="1200" b="0" i="0" u="none" strike="noStrike" cap="none" normalizeH="0" baseline="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-3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(σ</a:t>
                      </a:r>
                      <a:r>
                        <a:rPr kumimoji="0" lang="ru-RU" sz="1200" b="0" i="1" u="none" strike="noStrike" cap="none" normalizeH="0" baseline="-8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r</a:t>
                      </a: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, σ</a:t>
                      </a:r>
                      <a:r>
                        <a:rPr kumimoji="0" lang="ru-RU" sz="1200" b="0" i="1" u="none" strike="noStrike" cap="none" normalizeH="0" baseline="-8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z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(3, 10)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окно моделирования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250х170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LCODE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Δξ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  <a:ea typeface="Liberation Serif" pitchFamily="18" charset="0"/>
                        <a:cs typeface="Liberation Serif" pitchFamily="18" charset="0"/>
                      </a:endParaRP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0.1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Δr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0.1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Δs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10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FBPIC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Δz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0.1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Δr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0.1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cΔt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</a:tabLst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  <a:ea typeface="Liberation Serif" pitchFamily="18" charset="0"/>
                          <a:cs typeface="Liberation Serif" pitchFamily="18" charset="0"/>
                        </a:rPr>
                        <a:t>0.1 мкм</a:t>
                      </a:r>
                    </a:p>
                  </a:txBody>
                  <a:tcPr marL="90000" marR="90000" marT="46800" marB="46800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67" name="Picture 1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7588" y="895350"/>
            <a:ext cx="3101975" cy="1381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368" name="Text Box 128"/>
          <p:cNvSpPr txBox="1">
            <a:spLocks noChangeArrowheads="1"/>
          </p:cNvSpPr>
          <p:nvPr/>
        </p:nvSpPr>
        <p:spPr bwMode="auto">
          <a:xfrm>
            <a:off x="6950075" y="1120602"/>
            <a:ext cx="2626741" cy="490537"/>
          </a:xfrm>
          <a:prstGeom prst="rect">
            <a:avLst/>
          </a:prstGeom>
          <a:noFill/>
          <a:ln w="15875" cap="flat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57446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однородной плазме совпадают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все три подхода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каверны в присутствии продольного градиента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4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1880634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184328" y="806029"/>
            <a:ext cx="4705350" cy="373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2780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600" u="sng" dirty="0">
                <a:solidFill>
                  <a:srgbClr val="000000"/>
                </a:solidFill>
              </a:rPr>
              <a:t>Сравнение волны в разных точках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184328" y="1101303"/>
            <a:ext cx="4846637" cy="4686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7446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 – удлинение периода волны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 – уширение пика плотности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 – ускоренные электроны с предыдущих слоев плазмы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областях однородности плазмы все три модели 	имеют хорошее согласие.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При наличии градиента традиционное 			квазистатическое приближение не описывает 		уширение пика плотности и удлинения волны 		плазмы, вызванные приходом электронов из 		более ранних областей взаимодействия.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Моделирование с помощью AQSA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потребовало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</a:t>
            </a:r>
            <a:endParaRPr lang="en-US" sz="1400" dirty="0" smtClean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      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80 раз меньше времени на тех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же</a:t>
            </a:r>
            <a:r>
              <a:rPr lang="en-US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			вычислительных ресурсах, что близко к 			теоретическому приделу отношения шагов 			эволюции, </a:t>
            </a:r>
            <a:r>
              <a:rPr lang="ru-RU" sz="14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Δs /cΔt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= 100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Режим каверны в присутствии продольного градиента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184328" y="5067524"/>
            <a:ext cx="4896544" cy="3600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3890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9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П. В. Туев, Р. И. Спицын</a:t>
            </a:r>
            <a:r>
              <a:rPr lang="en-US" sz="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9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К. В. Лотов </a:t>
            </a:r>
            <a:r>
              <a:rPr lang="ru-RU" sz="9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// </a:t>
            </a:r>
            <a:r>
              <a:rPr lang="ru-RU" sz="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Усовершенствованное квазистатическое приближение </a:t>
            </a:r>
            <a:r>
              <a:rPr lang="ru-RU" sz="9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// </a:t>
            </a:r>
            <a:r>
              <a:rPr lang="ru-RU" sz="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Физика плазмы, 2023, T. 49, № 2, стр. 154-164</a:t>
            </a:r>
            <a:r>
              <a:rPr lang="en-US" sz="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(https://arxiv.org/abs/2205.04390)</a:t>
            </a:r>
          </a:p>
        </p:txBody>
      </p:sp>
      <p:graphicFrame>
        <p:nvGraphicFramePr>
          <p:cNvPr id="14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2619708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pic>
        <p:nvPicPr>
          <p:cNvPr id="89090" name="Picture 2" descr="C:\Users\Петя\Downloads\fig7-test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88" y="747043"/>
            <a:ext cx="5165340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670675" y="445989"/>
            <a:ext cx="1665288" cy="373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2780" rIns="90000" bIns="45000"/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ru-RU" sz="2000" b="1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Заключение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11763" y="1107082"/>
            <a:ext cx="4846637" cy="43110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9224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6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Представленная модель значительно расширяет границы применимости квазистатического приближения, сохраняя пониженную вычислительную сложность.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6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16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Спасибо за внимание! 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184328" y="5067524"/>
            <a:ext cx="4896544" cy="3600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53890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ru-RU" sz="9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П. В. Туев, Р. И. Спицын</a:t>
            </a:r>
            <a:r>
              <a:rPr lang="en-US" sz="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900" i="1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К. В. Лотов </a:t>
            </a:r>
            <a:r>
              <a:rPr lang="ru-RU" sz="9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// </a:t>
            </a:r>
            <a:r>
              <a:rPr lang="ru-RU" sz="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Усовершенствованное квазистатическое приближение </a:t>
            </a:r>
            <a:r>
              <a:rPr lang="ru-RU" sz="9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// </a:t>
            </a:r>
            <a:r>
              <a:rPr lang="ru-RU" sz="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Физика плазмы, 2023, T. 49, № 2, стр. 154-164</a:t>
            </a:r>
            <a:r>
              <a:rPr lang="en-US" sz="9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(https://arxiv.org/abs/2205.04390)</a:t>
            </a:r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61936729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" descr="C:\Users\Петя\Downloads\fig7-test(2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88" y="747043"/>
            <a:ext cx="5165340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938" y="1789760"/>
            <a:ext cx="1885430" cy="39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r>
              <a:rPr lang="ru-RU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Моделирование кильватерного ускорения</a:t>
            </a:r>
            <a:endParaRPr lang="ru-RU" b="1" u="sng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03881" y="1235571"/>
            <a:ext cx="7620847" cy="535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3" tIns="37801" rIns="75603" bIns="37801" rtlCol="0" anchor="ctr"/>
          <a:lstStyle/>
          <a:p>
            <a:pPr algn="ctr"/>
            <a:endParaRPr lang="ru-RU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2" y="1235572"/>
            <a:ext cx="1833588" cy="5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6149071" y="1201185"/>
            <a:ext cx="3499753" cy="219456"/>
          </a:xfrm>
          <a:prstGeom prst="rect">
            <a:avLst/>
          </a:prstGeom>
        </p:spPr>
        <p:txBody>
          <a:bodyPr wrap="none" lIns="75603" tIns="37801" rIns="75603" bIns="37801">
            <a:spAutoFit/>
          </a:bodyPr>
          <a:lstStyle/>
          <a:p>
            <a:r>
              <a:rPr lang="ru-RU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пример для</a:t>
            </a:r>
            <a:r>
              <a:rPr lang="en-US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n</a:t>
            </a:r>
            <a:r>
              <a:rPr lang="en-US" sz="1000" baseline="-25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=10</a:t>
            </a:r>
            <a:r>
              <a:rPr lang="en-US" sz="1000" baseline="30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16</a:t>
            </a:r>
            <a:r>
              <a:rPr lang="ru-RU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см</a:t>
            </a:r>
            <a:r>
              <a:rPr lang="ru-RU" sz="1000" baseline="30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-3</a:t>
            </a:r>
            <a:r>
              <a:rPr lang="ru-RU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и конечной энергии</a:t>
            </a:r>
            <a:r>
              <a:rPr lang="en-US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500 </a:t>
            </a:r>
            <a:r>
              <a:rPr lang="en-US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GeV (</a:t>
            </a:r>
            <a:r>
              <a:rPr lang="el-GR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γ</a:t>
            </a:r>
            <a:r>
              <a:rPr lang="en-US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=10</a:t>
            </a:r>
            <a:r>
              <a:rPr lang="en-US" sz="1000" baseline="30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</a:t>
            </a:r>
            <a:r>
              <a:rPr lang="en-US" sz="1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</a:t>
            </a:r>
            <a:endParaRPr lang="ru-RU" sz="10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575816" y="1323107"/>
            <a:ext cx="0" cy="375887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-72256" y="831331"/>
            <a:ext cx="1728192" cy="419768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Размер ускоряющей структуры </a:t>
            </a:r>
            <a:r>
              <a:rPr lang="en-US" sz="1200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c/</a:t>
            </a:r>
            <a:r>
              <a:rPr lang="el-GR" sz="1200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ω</a:t>
            </a:r>
            <a:r>
              <a:rPr lang="en-US" sz="1200" baseline="-25000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</a:t>
            </a:r>
            <a:r>
              <a:rPr lang="en-US" sz="1200" dirty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≈50 </a:t>
            </a:r>
            <a:r>
              <a:rPr lang="ru-RU" sz="1200" dirty="0" smtClean="0">
                <a:solidFill>
                  <a:srgbClr val="00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мкм</a:t>
            </a:r>
            <a:endParaRPr lang="ru-RU" sz="1200" dirty="0">
              <a:solidFill>
                <a:srgbClr val="0000FF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95896" y="1767435"/>
            <a:ext cx="1321294" cy="419768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Длина волны лазер </a:t>
            </a:r>
            <a:r>
              <a:rPr lang="el-GR" sz="12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λ</a:t>
            </a:r>
            <a:r>
              <a:rPr lang="en-US" sz="12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≈0.8 </a:t>
            </a:r>
            <a:r>
              <a:rPr lang="ru-RU" sz="12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мкм</a:t>
            </a:r>
            <a:endParaRPr lang="ru-RU" sz="1200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3379" y="1295111"/>
            <a:ext cx="357179" cy="378814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8449" y="1430222"/>
            <a:ext cx="8026278" cy="158952"/>
          </a:xfrm>
          <a:prstGeom prst="rect">
            <a:avLst/>
          </a:prstGeom>
        </p:spPr>
      </p:pic>
      <p:cxnSp>
        <p:nvCxnSpPr>
          <p:cNvPr id="65" name="Прямая со стрелкой 64"/>
          <p:cNvCxnSpPr/>
          <p:nvPr/>
        </p:nvCxnSpPr>
        <p:spPr>
          <a:xfrm flipV="1">
            <a:off x="3751678" y="1652351"/>
            <a:ext cx="1593884" cy="1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064648" y="1806068"/>
            <a:ext cx="1800200" cy="419768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Полная длина ускорения,</a:t>
            </a:r>
          </a:p>
          <a:p>
            <a:pPr algn="ctr"/>
            <a:r>
              <a:rPr lang="el-GR" sz="1200" dirty="0" smtClean="0">
                <a:solidFill>
                  <a:srgbClr val="FF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γ</a:t>
            </a:r>
            <a:r>
              <a:rPr lang="en-US" sz="1200" dirty="0" smtClean="0">
                <a:solidFill>
                  <a:srgbClr val="FF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c/</a:t>
            </a:r>
            <a:r>
              <a:rPr lang="el-GR" sz="1200" dirty="0">
                <a:solidFill>
                  <a:srgbClr val="FF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ω</a:t>
            </a:r>
            <a:r>
              <a:rPr lang="en-US" sz="1200" baseline="-25000" dirty="0" smtClean="0">
                <a:solidFill>
                  <a:srgbClr val="FF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p</a:t>
            </a:r>
            <a:r>
              <a:rPr lang="en-US" sz="1200" dirty="0" smtClean="0">
                <a:solidFill>
                  <a:srgbClr val="FF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~5</a:t>
            </a:r>
            <a:r>
              <a:rPr lang="ru-RU" sz="1200" dirty="0" smtClean="0">
                <a:solidFill>
                  <a:srgbClr val="FF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en-US" sz="1200" dirty="0" smtClean="0">
                <a:solidFill>
                  <a:srgbClr val="FF00FF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m</a:t>
            </a:r>
            <a:endParaRPr lang="ru-RU" sz="1200" dirty="0">
              <a:solidFill>
                <a:srgbClr val="FF00FF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pSp>
        <p:nvGrpSpPr>
          <p:cNvPr id="3" name="Группа 67"/>
          <p:cNvGrpSpPr/>
          <p:nvPr/>
        </p:nvGrpSpPr>
        <p:grpSpPr>
          <a:xfrm>
            <a:off x="647824" y="2253043"/>
            <a:ext cx="8564300" cy="267912"/>
            <a:chOff x="623392" y="3546543"/>
            <a:chExt cx="10662216" cy="818561"/>
          </a:xfrm>
        </p:grpSpPr>
        <p:cxnSp>
          <p:nvCxnSpPr>
            <p:cNvPr id="69" name="Прямая со стрелкой 68"/>
            <p:cNvCxnSpPr/>
            <p:nvPr/>
          </p:nvCxnSpPr>
          <p:spPr>
            <a:xfrm flipV="1">
              <a:off x="623392" y="3657880"/>
              <a:ext cx="0" cy="707224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/>
            <p:nvPr/>
          </p:nvCxnSpPr>
          <p:spPr>
            <a:xfrm flipV="1">
              <a:off x="2279576" y="3645024"/>
              <a:ext cx="0" cy="707224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623392" y="4329060"/>
              <a:ext cx="10657184" cy="36044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11285608" y="3546543"/>
              <a:ext cx="0" cy="782517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647824" y="2187203"/>
            <a:ext cx="511755" cy="333975"/>
          </a:xfrm>
          <a:prstGeom prst="rect">
            <a:avLst/>
          </a:prstGeom>
          <a:noFill/>
        </p:spPr>
        <p:txBody>
          <a:bodyPr wrap="none" lIns="75603" tIns="37801" rIns="75603" bIns="37801" rtlCol="0">
            <a:spAutoFit/>
          </a:bodyPr>
          <a:lstStyle/>
          <a:p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</a:t>
            </a:r>
            <a:r>
              <a:rPr lang="en-US" baseline="30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  <a:r>
              <a:rPr lang="ru-RU" baseline="30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</a:t>
            </a:r>
            <a:endParaRPr lang="ru-RU" baseline="300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15976" y="2213268"/>
            <a:ext cx="636790" cy="333975"/>
          </a:xfrm>
          <a:prstGeom prst="rect">
            <a:avLst/>
          </a:prstGeom>
          <a:noFill/>
        </p:spPr>
        <p:txBody>
          <a:bodyPr wrap="none" lIns="75603" tIns="37801" rIns="75603" bIns="37801" rtlCol="0">
            <a:spAutoFit/>
          </a:bodyPr>
          <a:lstStyle/>
          <a:p>
            <a:r>
              <a:rPr lang="en-US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~</a:t>
            </a:r>
            <a:r>
              <a:rPr lang="ru-RU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</a:t>
            </a:r>
            <a:r>
              <a:rPr lang="en-US" baseline="30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-</a:t>
            </a:r>
            <a:r>
              <a:rPr lang="ru-RU" baseline="300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</a:t>
            </a:r>
            <a:endParaRPr lang="ru-RU" baseline="300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7824" y="3123307"/>
            <a:ext cx="3744416" cy="158444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Сложно промоделировать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Востребованы упрощенные модели</a:t>
            </a: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 </a:t>
            </a:r>
          </a:p>
          <a:p>
            <a:pPr marL="236258" indent="-23625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Магнитная гидродинамика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236258" indent="-23625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Упрощенная геометрия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236258" indent="-23625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Boosted frame</a:t>
            </a:r>
          </a:p>
          <a:p>
            <a:pPr marL="236258" indent="-23625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Уравнение огибающей лазерного импульса</a:t>
            </a:r>
            <a:endParaRPr lang="en-US" sz="1400" dirty="0" smtClean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236258" indent="-23625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Квазистатическое приближение</a:t>
            </a:r>
            <a:endParaRPr lang="ru-RU" sz="1400" dirty="0">
              <a:solidFill>
                <a:srgbClr val="FF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81915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7617247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2/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4328" y="2979291"/>
            <a:ext cx="4175746" cy="188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550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r>
              <a:rPr lang="ru-RU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Моделирование кильватерного ускорения</a:t>
            </a:r>
            <a:endParaRPr lang="ru-RU" b="1" u="sng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16000" y="795600"/>
            <a:ext cx="9651124" cy="2232019"/>
          </a:xfrm>
          <a:prstGeom prst="rect">
            <a:avLst/>
          </a:prstGeom>
        </p:spPr>
      </p:pic>
      <p:graphicFrame>
        <p:nvGraphicFramePr>
          <p:cNvPr id="11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389245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50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r>
              <a:rPr lang="ru-RU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Моделирование кильватерного ускорения</a:t>
            </a:r>
            <a:endParaRPr lang="ru-RU" b="1" u="sng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16000" y="795600"/>
            <a:ext cx="9651124" cy="2232019"/>
          </a:xfrm>
          <a:prstGeom prst="rect">
            <a:avLst/>
          </a:prstGeom>
        </p:spPr>
      </p:pic>
      <p:graphicFrame>
        <p:nvGraphicFramePr>
          <p:cNvPr id="11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4800443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4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50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r>
              <a:rPr lang="ru-RU" b="1" u="sng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Моделирование кильватерного ускорения</a:t>
            </a:r>
            <a:endParaRPr lang="ru-RU" b="1" u="sng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2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14750" y="796807"/>
            <a:ext cx="9651124" cy="3961048"/>
          </a:xfrm>
          <a:prstGeom prst="rect">
            <a:avLst/>
          </a:prstGeom>
        </p:spPr>
      </p:pic>
      <p:graphicFrame>
        <p:nvGraphicFramePr>
          <p:cNvPr id="11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4853968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5500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Квазистатическое описание кильватерного ускорения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4104" name="Picture 8" descr="C:\Users\Петя\Downloads\aqsa1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000" y="928800"/>
            <a:ext cx="5920829" cy="4404079"/>
          </a:xfrm>
          <a:prstGeom prst="rect">
            <a:avLst/>
          </a:prstGeom>
          <a:noFill/>
        </p:spPr>
      </p:pic>
      <p:graphicFrame>
        <p:nvGraphicFramePr>
          <p:cNvPr id="8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753486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400800" y="213742"/>
            <a:ext cx="3475038" cy="2549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002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dirty="0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z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t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sz="2000" i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=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z</a:t>
            </a:r>
            <a:endParaRPr lang="ru-RU" sz="2000" i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ξ 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=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z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-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ct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sz="2000" i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ξ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8136656" y="1467123"/>
            <a:ext cx="2457" cy="940544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8523288" y="1585342"/>
          <a:ext cx="817562" cy="576263"/>
        </p:xfrm>
        <a:graphic>
          <a:graphicData uri="http://schemas.openxmlformats.org/presentationml/2006/ole">
            <p:oleObj spid="_x0000_s60421" name="Формула" r:id="rId4" imgW="596900" imgH="419100" progId="Equation.3">
              <p:embed/>
            </p:oleObj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pic>
        <p:nvPicPr>
          <p:cNvPr id="60419" name="Picture 3" descr="C:\Users\Петя\Downloads\aqsa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000" y="928800"/>
            <a:ext cx="5920829" cy="440407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Квазистатическое описание кильватерного ускорения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2796850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7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400800" y="213742"/>
            <a:ext cx="3475038" cy="2549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1002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dirty="0">
              <a:solidFill>
                <a:srgbClr val="000000"/>
              </a:solidFill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dirty="0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z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t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sz="2000" i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=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z</a:t>
            </a:r>
            <a:endParaRPr lang="ru-RU" sz="2000" i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	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ξ 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=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z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-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ct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endParaRPr lang="ru-RU" sz="2000" i="1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s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</a:t>
            </a:r>
            <a:r>
              <a:rPr lang="ru-RU" sz="2000" i="1" dirty="0" err="1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ξ</a:t>
            </a:r>
            <a:r>
              <a:rPr lang="ru-RU" sz="2000" i="1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)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8136656" y="1467123"/>
            <a:ext cx="2457" cy="940544"/>
          </a:xfrm>
          <a:prstGeom prst="line">
            <a:avLst/>
          </a:prstGeom>
          <a:noFill/>
          <a:ln w="3600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8523288" y="1585342"/>
          <a:ext cx="817562" cy="576263"/>
        </p:xfrm>
        <a:graphic>
          <a:graphicData uri="http://schemas.openxmlformats.org/presentationml/2006/ole">
            <p:oleObj spid="_x0000_s62469" name="Формула" r:id="rId4" imgW="596900" imgH="419100" progId="Equation.3">
              <p:embed/>
            </p:oleObj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pic>
        <p:nvPicPr>
          <p:cNvPr id="60419" name="Picture 3" descr="C:\Users\Петя\Downloads\aqsa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000" y="928800"/>
            <a:ext cx="5920829" cy="440407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80472" y="3051299"/>
            <a:ext cx="3392516" cy="19254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Квазистатическое описание кильватерного ускорения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13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3257723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8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511921" y="1504751"/>
          <a:ext cx="1296143" cy="338677"/>
        </p:xfrm>
        <a:graphic>
          <a:graphicData uri="http://schemas.openxmlformats.org/presentationml/2006/ole">
            <p:oleObj spid="_x0000_s5158" name="Формула" r:id="rId4" imgW="825142" imgH="215806" progId="Equation.3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34355" y="948531"/>
            <a:ext cx="3525837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ru-RU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Характеристика </a:t>
            </a:r>
            <a:r>
              <a:rPr lang="ru-RU" dirty="0" err="1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макрочастицы</a:t>
            </a:r>
            <a:r>
              <a:rPr lang="en-US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" y="3396456"/>
            <a:ext cx="10080624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ru-RU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квазистатических переменных, с сохранением малых параметров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935856" y="4097039"/>
          <a:ext cx="2486908" cy="792088"/>
        </p:xfrm>
        <a:graphic>
          <a:graphicData uri="http://schemas.openxmlformats.org/presentationml/2006/ole">
            <p:oleObj spid="_x0000_s5159" name="Формула" r:id="rId5" imgW="1600200" imgH="508000" progId="Equation.3">
              <p:embed/>
            </p:oleObj>
          </a:graphicData>
        </a:graphic>
      </p:graphicFrame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250" y="3828256"/>
            <a:ext cx="3189288" cy="590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7250" y="4512468"/>
            <a:ext cx="3095625" cy="627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0600" y="2001043"/>
            <a:ext cx="2828925" cy="701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1400" y="2618581"/>
            <a:ext cx="2646363" cy="542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5616376" y="948531"/>
            <a:ext cx="3706812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ru-RU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Электрическое и магнитное </a:t>
            </a:r>
            <a:r>
              <a:rPr lang="ru-RU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поле</a:t>
            </a:r>
            <a:r>
              <a:rPr lang="en-US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:</a:t>
            </a:r>
            <a:endParaRPr lang="ru-RU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graphicFrame>
        <p:nvGraphicFramePr>
          <p:cNvPr id="5151" name="Object 31"/>
          <p:cNvGraphicFramePr>
            <a:graphicFrameLocks noChangeAspect="1"/>
          </p:cNvGraphicFramePr>
          <p:nvPr/>
        </p:nvGraphicFramePr>
        <p:xfrm>
          <a:off x="863848" y="2440855"/>
          <a:ext cx="2592288" cy="617091"/>
        </p:xfrm>
        <a:graphic>
          <a:graphicData uri="http://schemas.openxmlformats.org/presentationml/2006/ole">
            <p:oleObj spid="_x0000_s5160" name="Формула" r:id="rId10" imgW="1663700" imgH="393700" progId="Equation.3">
              <p:embed/>
            </p:oleObj>
          </a:graphicData>
        </a:graphic>
      </p:graphicFrame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0" y="1755155"/>
            <a:ext cx="10080625" cy="34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61002" rIns="90000" bIns="45000"/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ru-RU" u="sng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лабораторной системе отсчета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549275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" y="0"/>
            <a:ext cx="554038" cy="30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" name="Picture 2" descr="https://indico.inp.nsk.su/event/114/attachments/1616/2286/logo-new-smal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5856" y="0"/>
            <a:ext cx="932386" cy="31499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-248" y="314995"/>
            <a:ext cx="9849472" cy="333975"/>
          </a:xfrm>
          <a:prstGeom prst="rect">
            <a:avLst/>
          </a:prstGeom>
          <a:noFill/>
        </p:spPr>
        <p:txBody>
          <a:bodyPr wrap="square" lIns="75603" tIns="37801" rIns="75603" bIns="37801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ru-RU" b="1" u="sng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Новая модель плазмы</a:t>
            </a:r>
            <a:endParaRPr lang="ru-RU" b="1" u="sng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 bwMode="auto">
          <a:xfrm>
            <a:off x="4896296" y="963067"/>
            <a:ext cx="0" cy="792088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4896296" y="2187203"/>
            <a:ext cx="0" cy="1152128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4896296" y="3843387"/>
            <a:ext cx="0" cy="1152128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Group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4222329"/>
              </p:ext>
            </p:extLst>
          </p:nvPr>
        </p:nvGraphicFramePr>
        <p:xfrm>
          <a:off x="4763" y="5408613"/>
          <a:ext cx="10077450" cy="265113"/>
        </p:xfrm>
        <a:graphic>
          <a:graphicData uri="http://schemas.openxmlformats.org/drawingml/2006/table">
            <a:tbl>
              <a:tblPr/>
              <a:tblGrid>
                <a:gridCol w="1312862"/>
                <a:gridCol w="6378575"/>
                <a:gridCol w="1631950"/>
                <a:gridCol w="754063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Туев П.В.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RuPAC'23, ИЯФ,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charset="-122"/>
                          <a:cs typeface="Arial" panose="020B0604020202020204" pitchFamily="34" charset="0"/>
                        </a:rPr>
                        <a:t>Новосибирск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14.09.2023</a:t>
                      </a: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9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</a:rPr>
                        <a:t>/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Microsoft YaHei" charset="-122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6800" marB="46800" anchor="ctr" horzOverflow="overflow">
                    <a:lnL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ev-NW202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Tuev-NW2022</Template>
  <TotalTime>154</TotalTime>
  <Words>732</Words>
  <Application>Microsoft Office PowerPoint</Application>
  <PresentationFormat>Произвольный</PresentationFormat>
  <Paragraphs>233</Paragraphs>
  <Slides>16</Slides>
  <Notes>12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Tuev-NW2022</vt:lpstr>
      <vt:lpstr>Формула</vt:lpstr>
      <vt:lpstr>Расширенная модель квазистатического описания плазмы для исследования кильватерного ускорения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Расширенная модель квазистатического описания плазмы для исследования кильватерного ускорения</dc:title>
  <dc:creator>Петя</dc:creator>
  <cp:lastModifiedBy>Петя</cp:lastModifiedBy>
  <cp:revision>22</cp:revision>
  <cp:lastPrinted>1601-01-01T00:00:00Z</cp:lastPrinted>
  <dcterms:created xsi:type="dcterms:W3CDTF">2023-09-02T09:19:15Z</dcterms:created>
  <dcterms:modified xsi:type="dcterms:W3CDTF">2023-09-13T15:21:45Z</dcterms:modified>
</cp:coreProperties>
</file>