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ru-RU"/>
    </a:defPPr>
    <a:lvl1pPr marL="0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1pPr>
    <a:lvl2pPr marL="2159524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2pPr>
    <a:lvl3pPr marL="4319049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3pPr>
    <a:lvl4pPr marL="6478573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4pPr>
    <a:lvl5pPr marL="8638099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5pPr>
    <a:lvl6pPr marL="10797623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6pPr>
    <a:lvl7pPr marL="12957148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7pPr>
    <a:lvl8pPr marL="15116672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8pPr>
    <a:lvl9pPr marL="17276197" algn="l" defTabSz="2159524" rtl="0" eaLnBrk="1" latinLnBrk="0" hangingPunct="1">
      <a:defRPr sz="84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17576"/>
    <a:srgbClr val="32ADFB"/>
    <a:srgbClr val="68ACE5"/>
    <a:srgbClr val="CC0004"/>
    <a:srgbClr val="585858"/>
    <a:srgbClr val="243879"/>
    <a:srgbClr val="383B40"/>
    <a:srgbClr val="870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7"/>
    <p:restoredTop sz="94749"/>
  </p:normalViewPr>
  <p:slideViewPr>
    <p:cSldViewPr snapToGrid="0" snapToObjects="1">
      <p:cViewPr>
        <p:scale>
          <a:sx n="54" d="100"/>
          <a:sy n="54" d="100"/>
        </p:scale>
        <p:origin x="1192" y="-9528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04C3-6635-1344-B459-CDAC16F09D1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0EC2B-B6F3-B041-A274-5A992C94A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6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1pPr>
    <a:lvl2pPr marL="2159524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2pPr>
    <a:lvl3pPr marL="4319049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3pPr>
    <a:lvl4pPr marL="6478573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4pPr>
    <a:lvl5pPr marL="8638099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5pPr>
    <a:lvl6pPr marL="10797623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6pPr>
    <a:lvl7pPr marL="12957148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7pPr>
    <a:lvl8pPr marL="15116672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8pPr>
    <a:lvl9pPr marL="17276197" algn="l" defTabSz="2159524" rtl="0" eaLnBrk="1" latinLnBrk="0" hangingPunct="1">
      <a:defRPr sz="56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4713" y="685800"/>
            <a:ext cx="25685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0EC2B-B6F3-B041-A274-5A992C94A8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9947" y="13420202"/>
            <a:ext cx="27539395" cy="92601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3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7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0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6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1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7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977584" y="12920194"/>
            <a:ext cx="34131751" cy="2752240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82334" y="12920194"/>
            <a:ext cx="101855262" cy="2752240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8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59321" y="27760413"/>
            <a:ext cx="27539395" cy="8580127"/>
          </a:xfrm>
        </p:spPr>
        <p:txBody>
          <a:bodyPr anchor="t"/>
          <a:lstStyle>
            <a:lvl1pPr algn="l">
              <a:defRPr sz="1851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9321" y="18310277"/>
            <a:ext cx="27539395" cy="9450136"/>
          </a:xfrm>
        </p:spPr>
        <p:txBody>
          <a:bodyPr anchor="b"/>
          <a:lstStyle>
            <a:lvl1pPr marL="0" indent="0">
              <a:buNone/>
              <a:defRPr sz="9256">
                <a:solidFill>
                  <a:schemeClr val="tx1">
                    <a:tint val="75000"/>
                  </a:schemeClr>
                </a:solidFill>
              </a:defRPr>
            </a:lvl1pPr>
            <a:lvl2pPr marL="2115825" indent="0">
              <a:buNone/>
              <a:defRPr sz="8313">
                <a:solidFill>
                  <a:schemeClr val="tx1">
                    <a:tint val="75000"/>
                  </a:schemeClr>
                </a:solidFill>
              </a:defRPr>
            </a:lvl2pPr>
            <a:lvl3pPr marL="4231651" indent="0">
              <a:buNone/>
              <a:defRPr sz="7370">
                <a:solidFill>
                  <a:schemeClr val="tx1">
                    <a:tint val="75000"/>
                  </a:schemeClr>
                </a:solidFill>
              </a:defRPr>
            </a:lvl3pPr>
            <a:lvl4pPr marL="6347476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4pPr>
            <a:lvl5pPr marL="8463303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5pPr>
            <a:lvl6pPr marL="10579128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6pPr>
            <a:lvl7pPr marL="12694954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7pPr>
            <a:lvl8pPr marL="14810779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8pPr>
            <a:lvl9pPr marL="16926604" indent="0">
              <a:buNone/>
              <a:defRPr sz="6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1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82334" y="75261112"/>
            <a:ext cx="67993505" cy="212883144"/>
          </a:xfrm>
        </p:spPr>
        <p:txBody>
          <a:bodyPr/>
          <a:lstStyle>
            <a:lvl1pPr>
              <a:defRPr sz="13026"/>
            </a:lvl1pPr>
            <a:lvl2pPr>
              <a:defRPr sz="11141"/>
            </a:lvl2pPr>
            <a:lvl3pPr>
              <a:defRPr sz="9256"/>
            </a:lvl3pPr>
            <a:lvl4pPr>
              <a:defRPr sz="8313"/>
            </a:lvl4pPr>
            <a:lvl5pPr>
              <a:defRPr sz="8313"/>
            </a:lvl5pPr>
            <a:lvl6pPr>
              <a:defRPr sz="8313"/>
            </a:lvl6pPr>
            <a:lvl7pPr>
              <a:defRPr sz="8313"/>
            </a:lvl7pPr>
            <a:lvl8pPr>
              <a:defRPr sz="8313"/>
            </a:lvl8pPr>
            <a:lvl9pPr>
              <a:defRPr sz="83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115828" y="75261112"/>
            <a:ext cx="67993505" cy="212883144"/>
          </a:xfrm>
        </p:spPr>
        <p:txBody>
          <a:bodyPr/>
          <a:lstStyle>
            <a:lvl1pPr>
              <a:defRPr sz="13026"/>
            </a:lvl1pPr>
            <a:lvl2pPr>
              <a:defRPr sz="11141"/>
            </a:lvl2pPr>
            <a:lvl3pPr>
              <a:defRPr sz="9256"/>
            </a:lvl3pPr>
            <a:lvl4pPr>
              <a:defRPr sz="8313"/>
            </a:lvl4pPr>
            <a:lvl5pPr>
              <a:defRPr sz="8313"/>
            </a:lvl5pPr>
            <a:lvl6pPr>
              <a:defRPr sz="8313"/>
            </a:lvl6pPr>
            <a:lvl7pPr>
              <a:defRPr sz="8313"/>
            </a:lvl7pPr>
            <a:lvl8pPr>
              <a:defRPr sz="8313"/>
            </a:lvl8pPr>
            <a:lvl9pPr>
              <a:defRPr sz="83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2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965" y="9670147"/>
            <a:ext cx="14315312" cy="4030056"/>
          </a:xfrm>
        </p:spPr>
        <p:txBody>
          <a:bodyPr anchor="b"/>
          <a:lstStyle>
            <a:lvl1pPr marL="0" indent="0">
              <a:buNone/>
              <a:defRPr sz="11141" b="1"/>
            </a:lvl1pPr>
            <a:lvl2pPr marL="2115825" indent="0">
              <a:buNone/>
              <a:defRPr sz="9256" b="1"/>
            </a:lvl2pPr>
            <a:lvl3pPr marL="4231651" indent="0">
              <a:buNone/>
              <a:defRPr sz="8313" b="1"/>
            </a:lvl3pPr>
            <a:lvl4pPr marL="6347476" indent="0">
              <a:buNone/>
              <a:defRPr sz="7370" b="1"/>
            </a:lvl4pPr>
            <a:lvl5pPr marL="8463303" indent="0">
              <a:buNone/>
              <a:defRPr sz="7370" b="1"/>
            </a:lvl5pPr>
            <a:lvl6pPr marL="10579128" indent="0">
              <a:buNone/>
              <a:defRPr sz="7370" b="1"/>
            </a:lvl6pPr>
            <a:lvl7pPr marL="12694954" indent="0">
              <a:buNone/>
              <a:defRPr sz="7370" b="1"/>
            </a:lvl7pPr>
            <a:lvl8pPr marL="14810779" indent="0">
              <a:buNone/>
              <a:defRPr sz="7370" b="1"/>
            </a:lvl8pPr>
            <a:lvl9pPr marL="16926604" indent="0">
              <a:buNone/>
              <a:defRPr sz="73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9965" y="13700203"/>
            <a:ext cx="14315312" cy="24890371"/>
          </a:xfrm>
        </p:spPr>
        <p:txBody>
          <a:bodyPr/>
          <a:lstStyle>
            <a:lvl1pPr>
              <a:defRPr sz="11141"/>
            </a:lvl1pPr>
            <a:lvl2pPr>
              <a:defRPr sz="9256"/>
            </a:lvl2pPr>
            <a:lvl3pPr>
              <a:defRPr sz="8313"/>
            </a:lvl3pPr>
            <a:lvl4pPr>
              <a:defRPr sz="7370"/>
            </a:lvl4pPr>
            <a:lvl5pPr>
              <a:defRPr sz="7370"/>
            </a:lvl5pPr>
            <a:lvl6pPr>
              <a:defRPr sz="7370"/>
            </a:lvl6pPr>
            <a:lvl7pPr>
              <a:defRPr sz="7370"/>
            </a:lvl7pPr>
            <a:lvl8pPr>
              <a:defRPr sz="7370"/>
            </a:lvl8pPr>
            <a:lvl9pPr>
              <a:defRPr sz="73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58390" y="9670147"/>
            <a:ext cx="14320935" cy="4030056"/>
          </a:xfrm>
        </p:spPr>
        <p:txBody>
          <a:bodyPr anchor="b"/>
          <a:lstStyle>
            <a:lvl1pPr marL="0" indent="0">
              <a:buNone/>
              <a:defRPr sz="11141" b="1"/>
            </a:lvl1pPr>
            <a:lvl2pPr marL="2115825" indent="0">
              <a:buNone/>
              <a:defRPr sz="9256" b="1"/>
            </a:lvl2pPr>
            <a:lvl3pPr marL="4231651" indent="0">
              <a:buNone/>
              <a:defRPr sz="8313" b="1"/>
            </a:lvl3pPr>
            <a:lvl4pPr marL="6347476" indent="0">
              <a:buNone/>
              <a:defRPr sz="7370" b="1"/>
            </a:lvl4pPr>
            <a:lvl5pPr marL="8463303" indent="0">
              <a:buNone/>
              <a:defRPr sz="7370" b="1"/>
            </a:lvl5pPr>
            <a:lvl6pPr marL="10579128" indent="0">
              <a:buNone/>
              <a:defRPr sz="7370" b="1"/>
            </a:lvl6pPr>
            <a:lvl7pPr marL="12694954" indent="0">
              <a:buNone/>
              <a:defRPr sz="7370" b="1"/>
            </a:lvl7pPr>
            <a:lvl8pPr marL="14810779" indent="0">
              <a:buNone/>
              <a:defRPr sz="7370" b="1"/>
            </a:lvl8pPr>
            <a:lvl9pPr marL="16926604" indent="0">
              <a:buNone/>
              <a:defRPr sz="73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6458390" y="13700203"/>
            <a:ext cx="14320935" cy="24890371"/>
          </a:xfrm>
        </p:spPr>
        <p:txBody>
          <a:bodyPr/>
          <a:lstStyle>
            <a:lvl1pPr>
              <a:defRPr sz="11141"/>
            </a:lvl1pPr>
            <a:lvl2pPr>
              <a:defRPr sz="9256"/>
            </a:lvl2pPr>
            <a:lvl3pPr>
              <a:defRPr sz="8313"/>
            </a:lvl3pPr>
            <a:lvl4pPr>
              <a:defRPr sz="7370"/>
            </a:lvl4pPr>
            <a:lvl5pPr>
              <a:defRPr sz="7370"/>
            </a:lvl5pPr>
            <a:lvl6pPr>
              <a:defRPr sz="7370"/>
            </a:lvl6pPr>
            <a:lvl7pPr>
              <a:defRPr sz="7370"/>
            </a:lvl7pPr>
            <a:lvl8pPr>
              <a:defRPr sz="7370"/>
            </a:lvl8pPr>
            <a:lvl9pPr>
              <a:defRPr sz="73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19967" y="1720026"/>
            <a:ext cx="10659142" cy="7320108"/>
          </a:xfrm>
        </p:spPr>
        <p:txBody>
          <a:bodyPr anchor="b"/>
          <a:lstStyle>
            <a:lvl1pPr algn="l">
              <a:defRPr sz="925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67221" y="1720029"/>
            <a:ext cx="18112103" cy="36870548"/>
          </a:xfrm>
        </p:spPr>
        <p:txBody>
          <a:bodyPr/>
          <a:lstStyle>
            <a:lvl1pPr>
              <a:defRPr sz="14826"/>
            </a:lvl1pPr>
            <a:lvl2pPr>
              <a:defRPr sz="13026"/>
            </a:lvl2pPr>
            <a:lvl3pPr>
              <a:defRPr sz="11141"/>
            </a:lvl3pPr>
            <a:lvl4pPr>
              <a:defRPr sz="9256"/>
            </a:lvl4pPr>
            <a:lvl5pPr>
              <a:defRPr sz="9256"/>
            </a:lvl5pPr>
            <a:lvl6pPr>
              <a:defRPr sz="9256"/>
            </a:lvl6pPr>
            <a:lvl7pPr>
              <a:defRPr sz="9256"/>
            </a:lvl7pPr>
            <a:lvl8pPr>
              <a:defRPr sz="9256"/>
            </a:lvl8pPr>
            <a:lvl9pPr>
              <a:defRPr sz="925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967" y="9040137"/>
            <a:ext cx="10659142" cy="29550439"/>
          </a:xfrm>
        </p:spPr>
        <p:txBody>
          <a:bodyPr/>
          <a:lstStyle>
            <a:lvl1pPr marL="0" indent="0">
              <a:buNone/>
              <a:defRPr sz="6428"/>
            </a:lvl1pPr>
            <a:lvl2pPr marL="2115825" indent="0">
              <a:buNone/>
              <a:defRPr sz="5571"/>
            </a:lvl2pPr>
            <a:lvl3pPr marL="4231651" indent="0">
              <a:buNone/>
              <a:defRPr sz="4628"/>
            </a:lvl3pPr>
            <a:lvl4pPr marL="6347476" indent="0">
              <a:buNone/>
              <a:defRPr sz="4199"/>
            </a:lvl4pPr>
            <a:lvl5pPr marL="8463303" indent="0">
              <a:buNone/>
              <a:defRPr sz="4199"/>
            </a:lvl5pPr>
            <a:lvl6pPr marL="10579128" indent="0">
              <a:buNone/>
              <a:defRPr sz="4199"/>
            </a:lvl6pPr>
            <a:lvl7pPr marL="12694954" indent="0">
              <a:buNone/>
              <a:defRPr sz="4199"/>
            </a:lvl7pPr>
            <a:lvl8pPr marL="14810779" indent="0">
              <a:buNone/>
              <a:defRPr sz="4199"/>
            </a:lvl8pPr>
            <a:lvl9pPr marL="16926604" indent="0">
              <a:buNone/>
              <a:defRPr sz="41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7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50488" y="30240446"/>
            <a:ext cx="19439573" cy="3570056"/>
          </a:xfrm>
        </p:spPr>
        <p:txBody>
          <a:bodyPr anchor="b"/>
          <a:lstStyle>
            <a:lvl1pPr algn="l">
              <a:defRPr sz="925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50488" y="3860057"/>
            <a:ext cx="19439573" cy="25920383"/>
          </a:xfrm>
        </p:spPr>
        <p:txBody>
          <a:bodyPr/>
          <a:lstStyle>
            <a:lvl1pPr marL="0" indent="0">
              <a:buNone/>
              <a:defRPr sz="14826"/>
            </a:lvl1pPr>
            <a:lvl2pPr marL="2115825" indent="0">
              <a:buNone/>
              <a:defRPr sz="13026"/>
            </a:lvl2pPr>
            <a:lvl3pPr marL="4231651" indent="0">
              <a:buNone/>
              <a:defRPr sz="11141"/>
            </a:lvl3pPr>
            <a:lvl4pPr marL="6347476" indent="0">
              <a:buNone/>
              <a:defRPr sz="9256"/>
            </a:lvl4pPr>
            <a:lvl5pPr marL="8463303" indent="0">
              <a:buNone/>
              <a:defRPr sz="9256"/>
            </a:lvl5pPr>
            <a:lvl6pPr marL="10579128" indent="0">
              <a:buNone/>
              <a:defRPr sz="9256"/>
            </a:lvl6pPr>
            <a:lvl7pPr marL="12694954" indent="0">
              <a:buNone/>
              <a:defRPr sz="9256"/>
            </a:lvl7pPr>
            <a:lvl8pPr marL="14810779" indent="0">
              <a:buNone/>
              <a:defRPr sz="9256"/>
            </a:lvl8pPr>
            <a:lvl9pPr marL="16926604" indent="0">
              <a:buNone/>
              <a:defRPr sz="92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0488" y="33810503"/>
            <a:ext cx="19439573" cy="5070071"/>
          </a:xfrm>
        </p:spPr>
        <p:txBody>
          <a:bodyPr/>
          <a:lstStyle>
            <a:lvl1pPr marL="0" indent="0">
              <a:buNone/>
              <a:defRPr sz="6428"/>
            </a:lvl1pPr>
            <a:lvl2pPr marL="2115825" indent="0">
              <a:buNone/>
              <a:defRPr sz="5571"/>
            </a:lvl2pPr>
            <a:lvl3pPr marL="4231651" indent="0">
              <a:buNone/>
              <a:defRPr sz="4628"/>
            </a:lvl3pPr>
            <a:lvl4pPr marL="6347476" indent="0">
              <a:buNone/>
              <a:defRPr sz="4199"/>
            </a:lvl4pPr>
            <a:lvl5pPr marL="8463303" indent="0">
              <a:buNone/>
              <a:defRPr sz="4199"/>
            </a:lvl5pPr>
            <a:lvl6pPr marL="10579128" indent="0">
              <a:buNone/>
              <a:defRPr sz="4199"/>
            </a:lvl6pPr>
            <a:lvl7pPr marL="12694954" indent="0">
              <a:buNone/>
              <a:defRPr sz="4199"/>
            </a:lvl7pPr>
            <a:lvl8pPr marL="14810779" indent="0">
              <a:buNone/>
              <a:defRPr sz="4199"/>
            </a:lvl8pPr>
            <a:lvl9pPr marL="16926604" indent="0">
              <a:buNone/>
              <a:defRPr sz="41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  <a:prstGeom prst="rect">
            <a:avLst/>
          </a:prstGeom>
        </p:spPr>
        <p:txBody>
          <a:bodyPr vert="horz" lIns="493775" tIns="246888" rIns="493775" bIns="2468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965" y="10080153"/>
            <a:ext cx="29159359" cy="28510424"/>
          </a:xfrm>
          <a:prstGeom prst="rect">
            <a:avLst/>
          </a:prstGeom>
        </p:spPr>
        <p:txBody>
          <a:bodyPr vert="horz" lIns="493775" tIns="246888" rIns="493775" bIns="2468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964" y="40040595"/>
            <a:ext cx="7559834" cy="2300035"/>
          </a:xfrm>
          <a:prstGeom prst="rect">
            <a:avLst/>
          </a:prstGeom>
        </p:spPr>
        <p:txBody>
          <a:bodyPr vert="horz" lIns="493775" tIns="246888" rIns="493775" bIns="246888" rtlCol="0" anchor="ctr"/>
          <a:lstStyle>
            <a:lvl1pPr algn="l">
              <a:defRPr sz="5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B683-4A48-4149-BEC7-F1704E227F5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069757" y="40040595"/>
            <a:ext cx="10259774" cy="2300035"/>
          </a:xfrm>
          <a:prstGeom prst="rect">
            <a:avLst/>
          </a:prstGeom>
        </p:spPr>
        <p:txBody>
          <a:bodyPr vert="horz" lIns="493775" tIns="246888" rIns="493775" bIns="246888" rtlCol="0" anchor="ctr"/>
          <a:lstStyle>
            <a:lvl1pPr algn="ctr">
              <a:defRPr sz="5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219490" y="40040595"/>
            <a:ext cx="7559834" cy="2300035"/>
          </a:xfrm>
          <a:prstGeom prst="rect">
            <a:avLst/>
          </a:prstGeom>
        </p:spPr>
        <p:txBody>
          <a:bodyPr vert="horz" lIns="493775" tIns="246888" rIns="493775" bIns="246888" rtlCol="0" anchor="ctr"/>
          <a:lstStyle>
            <a:lvl1pPr algn="r">
              <a:defRPr sz="5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0BFF-7D5F-0D4B-91B1-1AC584E46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15825" rtl="0" eaLnBrk="1" latinLnBrk="0" hangingPunct="1">
        <a:spcBef>
          <a:spcPct val="0"/>
        </a:spcBef>
        <a:buNone/>
        <a:defRPr sz="20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6869" indent="-1586869" algn="l" defTabSz="2115825" rtl="0" eaLnBrk="1" latinLnBrk="0" hangingPunct="1">
        <a:spcBef>
          <a:spcPct val="20000"/>
        </a:spcBef>
        <a:buFont typeface="Arial"/>
        <a:buChar char="•"/>
        <a:defRPr sz="14826" kern="1200">
          <a:solidFill>
            <a:schemeClr val="tx1"/>
          </a:solidFill>
          <a:latin typeface="+mn-lt"/>
          <a:ea typeface="+mn-ea"/>
          <a:cs typeface="+mn-cs"/>
        </a:defRPr>
      </a:lvl1pPr>
      <a:lvl2pPr marL="3438216" indent="-1322391" algn="l" defTabSz="2115825" rtl="0" eaLnBrk="1" latinLnBrk="0" hangingPunct="1">
        <a:spcBef>
          <a:spcPct val="20000"/>
        </a:spcBef>
        <a:buFont typeface="Arial"/>
        <a:buChar char="–"/>
        <a:defRPr sz="13026" kern="1200">
          <a:solidFill>
            <a:schemeClr val="tx1"/>
          </a:solidFill>
          <a:latin typeface="+mn-lt"/>
          <a:ea typeface="+mn-ea"/>
          <a:cs typeface="+mn-cs"/>
        </a:defRPr>
      </a:lvl2pPr>
      <a:lvl3pPr marL="5289564" indent="-1057913" algn="l" defTabSz="2115825" rtl="0" eaLnBrk="1" latinLnBrk="0" hangingPunct="1">
        <a:spcBef>
          <a:spcPct val="20000"/>
        </a:spcBef>
        <a:buFont typeface="Arial"/>
        <a:buChar char="•"/>
        <a:defRPr sz="11141" kern="1200">
          <a:solidFill>
            <a:schemeClr val="tx1"/>
          </a:solidFill>
          <a:latin typeface="+mn-lt"/>
          <a:ea typeface="+mn-ea"/>
          <a:cs typeface="+mn-cs"/>
        </a:defRPr>
      </a:lvl3pPr>
      <a:lvl4pPr marL="7405389" indent="-1057913" algn="l" defTabSz="2115825" rtl="0" eaLnBrk="1" latinLnBrk="0" hangingPunct="1">
        <a:spcBef>
          <a:spcPct val="20000"/>
        </a:spcBef>
        <a:buFont typeface="Arial"/>
        <a:buChar char="–"/>
        <a:defRPr sz="9256" kern="1200">
          <a:solidFill>
            <a:schemeClr val="tx1"/>
          </a:solidFill>
          <a:latin typeface="+mn-lt"/>
          <a:ea typeface="+mn-ea"/>
          <a:cs typeface="+mn-cs"/>
        </a:defRPr>
      </a:lvl4pPr>
      <a:lvl5pPr marL="9521215" indent="-1057913" algn="l" defTabSz="2115825" rtl="0" eaLnBrk="1" latinLnBrk="0" hangingPunct="1">
        <a:spcBef>
          <a:spcPct val="20000"/>
        </a:spcBef>
        <a:buFont typeface="Arial"/>
        <a:buChar char="»"/>
        <a:defRPr sz="9256" kern="1200">
          <a:solidFill>
            <a:schemeClr val="tx1"/>
          </a:solidFill>
          <a:latin typeface="+mn-lt"/>
          <a:ea typeface="+mn-ea"/>
          <a:cs typeface="+mn-cs"/>
        </a:defRPr>
      </a:lvl5pPr>
      <a:lvl6pPr marL="11637040" indent="-1057913" algn="l" defTabSz="2115825" rtl="0" eaLnBrk="1" latinLnBrk="0" hangingPunct="1">
        <a:spcBef>
          <a:spcPct val="20000"/>
        </a:spcBef>
        <a:buFont typeface="Arial"/>
        <a:buChar char="•"/>
        <a:defRPr sz="9256" kern="1200">
          <a:solidFill>
            <a:schemeClr val="tx1"/>
          </a:solidFill>
          <a:latin typeface="+mn-lt"/>
          <a:ea typeface="+mn-ea"/>
          <a:cs typeface="+mn-cs"/>
        </a:defRPr>
      </a:lvl6pPr>
      <a:lvl7pPr marL="13752866" indent="-1057913" algn="l" defTabSz="2115825" rtl="0" eaLnBrk="1" latinLnBrk="0" hangingPunct="1">
        <a:spcBef>
          <a:spcPct val="20000"/>
        </a:spcBef>
        <a:buFont typeface="Arial"/>
        <a:buChar char="•"/>
        <a:defRPr sz="9256" kern="1200">
          <a:solidFill>
            <a:schemeClr val="tx1"/>
          </a:solidFill>
          <a:latin typeface="+mn-lt"/>
          <a:ea typeface="+mn-ea"/>
          <a:cs typeface="+mn-cs"/>
        </a:defRPr>
      </a:lvl7pPr>
      <a:lvl8pPr marL="15868692" indent="-1057913" algn="l" defTabSz="2115825" rtl="0" eaLnBrk="1" latinLnBrk="0" hangingPunct="1">
        <a:spcBef>
          <a:spcPct val="20000"/>
        </a:spcBef>
        <a:buFont typeface="Arial"/>
        <a:buChar char="•"/>
        <a:defRPr sz="9256" kern="1200">
          <a:solidFill>
            <a:schemeClr val="tx1"/>
          </a:solidFill>
          <a:latin typeface="+mn-lt"/>
          <a:ea typeface="+mn-ea"/>
          <a:cs typeface="+mn-cs"/>
        </a:defRPr>
      </a:lvl8pPr>
      <a:lvl9pPr marL="17984517" indent="-1057913" algn="l" defTabSz="2115825" rtl="0" eaLnBrk="1" latinLnBrk="0" hangingPunct="1">
        <a:spcBef>
          <a:spcPct val="20000"/>
        </a:spcBef>
        <a:buFont typeface="Arial"/>
        <a:buChar char="•"/>
        <a:defRPr sz="9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1pPr>
      <a:lvl2pPr marL="2115825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2pPr>
      <a:lvl3pPr marL="4231651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3pPr>
      <a:lvl4pPr marL="6347476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4pPr>
      <a:lvl5pPr marL="8463303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5pPr>
      <a:lvl6pPr marL="10579128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6pPr>
      <a:lvl7pPr marL="12694954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7pPr>
      <a:lvl8pPr marL="14810779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8pPr>
      <a:lvl9pPr marL="16926604" algn="l" defTabSz="2115825" rtl="0" eaLnBrk="1" latinLnBrk="0" hangingPunct="1">
        <a:defRPr sz="83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"/>
          <p:cNvSpPr>
            <a:spLocks noChangeArrowheads="1"/>
          </p:cNvSpPr>
          <p:nvPr/>
        </p:nvSpPr>
        <p:spPr bwMode="gray">
          <a:xfrm>
            <a:off x="760573" y="0"/>
            <a:ext cx="30868454" cy="6456072"/>
          </a:xfrm>
          <a:prstGeom prst="rect">
            <a:avLst/>
          </a:prstGeom>
          <a:solidFill>
            <a:srgbClr val="C0C0C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76740" tIns="38370" rIns="76740" bIns="38370" anchor="ctr"/>
          <a:lstStyle/>
          <a:p>
            <a:pPr defTabSz="783641">
              <a:defRPr/>
            </a:pPr>
            <a:endParaRPr lang="en-US" sz="1344" kern="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0262" y="7117191"/>
            <a:ext cx="308587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68ACE5"/>
                </a:solidFill>
                <a:latin typeface="GoodPro-Medium" panose="020B0504020101020102" pitchFamily="34" charset="0"/>
                <a:cs typeface="Arial"/>
              </a:rPr>
              <a:t>О ВЛИЯНИИ УСЛОВИЙ ФОКУСИРОВКИ НА ЭМИССИОННУЮ СПОСОБНОСТЬ </a:t>
            </a:r>
            <a:br>
              <a:rPr lang="ru-RU" sz="5400" dirty="0">
                <a:solidFill>
                  <a:srgbClr val="68ACE5"/>
                </a:solidFill>
                <a:latin typeface="GoodPro-Medium" panose="020B0504020101020102" pitchFamily="34" charset="0"/>
                <a:cs typeface="Arial"/>
              </a:rPr>
            </a:br>
            <a:r>
              <a:rPr lang="ru-RU" sz="5400" dirty="0">
                <a:solidFill>
                  <a:srgbClr val="68ACE5"/>
                </a:solidFill>
                <a:latin typeface="GoodPro-Medium" panose="020B0504020101020102" pitchFamily="34" charset="0"/>
                <a:cs typeface="Arial"/>
              </a:rPr>
              <a:t>ЛАЗЕРНО-ПЛАЗМЕННОГО ИСТОЧНИКА ИОНОВ</a:t>
            </a:r>
            <a:endParaRPr lang="en-US" sz="5400" dirty="0">
              <a:solidFill>
                <a:srgbClr val="68ACE5"/>
              </a:solidFill>
              <a:latin typeface="GoodPro-Medium" panose="020B0504020101020102" pitchFamily="34" charset="0"/>
              <a:cs typeface="Arial"/>
            </a:endParaRPr>
          </a:p>
          <a:p>
            <a:pPr algn="ctr"/>
            <a:r>
              <a:rPr lang="en-US" sz="5400" dirty="0">
                <a:solidFill>
                  <a:srgbClr val="68ACE5"/>
                </a:solidFill>
                <a:latin typeface="GoodPro-Medium" panose="020B0504020101020102" pitchFamily="34" charset="0"/>
                <a:cs typeface="Arial"/>
              </a:rPr>
              <a:t>(On the effect of focusing conditions on the emission capacity of a laser-plasma ion source)</a:t>
            </a:r>
            <a:endParaRPr lang="ru-RU" sz="5400" dirty="0">
              <a:solidFill>
                <a:srgbClr val="68ACE5"/>
              </a:solidFill>
              <a:latin typeface="GoodPro-Medium" panose="020B0504020101020102" pitchFamily="34" charset="0"/>
              <a:cs typeface="Arial"/>
            </a:endParaRPr>
          </a:p>
          <a:p>
            <a:pPr algn="ctr"/>
            <a:endParaRPr lang="ru-RU" sz="1200" dirty="0">
              <a:solidFill>
                <a:srgbClr val="68ACE5"/>
              </a:solidFill>
              <a:latin typeface="GoodPro-Medium" panose="020B0504020101020102" pitchFamily="34" charset="0"/>
              <a:cs typeface="Arial"/>
            </a:endParaRPr>
          </a:p>
          <a:p>
            <a:pPr algn="ctr"/>
            <a:endParaRPr lang="ru-RU" sz="1000" dirty="0">
              <a:solidFill>
                <a:srgbClr val="68ACE5"/>
              </a:solidFill>
              <a:latin typeface="GoodPro-Medium" panose="020B0504020101020102" pitchFamily="34" charset="0"/>
              <a:cs typeface="Arial"/>
            </a:endParaRPr>
          </a:p>
          <a:p>
            <a:pPr algn="ctr"/>
            <a:r>
              <a:rPr lang="ru-RU" sz="44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Е.Д. ВОВЧЕНКО</a:t>
            </a:r>
            <a:r>
              <a:rPr lang="en-US" sz="44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*</a:t>
            </a:r>
            <a:r>
              <a:rPr lang="ru-RU" sz="44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, А.А. ИСАЕВ, К.И. КОЗЛОВСКИЙ, Е.А. МОРОЗОВА, </a:t>
            </a:r>
            <a:r>
              <a:rPr lang="ru-RU" sz="4400" u="sng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С.М. ПОЛОЗОВ,</a:t>
            </a:r>
            <a:r>
              <a:rPr lang="ru-RU" sz="44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А.Е. ШИКАНОВ  </a:t>
            </a:r>
          </a:p>
          <a:p>
            <a:pPr algn="ctr"/>
            <a:r>
              <a:rPr lang="ru-RU" sz="44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Национальный исследовательский ядерный университет «МИФИ» </a:t>
            </a:r>
            <a:endParaRPr lang="en-US" sz="4400" dirty="0">
              <a:solidFill>
                <a:srgbClr val="717576"/>
              </a:solidFill>
              <a:latin typeface="GoodPro-Light" panose="020B0504020101020102" pitchFamily="34" charset="0"/>
              <a:cs typeface="Arial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770704" y="41395823"/>
            <a:ext cx="5666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oodPro-Medium" panose="020B0504020101020102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solidFill>
                  <a:srgbClr val="000000"/>
                </a:solidFill>
                <a:latin typeface="GoodPro-Medium" panose="020B0504020101020102" pitchFamily="34" charset="0"/>
                <a:cs typeface="Times New Roman" panose="02020603050405020304" pitchFamily="18" charset="0"/>
              </a:rPr>
              <a:t>КОНТАКТНАЯ ИНФОМАЦИЯ</a:t>
            </a:r>
            <a:endParaRPr lang="en-US" sz="2400" dirty="0">
              <a:solidFill>
                <a:srgbClr val="000000"/>
              </a:solidFill>
              <a:latin typeface="GoodPro-Medium" panose="020B0504020101020102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тел./</a:t>
            </a:r>
            <a:r>
              <a:rPr lang="en-US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+7 (91</a:t>
            </a:r>
            <a:r>
              <a:rPr lang="ru-RU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546 74 43</a:t>
            </a:r>
            <a:endParaRPr lang="en-US" sz="2400" dirty="0">
              <a:solidFill>
                <a:srgbClr val="000000"/>
              </a:solidFill>
              <a:latin typeface="GoodPro-Light" panose="020B0504020101020102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e-mail: </a:t>
            </a:r>
            <a:r>
              <a:rPr lang="en-US" sz="2400" dirty="0" err="1">
                <a:solidFill>
                  <a:srgbClr val="000000"/>
                </a:solidFill>
                <a:latin typeface="GoodPro-Light" panose="020B0504020101020102" pitchFamily="34" charset="0"/>
                <a:cs typeface="Times New Roman" panose="02020603050405020304" pitchFamily="18" charset="0"/>
              </a:rPr>
              <a:t>edvovchenko@mail.ru</a:t>
            </a:r>
            <a:endParaRPr lang="ru-RU" sz="2400" dirty="0">
              <a:solidFill>
                <a:srgbClr val="000000"/>
              </a:solidFill>
              <a:latin typeface="GoodPro-Light" panose="020B0504020101020102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26966" y="12144713"/>
            <a:ext cx="30302062" cy="174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Рассмотрены вопросы влияния геометрических условий фокусировки лазерного излучения на поверхность плазмообразующей мишени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лазерноплазменного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источника ионов. В частности, экспериментально установлено наличие двух максимумов ионной эмиссии в области плотности потока лазерного излучения, превышающего 10</a:t>
            </a:r>
            <a:r>
              <a:rPr lang="ru-RU" sz="2400" b="1" baseline="30000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15</a:t>
            </a:r>
            <a:r>
              <a:rPr lang="ru-RU" sz="2400" b="1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Вт/м</a:t>
            </a:r>
            <a:r>
              <a:rPr lang="ru-RU" sz="2400" b="1" baseline="30000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. Предложена возможная интерпретация этого эффекта</a:t>
            </a:r>
            <a:r>
              <a:rPr lang="en-US" sz="2400" b="1" dirty="0">
                <a:solidFill>
                  <a:srgbClr val="000000"/>
                </a:solidFill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" sz="24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issues of the influence of geometric conditions of laser radiation focusing on the surface of the plasma-forming target of an laser-plasma ion source are considered. In particular, the presence of two ion emission maxima in the region of the laser radiation flux density exceeding 10</a:t>
            </a:r>
            <a:r>
              <a:rPr lang="en" sz="2400" b="1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" sz="24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W/m</a:t>
            </a:r>
            <a:r>
              <a:rPr lang="en" sz="2400" b="1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" sz="24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experimentally established. A possible interpretation of this effect is proposed.</a:t>
            </a:r>
            <a:r>
              <a:rPr lang="ru-RU" sz="24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" sz="2400" b="1" dirty="0">
              <a:effectLst/>
              <a:latin typeface="GoodPro-Light" panose="020B05040201010201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9472122" y="41257278"/>
            <a:ext cx="10367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ИСТОЧНИКИ ИНФОРМАЦИИ</a:t>
            </a:r>
            <a:r>
              <a:rPr lang="en-GB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</a:t>
            </a:r>
            <a:endParaRPr lang="ru-RU" sz="1200" dirty="0">
              <a:solidFill>
                <a:srgbClr val="717576"/>
              </a:solidFill>
              <a:latin typeface="GoodPro-Light" panose="020B0504020101020102" pitchFamily="34" charset="0"/>
              <a:cs typeface="Arial"/>
            </a:endParaRP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1.Ананьин О.Б., Афанасьев Ю.В., Быковский Ю.А., Крохин О.Н. Лазерная плазма. Физика и применения. М., МИФИ, 2003, 400с.</a:t>
            </a: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2. </a:t>
            </a:r>
            <a:r>
              <a:rPr lang="ru-RU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Сильнов</a:t>
            </a:r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С.М. Лазерная плазма на поздних стадиях разлета. Эксперимент, физика, масс- спектрометрия. М., «</a:t>
            </a:r>
            <a:r>
              <a:rPr lang="ru-RU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ЧеРо</a:t>
            </a:r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», 2007, 274с.</a:t>
            </a: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3. Быковский Ю.А., Неволин В.Н. Лазерная масс-спектрометрия. М.: </a:t>
            </a:r>
            <a:r>
              <a:rPr lang="ru-RU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Атомиздат</a:t>
            </a:r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, 1985. 130с.</a:t>
            </a: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4. Афанасьев Ю.В., Басов Н.Г. Лазерный термоядерный синтез. Серия «Наука и человечество». М., Знание, 1981, с.131-151.</a:t>
            </a: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5.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Anan·in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O.B.,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Kozlovsky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K.I.,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Tsybin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A.S.,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Shikanov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A.E. Atomic Energy, 2013, 115(2), pp. 137-141.</a:t>
            </a:r>
          </a:p>
          <a:p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6.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Shikanov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A.E. Plasma Physics Reports, 2021, 47(4), pp. 377-383.</a:t>
            </a:r>
          </a:p>
          <a:p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7. </a:t>
            </a:r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Гулько В.М., Козловский К.И., Коломиец Н.Ф. и др. Атомная энергия, 1982, т.52, в. 4, с. 271-272.</a:t>
            </a:r>
          </a:p>
          <a:p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8.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Ripin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B.H.,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Manka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C.K., </a:t>
            </a:r>
            <a:r>
              <a:rPr lang="en-US" sz="1200" dirty="0" err="1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Peyser</a:t>
            </a:r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 T.A. et al. Lab. laser- produced astrophysical- like plasmas, Laser and Particle Beams, 1990, v.7, pp. 183-191.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AB67E7-5746-73A0-185D-B5C150A2B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9" t="82513" r="57500" b="4877"/>
          <a:stretch/>
        </p:blipFill>
        <p:spPr>
          <a:xfrm>
            <a:off x="24533873" y="793886"/>
            <a:ext cx="6737687" cy="4930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FDAEA9-0A1B-3F2E-0BE4-14AE6798F8A1}"/>
              </a:ext>
            </a:extLst>
          </p:cNvPr>
          <p:cNvSpPr/>
          <p:nvPr/>
        </p:nvSpPr>
        <p:spPr>
          <a:xfrm>
            <a:off x="9375973" y="1389517"/>
            <a:ext cx="14204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5400" dirty="0">
                <a:solidFill>
                  <a:srgbClr val="717576"/>
                </a:solidFill>
                <a:effectLst/>
                <a:latin typeface="GoodPro-Medium" panose="020B0504020101020102" pitchFamily="34" charset="0"/>
              </a:rPr>
              <a:t>XXVIII International Conference "Russian Particle Accelerators Conference RuPAC'23" </a:t>
            </a:r>
            <a:br>
              <a:rPr lang="ru-RU" sz="5400" dirty="0">
                <a:solidFill>
                  <a:srgbClr val="717576"/>
                </a:solidFill>
                <a:effectLst/>
                <a:latin typeface="GoodPro-Medium" panose="020B0504020101020102" pitchFamily="34" charset="0"/>
              </a:rPr>
            </a:br>
            <a:endParaRPr lang="ru-RU" sz="5400" dirty="0">
              <a:solidFill>
                <a:srgbClr val="717576"/>
              </a:solidFill>
              <a:effectLst/>
              <a:latin typeface="GoodPro-Medium" panose="020B0504020101020102" pitchFamily="34" charset="0"/>
            </a:endParaRPr>
          </a:p>
          <a:p>
            <a:pPr algn="ctr"/>
            <a:r>
              <a:rPr lang="ru-RU" sz="5400" dirty="0">
                <a:solidFill>
                  <a:srgbClr val="717576"/>
                </a:solidFill>
                <a:effectLst/>
                <a:latin typeface="GoodPro-Medium" panose="020B0504020101020102" pitchFamily="34" charset="0"/>
              </a:rPr>
              <a:t>(11</a:t>
            </a:r>
            <a:r>
              <a:rPr lang="ru-RU" sz="5400" dirty="0">
                <a:solidFill>
                  <a:srgbClr val="717576"/>
                </a:solidFill>
                <a:latin typeface="GoodPro-Medium" panose="020B0504020101020102" pitchFamily="34" charset="0"/>
              </a:rPr>
              <a:t>-15 сентября 2023 г., </a:t>
            </a:r>
            <a:r>
              <a:rPr lang="en" sz="5400" dirty="0" err="1">
                <a:solidFill>
                  <a:srgbClr val="717576"/>
                </a:solidFill>
                <a:latin typeface="GoodPro-Medium" panose="020B0504020101020102" pitchFamily="34" charset="0"/>
              </a:rPr>
              <a:t>indico.inp.nsk.su</a:t>
            </a:r>
            <a:r>
              <a:rPr lang="ru-RU" sz="5400" dirty="0">
                <a:solidFill>
                  <a:srgbClr val="717576"/>
                </a:solidFill>
                <a:latin typeface="GoodPro-Medium" panose="020B0504020101020102" pitchFamily="34" charset="0"/>
              </a:rPr>
              <a:t>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E46EEBA-26BF-6A6E-0F55-DF4F7BBA51BF}"/>
              </a:ext>
            </a:extLst>
          </p:cNvPr>
          <p:cNvCxnSpPr>
            <a:cxnSpLocks/>
          </p:cNvCxnSpPr>
          <p:nvPr/>
        </p:nvCxnSpPr>
        <p:spPr>
          <a:xfrm>
            <a:off x="1149404" y="12212055"/>
            <a:ext cx="0" cy="1584000"/>
          </a:xfrm>
          <a:prstGeom prst="line">
            <a:avLst/>
          </a:prstGeom>
          <a:ln w="76200">
            <a:solidFill>
              <a:srgbClr val="68A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4E59D27-7A04-D9EE-6F05-B72801F68937}"/>
                  </a:ext>
                </a:extLst>
              </p:cNvPr>
              <p:cNvSpPr/>
              <p:nvPr/>
            </p:nvSpPr>
            <p:spPr>
              <a:xfrm>
                <a:off x="1326965" y="14326686"/>
                <a:ext cx="22578502" cy="867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настоящее время в результате усовершенствования лазерной техники получили широкое развитие различные перспективные технологии с использованием лазерной плазмы [1,2]. К ним относятся масс-спектрометрический элементный анализ состава вещества [1–3], инерциальный термоядерный синтез [1,4], генерация нейтронов и мягких рентгеновских квантов [1,5,6], осаждение тонкопленочных покрытий [1,7], физическое моделирование взрывных процессов [1,8],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инжектирование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ионов в резонансные ускорители заряженных частиц [1,9–11].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Данная работа посвящена вопросам повышения эффективности лазерно-плазменного инжектора для резонансного линейного ускорителя ионов (ЛУИ) типа ПОКФ (поперечно-однородная квадрупольная фокусировка) [12] в части увеличения его эмиссионной способности. Для этого был проведен эксперимент с лазерно-плазменным источником дейтронов (ЛПИД), при котором плазма образовывалась при фокусировке лазерного излучения на мишень в виде таблетки из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дейтерида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 титана с коэффициентом стехиометрии по дейтерию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χ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en-US" sz="1800" dirty="0">
                    <a:latin typeface="GoodPro-Light" panose="020B0504020101020102" pitchFamily="34" charset="0"/>
                  </a:rPr>
                  <a:t>1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На рис. 1 представлена схема формирования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дейтронного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 потока, используемая в эксперименте по физическому моделированию такого ЛПИД.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Плазма образовывалась при плотности потока лазерного излучения </a:t>
                </a:r>
                <a:r>
                  <a:rPr lang="ru-RU" sz="1800" i="1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q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(10</a:t>
                </a:r>
                <a:r>
                  <a:rPr lang="ru-RU" sz="1800" baseline="300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14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÷10</a:t>
                </a:r>
                <a:r>
                  <a:rPr lang="ru-RU" sz="1800" baseline="300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16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) Вт/м</a:t>
                </a:r>
                <a:r>
                  <a:rPr lang="ru-RU" sz="1800" baseline="300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. В экспериментах использовался твердотельный лазер на гранате, активированном неодимом, генерирующий импульс излучения с длиной волны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= 1,06 мкм, энергией 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Е</a:t>
                </a:r>
                <a:r>
                  <a:rPr lang="ru-RU" sz="1800" baseline="-250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Л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1 Дж и длительностью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τ</a:t>
                </a:r>
                <a:r>
                  <a:rPr lang="ru-RU" sz="1800" baseline="-250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Л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10 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нс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. Оптическая система позволяла фокусировать излучение в пятно с радиусом, выбираемым в диапазоне 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а 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= (2÷5)∙10</a:t>
                </a:r>
                <a:r>
                  <a:rPr lang="ru-RU" sz="1800" baseline="300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-4 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м и определяющим начальный размер плазменного образования.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В монографии [1] на основе экспериментальных данных показано, что за время срабатывания лазера плазма разогревается до температуры, определяемой по формуле: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endParaRPr lang="ru-RU" sz="1800" dirty="0">
                  <a:effectLst/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площадь пятна фокусировки лазерного излучения на мишень,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радиус пятна фокусировки. При этом около, как отмечается в [1], 70% энергии лазерной вспышки переходит в кинетическую 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 и тепловую </a:t>
                </a:r>
                <a:r>
                  <a:rPr lang="ru-RU" sz="1800" i="1" dirty="0" err="1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z="1800" dirty="0" err="1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энергии плазмы.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Параллельно происходит одновременное увеличение скорости расширения плазменного фронта до некоторого предельного значения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~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1800" baseline="300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м/с и кинематика расширения плазменного образования принимает асимптотический автомодельный характер с полем скоростей вида: </a:t>
                </a: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endParaRPr lang="ru-RU" sz="1800" dirty="0"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800" b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радиус-вектор,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время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радиус плазменной сферы. На модельном уровне [6] можно считать, что ее центр перемещается со скоростью расширения самой сферы.</a:t>
                </a:r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4E59D27-7A04-D9EE-6F05-B72801F68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65" y="14326686"/>
                <a:ext cx="22578502" cy="8671476"/>
              </a:xfrm>
              <a:prstGeom prst="rect">
                <a:avLst/>
              </a:prstGeom>
              <a:blipFill>
                <a:blip r:embed="rId4"/>
                <a:stretch>
                  <a:fillRect l="-225" r="-225" b="-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2308285-8ABC-B2BD-0525-48DACA12E2BF}"/>
              </a:ext>
            </a:extLst>
          </p:cNvPr>
          <p:cNvSpPr txBox="1"/>
          <p:nvPr/>
        </p:nvSpPr>
        <p:spPr>
          <a:xfrm>
            <a:off x="24161261" y="19921756"/>
            <a:ext cx="7467763" cy="133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GoodPro-Light" panose="020B0504020101020102" pitchFamily="34" charset="0"/>
                <a:ea typeface="Calibri" panose="020F0502020204030204" pitchFamily="34" charset="0"/>
              </a:rPr>
              <a:t>Рис. 1. 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Схема ЛПИД: 1 – плазмообразующая мишень, 2 – корпус вакуумной камеры, 3 – фокусирующая линза, 4 – импульсный лазер, 5 – трубка дрейфа, 6 – соленоид, 7 – лазерная плазма</a:t>
            </a:r>
            <a:r>
              <a:rPr lang="ru-RU" sz="1800" dirty="0">
                <a:effectLst/>
                <a:latin typeface="GoodPro-Light" panose="020B0504020101020102" pitchFamily="34" charset="0"/>
              </a:rPr>
              <a:t> </a:t>
            </a:r>
            <a:endParaRPr lang="ru-RU" sz="1800" dirty="0">
              <a:latin typeface="GoodPro-Light" panose="020B0504020101020102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8C5F56-D79A-F353-F38A-D6FA71F25C48}"/>
              </a:ext>
            </a:extLst>
          </p:cNvPr>
          <p:cNvSpPr/>
          <p:nvPr/>
        </p:nvSpPr>
        <p:spPr>
          <a:xfrm>
            <a:off x="15054943" y="27877621"/>
            <a:ext cx="16555606" cy="9901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Сделанные в соответствии с этими формулами оценки параметров плазмы дают значения в пределах 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–10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частиц, при указанных выше параметрах оптической системы, что находится в соответствии с экспериментальными данными, опубликованными в работах [1, 14].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Кинематика лазерной плазмы внутри вакуумной камеры определялась приближенной моделью разлета, описанной в работах [6,15,16]. Она предполагает линейную зависимость (1) поля скоростей от радиуса </a:t>
            </a:r>
            <a:r>
              <a:rPr lang="ru-RU" sz="1800" b="1" dirty="0" err="1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</a:t>
            </a:r>
            <a:r>
              <a:rPr lang="ru-RU" sz="1800" b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четких переднего и заднего плазменных фронтов сферической формы с радиусами соответственно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движущихся со скоростями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en-US" sz="1800" dirty="0">
                <a:latin typeface="GoodPro-Light" panose="020B0504020101020102" pitchFamily="34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м/с и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м/с, что является следствием известных экспериментальных данных [14]. При этом дейтериевый компонент в пролетной трубе длиной </a:t>
            </a:r>
            <a:r>
              <a:rPr lang="en-US" sz="1800" i="1" dirty="0" err="1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i="1" baseline="-25000" dirty="0" err="1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&gt;&gt;R</a:t>
            </a:r>
            <a:r>
              <a:rPr lang="en-US" sz="1800" i="1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aseline="-250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GoodPro-Light" panose="020B0504020101020102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опережает металлический и их движение можно рассматривать независимо друг от друга на поздних стадиях разлета.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Как отмечалось выше, кинематическая модель предполагает, что сгусток лазерной плазмы представляет собой шар, расширяющийся со скоростью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V</a:t>
            </a:r>
            <a:r>
              <a:rPr lang="ru-RU" sz="1800" baseline="-25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, центр которого одновременно смещается с такой же скоростью в направлении нормали к поверхности мишени, а поверхность переднего фронта плазмы задается уравнением: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GoodPro-Light" panose="020B05040201010201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Такое представление успешно использовалось при расчетах ускорительных трубок с лазерным источником дейтронов (см., например, [17]).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В эксперименте на вход трубки дрейфа попадало: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latin typeface="GoodPro-Light" panose="020B05040201010201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дейтронов, которые </a:t>
            </a:r>
            <a:r>
              <a:rPr lang="ru-RU" sz="1800" dirty="0" err="1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замагничивались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в пролетной трубе полем длинного соленоида, а и извлекались с торца электрическим полем в объем коллектора (цилиндра Фарадея с входным диаметром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). Подобная методика измерений подробно описана в монографиях [2,3]. Она позволяла собирать в коллекторе за один импульс заряд дейтронов, оцениваемый по формуле: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effectLst/>
              <a:latin typeface="GoodPro-Light" panose="020B0504020101020102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на уровне 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(10)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-8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Кл, что было вполне приемлемо для проведения эксперимента.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В процессе эксперимента осуществлялось варьирование расстояния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L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между фокусирующей линзой и лазерной мишенью, определяющее условия фокусировки.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На рис. 2 представлены соответствующие зависимости тока дейтронов фиксируемого цилиндром Фарадея на выходе ЛПИД от расстояния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L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, выражаемого в единицах фокуса линзы </a:t>
            </a:r>
            <a:r>
              <a:rPr lang="ru-RU" sz="1800" i="1" dirty="0" err="1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F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1B3069-9498-CD74-E2AB-E4B8042FAB10}"/>
              </a:ext>
            </a:extLst>
          </p:cNvPr>
          <p:cNvSpPr txBox="1"/>
          <p:nvPr/>
        </p:nvSpPr>
        <p:spPr>
          <a:xfrm>
            <a:off x="1127729" y="36443420"/>
            <a:ext cx="13437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GoodPro-Light" panose="020B0504020101020102" pitchFamily="34" charset="0"/>
                <a:ea typeface="Calibri" panose="020F0502020204030204" pitchFamily="34" charset="0"/>
              </a:rPr>
              <a:t>Рис. 2. </a:t>
            </a:r>
            <a:r>
              <a:rPr lang="ru-RU" sz="2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Зависимости тока дейтронов на выходе ЛПИД от расстояния </a:t>
            </a:r>
            <a:r>
              <a:rPr lang="en" sz="20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L</a:t>
            </a:r>
            <a:r>
              <a:rPr lang="en" sz="2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GoodPro-Light" panose="020B0504020101020102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между мишенью и линзой, отнесенного к ее фокусному расстоянию</a:t>
            </a:r>
            <a:r>
              <a:rPr lang="ru-RU" sz="20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</a:t>
            </a:r>
            <a:r>
              <a:rPr lang="en" sz="20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F </a:t>
            </a:r>
            <a:endParaRPr lang="ru-RU" sz="2000" i="1" dirty="0">
              <a:effectLst/>
              <a:latin typeface="GoodPro-Light" panose="020B0504020101020102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Folded Corner 39">
            <a:extLst>
              <a:ext uri="{FF2B5EF4-FFF2-40B4-BE49-F238E27FC236}">
                <a16:creationId xmlns:a16="http://schemas.microsoft.com/office/drawing/2014/main" id="{5BC51882-3648-8C47-1535-738B5A2EFBBE}"/>
              </a:ext>
            </a:extLst>
          </p:cNvPr>
          <p:cNvSpPr>
            <a:spLocks noChangeAspect="1"/>
          </p:cNvSpPr>
          <p:nvPr/>
        </p:nvSpPr>
        <p:spPr>
          <a:xfrm>
            <a:off x="24161262" y="14377449"/>
            <a:ext cx="7467763" cy="8241225"/>
          </a:xfrm>
          <a:prstGeom prst="foldedCorner">
            <a:avLst>
              <a:gd name="adj" fmla="val 10581"/>
            </a:avLst>
          </a:prstGeom>
          <a:noFill/>
          <a:ln w="28575" cap="flat" cmpd="sng" algn="ctr">
            <a:solidFill>
              <a:srgbClr val="32AD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FontAwesome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4A2141-48E8-7F4D-EB3D-8CB50216412B}"/>
              </a:ext>
            </a:extLst>
          </p:cNvPr>
          <p:cNvSpPr txBox="1"/>
          <p:nvPr/>
        </p:nvSpPr>
        <p:spPr>
          <a:xfrm>
            <a:off x="1326522" y="38149303"/>
            <a:ext cx="30293260" cy="1828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Как видно из рисунка, зависимость </a:t>
            </a:r>
            <a:r>
              <a:rPr lang="ru-RU" sz="1800" dirty="0" err="1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дейтронного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потока от расстояния между линзой и лазерной мишенью имеет два максимума. Этот факт можно объяснить тем, что при их реализации разность между скоростями ионизации и рекомбинации в плазме достигает максимального значения и реализуются оптимальные условия «закалки» ионизационного состояния плазмы, соответствующие максимальным значениям параметра 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G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=</a:t>
            </a:r>
            <a:r>
              <a:rPr lang="en-US" sz="1800" i="1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ka</a:t>
            </a:r>
            <a:r>
              <a:rPr lang="ru-RU" sz="1800" baseline="300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8/9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. При этом большой максимум на кривой соответствует расположению линзы вблизи мишени, а меньший вдали от нее. В этом случае плотность потока лазерного излучения в области его взаимодействия с плазмой больше, чем при расположении фокуса за мишенью, что приводит к превалированию процесса ионизации над процессом рекомбинации при их конкуренции на </a:t>
            </a:r>
            <a:r>
              <a:rPr lang="ru-RU" sz="1800" dirty="0" err="1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столкновительной</a:t>
            </a: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 стадии разлета плазмы.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GoodPro-Light" panose="020B0504020101020102" pitchFamily="34" charset="0"/>
                <a:ea typeface="Times New Roman" panose="02020603050405020304" pitchFamily="18" charset="0"/>
              </a:rPr>
              <a:t>Кроме того, в первом случае меньше апертура лазерного луча в области оптического окна вакуумной камеры, что способствует уменьшению аберрационных эффектов, вызываемые возможными неоднородностями поверхности окна и углом наклона потока излучения.</a:t>
            </a:r>
          </a:p>
        </p:txBody>
      </p:sp>
      <p:sp>
        <p:nvSpPr>
          <p:cNvPr id="51" name="Folded Corner 39">
            <a:extLst>
              <a:ext uri="{FF2B5EF4-FFF2-40B4-BE49-F238E27FC236}">
                <a16:creationId xmlns:a16="http://schemas.microsoft.com/office/drawing/2014/main" id="{74E8243B-36CE-F597-2CAA-940C2A2D0B47}"/>
              </a:ext>
            </a:extLst>
          </p:cNvPr>
          <p:cNvSpPr>
            <a:spLocks noChangeAspect="1"/>
          </p:cNvSpPr>
          <p:nvPr/>
        </p:nvSpPr>
        <p:spPr>
          <a:xfrm>
            <a:off x="1149404" y="27939255"/>
            <a:ext cx="13415681" cy="9563052"/>
          </a:xfrm>
          <a:prstGeom prst="foldedCorner">
            <a:avLst>
              <a:gd name="adj" fmla="val 10581"/>
            </a:avLst>
          </a:prstGeom>
          <a:noFill/>
          <a:ln w="25400" cap="flat" cmpd="sng" algn="ctr">
            <a:solidFill>
              <a:srgbClr val="32AD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FontAwesome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682128B3-A37A-F883-A458-C164541B51A3}"/>
              </a:ext>
            </a:extLst>
          </p:cNvPr>
          <p:cNvCxnSpPr>
            <a:cxnSpLocks/>
          </p:cNvCxnSpPr>
          <p:nvPr/>
        </p:nvCxnSpPr>
        <p:spPr>
          <a:xfrm>
            <a:off x="1149404" y="38269665"/>
            <a:ext cx="0" cy="1656000"/>
          </a:xfrm>
          <a:prstGeom prst="line">
            <a:avLst/>
          </a:prstGeom>
          <a:ln w="76200">
            <a:solidFill>
              <a:srgbClr val="68A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1" name="Picture 17">
            <a:extLst>
              <a:ext uri="{FF2B5EF4-FFF2-40B4-BE49-F238E27FC236}">
                <a16:creationId xmlns:a16="http://schemas.microsoft.com/office/drawing/2014/main" id="{854EC42F-3380-3DE9-7181-855697653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6" y="41284786"/>
            <a:ext cx="1845210" cy="10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18B5069-3A7A-3CE9-BE45-7633C343D470}"/>
              </a:ext>
            </a:extLst>
          </p:cNvPr>
          <p:cNvSpPr txBox="1"/>
          <p:nvPr/>
        </p:nvSpPr>
        <p:spPr>
          <a:xfrm>
            <a:off x="19839710" y="41257278"/>
            <a:ext cx="12599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717576"/>
                </a:solidFill>
                <a:latin typeface="GoodPro-Light" panose="020B0504020101020102" pitchFamily="34" charset="0"/>
                <a:cs typeface="Arial"/>
              </a:defRPr>
            </a:lvl1pPr>
          </a:lstStyle>
          <a:p>
            <a:r>
              <a:rPr lang="en-US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9. </a:t>
            </a:r>
            <a:r>
              <a:rPr lang="ru-RU" sz="1200" dirty="0">
                <a:solidFill>
                  <a:srgbClr val="717576"/>
                </a:solidFill>
                <a:latin typeface="GoodPro-Light" panose="020B0504020101020102" pitchFamily="34" charset="0"/>
                <a:cs typeface="Arial"/>
              </a:rPr>
              <a:t>Ананьин О.Б., Быковский Ю.А., Козырев Ю.П., Цыбин А.С. Письма в ЖЭТФ, 1973, т.17, в. 9, с. 460-463.</a:t>
            </a:r>
            <a:endParaRPr lang="ru-RU" dirty="0"/>
          </a:p>
          <a:p>
            <a:r>
              <a:rPr lang="ru-RU" dirty="0"/>
              <a:t>10. Ананьин О.Б., Балдин А.М., Безногих Ю.Д. и др. Квантовая электроника, 1977, 4(7), с. 1547-1553.</a:t>
            </a:r>
          </a:p>
          <a:p>
            <a:r>
              <a:rPr lang="en-US" dirty="0"/>
              <a:t>11. </a:t>
            </a:r>
            <a:r>
              <a:rPr lang="en-US" dirty="0" err="1"/>
              <a:t>Govorov</a:t>
            </a:r>
            <a:r>
              <a:rPr lang="en-US" dirty="0"/>
              <a:t> A.I., </a:t>
            </a:r>
            <a:r>
              <a:rPr lang="en-US" dirty="0" err="1"/>
              <a:t>Kalagin</a:t>
            </a:r>
            <a:r>
              <a:rPr lang="en-US" dirty="0"/>
              <a:t> I.V., </a:t>
            </a:r>
            <a:r>
              <a:rPr lang="en-US" dirty="0" err="1"/>
              <a:t>Monchinsky</a:t>
            </a:r>
            <a:r>
              <a:rPr lang="en-US" dirty="0"/>
              <a:t> V.A.. Laser and Particle Beams, 1996, 14(3), pp. 439-442.</a:t>
            </a:r>
            <a:endParaRPr lang="ru-RU" dirty="0"/>
          </a:p>
          <a:p>
            <a:r>
              <a:rPr lang="ru-RU" dirty="0"/>
              <a:t>12. Богданович Б.Ю., Нестерович А.В., </a:t>
            </a:r>
            <a:r>
              <a:rPr lang="ru-RU" dirty="0" err="1"/>
              <a:t>Шиканов</a:t>
            </a:r>
            <a:r>
              <a:rPr lang="ru-RU" dirty="0"/>
              <a:t> А.Е. и др. Дистанционный радиационный контроль с линейными ускорителями. Т.1. М. Энергоатомиздат, 2009, 272 </a:t>
            </a:r>
            <a:r>
              <a:rPr lang="en-US" dirty="0"/>
              <a:t>c</a:t>
            </a:r>
            <a:r>
              <a:rPr lang="ru-RU" dirty="0"/>
              <a:t>. </a:t>
            </a:r>
          </a:p>
          <a:p>
            <a:r>
              <a:rPr lang="x-none"/>
              <a:t>13. Зельдович Я.Б., Райзер Ю.П. Физика ударных волн и высокотемпературных гидродинамических явлений. М.: ФИЗМАТЛИТ, 2008. – 654 с.</a:t>
            </a:r>
            <a:endParaRPr lang="ru-RU" dirty="0"/>
          </a:p>
          <a:p>
            <a:r>
              <a:rPr lang="ru-RU" dirty="0"/>
              <a:t>14. </a:t>
            </a:r>
            <a:r>
              <a:rPr lang="ru-RU" dirty="0" err="1"/>
              <a:t>Вергун</a:t>
            </a:r>
            <a:r>
              <a:rPr lang="ru-RU" dirty="0"/>
              <a:t> И.И.. Козловский К.И., Козырев Ю.П. и др. Журнал технической физики. 1979. т. 49, № 5. с. 2003-2006.</a:t>
            </a:r>
          </a:p>
          <a:p>
            <a:r>
              <a:rPr lang="ru-RU" dirty="0"/>
              <a:t>15. </a:t>
            </a:r>
            <a:r>
              <a:rPr lang="ru-RU" dirty="0" err="1"/>
              <a:t>Дыдычкин</a:t>
            </a:r>
            <a:r>
              <a:rPr lang="ru-RU" dirty="0"/>
              <a:t> В.Н., </a:t>
            </a:r>
            <a:r>
              <a:rPr lang="ru-RU" dirty="0" err="1"/>
              <a:t>Шиканов</a:t>
            </a:r>
            <a:r>
              <a:rPr lang="ru-RU" dirty="0"/>
              <a:t> А.Е. Атомная энергия. Т.70. и. 2, 1991, с. 135-137.</a:t>
            </a:r>
          </a:p>
          <a:p>
            <a:r>
              <a:rPr lang="ru-RU" dirty="0"/>
              <a:t>16. </a:t>
            </a:r>
            <a:r>
              <a:rPr lang="ru-RU" dirty="0" err="1"/>
              <a:t>Шиканов</a:t>
            </a:r>
            <a:r>
              <a:rPr lang="ru-RU" dirty="0"/>
              <a:t> А.Е., Вовченко Е.Д., Козловский К.И., Шатохин В.Л. Письма в ЖТФ, 2019, т. 49, в.3, с. 59-62.</a:t>
            </a:r>
          </a:p>
          <a:p>
            <a:r>
              <a:rPr lang="ru-RU" dirty="0"/>
              <a:t>17. Войтенко В.А., Гулько В.М., Коломиец Н.Ф. и др. ПТЭ, 1988, №5, с.34-35.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BFE489-482A-5173-8391-B8C0DCE2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28" y="1958036"/>
            <a:ext cx="7518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15">
            <a:extLst>
              <a:ext uri="{FF2B5EF4-FFF2-40B4-BE49-F238E27FC236}">
                <a16:creationId xmlns:a16="http://schemas.microsoft.com/office/drawing/2014/main" id="{A3A83688-8F5E-669A-7E67-1DC85C7100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45430" y="21883216"/>
            <a:ext cx="30556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D27AFAE1-5B74-2153-A242-D1354B424072}"/>
                  </a:ext>
                </a:extLst>
              </p:cNvPr>
              <p:cNvSpPr/>
              <p:nvPr/>
            </p:nvSpPr>
            <p:spPr>
              <a:xfrm>
                <a:off x="1345430" y="22932492"/>
                <a:ext cx="30265119" cy="419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4050665" algn="l"/>
                  </a:tabLs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 моменту десятикратного расширения лазерной плазмы от начального размера в ней практически прекращаются столкновения частиц и происходит «закалка ионизационного состояния» [1,3]. Следуя работам [1,6], будем считать процесс расширения плазмы, начиная с момента </a:t>
                </a:r>
                <a:r>
                  <a:rPr lang="en-US" sz="1800" i="1" dirty="0"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i="1" baseline="-25000" dirty="0"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</a:t>
                </a:r>
                <a:r>
                  <a:rPr lang="en-US" sz="1800" i="1" dirty="0"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1</a:t>
                </a:r>
                <a:r>
                  <a:rPr lang="en-US" sz="1800" i="1" dirty="0"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0a/V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, близким к адиабатическому с показателем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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 = 5/3, полагая в соответствии с монографиями [3,13], выполнение следующих связей между энергетическими характеристиками плазменного сгустка:</a:t>
                </a:r>
                <a:r>
                  <a:rPr lang="ru-RU" sz="1800" dirty="0">
                    <a:effectLst/>
                    <a:latin typeface="GoodPro-Light" panose="020B0504020101020102" pitchFamily="34" charset="0"/>
                  </a:rPr>
                  <a:t> </a:t>
                </a:r>
                <a:endParaRPr lang="en-US" sz="1800" dirty="0">
                  <a:effectLst/>
                  <a:latin typeface="GoodPro-Light" panose="020B0504020101020102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4050665" algn="l"/>
                  </a:tabLst>
                </a:pPr>
                <a:endParaRPr lang="en-US" sz="1800" dirty="0">
                  <a:latin typeface="GoodPro-Light" panose="020B0504020101020102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4050665" algn="l"/>
                  </a:tabLs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стадии полного разогрева каждая частица плазмы имеет энергию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где </a:t>
                </a:r>
                <a:r>
                  <a:rPr lang="ru-RU" sz="1800" i="1" dirty="0" err="1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US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элементарный электрический заряд. Тогда, используя принцип равнораспределения энергии по степеням свободы и полученные выше энергетические соотношения, находим связь начального числа ионов в полностью ионизованной плазме с энергией лазерного импульса: </a:t>
                </a:r>
                <a:endParaRPr lang="en-US" sz="1800" dirty="0">
                  <a:effectLst/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4050665" algn="l"/>
                  </a:tabLst>
                </a:pPr>
                <a:endParaRPr lang="en-US" sz="1800" dirty="0"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4050665" algn="l"/>
                  </a:tabLst>
                </a:pP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порядковый номер металла-носителя мишени (в данном случае титана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ru-RU" sz="1800" i="1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22)</a:t>
                </a:r>
                <a:r>
                  <a:rPr lang="en-US" sz="1800" dirty="0">
                    <a:latin typeface="GoodPro-Light" panose="020B0504020101020102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Из этого выражения, с учетом коэффициента «закалки» ионизационного состояния плазмы по дейтерию </a:t>
                </a:r>
                <a:r>
                  <a:rPr lang="en-US" sz="1800" i="1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k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</a:t>
                </a:r>
                <a:r>
                  <a:rPr lang="ru-RU" sz="1800" dirty="0">
                    <a:effectLst/>
                    <a:latin typeface="GoodPro-Light" panose="020B0504020101020102" pitchFamily="34" charset="0"/>
                  </a:rPr>
                  <a:t> </a:t>
                </a:r>
                <a:r>
                  <a:rPr lang="en-US" sz="1800" dirty="0">
                    <a:latin typeface="GoodPro-Light" panose="020B0504020101020102" pitchFamily="34" charset="0"/>
                  </a:rPr>
                  <a:t>0,1</a:t>
                </a:r>
                <a:r>
                  <a:rPr lang="ru-RU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, получаем окончательное выражение для оценки полного числа дейтронов в лазерной плазме в виде приближенной зависимости</a:t>
                </a:r>
                <a:r>
                  <a:rPr lang="en-US" sz="1800" dirty="0">
                    <a:effectLst/>
                    <a:latin typeface="GoodPro-Light" panose="020B0504020101020102" pitchFamily="34" charset="0"/>
                    <a:ea typeface="Times New Roman" panose="02020603050405020304" pitchFamily="18" charset="0"/>
                  </a:rPr>
                  <a:t>:</a:t>
                </a:r>
              </a:p>
              <a:p>
                <a:endParaRPr lang="ru-RU" sz="1800" i="1" dirty="0">
                  <a:effectLst/>
                  <a:latin typeface="GoodPro-Light" panose="020B0504020101020102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D27AFAE1-5B74-2153-A242-D1354B424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30" y="22932492"/>
                <a:ext cx="30265119" cy="4196020"/>
              </a:xfrm>
              <a:prstGeom prst="rect">
                <a:avLst/>
              </a:prstGeom>
              <a:blipFill>
                <a:blip r:embed="rId7"/>
                <a:stretch>
                  <a:fillRect l="-210" r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EFD0F48B-37FA-6BFC-88FC-5E17A27D9A05}"/>
              </a:ext>
            </a:extLst>
          </p:cNvPr>
          <p:cNvCxnSpPr>
            <a:cxnSpLocks/>
          </p:cNvCxnSpPr>
          <p:nvPr/>
        </p:nvCxnSpPr>
        <p:spPr>
          <a:xfrm>
            <a:off x="1149404" y="14462337"/>
            <a:ext cx="0" cy="12852000"/>
          </a:xfrm>
          <a:prstGeom prst="line">
            <a:avLst/>
          </a:prstGeom>
          <a:ln w="76200">
            <a:solidFill>
              <a:srgbClr val="68A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DD366-D31B-D550-91FD-CAF5C0C222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16703" r="5240"/>
          <a:stretch/>
        </p:blipFill>
        <p:spPr bwMode="auto">
          <a:xfrm>
            <a:off x="1850670" y="28299042"/>
            <a:ext cx="11855575" cy="7925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8AD17-BBDC-3E35-1C6D-DDCAF1D2F0DA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33" y="14568200"/>
            <a:ext cx="6382407" cy="497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Шрифт, белый, рукописный текс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1215BB-61B4-3EFD-D606-EF033D0F5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5200" y="19431102"/>
            <a:ext cx="2146300" cy="7112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белый, символ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2B8E6-20B9-9660-E6BA-E0C26587B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152" y="22005324"/>
            <a:ext cx="1282700" cy="4318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рифт, текст, рукописный текс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120FE62F-2E5F-1413-6A00-C68E3211C8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3166" y="23844891"/>
            <a:ext cx="3898900" cy="5461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Шрифт, текст, белый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F207D108-E69C-497E-56A9-2781037D49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4400" y="25326942"/>
            <a:ext cx="3162300" cy="4953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Шрифт, белый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2E5C6A-7040-6BBD-42BC-60BE5AA42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4099" y="26841931"/>
            <a:ext cx="2997200" cy="508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рифт, типография, рукописный текст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7FDE0FD-3E1A-52D7-DCAD-4249FDE34A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88551" y="31687259"/>
            <a:ext cx="2146300" cy="3175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рифт, рукописный текст, белый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6C94DC03-F0A2-DA68-B711-7DE73ACD81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26195" y="35093996"/>
            <a:ext cx="2146300" cy="5080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Шрифт, белый, текст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BABF8CD-A6CA-519D-EBB1-80404A140C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54943" y="33203726"/>
            <a:ext cx="2146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1891</Words>
  <Application>Microsoft Macintosh PowerPoint</Application>
  <PresentationFormat>Произвольный</PresentationFormat>
  <Paragraphs>65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GoodPro-Light</vt:lpstr>
      <vt:lpstr>GoodPro-Medium</vt:lpstr>
      <vt:lpstr>Times New Roman</vt:lpstr>
      <vt:lpstr>Тема Office</vt:lpstr>
      <vt:lpstr>Equation.3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Антон Исаев</cp:lastModifiedBy>
  <cp:revision>49</cp:revision>
  <dcterms:created xsi:type="dcterms:W3CDTF">2018-04-29T11:30:06Z</dcterms:created>
  <dcterms:modified xsi:type="dcterms:W3CDTF">2023-09-07T15:16:44Z</dcterms:modified>
</cp:coreProperties>
</file>