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5" r:id="rId5"/>
    <p:sldId id="278" r:id="rId6"/>
    <p:sldId id="270" r:id="rId7"/>
    <p:sldId id="279" r:id="rId8"/>
    <p:sldId id="264" r:id="rId9"/>
    <p:sldId id="260" r:id="rId10"/>
    <p:sldId id="271" r:id="rId11"/>
    <p:sldId id="272" r:id="rId12"/>
    <p:sldId id="280" r:id="rId13"/>
    <p:sldId id="273" r:id="rId14"/>
    <p:sldId id="261" r:id="rId15"/>
    <p:sldId id="274" r:id="rId16"/>
    <p:sldId id="275" r:id="rId17"/>
    <p:sldId id="276" r:id="rId18"/>
    <p:sldId id="277" r:id="rId19"/>
    <p:sldId id="262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77F"/>
    <a:srgbClr val="4C95A4"/>
    <a:srgbClr val="2D467E"/>
    <a:srgbClr val="4D99A6"/>
    <a:srgbClr val="FFFFFF"/>
    <a:srgbClr val="325386"/>
    <a:srgbClr val="4D97A4"/>
    <a:srgbClr val="498DA0"/>
    <a:srgbClr val="111111"/>
    <a:srgbClr val="2D4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9" autoAdjust="0"/>
    <p:restoredTop sz="73350" autoAdjust="0"/>
  </p:normalViewPr>
  <p:slideViewPr>
    <p:cSldViewPr snapToGrid="0">
      <p:cViewPr varScale="1">
        <p:scale>
          <a:sx n="79" d="100"/>
          <a:sy n="79" d="100"/>
        </p:scale>
        <p:origin x="102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11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29C5-7689-433F-AF2C-508513F25F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М. </a:t>
            </a:r>
            <a:r>
              <a:rPr lang="ru-RU" dirty="0" err="1" smtClean="0"/>
              <a:t>Скамароха</a:t>
            </a:r>
            <a:r>
              <a:rPr lang="ru-RU" dirty="0" smtClean="0"/>
              <a:t> // Коррекция влияния вставных устройств первой очереди накопителя СКИФ // </a:t>
            </a:r>
            <a:r>
              <a:rPr lang="en-US" dirty="0" smtClean="0"/>
              <a:t>RuPAC’23, </a:t>
            </a:r>
            <a:r>
              <a:rPr lang="ru-RU" dirty="0" smtClean="0"/>
              <a:t>Новосибирск</a:t>
            </a:r>
            <a:endParaRPr lang="ru-RU" dirty="0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0F2C5-2CEF-4641-A340-AD436DC2C298}" type="datetimeFigureOut">
              <a:rPr lang="ru-RU" smtClean="0"/>
              <a:t>12.09.2023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641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1234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F3C1F-EBA3-4F78-ABE6-428FACC6CE74}" type="datetime1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AE25D-5C54-45A9-B8B5-70CDE019C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3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5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И, наконец, рассмотрим влияние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нелинейную динамику пучка. Даже для однородного поля в горизонтальном направлении (бесконечно широкие полюса) краевое поле полюсов на орбите пучка нелинейно, и для модели синусоидального поля может быть описано поправкой к гамильтониану линейного движения вида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∆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                                                  (3.8)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Оценить влияние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движение частиц можно, например, сравнив нелинейный сдвиг бетатронной частоты из-за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𝑦𝑦</m:t>
                        </m:r>
                      </m:sub>
                    </m:sSub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64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bSup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𝑦𝑐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                (3.9)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 тем, который дают сильные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секступольные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линзы, компенсирующие натуральный хроматизм. Для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параметрами из таблицы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≈280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𝑦𝑐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≈5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и амплитуды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мм сдвиг частоты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≈1.1∙1</m:t>
                    </m:r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Между тем, для этой же амплитуды хроматические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секступоли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дают величину в двести раз большую: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≈0.24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т.е., можно ожидать, что прямое нелинейное воздействие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(-ров) на движение частиц будет несущественным.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И, наконец, рассмотрим влияние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нелинейную динамику пучка. Даже для однородного поля в горизонтальном направлении (бесконечно широкие полюса) краевое поле полюсов на орбите пучка нелинейно, и для модели синусоидального поля может быть описано поправкой к гамильтониану линейного движения вида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〖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∆𝐻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〗_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2=1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𝜃_𝑤^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𝑘_𝑤^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𝑦^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                                                  (3.8)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Оценить влияние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движение частиц можно, например, сравнив нелинейный сдвиг бетатронной частоты из-за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Δ𝜈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 )=𝐶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𝑦𝑦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𝑦^2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𝑦𝑦≈1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64𝜋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𝐿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𝑘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𝑤^4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𝜃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𝑦𝑐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                (3.9)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 тем, который дают сильные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секступольные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линзы, компенсирующие натуральный хроматизм. Для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параметрами из таблицы 2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𝑦𝑦≈280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𝑦𝑐≈5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и амплитуды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𝑦=2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мм сдвиг частоты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∆𝜈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𝑦≈1.1∙10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Между тем, для этой же амплитуды хроматические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секступоли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дают величину в двести раз большую: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∆𝜈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𝑦≈0.24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т.е., можно ожидать, что прямое нелинейное воздействие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(-ров) на движение частиц будет несущественным.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2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Численное моделирование движения частицы в накопителе СКИФ с вставными устройствами проводилось программами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[?]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Elegant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[?].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использовался модуль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для минимизации штрафной функции в процессе оптимизации использовались методы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LMDIF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JACOBIAN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Elegant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той же задачи применялись методы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simplex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(работающий в режиме параллельного поиска)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hypersimplex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Для коррекции оптики, возмущенной вставным устройством, использовались следующие опции: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градиентов регулярных квадрупольных линз базовой оптики (дублетов – ниже обозначается как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Все квадрупольные линзы накопителя СКИФ запитаны от индивидуальных источников питания;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постановка дополнительной квадрупольной линзы вблизи регулярного дублета (триплет Т);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постановка двух дополнительных квадрупольных линз вблизи регулярного дублета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квадруплет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комбинация описанных выше методов с использованием квадрупольной коррекции, заложенной во все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секступольные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линзы накопителя (например, Т+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силы дополнительных квадрупольных линз невелики, они рассматриваются как корректоры (квадрупольные) и являются «принадлежностью» будущего (напомним, что всего будет установлено 14 вставных устройств) вставного устройства – т.е., устанавливаются в промежуток вместе с соответствующим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вигглером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ондулятором. При этом схема коррекции определяется исходя из параметров этого устройства. Очевидно, что для настройки на выходе из прямолинейного промежутка двух бетатронных функций и их производных (возмущенных влиянием вставного устройства) необходимо именно четыре независимых квадрупольных линзы, поэтому мы можем ожидать,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квадруплетный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вариант позволяет полностью локализовать возмущенную оптику внутри промежутка. Однако это самый сложный и затратный метод (требуется четыре дополнительных квадруполя, подставки под них, источники питания и т.д.), поэтому ниже мы рассматриваем и другие варианты.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Рассматривается 1-1.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SCU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параметрами из таблицы 2. Используются следующие способы (рис.5): регулярный дублет, триплет,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квадруплет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дублет с корректорами градиента в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секступольных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линзах. В таблице 4 приведено остаточное возмущение оптики кольца для разных методов коррекции. Простейший из них – регулярными дублетами линз дает смещение вертикальной бетатронной частоты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=0.01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пренебрежимо малое возмущение оптических функций вдоль кольца и локальное искажение вертикальной беты в промежутке –5%. Столь слабое влияние объясняется (см. формулу (3.2)) малыми амплитудой поля ондулятора и вертикальной бета-функцией в промежутке его установки.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Рис.5 Коррекция влияния ондулятора 1-1.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SCU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Сверху вниз: относительное возмущение горизонтальной и вертикальной бетатронных функций в процентах, искажение дисперсионной функции (почему?) в микрометрах, изменение сил квадрупольных линз в процентах (как нулевая ранее линза может меняться в процентах?). Обозначения метода коррекции: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– регулярный дублет (слева и справа от ондулятора сила линз меняется одинаково),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 – триплет линз,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 –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квадруплет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линз,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 – дублет и квадрупольные коррекции в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секступолях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Рассматривается 1-1.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SCU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параметрами из таблицы 2. Используются следующие способы (рис.5): регулярный дублет, триплет,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квадруплет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дублет с корректорами градиента в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секступольных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линзах. В таблице 4 приведено остаточное возмущение оптики кольца для разных методов коррекции. Простейший из них – регулярными дублетами линз дает смещение вертикальной бетатронной частоты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∆𝜈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𝑦=0.01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пренебрежимо малое возмущение оптических функций вдоль кольца и локальное искажение вертикальной беты в промежутке –5%. Столь слабое влияние объясняется (см. формулу (3.2)) малыми амплитудой поля ондулятора и вертикальной бета-функцией в промежутке его установки.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Рис.5 Коррекция влияния ондулятора 1-1.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SCU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Сверху вниз: относительное возмущение горизонтальной и вертикальной бетатронных функций в процентах, искажение дисперсионной функции (почему?) в микрометрах, изменение сил квадрупольных линз в процентах (как нулевая ранее линза может меняться в процентах?). Обозначения метода коррекции: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– регулярный дублет (слева и справа от ондулятора сила линз меняется одинаково),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 – триплет линз,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 –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квадруплет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линз,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 – дублет и квадрупольные коррекции в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секступолях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0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0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 коллективного пользования «Сибирский кольцевой источник фотонов» (ЦКП «СКИФ») – новый источник синхротронного излучения (СИ) четвертого поколения, сооружаемый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наукограде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Кольцово (Новосибирская обл.). Ускорительный комплекс ЦКП «СКИФ» включает линейный ускоритель электронов с энергией 200 МэВ, промежуточный синхротрон-бустер и накопительное кольцо с энергией 3 ГэВ и длиной орбиты 476 м. Проектный «естественный» (без вставных устройств и при нулевых токе пучка и связи мод бетатронных колебаний) горизонтальный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эмиттанс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пучка в накопителе равен 73.2 пм.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0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Базовая магнитная структура накопителя состоит из 16-ти идентичных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суперпериодов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разделенных длинными (6 м) прямолинейными промежутками. Оптическая формула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суперпериода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7ВА (7-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achromat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пять центральных ячеек типа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 Theoretical Minimum Emittance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обеспечивают экстремально малый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эмиттанс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достаточно большой динамической апертуре. Две краевые ячейки служат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зануления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дисперсионной функции в прямолинейных промежутках и получения там бетатронных функций, пригодных для надежной инжекции пучка и постановки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сильнополевых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вставных устройств. В целом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суперпериод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обладает высокой степенью симметрии, что позволяет унифицировать магнитные элементы и повысить их серийность, а также способствует получению большой динамической апертуры.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Оптические функции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суперпериода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показаны на рис.1, начало и конец графика соответствуют центрам прямолинейных промежутков.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для получения малого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эмиттанса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необходимы поворотные магниты с малым углом отклонения (следовательно, с малым полем и мягким спектром излучения), в центре каждого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суперпериода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ставится короткий диполь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superbend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поле 2 Тл в котором создается постоянными магнитами (типа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NdFeB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что делает его гораздо компактнее и экономичнее электромагнита. Такой диполь позволяет получать поток жестких квантов с очень маленьким размером источника, поскольку горизонтальная бета-функция, по условию минимизации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эмиттанса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центре короткого диполя мала. Кроме того, для более точной настройки условий минимизации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эмиттанса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применяем магниты с отрицательной кривизной поля, в качестве которых используются соответствующие квадрупольные линзы регулярной структуры, смещенные на несколько миллиметров относительно оси пучка.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1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Два прямолинейных промежутка предназначены для размещения ускоряющих высокочастотных резонаторов и оборудования инжекции. В оставшихся 14-ти предполагается установить генераторы излучения –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вигглеры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ондуляторы. Для этого оптические функции в промежутках должны удовлетворять определенным условиям. Для уменьшения влияния сверхпроводящих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ондуляторов на оптику и нелинейную динамику пучка необходима малая вертикальная бетатронная функция. Мощное излучение из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сильнополевых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устройств увеличивает радиационное трение и способно дополнительно уменьшить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 (или предотвратить его увеличение вследствие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внутрисгусткового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кулоновского рассеяния) при определенном сочетании параметров – в частности, близкой к нулю дисперсионной функции и небольшой горизонтальной бетатронной функции. Малая горизонтальная бета в ондуляторах желательна и для максимизации яркости излучения, поскольку при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эмиттансе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приближающемся к волновому пределу, приходится согласовывать фазовые эллипсы электронного и фотонного пучков, так, чтобы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den>
                    </m:f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en-US" sz="1200" i="1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длина ондулятора,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бета-функция в центре ондулятора,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«бета-функция», соответствующая распределению фотонного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пучка.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При характерной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≈2÷3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величина горизонтальной беты должна быть весьма малой, что противоречит условиям традиционной, надежной и эффективной инжекции с локальным импульсным искажением замкнутой орбиты (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bump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в горизонтальной плоскости, которая требует достаточно большой динамической апертуры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ru-RU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Два прямолинейных промежутка предназначены для размещения ускоряющих высокочастотных резонаторов и оборудования инжекции. В оставшихся 14-ти предполагается установить генераторы излучения –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вигглеры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ондуляторы. Для этого оптические функции в промежутках должны удовлетворять определенным условиям. Для уменьшения влияния сверхпроводящих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ондуляторов на оптику и нелинейную динамику пучка необходима малая вертикальная бетатронная функция. Мощное излучение из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сильнополевых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устройств увеличивает радиационное трение и способно дополнительно уменьшить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 (или предотвратить его увеличение вследствие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внутрисгусткового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кулоновского рассеяния) при определенном сочетании параметров – в частности, близкой к нулю дисперсионной функции и небольшой горизонтальной бетатронной функции. Малая горизонтальная бета в ондуляторах желательна и для максимизации яркости излучения, поскольку при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эмиттансе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приближающемся к волновому пределу, приходится согласовывать фазовые эллипсы электронного и фотонного пучков, так, чтобы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𝑥≈𝛽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𝑟=𝐿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𝑢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en-US" sz="1200" i="1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длина ондулятора,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бета-функция в центре ондулятора, а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𝑟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«бета-функция», соответствующая распределению фотонного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пучка.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При характерной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𝐿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𝑢≈2÷3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величина горизонтальной беты должна быть весьма малой, что противоречит условиям традиционной, надежной и эффективной инжекции с локальным импульсным искажением замкнутой орбиты (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bump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в горизонтальной плоскости, которая требует достаточно большой динамической апертуры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𝑥∝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√(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ru-RU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9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Для базовой структуры СКИФ мы выбрали в центре прямолинейных промежутков дисперсию равную нулю,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=15.4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=2.4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м. Такой выбор уменьшает возмущение линейного и нелинейного движения частиц полем вставных устройств и позволяет инжектировать пучок из синхротрона-бустера с эффективностью близкой к 100%. В части влияния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ондуляторов на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 выбранная горизонтальная бета является компромиссной: при ней горизонтальный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(без учета кулоновского рассеяния) не уменьшается и не увеличивается, оставаясь на уровне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≈74÷78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пм, почти не завися от числа включенных вставных устройств. Это удобно для экспериментаторов, так как условия экспонирования образцов остаются постоянными.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Для получения в прямолинейном промежутке СКИФ приведенных выше бетатронных функций достаточно двух дублетов квадрупольных линз, размещенных по краям. Такое решение похоже на оптику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суперпериода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MAX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IV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(напомним, однако, что «естественный»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MAX IV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330 пм).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Получить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оптическое решение, которое позволяет вставным устройства уменьшить горизонтальный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увеличить яркость СИ более точно согласовав распределения фотонного и электронного пучков в ондуляторе можно перейдя от квадрупольных дублетов к триплетам,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центре «триплетного» промежутка бетатронные функции равны 0.71 м по горизонтали и 3.97 м по вертикали.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Такое решение, противоречит условиям инжекции, и хотя-бы один промежуток должен иметь большую горизонтальную бету. При этом нарушение высокой симметрии кольца накопителя приводит к закономерному уменьшению поперечной динамической апертуры, и, хотя для варианта, когда дублетный и триплетный промежутки чередуются, а степень симметрии падает «всего» в два раза (с 16-кратной до 8-кратной) апертура падает не очень критично (на 15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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20%), было принято решение начать работу в менее рискованной базовой структуре, а возможность модернизации оптики промежутка рассматривать после приобретения опыта работы с беспрецедентно малым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эмиттансом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Для базовой структуры СКИФ мы выбрали в центре прямолинейных промежутков дисперсию равную нулю,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𝑥=15.4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𝑦=2.4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м. Такой выбор уменьшает возмущение линейного и нелинейного движения частиц полем вставных устройств и позволяет инжектировать пучок из синхротрона-бустера с эффективностью близкой к 100%. В части влияния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ондуляторов на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 выбранная горизонтальная бета является компромиссной: при ней горизонтальный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(без учета кулоновского рассеяния) не уменьшается и не увеличивается, оставаясь на уровне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𝜀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_𝑥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≈74÷78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пм, почти не завися от числа включенных вставных устройств. Это удобно для экспериментаторов, так как условия экспонирования образцов остаются постоянными.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Для получения в прямолинейном промежутке СКИФ приведенных выше бетатронных функций достаточно двух дублетов квадрупольных линз, размещенных по краям. Такое решение похоже на оптику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суперпериода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MAX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IV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(напомним, однако, что «естественный»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MAX IV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330 пм).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Получить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оптическое решение, которое позволяет вставным устройства уменьшить горизонтальный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увеличить яркость СИ более точно согласовав распределения фотонного и электронного пучков в ондуляторе можно перейдя от квадрупольных дублетов к триплетам,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центре «триплетного» промежутка бетатронные функции равны 0.71 м по горизонтали и 3.97 м по вертикали.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Такое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решение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противоречит условиям инжекции, и хотя-бы один промежуток должен иметь большую горизонтальную бету. При этом нарушение высокой симметрии кольца накопителя приводит к закономерному уменьшению поперечной динамической апертуры, и, хотя для варианта, когда дублетный и триплетный промежутки чередуются, а степень симметрии падает «всего» в два раза (с 16-кратной до 8-кратной) апертура падает не очень критично (на 15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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20%), было принято решение начать работу в менее рискованной базовой структуре, а возможность модернизации оптики промежутка рассматривать после приобретения опыта работы с беспрецедентно малым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эмиттансом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6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приведены основные параметры вставных устройств первой очереди с обозначениями: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SCW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сверхпроводящие ондулятор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вигглер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электромагнитный эллиптический ондулятор. Цифрой обозначается номер экспериментальной станции.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0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Для косинусного распределения вертикального поля вдоль оси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(рассматриваем только регулярную часть, вкладом крайних полюсов пренебрегаем)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</m:d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func>
                      <m:func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func>
                      <m:func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(3.1)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 и  – амплитуда и период магнитного поля, влияние на оптику кольца удобно оценить с помощью сдвига вертикальной бетатронной частоты (для однородного распределения поля вдоль оси 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х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что всегда стараются сделать правильной конструкцией полюсов,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горизонтальная частота не меняется):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den>
                    </m:f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                             (3.2)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 – средняя по длине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вертикальная бетатронная функция,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en-US" sz="1200" i="1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длина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bSup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кривизна орбиты в максимуме поля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Воспользовавшись (3.2) можно оценить сдвиг частоты из-за сверхпроводящих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ондулятора из таблицы 2: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SCU	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≈3.4∙1</m:t>
                    </m:r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SCW	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∆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𝜈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≈38∙1</m:t>
                    </m:r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Т.е., возмущение оптики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вигглером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порядок больше, чем ондулятором.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Для косинусного распределения вертикального поля вдоль оси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(рассматриваем только регулярную часть, вкладом крайних полюсов пренебрегаем)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𝐵_𝑦 (𝑥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=0,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𝑧)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=𝐵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cos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⁡(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𝑘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 𝑧)=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𝐵_𝑤  cos⁡(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𝜋/𝜆_𝑤  𝑧)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(3.1)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 и  – амплитуда и период магнитного поля, влияние на оптику кольца удобно оценить с помощью сдвига вертикальной бетатронной частоты (для однородного распределения поля вдоль оси 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х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что всегда стараются сделать правильной конструкцией полюсов,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горизонтальная частота не меняется):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Δ𝜈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𝑦=1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8𝜋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𝐿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 ̅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                             (3.2)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 – средняя по длине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вертикальная бетатронная функция, </a:t>
                </a:r>
                <a:r>
                  <a:rPr lang="en-US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en-US" sz="1200" i="1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длина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𝑤=𝜌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𝐵_𝑤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𝐵𝜌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кривизна орбиты в максимуме поля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Воспользовавшись (3.2) можно оценить сдвиг частоты из-за сверхпроводящих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ондулятора из таблицы 2: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SCU	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∆𝜈_𝑦≈3.4∙10^(−3)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SCW	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∆𝜈_𝑦≈38∙10^(−3)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Т.е., возмущение оптики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вигглером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порядок больше, чем ондулятором.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0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Другой класс эффектов связан с увеличением мощности СИ из-за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Это приводит к изменению «радиационных» параметров пучка (времени затухания бетатронных и синхротронных колебаний,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энергетического разброса и т.п.), которое удобно описывать с помощью так называемых «радиационных интегралов» [?]. Например, изменение горизонтального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 из-за действия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можно выразить в виде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𝜀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sub>
                        </m:s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50</m:t>
                            </m:r>
                          </m:sub>
                        </m:sSub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sub>
                        </m:s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                                            (3.3)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интегралы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отвечают за радиационное трение и квантовую раскачку соответственно, а индексы «0» и «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» относятся к магнитной структуре кольца и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Для поля (3.1) интегралы для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числом периодов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длиной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горизонтальной бетатронной функцией в центре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𝑥𝑐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записываются как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 baseline="-25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ru-RU" sz="12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∙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sSubSup>
                              <m:sSubSupPr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</m:t>
                                </m:r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𝑥𝑐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sub>
                          <m:sup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                                     (3.4)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Здесь  максимальный угол отклонения орбиты от оси змейки, а  – дисперсионная функция в прямолинейном промежутке накопителя, куда ставится устройство. Из (3.4) видно, что для предотвращения роста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нужно чтобы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≪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𝑥𝑐</m:t>
                        </m:r>
                      </m:sub>
                    </m:sSub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 этим условием пятый радиационный интеграл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записывается как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𝑥𝑐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                                                  (3.5)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Подставляя  и  в (3.3) получаем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𝜀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1+8</m:t>
                        </m:r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sub>
                          <m:sup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sub>
                          <m:sup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𝑥𝑐</m:t>
                            </m:r>
                          </m:sub>
                        </m:s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15</m:t>
                            </m:r>
                            <m:sSub>
                              <m:sSubPr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</m:t>
                        </m:r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sub>
                          <m:sup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sub>
                        </m:s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                        (3.6)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откуда видно, что при определенных параметрах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вигглеры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могут как увеличивать, так и уменьшать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источника СИ.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правом рис.3 показано типичное поведение функции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i="1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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(3.6) в зависимости от амплитуды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параметрами из таблицы 2. При заданном периоде поля и горизонтальной бета-функции на азимуте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увеличением амплитуды поля вначале падает из-за дополнительного затухания, а затем растет из-за увеличения квантовой раскачки. При некоторой амплитуде поля кривая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имеет минимум, поэтому правильно подбирая параметры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можно дополнительно уменьшать горизонтальный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Однако для оценки яркости СИ нужно помнить, что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вигглеры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модифицируют и остальные радиационные параметры (время и декременты затухания, энергетический разброс и т.п.). Так, для модели поля (3.1) третий интеграл увеличивается на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den>
                    </m:f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  <m:sup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                              (3.7)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 вызывает неизбежное увеличение энергетического разброса (рис.4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Другой класс эффектов связан с увеличением мощности СИ из-за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Это приводит к изменению «радиационных» параметров пучка (времени затухания бетатронных и синхротронных колебаний,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энергетического разброса и т.п.), которое удобно описывать с помощью так называемых «радиационных интегралов» [?]. Например, изменение горизонтального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 из-за действия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можно выразить в виде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𝑟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𝜀=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1+𝐼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5𝑤/𝐼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50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)/(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1+𝐼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2𝑤/𝐼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                                            (3.3)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где интегралы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отвечают за радиационное трение и квантовую раскачку соответственно, а индексы «0» и «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» относятся к магнитной структуре кольца и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Для поля (3.1) интегралы для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числом периодов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длиной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𝐿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𝑤=𝜆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 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горизонтальной бетатронной функцией в центре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𝑥𝑐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записываются как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𝐼</a:t>
                </a:r>
                <a:r>
                  <a:rPr lang="en-US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2𝑤=1</a:t>
                </a:r>
                <a:r>
                  <a:rPr lang="en-US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</a:t>
                </a:r>
                <a:r>
                  <a:rPr lang="en-US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𝑤^2</a:t>
                </a:r>
                <a:r>
                  <a:rPr lang="en-US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𝐿</a:t>
                </a:r>
                <a:r>
                  <a:rPr lang="en-US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𝐼_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≈8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𝑁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∙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𝜃_𝑤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_𝑤^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𝜂_𝑤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0^2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)/(𝛽_𝑥 ) ̅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𝛽_𝑥𝑐 𝜃_𝑤^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                                     (3.4)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Здесь  максимальный угол отклонения орбиты от оси змейки, а  – дисперсионная функция в прямолинейном промежутке накопителя, куда ставится устройство. Из (3.4) видно, что для предотвращения роста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нужно чтобы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𝜂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𝑤0≪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𝛽_𝑥𝑐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𝜃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√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 этим условием пятый радиационный интеграл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записывается как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𝐼_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≈8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𝑁𝜃_𝑤^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_𝑤^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𝛽_𝑥𝑐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                                                  (3.5)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Подставляя  и  в (3.3) получаем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𝑟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𝜀≈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1+8𝑁𝜃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𝑥𝑐/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15𝐼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50 )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)/(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1+ℎ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𝑤^2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𝐿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𝑤/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20 )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                        (3.6)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откуда видно, что при определенных параметрах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вигглеры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могут как увеличивать, так и уменьшать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источника СИ.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правом рис.3 показано типичное поведение функции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i="1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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(3.6) в зависимости от амплитуды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параметрами из таблицы 2. При заданном периоде поля и горизонтальной бета-функции на азимуте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 увеличением амплитуды поля вначале падает из-за дополнительного затухания, а затем растет из-за увеличения квантовой раскачки. При некоторой амплитуде поля кривая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имеет минимум, поэтому правильно подбирая параметры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можно дополнительно уменьшать горизонтальный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пучка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Однако для оценки яркости СИ нужно помнить, что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вигглеры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модифицируют и остальные радиационные параметры (время и декременты затухания, энергетический разброс и т.п.). Так, для модели поля (3.1) третий интеграл увеличивается на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𝐼_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=4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𝜋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ℎ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_𝑤^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𝐿_𝑤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                                                      (3.7)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 вызывает неизбежное увеличение энергетического разброса (рис.4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Изменение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из-за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зависит от нескольких факторов. Согласно (3.3) – (3.6) дополнительное излучение меняет радиационные интегралы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и 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причем вклад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пятый интеграл зависит от величины горизонтальной бета-функции в месте размещения вставного устройства – чем меньше бета, тем меньшего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можно достичь. С другой стороны, как следует из правого графика рис.3, горизонтальный безразмерный декремент затухания также падает с увеличением амплитуды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что приводит к росту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приведен на левом рис.3. Поскольку горизонтальная бета в промежутке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достаточно большая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=15.4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в центре), уменьшение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незначительно, и минимум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𝑥𝑡𝑜𝑡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≈64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пм достигается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≈3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Т. При максимальной амплитуде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из таблицы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≈4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 оказывается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𝜀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≈1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В этой точке, как видно из (3.6),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примерно равен исходному независимо от числа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что может рассматриваться как положительный фактор, поскольку на всех станциях условия эксперимента сохраняются.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Результаты численного моделирования влияния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параметры пучка приведены в таблице 3 (для примера также показано влияние ондулятора).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помещался в центр прямолинейного промежутка, оптика корректировалась, как это описано выше. Два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ставились в промежутки напротив друг друга. Три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расставлялись примерно равномерно вдоль кольца (точно это невозможно сделать из-за 16-тикартной симметрии). 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Ускоряющее напряжение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(частота ВЧ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𝑅𝐹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=357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МГц) выбиралось по максимуму «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тушековского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» времени жизни (см. ниже раздел «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Внутрисгустковое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рассеяние»), что примерно соответствует энергетическому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акцептансу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∆</m:t>
                            </m:r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/</m:t>
                            </m:r>
                            <m:r>
                              <a:rPr lang="ru-RU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𝑅𝐹𝑚𝑎𝑥</m:t>
                        </m:r>
                      </m:sub>
                    </m:sSub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≈±3%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Изменение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из-за </a:t>
                </a:r>
                <a:r>
                  <a:rPr lang="ru-R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зависит от нескольких факторов. Согласно (3.3) – (3.6) дополнительное излучение меняет радиационные интегралы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𝐼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  и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𝐼_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причем вклад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пятый интеграл зависит от величины горизонтальной бета-функции в месте размещения вставного устройства – чем меньше бета, тем меньшего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можно достичь. С другой стороны, как следует из правого графика рис.3, горизонтальный безразмерный декремент затухания также падает с увеличением амплитуды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что приводит к росту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приведен на левом рис.3. Поскольку горизонтальная бета в промежутке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достаточно большая 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𝛽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𝑥=15.4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 в центре), уменьшение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незначительно, и минимум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𝜀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𝑥𝑡𝑜𝑡≈64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пм достигается при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𝑤≈3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Т. При максимальной амплитуде поля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из таблицы 2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𝑤≈4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 оказывается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𝑟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𝜀≈1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В этой точке, как видно из (3.6), результирующий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эмиттанс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примерно равен исходному независимо от числа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что может рассматриваться как положительный фактор, поскольку на всех станциях условия эксперимента сохраняются.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	Результаты численного моделирования влияния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вигглеров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SCW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на параметры пучка приведены в таблице 3 (для примера также показано влияние ондулятора).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помещался в центр прямолинейного промежутка, оптика корректировалась, как это описано выше. Два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ставились в промежутки напротив друг друга. Три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вигглера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расставлялись примерно равномерно вдоль кольца (точно это невозможно сделать из-за 16-тикартной симметрии). 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Ускоряющее напряжение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𝑈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𝑅𝐹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(частота ВЧ напряжения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𝑓_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𝑅𝐹=357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МГц) выбиралось по максимуму «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тушековского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» времени жизни (см. ниже раздел «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Внутрисгустковое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рассеяние»), что примерно соответствует энергетическому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акцептансу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∆𝐸/𝐸)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𝑅𝐹𝑚𝑎𝑥≈±3%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E25D-5C54-45A9-B8B5-70CDE019CE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6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1841667"/>
            <a:ext cx="10515600" cy="16314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2487168" y="6356350"/>
            <a:ext cx="8253984" cy="5016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М. </a:t>
            </a:r>
            <a:r>
              <a:rPr lang="ru-RU" dirty="0" err="1" smtClean="0"/>
              <a:t>Скамароха</a:t>
            </a:r>
            <a:r>
              <a:rPr lang="ru-RU" dirty="0" smtClean="0"/>
              <a:t>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91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Маркированный список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1841667"/>
            <a:ext cx="10515600" cy="1631449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500"/>
            </a:lvl5pPr>
          </a:lstStyle>
          <a:p>
            <a:pPr lvl="0"/>
            <a:r>
              <a:rPr lang="ru-RU" dirty="0" smtClean="0"/>
              <a:t>Символично </a:t>
            </a:r>
          </a:p>
          <a:p>
            <a:pPr lvl="0"/>
            <a:r>
              <a:rPr lang="ru-RU" dirty="0" smtClean="0"/>
              <a:t>Очень символично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2706624" y="6356350"/>
            <a:ext cx="8168640" cy="5016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М. </a:t>
            </a:r>
            <a:r>
              <a:rPr lang="ru-RU" dirty="0" err="1" smtClean="0"/>
              <a:t>Скамароха</a:t>
            </a:r>
            <a:r>
              <a:rPr lang="ru-RU" dirty="0" smtClean="0"/>
              <a:t>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4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0" y="401053"/>
            <a:ext cx="10515600" cy="70409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 dirty="0" smtClean="0"/>
              <a:t>Соблюдение определённых ограничений в рационе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2"/>
          <p:cNvSpPr>
            <a:spLocks noGrp="1"/>
          </p:cNvSpPr>
          <p:nvPr>
            <p:ph idx="1" hasCustomPrompt="1"/>
          </p:nvPr>
        </p:nvSpPr>
        <p:spPr>
          <a:xfrm>
            <a:off x="685800" y="1360404"/>
            <a:ext cx="10515600" cy="316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</a:lstStyle>
          <a:p>
            <a:pPr lvl="0"/>
            <a:r>
              <a:rPr lang="ru-RU" dirty="0" smtClean="0"/>
              <a:t>Являясь одной из самых распространённых в мире сельскохозяйственных культур, рис занимает главенствующую позицию в национальной кухне сотен народов. В России до XIX века рис называли «сарацинское зерно». Более половины населения Земли питаются в основном именно рисом, что делает эту сельскохозяйственную культуру важнейшей на планете. В некоторых странах Азии из этого растения готовят такие напитки, как вино и пиво. Из рисовых </a:t>
            </a:r>
            <a:r>
              <a:rPr lang="ru-RU" dirty="0" err="1" smtClean="0"/>
              <a:t>зерён</a:t>
            </a:r>
            <a:r>
              <a:rPr lang="ru-RU" dirty="0" smtClean="0"/>
              <a:t> делают так называемую съедобную рисовую бумагу, применяемую в кондитерском деле.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Жизнь в большом городе зачастую накладывает на людей очень много обязательств, которые многим мешают планировать свое время. Поэтому времени катастрофически не хватает на все, в том числе и на нормальную здоровую пищу. Полезные продукты необходимо включать в рацион каждый день: они богаты аминокислотами, витаминами, микро- и макроэлементами, жирными кислотами, клетчаткой. На самом деле мы боремся не за вкус еды, а со своей ленью, потому что нам очень удобно купить полуфабрикаты или готовые продукты, чтобы быстрее приготовить.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4"/>
          </p:nvPr>
        </p:nvSpPr>
        <p:spPr>
          <a:xfrm>
            <a:off x="3316224" y="6356350"/>
            <a:ext cx="7303008" cy="5016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М. </a:t>
            </a:r>
            <a:r>
              <a:rPr lang="ru-RU" dirty="0" err="1" smtClean="0"/>
              <a:t>Скамароха</a:t>
            </a:r>
            <a:r>
              <a:rPr lang="ru-RU" dirty="0" smtClean="0"/>
              <a:t>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06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462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0" y="121053"/>
            <a:ext cx="10515600" cy="7040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Идейные соображения высшего порядка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idx="1" hasCustomPrompt="1"/>
          </p:nvPr>
        </p:nvSpPr>
        <p:spPr>
          <a:xfrm>
            <a:off x="685800" y="1368424"/>
            <a:ext cx="4944979" cy="379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ru-RU" sz="1600" kern="1200" baseline="0" dirty="0" smtClean="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5pPr marL="285750" indent="-285750">
              <a:defRPr lang="ru-RU" sz="1800" kern="1200" dirty="0" smtClean="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</a:pPr>
            <a:r>
              <a:rPr lang="ru-RU" dirty="0" smtClean="0"/>
              <a:t>Идейные соображения высшего порядка, </a:t>
            </a:r>
            <a:br>
              <a:rPr lang="ru-RU" dirty="0" smtClean="0"/>
            </a:br>
            <a:r>
              <a:rPr lang="ru-RU" dirty="0" smtClean="0"/>
              <a:t>а также начало повседневной работы </a:t>
            </a:r>
            <a:br>
              <a:rPr lang="ru-RU" dirty="0" smtClean="0"/>
            </a:br>
            <a:r>
              <a:rPr lang="ru-RU" dirty="0" smtClean="0"/>
              <a:t>по формированию позиции обеспечивает широкому кругу (специалистов) участие </a:t>
            </a:r>
            <a:br>
              <a:rPr lang="ru-RU" dirty="0" smtClean="0"/>
            </a:br>
            <a:r>
              <a:rPr lang="ru-RU" dirty="0" smtClean="0"/>
              <a:t>в формировании форм развития.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</a:pPr>
            <a:r>
              <a:rPr lang="ru-RU" dirty="0" smtClean="0"/>
              <a:t>Не следует, однако забывать, что новая модель организационной деятельности играет важную роль в формировании системы обучения кадров.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</a:pPr>
            <a:r>
              <a:rPr lang="ru-RU" dirty="0" smtClean="0"/>
              <a:t>ЦКП «СКИФ» с источником синхротронного излучения поколения «4+» и энергией 3 ГэВ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</a:pPr>
            <a:r>
              <a:rPr lang="ru-RU" dirty="0" err="1" smtClean="0"/>
              <a:t>Cоздается</a:t>
            </a:r>
            <a:r>
              <a:rPr lang="ru-RU" dirty="0" smtClean="0"/>
              <a:t> в рамках национального проекта «Наука и университеты»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0" y="1368424"/>
            <a:ext cx="5628774" cy="4377935"/>
          </a:xfrm>
          <a:prstGeom prst="rect">
            <a:avLst/>
          </a:prstGeom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2791968" y="6356350"/>
            <a:ext cx="6900672" cy="5016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М. </a:t>
            </a:r>
            <a:r>
              <a:rPr lang="ru-RU" dirty="0" err="1" smtClean="0"/>
              <a:t>Скамароха</a:t>
            </a:r>
            <a:r>
              <a:rPr lang="ru-RU" dirty="0" smtClean="0"/>
              <a:t>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840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026D-0E47-CD4B-9159-628337BF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3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/>
          <a:stretch/>
        </p:blipFill>
        <p:spPr>
          <a:xfrm>
            <a:off x="0" y="-22634"/>
            <a:ext cx="12192000" cy="6880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69" y="2766218"/>
            <a:ext cx="112976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СИБИРСКИЙ КОЛЬЦЕВОЙ ИСТОЧНИК ФОТОНОВ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7424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9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kern="1200">
          <a:solidFill>
            <a:srgbClr val="11111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2400" kern="1200">
          <a:solidFill>
            <a:srgbClr val="11111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2000" kern="1200">
          <a:solidFill>
            <a:srgbClr val="11111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800" kern="1200">
          <a:solidFill>
            <a:srgbClr val="11111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800" kern="120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4566" cy="501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800" y="6424612"/>
            <a:ext cx="581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fld id="{9924739B-F12C-4448-A7B2-3AAE3D161C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11424" y="6356350"/>
            <a:ext cx="7156704" cy="501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М. </a:t>
            </a:r>
            <a:r>
              <a:rPr lang="ru-RU" dirty="0" err="1" smtClean="0"/>
              <a:t>Скамароха</a:t>
            </a:r>
            <a:r>
              <a:rPr lang="ru-RU" dirty="0" smtClean="0"/>
              <a:t>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5" r:id="rId3"/>
    <p:sldLayoutId id="2147483663" r:id="rId4"/>
    <p:sldLayoutId id="214748366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447D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8"/>
        </a:buBlip>
        <a:tabLst/>
        <a:defRPr sz="1800" kern="1200" baseline="0">
          <a:solidFill>
            <a:srgbClr val="11111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11111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Tx/>
        <a:buBlip>
          <a:blip r:embed="rId8"/>
        </a:buBlip>
        <a:defRPr sz="1500" kern="1200">
          <a:solidFill>
            <a:srgbClr val="11111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11111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216" y="2365248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Коррекция влияния вставных устройств первой очереди накопителя СКИФ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Докладчик: </a:t>
            </a:r>
            <a:r>
              <a:rPr lang="ru-RU" sz="2000" u="sng" dirty="0" smtClean="0">
                <a:solidFill>
                  <a:schemeClr val="bg1"/>
                </a:solidFill>
              </a:rPr>
              <a:t>Михаил А. </a:t>
            </a:r>
            <a:r>
              <a:rPr lang="ru-RU" sz="2000" u="sng" dirty="0" err="1" smtClean="0">
                <a:solidFill>
                  <a:schemeClr val="bg1"/>
                </a:solidFill>
              </a:rPr>
              <a:t>Скамароха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i="1" dirty="0" smtClean="0">
                <a:solidFill>
                  <a:schemeClr val="bg1"/>
                </a:solidFill>
              </a:rPr>
              <a:t>ИЯФ СО РАН/ЦКП СКИФ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Со-авторы: Г.Н. Баранов, Е.Б. </a:t>
            </a:r>
            <a:r>
              <a:rPr lang="ru-RU" sz="2000" dirty="0" err="1" smtClean="0">
                <a:solidFill>
                  <a:schemeClr val="bg1"/>
                </a:solidFill>
              </a:rPr>
              <a:t>Левичев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i="1" dirty="0" smtClean="0">
                <a:solidFill>
                  <a:schemeClr val="bg1"/>
                </a:solidFill>
              </a:rPr>
              <a:t>ИЯФ СО РАН/ ЦКП СКИФ/ НГТУ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M.A.Skamarokha@srf-skif.ru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0"/>
          </p:nvPr>
        </p:nvSpPr>
        <p:spPr>
          <a:xfrm>
            <a:off x="1876508" y="6437216"/>
            <a:ext cx="7424928" cy="365125"/>
          </a:xfrm>
        </p:spPr>
        <p:txBody>
          <a:bodyPr/>
          <a:lstStyle/>
          <a:p>
            <a:r>
              <a:rPr lang="ru-RU" dirty="0" smtClean="0"/>
              <a:t>М. </a:t>
            </a:r>
            <a:r>
              <a:rPr lang="ru-RU" dirty="0" err="1" smtClean="0"/>
              <a:t>Скамароха</a:t>
            </a:r>
            <a:r>
              <a:rPr lang="ru-RU" dirty="0" smtClean="0"/>
              <a:t>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1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592" y="181257"/>
            <a:ext cx="7820628" cy="681319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Изменение радиационных параметров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1495" y="862576"/>
                <a:ext cx="8884431" cy="54937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ru-RU" dirty="0" smtClean="0"/>
                  <a:t>Увеличение мощности СИ из-за </a:t>
                </a:r>
                <a:r>
                  <a:rPr lang="ru-RU" dirty="0" err="1" smtClean="0"/>
                  <a:t>вигглера</a:t>
                </a:r>
                <a:r>
                  <a:rPr lang="ru-RU" dirty="0" smtClean="0"/>
                  <a:t> приводит к изменению «радиационных» параметров – времени затухания бетатронных и синхротронных колебаний, </a:t>
                </a:r>
                <a:r>
                  <a:rPr lang="ru-RU" dirty="0" err="1" smtClean="0"/>
                  <a:t>эмиттанса</a:t>
                </a:r>
                <a:r>
                  <a:rPr lang="ru-RU" dirty="0" smtClean="0"/>
                  <a:t>, энергетического разброса и прочих. Это изменение удобно описывать с помощью «радиационных» интегралов</a:t>
                </a:r>
              </a:p>
              <a:p>
                <a:r>
                  <a:rPr lang="ru-RU" dirty="0" smtClean="0"/>
                  <a:t>Изменение горизонтального </a:t>
                </a:r>
                <a:r>
                  <a:rPr lang="ru-RU" dirty="0" err="1" smtClean="0"/>
                  <a:t>эмиттанса</a:t>
                </a:r>
                <a:r>
                  <a:rPr lang="ru-RU" dirty="0" smtClean="0"/>
                  <a:t> пучка из-за действия </a:t>
                </a:r>
                <a:r>
                  <a:rPr lang="ru-RU" dirty="0" err="1" smtClean="0"/>
                  <a:t>вигглера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−отвечают за радиационное трение и квантовую раскачку, индексы 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 panose="02040503050406030204" pitchFamily="18" charset="0"/>
                        </a:rPr>
                        <m:t>"0" и "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 panose="02040503050406030204" pitchFamily="18" charset="0"/>
                        </a:rPr>
                        <m:t>относятся к магнитной структуре кольца и вигглера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ru-RU" dirty="0" smtClean="0"/>
                  <a:t>Интегралы для </a:t>
                </a:r>
                <a:r>
                  <a:rPr lang="ru-RU" dirty="0" err="1" smtClean="0"/>
                  <a:t>вигглера</a:t>
                </a:r>
                <a:r>
                  <a:rPr lang="ru-RU" dirty="0" smtClean="0"/>
                  <a:t> с числом периодов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 smtClean="0"/>
                  <a:t>, </a:t>
                </a:r>
                <a:r>
                  <a:rPr lang="ru-RU" dirty="0">
                    <a:solidFill>
                      <a:schemeClr val="tx1"/>
                    </a:solidFill>
                  </a:rPr>
                  <a:t>длиной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и горизонтальной бетатронной функцией в центре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вигглера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записываются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как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максимальный угол отклонения орбиты от оси вигглера,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/>
                        <m:t>дисперсионная функция в прямолинейном промежутке</m:t>
                      </m:r>
                    </m:oMath>
                  </m:oMathPara>
                </a14:m>
                <a:endParaRPr lang="ru-RU" sz="1900" dirty="0" smtClean="0"/>
              </a:p>
              <a:p>
                <a:r>
                  <a:rPr lang="ru-RU" dirty="0" smtClean="0"/>
                  <a:t>Для предотвращения роста </a:t>
                </a:r>
                <a:r>
                  <a:rPr lang="ru-RU" dirty="0" err="1" smtClean="0"/>
                  <a:t>эмиттанса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𝑥𝑐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1+8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 определённых параметрах </a:t>
                </a:r>
                <a:r>
                  <a:rPr lang="ru-RU" dirty="0" err="1" smtClean="0"/>
                  <a:t>вигглеры</a:t>
                </a:r>
                <a:r>
                  <a:rPr lang="ru-RU" dirty="0" smtClean="0"/>
                  <a:t> могут как увеличивать, так и уменьшать </a:t>
                </a:r>
                <a:r>
                  <a:rPr lang="ru-RU" dirty="0" err="1" smtClean="0"/>
                  <a:t>эмиттанс</a:t>
                </a:r>
                <a:r>
                  <a:rPr lang="ru-RU" dirty="0" smtClean="0"/>
                  <a:t> источника СИ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dirty="0" smtClean="0"/>
                  <a:t> - увеличивает энергетический разброс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495" y="862576"/>
                <a:ext cx="8884431" cy="5493774"/>
              </a:xfrm>
              <a:blipFill>
                <a:blip r:embed="rId3"/>
                <a:stretch>
                  <a:fillRect l="-137" t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9115926" y="177680"/>
            <a:ext cx="2380765" cy="197385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15926" y="2129628"/>
            <a:ext cx="2418332" cy="211835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8799753" y="4230417"/>
            <a:ext cx="2779839" cy="20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587"/>
            <a:ext cx="10515600" cy="1325563"/>
          </a:xfrm>
        </p:spPr>
        <p:txBody>
          <a:bodyPr/>
          <a:lstStyle/>
          <a:p>
            <a:r>
              <a:rPr lang="ru-RU" dirty="0"/>
              <a:t>Изменение эмиттанса из-за </a:t>
            </a:r>
            <a:r>
              <a:rPr lang="ru-RU" dirty="0" smtClean="0"/>
              <a:t>действия магнитного поля </a:t>
            </a:r>
            <a:r>
              <a:rPr lang="ru-RU" dirty="0" err="1" smtClean="0"/>
              <a:t>вигглера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9150"/>
                <a:ext cx="10515600" cy="2996551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дополнительное </a:t>
                </a:r>
                <a:r>
                  <a:rPr lang="ru-RU" dirty="0"/>
                  <a:t>излучение меняет радиационные интегралы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 и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dirty="0"/>
                  <a:t>, причем вклад </a:t>
                </a:r>
                <a:r>
                  <a:rPr lang="ru-RU" dirty="0" err="1"/>
                  <a:t>вигглера</a:t>
                </a:r>
                <a:r>
                  <a:rPr lang="ru-RU" dirty="0"/>
                  <a:t>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зависит </a:t>
                </a:r>
                <a:r>
                  <a:rPr lang="ru-RU" dirty="0"/>
                  <a:t>от величины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 smtClean="0"/>
                  <a:t> в </a:t>
                </a:r>
                <a:r>
                  <a:rPr lang="ru-RU" dirty="0"/>
                  <a:t>месте размещения вставного устройства – чем меньше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, тем меньшего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можно </a:t>
                </a:r>
                <a:r>
                  <a:rPr lang="ru-RU" dirty="0" smtClean="0"/>
                  <a:t>достичь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падает с увеличением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dirty="0"/>
                  <a:t>, что приводит к росту </a:t>
                </a:r>
                <a:r>
                  <a:rPr lang="ru-RU" dirty="0" err="1" smtClean="0"/>
                  <a:t>эмиттанса</a:t>
                </a:r>
                <a:r>
                  <a:rPr lang="en-US" dirty="0"/>
                  <a:t>.</a:t>
                </a:r>
                <a:r>
                  <a:rPr lang="ru-RU" dirty="0" smtClean="0"/>
                  <a:t> Поскольку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 центре </a:t>
                </a:r>
                <a:r>
                  <a:rPr lang="ru-RU" dirty="0" err="1"/>
                  <a:t>вигглера</a:t>
                </a:r>
                <a:r>
                  <a:rPr lang="ru-RU" dirty="0"/>
                  <a:t> достаточно </a:t>
                </a:r>
                <a:r>
                  <a:rPr lang="ru-RU" dirty="0" smtClean="0"/>
                  <a:t>большая, </a:t>
                </a:r>
                <a:r>
                  <a:rPr lang="ru-RU" dirty="0"/>
                  <a:t>уменьшение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незначительно, и минимум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𝑥𝑡𝑜𝑡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≈64</m:t>
                    </m:r>
                  </m:oMath>
                </a14:m>
                <a:r>
                  <a:rPr lang="ru-RU" dirty="0"/>
                  <a:t> пм достигается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≈3</m:t>
                    </m:r>
                  </m:oMath>
                </a14:m>
                <a:r>
                  <a:rPr lang="ru-RU" dirty="0"/>
                  <a:t> Т.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≈4</m:t>
                    </m:r>
                  </m:oMath>
                </a14:m>
                <a:r>
                  <a:rPr lang="ru-RU" dirty="0"/>
                  <a:t> Т оказывается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ru-RU" dirty="0"/>
                  <a:t>. В этой </a:t>
                </a:r>
                <a:r>
                  <a:rPr lang="ru-RU" dirty="0" smtClean="0"/>
                  <a:t>точке результирующий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𝑥𝑡𝑜𝑡</m:t>
                        </m:r>
                      </m:sub>
                    </m:sSub>
                  </m:oMath>
                </a14:m>
                <a:r>
                  <a:rPr lang="ru-RU" dirty="0"/>
                  <a:t> примерно равен исходному независимо от числа </a:t>
                </a:r>
                <a:r>
                  <a:rPr lang="ru-RU" dirty="0" err="1"/>
                  <a:t>вигглеров</a:t>
                </a:r>
                <a:r>
                  <a:rPr lang="ru-RU" dirty="0"/>
                  <a:t>, что может рассматриваться как положительный фактор, поскольку на всех станциях условия эксперимента сохраняются</a:t>
                </a:r>
                <a:r>
                  <a:rPr lang="ru-RU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9150"/>
                <a:ext cx="10515600" cy="2996551"/>
              </a:xfrm>
              <a:blipFill>
                <a:blip r:embed="rId3"/>
                <a:stretch>
                  <a:fillRect t="-1222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55538"/>
              </p:ext>
            </p:extLst>
          </p:nvPr>
        </p:nvGraphicFramePr>
        <p:xfrm>
          <a:off x="6496419" y="4343812"/>
          <a:ext cx="5217795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67130">
                  <a:extLst>
                    <a:ext uri="{9D8B030D-6E8A-4147-A177-3AD203B41FA5}">
                      <a16:colId xmlns:a16="http://schemas.microsoft.com/office/drawing/2014/main" val="197301873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96587332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99679274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98379186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7859977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978899851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Параметр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Bare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U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29794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200" baseline="-25000">
                          <a:effectLst/>
                        </a:rPr>
                        <a:t>xtot</a:t>
                      </a:r>
                      <a:r>
                        <a:rPr lang="ru-RU" sz="1200">
                          <a:effectLst/>
                        </a:rPr>
                        <a:t>, пм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46485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200" baseline="-25000">
                          <a:effectLst/>
                        </a:rPr>
                        <a:t>Е</a:t>
                      </a:r>
                      <a:r>
                        <a:rPr lang="ru-RU" sz="1200">
                          <a:effectLst/>
                        </a:rPr>
                        <a:t>/Е·10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1.03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1.02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1.32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1.36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20420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ru-RU" sz="1200">
                          <a:effectLst/>
                        </a:rPr>
                        <a:t>Е/оборот, кэВ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534 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548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720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904 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1090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60043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en-US" sz="1200" baseline="-25000">
                          <a:effectLst/>
                        </a:rPr>
                        <a:t>RF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ru-RU" sz="1200">
                          <a:effectLst/>
                        </a:rPr>
                        <a:t>МВ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0.85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1.27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1.48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6523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</a:t>
                      </a:r>
                      <a:r>
                        <a:rPr lang="en-US" sz="1200" baseline="-25000">
                          <a:effectLst/>
                        </a:rPr>
                        <a:t>x/s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1.94/1.06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1.91/1.09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1.68</a:t>
                      </a:r>
                      <a:r>
                        <a:rPr lang="en-US" sz="1200">
                          <a:effectLst/>
                        </a:rPr>
                        <a:t>/1.32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1.55</a:t>
                      </a:r>
                      <a:r>
                        <a:rPr lang="en-US" sz="1200">
                          <a:effectLst/>
                        </a:rPr>
                        <a:t>/1.45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1.46</a:t>
                      </a:r>
                      <a:r>
                        <a:rPr lang="en-US" sz="1200">
                          <a:effectLst/>
                        </a:rPr>
                        <a:t>/1.54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970913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200" baseline="-25000">
                          <a:effectLst/>
                        </a:rPr>
                        <a:t>x,y,s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ru-RU" sz="1200">
                          <a:effectLst/>
                        </a:rPr>
                        <a:t>мс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9/18/17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9/17/16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8/13/10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7/10/7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6/9/6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3319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97568" y="4198135"/>
            <a:ext cx="2380765" cy="19738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461084" y="4125882"/>
            <a:ext cx="2418332" cy="21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</a:t>
            </a:r>
            <a:r>
              <a:rPr lang="ru-RU" dirty="0" err="1" smtClean="0"/>
              <a:t>вигглера</a:t>
            </a:r>
            <a:r>
              <a:rPr lang="ru-RU" dirty="0" smtClean="0"/>
              <a:t> на нелинейную динамику пучка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1667"/>
                <a:ext cx="10515600" cy="4431811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Даже для однородного поля в горизонтальном направлении (бесконечно широкие полюса) краевое поле полюсов на орбите пучка нелинейно, и для модели синусоидального поля может быть описано поправкой к гамильтониану линейного движения вида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Оценить влияние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вигглера</a:t>
                </a:r>
                <a:r>
                  <a:rPr lang="ru-RU" dirty="0">
                    <a:solidFill>
                      <a:schemeClr val="tx1"/>
                    </a:solidFill>
                  </a:rPr>
                  <a:t> на движение частиц можно, например, сравнив нелинейный сдвиг бетатронной частоты из-за поля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вигглера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/>
                  <a:t>с тем, который дают сильные </a:t>
                </a:r>
                <a:r>
                  <a:rPr lang="ru-RU" dirty="0" err="1"/>
                  <a:t>секступольные</a:t>
                </a:r>
                <a:r>
                  <a:rPr lang="ru-RU" dirty="0"/>
                  <a:t> линзы, компенсирующие натуральный хроматизм.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𝑦𝑐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Для </a:t>
                </a:r>
                <a:r>
                  <a:rPr lang="en-US" dirty="0"/>
                  <a:t>SCW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≈280</m:t>
                    </m:r>
                  </m:oMath>
                </a14:m>
                <a:r>
                  <a:rPr lang="ru-RU" dirty="0"/>
                  <a:t> м</a:t>
                </a:r>
                <a:r>
                  <a:rPr lang="ru-RU" baseline="30000" dirty="0"/>
                  <a:t>-2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𝑦𝑐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≈5</m:t>
                    </m:r>
                  </m:oMath>
                </a14:m>
                <a:r>
                  <a:rPr lang="ru-RU" dirty="0"/>
                  <a:t> м и амплитуды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dirty="0"/>
                  <a:t> мм сдвиг частоты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≈1.1∙1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dirty="0"/>
                  <a:t>. </a:t>
                </a:r>
                <a:r>
                  <a:rPr lang="ru-RU" dirty="0" smtClean="0"/>
                  <a:t>Для этой </a:t>
                </a:r>
                <a:r>
                  <a:rPr lang="ru-RU" dirty="0"/>
                  <a:t>же амплитуды хроматические </a:t>
                </a:r>
                <a:r>
                  <a:rPr lang="ru-RU" dirty="0" err="1"/>
                  <a:t>секступоли</a:t>
                </a:r>
                <a:r>
                  <a:rPr lang="ru-RU" dirty="0"/>
                  <a:t> дают величину в двести раз большую: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≈0.24</m:t>
                    </m:r>
                  </m:oMath>
                </a14:m>
                <a:r>
                  <a:rPr lang="ru-RU" dirty="0"/>
                  <a:t>, т.е., можно ожидать, что прямое нелинейное воздействие </a:t>
                </a:r>
                <a:r>
                  <a:rPr lang="ru-RU" dirty="0" err="1" smtClean="0"/>
                  <a:t>вигглера</a:t>
                </a:r>
                <a:r>
                  <a:rPr lang="ru-RU" dirty="0" smtClean="0"/>
                  <a:t> </a:t>
                </a:r>
                <a:r>
                  <a:rPr lang="ru-RU" dirty="0"/>
                  <a:t>на движение частиц будет несущественным.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1667"/>
                <a:ext cx="10515600" cy="4431811"/>
              </a:xfrm>
              <a:blipFill>
                <a:blip r:embed="rId3"/>
                <a:stretch>
                  <a:fillRect l="-522" t="-68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43"/>
            <a:ext cx="10515600" cy="1325563"/>
          </a:xfrm>
        </p:spPr>
        <p:txBody>
          <a:bodyPr/>
          <a:lstStyle/>
          <a:p>
            <a:r>
              <a:rPr lang="ru-RU" dirty="0" smtClean="0"/>
              <a:t>Коррекция возмущения оптики кольца СКИФ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29406"/>
                <a:ext cx="11887200" cy="3147079"/>
              </a:xfrm>
            </p:spPr>
            <p:txBody>
              <a:bodyPr>
                <a:noAutofit/>
              </a:bodyPr>
              <a:lstStyle/>
              <a:p>
                <a:r>
                  <a:rPr lang="ru-RU" sz="1200" dirty="0" smtClean="0"/>
                  <a:t>Используемые программы и методы минимизации штрафной функции для коррекции влияния вставных устройств:</a:t>
                </a:r>
              </a:p>
              <a:p>
                <a:pPr lvl="1"/>
                <a:r>
                  <a:rPr lang="en-US" sz="1200" dirty="0" smtClean="0"/>
                  <a:t>MAD-X: LMDIF, SIMPLEX, JACOBIAN</a:t>
                </a:r>
              </a:p>
              <a:p>
                <a:pPr lvl="1"/>
                <a:r>
                  <a:rPr lang="en-US" sz="1200" dirty="0" smtClean="0"/>
                  <a:t>Elegant: simplex, </a:t>
                </a:r>
                <a:r>
                  <a:rPr lang="en-US" sz="1200" dirty="0" err="1" smtClean="0"/>
                  <a:t>hypersimplex</a:t>
                </a:r>
                <a:endParaRPr lang="en-US" sz="1200" dirty="0" smtClean="0"/>
              </a:p>
              <a:p>
                <a:r>
                  <a:rPr lang="ru-RU" sz="1200" dirty="0" smtClean="0"/>
                  <a:t>Цели минимизации штрафной функции: оптические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r>
                  <a:rPr lang="ru-RU" sz="12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ru-RU" sz="1200" dirty="0" smtClean="0"/>
                  <a:t>) </a:t>
                </a:r>
                <a:r>
                  <a:rPr lang="ru-RU" sz="1200" dirty="0"/>
                  <a:t>и дисперсионные функции в </a:t>
                </a:r>
                <a:r>
                  <a:rPr lang="ru-RU" sz="1200" dirty="0" smtClean="0"/>
                  <a:t>центре </a:t>
                </a:r>
                <a:r>
                  <a:rPr lang="ru-RU" sz="1200" dirty="0" err="1" smtClean="0"/>
                  <a:t>суперпериода</a:t>
                </a:r>
                <a:r>
                  <a:rPr lang="ru-RU" sz="1200" dirty="0" smtClean="0"/>
                  <a:t> и бетатронные частоты должны оставаться </a:t>
                </a:r>
                <a:r>
                  <a:rPr lang="ru-RU" sz="1200" dirty="0" smtClean="0"/>
                  <a:t>постоянными. Необходимо добиться хорошей локальной коррекции, не допуская выхода возмущения на кольцо</a:t>
                </a:r>
                <a:endParaRPr lang="ru-RU" sz="1200" dirty="0" smtClean="0"/>
              </a:p>
              <a:p>
                <a:r>
                  <a:rPr lang="ru-RU" sz="1200" dirty="0" smtClean="0"/>
                  <a:t>Для </a:t>
                </a:r>
                <a:r>
                  <a:rPr lang="ru-RU" sz="1200" dirty="0"/>
                  <a:t>коррекции оптики, возмущенной вставным устройством, использовались следующие </a:t>
                </a:r>
                <a:r>
                  <a:rPr lang="ru-RU" sz="1200" dirty="0" smtClean="0"/>
                  <a:t>варианты: </a:t>
                </a:r>
                <a:endParaRPr lang="en-US" sz="1200" dirty="0"/>
              </a:p>
              <a:p>
                <a:pPr lvl="1"/>
                <a:r>
                  <a:rPr lang="ru-RU" sz="1200" dirty="0"/>
                  <a:t>изменение градиентов регулярных квадрупольных линз базовой </a:t>
                </a:r>
                <a:r>
                  <a:rPr lang="ru-RU" sz="1200" dirty="0" smtClean="0"/>
                  <a:t>оптики (до 70 Т/м) </a:t>
                </a:r>
                <a:r>
                  <a:rPr lang="ru-RU" sz="1200" dirty="0"/>
                  <a:t>(</a:t>
                </a:r>
                <a:r>
                  <a:rPr lang="ru-RU" sz="1200" dirty="0" smtClean="0"/>
                  <a:t>дублет </a:t>
                </a:r>
                <a:r>
                  <a:rPr lang="en-US" sz="1200" dirty="0"/>
                  <a:t>D</a:t>
                </a:r>
                <a:r>
                  <a:rPr lang="ru-RU" sz="1200" dirty="0"/>
                  <a:t>). Все квадрупольные линзы накопителя СКИФ запитаны от индивидуальных источников питания; </a:t>
                </a:r>
                <a:endParaRPr lang="en-US" sz="1200" dirty="0"/>
              </a:p>
              <a:p>
                <a:pPr lvl="1"/>
                <a:r>
                  <a:rPr lang="ru-RU" sz="1200" dirty="0"/>
                  <a:t>постановка дополнительной квадрупольной линзы вблизи регулярного дублета (триплет Т);</a:t>
                </a:r>
                <a:endParaRPr lang="en-US" sz="1200" dirty="0"/>
              </a:p>
              <a:p>
                <a:pPr lvl="1"/>
                <a:r>
                  <a:rPr lang="ru-RU" sz="1200" dirty="0"/>
                  <a:t>постановка двух дополнительных квадрупольных линз вблизи регулярного дублета (</a:t>
                </a:r>
                <a:r>
                  <a:rPr lang="ru-RU" sz="1200" dirty="0" err="1"/>
                  <a:t>квадруплет</a:t>
                </a:r>
                <a:r>
                  <a:rPr lang="ru-RU" sz="1200" dirty="0"/>
                  <a:t> </a:t>
                </a:r>
                <a:r>
                  <a:rPr lang="en-US" sz="1200" dirty="0"/>
                  <a:t>Q</a:t>
                </a:r>
                <a:r>
                  <a:rPr lang="ru-RU" sz="1200" dirty="0"/>
                  <a:t>);</a:t>
                </a:r>
                <a:endParaRPr lang="en-US" sz="1200" dirty="0"/>
              </a:p>
              <a:p>
                <a:pPr lvl="1"/>
                <a:r>
                  <a:rPr lang="ru-RU" sz="1200" dirty="0"/>
                  <a:t>комбинация описанных выше методов с использованием квадрупольной </a:t>
                </a:r>
                <a:r>
                  <a:rPr lang="ru-RU" sz="1200" dirty="0" smtClean="0"/>
                  <a:t>коррекции (до 100 </a:t>
                </a:r>
                <a:r>
                  <a:rPr lang="ru-RU" sz="1200" dirty="0" err="1" smtClean="0"/>
                  <a:t>Гс</a:t>
                </a:r>
                <a:r>
                  <a:rPr lang="ru-RU" sz="1200" dirty="0" smtClean="0"/>
                  <a:t>/см), </a:t>
                </a:r>
                <a:r>
                  <a:rPr lang="ru-RU" sz="1200" dirty="0"/>
                  <a:t>заложенной во все секступольные линзы накопителя </a:t>
                </a:r>
                <a:r>
                  <a:rPr lang="ru-RU" sz="1200" dirty="0" smtClean="0"/>
                  <a:t>(</a:t>
                </a:r>
                <a:r>
                  <a:rPr lang="en-US" sz="1200" dirty="0" smtClean="0"/>
                  <a:t>D+CG </a:t>
                </a:r>
                <a:r>
                  <a:rPr lang="ru-RU" sz="1200" dirty="0" smtClean="0"/>
                  <a:t>или Т+</a:t>
                </a:r>
                <a:r>
                  <a:rPr lang="en-US" sz="1200" dirty="0" smtClean="0"/>
                  <a:t>CG</a:t>
                </a:r>
                <a:r>
                  <a:rPr lang="ru-RU" sz="1200" dirty="0" smtClean="0"/>
                  <a:t>).</a:t>
                </a:r>
                <a:endParaRPr lang="en-US" sz="1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29406"/>
                <a:ext cx="11887200" cy="3147079"/>
              </a:xfrm>
              <a:blipFill>
                <a:blip r:embed="rId3"/>
                <a:stretch>
                  <a:fillRect t="-193" b="-16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0" y="4837767"/>
            <a:ext cx="6612738" cy="15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35" y="183653"/>
            <a:ext cx="6341639" cy="10387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влияния </a:t>
            </a:r>
            <a:r>
              <a:rPr lang="en-US" dirty="0" smtClean="0"/>
              <a:t>SCU1.1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0989" y="1363580"/>
                <a:ext cx="6452631" cy="2456066"/>
              </a:xfrm>
            </p:spPr>
            <p:txBody>
              <a:bodyPr>
                <a:noAutofit/>
              </a:bodyPr>
              <a:lstStyle/>
              <a:p>
                <a:r>
                  <a:rPr lang="ru-RU" sz="1600" dirty="0" smtClean="0"/>
                  <a:t>Коррекция дублетами – сдвиги частот -0,0001/0,01, биения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/>
                    </m:sSub>
                  </m:oMath>
                </a14:m>
                <a:r>
                  <a:rPr lang="ru-RU" sz="1600" dirty="0" smtClean="0"/>
                  <a:t> малы. Использование не выше 78%.</a:t>
                </a:r>
              </a:p>
              <a:p>
                <a:r>
                  <a:rPr lang="ru-RU" sz="1600" dirty="0" smtClean="0"/>
                  <a:t>Коррекция триплетами – использование дублетов не выше 76%, дополнительной линзы – 5%</a:t>
                </a:r>
              </a:p>
              <a:p>
                <a:r>
                  <a:rPr lang="ru-RU" sz="1600" dirty="0" smtClean="0"/>
                  <a:t>Коррекция </a:t>
                </a:r>
                <a:r>
                  <a:rPr lang="ru-RU" sz="1600" dirty="0" err="1" smtClean="0"/>
                  <a:t>квадруплетами</a:t>
                </a:r>
                <a:r>
                  <a:rPr lang="ru-RU" sz="1600" dirty="0" smtClean="0"/>
                  <a:t> – дублеты не выше 76%, дополнительные линзы 18% и 3%</a:t>
                </a:r>
              </a:p>
              <a:p>
                <a:r>
                  <a:rPr lang="ru-RU" sz="1600" dirty="0" smtClean="0"/>
                  <a:t>Смешанная коррекция – дублеты 76%, квадрупольные корректора до 10%.</a:t>
                </a:r>
                <a:endParaRPr lang="en-US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=72.52 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пм∗рад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989" y="1363580"/>
                <a:ext cx="6452631" cy="2456066"/>
              </a:xfrm>
              <a:blipFill>
                <a:blip r:embed="rId3"/>
                <a:stretch>
                  <a:fillRect t="-744" b="-1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139161"/>
                  </p:ext>
                </p:extLst>
              </p:nvPr>
            </p:nvGraphicFramePr>
            <p:xfrm>
              <a:off x="163435" y="4270518"/>
              <a:ext cx="5932565" cy="16349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9175">
                      <a:extLst>
                        <a:ext uri="{9D8B030D-6E8A-4147-A177-3AD203B41FA5}">
                          <a16:colId xmlns:a16="http://schemas.microsoft.com/office/drawing/2014/main" val="3359184973"/>
                        </a:ext>
                      </a:extLst>
                    </a:gridCol>
                    <a:gridCol w="537560">
                      <a:extLst>
                        <a:ext uri="{9D8B030D-6E8A-4147-A177-3AD203B41FA5}">
                          <a16:colId xmlns:a16="http://schemas.microsoft.com/office/drawing/2014/main" val="1674202066"/>
                        </a:ext>
                      </a:extLst>
                    </a:gridCol>
                    <a:gridCol w="637361">
                      <a:extLst>
                        <a:ext uri="{9D8B030D-6E8A-4147-A177-3AD203B41FA5}">
                          <a16:colId xmlns:a16="http://schemas.microsoft.com/office/drawing/2014/main" val="3820078406"/>
                        </a:ext>
                      </a:extLst>
                    </a:gridCol>
                    <a:gridCol w="758378">
                      <a:extLst>
                        <a:ext uri="{9D8B030D-6E8A-4147-A177-3AD203B41FA5}">
                          <a16:colId xmlns:a16="http://schemas.microsoft.com/office/drawing/2014/main" val="3392007785"/>
                        </a:ext>
                      </a:extLst>
                    </a:gridCol>
                    <a:gridCol w="661564">
                      <a:extLst>
                        <a:ext uri="{9D8B030D-6E8A-4147-A177-3AD203B41FA5}">
                          <a16:colId xmlns:a16="http://schemas.microsoft.com/office/drawing/2014/main" val="3236271207"/>
                        </a:ext>
                      </a:extLst>
                    </a:gridCol>
                    <a:gridCol w="718039">
                      <a:extLst>
                        <a:ext uri="{9D8B030D-6E8A-4147-A177-3AD203B41FA5}">
                          <a16:colId xmlns:a16="http://schemas.microsoft.com/office/drawing/2014/main" val="3703504126"/>
                        </a:ext>
                      </a:extLst>
                    </a:gridCol>
                    <a:gridCol w="766446">
                      <a:extLst>
                        <a:ext uri="{9D8B030D-6E8A-4147-A177-3AD203B41FA5}">
                          <a16:colId xmlns:a16="http://schemas.microsoft.com/office/drawing/2014/main" val="1264836426"/>
                        </a:ext>
                      </a:extLst>
                    </a:gridCol>
                    <a:gridCol w="419528">
                      <a:extLst>
                        <a:ext uri="{9D8B030D-6E8A-4147-A177-3AD203B41FA5}">
                          <a16:colId xmlns:a16="http://schemas.microsoft.com/office/drawing/2014/main" val="4214197836"/>
                        </a:ext>
                      </a:extLst>
                    </a:gridCol>
                    <a:gridCol w="774514">
                      <a:extLst>
                        <a:ext uri="{9D8B030D-6E8A-4147-A177-3AD203B41FA5}">
                          <a16:colId xmlns:a16="http://schemas.microsoft.com/office/drawing/2014/main" val="103993442"/>
                        </a:ext>
                      </a:extLst>
                    </a:gridCol>
                  </a:tblGrid>
                  <a:tr h="587235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Local 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Local 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(m)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(m) local</a:t>
                          </a:r>
                          <a:endParaRPr lang="ru-RU" sz="1000" dirty="0"/>
                        </a:p>
                        <a:p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1759922"/>
                      </a:ext>
                    </a:extLst>
                  </a:tr>
                  <a:tr h="217051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D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-1e-4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0,01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0,2e-3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25e-6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0,15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-5 %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783835"/>
                      </a:ext>
                    </a:extLst>
                  </a:tr>
                  <a:tr h="217051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T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-2e-3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3,5e-4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0,2e-3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1e-6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 /-0,3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1/-2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947879"/>
                      </a:ext>
                    </a:extLst>
                  </a:tr>
                  <a:tr h="316204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Q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2,5/-2,5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2,7/-5,5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231464"/>
                      </a:ext>
                    </a:extLst>
                  </a:tr>
                  <a:tr h="217051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D+CG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3,2/-2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2,4/-2,6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0,4e-3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27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139161"/>
                  </p:ext>
                </p:extLst>
              </p:nvPr>
            </p:nvGraphicFramePr>
            <p:xfrm>
              <a:off x="163435" y="4270518"/>
              <a:ext cx="5932565" cy="16349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9175">
                      <a:extLst>
                        <a:ext uri="{9D8B030D-6E8A-4147-A177-3AD203B41FA5}">
                          <a16:colId xmlns:a16="http://schemas.microsoft.com/office/drawing/2014/main" val="3359184973"/>
                        </a:ext>
                      </a:extLst>
                    </a:gridCol>
                    <a:gridCol w="537560">
                      <a:extLst>
                        <a:ext uri="{9D8B030D-6E8A-4147-A177-3AD203B41FA5}">
                          <a16:colId xmlns:a16="http://schemas.microsoft.com/office/drawing/2014/main" val="1674202066"/>
                        </a:ext>
                      </a:extLst>
                    </a:gridCol>
                    <a:gridCol w="637361">
                      <a:extLst>
                        <a:ext uri="{9D8B030D-6E8A-4147-A177-3AD203B41FA5}">
                          <a16:colId xmlns:a16="http://schemas.microsoft.com/office/drawing/2014/main" val="3820078406"/>
                        </a:ext>
                      </a:extLst>
                    </a:gridCol>
                    <a:gridCol w="758378">
                      <a:extLst>
                        <a:ext uri="{9D8B030D-6E8A-4147-A177-3AD203B41FA5}">
                          <a16:colId xmlns:a16="http://schemas.microsoft.com/office/drawing/2014/main" val="3392007785"/>
                        </a:ext>
                      </a:extLst>
                    </a:gridCol>
                    <a:gridCol w="661564">
                      <a:extLst>
                        <a:ext uri="{9D8B030D-6E8A-4147-A177-3AD203B41FA5}">
                          <a16:colId xmlns:a16="http://schemas.microsoft.com/office/drawing/2014/main" val="3236271207"/>
                        </a:ext>
                      </a:extLst>
                    </a:gridCol>
                    <a:gridCol w="718039">
                      <a:extLst>
                        <a:ext uri="{9D8B030D-6E8A-4147-A177-3AD203B41FA5}">
                          <a16:colId xmlns:a16="http://schemas.microsoft.com/office/drawing/2014/main" val="3703504126"/>
                        </a:ext>
                      </a:extLst>
                    </a:gridCol>
                    <a:gridCol w="766446">
                      <a:extLst>
                        <a:ext uri="{9D8B030D-6E8A-4147-A177-3AD203B41FA5}">
                          <a16:colId xmlns:a16="http://schemas.microsoft.com/office/drawing/2014/main" val="1264836426"/>
                        </a:ext>
                      </a:extLst>
                    </a:gridCol>
                    <a:gridCol w="419528">
                      <a:extLst>
                        <a:ext uri="{9D8B030D-6E8A-4147-A177-3AD203B41FA5}">
                          <a16:colId xmlns:a16="http://schemas.microsoft.com/office/drawing/2014/main" val="4214197836"/>
                        </a:ext>
                      </a:extLst>
                    </a:gridCol>
                    <a:gridCol w="774514">
                      <a:extLst>
                        <a:ext uri="{9D8B030D-6E8A-4147-A177-3AD203B41FA5}">
                          <a16:colId xmlns:a16="http://schemas.microsoft.com/office/drawing/2014/main" val="103993442"/>
                        </a:ext>
                      </a:extLst>
                    </a:gridCol>
                  </a:tblGrid>
                  <a:tr h="587235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23864" t="-32990" r="-889773" b="-181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87619" t="-32990" r="-645714" b="-181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241600" t="-32990" r="-442400" b="-181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95370" t="-32990" r="-412037" b="-181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53390" t="-32990" r="-277119" b="-181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18254" t="-32990" r="-159524" b="-181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128986" t="-32990" r="-191304" b="-181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667717" t="-32990" r="-3937" b="-181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75992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D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-1e-4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0,01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0,2e-3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25e-6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0,15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-5 %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78383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T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</a:t>
                          </a:r>
                          <a:r>
                            <a:rPr lang="en-US" sz="1000" dirty="0" smtClean="0"/>
                            <a:t>2e-3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3,5e-4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0,2e-3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1e-6 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 /-0,3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1/-2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947879"/>
                      </a:ext>
                    </a:extLst>
                  </a:tr>
                  <a:tr h="316204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Q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2,5/-2,5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2,7/-5,5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23146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D+CG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3,2/-2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2,4/-2,6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0,4e-3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277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621" y="0"/>
            <a:ext cx="5478379" cy="442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15257" r="18563"/>
          <a:stretch/>
        </p:blipFill>
        <p:spPr>
          <a:xfrm>
            <a:off x="7868653" y="4415124"/>
            <a:ext cx="2881655" cy="19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80285" cy="1325563"/>
          </a:xfrm>
        </p:spPr>
        <p:txBody>
          <a:bodyPr/>
          <a:lstStyle/>
          <a:p>
            <a:r>
              <a:rPr lang="ru-RU" dirty="0" smtClean="0"/>
              <a:t>Коррекция влияния </a:t>
            </a:r>
            <a:r>
              <a:rPr lang="en-US" dirty="0" smtClean="0"/>
              <a:t>SCW1.5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41667"/>
            <a:ext cx="5578642" cy="163144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Дублеты – 77%</a:t>
            </a:r>
          </a:p>
          <a:p>
            <a:r>
              <a:rPr lang="ru-RU" dirty="0" smtClean="0"/>
              <a:t>Триплеты – 72%, 58% и 33%</a:t>
            </a:r>
          </a:p>
          <a:p>
            <a:r>
              <a:rPr lang="ru-RU" dirty="0" err="1" smtClean="0"/>
              <a:t>Квадруплеты</a:t>
            </a:r>
            <a:r>
              <a:rPr lang="ru-RU" dirty="0" smtClean="0"/>
              <a:t> – 76%, 39%, 86%, 7%</a:t>
            </a:r>
          </a:p>
          <a:p>
            <a:r>
              <a:rPr lang="ru-RU" dirty="0" smtClean="0"/>
              <a:t>Смешанная – 64%, 74%, 22%, корректора до 15%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9054816"/>
                  </p:ext>
                </p:extLst>
              </p:nvPr>
            </p:nvGraphicFramePr>
            <p:xfrm>
              <a:off x="496854" y="4076211"/>
              <a:ext cx="6121631" cy="1564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804">
                      <a:extLst>
                        <a:ext uri="{9D8B030D-6E8A-4147-A177-3AD203B41FA5}">
                          <a16:colId xmlns:a16="http://schemas.microsoft.com/office/drawing/2014/main" val="1347072031"/>
                        </a:ext>
                      </a:extLst>
                    </a:gridCol>
                    <a:gridCol w="536804">
                      <a:extLst>
                        <a:ext uri="{9D8B030D-6E8A-4147-A177-3AD203B41FA5}">
                          <a16:colId xmlns:a16="http://schemas.microsoft.com/office/drawing/2014/main" val="3359184973"/>
                        </a:ext>
                      </a:extLst>
                    </a:gridCol>
                    <a:gridCol w="663452">
                      <a:extLst>
                        <a:ext uri="{9D8B030D-6E8A-4147-A177-3AD203B41FA5}">
                          <a16:colId xmlns:a16="http://schemas.microsoft.com/office/drawing/2014/main" val="1674202066"/>
                        </a:ext>
                      </a:extLst>
                    </a:gridCol>
                    <a:gridCol w="648182">
                      <a:extLst>
                        <a:ext uri="{9D8B030D-6E8A-4147-A177-3AD203B41FA5}">
                          <a16:colId xmlns:a16="http://schemas.microsoft.com/office/drawing/2014/main" val="3820078406"/>
                        </a:ext>
                      </a:extLst>
                    </a:gridCol>
                    <a:gridCol w="663686">
                      <a:extLst>
                        <a:ext uri="{9D8B030D-6E8A-4147-A177-3AD203B41FA5}">
                          <a16:colId xmlns:a16="http://schemas.microsoft.com/office/drawing/2014/main" val="3392007785"/>
                        </a:ext>
                      </a:extLst>
                    </a:gridCol>
                    <a:gridCol w="644253">
                      <a:extLst>
                        <a:ext uri="{9D8B030D-6E8A-4147-A177-3AD203B41FA5}">
                          <a16:colId xmlns:a16="http://schemas.microsoft.com/office/drawing/2014/main" val="3236271207"/>
                        </a:ext>
                      </a:extLst>
                    </a:gridCol>
                    <a:gridCol w="775504">
                      <a:extLst>
                        <a:ext uri="{9D8B030D-6E8A-4147-A177-3AD203B41FA5}">
                          <a16:colId xmlns:a16="http://schemas.microsoft.com/office/drawing/2014/main" val="3703504126"/>
                        </a:ext>
                      </a:extLst>
                    </a:gridCol>
                    <a:gridCol w="740780">
                      <a:extLst>
                        <a:ext uri="{9D8B030D-6E8A-4147-A177-3AD203B41FA5}">
                          <a16:colId xmlns:a16="http://schemas.microsoft.com/office/drawing/2014/main" val="1264836426"/>
                        </a:ext>
                      </a:extLst>
                    </a:gridCol>
                    <a:gridCol w="405114">
                      <a:extLst>
                        <a:ext uri="{9D8B030D-6E8A-4147-A177-3AD203B41FA5}">
                          <a16:colId xmlns:a16="http://schemas.microsoft.com/office/drawing/2014/main" val="4214197836"/>
                        </a:ext>
                      </a:extLst>
                    </a:gridCol>
                    <a:gridCol w="507052">
                      <a:extLst>
                        <a:ext uri="{9D8B030D-6E8A-4147-A177-3AD203B41FA5}">
                          <a16:colId xmlns:a16="http://schemas.microsoft.com/office/drawing/2014/main" val="3587636896"/>
                        </a:ext>
                      </a:extLst>
                    </a:gridCol>
                  </a:tblGrid>
                  <a:tr h="449219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 smtClean="0"/>
                        </a:p>
                        <a:p>
                          <a:r>
                            <a:rPr lang="ru-RU" sz="1000" dirty="0" smtClean="0"/>
                            <a:t>(</a:t>
                          </a:r>
                          <a:r>
                            <a:rPr lang="en-US" sz="1000" dirty="0" smtClean="0"/>
                            <a:t>pm</a:t>
                          </a:r>
                          <a:r>
                            <a:rPr lang="ru-RU" sz="1000" dirty="0" smtClean="0"/>
                            <a:t>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Local 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Local (%)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(m)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(m) local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1759922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D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88.28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-4,6e-4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47,4e-3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0,6e-3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0,08e-3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0,64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-18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783835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T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95.46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-13,8e-3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4,4e-3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0,01e-3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35/-3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7,5/-10,6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947879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Q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86.43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11,3/-8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18,5/-24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231464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T+CG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94.78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31,4/-6,4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3,5/-10,5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-1e-3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27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9054816"/>
                  </p:ext>
                </p:extLst>
              </p:nvPr>
            </p:nvGraphicFramePr>
            <p:xfrm>
              <a:off x="496854" y="4076211"/>
              <a:ext cx="6121631" cy="1564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804">
                      <a:extLst>
                        <a:ext uri="{9D8B030D-6E8A-4147-A177-3AD203B41FA5}">
                          <a16:colId xmlns:a16="http://schemas.microsoft.com/office/drawing/2014/main" val="1347072031"/>
                        </a:ext>
                      </a:extLst>
                    </a:gridCol>
                    <a:gridCol w="536804">
                      <a:extLst>
                        <a:ext uri="{9D8B030D-6E8A-4147-A177-3AD203B41FA5}">
                          <a16:colId xmlns:a16="http://schemas.microsoft.com/office/drawing/2014/main" val="3359184973"/>
                        </a:ext>
                      </a:extLst>
                    </a:gridCol>
                    <a:gridCol w="663452">
                      <a:extLst>
                        <a:ext uri="{9D8B030D-6E8A-4147-A177-3AD203B41FA5}">
                          <a16:colId xmlns:a16="http://schemas.microsoft.com/office/drawing/2014/main" val="1674202066"/>
                        </a:ext>
                      </a:extLst>
                    </a:gridCol>
                    <a:gridCol w="648182">
                      <a:extLst>
                        <a:ext uri="{9D8B030D-6E8A-4147-A177-3AD203B41FA5}">
                          <a16:colId xmlns:a16="http://schemas.microsoft.com/office/drawing/2014/main" val="3820078406"/>
                        </a:ext>
                      </a:extLst>
                    </a:gridCol>
                    <a:gridCol w="663686">
                      <a:extLst>
                        <a:ext uri="{9D8B030D-6E8A-4147-A177-3AD203B41FA5}">
                          <a16:colId xmlns:a16="http://schemas.microsoft.com/office/drawing/2014/main" val="3392007785"/>
                        </a:ext>
                      </a:extLst>
                    </a:gridCol>
                    <a:gridCol w="644253">
                      <a:extLst>
                        <a:ext uri="{9D8B030D-6E8A-4147-A177-3AD203B41FA5}">
                          <a16:colId xmlns:a16="http://schemas.microsoft.com/office/drawing/2014/main" val="3236271207"/>
                        </a:ext>
                      </a:extLst>
                    </a:gridCol>
                    <a:gridCol w="775504">
                      <a:extLst>
                        <a:ext uri="{9D8B030D-6E8A-4147-A177-3AD203B41FA5}">
                          <a16:colId xmlns:a16="http://schemas.microsoft.com/office/drawing/2014/main" val="3703504126"/>
                        </a:ext>
                      </a:extLst>
                    </a:gridCol>
                    <a:gridCol w="740780">
                      <a:extLst>
                        <a:ext uri="{9D8B030D-6E8A-4147-A177-3AD203B41FA5}">
                          <a16:colId xmlns:a16="http://schemas.microsoft.com/office/drawing/2014/main" val="1264836426"/>
                        </a:ext>
                      </a:extLst>
                    </a:gridCol>
                    <a:gridCol w="405114">
                      <a:extLst>
                        <a:ext uri="{9D8B030D-6E8A-4147-A177-3AD203B41FA5}">
                          <a16:colId xmlns:a16="http://schemas.microsoft.com/office/drawing/2014/main" val="4214197836"/>
                        </a:ext>
                      </a:extLst>
                    </a:gridCol>
                    <a:gridCol w="507052">
                      <a:extLst>
                        <a:ext uri="{9D8B030D-6E8A-4147-A177-3AD203B41FA5}">
                          <a16:colId xmlns:a16="http://schemas.microsoft.com/office/drawing/2014/main" val="3587636896"/>
                        </a:ext>
                      </a:extLst>
                    </a:gridCol>
                  </a:tblGrid>
                  <a:tr h="562610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36" t="-34409" r="-946591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385" t="-34409" r="-664220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7290" t="-34409" r="-576636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0550" t="-34409" r="-466055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8095" t="-34409" r="-383810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4219" t="-34409" r="-214844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38" t="-34409" r="-127273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77612" t="-34409" r="-129851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2048" t="-34409" r="-4819" b="-18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759922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D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88.28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-4,6e-4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47,4e-3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0,6e-3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0,08e-3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0,64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-18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783835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T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95.46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-13,8e-3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4,4e-3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0,01e-3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35/-3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7,5/-10,6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947879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Q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86.43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11,3/-8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18,5/-24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231464"/>
                      </a:ext>
                    </a:extLst>
                  </a:tr>
                  <a:tr h="250399"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T+CG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94.78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31,4/-6,4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3,5/-10,5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0</a:t>
                          </a:r>
                          <a:endParaRPr lang="ru-RU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-1e-3</a:t>
                          </a:r>
                          <a:endParaRPr lang="ru-RU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277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178" y="0"/>
            <a:ext cx="5265822" cy="4384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5086" r="18770"/>
          <a:stretch/>
        </p:blipFill>
        <p:spPr>
          <a:xfrm>
            <a:off x="8317832" y="4344149"/>
            <a:ext cx="2886770" cy="19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328"/>
            <a:ext cx="6790943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влияния вставных устройств первой очереди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75" y="1686779"/>
            <a:ext cx="6550768" cy="19240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Дублетная – сдвиги частоты -1,1е-3/0,12, биения бетатронных функций 0,05/0,02%</a:t>
            </a:r>
          </a:p>
          <a:p>
            <a:r>
              <a:rPr lang="ru-RU" dirty="0" smtClean="0"/>
              <a:t>Дублетная для </a:t>
            </a:r>
            <a:r>
              <a:rPr lang="en-US" dirty="0" smtClean="0"/>
              <a:t>SCU </a:t>
            </a:r>
            <a:r>
              <a:rPr lang="ru-RU" dirty="0" smtClean="0"/>
              <a:t>и </a:t>
            </a:r>
            <a:r>
              <a:rPr lang="en-US" dirty="0" smtClean="0"/>
              <a:t>EU</a:t>
            </a:r>
            <a:r>
              <a:rPr lang="ru-RU" dirty="0" smtClean="0"/>
              <a:t>, триплетная для </a:t>
            </a:r>
            <a:r>
              <a:rPr lang="en-US" dirty="0" smtClean="0"/>
              <a:t>SCW – </a:t>
            </a:r>
            <a:r>
              <a:rPr lang="ru-RU" dirty="0" smtClean="0"/>
              <a:t>сдвиги частот -0,02/0,04, биения 0,07/1е-3% </a:t>
            </a:r>
          </a:p>
          <a:p>
            <a:r>
              <a:rPr lang="ru-RU" dirty="0" smtClean="0"/>
              <a:t>Дублетная с квадрупольными корректорами для </a:t>
            </a:r>
            <a:r>
              <a:rPr lang="en-US" dirty="0" smtClean="0"/>
              <a:t>SCU </a:t>
            </a:r>
            <a:r>
              <a:rPr lang="ru-RU" dirty="0" smtClean="0"/>
              <a:t>и</a:t>
            </a:r>
            <a:r>
              <a:rPr lang="en-US" dirty="0" smtClean="0"/>
              <a:t> EU,</a:t>
            </a:r>
            <a:r>
              <a:rPr lang="ru-RU" dirty="0" smtClean="0"/>
              <a:t> триплетная с квадрупольными корректорами для </a:t>
            </a:r>
            <a:r>
              <a:rPr lang="en-US" dirty="0" smtClean="0"/>
              <a:t>SCW – </a:t>
            </a:r>
            <a:r>
              <a:rPr lang="ru-RU" dirty="0" smtClean="0"/>
              <a:t>идеально</a:t>
            </a:r>
          </a:p>
          <a:p>
            <a:r>
              <a:rPr lang="ru-RU" dirty="0" err="1" smtClean="0"/>
              <a:t>Квадруплеты</a:t>
            </a:r>
            <a:r>
              <a:rPr lang="ru-RU" dirty="0" smtClean="0"/>
              <a:t> - идеально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6728952"/>
                  </p:ext>
                </p:extLst>
              </p:nvPr>
            </p:nvGraphicFramePr>
            <p:xfrm>
              <a:off x="145781" y="3663498"/>
              <a:ext cx="5137787" cy="1816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7604">
                      <a:extLst>
                        <a:ext uri="{9D8B030D-6E8A-4147-A177-3AD203B41FA5}">
                          <a16:colId xmlns:a16="http://schemas.microsoft.com/office/drawing/2014/main" val="53874380"/>
                        </a:ext>
                      </a:extLst>
                    </a:gridCol>
                    <a:gridCol w="614973">
                      <a:extLst>
                        <a:ext uri="{9D8B030D-6E8A-4147-A177-3AD203B41FA5}">
                          <a16:colId xmlns:a16="http://schemas.microsoft.com/office/drawing/2014/main" val="3359184973"/>
                        </a:ext>
                      </a:extLst>
                    </a:gridCol>
                    <a:gridCol w="742585">
                      <a:extLst>
                        <a:ext uri="{9D8B030D-6E8A-4147-A177-3AD203B41FA5}">
                          <a16:colId xmlns:a16="http://schemas.microsoft.com/office/drawing/2014/main" val="1674202066"/>
                        </a:ext>
                      </a:extLst>
                    </a:gridCol>
                    <a:gridCol w="653273">
                      <a:extLst>
                        <a:ext uri="{9D8B030D-6E8A-4147-A177-3AD203B41FA5}">
                          <a16:colId xmlns:a16="http://schemas.microsoft.com/office/drawing/2014/main" val="3820078406"/>
                        </a:ext>
                      </a:extLst>
                    </a:gridCol>
                    <a:gridCol w="805703">
                      <a:extLst>
                        <a:ext uri="{9D8B030D-6E8A-4147-A177-3AD203B41FA5}">
                          <a16:colId xmlns:a16="http://schemas.microsoft.com/office/drawing/2014/main" val="3392007785"/>
                        </a:ext>
                      </a:extLst>
                    </a:gridCol>
                    <a:gridCol w="783927">
                      <a:extLst>
                        <a:ext uri="{9D8B030D-6E8A-4147-A177-3AD203B41FA5}">
                          <a16:colId xmlns:a16="http://schemas.microsoft.com/office/drawing/2014/main" val="3236271207"/>
                        </a:ext>
                      </a:extLst>
                    </a:gridCol>
                    <a:gridCol w="609722">
                      <a:extLst>
                        <a:ext uri="{9D8B030D-6E8A-4147-A177-3AD203B41FA5}">
                          <a16:colId xmlns:a16="http://schemas.microsoft.com/office/drawing/2014/main" val="4214197836"/>
                        </a:ext>
                      </a:extLst>
                    </a:gridCol>
                  </a:tblGrid>
                  <a:tr h="484140">
                    <a:tc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 smtClean="0"/>
                            <a:t> </a:t>
                          </a:r>
                          <a:r>
                            <a:rPr lang="ru-RU" sz="1100" dirty="0" smtClean="0"/>
                            <a:t>(</a:t>
                          </a:r>
                          <a:r>
                            <a:rPr lang="en-US" sz="1100" dirty="0" smtClean="0"/>
                            <a:t>pm</a:t>
                          </a:r>
                          <a:r>
                            <a:rPr lang="ru-RU" sz="1100" dirty="0" smtClean="0"/>
                            <a:t>)</a:t>
                          </a:r>
                          <a:endParaRPr lang="ru-RU" sz="1100" dirty="0"/>
                        </a:p>
                        <a:p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ru-RU" sz="11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ru-RU" sz="11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100" dirty="0" smtClean="0"/>
                        </a:p>
                        <a:p>
                          <a:r>
                            <a:rPr lang="en-US" sz="1100" dirty="0" smtClean="0"/>
                            <a:t>(%)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100" dirty="0" smtClean="0"/>
                        </a:p>
                        <a:p>
                          <a:r>
                            <a:rPr lang="en-US" sz="1100" dirty="0" smtClean="0"/>
                            <a:t>(%)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ru-RU" sz="11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 smtClean="0"/>
                        </a:p>
                        <a:p>
                          <a:r>
                            <a:rPr lang="en-US" sz="1100" dirty="0" smtClean="0"/>
                            <a:t>(m)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1759922"/>
                      </a:ext>
                    </a:extLst>
                  </a:tr>
                  <a:tr h="264985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79.45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-</a:t>
                          </a:r>
                          <a:r>
                            <a:rPr lang="ru-RU" sz="1100" dirty="0" smtClean="0"/>
                            <a:t>1,1</a:t>
                          </a:r>
                          <a:r>
                            <a:rPr lang="en-US" sz="1100" dirty="0" smtClean="0"/>
                            <a:t>e-3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0,1214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0,05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0,02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783835"/>
                      </a:ext>
                    </a:extLst>
                  </a:tr>
                  <a:tr h="264985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D(U)+T(W)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86.03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-0,0235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0,0439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0,07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0,9e-3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947879"/>
                      </a:ext>
                    </a:extLst>
                  </a:tr>
                  <a:tr h="219106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D+CG(U)+T+CG(W)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85.46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231464"/>
                      </a:ext>
                    </a:extLst>
                  </a:tr>
                  <a:tr h="264985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Q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77.72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27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6728952"/>
                  </p:ext>
                </p:extLst>
              </p:nvPr>
            </p:nvGraphicFramePr>
            <p:xfrm>
              <a:off x="145781" y="3663498"/>
              <a:ext cx="5137787" cy="1816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7604">
                      <a:extLst>
                        <a:ext uri="{9D8B030D-6E8A-4147-A177-3AD203B41FA5}">
                          <a16:colId xmlns:a16="http://schemas.microsoft.com/office/drawing/2014/main" val="53874380"/>
                        </a:ext>
                      </a:extLst>
                    </a:gridCol>
                    <a:gridCol w="614973">
                      <a:extLst>
                        <a:ext uri="{9D8B030D-6E8A-4147-A177-3AD203B41FA5}">
                          <a16:colId xmlns:a16="http://schemas.microsoft.com/office/drawing/2014/main" val="3359184973"/>
                        </a:ext>
                      </a:extLst>
                    </a:gridCol>
                    <a:gridCol w="742585">
                      <a:extLst>
                        <a:ext uri="{9D8B030D-6E8A-4147-A177-3AD203B41FA5}">
                          <a16:colId xmlns:a16="http://schemas.microsoft.com/office/drawing/2014/main" val="1674202066"/>
                        </a:ext>
                      </a:extLst>
                    </a:gridCol>
                    <a:gridCol w="653273">
                      <a:extLst>
                        <a:ext uri="{9D8B030D-6E8A-4147-A177-3AD203B41FA5}">
                          <a16:colId xmlns:a16="http://schemas.microsoft.com/office/drawing/2014/main" val="3820078406"/>
                        </a:ext>
                      </a:extLst>
                    </a:gridCol>
                    <a:gridCol w="805703">
                      <a:extLst>
                        <a:ext uri="{9D8B030D-6E8A-4147-A177-3AD203B41FA5}">
                          <a16:colId xmlns:a16="http://schemas.microsoft.com/office/drawing/2014/main" val="3392007785"/>
                        </a:ext>
                      </a:extLst>
                    </a:gridCol>
                    <a:gridCol w="783927">
                      <a:extLst>
                        <a:ext uri="{9D8B030D-6E8A-4147-A177-3AD203B41FA5}">
                          <a16:colId xmlns:a16="http://schemas.microsoft.com/office/drawing/2014/main" val="3236271207"/>
                        </a:ext>
                      </a:extLst>
                    </a:gridCol>
                    <a:gridCol w="609722">
                      <a:extLst>
                        <a:ext uri="{9D8B030D-6E8A-4147-A177-3AD203B41FA5}">
                          <a16:colId xmlns:a16="http://schemas.microsoft.com/office/drawing/2014/main" val="4214197836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485" t="-37755" r="-589109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8197" t="-37755" r="-387705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8148" t="-37755" r="-337963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6667" t="-37755" r="-176515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7519" t="-37755" r="-80620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5000" t="-37755" r="-4000" b="-210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759922"/>
                      </a:ext>
                    </a:extLst>
                  </a:tr>
                  <a:tr h="264985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79.45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-</a:t>
                          </a:r>
                          <a:r>
                            <a:rPr lang="ru-RU" sz="1100" dirty="0" smtClean="0"/>
                            <a:t>1,1</a:t>
                          </a:r>
                          <a:r>
                            <a:rPr lang="en-US" sz="1100" dirty="0" smtClean="0"/>
                            <a:t>e-3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0,1214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0,05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0,02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783835"/>
                      </a:ext>
                    </a:extLst>
                  </a:tr>
                  <a:tr h="264985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D(U)+T(W)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86.03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-0,0235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0,0439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0,07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0,9e-3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94787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D+CG(U)+T+CG(W)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85.46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231464"/>
                      </a:ext>
                    </a:extLst>
                  </a:tr>
                  <a:tr h="264985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Q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77.72</a:t>
                          </a:r>
                          <a:endParaRPr 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</a:t>
                          </a:r>
                          <a:endParaRPr lang="ru-RU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277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44" y="103266"/>
            <a:ext cx="5211298" cy="2857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014" y="2960515"/>
            <a:ext cx="5053157" cy="286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705941"/>
                  </p:ext>
                </p:extLst>
              </p:nvPr>
            </p:nvGraphicFramePr>
            <p:xfrm>
              <a:off x="1021118" y="5431976"/>
              <a:ext cx="3370449" cy="9912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76436">
                      <a:extLst>
                        <a:ext uri="{9D8B030D-6E8A-4147-A177-3AD203B41FA5}">
                          <a16:colId xmlns:a16="http://schemas.microsoft.com/office/drawing/2014/main" val="3362072305"/>
                        </a:ext>
                      </a:extLst>
                    </a:gridCol>
                    <a:gridCol w="1046596">
                      <a:extLst>
                        <a:ext uri="{9D8B030D-6E8A-4147-A177-3AD203B41FA5}">
                          <a16:colId xmlns:a16="http://schemas.microsoft.com/office/drawing/2014/main" val="1447012014"/>
                        </a:ext>
                      </a:extLst>
                    </a:gridCol>
                    <a:gridCol w="1047417">
                      <a:extLst>
                        <a:ext uri="{9D8B030D-6E8A-4147-A177-3AD203B41FA5}">
                          <a16:colId xmlns:a16="http://schemas.microsoft.com/office/drawing/2014/main" val="232739429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bare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6</a:t>
                          </a:r>
                          <a:r>
                            <a:rPr lang="en-US" sz="1000">
                              <a:effectLst/>
                            </a:rPr>
                            <a:t>IDs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2990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>
                              <a:effectLst/>
                            </a:rPr>
                            <a:t>, пм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72.71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 smtClean="0">
                              <a:effectLst/>
                            </a:rPr>
                            <a:t>77.52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39563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, МэВ/об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0.531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0.786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49170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0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sz="10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ru-RU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00">
                              <a:effectLst/>
                            </a:rPr>
                            <a:t>, мс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9.2/17.9/17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7.4/12.1/8.9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39830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1.94/1.06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1.64/1.36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90033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𝑅𝐹</m:t>
                                    </m:r>
                                  </m:sub>
                                </m:sSub>
                                <m:r>
                                  <a:rPr lang="ru-RU" sz="1000">
                                    <a:effectLst/>
                                    <a:latin typeface="Cambria Math" panose="02040503050406030204" pitchFamily="18" charset="0"/>
                                  </a:rPr>
                                  <m:t>, МВ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0.845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1.133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129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705941"/>
                  </p:ext>
                </p:extLst>
              </p:nvPr>
            </p:nvGraphicFramePr>
            <p:xfrm>
              <a:off x="1021118" y="5431976"/>
              <a:ext cx="3370449" cy="9912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76436">
                      <a:extLst>
                        <a:ext uri="{9D8B030D-6E8A-4147-A177-3AD203B41FA5}">
                          <a16:colId xmlns:a16="http://schemas.microsoft.com/office/drawing/2014/main" val="3362072305"/>
                        </a:ext>
                      </a:extLst>
                    </a:gridCol>
                    <a:gridCol w="1046596">
                      <a:extLst>
                        <a:ext uri="{9D8B030D-6E8A-4147-A177-3AD203B41FA5}">
                          <a16:colId xmlns:a16="http://schemas.microsoft.com/office/drawing/2014/main" val="1447012014"/>
                        </a:ext>
                      </a:extLst>
                    </a:gridCol>
                    <a:gridCol w="1047417">
                      <a:extLst>
                        <a:ext uri="{9D8B030D-6E8A-4147-A177-3AD203B41FA5}">
                          <a16:colId xmlns:a16="http://schemas.microsoft.com/office/drawing/2014/main" val="2327394297"/>
                        </a:ext>
                      </a:extLst>
                    </a:gridCol>
                  </a:tblGrid>
                  <a:tr h="1630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bare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6</a:t>
                          </a:r>
                          <a:r>
                            <a:rPr lang="en-US" sz="1000">
                              <a:effectLst/>
                            </a:rPr>
                            <a:t>IDs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299028"/>
                      </a:ext>
                    </a:extLst>
                  </a:tr>
                  <a:tr h="163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76" t="-129630" r="-165714" b="-4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72.71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 smtClean="0">
                              <a:effectLst/>
                            </a:rPr>
                            <a:t>77.52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3956359"/>
                      </a:ext>
                    </a:extLst>
                  </a:tr>
                  <a:tr h="163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76" t="-238462" r="-165714" b="-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0.531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0.786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4917047"/>
                      </a:ext>
                    </a:extLst>
                  </a:tr>
                  <a:tr h="1759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76" t="-303448" r="-165714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9.2/17.9/17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7.4/12.1/8.9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3983073"/>
                      </a:ext>
                    </a:extLst>
                  </a:tr>
                  <a:tr h="163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76" t="-433333" r="-165714" b="-1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1.94/1.06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1.64/1.36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9003335"/>
                      </a:ext>
                    </a:extLst>
                  </a:tr>
                  <a:tr h="163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76" t="-533333" r="-165714" b="-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0.845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1.133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129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2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901"/>
            <a:ext cx="10515600" cy="1325563"/>
          </a:xfrm>
        </p:spPr>
        <p:txBody>
          <a:bodyPr/>
          <a:lstStyle/>
          <a:p>
            <a:r>
              <a:rPr lang="ru-RU" dirty="0" smtClean="0"/>
              <a:t>Влияние вставных устройств первой очереди на динамическую апертуру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2463"/>
            <a:ext cx="10886954" cy="22242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SCU1.1 – </a:t>
            </a:r>
            <a:r>
              <a:rPr lang="ru-RU" dirty="0" smtClean="0"/>
              <a:t>динамическая апертура сохраняется при использовании коррекции </a:t>
            </a:r>
            <a:r>
              <a:rPr lang="en-US" dirty="0" smtClean="0"/>
              <a:t>T, Q, D+CG. </a:t>
            </a:r>
            <a:r>
              <a:rPr lang="ru-RU" dirty="0" smtClean="0"/>
              <a:t>Незначительно ухудшается при коррекции </a:t>
            </a:r>
            <a:r>
              <a:rPr lang="en-US" dirty="0" smtClean="0"/>
              <a:t>D.</a:t>
            </a:r>
          </a:p>
          <a:p>
            <a:r>
              <a:rPr lang="en-US" dirty="0" smtClean="0"/>
              <a:t>SCW1.5 – </a:t>
            </a:r>
            <a:r>
              <a:rPr lang="ru-RU" dirty="0" smtClean="0"/>
              <a:t>динамическая апертура ухудшается при включении устройства и не улучшается при использовании дублетной коррекции как для равного подавления биений бета-функции и восстановления сдвига частоты, так и для эксклюзивно сдвига частоты. Улучшается при использовании триплетной коррекции, но нет дальнейшего улучшения при подключении квадрупольных корректоров. Восстанавливается до начальной с коррекцией </a:t>
            </a:r>
            <a:r>
              <a:rPr lang="ru-RU" dirty="0" err="1" smtClean="0"/>
              <a:t>квадруплетами</a:t>
            </a:r>
            <a:endParaRPr lang="ru-RU" dirty="0" smtClean="0"/>
          </a:p>
          <a:p>
            <a:r>
              <a:rPr lang="ru-RU" dirty="0" smtClean="0"/>
              <a:t>Одновременное включение шести вставных устройств. Динамическая апертура хорошо восстанавливается при использовании коррекции </a:t>
            </a:r>
            <a:r>
              <a:rPr lang="ru-RU" dirty="0" err="1" smtClean="0"/>
              <a:t>квадруплетами</a:t>
            </a:r>
            <a:r>
              <a:rPr lang="ru-RU" dirty="0" smtClean="0"/>
              <a:t> и смешанной коррекции – дублеты и корректора для ондуляторов, триплеты и корректора для </a:t>
            </a:r>
            <a:r>
              <a:rPr lang="ru-RU" dirty="0" err="1" smtClean="0"/>
              <a:t>вигглеров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069" y="3466619"/>
            <a:ext cx="4102257" cy="2842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732" y="3646716"/>
            <a:ext cx="3750422" cy="2631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33" y="3615756"/>
            <a:ext cx="3119884" cy="26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1250"/>
            <a:ext cx="10515600" cy="3656925"/>
          </a:xfrm>
        </p:spPr>
        <p:txBody>
          <a:bodyPr>
            <a:normAutofit/>
          </a:bodyPr>
          <a:lstStyle/>
          <a:p>
            <a:r>
              <a:rPr lang="ru-RU" dirty="0" smtClean="0"/>
              <a:t>Для коррекции каждого ондулятора в случае СКИФ подходит использование пары дублетов базовой структуры прямолинейного промежутка и постановка двух дополнительных пар квадрупольных линз (коррекция </a:t>
            </a:r>
            <a:r>
              <a:rPr lang="ru-RU" dirty="0" err="1" smtClean="0"/>
              <a:t>квадруплетами</a:t>
            </a:r>
            <a:r>
              <a:rPr lang="ru-RU" dirty="0" smtClean="0"/>
              <a:t>). Компромиссным является вариант с использованием дублетов и квадрупольных корректоров в секступольных линзах, но нужно помнить, что они ориентированы для других задач. Оба варианта позволяют сохранить площадь динамической апертуры.</a:t>
            </a:r>
          </a:p>
          <a:p>
            <a:r>
              <a:rPr lang="ru-RU" dirty="0" smtClean="0"/>
              <a:t>Для коррекции </a:t>
            </a:r>
            <a:r>
              <a:rPr lang="ru-RU" dirty="0" err="1" smtClean="0"/>
              <a:t>вигглеров</a:t>
            </a:r>
            <a:r>
              <a:rPr lang="ru-RU" dirty="0" smtClean="0"/>
              <a:t> в случае СКИФ требуется использование </a:t>
            </a:r>
            <a:r>
              <a:rPr lang="ru-RU" dirty="0" err="1" smtClean="0"/>
              <a:t>квадруплетов</a:t>
            </a:r>
            <a:r>
              <a:rPr lang="ru-RU" dirty="0" smtClean="0"/>
              <a:t> (дополнительная инсталляция двух пар квадрупольных линз в промежутки с </a:t>
            </a:r>
            <a:r>
              <a:rPr lang="ru-RU" dirty="0" err="1" smtClean="0"/>
              <a:t>вигглерами</a:t>
            </a:r>
            <a:r>
              <a:rPr lang="ru-RU" dirty="0" smtClean="0"/>
              <a:t>), поскольку дублетная и триплетная коррекция не являются достаточными, а подключение квадрупольных корректоров задействует их ресурс более чем на </a:t>
            </a:r>
            <a:r>
              <a:rPr lang="ru-RU" dirty="0" smtClean="0"/>
              <a:t>15%.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B816CC6-1FD1-ED4B-A0B2-E679A51EAC71}"/>
              </a:ext>
            </a:extLst>
          </p:cNvPr>
          <p:cNvSpPr/>
          <p:nvPr/>
        </p:nvSpPr>
        <p:spPr>
          <a:xfrm>
            <a:off x="6094337" y="263849"/>
            <a:ext cx="5927383" cy="6061517"/>
          </a:xfrm>
          <a:prstGeom prst="roundRect">
            <a:avLst>
              <a:gd name="adj" fmla="val 19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6C733C0-756C-FE4B-BD45-405F16C06DB5}"/>
              </a:ext>
            </a:extLst>
          </p:cNvPr>
          <p:cNvSpPr txBox="1">
            <a:spLocks/>
          </p:cNvSpPr>
          <p:nvPr/>
        </p:nvSpPr>
        <p:spPr>
          <a:xfrm>
            <a:off x="523602" y="234173"/>
            <a:ext cx="6929759" cy="65302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ormular" charset="0"/>
                <a:ea typeface="Formular" charset="0"/>
                <a:cs typeface="Formular" charset="0"/>
              </a:rPr>
              <a:t>Увеличение яркости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Formular" charset="0"/>
              <a:ea typeface="Formular" charset="0"/>
              <a:cs typeface="Formular" charset="0"/>
            </a:endParaRP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9F9C7289-B0AF-064C-833A-4275662CEA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39" y="3973630"/>
            <a:ext cx="3007225" cy="2358068"/>
          </a:xfrm>
          <a:prstGeom prst="rect">
            <a:avLst/>
          </a:prstGeom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36A4C7-C702-2C40-BCFF-0D5068209B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39" y="514464"/>
            <a:ext cx="3007225" cy="2609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11">
                <a:extLst>
                  <a:ext uri="{FF2B5EF4-FFF2-40B4-BE49-F238E27FC236}">
                    <a16:creationId xmlns:a16="http://schemas.microsoft.com/office/drawing/2014/main" id="{CD7168AC-B8A2-E642-8C41-4E43C0B5A335}"/>
                  </a:ext>
                </a:extLst>
              </p:cNvPr>
              <p:cNvSpPr/>
              <p:nvPr/>
            </p:nvSpPr>
            <p:spPr>
              <a:xfrm>
                <a:off x="435370" y="958558"/>
                <a:ext cx="5093254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𝑟𝑥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𝑟𝑦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𝑟𝑥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𝑟𝑦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11">
                <a:extLst>
                  <a:ext uri="{FF2B5EF4-FFF2-40B4-BE49-F238E27FC236}">
                    <a16:creationId xmlns:a16="http://schemas.microsoft.com/office/drawing/2014/main" id="{CD7168AC-B8A2-E642-8C41-4E43C0B5A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0" y="958558"/>
                <a:ext cx="5093254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3" descr="Brightness">
            <a:extLst>
              <a:ext uri="{FF2B5EF4-FFF2-40B4-BE49-F238E27FC236}">
                <a16:creationId xmlns:a16="http://schemas.microsoft.com/office/drawing/2014/main" id="{BD3AB74F-1080-BA43-AF25-93B2A1EB1C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9" y="2163380"/>
            <a:ext cx="4090416" cy="398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C9F7D9-FA4F-BC4D-AE79-45C4444C844B}"/>
              </a:ext>
            </a:extLst>
          </p:cNvPr>
          <p:cNvSpPr txBox="1"/>
          <p:nvPr/>
        </p:nvSpPr>
        <p:spPr>
          <a:xfrm>
            <a:off x="6399141" y="514464"/>
            <a:ext cx="632545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latin typeface="Formular" panose="02000000000000000000" pitchFamily="2" charset="77"/>
              </a:rPr>
              <a:t>Base</a:t>
            </a:r>
            <a:endParaRPr lang="ru-RU" dirty="0">
              <a:latin typeface="Formular" panose="02000000000000000000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43D6D-F7FD-7C46-83E5-DF632CE7D98C}"/>
              </a:ext>
            </a:extLst>
          </p:cNvPr>
          <p:cNvSpPr txBox="1"/>
          <p:nvPr/>
        </p:nvSpPr>
        <p:spPr>
          <a:xfrm>
            <a:off x="6399141" y="3973630"/>
            <a:ext cx="1392369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latin typeface="Formular" panose="02000000000000000000" pitchFamily="2" charset="77"/>
              </a:rPr>
              <a:t>Optimized 1</a:t>
            </a:r>
            <a:endParaRPr lang="ru-RU" dirty="0">
              <a:latin typeface="Formular" panose="02000000000000000000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C2503D-65B0-AF46-A7ED-C0B4DD9DD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486080" y="3405764"/>
            <a:ext cx="508140" cy="28582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026D-0E47-CD4B-9159-628337BFD9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636"/>
            <a:ext cx="10515600" cy="1134097"/>
          </a:xfrm>
        </p:spPr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3687"/>
            <a:ext cx="10515600" cy="47238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Чтобы </a:t>
            </a:r>
            <a:r>
              <a:rPr lang="ru-RU" dirty="0"/>
              <a:t>получить более жесткий спектр, увеличить поток фотонов и яркость синхротронного излучения ЦКП «СКИФ» планируется использовать сверхпроводящие вставные устройства – генераторы излучения (</a:t>
            </a:r>
            <a:r>
              <a:rPr lang="ru-RU" dirty="0" err="1"/>
              <a:t>вигглеры</a:t>
            </a:r>
            <a:r>
              <a:rPr lang="ru-RU" dirty="0"/>
              <a:t> и ондуляторы). Обладая коротким </a:t>
            </a:r>
            <a:r>
              <a:rPr lang="ru-RU" dirty="0" smtClean="0"/>
              <a:t>периодом и </a:t>
            </a:r>
            <a:r>
              <a:rPr lang="ru-RU" dirty="0"/>
              <a:t>большой амплитудой магнитного </a:t>
            </a:r>
            <a:r>
              <a:rPr lang="ru-RU" dirty="0" smtClean="0"/>
              <a:t>поля, </a:t>
            </a:r>
            <a:r>
              <a:rPr lang="ru-RU" dirty="0"/>
              <a:t>такие устройства оказывают серьезное влияние на оптику и динамику пучка электронов. Значительная амплитуда и малый период магнитного поля сверхпроводящих устройств приводят к тому, что их влияние способно существенно ухудшить параметры пучка в накопителе СКИФ, и это влияние необходимо корректировать постановкой дополнительных квадрупольных линз.</a:t>
            </a:r>
            <a:endParaRPr lang="ru-RU" dirty="0" smtClean="0"/>
          </a:p>
          <a:p>
            <a:r>
              <a:rPr lang="ru-RU" dirty="0"/>
              <a:t>Разрабатываются и изготавливаются шесть экспериментальных станций первой очереди ЦКП «СКИФ</a:t>
            </a:r>
            <a:r>
              <a:rPr lang="ru-RU" dirty="0" smtClean="0"/>
              <a:t>», </a:t>
            </a:r>
            <a:r>
              <a:rPr lang="ru-RU" dirty="0"/>
              <a:t>для которых источниками излучения будут шесть вставных устройств (</a:t>
            </a:r>
            <a:r>
              <a:rPr lang="ru-RU" dirty="0" err="1"/>
              <a:t>вигглеров</a:t>
            </a:r>
            <a:r>
              <a:rPr lang="ru-RU" dirty="0"/>
              <a:t> и ондуляторов). Пять из них используют сверхпроводящие периодические магниты (что позволяет получать жесткое рентгеновское излучение), шестой ондулятор – электромагнитный спиральный для экспериментов с поляризованным 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работе </a:t>
            </a:r>
            <a:r>
              <a:rPr lang="ru-RU" dirty="0"/>
              <a:t>мы рассматриваем различные аспекты такого </a:t>
            </a:r>
            <a:r>
              <a:rPr lang="ru-RU" dirty="0" smtClean="0"/>
              <a:t>влияния (изменение </a:t>
            </a:r>
            <a:r>
              <a:rPr lang="ru-RU" dirty="0"/>
              <a:t>радиационных параметров, искажение оптических функций, уменьшение динамической </a:t>
            </a:r>
            <a:r>
              <a:rPr lang="ru-RU" dirty="0" smtClean="0"/>
              <a:t>апертуры), </a:t>
            </a:r>
            <a:r>
              <a:rPr lang="ru-RU" dirty="0"/>
              <a:t>а также обсуждаем возможные варианты коррекции нежелательных последствий установки </a:t>
            </a:r>
            <a:r>
              <a:rPr lang="ru-RU" dirty="0" err="1"/>
              <a:t>вигглеров</a:t>
            </a:r>
            <a:r>
              <a:rPr lang="ru-RU" dirty="0"/>
              <a:t> и ондуляторов на накопитель СКИФ.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2255520" y="6424613"/>
            <a:ext cx="8778240" cy="432816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М. </a:t>
            </a:r>
            <a:r>
              <a:rPr lang="ru-RU" sz="1400" dirty="0" err="1" smtClean="0">
                <a:solidFill>
                  <a:schemeClr val="bg1"/>
                </a:solidFill>
              </a:rPr>
              <a:t>Скамароха</a:t>
            </a:r>
            <a:r>
              <a:rPr lang="ru-RU" sz="1400" dirty="0" smtClean="0">
                <a:solidFill>
                  <a:schemeClr val="bg1"/>
                </a:solidFill>
              </a:rPr>
              <a:t> // Коррекция влияния вставных устройств первой очереди накопителя СКИФ // RuPAC'23, Новосибирск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7B04F8C-4DA5-8843-A4E0-F28C35EA7474}"/>
              </a:ext>
            </a:extLst>
          </p:cNvPr>
          <p:cNvSpPr/>
          <p:nvPr/>
        </p:nvSpPr>
        <p:spPr>
          <a:xfrm>
            <a:off x="615805" y="5844671"/>
            <a:ext cx="5445471" cy="508510"/>
          </a:xfrm>
          <a:prstGeom prst="roundRect">
            <a:avLst>
              <a:gd name="adj" fmla="val 650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57E97011-55EB-EF4A-9F30-82D42D510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6" y="1083365"/>
            <a:ext cx="2861793" cy="2146345"/>
          </a:xfrm>
          <a:prstGeom prst="rect">
            <a:avLst/>
          </a:prstGeom>
        </p:spPr>
      </p:pic>
      <p:pic>
        <p:nvPicPr>
          <p:cNvPr id="13" name="Рисунок 20">
            <a:extLst>
              <a:ext uri="{FF2B5EF4-FFF2-40B4-BE49-F238E27FC236}">
                <a16:creationId xmlns:a16="http://schemas.microsoft.com/office/drawing/2014/main" id="{CF360FEE-7FDB-9545-BB09-836D604F5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12" y="1083365"/>
            <a:ext cx="2840277" cy="213020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6C733C0-756C-FE4B-BD45-405F16C06DB5}"/>
              </a:ext>
            </a:extLst>
          </p:cNvPr>
          <p:cNvSpPr txBox="1">
            <a:spLocks/>
          </p:cNvSpPr>
          <p:nvPr/>
        </p:nvSpPr>
        <p:spPr>
          <a:xfrm>
            <a:off x="542604" y="256666"/>
            <a:ext cx="5279371" cy="65302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ormular" charset="0"/>
                <a:ea typeface="Formular" charset="0"/>
                <a:cs typeface="Formular" charset="0"/>
              </a:rPr>
              <a:t>Динамическая апертура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Formular" charset="0"/>
              <a:ea typeface="Formular" charset="0"/>
              <a:cs typeface="Formular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C676937-159E-8B45-AEDF-21CE12354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1" y="3557347"/>
            <a:ext cx="2913553" cy="2185165"/>
          </a:xfrm>
          <a:prstGeom prst="rect">
            <a:avLst/>
          </a:prstGeom>
        </p:spPr>
      </p:pic>
      <p:pic>
        <p:nvPicPr>
          <p:cNvPr id="16" name="Рисунок 21">
            <a:extLst>
              <a:ext uri="{FF2B5EF4-FFF2-40B4-BE49-F238E27FC236}">
                <a16:creationId xmlns:a16="http://schemas.microsoft.com/office/drawing/2014/main" id="{BB666C39-ABEA-8040-A494-C81FD901A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66" y="3519145"/>
            <a:ext cx="3027878" cy="2270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AF9D18-736C-5B4E-8C08-7D6F27DA1E97}"/>
              </a:ext>
            </a:extLst>
          </p:cNvPr>
          <p:cNvSpPr txBox="1"/>
          <p:nvPr/>
        </p:nvSpPr>
        <p:spPr>
          <a:xfrm>
            <a:off x="507880" y="876706"/>
            <a:ext cx="2145268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Formular" panose="02000000000000000000" pitchFamily="2" charset="77"/>
              </a:rPr>
              <a:t>RF = OFF, 400 turns</a:t>
            </a:r>
            <a:endParaRPr lang="ru-RU" sz="1600" dirty="0">
              <a:latin typeface="Formular" panose="02000000000000000000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5270F-15AF-C444-AEE1-E51AA38B2267}"/>
              </a:ext>
            </a:extLst>
          </p:cNvPr>
          <p:cNvSpPr txBox="1"/>
          <p:nvPr/>
        </p:nvSpPr>
        <p:spPr>
          <a:xfrm>
            <a:off x="507880" y="3305346"/>
            <a:ext cx="2129750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600" dirty="0">
                <a:latin typeface="Formular" panose="02000000000000000000" pitchFamily="2" charset="77"/>
                <a:ea typeface="+mj-ea"/>
                <a:cs typeface="+mj-cs"/>
              </a:rPr>
              <a:t>RF = ON, 4000 turns</a:t>
            </a:r>
            <a:endParaRPr lang="ru-RU" sz="1600" dirty="0">
              <a:latin typeface="Formular" panose="02000000000000000000" pitchFamily="2" charset="77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9">
                <a:extLst>
                  <a:ext uri="{FF2B5EF4-FFF2-40B4-BE49-F238E27FC236}">
                    <a16:creationId xmlns:a16="http://schemas.microsoft.com/office/drawing/2014/main" id="{79B43DF0-B20E-8344-8652-D0B297662887}"/>
                  </a:ext>
                </a:extLst>
              </p:cNvPr>
              <p:cNvSpPr/>
              <p:nvPr/>
            </p:nvSpPr>
            <p:spPr>
              <a:xfrm>
                <a:off x="641323" y="5882312"/>
                <a:ext cx="5419953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15.6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2.4 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Formular" panose="02000000000000000000" pitchFamily="2" charset="77"/>
                </a:endParaRPr>
              </a:p>
            </p:txBody>
          </p:sp>
        </mc:Choice>
        <mc:Fallback xmlns="">
          <p:sp>
            <p:nvSpPr>
              <p:cNvPr id="19" name="Прямоугольник 19">
                <a:extLst>
                  <a:ext uri="{FF2B5EF4-FFF2-40B4-BE49-F238E27FC236}">
                    <a16:creationId xmlns:a16="http://schemas.microsoft.com/office/drawing/2014/main" id="{79B43DF0-B20E-8344-8652-D0B297662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23" y="5882312"/>
                <a:ext cx="5419953" cy="424283"/>
              </a:xfrm>
              <a:prstGeom prst="rect">
                <a:avLst/>
              </a:prstGeom>
              <a:blipFill>
                <a:blip r:embed="rId6"/>
                <a:stretch>
                  <a:fillRect t="-108571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16EF41E-6C8E-6847-8EB2-55F6707217E2}"/>
              </a:ext>
            </a:extLst>
          </p:cNvPr>
          <p:cNvSpPr txBox="1"/>
          <p:nvPr/>
        </p:nvSpPr>
        <p:spPr>
          <a:xfrm>
            <a:off x="3663012" y="876706"/>
            <a:ext cx="167672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Formular" panose="02000000000000000000" pitchFamily="2" charset="77"/>
              </a:rPr>
              <a:t>5D, 1000 turns</a:t>
            </a:r>
            <a:endParaRPr lang="ru-RU" sz="1600" dirty="0">
              <a:latin typeface="Formular" panose="02000000000000000000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8C5B7-3172-4F41-B01E-5562E246651D}"/>
              </a:ext>
            </a:extLst>
          </p:cNvPr>
          <p:cNvSpPr txBox="1"/>
          <p:nvPr/>
        </p:nvSpPr>
        <p:spPr>
          <a:xfrm>
            <a:off x="3663013" y="3275945"/>
            <a:ext cx="1201611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600" dirty="0" err="1">
                <a:latin typeface="Formular" panose="02000000000000000000" pitchFamily="2" charset="77"/>
              </a:rPr>
              <a:t>Bandwitdth</a:t>
            </a:r>
            <a:endParaRPr lang="ru-RU" sz="1600" dirty="0">
              <a:latin typeface="Formular" panose="02000000000000000000" pitchFamily="2" charset="77"/>
            </a:endParaRPr>
          </a:p>
        </p:txBody>
      </p:sp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21BB564A-B193-C34F-8E09-1B938A4B7A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/>
          <a:stretch/>
        </p:blipFill>
        <p:spPr>
          <a:xfrm>
            <a:off x="6951531" y="1566006"/>
            <a:ext cx="5063033" cy="21463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10E480-B341-584F-B635-334C22278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7219" y="4294422"/>
            <a:ext cx="3964142" cy="23507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C5ADDD-643E-2A4C-8DC9-BE330A29BFAF}"/>
              </a:ext>
            </a:extLst>
          </p:cNvPr>
          <p:cNvSpPr txBox="1"/>
          <p:nvPr/>
        </p:nvSpPr>
        <p:spPr>
          <a:xfrm>
            <a:off x="7325987" y="3909692"/>
            <a:ext cx="167672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Formular" panose="02000000000000000000" pitchFamily="2" charset="77"/>
              </a:rPr>
              <a:t>FMA</a:t>
            </a:r>
            <a:endParaRPr lang="ru-RU" sz="1600" dirty="0">
              <a:latin typeface="Formular" panose="02000000000000000000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6C7C82-5463-4F45-A8F7-50EC4AA9378E}"/>
              </a:ext>
            </a:extLst>
          </p:cNvPr>
          <p:cNvSpPr txBox="1"/>
          <p:nvPr/>
        </p:nvSpPr>
        <p:spPr>
          <a:xfrm>
            <a:off x="7131834" y="1215260"/>
            <a:ext cx="301785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latin typeface="Formular" panose="02000000000000000000" pitchFamily="2" charset="77"/>
              </a:rPr>
              <a:t>Энергетическая апертура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026D-0E47-CD4B-9159-628337BFD9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6A305D6-70C5-0E44-87EC-40AAD814B220}"/>
              </a:ext>
            </a:extLst>
          </p:cNvPr>
          <p:cNvSpPr/>
          <p:nvPr/>
        </p:nvSpPr>
        <p:spPr>
          <a:xfrm>
            <a:off x="6110288" y="148772"/>
            <a:ext cx="5916654" cy="6537778"/>
          </a:xfrm>
          <a:prstGeom prst="roundRect">
            <a:avLst>
              <a:gd name="adj" fmla="val 19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42604" y="281412"/>
            <a:ext cx="5279371" cy="38683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ormular" charset="0"/>
                <a:ea typeface="Formular" charset="0"/>
                <a:cs typeface="Formular" charset="0"/>
              </a:rPr>
              <a:t>Ускорительный комплекс СКИФ</a:t>
            </a:r>
            <a:endParaRPr lang="en-US" sz="1200" spc="-150" dirty="0">
              <a:solidFill>
                <a:schemeClr val="tx1">
                  <a:lumMod val="85000"/>
                  <a:lumOff val="15000"/>
                </a:schemeClr>
              </a:solidFill>
              <a:latin typeface="Formular" charset="0"/>
              <a:ea typeface="Formular" charset="0"/>
              <a:cs typeface="Formular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6C733C0-756C-FE4B-BD45-405F16C06DB5}"/>
              </a:ext>
            </a:extLst>
          </p:cNvPr>
          <p:cNvSpPr txBox="1">
            <a:spLocks/>
          </p:cNvSpPr>
          <p:nvPr/>
        </p:nvSpPr>
        <p:spPr>
          <a:xfrm>
            <a:off x="542604" y="674776"/>
            <a:ext cx="6929759" cy="65302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ormular" charset="0"/>
                <a:ea typeface="Formular" charset="0"/>
                <a:cs typeface="Formular" charset="0"/>
              </a:rPr>
              <a:t>Модификация структуры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Formular" charset="0"/>
              <a:ea typeface="Formular" charset="0"/>
              <a:cs typeface="Formular" charset="0"/>
            </a:endParaRPr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2B3CF65D-E6DF-F044-9F5A-AFC35FEF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04" y="1986440"/>
            <a:ext cx="4846545" cy="4351338"/>
          </a:xfrm>
          <a:prstGeom prst="rect">
            <a:avLst/>
          </a:prstGeom>
        </p:spPr>
      </p:pic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3111FEC4-3C56-9344-9870-33C513635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02" y="514464"/>
            <a:ext cx="3144092" cy="2358068"/>
          </a:xfrm>
          <a:prstGeom prst="rect">
            <a:avLst/>
          </a:prstGeom>
        </p:spPr>
      </p:pic>
      <p:pic>
        <p:nvPicPr>
          <p:cNvPr id="17" name="Рисунок 6">
            <a:extLst>
              <a:ext uri="{FF2B5EF4-FFF2-40B4-BE49-F238E27FC236}">
                <a16:creationId xmlns:a16="http://schemas.microsoft.com/office/drawing/2014/main" id="{B3E58AFE-BE2F-6448-A2B6-7D5AD598B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39" y="3615492"/>
            <a:ext cx="3109000" cy="23317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E6FBA-ED56-2940-9E56-EDCADBC7F9BD}"/>
              </a:ext>
            </a:extLst>
          </p:cNvPr>
          <p:cNvSpPr txBox="1"/>
          <p:nvPr/>
        </p:nvSpPr>
        <p:spPr>
          <a:xfrm>
            <a:off x="6399141" y="6121333"/>
            <a:ext cx="4354590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>
                <a:latin typeface="Formular" panose="02000000000000000000" pitchFamily="2" charset="77"/>
              </a:rPr>
              <a:t>Апертура достаточна для инжекции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B6113-565A-164E-B1C2-C4EA615CE714}"/>
              </a:ext>
            </a:extLst>
          </p:cNvPr>
          <p:cNvSpPr txBox="1"/>
          <p:nvPr/>
        </p:nvSpPr>
        <p:spPr>
          <a:xfrm>
            <a:off x="2036999" y="1363232"/>
            <a:ext cx="185775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dirty="0">
                <a:latin typeface="Formular" panose="02000000000000000000" pitchFamily="2" charset="77"/>
              </a:rPr>
              <a:t>Doublet - Triplet</a:t>
            </a:r>
            <a:endParaRPr lang="ru-RU" dirty="0">
              <a:latin typeface="Formular" panose="02000000000000000000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B857F-80AB-6941-8AAC-058B345A1218}"/>
              </a:ext>
            </a:extLst>
          </p:cNvPr>
          <p:cNvSpPr txBox="1"/>
          <p:nvPr/>
        </p:nvSpPr>
        <p:spPr>
          <a:xfrm>
            <a:off x="6399141" y="514464"/>
            <a:ext cx="435376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latin typeface="Formular" panose="02000000000000000000" pitchFamily="2" charset="77"/>
              </a:rPr>
              <a:t>DD</a:t>
            </a:r>
            <a:endParaRPr lang="ru-RU" dirty="0">
              <a:latin typeface="Formular" panose="02000000000000000000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65AD7E-AE8B-9842-A043-74F0C20CCED6}"/>
              </a:ext>
            </a:extLst>
          </p:cNvPr>
          <p:cNvSpPr txBox="1"/>
          <p:nvPr/>
        </p:nvSpPr>
        <p:spPr>
          <a:xfrm>
            <a:off x="6399141" y="3603654"/>
            <a:ext cx="40171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latin typeface="Formular" panose="02000000000000000000" pitchFamily="2" charset="77"/>
              </a:rPr>
              <a:t>DT</a:t>
            </a:r>
            <a:endParaRPr lang="ru-RU" dirty="0">
              <a:latin typeface="Formular" panose="02000000000000000000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B60E44-0F31-CD42-9F71-F9C3DB882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486080" y="3118744"/>
            <a:ext cx="508140" cy="28582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026D-0E47-CD4B-9159-628337BFD9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89421" cy="611065"/>
          </a:xfrm>
        </p:spPr>
        <p:txBody>
          <a:bodyPr vert="horz" lIns="0" tIns="45720" rIns="91440" bIns="45720" rtlCol="0" anchor="t" anchorCtr="0">
            <a:noAutofit/>
          </a:bodyPr>
          <a:lstStyle/>
          <a:p>
            <a:pPr algn="l">
              <a:lnSpc>
                <a:spcPts val="3800"/>
              </a:lnSpc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rmular" charset="0"/>
                <a:ea typeface="Formular" charset="0"/>
                <a:cs typeface="Formular" charset="0"/>
              </a:rPr>
              <a:t>ЦКП СКИФ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Formular" charset="0"/>
              <a:ea typeface="Formular" charset="0"/>
              <a:cs typeface="Formular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id="{4B86C265-E593-2E41-803E-22D247C4A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4211"/>
              </p:ext>
            </p:extLst>
          </p:nvPr>
        </p:nvGraphicFramePr>
        <p:xfrm>
          <a:off x="6459082" y="227708"/>
          <a:ext cx="5329237" cy="596534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6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2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ormular" panose="02000000000000000000" pitchFamily="50" charset="-52"/>
                        </a:rPr>
                        <a:t>ПАРАМЕТРЫ КОЛ</a:t>
                      </a:r>
                      <a:r>
                        <a:rPr lang="en-US" sz="1000" dirty="0">
                          <a:effectLst/>
                          <a:latin typeface="Formular" panose="02000000000000000000" pitchFamily="50" charset="-52"/>
                        </a:rPr>
                        <a:t>ЬЦА</a:t>
                      </a:r>
                      <a:endParaRPr lang="ru-RU" sz="10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Энергия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3 GeV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Периметр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476.14 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м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Formular" panose="02000000000000000000" pitchFamily="50" charset="-52"/>
                        </a:rPr>
                        <a:t>Период обращения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1.59 µ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с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Частота обращения, 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f</a:t>
                      </a:r>
                      <a:r>
                        <a:rPr lang="en-US" sz="1200" baseline="-25000" dirty="0">
                          <a:effectLst/>
                          <a:latin typeface="Formular" panose="02000000000000000000" pitchFamily="50" charset="-52"/>
                        </a:rPr>
                        <a:t>0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0. 62963 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МГц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Коэффициент уплотнения орбит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0.76·10</a:t>
                      </a:r>
                      <a:r>
                        <a:rPr lang="ru-RU" sz="1200" baseline="30000" dirty="0">
                          <a:effectLst/>
                          <a:latin typeface="Formular" panose="02000000000000000000" pitchFamily="50" charset="-52"/>
                        </a:rPr>
                        <a:t>-4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Симметрия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16 DD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Formular" panose="02000000000000000000" pitchFamily="50" charset="-52"/>
                        </a:rPr>
                        <a:t>Эмиттанс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73 </a:t>
                      </a:r>
                      <a:r>
                        <a:rPr lang="ru-RU" sz="1200" dirty="0" err="1">
                          <a:effectLst/>
                          <a:latin typeface="Formular" panose="02000000000000000000" pitchFamily="50" charset="-52"/>
                        </a:rPr>
                        <a:t>пм·рад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Энергетический разброс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1.03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·10</a:t>
                      </a:r>
                      <a:r>
                        <a:rPr lang="en-US" sz="1200" baseline="30000" dirty="0">
                          <a:effectLst/>
                          <a:latin typeface="Formular" panose="02000000000000000000" pitchFamily="50" charset="-52"/>
                        </a:rPr>
                        <a:t>-3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Потери энергии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/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оборот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536 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КэВ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Бетатронные частоты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 (x/y)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50.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806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/ 18.84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Натуральный хроматизм (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/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y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)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-1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49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 / -55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Номер гармоники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567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Частота ВЧ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357 МГц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Напряжение ВЧ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Formular" panose="02000000000000000000" pitchFamily="50" charset="-52"/>
                        </a:rPr>
                        <a:t>0.</a:t>
                      </a:r>
                      <a:r>
                        <a:rPr lang="en-US" sz="1200" dirty="0" smtClean="0">
                          <a:effectLst/>
                          <a:latin typeface="Formular" panose="02000000000000000000" pitchFamily="50" charset="-52"/>
                        </a:rPr>
                        <a:t>85</a:t>
                      </a:r>
                      <a:r>
                        <a:rPr lang="ru-RU" sz="1200" dirty="0" smtClean="0">
                          <a:effectLst/>
                          <a:latin typeface="Formular" panose="02000000000000000000" pitchFamily="50" charset="-52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МВ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Длина сгустка, </a:t>
                      </a:r>
                      <a:r>
                        <a:rPr lang="el-GR" sz="1200" dirty="0">
                          <a:effectLst/>
                          <a:latin typeface="Formular" panose="02000000000000000000" pitchFamily="50" charset="-52"/>
                        </a:rPr>
                        <a:t>σ</a:t>
                      </a:r>
                      <a:r>
                        <a:rPr lang="en-US" sz="1200" baseline="-25000" dirty="0">
                          <a:effectLst/>
                          <a:latin typeface="Formular" panose="02000000000000000000" pitchFamily="50" charset="-52"/>
                        </a:rPr>
                        <a:t>s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Formular" panose="02000000000000000000" pitchFamily="50" charset="-52"/>
                        </a:rPr>
                        <a:t>5 мм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Formular" panose="02000000000000000000" pitchFamily="50" charset="-52"/>
                        </a:rPr>
                        <a:t>Напряжение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 ВЧ 3й </a:t>
                      </a:r>
                      <a:r>
                        <a:rPr lang="en-US" sz="1200" dirty="0" err="1">
                          <a:effectLst/>
                          <a:latin typeface="Formular" panose="02000000000000000000" pitchFamily="50" charset="-52"/>
                        </a:rPr>
                        <a:t>гармоники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0.2 МВ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ВЧ </a:t>
                      </a:r>
                      <a:r>
                        <a:rPr lang="ru-RU" sz="1200" dirty="0" err="1">
                          <a:effectLst/>
                          <a:latin typeface="Formular" panose="02000000000000000000" pitchFamily="50" charset="-52"/>
                        </a:rPr>
                        <a:t>акцептанс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Formular" panose="02000000000000000000" pitchFamily="50" charset="-52"/>
                        </a:rPr>
                        <a:t>3 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%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Синхротронная частота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Formular" panose="02000000000000000000" pitchFamily="50" charset="-52"/>
                        </a:rPr>
                        <a:t>1.</a:t>
                      </a:r>
                      <a:r>
                        <a:rPr lang="en-US" sz="1200" dirty="0" smtClean="0">
                          <a:effectLst/>
                          <a:latin typeface="Formular" panose="02000000000000000000" pitchFamily="50" charset="-52"/>
                        </a:rPr>
                        <a:t>0</a:t>
                      </a:r>
                      <a:r>
                        <a:rPr lang="ru-RU" sz="1200" dirty="0" smtClean="0">
                          <a:effectLst/>
                          <a:latin typeface="Formular" panose="02000000000000000000" pitchFamily="50" charset="-52"/>
                        </a:rPr>
                        <a:t>3·10</a:t>
                      </a:r>
                      <a:r>
                        <a:rPr lang="ru-RU" sz="1200" baseline="30000" dirty="0" smtClean="0">
                          <a:effectLst/>
                          <a:latin typeface="Formular" panose="02000000000000000000" pitchFamily="50" charset="-52"/>
                        </a:rPr>
                        <a:t>-3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Декременты затухания (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/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y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/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s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)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1.94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 / 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1 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/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06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Время затухания(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/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y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/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s</a:t>
                      </a: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)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9.2 / 17.7 /16.</a:t>
                      </a:r>
                      <a:r>
                        <a:rPr lang="en-US" sz="1200" dirty="0">
                          <a:effectLst/>
                          <a:latin typeface="Formular" panose="02000000000000000000" pitchFamily="50" charset="-52"/>
                        </a:rPr>
                        <a:t>7 </a:t>
                      </a:r>
                      <a:r>
                        <a:rPr lang="ru-RU" sz="1200" dirty="0" err="1">
                          <a:effectLst/>
                          <a:latin typeface="Formular" panose="02000000000000000000" pitchFamily="50" charset="-52"/>
                        </a:rPr>
                        <a:t>мс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Formular" panose="02000000000000000000" pitchFamily="50" charset="-52"/>
                        </a:rPr>
                        <a:t>Длина прямолинейных промежутков</a:t>
                      </a:r>
                      <a:endParaRPr lang="ru-RU" sz="120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6 м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Количество прямолинейных промежутков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ormular" panose="02000000000000000000" pitchFamily="50" charset="-52"/>
                        </a:rPr>
                        <a:t>16</a:t>
                      </a:r>
                      <a:endParaRPr lang="ru-RU" sz="1200" dirty="0">
                        <a:effectLst/>
                        <a:latin typeface="Formular" panose="020000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 marL="68078" marR="68078" marT="0" marB="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6" y="976190"/>
            <a:ext cx="4111919" cy="446838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/>
          <a:p>
            <a:r>
              <a:rPr lang="ru-RU" dirty="0" smtClean="0"/>
              <a:t>Базовая структура накопителя СКИФ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135" y="1327097"/>
            <a:ext cx="5286651" cy="2226885"/>
          </a:xfrm>
        </p:spPr>
        <p:txBody>
          <a:bodyPr>
            <a:noAutofit/>
          </a:bodyPr>
          <a:lstStyle/>
          <a:p>
            <a:r>
              <a:rPr lang="ru-RU" sz="1200" dirty="0" smtClean="0"/>
              <a:t>16 </a:t>
            </a:r>
            <a:r>
              <a:rPr lang="ru-RU" sz="1200" dirty="0" err="1" smtClean="0"/>
              <a:t>суперпериодов</a:t>
            </a:r>
            <a:r>
              <a:rPr lang="ru-RU" sz="1200" dirty="0" smtClean="0"/>
              <a:t>, разделённых прямолинейными (6 м) промежутками</a:t>
            </a:r>
          </a:p>
          <a:p>
            <a:r>
              <a:rPr lang="ru-RU" sz="1200" dirty="0" smtClean="0"/>
              <a:t>7</a:t>
            </a:r>
            <a:r>
              <a:rPr lang="en-US" sz="1200" dirty="0" smtClean="0"/>
              <a:t>BA (7-bend </a:t>
            </a:r>
            <a:r>
              <a:rPr lang="en-US" sz="1200" dirty="0" err="1" smtClean="0"/>
              <a:t>achromat</a:t>
            </a:r>
            <a:r>
              <a:rPr lang="en-US" sz="1200" dirty="0" smtClean="0"/>
              <a:t>): </a:t>
            </a:r>
            <a:endParaRPr lang="ru-RU" sz="1200" dirty="0" smtClean="0"/>
          </a:p>
          <a:p>
            <a:pPr lvl="1"/>
            <a:r>
              <a:rPr lang="en-US" sz="1200" dirty="0" smtClean="0"/>
              <a:t>5 </a:t>
            </a:r>
            <a:r>
              <a:rPr lang="ru-RU" sz="1200" dirty="0" smtClean="0"/>
              <a:t>центральных ячеек </a:t>
            </a:r>
            <a:r>
              <a:rPr lang="en-US" sz="1200" dirty="0" err="1" smtClean="0"/>
              <a:t>mTME</a:t>
            </a:r>
            <a:r>
              <a:rPr lang="ru-RU" sz="1200" dirty="0" smtClean="0"/>
              <a:t> для обеспечения сверхмалого </a:t>
            </a:r>
            <a:r>
              <a:rPr lang="ru-RU" sz="1200" dirty="0" err="1" smtClean="0"/>
              <a:t>эмиттанса</a:t>
            </a:r>
            <a:r>
              <a:rPr lang="ru-RU" sz="1200" dirty="0" smtClean="0"/>
              <a:t> при достаточно большой динамической апертуре</a:t>
            </a:r>
            <a:endParaRPr lang="ru-RU" sz="1200" dirty="0"/>
          </a:p>
          <a:p>
            <a:pPr lvl="1"/>
            <a:r>
              <a:rPr lang="ru-RU" sz="1200" dirty="0" smtClean="0"/>
              <a:t>2 краевые ячейки для </a:t>
            </a:r>
            <a:r>
              <a:rPr lang="ru-RU" sz="1200" dirty="0" err="1" smtClean="0"/>
              <a:t>зануления</a:t>
            </a:r>
            <a:r>
              <a:rPr lang="ru-RU" sz="1200" dirty="0" smtClean="0"/>
              <a:t> дисперсионной функции в прямолинейных промежутках и получения бетатронных функций, пригодных для инжекции и постановке вставных устройств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86" y="2440539"/>
            <a:ext cx="3195482" cy="2902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359" y="2466405"/>
            <a:ext cx="3176680" cy="290240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9" y="3688887"/>
            <a:ext cx="3163654" cy="24760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41013" y="1381296"/>
            <a:ext cx="263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Ячейка со </a:t>
            </a:r>
            <a:r>
              <a:rPr lang="ru-RU" dirty="0" err="1" smtClean="0"/>
              <a:t>слабополевым</a:t>
            </a:r>
            <a:r>
              <a:rPr lang="ru-RU" dirty="0" smtClean="0"/>
              <a:t> магнитом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56757" y="1290494"/>
            <a:ext cx="269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Ячейка с </a:t>
            </a:r>
            <a:r>
              <a:rPr lang="ru-RU" dirty="0" err="1" smtClean="0"/>
              <a:t>сильнополевым</a:t>
            </a:r>
            <a:r>
              <a:rPr lang="ru-RU" dirty="0" smtClean="0"/>
              <a:t> магнитом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09" y="178807"/>
            <a:ext cx="9985261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Прямолинейные промежутки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8815" y="1504370"/>
                <a:ext cx="11273943" cy="4594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2 промежутка – для ускоряющих ВЧ резонаторов и оборудования инжекции</a:t>
                </a:r>
              </a:p>
              <a:p>
                <a:r>
                  <a:rPr lang="ru-RU" dirty="0" smtClean="0"/>
                  <a:t>14 промежутков для генераторов излучения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Для уменьшения влияния вставных устройств на оптику и нелинейную динамику пучка нужна малая вертикальная бетатронная функция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) в центре промежутка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Мощное СИ из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сильнополевых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устройств увеличивает радиационное трение и способно уменьшить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эмиттанс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при определённом сочетании параметров (близкой к нулю дисперсионной функции и малой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Малая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в ондуляторах желательна для максимизации яркости СИ, поскольку при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эмиттансе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, близком к волновому пределу, приходится согласовывать фазовые эллипсы электронного и фотонного пучков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u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– длина ондулятора,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– «бета-функция», соответствующая распределению фотонного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пучка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≈2÷3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м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должна </a:t>
                </a:r>
                <a:r>
                  <a:rPr lang="ru-RU" dirty="0">
                    <a:solidFill>
                      <a:schemeClr val="tx1"/>
                    </a:solidFill>
                  </a:rPr>
                  <a:t>быть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малой</a:t>
                </a:r>
                <a:r>
                  <a:rPr lang="ru-RU" dirty="0">
                    <a:solidFill>
                      <a:schemeClr val="tx1"/>
                    </a:solidFill>
                  </a:rPr>
                  <a:t>, что противоречит условиям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эффективной </a:t>
                </a:r>
                <a:r>
                  <a:rPr lang="ru-RU" dirty="0">
                    <a:solidFill>
                      <a:schemeClr val="tx1"/>
                    </a:solidFill>
                  </a:rPr>
                  <a:t>инжекции с локальным импульсным искажением замкнутой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орбиты, </a:t>
                </a:r>
                <a:r>
                  <a:rPr lang="ru-RU" dirty="0">
                    <a:solidFill>
                      <a:schemeClr val="tx1"/>
                    </a:solidFill>
                  </a:rPr>
                  <a:t>которая требует достаточно большой динамической апертуры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ru-RU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815" y="1504370"/>
                <a:ext cx="11273943" cy="4594504"/>
              </a:xfrm>
              <a:blipFill>
                <a:blip r:embed="rId3"/>
                <a:stretch>
                  <a:fillRect t="-1328"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-1" y="182880"/>
                <a:ext cx="7021317" cy="6161677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ru-RU" sz="5600" b="1" u="sng" dirty="0" smtClean="0">
                    <a:solidFill>
                      <a:schemeClr val="tx1"/>
                    </a:solidFill>
                  </a:rPr>
                  <a:t>Базовая структура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дублеты квадрупольны</a:t>
                </a:r>
                <a:r>
                  <a:rPr lang="ru-RU" sz="5600" dirty="0">
                    <a:solidFill>
                      <a:schemeClr val="tx1"/>
                    </a:solidFill>
                  </a:rPr>
                  <a:t>х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 линз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по краям промежутка, в </a:t>
                </a:r>
                <a:r>
                  <a:rPr lang="ru-RU" sz="5600" dirty="0">
                    <a:solidFill>
                      <a:schemeClr val="tx1"/>
                    </a:solidFill>
                  </a:rPr>
                  <a:t>центре прямолинейных промежутков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5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5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=15.4</m:t>
                    </m:r>
                  </m:oMath>
                </a14:m>
                <a:r>
                  <a:rPr lang="ru-RU" sz="5600" dirty="0">
                    <a:solidFill>
                      <a:schemeClr val="tx1"/>
                    </a:solidFill>
                  </a:rPr>
                  <a:t>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sz="5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=2.4</m:t>
                    </m:r>
                  </m:oMath>
                </a14:m>
                <a:r>
                  <a:rPr lang="ru-RU" sz="5600" dirty="0">
                    <a:solidFill>
                      <a:schemeClr val="tx1"/>
                    </a:solidFill>
                  </a:rPr>
                  <a:t>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м </a:t>
                </a:r>
              </a:p>
              <a:p>
                <a:pPr lvl="1"/>
                <a:r>
                  <a:rPr lang="ru-RU" sz="5600" dirty="0" smtClean="0">
                    <a:solidFill>
                      <a:schemeClr val="tx1"/>
                    </a:solidFill>
                  </a:rPr>
                  <a:t>Такой выбор уменьшает возмущение </a:t>
                </a:r>
                <a:r>
                  <a:rPr lang="ru-RU" sz="5600" dirty="0">
                    <a:solidFill>
                      <a:schemeClr val="tx1"/>
                    </a:solidFill>
                  </a:rPr>
                  <a:t>линейного и нелинейного движения частиц полем вставных устройств и позволяет инжектировать пучок из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бустера </a:t>
                </a:r>
                <a:r>
                  <a:rPr lang="ru-RU" sz="5600" dirty="0">
                    <a:solidFill>
                      <a:schemeClr val="tx1"/>
                    </a:solidFill>
                  </a:rPr>
                  <a:t>с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высокой эффективностью</a:t>
                </a:r>
              </a:p>
              <a:p>
                <a:pPr lvl="1"/>
                <a:r>
                  <a:rPr lang="ru-RU" sz="5600" dirty="0">
                    <a:solidFill>
                      <a:schemeClr val="tx1"/>
                    </a:solidFill>
                  </a:rPr>
                  <a:t>В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ыбранная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5600" dirty="0">
                    <a:solidFill>
                      <a:schemeClr val="tx1"/>
                    </a:solidFill>
                  </a:rPr>
                  <a:t> является компромиссной: при ней горизонтальный </a:t>
                </a:r>
                <a:r>
                  <a:rPr lang="ru-RU" sz="5600" dirty="0" err="1">
                    <a:solidFill>
                      <a:schemeClr val="tx1"/>
                    </a:solidFill>
                  </a:rPr>
                  <a:t>эмиттанс</a:t>
                </a:r>
                <a:r>
                  <a:rPr lang="ru-RU" sz="5600" dirty="0">
                    <a:solidFill>
                      <a:schemeClr val="tx1"/>
                    </a:solidFill>
                  </a:rPr>
                  <a:t>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остаётся </a:t>
                </a:r>
                <a:r>
                  <a:rPr lang="ru-RU" sz="5600" dirty="0">
                    <a:solidFill>
                      <a:schemeClr val="tx1"/>
                    </a:solidFill>
                  </a:rPr>
                  <a:t>на уровне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5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≈74÷78</m:t>
                    </m:r>
                  </m:oMath>
                </a14:m>
                <a:r>
                  <a:rPr lang="ru-RU" sz="5600" dirty="0">
                    <a:solidFill>
                      <a:schemeClr val="tx1"/>
                    </a:solidFill>
                  </a:rPr>
                  <a:t> пм, почти не завися от числа включенных вставных устройств. Это удобно для экспериментаторов, так как условия экспонирования образцов остаются постоянными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.</a:t>
                </a:r>
                <a:endParaRPr lang="en-US" sz="5600" dirty="0">
                  <a:solidFill>
                    <a:schemeClr val="tx1"/>
                  </a:solidFill>
                </a:endParaRPr>
              </a:p>
              <a:p>
                <a:r>
                  <a:rPr lang="ru-RU" sz="5600" u="sng" dirty="0" smtClean="0">
                    <a:solidFill>
                      <a:schemeClr val="tx1"/>
                    </a:solidFill>
                  </a:rPr>
                  <a:t>Альтернативная структура</a:t>
                </a:r>
                <a:r>
                  <a:rPr lang="ru-RU" sz="5600" dirty="0">
                    <a:solidFill>
                      <a:schemeClr val="tx1"/>
                    </a:solidFill>
                  </a:rPr>
                  <a:t>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– промежутки с чередующимися </a:t>
                </a:r>
                <a:r>
                  <a:rPr lang="ru-RU" sz="5600" u="sng" dirty="0" smtClean="0">
                    <a:solidFill>
                      <a:schemeClr val="tx1"/>
                    </a:solidFill>
                  </a:rPr>
                  <a:t>дублетными и триплетными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вставками квадрупольных линзам </a:t>
                </a:r>
                <a:r>
                  <a:rPr lang="ru-RU" sz="5600" dirty="0">
                    <a:solidFill>
                      <a:schemeClr val="tx1"/>
                    </a:solidFill>
                  </a:rPr>
                  <a:t>- в центре прямолинейных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промежутков с триплетами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5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5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5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0.71</m:t>
                    </m:r>
                  </m:oMath>
                </a14:m>
                <a:r>
                  <a:rPr lang="ru-RU" sz="5600" dirty="0">
                    <a:solidFill>
                      <a:schemeClr val="tx1"/>
                    </a:solidFill>
                  </a:rPr>
                  <a:t> 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sz="5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3.97</m:t>
                    </m:r>
                  </m:oMath>
                </a14:m>
                <a:r>
                  <a:rPr lang="ru-RU" sz="5600" dirty="0">
                    <a:solidFill>
                      <a:schemeClr val="tx1"/>
                    </a:solidFill>
                  </a:rPr>
                  <a:t> м </a:t>
                </a:r>
                <a:endParaRPr lang="ru-RU" sz="56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ru-RU" sz="5600" dirty="0" smtClean="0">
                    <a:solidFill>
                      <a:schemeClr val="tx1"/>
                    </a:solidFill>
                  </a:rPr>
                  <a:t>Вставные </a:t>
                </a:r>
                <a:r>
                  <a:rPr lang="ru-RU" sz="5600" dirty="0">
                    <a:solidFill>
                      <a:schemeClr val="tx1"/>
                    </a:solidFill>
                  </a:rPr>
                  <a:t>устройства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позволяют уменьшить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5600" dirty="0" smtClean="0">
                    <a:solidFill>
                      <a:schemeClr val="tx1"/>
                    </a:solidFill>
                  </a:rPr>
                  <a:t> и увеличить </a:t>
                </a:r>
                <a:r>
                  <a:rPr lang="ru-RU" sz="5600" dirty="0">
                    <a:solidFill>
                      <a:schemeClr val="tx1"/>
                    </a:solidFill>
                  </a:rPr>
                  <a:t>яркость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СИ, </a:t>
                </a:r>
                <a:r>
                  <a:rPr lang="ru-RU" sz="5600" dirty="0">
                    <a:solidFill>
                      <a:schemeClr val="tx1"/>
                    </a:solidFill>
                  </a:rPr>
                  <a:t>более точно согласовав распределения фотонного и электронного 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пучков</a:t>
                </a:r>
              </a:p>
              <a:p>
                <a:pPr lvl="1"/>
                <a:r>
                  <a:rPr lang="ru-RU" sz="5600" dirty="0" smtClean="0">
                    <a:solidFill>
                      <a:schemeClr val="tx1"/>
                    </a:solidFill>
                  </a:rPr>
                  <a:t>Чередование дублетных и триплетных вставок выбрано для соответствия условиям инжекции и сохранении высокой симметрии кольца. </a:t>
                </a:r>
              </a:p>
              <a:p>
                <a:pPr lvl="1"/>
                <a:r>
                  <a:rPr lang="ru-RU" sz="5600" dirty="0" smtClean="0">
                    <a:solidFill>
                      <a:schemeClr val="tx1"/>
                    </a:solidFill>
                  </a:rPr>
                  <a:t>Изменение степени высокой симметрии кольца с 16-кратной до 8-кратной приводит к уменьшению динамической апертуры на 15-20%. </a:t>
                </a:r>
              </a:p>
              <a:p>
                <a:pPr lvl="1"/>
                <a:r>
                  <a:rPr lang="ru-RU" sz="5600" dirty="0">
                    <a:solidFill>
                      <a:schemeClr val="tx1"/>
                    </a:solidFill>
                  </a:rPr>
                  <a:t>П</a:t>
                </a:r>
                <a:r>
                  <a:rPr lang="ru-RU" sz="5600" dirty="0" smtClean="0">
                    <a:solidFill>
                      <a:schemeClr val="tx1"/>
                    </a:solidFill>
                  </a:rPr>
                  <a:t>ринято решение начать работу в менее рискованной базовой структуре, а возможность модернизации оптики промежутка рассматривать после приобретения опыта работы с беспрецедентно малым </a:t>
                </a:r>
                <a:r>
                  <a:rPr lang="ru-RU" sz="5600" dirty="0" err="1" smtClean="0">
                    <a:solidFill>
                      <a:schemeClr val="tx1"/>
                    </a:solidFill>
                  </a:rPr>
                  <a:t>эмиттансом</a:t>
                </a:r>
                <a:r>
                  <a:rPr lang="ru-RU" sz="4800" dirty="0" smtClean="0">
                    <a:solidFill>
                      <a:schemeClr val="tx1"/>
                    </a:solidFill>
                  </a:rPr>
                  <a:t>.</a:t>
                </a:r>
                <a:endParaRPr lang="en-US" sz="4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82880"/>
                <a:ext cx="7021317" cy="6161677"/>
              </a:xfrm>
              <a:blipFill>
                <a:blip r:embed="rId3"/>
                <a:stretch>
                  <a:fillRect t="-890" r="-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9F9C7289-B0AF-064C-833A-4275662CEA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77" y="3423821"/>
            <a:ext cx="3422394" cy="2748998"/>
          </a:xfrm>
          <a:prstGeom prst="rect">
            <a:avLst/>
          </a:prstGeom>
        </p:spPr>
      </p:pic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E936A4C7-C702-2C40-BCFF-0D5068209B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23" y="360669"/>
            <a:ext cx="3160703" cy="2879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C9F7D9-FA4F-BC4D-AE79-45C4444C844B}"/>
              </a:ext>
            </a:extLst>
          </p:cNvPr>
          <p:cNvSpPr txBox="1"/>
          <p:nvPr/>
        </p:nvSpPr>
        <p:spPr>
          <a:xfrm>
            <a:off x="7021317" y="532479"/>
            <a:ext cx="1375209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dirty="0" smtClean="0">
                <a:latin typeface="Formular" panose="02000000000000000000" pitchFamily="2" charset="77"/>
              </a:rPr>
              <a:t>Дублетная оптика промежутка (базовая)</a:t>
            </a:r>
            <a:endParaRPr lang="ru-RU" dirty="0">
              <a:latin typeface="Formular" panose="02000000000000000000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43D6D-F7FD-7C46-83E5-DF632CE7D98C}"/>
              </a:ext>
            </a:extLst>
          </p:cNvPr>
          <p:cNvSpPr txBox="1"/>
          <p:nvPr/>
        </p:nvSpPr>
        <p:spPr>
          <a:xfrm>
            <a:off x="7026197" y="3324827"/>
            <a:ext cx="1974082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dirty="0" smtClean="0">
                <a:latin typeface="Formular" panose="02000000000000000000" pitchFamily="2" charset="77"/>
              </a:rPr>
              <a:t>Триплетная оптика промежутка (альтернативная)</a:t>
            </a:r>
            <a:endParaRPr lang="ru-RU" dirty="0">
              <a:latin typeface="Formular" panose="02000000000000000000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922118" y="1774899"/>
                <a:ext cx="1379865" cy="66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=15.4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м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=2.4</m:t>
                    </m:r>
                  </m:oMath>
                </a14:m>
                <a:r>
                  <a:rPr lang="ru-RU" dirty="0"/>
                  <a:t> м</a:t>
                </a:r>
                <a:endParaRPr lang="en-US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118" y="1774899"/>
                <a:ext cx="1379865" cy="668260"/>
              </a:xfrm>
              <a:prstGeom prst="rect">
                <a:avLst/>
              </a:prstGeom>
              <a:blipFill>
                <a:blip r:embed="rId6"/>
                <a:stretch>
                  <a:fillRect l="-1327" t="-4545" r="-26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 err="1" smtClean="0"/>
              <a:t>вигглеры</a:t>
            </a:r>
            <a:r>
              <a:rPr lang="ru-RU" dirty="0" smtClean="0"/>
              <a:t> и ондуляторы влияют на параметры пучка?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1666"/>
            <a:ext cx="10515600" cy="4094899"/>
          </a:xfrm>
        </p:spPr>
        <p:txBody>
          <a:bodyPr/>
          <a:lstStyle/>
          <a:p>
            <a:pPr lvl="0"/>
            <a:r>
              <a:rPr lang="ru-RU" dirty="0"/>
              <a:t>дополнительное излучение в зависимости от параметров вставного устройства и оптических функций промежутка может приводить как к уменьшению, так и к росту эмиттанса пучка. Энергетический разброс только увеличивается;</a:t>
            </a:r>
          </a:p>
          <a:p>
            <a:pPr lvl="0"/>
            <a:r>
              <a:rPr lang="ru-RU" dirty="0"/>
              <a:t>фокусировка частиц магнитным полем вставного устройства искажает оптические функции по всему кольцу и изменяет рабочую точку бетатронных частот;</a:t>
            </a:r>
          </a:p>
          <a:p>
            <a:pPr lvl="0"/>
            <a:r>
              <a:rPr lang="ru-RU" dirty="0"/>
              <a:t>поле </a:t>
            </a:r>
            <a:r>
              <a:rPr lang="ru-RU" dirty="0" err="1"/>
              <a:t>вигглера</a:t>
            </a:r>
            <a:r>
              <a:rPr lang="ru-RU" dirty="0"/>
              <a:t> или ондулятора на орбите пучка нелинейно, что приводит к зависимости частоты бетатронных колебаний от амплитуды, возбуждению нелинейных резонансов, уменьшению динамической апертуры и т.д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754"/>
            <a:ext cx="10515600" cy="1325563"/>
          </a:xfrm>
        </p:spPr>
        <p:txBody>
          <a:bodyPr/>
          <a:lstStyle/>
          <a:p>
            <a:r>
              <a:rPr lang="ru-RU" dirty="0" smtClean="0"/>
              <a:t>Вставные устройства первой очереди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096" y="1512317"/>
            <a:ext cx="8268222" cy="1325563"/>
          </a:xfrm>
        </p:spPr>
        <p:txBody>
          <a:bodyPr/>
          <a:lstStyle/>
          <a:p>
            <a:r>
              <a:rPr lang="en-US" dirty="0" smtClean="0"/>
              <a:t>EU – </a:t>
            </a:r>
            <a:r>
              <a:rPr lang="ru-RU" dirty="0" smtClean="0"/>
              <a:t>электромагнитный спиральный ондулятор</a:t>
            </a:r>
          </a:p>
          <a:p>
            <a:r>
              <a:rPr lang="en-US" dirty="0" smtClean="0"/>
              <a:t>SCU – </a:t>
            </a:r>
            <a:r>
              <a:rPr lang="ru-RU" dirty="0" smtClean="0"/>
              <a:t>сверхпроводящий ондулятор</a:t>
            </a:r>
          </a:p>
          <a:p>
            <a:r>
              <a:rPr lang="en-US" dirty="0" smtClean="0"/>
              <a:t>SCW – </a:t>
            </a:r>
            <a:r>
              <a:rPr lang="ru-RU" dirty="0" smtClean="0"/>
              <a:t>сверхпроводящий </a:t>
            </a:r>
            <a:r>
              <a:rPr lang="ru-RU" dirty="0" err="1" smtClean="0"/>
              <a:t>вигглер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538048"/>
                  </p:ext>
                </p:extLst>
              </p:nvPr>
            </p:nvGraphicFramePr>
            <p:xfrm>
              <a:off x="1491548" y="3155156"/>
              <a:ext cx="8567804" cy="29833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8832">
                      <a:extLst>
                        <a:ext uri="{9D8B030D-6E8A-4147-A177-3AD203B41FA5}">
                          <a16:colId xmlns:a16="http://schemas.microsoft.com/office/drawing/2014/main" val="1396778744"/>
                        </a:ext>
                      </a:extLst>
                    </a:gridCol>
                    <a:gridCol w="1914828">
                      <a:extLst>
                        <a:ext uri="{9D8B030D-6E8A-4147-A177-3AD203B41FA5}">
                          <a16:colId xmlns:a16="http://schemas.microsoft.com/office/drawing/2014/main" val="2117337995"/>
                        </a:ext>
                      </a:extLst>
                    </a:gridCol>
                    <a:gridCol w="1061179">
                      <a:extLst>
                        <a:ext uri="{9D8B030D-6E8A-4147-A177-3AD203B41FA5}">
                          <a16:colId xmlns:a16="http://schemas.microsoft.com/office/drawing/2014/main" val="224141158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33143683"/>
                        </a:ext>
                      </a:extLst>
                    </a:gridCol>
                    <a:gridCol w="1240077">
                      <a:extLst>
                        <a:ext uri="{9D8B030D-6E8A-4147-A177-3AD203B41FA5}">
                          <a16:colId xmlns:a16="http://schemas.microsoft.com/office/drawing/2014/main" val="1614334825"/>
                        </a:ext>
                      </a:extLst>
                    </a:gridCol>
                    <a:gridCol w="1678488">
                      <a:extLst>
                        <a:ext uri="{9D8B030D-6E8A-4147-A177-3AD203B41FA5}">
                          <a16:colId xmlns:a16="http://schemas.microsoft.com/office/drawing/2014/main" val="29396819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Станция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1-1, 1-2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8595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Имя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SCU1.1, SCU1.2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SCU1.4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EU1.6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SCW1.3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SCW1.5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995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Промежуток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10, 13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1809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Период, мм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1782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dirty="0" smtClean="0"/>
                            <a:t>, Т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1,25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0,49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62210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dirty="0" smtClean="0"/>
                            <a:t>, Т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88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Длина,</a:t>
                          </a:r>
                          <a:r>
                            <a:rPr lang="ru-RU" baseline="0" dirty="0" smtClean="0"/>
                            <a:t> м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1,998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1,962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4,92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1,896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0,864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171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К-во полюсов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358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538048"/>
                  </p:ext>
                </p:extLst>
              </p:nvPr>
            </p:nvGraphicFramePr>
            <p:xfrm>
              <a:off x="1491548" y="3155156"/>
              <a:ext cx="8567804" cy="29833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8832">
                      <a:extLst>
                        <a:ext uri="{9D8B030D-6E8A-4147-A177-3AD203B41FA5}">
                          <a16:colId xmlns:a16="http://schemas.microsoft.com/office/drawing/2014/main" val="1396778744"/>
                        </a:ext>
                      </a:extLst>
                    </a:gridCol>
                    <a:gridCol w="1914828">
                      <a:extLst>
                        <a:ext uri="{9D8B030D-6E8A-4147-A177-3AD203B41FA5}">
                          <a16:colId xmlns:a16="http://schemas.microsoft.com/office/drawing/2014/main" val="2117337995"/>
                        </a:ext>
                      </a:extLst>
                    </a:gridCol>
                    <a:gridCol w="1061179">
                      <a:extLst>
                        <a:ext uri="{9D8B030D-6E8A-4147-A177-3AD203B41FA5}">
                          <a16:colId xmlns:a16="http://schemas.microsoft.com/office/drawing/2014/main" val="224141158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33143683"/>
                        </a:ext>
                      </a:extLst>
                    </a:gridCol>
                    <a:gridCol w="1240077">
                      <a:extLst>
                        <a:ext uri="{9D8B030D-6E8A-4147-A177-3AD203B41FA5}">
                          <a16:colId xmlns:a16="http://schemas.microsoft.com/office/drawing/2014/main" val="1614334825"/>
                        </a:ext>
                      </a:extLst>
                    </a:gridCol>
                    <a:gridCol w="1678488">
                      <a:extLst>
                        <a:ext uri="{9D8B030D-6E8A-4147-A177-3AD203B41FA5}">
                          <a16:colId xmlns:a16="http://schemas.microsoft.com/office/drawing/2014/main" val="29396819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Станция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1-1, 1-2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1-5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8595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Имя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SCU1.1, SCU1.2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SCU1.4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EU1.6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SCW1.3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SCW1.5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995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Промежуток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10, 13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1809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Период, мм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1782127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395238" r="-388235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1,25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0,49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62210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511475" r="-38823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888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Длина,</a:t>
                          </a:r>
                          <a:r>
                            <a:rPr lang="ru-RU" baseline="0" dirty="0" smtClean="0"/>
                            <a:t> м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1,998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1,962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4,92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1,896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0,864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1717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К-во полюсов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3587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44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Сдвиг вертикальной бетатронной частоты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1115"/>
                <a:ext cx="10515600" cy="3991974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Для косинусного распределения вертикального поля вдоль оси </a:t>
                </a:r>
                <a:r>
                  <a:rPr lang="ru-RU" dirty="0" err="1">
                    <a:solidFill>
                      <a:schemeClr val="tx1"/>
                    </a:solidFill>
                  </a:rPr>
                  <a:t>вигглера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z</a:t>
                </a:r>
                <a:r>
                  <a:rPr lang="ru-RU" dirty="0">
                    <a:solidFill>
                      <a:schemeClr val="tx1"/>
                    </a:solidFill>
                  </a:rPr>
                  <a:t> (рассматриваем только регулярную часть, вкладом крайних полюсов пренебрегаем)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−период магнитного поля</m:t>
                      </m:r>
                    </m:oMath>
                  </m:oMathPara>
                </a14:m>
                <a:endParaRPr lang="ru-RU" dirty="0"/>
              </a:p>
              <a:p>
                <a:pPr lvl="0"/>
                <a:r>
                  <a:rPr lang="ru-RU" dirty="0">
                    <a:solidFill>
                      <a:schemeClr val="tx1"/>
                    </a:solidFill>
                  </a:rPr>
                  <a:t>В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лияние </a:t>
                </a:r>
                <a:r>
                  <a:rPr lang="ru-RU" dirty="0">
                    <a:solidFill>
                      <a:schemeClr val="tx1"/>
                    </a:solidFill>
                  </a:rPr>
                  <a:t>на оптику кольца удобно оценить с помощью сдвига вертикальной бетатронной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частоты: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tx1"/>
                          </a:solidFill>
                        </a:rPr>
                        <m:t>средняя по длине вигглера вертикальная бетатронная функция</m:t>
                      </m:r>
                      <m:r>
                        <m:rPr>
                          <m:nor/>
                        </m:rPr>
                        <a:rPr lang="ru-RU" b="0" i="0" dirty="0" smtClean="0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i="1" dirty="0">
                          <a:solidFill>
                            <a:schemeClr val="tx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i="1" baseline="-25000" dirty="0">
                          <a:solidFill>
                            <a:schemeClr val="tx1"/>
                          </a:solidFill>
                        </a:rPr>
                        <m:t>w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tx1"/>
                          </a:solidFill>
                        </a:rPr>
                        <m:t> – длина вигглер</m:t>
                      </m:r>
                      <m:r>
                        <m:rPr>
                          <m:nor/>
                        </m:rPr>
                        <a:rPr lang="ru-RU" b="0" i="0" dirty="0" smtClean="0">
                          <a:solidFill>
                            <a:schemeClr val="tx1"/>
                          </a:solidFill>
                        </a:rPr>
                        <m:t>а</m:t>
                      </m:r>
                      <m:r>
                        <a:rPr lang="ru-RU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nor/>
                        </m:rPr>
                        <a:rPr lang="ru-RU" dirty="0">
                          <a:solidFill>
                            <a:schemeClr val="tx1"/>
                          </a:solidFill>
                        </a:rPr>
                        <m:t> – кривизна орбиты в максимуме поля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r>
                  <a:rPr lang="en-US" dirty="0" smtClean="0"/>
                  <a:t>SCU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≈3.4∙1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 ,</a:t>
                </a:r>
              </a:p>
              <a:p>
                <a:r>
                  <a:rPr lang="en-US" dirty="0"/>
                  <a:t>SCW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≈38∙1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ru-RU" dirty="0"/>
                  <a:t>В</a:t>
                </a:r>
                <a:r>
                  <a:rPr lang="ru-RU" dirty="0" smtClean="0"/>
                  <a:t>озмущение </a:t>
                </a:r>
                <a:r>
                  <a:rPr lang="ru-RU" dirty="0"/>
                  <a:t>оптики </a:t>
                </a:r>
                <a:r>
                  <a:rPr lang="ru-RU" dirty="0" err="1"/>
                  <a:t>вигглером</a:t>
                </a:r>
                <a:r>
                  <a:rPr lang="ru-RU" dirty="0"/>
                  <a:t> на порядок больше, чем ондулятором. </a:t>
                </a:r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1115"/>
                <a:ext cx="10515600" cy="3991974"/>
              </a:xfrm>
              <a:blipFill>
                <a:blip r:embed="rId3"/>
                <a:stretch>
                  <a:fillRect t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739B-F12C-4448-A7B2-3AAE3D161C61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М. Скамароха // Коррекция влияния вставных устройств первой очереди накопителя СКИФ // RuPAC'23,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Malgun Gothi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4" id="{BBA43FC0-9C8D-484C-A6B0-24711CE4CFB7}" vid="{40F1E0D8-97B1-415F-A192-1DAFD17068BE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Malgun Gothi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4" id="{BBA43FC0-9C8D-484C-A6B0-24711CE4CFB7}" vid="{FE4DA426-946E-470C-8B2D-01B9096DF13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Презентация_СКИФ-2022</Template>
  <TotalTime>2186</TotalTime>
  <Words>6749</Words>
  <Application>Microsoft Office PowerPoint</Application>
  <PresentationFormat>Широкоэкранный</PresentationFormat>
  <Paragraphs>536</Paragraphs>
  <Slides>21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Malgun Gothic</vt:lpstr>
      <vt:lpstr>Arial</vt:lpstr>
      <vt:lpstr>Arial Unicode MS</vt:lpstr>
      <vt:lpstr>Calibri</vt:lpstr>
      <vt:lpstr>Cambria Math</vt:lpstr>
      <vt:lpstr>Formular</vt:lpstr>
      <vt:lpstr>Symbol</vt:lpstr>
      <vt:lpstr>Times New Roman</vt:lpstr>
      <vt:lpstr>Тема Office</vt:lpstr>
      <vt:lpstr>1_Тема Office</vt:lpstr>
      <vt:lpstr>Презентация PowerPoint</vt:lpstr>
      <vt:lpstr>Мотивация</vt:lpstr>
      <vt:lpstr>ЦКП СКИФ</vt:lpstr>
      <vt:lpstr>Базовая структура накопителя СКИФ</vt:lpstr>
      <vt:lpstr>Прямолинейные промежутки</vt:lpstr>
      <vt:lpstr>Презентация PowerPoint</vt:lpstr>
      <vt:lpstr>Как вигглеры и ондуляторы влияют на параметры пучка?</vt:lpstr>
      <vt:lpstr>Вставные устройства первой очереди</vt:lpstr>
      <vt:lpstr>Сдвиг вертикальной бетатронной частоты</vt:lpstr>
      <vt:lpstr>Изменение радиационных параметров</vt:lpstr>
      <vt:lpstr>Изменение эмиттанса из-за действия магнитного поля вигглера</vt:lpstr>
      <vt:lpstr>Влияние вигглера на нелинейную динамику пучка</vt:lpstr>
      <vt:lpstr>Коррекция возмущения оптики кольца СКИФ</vt:lpstr>
      <vt:lpstr>Коррекция влияния SCU1.1</vt:lpstr>
      <vt:lpstr>Коррекция влияния SCW1.5</vt:lpstr>
      <vt:lpstr>Коррекция влияния вставных устройств первой очереди</vt:lpstr>
      <vt:lpstr>Влияние вставных устройств первой очереди на динамическую апертуру</vt:lpstr>
      <vt:lpstr>Выводы</vt:lpstr>
      <vt:lpstr>Презентация PowerPoint</vt:lpstr>
      <vt:lpstr>Презентация PowerPoint</vt:lpstr>
      <vt:lpstr>Презентация PowerPoint</vt:lpstr>
    </vt:vector>
  </TitlesOfParts>
  <Company>BINP SB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104</cp:revision>
  <dcterms:created xsi:type="dcterms:W3CDTF">2023-08-28T04:39:57Z</dcterms:created>
  <dcterms:modified xsi:type="dcterms:W3CDTF">2023-09-12T03:42:18Z</dcterms:modified>
</cp:coreProperties>
</file>