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044" autoAdjust="0"/>
    <p:restoredTop sz="94660"/>
  </p:normalViewPr>
  <p:slideViewPr>
    <p:cSldViewPr snapToGrid="0">
      <p:cViewPr varScale="1">
        <p:scale>
          <a:sx n="40" d="100"/>
          <a:sy n="40" d="100"/>
        </p:scale>
        <p:origin x="469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1724-1497-4AB4-AF1E-BD1785FF155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1FF4-E54E-429B-8760-59B9FFAE4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5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1724-1497-4AB4-AF1E-BD1785FF155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1FF4-E54E-429B-8760-59B9FFAE4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1724-1497-4AB4-AF1E-BD1785FF155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1FF4-E54E-429B-8760-59B9FFAE4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87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1724-1497-4AB4-AF1E-BD1785FF155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1FF4-E54E-429B-8760-59B9FFAE4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8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1724-1497-4AB4-AF1E-BD1785FF155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1FF4-E54E-429B-8760-59B9FFAE4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0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1724-1497-4AB4-AF1E-BD1785FF155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1FF4-E54E-429B-8760-59B9FFAE4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2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1724-1497-4AB4-AF1E-BD1785FF155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1FF4-E54E-429B-8760-59B9FFAE4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86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1724-1497-4AB4-AF1E-BD1785FF155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1FF4-E54E-429B-8760-59B9FFAE4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3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1724-1497-4AB4-AF1E-BD1785FF155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1FF4-E54E-429B-8760-59B9FFAE4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25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1724-1497-4AB4-AF1E-BD1785FF155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1FF4-E54E-429B-8760-59B9FFAE4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0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1724-1497-4AB4-AF1E-BD1785FF155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1FF4-E54E-429B-8760-59B9FFAE4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19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71724-1497-4AB4-AF1E-BD1785FF155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D1FF4-E54E-429B-8760-59B9FFAE4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0687" y="926065"/>
            <a:ext cx="17964165" cy="4148550"/>
          </a:xfrm>
        </p:spPr>
        <p:txBody>
          <a:bodyPr>
            <a:normAutofit fontScale="90000"/>
          </a:bodyPr>
          <a:lstStyle/>
          <a:p>
            <a:br>
              <a:rPr lang="en-US" sz="73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7300" b="1" dirty="0">
                <a:solidFill>
                  <a:schemeClr val="accent1">
                    <a:lumMod val="50000"/>
                  </a:schemeClr>
                </a:solidFill>
              </a:rPr>
              <a:t>Методика определения характеристик ионного </a:t>
            </a:r>
            <a:r>
              <a:rPr lang="en-US" sz="7300" b="1" dirty="0">
                <a:solidFill>
                  <a:schemeClr val="accent1">
                    <a:lumMod val="50000"/>
                  </a:schemeClr>
                </a:solidFill>
              </a:rPr>
              <a:t>ECR</a:t>
            </a:r>
            <a:r>
              <a:rPr lang="ru-RU" sz="7300" b="1" dirty="0">
                <a:solidFill>
                  <a:schemeClr val="accent1">
                    <a:lumMod val="50000"/>
                  </a:schemeClr>
                </a:solidFill>
              </a:rPr>
              <a:t> источника с использованием пеппер-пот измерителя эмиттанса</a:t>
            </a:r>
            <a:br>
              <a:rPr lang="en-US" dirty="0"/>
            </a:br>
            <a:r>
              <a:rPr lang="ru-RU" sz="3600" dirty="0"/>
              <a:t>С. Барабин, А. Лукашин, Д. Селезнев, А. Зарубин, Н. Виноградский, Т. Кулевой, Курчатовский комплекс теоретической и экспериментальной физики Национального исследовательского центра “Курчатовский институт”, Москва, Россия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2646616" y="5814150"/>
            <a:ext cx="7117737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100" dirty="0"/>
              <a:t>Описывается методика измерения характеристик пучка рабочего типа ионов на выходе ионного источника, маскируемого несколькими фоновыми типами ионов, на примере вычисления эмиттанса пучка ионов гелия на выходе лабораторного ионного </a:t>
            </a:r>
            <a:r>
              <a:rPr lang="en-US" sz="2100" dirty="0"/>
              <a:t>ECR </a:t>
            </a:r>
            <a:r>
              <a:rPr lang="ru-RU" sz="2100" dirty="0"/>
              <a:t>источника в </a:t>
            </a:r>
            <a:r>
              <a:rPr lang="en-US" sz="2100" dirty="0"/>
              <a:t>ECR </a:t>
            </a:r>
            <a:r>
              <a:rPr lang="ru-RU" sz="2100" dirty="0"/>
              <a:t>режиме работы источника. Предлагаемый способ измерения эмиттанса состоит в выделении на изображении сцинтиллятора областей излучения, индуцированных пучком ионов гелия, фитирование выделенных областей излучения, и вычислении эмиттанса пучка рабочего типа ионов по результатам фитирования.</a:t>
            </a:r>
            <a:endParaRPr lang="en-US" sz="2100" dirty="0"/>
          </a:p>
          <a:p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4155619" y="26023436"/>
            <a:ext cx="69168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100" dirty="0"/>
              <a:t>Представленная методика дает лучшую точность измерения по сравнению как с измерением полного пучка с источника, так и с измерением ядра пучка с рабочим типом ионов; а также, проще в реализации и, для некоторых режимов работы источника, сопоставима по точности с результатами измерений пучка выделенного типа ионов с использованием поворотного магнита. А добавление в измеритель простой фокусирующей системы, позволяющей  развести излучения от разных типов ионов в пределах ячейки, позволит уменьшить погрешность измерений, и сравнивать характеристики пучка в разных режимах работы источника.</a:t>
            </a:r>
            <a:endParaRPr lang="en-US" sz="2100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74" y="1570730"/>
            <a:ext cx="2298075" cy="229807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AA7BA6C-2271-4CE3-AA2A-47BB3B5DEA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49" t="33832" r="42851" b="36127"/>
          <a:stretch>
            <a:fillRect/>
          </a:stretch>
        </p:blipFill>
        <p:spPr bwMode="auto">
          <a:xfrm>
            <a:off x="983846" y="5680278"/>
            <a:ext cx="11662770" cy="35908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625C7FC0-169F-9FCA-9F8B-DD27193042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2413" y="9876812"/>
            <a:ext cx="7716320" cy="48764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7CD232FA-3243-8378-7ED3-CB7D94D4407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892" y="12123769"/>
            <a:ext cx="6551156" cy="6613947"/>
          </a:xfrm>
          <a:prstGeom prst="rect">
            <a:avLst/>
          </a:prstGeom>
        </p:spPr>
      </p:pic>
      <p:pic>
        <p:nvPicPr>
          <p:cNvPr id="26" name="officeArt object">
            <a:extLst>
              <a:ext uri="{FF2B5EF4-FFF2-40B4-BE49-F238E27FC236}">
                <a16:creationId xmlns:a16="http://schemas.microsoft.com/office/drawing/2014/main" id="{33C85FA8-7A7B-0D9C-81F3-0B026C89B8E7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8550" y="18826522"/>
            <a:ext cx="5095815" cy="2040821"/>
          </a:xfrm>
          <a:prstGeom prst="rect">
            <a:avLst/>
          </a:prstGeom>
          <a:ln w="25400" cap="flat">
            <a:solidFill>
              <a:srgbClr val="F3F7F5"/>
            </a:solidFill>
            <a:prstDash val="solid"/>
            <a:miter lim="400000"/>
          </a:ln>
          <a:effectLst>
            <a:outerShdw blurRad="50800" dist="25400" dir="3600000" rotWithShape="0">
              <a:srgbClr val="000000">
                <a:alpha val="70000"/>
              </a:srgbClr>
            </a:outerShdw>
          </a:effectLst>
        </p:spPr>
      </p:pic>
      <p:pic>
        <p:nvPicPr>
          <p:cNvPr id="27" name="officeArt object">
            <a:extLst>
              <a:ext uri="{FF2B5EF4-FFF2-40B4-BE49-F238E27FC236}">
                <a16:creationId xmlns:a16="http://schemas.microsoft.com/office/drawing/2014/main" id="{3BB54209-92D2-FE5F-5FAB-6F683D189257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127" y="22412655"/>
            <a:ext cx="4768895" cy="7210096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397C5108-CFFF-1EDA-9421-6F52D6406B8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459" y="26383633"/>
            <a:ext cx="7350722" cy="34296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officeArt object">
            <a:extLst>
              <a:ext uri="{FF2B5EF4-FFF2-40B4-BE49-F238E27FC236}">
                <a16:creationId xmlns:a16="http://schemas.microsoft.com/office/drawing/2014/main" id="{C4234AC6-D05A-D976-2122-8D5D5973D213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363" y="12186032"/>
            <a:ext cx="4397050" cy="2308852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B8BFE12C-7CE1-25C4-B13F-F754573140BF}"/>
              </a:ext>
            </a:extLst>
          </p:cNvPr>
          <p:cNvSpPr txBox="1"/>
          <p:nvPr/>
        </p:nvSpPr>
        <p:spPr>
          <a:xfrm>
            <a:off x="1208072" y="9437133"/>
            <a:ext cx="10885913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100" dirty="0"/>
              <a:t>Наличие нескольких типов ионов в пучке с </a:t>
            </a:r>
            <a:r>
              <a:rPr lang="en-US" sz="2100" dirty="0"/>
              <a:t>ECR </a:t>
            </a:r>
            <a:r>
              <a:rPr lang="ru-RU" sz="2100" dirty="0"/>
              <a:t>источника детектируется как на спектре источника, так и непосредственно на изображении излучения сцинтиллятора, индуцированного пучком с источника, прошедшего через медную маску с регулярным массивом отверстий. На каждой из выделенный областей сцинтиллятора можно обнаружить по несколько областей излучения, индуцированных пучками разных типов ионов, прошедших через одно и то же отверстие в маске. Области излучения от фоновых типов ионов маскируют пучок ионов гелия, что сильно искажает результаты вычисления эмиттанса.</a:t>
            </a:r>
            <a:endParaRPr lang="en-US" sz="21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065546A-EE08-A3FC-EAFE-DAC04405EE5B}"/>
              </a:ext>
            </a:extLst>
          </p:cNvPr>
          <p:cNvSpPr txBox="1"/>
          <p:nvPr/>
        </p:nvSpPr>
        <p:spPr>
          <a:xfrm>
            <a:off x="8085363" y="14845574"/>
            <a:ext cx="120330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100" dirty="0"/>
              <a:t>Разбив изображение сцинтиллятора сеткой, шаг которой равен расстоянию между пятнами выбранного типа ионов, и </a:t>
            </a:r>
            <a:r>
              <a:rPr lang="ru-RU" sz="2100" dirty="0" err="1"/>
              <a:t>проинтерполировав</a:t>
            </a:r>
            <a:r>
              <a:rPr lang="ru-RU" sz="2100" dirty="0"/>
              <a:t> его кубическим полиномом с увеличением линейного разрешения в 4 раза, стало возможно выделить области излучения от каждого из </a:t>
            </a:r>
            <a:r>
              <a:rPr lang="ru-RU" sz="2100" dirty="0" err="1"/>
              <a:t>проидентифицированных</a:t>
            </a:r>
            <a:r>
              <a:rPr lang="ru-RU" sz="2100" dirty="0"/>
              <a:t> типов ионов. Процесс вычисления эмиттанса пучка ионов гелия можно разбить на следующие этапы: 1) идентификация положения областей излучения на сцинтилляторе; 2) разбиение найденных областей излучение на группы, соответствующие разным типам ионов в пучке с источника; 3) фитирование всех областей излучения; 4) вычисление </a:t>
            </a:r>
            <a:r>
              <a:rPr lang="ru-RU" sz="2100" dirty="0" err="1"/>
              <a:t>эмиттансов</a:t>
            </a:r>
            <a:r>
              <a:rPr lang="ru-RU" sz="2100" dirty="0"/>
              <a:t> для пучков каждого из выделенных типов ионов; 5) идентификация рабочего типа ионов гелия на изображении сцинтиллятора. На фрагменте излучения сцинтиллятора с результатами разбиения областей излучения по нескольким типам ионов хорошо видны паттерны изменения положения пятен в ячейках для каждого из типов, с хорошо прослеживаемыми закономерностями изменения положения, интенсивности и размера пятен для каждого из типов ионов.</a:t>
            </a:r>
            <a:endParaRPr lang="en-US" sz="2100" dirty="0"/>
          </a:p>
        </p:txBody>
      </p:sp>
      <p:pic>
        <p:nvPicPr>
          <p:cNvPr id="32" name="officeArt object">
            <a:extLst>
              <a:ext uri="{FF2B5EF4-FFF2-40B4-BE49-F238E27FC236}">
                <a16:creationId xmlns:a16="http://schemas.microsoft.com/office/drawing/2014/main" id="{F7765AB7-E26D-2EAD-83F8-636C514D4DCD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8550" y="21173280"/>
            <a:ext cx="5130183" cy="4544219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95316721-E819-C9C7-AF44-A70A00785C51}"/>
              </a:ext>
            </a:extLst>
          </p:cNvPr>
          <p:cNvSpPr txBox="1"/>
          <p:nvPr/>
        </p:nvSpPr>
        <p:spPr>
          <a:xfrm>
            <a:off x="1184892" y="19168864"/>
            <a:ext cx="1355493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100" dirty="0"/>
              <a:t>Процесс фитирования всех обнаруженных областей излучения разбит на несколько стадий - сначала фитировались пятна с наиболее достоверным результатом фитирования, а затем, с использованием результатов предыдущих стадий – области излучения, на результаты фитирования которых влияет присутствие других пятен. После фитирования одиночных пятен, дальнейшее процедура фитирования основывалась на выделении и фитировании пар близких пятен, и состояла последовательно из процедур: фитирования </a:t>
            </a:r>
            <a:r>
              <a:rPr lang="ru-RU" sz="2100" dirty="0" err="1"/>
              <a:t>удаленнных</a:t>
            </a:r>
            <a:r>
              <a:rPr lang="ru-RU" sz="2100" dirty="0"/>
              <a:t> пар пятен; пар пятен с близким третьим; и групп из нескольких близких пятен. Уменьшить погрешность результатов фитирования для близких, или сливающихся пятен возможно, используя закономерности изменения положения, интенсивности и размера пятен для каждого из типов ионов в ячейках сцинтиллятора, и соответственно настроив параметры процедуры фитирования.</a:t>
            </a:r>
            <a:endParaRPr lang="en-US" sz="21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3326744-E3BC-03CF-2D7B-61C67D886824}"/>
              </a:ext>
            </a:extLst>
          </p:cNvPr>
          <p:cNvSpPr txBox="1"/>
          <p:nvPr/>
        </p:nvSpPr>
        <p:spPr>
          <a:xfrm>
            <a:off x="6090022" y="21973642"/>
            <a:ext cx="8455094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100" dirty="0"/>
              <a:t>Идентификация типов ионов проводилась сопоставлением графика изменения суммарной интенсивности излучения для каждого типа ионов в зависимости от отношения его заряда к массе, со спектром пучка. Некоторые различия графика со спектром пучка объясняются:  разной интенсивностью излучения сцинтиллятора для разных типов ионов; изменением интенсивности излучения молекулярного водорода между двумя режимами работы источника, при которых строился график и измерялся спектр; большей погрешностью измерений для более тяжелых типов ионов. В сочетании с ранее обнаруженными зависимостями, такими как изменение расходимости ионов гелия на выходе источника и после поворотного магнита при изменении режима работы, это позволяет соотнести 2 самых интенсивных типа ионов с протонами и ионами гелия.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670572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520</TotalTime>
  <Words>681</Words>
  <Application>Microsoft Office PowerPoint</Application>
  <PresentationFormat>Произвольный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Методика определения характеристик ионного ECR источника с использованием пеппер-пот измерителя эмиттанса С. Барабин, А. Лукашин, Д. Селезнев, А. Зарубин, Н. Виноградский, Т. Кулевой, Курчатовский комплекс теоретической и экспериментальной физики Национального исследовательского центра “Курчатовский институт”, Москва, Россия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Diagnostic and Control System Development for Russian New Light Source Project SSRS-4*  T.Kulevoy, D.Liakin, NRC KI, NRC KI-ITEP, Moskva, Russian Federation,  A. Tischenko, NRC KI, NRNU MEPhI, Moskva, Russian Federation.</dc:title>
  <dc:creator>Dmitry Liakin</dc:creator>
  <cp:lastModifiedBy>1</cp:lastModifiedBy>
  <cp:revision>27</cp:revision>
  <dcterms:created xsi:type="dcterms:W3CDTF">2018-09-11T08:00:25Z</dcterms:created>
  <dcterms:modified xsi:type="dcterms:W3CDTF">2023-08-31T05:53:55Z</dcterms:modified>
</cp:coreProperties>
</file>