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sdx" ContentType="application/vnd.ms-visio.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21383625" cy="30275213"/>
  <p:notesSz cx="6858000" cy="9144000"/>
  <p:defaultTextStyle>
    <a:defPPr>
      <a:defRPr lang="en-US"/>
    </a:defPPr>
    <a:lvl1pPr marL="0" algn="l" defTabSz="2479578" rtl="0" eaLnBrk="1" latinLnBrk="0" hangingPunct="1">
      <a:defRPr sz="4881" kern="1200">
        <a:solidFill>
          <a:schemeClr val="tx1"/>
        </a:solidFill>
        <a:latin typeface="+mn-lt"/>
        <a:ea typeface="+mn-ea"/>
        <a:cs typeface="+mn-cs"/>
      </a:defRPr>
    </a:lvl1pPr>
    <a:lvl2pPr marL="1239789" algn="l" defTabSz="2479578" rtl="0" eaLnBrk="1" latinLnBrk="0" hangingPunct="1">
      <a:defRPr sz="4881" kern="1200">
        <a:solidFill>
          <a:schemeClr val="tx1"/>
        </a:solidFill>
        <a:latin typeface="+mn-lt"/>
        <a:ea typeface="+mn-ea"/>
        <a:cs typeface="+mn-cs"/>
      </a:defRPr>
    </a:lvl2pPr>
    <a:lvl3pPr marL="2479578" algn="l" defTabSz="2479578" rtl="0" eaLnBrk="1" latinLnBrk="0" hangingPunct="1">
      <a:defRPr sz="4881" kern="1200">
        <a:solidFill>
          <a:schemeClr val="tx1"/>
        </a:solidFill>
        <a:latin typeface="+mn-lt"/>
        <a:ea typeface="+mn-ea"/>
        <a:cs typeface="+mn-cs"/>
      </a:defRPr>
    </a:lvl3pPr>
    <a:lvl4pPr marL="3719368" algn="l" defTabSz="2479578" rtl="0" eaLnBrk="1" latinLnBrk="0" hangingPunct="1">
      <a:defRPr sz="4881" kern="1200">
        <a:solidFill>
          <a:schemeClr val="tx1"/>
        </a:solidFill>
        <a:latin typeface="+mn-lt"/>
        <a:ea typeface="+mn-ea"/>
        <a:cs typeface="+mn-cs"/>
      </a:defRPr>
    </a:lvl4pPr>
    <a:lvl5pPr marL="4959157" algn="l" defTabSz="2479578" rtl="0" eaLnBrk="1" latinLnBrk="0" hangingPunct="1">
      <a:defRPr sz="4881" kern="1200">
        <a:solidFill>
          <a:schemeClr val="tx1"/>
        </a:solidFill>
        <a:latin typeface="+mn-lt"/>
        <a:ea typeface="+mn-ea"/>
        <a:cs typeface="+mn-cs"/>
      </a:defRPr>
    </a:lvl5pPr>
    <a:lvl6pPr marL="6198946" algn="l" defTabSz="2479578" rtl="0" eaLnBrk="1" latinLnBrk="0" hangingPunct="1">
      <a:defRPr sz="4881" kern="1200">
        <a:solidFill>
          <a:schemeClr val="tx1"/>
        </a:solidFill>
        <a:latin typeface="+mn-lt"/>
        <a:ea typeface="+mn-ea"/>
        <a:cs typeface="+mn-cs"/>
      </a:defRPr>
    </a:lvl6pPr>
    <a:lvl7pPr marL="7438735" algn="l" defTabSz="2479578" rtl="0" eaLnBrk="1" latinLnBrk="0" hangingPunct="1">
      <a:defRPr sz="4881" kern="1200">
        <a:solidFill>
          <a:schemeClr val="tx1"/>
        </a:solidFill>
        <a:latin typeface="+mn-lt"/>
        <a:ea typeface="+mn-ea"/>
        <a:cs typeface="+mn-cs"/>
      </a:defRPr>
    </a:lvl7pPr>
    <a:lvl8pPr marL="8678525" algn="l" defTabSz="2479578" rtl="0" eaLnBrk="1" latinLnBrk="0" hangingPunct="1">
      <a:defRPr sz="4881" kern="1200">
        <a:solidFill>
          <a:schemeClr val="tx1"/>
        </a:solidFill>
        <a:latin typeface="+mn-lt"/>
        <a:ea typeface="+mn-ea"/>
        <a:cs typeface="+mn-cs"/>
      </a:defRPr>
    </a:lvl8pPr>
    <a:lvl9pPr marL="9918314" algn="l" defTabSz="2479578" rtl="0" eaLnBrk="1" latinLnBrk="0" hangingPunct="1">
      <a:defRPr sz="488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7197" autoAdjust="0"/>
    <p:restoredTop sz="94660"/>
  </p:normalViewPr>
  <p:slideViewPr>
    <p:cSldViewPr snapToGrid="0">
      <p:cViewPr>
        <p:scale>
          <a:sx n="50" d="100"/>
          <a:sy n="50" d="100"/>
        </p:scale>
        <p:origin x="3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3772" y="4954765"/>
            <a:ext cx="18176081" cy="10540259"/>
          </a:xfrm>
        </p:spPr>
        <p:txBody>
          <a:bodyPr anchor="b"/>
          <a:lstStyle>
            <a:lvl1pPr algn="ctr">
              <a:defRPr sz="1403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2953" y="15901497"/>
            <a:ext cx="16037719" cy="7309499"/>
          </a:xfrm>
        </p:spPr>
        <p:txBody>
          <a:bodyPr/>
          <a:lstStyle>
            <a:lvl1pPr marL="0" indent="0" algn="ctr">
              <a:buNone/>
              <a:defRPr sz="5612"/>
            </a:lvl1pPr>
            <a:lvl2pPr marL="1069162" indent="0" algn="ctr">
              <a:buNone/>
              <a:defRPr sz="4677"/>
            </a:lvl2pPr>
            <a:lvl3pPr marL="2138324" indent="0" algn="ctr">
              <a:buNone/>
              <a:defRPr sz="4209"/>
            </a:lvl3pPr>
            <a:lvl4pPr marL="3207487" indent="0" algn="ctr">
              <a:buNone/>
              <a:defRPr sz="3742"/>
            </a:lvl4pPr>
            <a:lvl5pPr marL="4276649" indent="0" algn="ctr">
              <a:buNone/>
              <a:defRPr sz="3742"/>
            </a:lvl5pPr>
            <a:lvl6pPr marL="5345811" indent="0" algn="ctr">
              <a:buNone/>
              <a:defRPr sz="3742"/>
            </a:lvl6pPr>
            <a:lvl7pPr marL="6414973" indent="0" algn="ctr">
              <a:buNone/>
              <a:defRPr sz="3742"/>
            </a:lvl7pPr>
            <a:lvl8pPr marL="7484135" indent="0" algn="ctr">
              <a:buNone/>
              <a:defRPr sz="3742"/>
            </a:lvl8pPr>
            <a:lvl9pPr marL="8553298" indent="0" algn="ctr">
              <a:buNone/>
              <a:defRPr sz="3742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71724-1497-4AB4-AF1E-BD1785FF155A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D1FF4-E54E-429B-8760-59B9FFAE4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058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71724-1497-4AB4-AF1E-BD1785FF155A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D1FF4-E54E-429B-8760-59B9FFAE4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53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02658" y="1611875"/>
            <a:ext cx="4610844" cy="256568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70125" y="1611875"/>
            <a:ext cx="13565237" cy="256568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71724-1497-4AB4-AF1E-BD1785FF155A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D1FF4-E54E-429B-8760-59B9FFAE4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087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71724-1497-4AB4-AF1E-BD1785FF155A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D1FF4-E54E-429B-8760-59B9FFAE4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485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8988" y="7547788"/>
            <a:ext cx="18443377" cy="12593645"/>
          </a:xfrm>
        </p:spPr>
        <p:txBody>
          <a:bodyPr anchor="b"/>
          <a:lstStyle>
            <a:lvl1pPr>
              <a:defRPr sz="1403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8988" y="20260574"/>
            <a:ext cx="18443377" cy="6622701"/>
          </a:xfrm>
        </p:spPr>
        <p:txBody>
          <a:bodyPr/>
          <a:lstStyle>
            <a:lvl1pPr marL="0" indent="0">
              <a:buNone/>
              <a:defRPr sz="5612">
                <a:solidFill>
                  <a:schemeClr val="tx1"/>
                </a:solidFill>
              </a:defRPr>
            </a:lvl1pPr>
            <a:lvl2pPr marL="1069162" indent="0">
              <a:buNone/>
              <a:defRPr sz="4677">
                <a:solidFill>
                  <a:schemeClr val="tx1">
                    <a:tint val="75000"/>
                  </a:schemeClr>
                </a:solidFill>
              </a:defRPr>
            </a:lvl2pPr>
            <a:lvl3pPr marL="2138324" indent="0">
              <a:buNone/>
              <a:defRPr sz="4209">
                <a:solidFill>
                  <a:schemeClr val="tx1">
                    <a:tint val="75000"/>
                  </a:schemeClr>
                </a:solidFill>
              </a:defRPr>
            </a:lvl3pPr>
            <a:lvl4pPr marL="3207487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4pPr>
            <a:lvl5pPr marL="4276649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5pPr>
            <a:lvl6pPr marL="5345811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6pPr>
            <a:lvl7pPr marL="6414973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7pPr>
            <a:lvl8pPr marL="7484135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8pPr>
            <a:lvl9pPr marL="8553298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71724-1497-4AB4-AF1E-BD1785FF155A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D1FF4-E54E-429B-8760-59B9FFAE4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103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70124" y="8059374"/>
            <a:ext cx="9088041" cy="1920934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25460" y="8059374"/>
            <a:ext cx="9088041" cy="1920934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71724-1497-4AB4-AF1E-BD1785FF155A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D1FF4-E54E-429B-8760-59B9FFAE4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222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1611882"/>
            <a:ext cx="18443377" cy="585180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2912" y="7421634"/>
            <a:ext cx="9046274" cy="3637228"/>
          </a:xfrm>
        </p:spPr>
        <p:txBody>
          <a:bodyPr anchor="b"/>
          <a:lstStyle>
            <a:lvl1pPr marL="0" indent="0">
              <a:buNone/>
              <a:defRPr sz="5612" b="1"/>
            </a:lvl1pPr>
            <a:lvl2pPr marL="1069162" indent="0">
              <a:buNone/>
              <a:defRPr sz="4677" b="1"/>
            </a:lvl2pPr>
            <a:lvl3pPr marL="2138324" indent="0">
              <a:buNone/>
              <a:defRPr sz="4209" b="1"/>
            </a:lvl3pPr>
            <a:lvl4pPr marL="3207487" indent="0">
              <a:buNone/>
              <a:defRPr sz="3742" b="1"/>
            </a:lvl4pPr>
            <a:lvl5pPr marL="4276649" indent="0">
              <a:buNone/>
              <a:defRPr sz="3742" b="1"/>
            </a:lvl5pPr>
            <a:lvl6pPr marL="5345811" indent="0">
              <a:buNone/>
              <a:defRPr sz="3742" b="1"/>
            </a:lvl6pPr>
            <a:lvl7pPr marL="6414973" indent="0">
              <a:buNone/>
              <a:defRPr sz="3742" b="1"/>
            </a:lvl7pPr>
            <a:lvl8pPr marL="7484135" indent="0">
              <a:buNone/>
              <a:defRPr sz="3742" b="1"/>
            </a:lvl8pPr>
            <a:lvl9pPr marL="8553298" indent="0">
              <a:buNone/>
              <a:defRPr sz="3742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72912" y="11058863"/>
            <a:ext cx="9046274" cy="1626592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25461" y="7421634"/>
            <a:ext cx="9090826" cy="3637228"/>
          </a:xfrm>
        </p:spPr>
        <p:txBody>
          <a:bodyPr anchor="b"/>
          <a:lstStyle>
            <a:lvl1pPr marL="0" indent="0">
              <a:buNone/>
              <a:defRPr sz="5612" b="1"/>
            </a:lvl1pPr>
            <a:lvl2pPr marL="1069162" indent="0">
              <a:buNone/>
              <a:defRPr sz="4677" b="1"/>
            </a:lvl2pPr>
            <a:lvl3pPr marL="2138324" indent="0">
              <a:buNone/>
              <a:defRPr sz="4209" b="1"/>
            </a:lvl3pPr>
            <a:lvl4pPr marL="3207487" indent="0">
              <a:buNone/>
              <a:defRPr sz="3742" b="1"/>
            </a:lvl4pPr>
            <a:lvl5pPr marL="4276649" indent="0">
              <a:buNone/>
              <a:defRPr sz="3742" b="1"/>
            </a:lvl5pPr>
            <a:lvl6pPr marL="5345811" indent="0">
              <a:buNone/>
              <a:defRPr sz="3742" b="1"/>
            </a:lvl6pPr>
            <a:lvl7pPr marL="6414973" indent="0">
              <a:buNone/>
              <a:defRPr sz="3742" b="1"/>
            </a:lvl7pPr>
            <a:lvl8pPr marL="7484135" indent="0">
              <a:buNone/>
              <a:defRPr sz="3742" b="1"/>
            </a:lvl8pPr>
            <a:lvl9pPr marL="8553298" indent="0">
              <a:buNone/>
              <a:defRPr sz="3742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25461" y="11058863"/>
            <a:ext cx="9090826" cy="1626592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71724-1497-4AB4-AF1E-BD1785FF155A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D1FF4-E54E-429B-8760-59B9FFAE4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386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71724-1497-4AB4-AF1E-BD1785FF155A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D1FF4-E54E-429B-8760-59B9FFAE4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233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71724-1497-4AB4-AF1E-BD1785FF155A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D1FF4-E54E-429B-8760-59B9FFAE4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025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2018348"/>
            <a:ext cx="6896776" cy="7064216"/>
          </a:xfrm>
        </p:spPr>
        <p:txBody>
          <a:bodyPr anchor="b"/>
          <a:lstStyle>
            <a:lvl1pPr>
              <a:defRPr sz="748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90826" y="4359077"/>
            <a:ext cx="10825460" cy="21515024"/>
          </a:xfrm>
        </p:spPr>
        <p:txBody>
          <a:bodyPr/>
          <a:lstStyle>
            <a:lvl1pPr>
              <a:defRPr sz="7483"/>
            </a:lvl1pPr>
            <a:lvl2pPr>
              <a:defRPr sz="6548"/>
            </a:lvl2pPr>
            <a:lvl3pPr>
              <a:defRPr sz="5612"/>
            </a:lvl3pPr>
            <a:lvl4pPr>
              <a:defRPr sz="4677"/>
            </a:lvl4pPr>
            <a:lvl5pPr>
              <a:defRPr sz="4677"/>
            </a:lvl5pPr>
            <a:lvl6pPr>
              <a:defRPr sz="4677"/>
            </a:lvl6pPr>
            <a:lvl7pPr>
              <a:defRPr sz="4677"/>
            </a:lvl7pPr>
            <a:lvl8pPr>
              <a:defRPr sz="4677"/>
            </a:lvl8pPr>
            <a:lvl9pPr>
              <a:defRPr sz="4677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9082564"/>
            <a:ext cx="6896776" cy="16826573"/>
          </a:xfrm>
        </p:spPr>
        <p:txBody>
          <a:bodyPr/>
          <a:lstStyle>
            <a:lvl1pPr marL="0" indent="0">
              <a:buNone/>
              <a:defRPr sz="3742"/>
            </a:lvl1pPr>
            <a:lvl2pPr marL="1069162" indent="0">
              <a:buNone/>
              <a:defRPr sz="3274"/>
            </a:lvl2pPr>
            <a:lvl3pPr marL="2138324" indent="0">
              <a:buNone/>
              <a:defRPr sz="2806"/>
            </a:lvl3pPr>
            <a:lvl4pPr marL="3207487" indent="0">
              <a:buNone/>
              <a:defRPr sz="2339"/>
            </a:lvl4pPr>
            <a:lvl5pPr marL="4276649" indent="0">
              <a:buNone/>
              <a:defRPr sz="2339"/>
            </a:lvl5pPr>
            <a:lvl6pPr marL="5345811" indent="0">
              <a:buNone/>
              <a:defRPr sz="2339"/>
            </a:lvl6pPr>
            <a:lvl7pPr marL="6414973" indent="0">
              <a:buNone/>
              <a:defRPr sz="2339"/>
            </a:lvl7pPr>
            <a:lvl8pPr marL="7484135" indent="0">
              <a:buNone/>
              <a:defRPr sz="2339"/>
            </a:lvl8pPr>
            <a:lvl9pPr marL="8553298" indent="0">
              <a:buNone/>
              <a:defRPr sz="2339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71724-1497-4AB4-AF1E-BD1785FF155A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D1FF4-E54E-429B-8760-59B9FFAE4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408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2018348"/>
            <a:ext cx="6896776" cy="7064216"/>
          </a:xfrm>
        </p:spPr>
        <p:txBody>
          <a:bodyPr anchor="b"/>
          <a:lstStyle>
            <a:lvl1pPr>
              <a:defRPr sz="748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090826" y="4359077"/>
            <a:ext cx="10825460" cy="21515024"/>
          </a:xfrm>
        </p:spPr>
        <p:txBody>
          <a:bodyPr anchor="t"/>
          <a:lstStyle>
            <a:lvl1pPr marL="0" indent="0">
              <a:buNone/>
              <a:defRPr sz="7483"/>
            </a:lvl1pPr>
            <a:lvl2pPr marL="1069162" indent="0">
              <a:buNone/>
              <a:defRPr sz="6548"/>
            </a:lvl2pPr>
            <a:lvl3pPr marL="2138324" indent="0">
              <a:buNone/>
              <a:defRPr sz="5612"/>
            </a:lvl3pPr>
            <a:lvl4pPr marL="3207487" indent="0">
              <a:buNone/>
              <a:defRPr sz="4677"/>
            </a:lvl4pPr>
            <a:lvl5pPr marL="4276649" indent="0">
              <a:buNone/>
              <a:defRPr sz="4677"/>
            </a:lvl5pPr>
            <a:lvl6pPr marL="5345811" indent="0">
              <a:buNone/>
              <a:defRPr sz="4677"/>
            </a:lvl6pPr>
            <a:lvl7pPr marL="6414973" indent="0">
              <a:buNone/>
              <a:defRPr sz="4677"/>
            </a:lvl7pPr>
            <a:lvl8pPr marL="7484135" indent="0">
              <a:buNone/>
              <a:defRPr sz="4677"/>
            </a:lvl8pPr>
            <a:lvl9pPr marL="8553298" indent="0">
              <a:buNone/>
              <a:defRPr sz="467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9082564"/>
            <a:ext cx="6896776" cy="16826573"/>
          </a:xfrm>
        </p:spPr>
        <p:txBody>
          <a:bodyPr/>
          <a:lstStyle>
            <a:lvl1pPr marL="0" indent="0">
              <a:buNone/>
              <a:defRPr sz="3742"/>
            </a:lvl1pPr>
            <a:lvl2pPr marL="1069162" indent="0">
              <a:buNone/>
              <a:defRPr sz="3274"/>
            </a:lvl2pPr>
            <a:lvl3pPr marL="2138324" indent="0">
              <a:buNone/>
              <a:defRPr sz="2806"/>
            </a:lvl3pPr>
            <a:lvl4pPr marL="3207487" indent="0">
              <a:buNone/>
              <a:defRPr sz="2339"/>
            </a:lvl4pPr>
            <a:lvl5pPr marL="4276649" indent="0">
              <a:buNone/>
              <a:defRPr sz="2339"/>
            </a:lvl5pPr>
            <a:lvl6pPr marL="5345811" indent="0">
              <a:buNone/>
              <a:defRPr sz="2339"/>
            </a:lvl6pPr>
            <a:lvl7pPr marL="6414973" indent="0">
              <a:buNone/>
              <a:defRPr sz="2339"/>
            </a:lvl7pPr>
            <a:lvl8pPr marL="7484135" indent="0">
              <a:buNone/>
              <a:defRPr sz="2339"/>
            </a:lvl8pPr>
            <a:lvl9pPr marL="8553298" indent="0">
              <a:buNone/>
              <a:defRPr sz="2339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71724-1497-4AB4-AF1E-BD1785FF155A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D1FF4-E54E-429B-8760-59B9FFAE4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319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70124" y="1611882"/>
            <a:ext cx="18443377" cy="5851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0124" y="8059374"/>
            <a:ext cx="18443377" cy="19209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70124" y="28060644"/>
            <a:ext cx="4811316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671724-1497-4AB4-AF1E-BD1785FF155A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83326" y="28060644"/>
            <a:ext cx="7216973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102185" y="28060644"/>
            <a:ext cx="4811316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3D1FF4-E54E-429B-8760-59B9FFAE4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13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138324" rtl="0" eaLnBrk="1" latinLnBrk="0" hangingPunct="1">
        <a:lnSpc>
          <a:spcPct val="90000"/>
        </a:lnSpc>
        <a:spcBef>
          <a:spcPct val="0"/>
        </a:spcBef>
        <a:buNone/>
        <a:defRPr sz="102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4581" indent="-534581" algn="l" defTabSz="2138324" rtl="0" eaLnBrk="1" latinLnBrk="0" hangingPunct="1">
        <a:lnSpc>
          <a:spcPct val="90000"/>
        </a:lnSpc>
        <a:spcBef>
          <a:spcPts val="2339"/>
        </a:spcBef>
        <a:buFont typeface="Arial" panose="020B0604020202020204" pitchFamily="34" charset="0"/>
        <a:buChar char="•"/>
        <a:defRPr sz="6548" kern="1200">
          <a:solidFill>
            <a:schemeClr val="tx1"/>
          </a:solidFill>
          <a:latin typeface="+mn-lt"/>
          <a:ea typeface="+mn-ea"/>
          <a:cs typeface="+mn-cs"/>
        </a:defRPr>
      </a:lvl1pPr>
      <a:lvl2pPr marL="1603743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5612" kern="1200">
          <a:solidFill>
            <a:schemeClr val="tx1"/>
          </a:solidFill>
          <a:latin typeface="+mn-lt"/>
          <a:ea typeface="+mn-ea"/>
          <a:cs typeface="+mn-cs"/>
        </a:defRPr>
      </a:lvl2pPr>
      <a:lvl3pPr marL="2672906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677" kern="1200">
          <a:solidFill>
            <a:schemeClr val="tx1"/>
          </a:solidFill>
          <a:latin typeface="+mn-lt"/>
          <a:ea typeface="+mn-ea"/>
          <a:cs typeface="+mn-cs"/>
        </a:defRPr>
      </a:lvl3pPr>
      <a:lvl4pPr marL="3742068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4pPr>
      <a:lvl5pPr marL="4811230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5pPr>
      <a:lvl6pPr marL="5880392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6pPr>
      <a:lvl7pPr marL="6949554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7pPr>
      <a:lvl8pPr marL="8018717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8pPr>
      <a:lvl9pPr marL="9087879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2pPr>
      <a:lvl3pPr marL="2138324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3pPr>
      <a:lvl4pPr marL="3207487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4pPr>
      <a:lvl5pPr marL="4276649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5pPr>
      <a:lvl6pPr marL="5345811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6pPr>
      <a:lvl7pPr marL="6414973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7pPr>
      <a:lvl8pPr marL="7484135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8pPr>
      <a:lvl9pPr marL="8553298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package" Target="../embeddings/Microsoft_Visio_Drawing.vsdx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70687" y="926065"/>
            <a:ext cx="17964165" cy="4148550"/>
          </a:xfrm>
        </p:spPr>
        <p:txBody>
          <a:bodyPr>
            <a:normAutofit fontScale="90000"/>
          </a:bodyPr>
          <a:lstStyle/>
          <a:p>
            <a:br>
              <a:rPr lang="en-US" sz="73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7300" b="1" dirty="0">
                <a:solidFill>
                  <a:schemeClr val="accent1">
                    <a:lumMod val="50000"/>
                  </a:schemeClr>
                </a:solidFill>
              </a:rPr>
              <a:t>Автоматизированная система управления лазерным источником тяжелых ионов для инжектора синхротронного комплекса МЦКИ</a:t>
            </a:r>
            <a:br>
              <a:rPr lang="en-US" dirty="0"/>
            </a:br>
            <a:r>
              <a:rPr lang="ru-RU" sz="3600" dirty="0" err="1"/>
              <a:t>Барабин</a:t>
            </a:r>
            <a:r>
              <a:rPr lang="ru-RU" sz="3600" dirty="0"/>
              <a:t> С.В , Лякин Д.А., Орлов А.Ю., Лосев А.А., </a:t>
            </a:r>
            <a:r>
              <a:rPr lang="ru-RU" sz="3600" dirty="0" err="1"/>
              <a:t>Хрисанов</a:t>
            </a:r>
            <a:r>
              <a:rPr lang="ru-RU" sz="3600" dirty="0"/>
              <a:t> И.А., </a:t>
            </a:r>
            <a:r>
              <a:rPr lang="ru-RU" sz="3600" dirty="0" err="1"/>
              <a:t>Шумшуров</a:t>
            </a:r>
            <a:r>
              <a:rPr lang="ru-RU" sz="3600" dirty="0"/>
              <a:t> А.В., Сатов Ю.А., Козлов А.В., Кулевой Т.В., Курчатовский комплекс теоретической и экспериментальной физики Национального исследовательского центра “Курчатовский институт”, Москва, Россия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10691812" y="5814150"/>
            <a:ext cx="93112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/>
              <a:t>Описывается</a:t>
            </a:r>
            <a:r>
              <a:rPr lang="en-US" sz="2400" dirty="0"/>
              <a:t> </a:t>
            </a:r>
            <a:r>
              <a:rPr lang="ru-RU" sz="2400" dirty="0"/>
              <a:t>автоматизированная система управления лазерным источником тяжелых ионов для инжектора синхротронного комплекса МЦКИ</a:t>
            </a:r>
            <a:r>
              <a:rPr lang="en-US" sz="2400" dirty="0"/>
              <a:t>. </a:t>
            </a:r>
            <a:r>
              <a:rPr lang="ru-RU" sz="2400" dirty="0"/>
              <a:t>Система управления имеет иерархическую многоуровневую архитектуру, определяемую иерархической структурой лазерного источника ионов, и является частью системы управления линейного инжектора тяжелых ионов, и всего синхротронного комплекса.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5903510" y="49256930"/>
            <a:ext cx="691689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100" dirty="0"/>
              <a:t>Представленная методика дает лучшую точность измерения по сравнению как с измерением полного пучка с источника, так и с измерением ядра пучка с рабочим типом ионов; а также, проще в реализации и, для некоторых режимов работы источника, сопоставима по точности с результатами измерений пучка выделенного типа ионов с использованием поворотного магнита. А добавление в измеритель простой фокусирующей системы, позволяющей  развести излучения от разных типов ионов в пределах ячейки, позволит уменьшить погрешность измерений, и сравнивать характеристики пучка в разных режимах работы источника.</a:t>
            </a:r>
            <a:endParaRPr lang="en-US" sz="2100" dirty="0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74" y="1570730"/>
            <a:ext cx="2298075" cy="229807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92B5CA9-C1AD-BAEB-3FB8-06E01B5BBC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687" y="5513612"/>
            <a:ext cx="7326531" cy="4336366"/>
          </a:xfrm>
          <a:prstGeom prst="rect">
            <a:avLst/>
          </a:prstGeom>
        </p:spPr>
      </p:pic>
      <p:pic>
        <p:nvPicPr>
          <p:cNvPr id="9" name="Рисунок 8" descr="Драйвер">
            <a:extLst>
              <a:ext uri="{FF2B5EF4-FFF2-40B4-BE49-F238E27FC236}">
                <a16:creationId xmlns:a16="http://schemas.microsoft.com/office/drawing/2014/main" id="{A5581F40-FB4B-FBEE-BCF3-2486247B723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886" y="11077713"/>
            <a:ext cx="7852131" cy="343478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C451DA8-BA20-0A6E-2FE0-0F0AA09D5BE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1812" y="8495484"/>
            <a:ext cx="9311273" cy="5682469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2">
            <a:extLst>
              <a:ext uri="{FF2B5EF4-FFF2-40B4-BE49-F238E27FC236}">
                <a16:creationId xmlns:a16="http://schemas.microsoft.com/office/drawing/2014/main" id="{29C6C86A-4EB6-456D-8DA8-0B096A203A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1822" y="18290923"/>
            <a:ext cx="28472630" cy="49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5" name="Объект 14">
            <a:extLst>
              <a:ext uri="{FF2B5EF4-FFF2-40B4-BE49-F238E27FC236}">
                <a16:creationId xmlns:a16="http://schemas.microsoft.com/office/drawing/2014/main" id="{C6C4CFC0-FE0D-BB89-DAEB-C1DF6B8419F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5699358"/>
              </p:ext>
            </p:extLst>
          </p:nvPr>
        </p:nvGraphicFramePr>
        <p:xfrm>
          <a:off x="11190254" y="21386496"/>
          <a:ext cx="8554843" cy="68003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6" imgW="10315690" imgH="8191461" progId="Visio.Drawing.15">
                  <p:embed/>
                </p:oleObj>
              </mc:Choice>
              <mc:Fallback>
                <p:oleObj name="Visio" r:id="rId6" imgW="10315690" imgH="8191461" progId="Visio.Drawing.15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90254" y="21386496"/>
                        <a:ext cx="8554843" cy="680033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4">
            <a:extLst>
              <a:ext uri="{FF2B5EF4-FFF2-40B4-BE49-F238E27FC236}">
                <a16:creationId xmlns:a16="http://schemas.microsoft.com/office/drawing/2014/main" id="{1310A9B3-D161-20F3-7D92-B97D859BEA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76754" y="23472223"/>
            <a:ext cx="213836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A9766BE-0727-8050-466E-10EE1D4D15E5}"/>
              </a:ext>
            </a:extLst>
          </p:cNvPr>
          <p:cNvSpPr txBox="1"/>
          <p:nvPr/>
        </p:nvSpPr>
        <p:spPr>
          <a:xfrm>
            <a:off x="10691811" y="14412071"/>
            <a:ext cx="9311273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/>
              <a:t>Система управления АСУ ЛПИТИ позволяет осуществлять удаленное управление как с Местного Пульта Управления (МПУ) ЛПИТИ, с МПУ ЛУ2, так и с центрального пульта синхротронного комплекса, через шлюз к АСУ ЛУ2, принимающий команды от шины данных верхнего уровня АСУ ЛУ2, и от интерфейсов операторов МПУ, и передающим их по шине данных верхнего уровня АСУ ЛПИТИ на модули управления основными подсистемами лазерного источника</a:t>
            </a:r>
            <a:r>
              <a:rPr lang="en-US" sz="2400" dirty="0"/>
              <a:t>.</a:t>
            </a:r>
            <a:r>
              <a:rPr lang="ru-RU" sz="2400" dirty="0"/>
              <a:t> </a:t>
            </a:r>
            <a:endParaRPr lang="en-US" sz="2400" dirty="0"/>
          </a:p>
          <a:p>
            <a:pPr algn="just"/>
            <a:r>
              <a:rPr lang="ru-RU" sz="2400" dirty="0"/>
              <a:t>Основными подсистемами АСУ являются подсистемы управления Задающим Генератором (ЗГ, 1-2, 10), Оптическим каналом (3-7, 9, 11, 15-16), Широкоапертурным Усилителем Мощности (ШУМ, 8, 12-14), и двумя высоковольтными стойками с мишенными камерами.</a:t>
            </a:r>
            <a:endParaRPr lang="en-US" sz="2400" dirty="0"/>
          </a:p>
          <a:p>
            <a:pPr algn="just"/>
            <a:r>
              <a:rPr lang="ru-RU" sz="2400" dirty="0"/>
              <a:t>АСУ ЛПИТИ использует типовые для всей системы технологические решения по организации процессорного управления, сетевой иерархической структуры и программного обеспечения. Структура АСУ соответствует иерархической многоуровневой структуре ЛПИТИ, а выбранные технологические решения обеспечивают возможность работы в условиях мощных электромагнитных помех, могущих возникать при работе лазерного драйвера.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AAE5ED-F643-D5D0-D6A6-98ACBB84BC78}"/>
              </a:ext>
            </a:extLst>
          </p:cNvPr>
          <p:cNvSpPr txBox="1"/>
          <p:nvPr/>
        </p:nvSpPr>
        <p:spPr>
          <a:xfrm>
            <a:off x="1638528" y="19896779"/>
            <a:ext cx="8737386" cy="895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/>
              <a:t>АСУ ЛПИТИ включает набор контроллеров, управляющих работой отдельных установок и подсистем источника. Каждый из контроллеров непосредственно управляет всеми необходимыми отдельными исполнительными устройствами подответственной установки или подсистемы, и считывает диагностические показания с их датчиков. Работа каждого из контроллеров организована так, чтобы он имел возможность управлять соответствующей подсистемой максимально автономно, минимизируя необходимость внешнего вмешательства для организации цикла работы с управляемой установкой.</a:t>
            </a:r>
          </a:p>
          <a:p>
            <a:pPr algn="just"/>
            <a:r>
              <a:rPr lang="ru-RU" sz="2400" dirty="0"/>
              <a:t>Каждый из модулей управления отдельной подсистемой лазерного источника содержит защищенную от электромагнитных помех стойку управления, в которой находится контроллер, управляющий работой соответствующей подсистемы. Каждый контроллер по оптическому интерфейсу Ethernet принимает команды от шлюза к АСУ ЛУ2, и передает команды на контроллеры устройств по оптическим интерфейсам: </a:t>
            </a:r>
            <a:r>
              <a:rPr lang="en-US" sz="2400" dirty="0"/>
              <a:t>RS-485  </a:t>
            </a:r>
            <a:r>
              <a:rPr lang="ru-RU" sz="2400" dirty="0"/>
              <a:t>или </a:t>
            </a:r>
            <a:r>
              <a:rPr lang="en-US" sz="2400" dirty="0"/>
              <a:t>Ethernet</a:t>
            </a:r>
            <a:r>
              <a:rPr lang="ru-RU" sz="2400" dirty="0"/>
              <a:t>.</a:t>
            </a:r>
          </a:p>
          <a:p>
            <a:pPr algn="just"/>
            <a:r>
              <a:rPr lang="ru-RU" sz="2400" dirty="0"/>
              <a:t>Элементная база для контроллеров системы управления выбиралась в соответствии с требованиями максимального использования стандартного оборудования – стандартные модульные ПЛК, медиаконвертеры интерфейсов, одноплатные ПК, и контроллеры физических устройств с управлением единым уровнем логического сигнала 0..+24В.</a:t>
            </a:r>
            <a:endParaRPr lang="en-US" sz="24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8BFE12C-7CE1-25C4-B13F-F754573140BF}"/>
              </a:ext>
            </a:extLst>
          </p:cNvPr>
          <p:cNvSpPr txBox="1"/>
          <p:nvPr/>
        </p:nvSpPr>
        <p:spPr>
          <a:xfrm>
            <a:off x="1438239" y="9544833"/>
            <a:ext cx="89376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/>
              <a:t>Структура источника тяжелых ионов. 1–лазерный драйвер; 2– вакуумная мишенная камера; 3– дрейфовая труба; 4– система экстракции</a:t>
            </a:r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57AEC7-7493-5075-BBE5-A9049D6A4181}"/>
              </a:ext>
            </a:extLst>
          </p:cNvPr>
          <p:cNvSpPr txBox="1"/>
          <p:nvPr/>
        </p:nvSpPr>
        <p:spPr>
          <a:xfrm>
            <a:off x="3177773" y="14391380"/>
            <a:ext cx="5979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/>
              <a:t>Структурная схема лазерного драйвера</a:t>
            </a:r>
            <a:r>
              <a:rPr lang="en-US" sz="2400" dirty="0"/>
              <a:t> 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9722E9E-2EFC-39B0-6609-6AE7FF4EB50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83954" y="15318212"/>
            <a:ext cx="8791960" cy="4307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5721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843</TotalTime>
  <Words>560</Words>
  <Application>Microsoft Office PowerPoint</Application>
  <PresentationFormat>Произвольный</PresentationFormat>
  <Paragraphs>11</Paragraphs>
  <Slides>1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Visio</vt:lpstr>
      <vt:lpstr> Автоматизированная система управления лазерным источником тяжелых ионов для инжектора синхротронного комплекса МЦКИ Барабин С.В , Лякин Д.А., Орлов А.Ю., Лосев А.А., Хрисанов И.А., Шумшуров А.В., Сатов Ю.А., Козлов А.В., Кулевой Т.В., Курчатовский комплекс теоретической и экспериментальной физики Национального исследовательского центра “Курчатовский институт”, Москва, Россия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Status of Diagnostic and Control System Development for Russian New Light Source Project SSRS-4*  T.Kulevoy, D.Liakin, NRC KI, NRC KI-ITEP, Moskva, Russian Federation,  A. Tischenko, NRC KI, NRNU MEPhI, Moskva, Russian Federation.</dc:title>
  <dc:creator>Dmitry Liakin</dc:creator>
  <cp:lastModifiedBy>1</cp:lastModifiedBy>
  <cp:revision>34</cp:revision>
  <dcterms:created xsi:type="dcterms:W3CDTF">2018-09-11T08:00:25Z</dcterms:created>
  <dcterms:modified xsi:type="dcterms:W3CDTF">2023-09-06T10:03:21Z</dcterms:modified>
</cp:coreProperties>
</file>