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3" r:id="rId2"/>
    <p:sldMasterId id="2147483836" r:id="rId3"/>
  </p:sldMasterIdLst>
  <p:notesMasterIdLst>
    <p:notesMasterId r:id="rId28"/>
  </p:notesMasterIdLst>
  <p:sldIdLst>
    <p:sldId id="439" r:id="rId4"/>
    <p:sldId id="318" r:id="rId5"/>
    <p:sldId id="283" r:id="rId6"/>
    <p:sldId id="347" r:id="rId7"/>
    <p:sldId id="369" r:id="rId8"/>
    <p:sldId id="368" r:id="rId9"/>
    <p:sldId id="434" r:id="rId10"/>
    <p:sldId id="436" r:id="rId11"/>
    <p:sldId id="381" r:id="rId12"/>
    <p:sldId id="382" r:id="rId13"/>
    <p:sldId id="440" r:id="rId14"/>
    <p:sldId id="441" r:id="rId15"/>
    <p:sldId id="442" r:id="rId16"/>
    <p:sldId id="443" r:id="rId17"/>
    <p:sldId id="445" r:id="rId18"/>
    <p:sldId id="444" r:id="rId19"/>
    <p:sldId id="446" r:id="rId20"/>
    <p:sldId id="448" r:id="rId21"/>
    <p:sldId id="449" r:id="rId22"/>
    <p:sldId id="450" r:id="rId23"/>
    <p:sldId id="447" r:id="rId24"/>
    <p:sldId id="451" r:id="rId25"/>
    <p:sldId id="453" r:id="rId26"/>
    <p:sldId id="452" r:id="rId27"/>
  </p:sldIdLst>
  <p:sldSz cx="9144000" cy="6858000" type="screen4x3"/>
  <p:notesSz cx="6858000" cy="9144000"/>
  <p:defaultTextStyle>
    <a:defPPr>
      <a:defRPr lang="ru-RU"/>
    </a:defPPr>
    <a:lvl1pPr marL="0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E106"/>
    <a:srgbClr val="41A90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33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10" Type="http://schemas.openxmlformats.org/officeDocument/2006/relationships/image" Target="../media/image36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DA2DE-A4DB-4294-A533-D83D05F01700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A89AF-E2F0-4F3B-A5ED-E7200562CD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1001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05DB38-2CA4-445E-8C63-8F51319CCE6D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pitchFamily="34" charset="0"/>
            </a:endParaRPr>
          </a:p>
        </p:txBody>
      </p:sp>
      <p:sp>
        <p:nvSpPr>
          <p:cNvPr id="177156" name="Номер слайда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50000"/>
              </a:lnSpc>
              <a:buChar char="•"/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150000"/>
              </a:lnSpc>
              <a:buChar char="•"/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150000"/>
              </a:lnSpc>
              <a:buChar char="•"/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150000"/>
              </a:lnSpc>
              <a:buChar char="•"/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150000"/>
              </a:lnSpc>
              <a:buChar char="•"/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har char="•"/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  <a:defRPr/>
            </a:pPr>
            <a:fld id="{3965D3DD-AE1B-46B5-A9D0-BF8615034066}" type="slidenum">
              <a:rPr lang="ru-RU" altLang="ru-RU" b="0" smtClean="0">
                <a:solidFill>
                  <a:srgbClr val="000000"/>
                </a:solidFill>
                <a:latin typeface="Calibri" pitchFamily="34" charset="0"/>
              </a:rPr>
              <a:pPr eaLnBrk="1" hangingPunct="1">
                <a:lnSpc>
                  <a:spcPct val="100000"/>
                </a:lnSpc>
                <a:buFontTx/>
                <a:buNone/>
                <a:defRPr/>
              </a:pPr>
              <a:t>3</a:t>
            </a:fld>
            <a:endParaRPr lang="ru-RU" altLang="ru-RU" b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A89AF-E2F0-4F3B-A5ED-E7200562CDE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461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B88343-71EE-4A38-A2A7-ACA103107DA2}" type="slidenum">
              <a:rPr lang="ru-RU"/>
              <a:pPr/>
              <a:t>14</a:t>
            </a:fld>
            <a:endParaRPr lang="ru-RU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1154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569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598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713A5B0-46BE-4870-BCCA-CA0322527FF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55315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174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174" y="1078385"/>
            <a:ext cx="8228763" cy="45039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4728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174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174" y="1078385"/>
            <a:ext cx="8228763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080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174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4015600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3927" y="1078385"/>
            <a:ext cx="4015600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8305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174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1098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174" y="142720"/>
            <a:ext cx="8228763" cy="2963763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0300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174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927" y="1078385"/>
            <a:ext cx="4015600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172" y="3431109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073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4163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174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4015600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927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3927" y="3431109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2107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174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3927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174" y="3431109"/>
            <a:ext cx="8228763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8323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174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174" y="1078385"/>
            <a:ext cx="8228763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174" y="3431109"/>
            <a:ext cx="8228763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2159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174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3927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172" y="3431109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3927" y="3431109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951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174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388" y="1078385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1277" y="1078385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172" y="3431109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388" y="3431109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1277" y="3431109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6292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54124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172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172" y="1078385"/>
            <a:ext cx="8228763" cy="45039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110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172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8228763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1210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172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4015600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3927" y="1078385"/>
            <a:ext cx="4015600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6916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172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82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4177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172" y="142718"/>
            <a:ext cx="8228763" cy="2963763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9216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172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927" y="1078385"/>
            <a:ext cx="4015600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172" y="3431107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5370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172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4015600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927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3927" y="3431107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0023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172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3927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172" y="3431107"/>
            <a:ext cx="8228763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163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172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8228763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172" y="3431107"/>
            <a:ext cx="8228763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0099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172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3927" y="1078385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172" y="3431107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3927" y="3431107"/>
            <a:ext cx="401560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0848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172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388" y="1078385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1277" y="1078385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172" y="3431107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388" y="3431107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1277" y="3431107"/>
            <a:ext cx="2649310" cy="2148279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568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622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478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386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0681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083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888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0" tIns="45706" rIns="91410" bIns="4570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10" tIns="45706" rIns="91410" bIns="4570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2FD79-8881-48AB-A96F-FD7E449B79F3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10" tIns="45706" rIns="91410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DA956-486A-4853-9C13-E79574004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511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49" r:id="rId12"/>
  </p:sldLayoutIdLst>
  <p:txStyles>
    <p:titleStyle>
      <a:lvl1pPr algn="ctr" defTabSz="9141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3" indent="-342793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defTabSz="9141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91411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174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29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174" y="1078385"/>
            <a:ext cx="8228763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500" b="0" strike="noStrike" spc="-1">
                <a:latin typeface="Arial"/>
              </a:rPr>
              <a:t>Click to edit the outline text format</a:t>
            </a:r>
          </a:p>
          <a:p>
            <a:pPr marL="783572" lvl="1" indent="-293840">
              <a:spcBef>
                <a:spcPts val="102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latin typeface="Arial"/>
              </a:rPr>
              <a:t>Second Outline Level</a:t>
            </a:r>
          </a:p>
          <a:p>
            <a:pPr marL="1175358" lvl="2" indent="-261191">
              <a:spcBef>
                <a:spcPts val="7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Third Outline Level</a:t>
            </a:r>
          </a:p>
          <a:p>
            <a:pPr marL="1567143" lvl="3" indent="-195894">
              <a:spcBef>
                <a:spcPts val="5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1958930" lvl="4" indent="-19589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350715" lvl="5" indent="-19589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2742502" lvl="6" indent="-19589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174" y="6600946"/>
            <a:ext cx="2130093" cy="250491"/>
          </a:xfrm>
          <a:prstGeom prst="rect">
            <a:avLst/>
          </a:prstGeom>
        </p:spPr>
        <p:txBody>
          <a:bodyPr lIns="0" tIns="0" rIns="0" bIns="0"/>
          <a:lstStyle/>
          <a:p>
            <a:pPr defTabSz="829280"/>
            <a:r>
              <a:rPr lang="en-US" sz="1300" spc="-1" smtClean="0">
                <a:solidFill>
                  <a:srgbClr val="808080"/>
                </a:solidFill>
                <a:latin typeface="Times New Roman"/>
              </a:rPr>
              <a:t>&lt;date/time&gt;</a:t>
            </a:r>
            <a:endParaRPr lang="en-US" sz="13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2587267" y="6600946"/>
            <a:ext cx="3799423" cy="250491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29280"/>
            <a:r>
              <a:rPr lang="en-US" sz="1300" spc="-1" smtClean="0">
                <a:solidFill>
                  <a:srgbClr val="808080"/>
                </a:solidFill>
                <a:latin typeface="Times New Roman"/>
              </a:rPr>
              <a:t>&lt;footer&gt;</a:t>
            </a:r>
            <a:endParaRPr lang="en-US" sz="13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844" y="6600946"/>
            <a:ext cx="2130093" cy="250491"/>
          </a:xfrm>
          <a:prstGeom prst="rect">
            <a:avLst/>
          </a:prstGeom>
        </p:spPr>
        <p:txBody>
          <a:bodyPr lIns="0" tIns="0" rIns="0" bIns="0"/>
          <a:lstStyle/>
          <a:p>
            <a:pPr algn="r" defTabSz="829280"/>
            <a:fld id="{04A2CE33-50D5-4248-8EA2-BB5AD3414322}" type="slidenum">
              <a:rPr lang="en-US" sz="1300" spc="-1" smtClean="0">
                <a:solidFill>
                  <a:prstClr val="black"/>
                </a:solidFill>
                <a:latin typeface="Times New Roman"/>
              </a:rPr>
              <a:pPr algn="r" defTabSz="829280"/>
              <a:t>‹#›</a:t>
            </a:fld>
            <a:endParaRPr lang="en-US" sz="13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TextShape 6"/>
          <p:cNvSpPr txBox="1"/>
          <p:nvPr/>
        </p:nvSpPr>
        <p:spPr>
          <a:xfrm>
            <a:off x="8661443" y="6570900"/>
            <a:ext cx="524768" cy="263228"/>
          </a:xfrm>
          <a:prstGeom prst="rect">
            <a:avLst/>
          </a:prstGeom>
          <a:noFill/>
          <a:ln>
            <a:noFill/>
          </a:ln>
        </p:spPr>
        <p:txBody>
          <a:bodyPr lIns="81623" tIns="40811" rIns="81623" bIns="40811"/>
          <a:lstStyle/>
          <a:p>
            <a:pPr defTabSz="829280"/>
            <a:r>
              <a:rPr lang="en-US" sz="1300" spc="-1">
                <a:solidFill>
                  <a:prstClr val="black"/>
                </a:solidFill>
              </a:rPr>
              <a:t>of 29</a:t>
            </a:r>
          </a:p>
        </p:txBody>
      </p:sp>
    </p:spTree>
    <p:extLst>
      <p:ext uri="{BB962C8B-B14F-4D97-AF65-F5344CB8AC3E}">
        <p14:creationId xmlns="" xmlns:p14="http://schemas.microsoft.com/office/powerpoint/2010/main" val="149655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xStyles>
    <p:titleStyle/>
    <p:bodyStyle>
      <a:lvl1pPr marL="391867" indent="-293900">
        <a:spcBef>
          <a:spcPts val="1285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172" y="142718"/>
            <a:ext cx="8228763" cy="63912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29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172" y="1078385"/>
            <a:ext cx="8228763" cy="45039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500" b="0" strike="noStrike" spc="-1">
                <a:latin typeface="Arial"/>
              </a:rPr>
              <a:t>Click to edit the outline text format</a:t>
            </a:r>
          </a:p>
          <a:p>
            <a:pPr marL="783734" lvl="1" indent="-293900">
              <a:spcBef>
                <a:spcPts val="102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latin typeface="Arial"/>
              </a:rPr>
              <a:t>Second Outline Level</a:t>
            </a:r>
          </a:p>
          <a:p>
            <a:pPr marL="1175602" lvl="2" indent="-261245">
              <a:spcBef>
                <a:spcPts val="7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Third Outline Level</a:t>
            </a:r>
          </a:p>
          <a:p>
            <a:pPr marL="1567469" lvl="3" indent="-195934">
              <a:spcBef>
                <a:spcPts val="51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1959336" lvl="4" indent="-19593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351203" lvl="5" indent="-19593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2743070" lvl="6" indent="-195934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172" y="6600946"/>
            <a:ext cx="2130093" cy="250491"/>
          </a:xfrm>
          <a:prstGeom prst="rect">
            <a:avLst/>
          </a:prstGeom>
        </p:spPr>
        <p:txBody>
          <a:bodyPr lIns="0" tIns="0" rIns="0" bIns="0"/>
          <a:lstStyle/>
          <a:p>
            <a:pPr defTabSz="829452"/>
            <a:r>
              <a:rPr lang="en-US" sz="1300" spc="-1">
                <a:solidFill>
                  <a:srgbClr val="808080"/>
                </a:solidFill>
                <a:latin typeface="Times New Roman"/>
              </a:rPr>
              <a:t>&lt;date/time&gt;</a:t>
            </a:r>
            <a:endParaRPr lang="en-US" sz="13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2587265" y="6600946"/>
            <a:ext cx="3799423" cy="250491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29452"/>
            <a:r>
              <a:rPr lang="en-US" sz="1300" spc="-1">
                <a:solidFill>
                  <a:srgbClr val="808080"/>
                </a:solidFill>
                <a:latin typeface="Times New Roman"/>
              </a:rPr>
              <a:t>&lt;footer&gt;</a:t>
            </a:r>
            <a:endParaRPr lang="en-US" sz="13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5842" y="6600946"/>
            <a:ext cx="2130093" cy="250491"/>
          </a:xfrm>
          <a:prstGeom prst="rect">
            <a:avLst/>
          </a:prstGeom>
        </p:spPr>
        <p:txBody>
          <a:bodyPr lIns="0" tIns="0" rIns="0" bIns="0"/>
          <a:lstStyle/>
          <a:p>
            <a:pPr algn="r" defTabSz="829452"/>
            <a:fld id="{04A2CE33-50D5-4248-8EA2-BB5AD3414322}" type="slidenum">
              <a:rPr lang="en-US" sz="1300" spc="-1">
                <a:solidFill>
                  <a:prstClr val="black"/>
                </a:solidFill>
                <a:latin typeface="Times New Roman"/>
              </a:rPr>
              <a:pPr algn="r" defTabSz="829452"/>
              <a:t>‹#›</a:t>
            </a:fld>
            <a:endParaRPr lang="en-US" sz="13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TextShape 6"/>
          <p:cNvSpPr txBox="1"/>
          <p:nvPr/>
        </p:nvSpPr>
        <p:spPr>
          <a:xfrm>
            <a:off x="8661443" y="6570900"/>
            <a:ext cx="524768" cy="263228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defTabSz="829452"/>
            <a:r>
              <a:rPr lang="en-US" sz="1300" spc="-1">
                <a:solidFill>
                  <a:prstClr val="black"/>
                </a:solidFill>
              </a:rPr>
              <a:t>of 29</a:t>
            </a:r>
          </a:p>
        </p:txBody>
      </p:sp>
    </p:spTree>
    <p:extLst>
      <p:ext uri="{BB962C8B-B14F-4D97-AF65-F5344CB8AC3E}">
        <p14:creationId xmlns="" xmlns:p14="http://schemas.microsoft.com/office/powerpoint/2010/main" val="278602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/>
    <p:bodyStyle>
      <a:lvl1pPr marL="391867" indent="-293900">
        <a:spcBef>
          <a:spcPts val="1285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0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/>
          <p:nvPr/>
        </p:nvGrpSpPr>
        <p:grpSpPr>
          <a:xfrm>
            <a:off x="4313714" y="2306117"/>
            <a:ext cx="4830286" cy="4568250"/>
            <a:chOff x="4527068" y="1257099"/>
            <a:chExt cx="5413860" cy="5277959"/>
          </a:xfrm>
        </p:grpSpPr>
        <p:pic>
          <p:nvPicPr>
            <p:cNvPr id="7" name="Picture 7"/>
            <p:cNvPicPr/>
            <p:nvPr/>
          </p:nvPicPr>
          <p:blipFill>
            <a:blip r:embed="rId3" cstate="print"/>
            <a:stretch/>
          </p:blipFill>
          <p:spPr>
            <a:xfrm>
              <a:off x="4527068" y="1257099"/>
              <a:ext cx="5413860" cy="5277959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CustomShape 4"/>
            <p:cNvSpPr/>
            <p:nvPr/>
          </p:nvSpPr>
          <p:spPr>
            <a:xfrm>
              <a:off x="7704000" y="4255200"/>
              <a:ext cx="146160" cy="146160"/>
            </a:xfrm>
            <a:prstGeom prst="ellipse">
              <a:avLst/>
            </a:prstGeom>
            <a:solidFill>
              <a:srgbClr val="C00000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5"/>
            <p:cNvSpPr/>
            <p:nvPr/>
          </p:nvSpPr>
          <p:spPr>
            <a:xfrm>
              <a:off x="7754400" y="4354200"/>
              <a:ext cx="1454400" cy="516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defTabSz="829108"/>
              <a:r>
                <a:rPr lang="en-US" sz="1300" b="1" spc="-1">
                  <a:solidFill>
                    <a:srgbClr val="C00000"/>
                  </a:solidFill>
                  <a:latin typeface="Calibri"/>
                </a:rPr>
                <a:t>Telescope,</a:t>
              </a:r>
              <a:endParaRPr lang="en-US" sz="1300" spc="-1">
                <a:solidFill>
                  <a:prstClr val="black"/>
                </a:solidFill>
              </a:endParaRPr>
            </a:p>
            <a:p>
              <a:pPr defTabSz="829108"/>
              <a:r>
                <a:rPr lang="en-US" sz="1300" b="1" spc="-1">
                  <a:solidFill>
                    <a:srgbClr val="C00000"/>
                  </a:solidFill>
                  <a:latin typeface="Calibri"/>
                </a:rPr>
                <a:t>shore center</a:t>
              </a:r>
              <a:endParaRPr lang="en-US" sz="1300" spc="-1">
                <a:solidFill>
                  <a:prstClr val="black"/>
                </a:solidFill>
              </a:endParaRPr>
            </a:p>
          </p:txBody>
        </p:sp>
        <p:sp>
          <p:nvSpPr>
            <p:cNvPr id="10" name="CustomShape 6"/>
            <p:cNvSpPr/>
            <p:nvPr/>
          </p:nvSpPr>
          <p:spPr>
            <a:xfrm>
              <a:off x="7328520" y="5198400"/>
              <a:ext cx="1367640" cy="729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defTabSz="829108"/>
              <a:r>
                <a:rPr lang="en-US" sz="1300" b="1" spc="-1">
                  <a:solidFill>
                    <a:srgbClr val="C00000"/>
                  </a:solidFill>
                  <a:latin typeface="Calibri"/>
                </a:rPr>
                <a:t>Baikalsk:</a:t>
              </a:r>
              <a:endParaRPr lang="en-US" sz="1300" spc="-1">
                <a:solidFill>
                  <a:prstClr val="black"/>
                </a:solidFill>
              </a:endParaRPr>
            </a:p>
            <a:p>
              <a:pPr defTabSz="829108"/>
              <a:r>
                <a:rPr lang="en-US" sz="1300" b="1" spc="-1">
                  <a:solidFill>
                    <a:srgbClr val="C00000"/>
                  </a:solidFill>
                  <a:latin typeface="Calibri"/>
                </a:rPr>
                <a:t>laboratory, </a:t>
              </a:r>
              <a:endParaRPr lang="en-US" sz="1300" spc="-1">
                <a:solidFill>
                  <a:prstClr val="black"/>
                </a:solidFill>
              </a:endParaRPr>
            </a:p>
            <a:p>
              <a:pPr defTabSz="829108"/>
              <a:r>
                <a:rPr lang="en-US" sz="1300" b="1" spc="-1">
                  <a:solidFill>
                    <a:srgbClr val="C00000"/>
                  </a:solidFill>
                  <a:latin typeface="Calibri"/>
                </a:rPr>
                <a:t>storage</a:t>
              </a:r>
              <a:endParaRPr lang="en-US" sz="1300" spc="-1">
                <a:solidFill>
                  <a:prstClr val="black"/>
                </a:solidFill>
              </a:endParaRPr>
            </a:p>
          </p:txBody>
        </p:sp>
        <p:sp>
          <p:nvSpPr>
            <p:cNvPr id="11" name="CustomShape 7"/>
            <p:cNvSpPr/>
            <p:nvPr/>
          </p:nvSpPr>
          <p:spPr>
            <a:xfrm flipH="1">
              <a:off x="6980760" y="5588640"/>
              <a:ext cx="347760" cy="163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C0000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8"/>
            <p:cNvSpPr/>
            <p:nvPr/>
          </p:nvSpPr>
          <p:spPr>
            <a:xfrm>
              <a:off x="6689520" y="1372680"/>
              <a:ext cx="12924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defTabSz="829108"/>
              <a:r>
                <a:rPr lang="en-US" b="1" spc="-1">
                  <a:solidFill>
                    <a:srgbClr val="000000"/>
                  </a:solidFill>
                  <a:latin typeface="Calibri"/>
                </a:rPr>
                <a:t>Irkutsk</a:t>
              </a:r>
              <a:endParaRPr lang="en-US" spc="-1">
                <a:solidFill>
                  <a:prstClr val="black"/>
                </a:solidFill>
              </a:endParaRPr>
            </a:p>
          </p:txBody>
        </p:sp>
      </p:grp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29500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Roboto"/>
              </a:rPr>
              <a:t>Байкальский нейтринный </a:t>
            </a:r>
            <a:r>
              <a:rPr lang="ru-RU" sz="3600" b="1" dirty="0" smtClean="0">
                <a:latin typeface="Roboto"/>
              </a:rPr>
              <a:t>проект:</a:t>
            </a:r>
            <a:br>
              <a:rPr lang="ru-RU" sz="3600" b="1" dirty="0" smtClean="0">
                <a:latin typeface="Roboto"/>
              </a:rPr>
            </a:br>
            <a:r>
              <a:rPr lang="ru-RU" sz="3600" b="1" dirty="0" smtClean="0">
                <a:latin typeface="Roboto"/>
              </a:rPr>
              <a:t>современный статус и мониторинг оптических свойств водной среды. </a:t>
            </a:r>
            <a:r>
              <a:rPr lang="ru-RU" sz="4000" b="1" dirty="0" smtClean="0">
                <a:solidFill>
                  <a:srgbClr val="1A63A0"/>
                </a:solidFill>
                <a:latin typeface="Roboto"/>
              </a:rPr>
              <a:t/>
            </a:r>
            <a:br>
              <a:rPr lang="ru-RU" sz="4000" b="1" dirty="0" smtClean="0">
                <a:solidFill>
                  <a:srgbClr val="1A63A0"/>
                </a:solidFill>
                <a:latin typeface="Roboto"/>
              </a:rPr>
            </a:br>
            <a:r>
              <a:rPr lang="ru-RU" altLang="ru-RU" sz="2700" dirty="0" smtClean="0">
                <a:solidFill>
                  <a:srgbClr val="000000"/>
                </a:solidFill>
              </a:rPr>
              <a:t>Е .</a:t>
            </a:r>
            <a:r>
              <a:rPr lang="ru-RU" altLang="ru-RU" sz="2700" dirty="0">
                <a:solidFill>
                  <a:srgbClr val="000000"/>
                </a:solidFill>
              </a:rPr>
              <a:t>Рябов, Иркутский государственный </a:t>
            </a:r>
            <a:r>
              <a:rPr lang="ru-RU" altLang="ru-RU" sz="2700" dirty="0" smtClean="0">
                <a:solidFill>
                  <a:srgbClr val="000000"/>
                </a:solidFill>
              </a:rPr>
              <a:t>университет </a:t>
            </a:r>
            <a:br>
              <a:rPr lang="ru-RU" altLang="ru-RU" sz="2700" dirty="0" smtClean="0">
                <a:solidFill>
                  <a:srgbClr val="000000"/>
                </a:solidFill>
              </a:rPr>
            </a:br>
            <a:r>
              <a:rPr lang="ru-RU" altLang="ru-RU" sz="2700" dirty="0" smtClean="0">
                <a:solidFill>
                  <a:srgbClr val="000000"/>
                </a:solidFill>
              </a:rPr>
              <a:t>(от коллаборацией  </a:t>
            </a:r>
            <a:r>
              <a:rPr lang="en-US" altLang="ru-RU" sz="2700" dirty="0" smtClean="0">
                <a:solidFill>
                  <a:srgbClr val="000000"/>
                </a:solidFill>
              </a:rPr>
              <a:t>Baikal)</a:t>
            </a:r>
            <a:r>
              <a:rPr lang="en-US" altLang="ru-RU" sz="2200" dirty="0" smtClean="0">
                <a:solidFill>
                  <a:srgbClr val="000000"/>
                </a:solidFill>
              </a:rPr>
              <a:t> </a:t>
            </a:r>
            <a:endParaRPr lang="en-US" altLang="ru-RU" sz="18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290393" y="5814923"/>
            <a:ext cx="8424863" cy="36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0084" y="2366522"/>
            <a:ext cx="4932040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59204" lvl="0" indent="-258879"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</a:rPr>
              <a:t>Institute for Nuclear Research RAS  (Moscow)</a:t>
            </a:r>
            <a:endParaRPr lang="en-US" b="1" spc="-1" dirty="0">
              <a:solidFill>
                <a:prstClr val="black"/>
              </a:solidFill>
              <a:latin typeface="Arial"/>
            </a:endParaRPr>
          </a:p>
          <a:p>
            <a:pPr marL="259204" lvl="0" indent="-258879"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</a:rPr>
              <a:t>Joint Institute for Nuclear Research (</a:t>
            </a:r>
            <a:r>
              <a:rPr lang="en-US" b="1" spc="-1" dirty="0" err="1">
                <a:solidFill>
                  <a:srgbClr val="000000"/>
                </a:solidFill>
              </a:rPr>
              <a:t>Dubna</a:t>
            </a:r>
            <a:r>
              <a:rPr lang="en-US" b="1" spc="-1" dirty="0">
                <a:solidFill>
                  <a:srgbClr val="000000"/>
                </a:solidFill>
              </a:rPr>
              <a:t>)</a:t>
            </a:r>
            <a:endParaRPr lang="en-US" b="1" spc="-1" dirty="0">
              <a:solidFill>
                <a:prstClr val="black"/>
              </a:solidFill>
              <a:latin typeface="Arial"/>
            </a:endParaRPr>
          </a:p>
          <a:p>
            <a:pPr marL="259204" lvl="0" indent="-258879"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</a:rPr>
              <a:t>Irkutsk State University (Irkutsk)</a:t>
            </a:r>
            <a:endParaRPr lang="en-US" b="1" spc="-1" dirty="0">
              <a:solidFill>
                <a:prstClr val="black"/>
              </a:solidFill>
              <a:latin typeface="Arial"/>
            </a:endParaRPr>
          </a:p>
          <a:p>
            <a:pPr marL="259204" lvl="0" indent="-258879">
              <a:buClr>
                <a:srgbClr val="000000"/>
              </a:buClr>
              <a:buFont typeface="Arial"/>
              <a:buChar char="•"/>
            </a:pPr>
            <a:r>
              <a:rPr lang="en-US" b="1" spc="-1" dirty="0" err="1">
                <a:solidFill>
                  <a:srgbClr val="000000"/>
                </a:solidFill>
              </a:rPr>
              <a:t>Skobeltsyn</a:t>
            </a:r>
            <a:r>
              <a:rPr lang="en-US" b="1" spc="-1" dirty="0">
                <a:solidFill>
                  <a:srgbClr val="000000"/>
                </a:solidFill>
              </a:rPr>
              <a:t> Institute for Nuclear Physics MSU (Moscow)</a:t>
            </a:r>
          </a:p>
          <a:p>
            <a:pPr marL="259204" lvl="0" indent="-258879"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</a:rPr>
              <a:t>Nizhny Novgorod State Technical University (Nizhny Novgorod)</a:t>
            </a:r>
          </a:p>
          <a:p>
            <a:pPr marL="259204" lvl="0" indent="-258879"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</a:rPr>
              <a:t>Saint-Petersburg State Marine Technical University (Saint-Petersburg)</a:t>
            </a:r>
          </a:p>
          <a:p>
            <a:pPr marL="259204" lvl="0" indent="-258879"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</a:rPr>
              <a:t>Institute of Experimental and Applied Physics, Czech Technical University (Prague, Czech Republic)</a:t>
            </a:r>
          </a:p>
          <a:p>
            <a:pPr marL="259204" lvl="0" indent="-258879">
              <a:buClr>
                <a:srgbClr val="000000"/>
              </a:buClr>
              <a:buFont typeface="Arial"/>
              <a:buChar char="•"/>
            </a:pPr>
            <a:r>
              <a:rPr lang="en-US" b="1" spc="-1" dirty="0" err="1">
                <a:solidFill>
                  <a:srgbClr val="000000"/>
                </a:solidFill>
              </a:rPr>
              <a:t>EvoLogics</a:t>
            </a:r>
            <a:r>
              <a:rPr lang="en-US" b="1" spc="-1" dirty="0">
                <a:solidFill>
                  <a:srgbClr val="000000"/>
                </a:solidFill>
              </a:rPr>
              <a:t> (Berlin, Germany)</a:t>
            </a:r>
          </a:p>
          <a:p>
            <a:pPr marL="259204" lvl="0" indent="-258879"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</a:rPr>
              <a:t>Comenius University (Bratislava, Slovakia)</a:t>
            </a:r>
          </a:p>
          <a:p>
            <a:pPr marL="259204" lvl="0" indent="-258879">
              <a:buClr>
                <a:srgbClr val="000000"/>
              </a:buClr>
              <a:buFont typeface="Arial"/>
              <a:buChar char="•"/>
            </a:pPr>
            <a:r>
              <a:rPr lang="en-US" b="1" spc="-1" dirty="0">
                <a:solidFill>
                  <a:srgbClr val="000000"/>
                </a:solidFill>
              </a:rPr>
              <a:t>Krakow </a:t>
            </a:r>
            <a:r>
              <a:rPr lang="en-US" b="1" spc="-1" dirty="0" err="1">
                <a:solidFill>
                  <a:srgbClr val="000000"/>
                </a:solidFill>
              </a:rPr>
              <a:t>Institue</a:t>
            </a:r>
            <a:r>
              <a:rPr lang="en-US" b="1" spc="-1" dirty="0">
                <a:solidFill>
                  <a:srgbClr val="000000"/>
                </a:solidFill>
              </a:rPr>
              <a:t> for Nuclear Research (Krakow, Poland)</a:t>
            </a:r>
            <a:endParaRPr lang="en-US" b="1" spc="-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90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0A"/>
                </a:solidFill>
                <a:latin typeface="Times New Roman"/>
                <a:ea typeface="Calibri"/>
              </a:rPr>
              <a:t>Расположение </a:t>
            </a:r>
            <a:r>
              <a:rPr lang="ru-RU" b="1" dirty="0">
                <a:solidFill>
                  <a:srgbClr val="00000A"/>
                </a:solidFill>
                <a:latin typeface="Times New Roman"/>
                <a:ea typeface="Calibri"/>
              </a:rPr>
              <a:t>каскадного события </a:t>
            </a:r>
            <a:r>
              <a:rPr lang="en-US" b="1" dirty="0">
                <a:solidFill>
                  <a:srgbClr val="00000A"/>
                </a:solidFill>
                <a:latin typeface="Times New Roman"/>
                <a:ea typeface="Calibri"/>
              </a:rPr>
              <a:t>GVD2020_3_175_N </a:t>
            </a:r>
            <a:r>
              <a:rPr lang="ru-RU" b="1" dirty="0" smtClean="0">
                <a:solidFill>
                  <a:srgbClr val="00000A"/>
                </a:solidFill>
                <a:latin typeface="Times New Roman"/>
                <a:ea typeface="Calibri"/>
              </a:rPr>
              <a:t> </a:t>
            </a:r>
            <a:r>
              <a:rPr lang="ru-RU" b="1" dirty="0">
                <a:solidFill>
                  <a:srgbClr val="00000A"/>
                </a:solidFill>
                <a:latin typeface="Times New Roman"/>
                <a:ea typeface="Calibri"/>
              </a:rPr>
              <a:t>на небе</a:t>
            </a:r>
            <a:endParaRPr lang="ru-RU" b="1" dirty="0"/>
          </a:p>
        </p:txBody>
      </p:sp>
      <p:pic>
        <p:nvPicPr>
          <p:cNvPr id="4" name="Изображение13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03648" y="1268760"/>
            <a:ext cx="6480720" cy="45365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0933" y="5916204"/>
            <a:ext cx="8136904" cy="9417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A"/>
                </a:solidFill>
                <a:latin typeface="Times New Roman"/>
                <a:ea typeface="Calibri"/>
                <a:cs typeface="Times New Roman"/>
              </a:rPr>
              <a:t>Событие </a:t>
            </a:r>
            <a:r>
              <a:rPr lang="en-US" sz="2400" b="1" dirty="0">
                <a:solidFill>
                  <a:srgbClr val="00000A"/>
                </a:solidFill>
                <a:latin typeface="Times New Roman"/>
                <a:ea typeface="Calibri"/>
                <a:cs typeface="Times New Roman"/>
              </a:rPr>
              <a:t>GVD2020_3_175_N </a:t>
            </a:r>
            <a:r>
              <a:rPr lang="ru-RU" sz="2400" b="1" dirty="0" smtClean="0">
                <a:solidFill>
                  <a:srgbClr val="00000A"/>
                </a:solidFill>
                <a:latin typeface="Times New Roman"/>
                <a:ea typeface="Calibri"/>
                <a:cs typeface="Times New Roman"/>
              </a:rPr>
              <a:t>  -  синяя точка </a:t>
            </a:r>
            <a:r>
              <a:rPr lang="ru-RU" sz="2400" b="1" dirty="0">
                <a:solidFill>
                  <a:srgbClr val="00000A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400" b="1" dirty="0" smtClean="0">
                <a:solidFill>
                  <a:srgbClr val="00000A"/>
                </a:solidFill>
                <a:latin typeface="Times New Roman"/>
                <a:ea typeface="Calibri"/>
                <a:cs typeface="Times New Roman"/>
              </a:rPr>
              <a:t>центре.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A"/>
                </a:solidFill>
                <a:latin typeface="Times New Roman"/>
                <a:ea typeface="Calibri"/>
                <a:cs typeface="Times New Roman"/>
              </a:rPr>
              <a:t>Оранжевая </a:t>
            </a:r>
            <a:r>
              <a:rPr lang="ru-RU" sz="2400" b="1" dirty="0">
                <a:solidFill>
                  <a:srgbClr val="00000A"/>
                </a:solidFill>
                <a:latin typeface="Times New Roman"/>
                <a:ea typeface="Calibri"/>
                <a:cs typeface="Times New Roman"/>
              </a:rPr>
              <a:t>звезда  </a:t>
            </a:r>
            <a:r>
              <a:rPr lang="ru-RU" sz="2400" b="1" dirty="0" smtClean="0">
                <a:solidFill>
                  <a:srgbClr val="00000A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2400" b="1" dirty="0" err="1" smtClean="0">
                <a:solidFill>
                  <a:srgbClr val="00000A"/>
                </a:solidFill>
                <a:latin typeface="Times New Roman"/>
                <a:ea typeface="Calibri"/>
                <a:cs typeface="Times New Roman"/>
              </a:rPr>
              <a:t>блазар</a:t>
            </a:r>
            <a:r>
              <a:rPr lang="ru-RU" sz="2400" b="1" dirty="0" smtClean="0">
                <a:solidFill>
                  <a:srgbClr val="00000A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2400" b="1" dirty="0">
                <a:solidFill>
                  <a:srgbClr val="00000A"/>
                </a:solidFill>
                <a:latin typeface="Times New Roman"/>
                <a:ea typeface="Calibri"/>
                <a:cs typeface="Times New Roman"/>
              </a:rPr>
              <a:t>J1938-1749</a:t>
            </a:r>
            <a:endParaRPr lang="ru-RU" sz="2000" b="1" dirty="0">
              <a:solidFill>
                <a:srgbClr val="00000A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16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Roboto"/>
              </a:rPr>
              <a:t>Мониторинг оптических свойств </a:t>
            </a:r>
            <a:r>
              <a:rPr lang="ru-RU" sz="3600" b="1" dirty="0">
                <a:latin typeface="Roboto"/>
              </a:rPr>
              <a:t>водной среды</a:t>
            </a:r>
            <a:r>
              <a:rPr lang="ru-RU" sz="3200" b="1" dirty="0">
                <a:latin typeface="Roboto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00174"/>
            <a:ext cx="8964737" cy="4000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Рабочим телом нейтринного телескопа </a:t>
            </a:r>
            <a:r>
              <a:rPr lang="en-US" sz="2400" b="1" dirty="0" smtClean="0"/>
              <a:t>Baikal – GVD </a:t>
            </a:r>
            <a:r>
              <a:rPr lang="ru-RU" sz="2400" b="1" dirty="0" smtClean="0"/>
              <a:t>является водная среда озера. Мониторинг  ее состояния -  исторически зона ответственности ИГУ. Контролируются, в первую очередь: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Оптические свойства: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- </a:t>
            </a:r>
            <a:r>
              <a:rPr lang="ru-RU" sz="2400" b="1" dirty="0" smtClean="0">
                <a:solidFill>
                  <a:srgbClr val="FF0000"/>
                </a:solidFill>
              </a:rPr>
              <a:t>показатель поглощения </a:t>
            </a:r>
            <a:r>
              <a:rPr lang="en-US" sz="2400" b="1" i="1" dirty="0" smtClean="0">
                <a:solidFill>
                  <a:srgbClr val="FF0000"/>
                </a:solidFill>
              </a:rPr>
              <a:t>a</a:t>
            </a:r>
            <a:r>
              <a:rPr lang="ru-RU" sz="2400" b="1" dirty="0" smtClean="0">
                <a:solidFill>
                  <a:srgbClr val="FF0000"/>
                </a:solidFill>
              </a:rPr>
              <a:t> (длина поглощения </a:t>
            </a:r>
            <a:r>
              <a:rPr lang="en-US" sz="2400" b="1" i="1" dirty="0" smtClean="0">
                <a:solidFill>
                  <a:srgbClr val="FF0000"/>
                </a:solidFill>
              </a:rPr>
              <a:t>L</a:t>
            </a:r>
            <a:r>
              <a:rPr lang="en-US" sz="2400" b="1" i="1" baseline="-25000" dirty="0" smtClean="0">
                <a:solidFill>
                  <a:srgbClr val="FF0000"/>
                </a:solidFill>
              </a:rPr>
              <a:t>a</a:t>
            </a:r>
            <a:r>
              <a:rPr lang="ru-RU" sz="2400" b="1" dirty="0" smtClean="0">
                <a:solidFill>
                  <a:srgbClr val="FF0000"/>
                </a:solidFill>
              </a:rPr>
              <a:t>)</a:t>
            </a:r>
            <a:r>
              <a:rPr lang="en-US" sz="2400" b="1" dirty="0" smtClean="0">
                <a:solidFill>
                  <a:srgbClr val="FF0000"/>
                </a:solidFill>
              </a:rPr>
              <a:t>;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	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- </a:t>
            </a:r>
            <a:r>
              <a:rPr lang="ru-RU" sz="2400" b="1" dirty="0" smtClean="0">
                <a:solidFill>
                  <a:srgbClr val="FF0000"/>
                </a:solidFill>
              </a:rPr>
              <a:t>показатель рассеяния </a:t>
            </a:r>
            <a:r>
              <a:rPr lang="en-US" sz="2400" b="1" i="1" dirty="0" smtClean="0">
                <a:solidFill>
                  <a:srgbClr val="FF0000"/>
                </a:solidFill>
              </a:rPr>
              <a:t>b</a:t>
            </a:r>
            <a:r>
              <a:rPr lang="ru-RU" sz="2400" b="1" dirty="0" smtClean="0">
                <a:solidFill>
                  <a:srgbClr val="FF0000"/>
                </a:solidFill>
              </a:rPr>
              <a:t> (длина поглощения </a:t>
            </a:r>
            <a:r>
              <a:rPr lang="en-US" sz="2400" b="1" i="1" dirty="0" smtClean="0">
                <a:solidFill>
                  <a:srgbClr val="FF0000"/>
                </a:solidFill>
              </a:rPr>
              <a:t>L</a:t>
            </a:r>
            <a:r>
              <a:rPr lang="en-US" sz="2400" b="1" i="1" baseline="-25000" dirty="0" smtClean="0">
                <a:solidFill>
                  <a:srgbClr val="FF0000"/>
                </a:solidFill>
              </a:rPr>
              <a:t>b</a:t>
            </a:r>
            <a:r>
              <a:rPr lang="ru-RU" sz="2400" b="1" dirty="0" smtClean="0">
                <a:solidFill>
                  <a:srgbClr val="FF0000"/>
                </a:solidFill>
              </a:rPr>
              <a:t>)</a:t>
            </a:r>
            <a:r>
              <a:rPr lang="en-US" sz="2400" b="1" dirty="0" smtClean="0">
                <a:solidFill>
                  <a:srgbClr val="FF0000"/>
                </a:solidFill>
              </a:rPr>
              <a:t>;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- </a:t>
            </a:r>
            <a:r>
              <a:rPr lang="ru-RU" sz="2400" b="1" dirty="0" smtClean="0">
                <a:solidFill>
                  <a:srgbClr val="FF0000"/>
                </a:solidFill>
              </a:rPr>
              <a:t>индикатриса рассеяния </a:t>
            </a:r>
            <a:r>
              <a:rPr lang="el-G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χ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l-G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/>
              <a:t>Собственный световой фон.</a:t>
            </a:r>
          </a:p>
          <a:p>
            <a:r>
              <a:rPr lang="ru-RU" sz="2400" b="1" dirty="0" smtClean="0"/>
              <a:t>Поле температуры и течений.</a:t>
            </a:r>
          </a:p>
          <a:p>
            <a:pPr marL="0" indent="0">
              <a:buNone/>
            </a:pPr>
            <a:endParaRPr lang="ru-RU" sz="24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715140" y="4429132"/>
            <a:ext cx="71438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58016" y="4071942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h</a:t>
            </a:r>
            <a:r>
              <a:rPr lang="en-US" sz="2000" i="1" dirty="0" err="1" smtClean="0">
                <a:latin typeface="Times New Roman"/>
                <a:cs typeface="Times New Roman"/>
              </a:rPr>
              <a:t>v</a:t>
            </a:r>
            <a:endParaRPr lang="ru-RU" sz="2000" i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7429520" y="4000504"/>
            <a:ext cx="1071570" cy="42862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86710" y="3857628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h</a:t>
            </a:r>
            <a:r>
              <a:rPr lang="en-US" sz="2000" i="1" dirty="0" err="1" smtClean="0">
                <a:latin typeface="Times New Roman"/>
                <a:cs typeface="Times New Roman"/>
              </a:rPr>
              <a:t>v</a:t>
            </a:r>
            <a:endParaRPr lang="ru-RU" sz="2000" i="1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429520" y="4429132"/>
            <a:ext cx="135732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01024" y="4071942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γ</a:t>
            </a:r>
            <a:endParaRPr lang="ru-RU" i="1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rot="16200000" flipH="1">
            <a:off x="7858148" y="4286256"/>
            <a:ext cx="214314" cy="7143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572396" y="3500414"/>
            <a:ext cx="642942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43834" y="3143248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/>
              <a:t>h</a:t>
            </a:r>
            <a:r>
              <a:rPr lang="en-US" sz="2000" i="1" dirty="0" err="1" smtClean="0">
                <a:latin typeface="Times New Roman"/>
                <a:cs typeface="Times New Roman"/>
              </a:rPr>
              <a:t>v</a:t>
            </a:r>
            <a:endParaRPr lang="ru-RU" sz="2000" i="1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16200000" flipH="1">
            <a:off x="8179619" y="3393257"/>
            <a:ext cx="285752" cy="21431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 flipH="1" flipV="1">
            <a:off x="8179619" y="3393257"/>
            <a:ext cx="285752" cy="21431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8215338" y="3428976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7429520" y="435769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63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Направление традиционно развивается сотрудниками НИИПФ ИГУ с момента запуска Байкальского нейтринного проекта. Основатель – </a:t>
            </a:r>
            <a:r>
              <a:rPr lang="ru-RU" sz="2800" dirty="0" err="1" smtClean="0"/>
              <a:t>Таращанский</a:t>
            </a:r>
            <a:r>
              <a:rPr lang="ru-RU" sz="2800" dirty="0" smtClean="0"/>
              <a:t> Б.А.</a:t>
            </a:r>
          </a:p>
          <a:p>
            <a:r>
              <a:rPr lang="ru-RU" sz="2800" dirty="0" smtClean="0"/>
              <a:t>За 40 лет разработан ряд приборов для измерения ГОХ </a:t>
            </a:r>
            <a:r>
              <a:rPr lang="en-US" sz="2800" dirty="0" smtClean="0"/>
              <a:t>in situ.</a:t>
            </a:r>
          </a:p>
          <a:p>
            <a:r>
              <a:rPr lang="ru-RU" sz="2800" dirty="0" smtClean="0"/>
              <a:t>Полученные данные позволяют оценить пределы изменений показателей поглощения и рассеяния, характер индикатрисы рассеяния.</a:t>
            </a:r>
          </a:p>
          <a:p>
            <a:r>
              <a:rPr lang="ru-RU" sz="2800" dirty="0" smtClean="0"/>
              <a:t>С 2019 года в НИИПФ ИГУ изготавливаются приборы типа </a:t>
            </a:r>
            <a:r>
              <a:rPr lang="en-US" sz="2800" dirty="0" smtClean="0"/>
              <a:t>BAIKAL-5D, </a:t>
            </a:r>
            <a:r>
              <a:rPr lang="ru-RU" sz="2800" dirty="0" smtClean="0"/>
              <a:t>разработанные сотрудниками НИИПФ ИГУ</a:t>
            </a:r>
            <a:r>
              <a:rPr lang="en-US" sz="2800" dirty="0" smtClean="0"/>
              <a:t> </a:t>
            </a:r>
            <a:r>
              <a:rPr lang="ru-RU" sz="2800" dirty="0" smtClean="0"/>
              <a:t>и адаптированные для условий измерения ГОХ в Байкальском нейтринном проекте.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 smtClean="0"/>
              <a:t>Мониторинг оптических свойств водной среды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/>
              <a:t>Конструкция приборов типа</a:t>
            </a:r>
            <a:r>
              <a:rPr lang="en-US" sz="3200" dirty="0" smtClean="0"/>
              <a:t> BAIKAL-5D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  <p:pic>
        <p:nvPicPr>
          <p:cNvPr id="5" name="Picture 5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65" t="1163" r="71178" b="870"/>
          <a:stretch>
            <a:fillRect/>
          </a:stretch>
        </p:blipFill>
        <p:spPr bwMode="auto">
          <a:xfrm>
            <a:off x="3929058" y="928670"/>
            <a:ext cx="2674529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42844" y="785794"/>
            <a:ext cx="4143404" cy="681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/>
              <a:t>1-</a:t>
            </a:r>
            <a:r>
              <a:rPr lang="en-US" sz="1600" dirty="0"/>
              <a:t> </a:t>
            </a:r>
            <a:r>
              <a:rPr lang="ru-RU" sz="1600" dirty="0" smtClean="0"/>
              <a:t> герметичный корпус, в котором размещен монохроматор и электроника прибора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r>
              <a:rPr lang="ru-RU" sz="1600" b="1" i="1" dirty="0" smtClean="0"/>
              <a:t>2- </a:t>
            </a:r>
            <a:r>
              <a:rPr lang="ru-RU" sz="1600" b="1" i="1" dirty="0" err="1" smtClean="0"/>
              <a:t>квазиизотропный</a:t>
            </a:r>
            <a:r>
              <a:rPr lang="ru-RU" sz="1600" b="1" i="1" dirty="0" smtClean="0"/>
              <a:t> </a:t>
            </a:r>
            <a:r>
              <a:rPr lang="ru-RU" sz="1600" dirty="0" smtClean="0"/>
              <a:t>источник</a:t>
            </a:r>
            <a:r>
              <a:rPr lang="en-US" sz="1600" dirty="0" smtClean="0"/>
              <a:t>;</a:t>
            </a:r>
            <a:endParaRPr lang="en-US" sz="1600" dirty="0">
              <a:solidFill>
                <a:srgbClr val="FF0066"/>
              </a:solidFill>
            </a:endParaRPr>
          </a:p>
          <a:p>
            <a:r>
              <a:rPr lang="en-US" sz="1600" b="1" dirty="0" smtClean="0"/>
              <a:t>3-</a:t>
            </a:r>
            <a:r>
              <a:rPr lang="ru-RU" sz="1600" dirty="0" smtClean="0"/>
              <a:t>привод перемещения приемника света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b="1" dirty="0"/>
              <a:t>4</a:t>
            </a:r>
            <a:r>
              <a:rPr lang="ru-RU" sz="1600" b="1" dirty="0"/>
              <a:t>.1, 4.2</a:t>
            </a:r>
            <a:r>
              <a:rPr lang="en-US" sz="1600" dirty="0" smtClean="0"/>
              <a:t>- </a:t>
            </a:r>
            <a:r>
              <a:rPr lang="ru-RU" sz="1600" dirty="0" smtClean="0"/>
              <a:t>затеняющие экраны 1</a:t>
            </a:r>
            <a:r>
              <a:rPr lang="en-US" sz="1600" dirty="0" smtClean="0"/>
              <a:t>º</a:t>
            </a:r>
            <a:r>
              <a:rPr lang="ru-RU" sz="1600" dirty="0" smtClean="0"/>
              <a:t>  и </a:t>
            </a:r>
            <a:r>
              <a:rPr lang="en-US" sz="1600" dirty="0" smtClean="0"/>
              <a:t> 2º;</a:t>
            </a:r>
            <a:endParaRPr lang="en-US" sz="1600" dirty="0"/>
          </a:p>
          <a:p>
            <a:r>
              <a:rPr lang="en-US" sz="1600" b="1" dirty="0"/>
              <a:t>5 </a:t>
            </a:r>
            <a:r>
              <a:rPr lang="en-US" sz="1600" dirty="0"/>
              <a:t>– </a:t>
            </a:r>
            <a:r>
              <a:rPr lang="ru-RU" sz="1600" dirty="0" smtClean="0"/>
              <a:t>система затенения прямого света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b="1" dirty="0" smtClean="0"/>
              <a:t>6-</a:t>
            </a:r>
            <a:r>
              <a:rPr lang="ru-RU" sz="1600" dirty="0" smtClean="0"/>
              <a:t> </a:t>
            </a:r>
            <a:r>
              <a:rPr lang="ru-RU" sz="1600" b="1" i="1" dirty="0" smtClean="0"/>
              <a:t>широкоугольный</a:t>
            </a:r>
            <a:r>
              <a:rPr lang="ru-RU" sz="1600" dirty="0" smtClean="0"/>
              <a:t> приемник света</a:t>
            </a:r>
            <a:r>
              <a:rPr lang="en-US" sz="1600" dirty="0" smtClean="0"/>
              <a:t>;</a:t>
            </a:r>
            <a:endParaRPr lang="en-US" sz="1600" dirty="0"/>
          </a:p>
          <a:p>
            <a:r>
              <a:rPr lang="en-US" sz="1600" b="1" dirty="0" smtClean="0"/>
              <a:t>7-</a:t>
            </a:r>
            <a:r>
              <a:rPr lang="ru-RU" sz="1600" dirty="0" smtClean="0"/>
              <a:t>тонкий трос (3мм) для перемещения приемника света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r>
              <a:rPr lang="ru-RU" sz="1600" b="1" dirty="0" smtClean="0"/>
              <a:t>8-</a:t>
            </a:r>
            <a:r>
              <a:rPr lang="ru-RU" sz="1600" dirty="0" smtClean="0"/>
              <a:t> система оценки индикатрисы рассеяния</a:t>
            </a:r>
            <a:r>
              <a:rPr lang="en-US" sz="1600" dirty="0" smtClean="0"/>
              <a:t>;</a:t>
            </a:r>
            <a:endParaRPr lang="ru-RU" sz="1600" dirty="0"/>
          </a:p>
          <a:p>
            <a:r>
              <a:rPr lang="ru-RU" sz="1600" b="1" dirty="0" smtClean="0"/>
              <a:t>9</a:t>
            </a:r>
            <a:r>
              <a:rPr lang="en-US" sz="1600" b="1" dirty="0" smtClean="0"/>
              <a:t>-</a:t>
            </a:r>
            <a:r>
              <a:rPr lang="ru-RU" sz="1600" dirty="0" smtClean="0"/>
              <a:t>кабель трос (сверху дополнительно устанавливается датчик течения)</a:t>
            </a:r>
            <a:r>
              <a:rPr lang="en-US" sz="1600" dirty="0" smtClean="0"/>
              <a:t>;</a:t>
            </a:r>
            <a:endParaRPr lang="ru-RU" sz="1600" dirty="0" smtClean="0"/>
          </a:p>
          <a:p>
            <a:endParaRPr lang="ru-RU" sz="1600" dirty="0" smtClean="0"/>
          </a:p>
          <a:p>
            <a:r>
              <a:rPr lang="en-US" sz="1600" b="1" i="1" dirty="0" smtClean="0"/>
              <a:t>- </a:t>
            </a:r>
            <a:r>
              <a:rPr lang="ru-RU" sz="1600" i="1" dirty="0" smtClean="0"/>
              <a:t>Реализован метод измерения поглощения прибором с широкоугольными приемником и источником</a:t>
            </a:r>
            <a:r>
              <a:rPr lang="en-US" sz="1600" i="1" dirty="0" smtClean="0"/>
              <a:t>.</a:t>
            </a:r>
            <a:endParaRPr lang="ru-RU" sz="1600" i="1" dirty="0" smtClean="0"/>
          </a:p>
          <a:p>
            <a:pPr>
              <a:spcBef>
                <a:spcPts val="300"/>
              </a:spcBef>
            </a:pPr>
            <a:r>
              <a:rPr lang="ru-RU" sz="1600" i="1" dirty="0" smtClean="0"/>
              <a:t>-</a:t>
            </a:r>
            <a:r>
              <a:rPr lang="en-US" sz="1600" i="1" dirty="0" smtClean="0"/>
              <a:t> </a:t>
            </a:r>
            <a:r>
              <a:rPr lang="ru-RU" sz="1600" i="1" dirty="0" smtClean="0"/>
              <a:t>База прибора -6м</a:t>
            </a:r>
            <a:r>
              <a:rPr lang="en-US" sz="1600" i="1" dirty="0" smtClean="0"/>
              <a:t>.</a:t>
            </a:r>
            <a:r>
              <a:rPr lang="ru-RU" sz="1600" i="1" dirty="0" smtClean="0"/>
              <a:t> </a:t>
            </a:r>
          </a:p>
          <a:p>
            <a:pPr>
              <a:spcBef>
                <a:spcPts val="300"/>
              </a:spcBef>
            </a:pPr>
            <a:r>
              <a:rPr lang="ru-RU" sz="1600" i="1" dirty="0" smtClean="0"/>
              <a:t>-</a:t>
            </a:r>
            <a:r>
              <a:rPr lang="en-US" sz="1600" i="1" dirty="0" smtClean="0"/>
              <a:t> </a:t>
            </a:r>
            <a:r>
              <a:rPr lang="ru-RU" sz="1600" i="1" dirty="0" smtClean="0"/>
              <a:t>Спектральный диапазон 400-600нм</a:t>
            </a:r>
            <a:r>
              <a:rPr lang="en-US" sz="1600" i="1" dirty="0" smtClean="0"/>
              <a:t>.</a:t>
            </a:r>
            <a:endParaRPr lang="ru-RU" sz="1600" i="1" dirty="0" smtClean="0"/>
          </a:p>
          <a:p>
            <a:pPr>
              <a:spcBef>
                <a:spcPts val="300"/>
              </a:spcBef>
            </a:pPr>
            <a:r>
              <a:rPr lang="ru-RU" sz="1600" i="1" dirty="0" smtClean="0"/>
              <a:t>-</a:t>
            </a:r>
            <a:r>
              <a:rPr lang="en-US" sz="1600" i="1" dirty="0" smtClean="0"/>
              <a:t> </a:t>
            </a:r>
            <a:r>
              <a:rPr lang="ru-RU" sz="1600" i="1" dirty="0" smtClean="0"/>
              <a:t>Спектральная ширина выходного излучения</a:t>
            </a:r>
            <a:r>
              <a:rPr lang="en-US" sz="1600" i="1" dirty="0" smtClean="0"/>
              <a:t> </a:t>
            </a:r>
            <a:r>
              <a:rPr lang="ru-RU" sz="1600" i="1" dirty="0" smtClean="0"/>
              <a:t>-</a:t>
            </a:r>
            <a:r>
              <a:rPr lang="en-US" sz="1600" i="1" dirty="0" smtClean="0"/>
              <a:t> </a:t>
            </a:r>
            <a:r>
              <a:rPr lang="ru-RU" sz="1600" i="1" dirty="0" smtClean="0"/>
              <a:t>3нм</a:t>
            </a:r>
            <a:r>
              <a:rPr lang="en-US" sz="1600" i="1" dirty="0" smtClean="0"/>
              <a:t>.</a:t>
            </a:r>
            <a:endParaRPr lang="ru-RU" sz="1600" i="1" dirty="0" smtClean="0"/>
          </a:p>
          <a:p>
            <a:pPr>
              <a:spcBef>
                <a:spcPts val="300"/>
              </a:spcBef>
            </a:pPr>
            <a:r>
              <a:rPr lang="ru-RU" sz="1600" i="1" dirty="0" smtClean="0"/>
              <a:t>-</a:t>
            </a:r>
            <a:r>
              <a:rPr lang="en-US" sz="1600" i="1" dirty="0" smtClean="0"/>
              <a:t> </a:t>
            </a:r>
            <a:r>
              <a:rPr lang="ru-RU" sz="1600" i="1" dirty="0" smtClean="0"/>
              <a:t>Выходное излучение имеет низкую интенсивность, что позволяет не засвечивать ОМ на ближних </a:t>
            </a:r>
            <a:r>
              <a:rPr lang="ru-RU" sz="1600" i="1" dirty="0" err="1" smtClean="0"/>
              <a:t>стрингах</a:t>
            </a:r>
            <a:r>
              <a:rPr lang="ru-RU" sz="1600" i="1" dirty="0" smtClean="0"/>
              <a:t> нейтринного телескопа</a:t>
            </a:r>
            <a:r>
              <a:rPr lang="en-US" sz="1600" i="1" dirty="0" smtClean="0"/>
              <a:t>.</a:t>
            </a:r>
            <a:endParaRPr lang="en-US" sz="1600" i="1" dirty="0"/>
          </a:p>
          <a:p>
            <a:pPr>
              <a:spcBef>
                <a:spcPct val="50000"/>
              </a:spcBef>
            </a:pPr>
            <a:endParaRPr lang="ru-RU" dirty="0"/>
          </a:p>
        </p:txBody>
      </p:sp>
      <p:pic>
        <p:nvPicPr>
          <p:cNvPr id="7" name="Рисунок 6" descr="DSCN0388.JPG"/>
          <p:cNvPicPr>
            <a:picLocks noChangeAspect="1"/>
          </p:cNvPicPr>
          <p:nvPr/>
        </p:nvPicPr>
        <p:blipFill>
          <a:blip r:embed="rId3" cstate="print"/>
          <a:srcRect l="3125" t="8333" r="2343" b="37500"/>
          <a:stretch>
            <a:fillRect/>
          </a:stretch>
        </p:blipFill>
        <p:spPr>
          <a:xfrm rot="5400000">
            <a:off x="4830593" y="2456027"/>
            <a:ext cx="5857916" cy="251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5714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/>
              <a:t>Алгоритмы измерения ГОХ приборами </a:t>
            </a:r>
            <a:r>
              <a:rPr lang="en-US" sz="2800" b="1" dirty="0" smtClean="0"/>
              <a:t>BAIKAL-5D </a:t>
            </a:r>
            <a:endParaRPr lang="ru-RU" sz="2800" b="1" dirty="0"/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5924563" y="1816063"/>
          <a:ext cx="2160587" cy="444500"/>
        </p:xfrm>
        <a:graphic>
          <a:graphicData uri="http://schemas.openxmlformats.org/presentationml/2006/ole">
            <p:oleObj spid="_x0000_s1026" name="Формула" r:id="rId4" imgW="2158920" imgH="444240" progId="Equation.3">
              <p:embed/>
            </p:oleObj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996000" y="1374738"/>
          <a:ext cx="1944688" cy="365125"/>
        </p:xfrm>
        <a:graphic>
          <a:graphicData uri="http://schemas.openxmlformats.org/presentationml/2006/ole">
            <p:oleObj spid="_x0000_s1027" name="Формула" r:id="rId5" imgW="1828800" imgH="342720" progId="Equation.3">
              <p:embed/>
            </p:oleObj>
          </a:graphicData>
        </a:graphic>
      </p:graphicFrame>
      <p:graphicFrame>
        <p:nvGraphicFramePr>
          <p:cNvPr id="9344" name="Object 128"/>
          <p:cNvGraphicFramePr>
            <a:graphicFrameLocks noChangeAspect="1"/>
          </p:cNvGraphicFramePr>
          <p:nvPr>
            <p:ph sz="quarter" idx="3"/>
          </p:nvPr>
        </p:nvGraphicFramePr>
        <p:xfrm>
          <a:off x="6429388" y="1014376"/>
          <a:ext cx="1008062" cy="377825"/>
        </p:xfrm>
        <a:graphic>
          <a:graphicData uri="http://schemas.openxmlformats.org/presentationml/2006/ole">
            <p:oleObj spid="_x0000_s1028" name="Формула" r:id="rId6" imgW="812520" imgH="304560" progId="Equation.3">
              <p:embed/>
            </p:oleObj>
          </a:graphicData>
        </a:graphic>
      </p:graphicFrame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223" name="Object 7"/>
          <p:cNvGraphicFramePr>
            <a:graphicFrameLocks noChangeAspect="1"/>
          </p:cNvGraphicFramePr>
          <p:nvPr/>
        </p:nvGraphicFramePr>
        <p:xfrm>
          <a:off x="538118" y="1744600"/>
          <a:ext cx="1512887" cy="511175"/>
        </p:xfrm>
        <a:graphic>
          <a:graphicData uri="http://schemas.openxmlformats.org/presentationml/2006/ole">
            <p:oleObj spid="_x0000_s1029" name="Формула" r:id="rId7" imgW="1269720" imgH="431640" progId="Equation.3">
              <p:embed/>
            </p:oleObj>
          </a:graphicData>
        </a:graphic>
      </p:graphicFrame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226" name="Object 10"/>
          <p:cNvGraphicFramePr>
            <a:graphicFrameLocks noChangeAspect="1"/>
          </p:cNvGraphicFramePr>
          <p:nvPr/>
        </p:nvGraphicFramePr>
        <p:xfrm>
          <a:off x="538118" y="1452496"/>
          <a:ext cx="2033587" cy="469900"/>
        </p:xfrm>
        <a:graphic>
          <a:graphicData uri="http://schemas.openxmlformats.org/presentationml/2006/ole">
            <p:oleObj spid="_x0000_s1030" name="Формула" r:id="rId8" imgW="1688760" imgH="393480" progId="Equation.3">
              <p:embed/>
            </p:oleObj>
          </a:graphicData>
        </a:graphic>
      </p:graphicFrame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3357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228" name="Object 12"/>
          <p:cNvGraphicFramePr>
            <a:graphicFrameLocks noChangeAspect="1"/>
          </p:cNvGraphicFramePr>
          <p:nvPr/>
        </p:nvGraphicFramePr>
        <p:xfrm>
          <a:off x="574631" y="1087366"/>
          <a:ext cx="1081087" cy="403225"/>
        </p:xfrm>
        <a:graphic>
          <a:graphicData uri="http://schemas.openxmlformats.org/presentationml/2006/ole">
            <p:oleObj spid="_x0000_s1031" name="Формула" r:id="rId9" imgW="812520" imgH="304560" progId="Equation.3">
              <p:embed/>
            </p:oleObj>
          </a:graphicData>
        </a:graphic>
      </p:graphicFrame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230" name="Object 14"/>
          <p:cNvGraphicFramePr>
            <a:graphicFrameLocks noChangeAspect="1"/>
          </p:cNvGraphicFramePr>
          <p:nvPr/>
        </p:nvGraphicFramePr>
        <p:xfrm>
          <a:off x="501605" y="2073217"/>
          <a:ext cx="2106612" cy="384175"/>
        </p:xfrm>
        <a:graphic>
          <a:graphicData uri="http://schemas.openxmlformats.org/presentationml/2006/ole">
            <p:oleObj spid="_x0000_s1032" name="Формула" r:id="rId10" imgW="1714320" imgH="317160" progId="Equation.3">
              <p:embed/>
            </p:oleObj>
          </a:graphicData>
        </a:graphic>
      </p:graphicFrame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0" y="3284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232" name="Object 16"/>
          <p:cNvGraphicFramePr>
            <a:graphicFrameLocks noChangeAspect="1"/>
          </p:cNvGraphicFramePr>
          <p:nvPr/>
        </p:nvGraphicFramePr>
        <p:xfrm>
          <a:off x="501605" y="2438347"/>
          <a:ext cx="1800225" cy="407987"/>
        </p:xfrm>
        <a:graphic>
          <a:graphicData uri="http://schemas.openxmlformats.org/presentationml/2006/ole">
            <p:oleObj spid="_x0000_s1033" name="Формула" r:id="rId11" imgW="1409400" imgH="317160" progId="Equation.3">
              <p:embed/>
            </p:oleObj>
          </a:graphicData>
        </a:graphic>
      </p:graphicFrame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500034" y="6000768"/>
            <a:ext cx="782002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itchFamily="18" charset="0"/>
              </a:rPr>
              <a:t>[1] Bauer, D., </a:t>
            </a:r>
            <a:r>
              <a:rPr lang="en-US" sz="1100" dirty="0" err="1">
                <a:latin typeface="Times New Roman" pitchFamily="18" charset="0"/>
              </a:rPr>
              <a:t>Brun-Cottan</a:t>
            </a:r>
            <a:r>
              <a:rPr lang="en-US" sz="1100" dirty="0">
                <a:latin typeface="Times New Roman" pitchFamily="18" charset="0"/>
              </a:rPr>
              <a:t>, J.C. \&amp; </a:t>
            </a:r>
            <a:r>
              <a:rPr lang="en-US" sz="1100" dirty="0" err="1">
                <a:latin typeface="Times New Roman" pitchFamily="18" charset="0"/>
              </a:rPr>
              <a:t>Saliot</a:t>
            </a:r>
            <a:r>
              <a:rPr lang="en-US" sz="1100" dirty="0">
                <a:latin typeface="Times New Roman" pitchFamily="18" charset="0"/>
              </a:rPr>
              <a:t>, A. 1971.Cah. </a:t>
            </a:r>
            <a:r>
              <a:rPr lang="en-US" sz="1100" dirty="0" err="1">
                <a:latin typeface="Times New Roman" pitchFamily="18" charset="0"/>
              </a:rPr>
              <a:t>Oceanogr</a:t>
            </a:r>
            <a:r>
              <a:rPr lang="en-US" sz="1100" dirty="0">
                <a:latin typeface="Times New Roman" pitchFamily="18" charset="0"/>
              </a:rPr>
              <a:t>. V.23. N.9. P. 841-858.</a:t>
            </a:r>
            <a:r>
              <a:rPr lang="ru-RU" sz="1100" dirty="0"/>
              <a:t> </a:t>
            </a:r>
            <a:endParaRPr lang="en-US" sz="1100" dirty="0">
              <a:latin typeface="Times New Roman" pitchFamily="18" charset="0"/>
            </a:endParaRPr>
          </a:p>
          <a:p>
            <a:r>
              <a:rPr lang="en-US" sz="1100" dirty="0">
                <a:latin typeface="Times New Roman" pitchFamily="18" charset="0"/>
              </a:rPr>
              <a:t>[2] A. </a:t>
            </a:r>
            <a:r>
              <a:rPr lang="en-US" sz="1100" dirty="0" err="1">
                <a:latin typeface="Times New Roman" pitchFamily="18" charset="0"/>
              </a:rPr>
              <a:t>Avrorin</a:t>
            </a:r>
            <a:r>
              <a:rPr lang="en-US" sz="1100" dirty="0">
                <a:latin typeface="Times New Roman" pitchFamily="18" charset="0"/>
              </a:rPr>
              <a:t>, et al., Asp-15—A stationary device for the measurement of the optical water properties at the NT200 neutrino telescope site, Nuclear Instruments &amp;Methods In Physics Research A (2012), http://dx.doi.org/10.1016/j.nima.2012.06.035</a:t>
            </a:r>
            <a:r>
              <a:rPr lang="ru-RU" sz="1100" dirty="0">
                <a:latin typeface="Times New Roman" pitchFamily="18" charset="0"/>
              </a:rPr>
              <a:t>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* Для значительно  вытянутых в направлении распространения света индикатрис (коэффициент </a:t>
            </a:r>
            <a:r>
              <a:rPr lang="ru-RU" sz="1100" dirty="0" err="1" smtClean="0">
                <a:latin typeface="Times New Roman" pitchFamily="18" charset="0"/>
              </a:rPr>
              <a:t>асиметрии</a:t>
            </a:r>
            <a:r>
              <a:rPr lang="ru-RU" sz="1100" dirty="0" smtClean="0">
                <a:latin typeface="Times New Roman" pitchFamily="18" charset="0"/>
              </a:rPr>
              <a:t> более 10 )</a:t>
            </a:r>
            <a:endParaRPr lang="ru-RU" sz="1100" dirty="0">
              <a:latin typeface="Times New Roman" pitchFamily="18" charset="0"/>
            </a:endParaRPr>
          </a:p>
        </p:txBody>
      </p:sp>
      <p:grpSp>
        <p:nvGrpSpPr>
          <p:cNvPr id="9234" name="Group 18"/>
          <p:cNvGrpSpPr>
            <a:grpSpLocks noChangeAspect="1"/>
          </p:cNvGrpSpPr>
          <p:nvPr/>
        </p:nvGrpSpPr>
        <p:grpSpPr bwMode="auto">
          <a:xfrm>
            <a:off x="282527" y="1306444"/>
            <a:ext cx="8424863" cy="4337050"/>
            <a:chOff x="167" y="11380"/>
            <a:chExt cx="17197" cy="8743"/>
          </a:xfrm>
        </p:grpSpPr>
        <p:sp>
          <p:nvSpPr>
            <p:cNvPr id="9235" name="AutoShape 19"/>
            <p:cNvSpPr>
              <a:spLocks noChangeAspect="1" noChangeArrowheads="1"/>
            </p:cNvSpPr>
            <p:nvPr/>
          </p:nvSpPr>
          <p:spPr bwMode="auto">
            <a:xfrm>
              <a:off x="167" y="11380"/>
              <a:ext cx="17197" cy="8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36" name="Line 20"/>
            <p:cNvSpPr>
              <a:spLocks noChangeShapeType="1"/>
            </p:cNvSpPr>
            <p:nvPr/>
          </p:nvSpPr>
          <p:spPr bwMode="auto">
            <a:xfrm>
              <a:off x="10848" y="13931"/>
              <a:ext cx="109" cy="4046"/>
            </a:xfrm>
            <a:prstGeom prst="line">
              <a:avLst/>
            </a:prstGeom>
            <a:noFill/>
            <a:ln w="3175">
              <a:solidFill>
                <a:srgbClr val="80808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 flipH="1">
              <a:off x="10720" y="13985"/>
              <a:ext cx="91" cy="4010"/>
            </a:xfrm>
            <a:prstGeom prst="line">
              <a:avLst/>
            </a:prstGeom>
            <a:noFill/>
            <a:ln w="3175">
              <a:solidFill>
                <a:srgbClr val="808080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auto">
            <a:xfrm>
              <a:off x="10775" y="13876"/>
              <a:ext cx="109" cy="1445"/>
            </a:xfrm>
            <a:custGeom>
              <a:avLst/>
              <a:gdLst/>
              <a:ahLst/>
              <a:cxnLst>
                <a:cxn ang="0">
                  <a:pos x="0" y="771"/>
                </a:cxn>
                <a:cxn ang="0">
                  <a:pos x="1134" y="0"/>
                </a:cxn>
                <a:cxn ang="0">
                  <a:pos x="2449" y="771"/>
                </a:cxn>
                <a:cxn ang="0">
                  <a:pos x="0" y="771"/>
                </a:cxn>
              </a:cxnLst>
              <a:rect l="0" t="0" r="r" b="b"/>
              <a:pathLst>
                <a:path w="2449" h="771">
                  <a:moveTo>
                    <a:pt x="0" y="771"/>
                  </a:moveTo>
                  <a:lnTo>
                    <a:pt x="1134" y="0"/>
                  </a:lnTo>
                  <a:lnTo>
                    <a:pt x="2449" y="771"/>
                  </a:lnTo>
                  <a:lnTo>
                    <a:pt x="0" y="771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gamma/>
                    <a:tint val="27451"/>
                    <a:invGamma/>
                    <a:alpha val="32001"/>
                  </a:srgbClr>
                </a:gs>
                <a:gs pos="50000">
                  <a:srgbClr val="000000">
                    <a:alpha val="66000"/>
                  </a:srgbClr>
                </a:gs>
                <a:gs pos="100000">
                  <a:srgbClr val="000000">
                    <a:gamma/>
                    <a:tint val="27451"/>
                    <a:invGamma/>
                    <a:alpha val="32001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Овал 6"/>
            <p:cNvSpPr>
              <a:spLocks noChangeArrowheads="1"/>
            </p:cNvSpPr>
            <p:nvPr/>
          </p:nvSpPr>
          <p:spPr bwMode="auto">
            <a:xfrm>
              <a:off x="8458" y="18793"/>
              <a:ext cx="602" cy="594"/>
            </a:xfrm>
            <a:prstGeom prst="ellipse">
              <a:avLst/>
            </a:prstGeom>
            <a:solidFill>
              <a:srgbClr val="BFBFBF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/>
            <p:cNvCxnSpPr>
              <a:cxnSpLocks noChangeShapeType="1"/>
            </p:cNvCxnSpPr>
            <p:nvPr/>
          </p:nvCxnSpPr>
          <p:spPr bwMode="auto">
            <a:xfrm flipH="1" flipV="1">
              <a:off x="9025" y="11909"/>
              <a:ext cx="31" cy="7150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" name="Прямая соединительная линия 9"/>
            <p:cNvCxnSpPr>
              <a:cxnSpLocks noChangeShapeType="1"/>
            </p:cNvCxnSpPr>
            <p:nvPr/>
          </p:nvCxnSpPr>
          <p:spPr bwMode="auto">
            <a:xfrm flipH="1" flipV="1">
              <a:off x="8424" y="11858"/>
              <a:ext cx="20" cy="7201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2" name="Прямоугольник 21"/>
            <p:cNvSpPr>
              <a:spLocks noChangeArrowheads="1"/>
            </p:cNvSpPr>
            <p:nvPr/>
          </p:nvSpPr>
          <p:spPr bwMode="auto">
            <a:xfrm>
              <a:off x="8810" y="18515"/>
              <a:ext cx="240" cy="48"/>
            </a:xfrm>
            <a:prstGeom prst="rect">
              <a:avLst/>
            </a:prstGeom>
            <a:solidFill>
              <a:srgbClr val="BFBFBF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11" name="Цилиндр 10"/>
            <p:cNvSpPr>
              <a:spLocks noChangeArrowheads="1"/>
            </p:cNvSpPr>
            <p:nvPr/>
          </p:nvSpPr>
          <p:spPr bwMode="auto">
            <a:xfrm>
              <a:off x="8656" y="18062"/>
              <a:ext cx="161" cy="585"/>
            </a:xfrm>
            <a:prstGeom prst="can">
              <a:avLst>
                <a:gd name="adj" fmla="val 24627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>
              <a:spLocks noChangeArrowheads="1"/>
            </p:cNvSpPr>
            <p:nvPr/>
          </p:nvSpPr>
          <p:spPr bwMode="auto">
            <a:xfrm>
              <a:off x="8815" y="18116"/>
              <a:ext cx="241" cy="50"/>
            </a:xfrm>
            <a:prstGeom prst="rect">
              <a:avLst/>
            </a:prstGeom>
            <a:solidFill>
              <a:srgbClr val="BFBFBF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24" name="Цилиндр 23"/>
            <p:cNvSpPr>
              <a:spLocks noChangeArrowheads="1"/>
            </p:cNvSpPr>
            <p:nvPr/>
          </p:nvSpPr>
          <p:spPr bwMode="auto">
            <a:xfrm>
              <a:off x="8661" y="17990"/>
              <a:ext cx="171" cy="108"/>
            </a:xfrm>
            <a:prstGeom prst="can">
              <a:avLst>
                <a:gd name="adj" fmla="val 78333"/>
              </a:avLst>
            </a:prstGeom>
            <a:solidFill>
              <a:srgbClr val="00FFFF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grpSp>
          <p:nvGrpSpPr>
            <p:cNvPr id="9246" name="Группа 30"/>
            <p:cNvGrpSpPr>
              <a:grpSpLocks/>
            </p:cNvGrpSpPr>
            <p:nvPr/>
          </p:nvGrpSpPr>
          <p:grpSpPr bwMode="auto">
            <a:xfrm>
              <a:off x="8358" y="18507"/>
              <a:ext cx="296" cy="48"/>
              <a:chOff x="1414439" y="3800479"/>
              <a:chExt cx="280951" cy="47623"/>
            </a:xfrm>
          </p:grpSpPr>
          <p:sp>
            <p:nvSpPr>
              <p:cNvPr id="6" name="Прямоугольник 27"/>
              <p:cNvSpPr>
                <a:spLocks noChangeArrowheads="1"/>
              </p:cNvSpPr>
              <p:nvPr/>
            </p:nvSpPr>
            <p:spPr bwMode="auto">
              <a:xfrm>
                <a:off x="1414439" y="3802067"/>
                <a:ext cx="280951" cy="46035"/>
              </a:xfrm>
              <a:prstGeom prst="rect">
                <a:avLst/>
              </a:prstGeom>
              <a:solidFill>
                <a:srgbClr val="BFBFBF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Овал 28"/>
              <p:cNvSpPr>
                <a:spLocks noChangeArrowheads="1"/>
              </p:cNvSpPr>
              <p:nvPr/>
            </p:nvSpPr>
            <p:spPr bwMode="auto">
              <a:xfrm flipH="1" flipV="1">
                <a:off x="1423963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29"/>
              <p:cNvSpPr>
                <a:spLocks noChangeArrowheads="1"/>
              </p:cNvSpPr>
              <p:nvPr/>
            </p:nvSpPr>
            <p:spPr bwMode="auto">
              <a:xfrm flipH="1" flipV="1">
                <a:off x="1481105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1" name="Группа 31"/>
            <p:cNvGrpSpPr>
              <a:grpSpLocks/>
            </p:cNvGrpSpPr>
            <p:nvPr/>
          </p:nvGrpSpPr>
          <p:grpSpPr bwMode="auto">
            <a:xfrm>
              <a:off x="8358" y="18116"/>
              <a:ext cx="296" cy="51"/>
              <a:chOff x="1414439" y="3800479"/>
              <a:chExt cx="280951" cy="47623"/>
            </a:xfrm>
          </p:grpSpPr>
          <p:sp>
            <p:nvSpPr>
              <p:cNvPr id="13" name="Прямоугольник 32"/>
              <p:cNvSpPr>
                <a:spLocks noChangeArrowheads="1"/>
              </p:cNvSpPr>
              <p:nvPr/>
            </p:nvSpPr>
            <p:spPr bwMode="auto">
              <a:xfrm>
                <a:off x="1414439" y="3802067"/>
                <a:ext cx="280951" cy="46035"/>
              </a:xfrm>
              <a:prstGeom prst="rect">
                <a:avLst/>
              </a:prstGeom>
              <a:solidFill>
                <a:srgbClr val="BFBFBF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33"/>
              <p:cNvSpPr>
                <a:spLocks noChangeArrowheads="1"/>
              </p:cNvSpPr>
              <p:nvPr/>
            </p:nvSpPr>
            <p:spPr bwMode="auto">
              <a:xfrm flipH="1" flipV="1">
                <a:off x="1423963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Овал 34"/>
              <p:cNvSpPr>
                <a:spLocks noChangeArrowheads="1"/>
              </p:cNvSpPr>
              <p:nvPr/>
            </p:nvSpPr>
            <p:spPr bwMode="auto">
              <a:xfrm flipH="1" flipV="1">
                <a:off x="1481105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54" name="AutoShape 38"/>
            <p:cNvSpPr>
              <a:spLocks noChangeArrowheads="1"/>
            </p:cNvSpPr>
            <p:nvPr/>
          </p:nvSpPr>
          <p:spPr bwMode="auto">
            <a:xfrm>
              <a:off x="9023" y="18093"/>
              <a:ext cx="73" cy="550"/>
            </a:xfrm>
            <a:prstGeom prst="can">
              <a:avLst>
                <a:gd name="adj" fmla="val 25742"/>
              </a:avLst>
            </a:prstGeom>
            <a:solidFill>
              <a:srgbClr val="B2B2B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255" name="AutoShape 39"/>
            <p:cNvSpPr>
              <a:spLocks noChangeArrowheads="1"/>
            </p:cNvSpPr>
            <p:nvPr/>
          </p:nvSpPr>
          <p:spPr bwMode="auto">
            <a:xfrm>
              <a:off x="8479" y="13689"/>
              <a:ext cx="456" cy="450"/>
            </a:xfrm>
            <a:prstGeom prst="star16">
              <a:avLst>
                <a:gd name="adj" fmla="val 5148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5" name="Овал 4"/>
            <p:cNvSpPr>
              <a:spLocks noChangeArrowheads="1"/>
            </p:cNvSpPr>
            <p:nvPr/>
          </p:nvSpPr>
          <p:spPr bwMode="auto">
            <a:xfrm>
              <a:off x="8433" y="11600"/>
              <a:ext cx="604" cy="597"/>
            </a:xfrm>
            <a:prstGeom prst="ellipse">
              <a:avLst/>
            </a:prstGeom>
            <a:solidFill>
              <a:srgbClr val="BFBFBF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4" name="Цилиндр 3"/>
            <p:cNvSpPr>
              <a:spLocks noChangeArrowheads="1"/>
            </p:cNvSpPr>
            <p:nvPr/>
          </p:nvSpPr>
          <p:spPr bwMode="auto">
            <a:xfrm rot="10800000">
              <a:off x="8474" y="12111"/>
              <a:ext cx="519" cy="159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10800000"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2" name="Цилиндр 1"/>
            <p:cNvSpPr>
              <a:spLocks noChangeArrowheads="1"/>
            </p:cNvSpPr>
            <p:nvPr/>
          </p:nvSpPr>
          <p:spPr bwMode="auto">
            <a:xfrm rot="10800000">
              <a:off x="8544" y="12221"/>
              <a:ext cx="379" cy="1376"/>
            </a:xfrm>
            <a:prstGeom prst="can">
              <a:avLst>
                <a:gd name="adj" fmla="val 18909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10800000"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3" name="Цилиндр 2"/>
            <p:cNvSpPr>
              <a:spLocks noChangeArrowheads="1"/>
            </p:cNvSpPr>
            <p:nvPr/>
          </p:nvSpPr>
          <p:spPr bwMode="auto">
            <a:xfrm rot="10800000">
              <a:off x="8471" y="13491"/>
              <a:ext cx="517" cy="159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10800000"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9260" name="AutoShape 44"/>
            <p:cNvSpPr>
              <a:spLocks noChangeArrowheads="1"/>
            </p:cNvSpPr>
            <p:nvPr/>
          </p:nvSpPr>
          <p:spPr bwMode="auto">
            <a:xfrm rot="10800000">
              <a:off x="8697" y="13601"/>
              <a:ext cx="40" cy="289"/>
            </a:xfrm>
            <a:prstGeom prst="can">
              <a:avLst>
                <a:gd name="adj" fmla="val 47799"/>
              </a:avLst>
            </a:prstGeom>
            <a:solidFill>
              <a:srgbClr val="66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261" name="Oval 45"/>
            <p:cNvSpPr>
              <a:spLocks noChangeArrowheads="1"/>
            </p:cNvSpPr>
            <p:nvPr/>
          </p:nvSpPr>
          <p:spPr bwMode="auto">
            <a:xfrm>
              <a:off x="8587" y="11735"/>
              <a:ext cx="305" cy="301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262" name="Text Box 46"/>
            <p:cNvSpPr txBox="1">
              <a:spLocks noChangeArrowheads="1"/>
            </p:cNvSpPr>
            <p:nvPr/>
          </p:nvSpPr>
          <p:spPr bwMode="auto">
            <a:xfrm>
              <a:off x="5750" y="12453"/>
              <a:ext cx="416" cy="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42762" tIns="21381" rIns="42762" bIns="21381"/>
            <a:lstStyle/>
            <a:p>
              <a:r>
                <a:rPr lang="ru-RU" sz="1000" i="1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ru-RU"/>
            </a:p>
          </p:txBody>
        </p:sp>
        <p:sp>
          <p:nvSpPr>
            <p:cNvPr id="9263" name="Line 47"/>
            <p:cNvSpPr>
              <a:spLocks noChangeShapeType="1"/>
            </p:cNvSpPr>
            <p:nvPr/>
          </p:nvSpPr>
          <p:spPr bwMode="auto">
            <a:xfrm>
              <a:off x="6116" y="13862"/>
              <a:ext cx="51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sm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264" name="Line 48"/>
            <p:cNvSpPr>
              <a:spLocks noChangeShapeType="1"/>
            </p:cNvSpPr>
            <p:nvPr/>
          </p:nvSpPr>
          <p:spPr bwMode="auto">
            <a:xfrm flipV="1">
              <a:off x="8481" y="13367"/>
              <a:ext cx="1043" cy="1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65" name="Line 49"/>
            <p:cNvSpPr>
              <a:spLocks noChangeShapeType="1"/>
            </p:cNvSpPr>
            <p:nvPr/>
          </p:nvSpPr>
          <p:spPr bwMode="auto">
            <a:xfrm>
              <a:off x="9506" y="13367"/>
              <a:ext cx="292" cy="17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66" name="Line 50"/>
            <p:cNvSpPr>
              <a:spLocks noChangeShapeType="1"/>
            </p:cNvSpPr>
            <p:nvPr/>
          </p:nvSpPr>
          <p:spPr bwMode="auto">
            <a:xfrm flipH="1" flipV="1">
              <a:off x="9103" y="15083"/>
              <a:ext cx="695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67" name="Oval 51"/>
            <p:cNvSpPr>
              <a:spLocks noChangeArrowheads="1"/>
            </p:cNvSpPr>
            <p:nvPr/>
          </p:nvSpPr>
          <p:spPr bwMode="auto">
            <a:xfrm flipH="1">
              <a:off x="9085" y="15029"/>
              <a:ext cx="103" cy="84"/>
            </a:xfrm>
            <a:prstGeom prst="ellipse">
              <a:avLst/>
            </a:prstGeom>
            <a:solidFill>
              <a:srgbClr val="000000"/>
            </a:solidFill>
            <a:ln w="38100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268" name="Line 52"/>
            <p:cNvSpPr>
              <a:spLocks noChangeShapeType="1"/>
            </p:cNvSpPr>
            <p:nvPr/>
          </p:nvSpPr>
          <p:spPr bwMode="auto">
            <a:xfrm flipV="1">
              <a:off x="9213" y="12211"/>
              <a:ext cx="1" cy="13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69" name="Rectangle 53"/>
            <p:cNvSpPr>
              <a:spLocks noChangeArrowheads="1"/>
            </p:cNvSpPr>
            <p:nvPr/>
          </p:nvSpPr>
          <p:spPr bwMode="auto">
            <a:xfrm>
              <a:off x="9066" y="11724"/>
              <a:ext cx="293" cy="469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Овал 6"/>
            <p:cNvSpPr>
              <a:spLocks noChangeArrowheads="1"/>
            </p:cNvSpPr>
            <p:nvPr/>
          </p:nvSpPr>
          <p:spPr bwMode="auto">
            <a:xfrm>
              <a:off x="6412" y="18790"/>
              <a:ext cx="602" cy="594"/>
            </a:xfrm>
            <a:prstGeom prst="ellipse">
              <a:avLst/>
            </a:prstGeom>
            <a:solidFill>
              <a:srgbClr val="BFBFBF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единительная линия 8"/>
            <p:cNvCxnSpPr>
              <a:cxnSpLocks noChangeShapeType="1"/>
            </p:cNvCxnSpPr>
            <p:nvPr/>
          </p:nvCxnSpPr>
          <p:spPr bwMode="auto">
            <a:xfrm flipH="1" flipV="1">
              <a:off x="6981" y="11906"/>
              <a:ext cx="31" cy="7150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8" name="Прямая соединительная линия 9"/>
            <p:cNvCxnSpPr>
              <a:cxnSpLocks noChangeShapeType="1"/>
            </p:cNvCxnSpPr>
            <p:nvPr/>
          </p:nvCxnSpPr>
          <p:spPr bwMode="auto">
            <a:xfrm flipH="1" flipV="1">
              <a:off x="6380" y="11855"/>
              <a:ext cx="20" cy="7201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9" name="Прямоугольник 21"/>
            <p:cNvSpPr>
              <a:spLocks noChangeArrowheads="1"/>
            </p:cNvSpPr>
            <p:nvPr/>
          </p:nvSpPr>
          <p:spPr bwMode="auto">
            <a:xfrm>
              <a:off x="6741" y="15670"/>
              <a:ext cx="240" cy="47"/>
            </a:xfrm>
            <a:prstGeom prst="rect">
              <a:avLst/>
            </a:prstGeom>
            <a:solidFill>
              <a:srgbClr val="BFBFBF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20" name="Цилиндр 10"/>
            <p:cNvSpPr>
              <a:spLocks noChangeArrowheads="1"/>
            </p:cNvSpPr>
            <p:nvPr/>
          </p:nvSpPr>
          <p:spPr bwMode="auto">
            <a:xfrm>
              <a:off x="6587" y="15216"/>
              <a:ext cx="161" cy="585"/>
            </a:xfrm>
            <a:prstGeom prst="can">
              <a:avLst>
                <a:gd name="adj" fmla="val 24627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2"/>
            <p:cNvSpPr>
              <a:spLocks noChangeArrowheads="1"/>
            </p:cNvSpPr>
            <p:nvPr/>
          </p:nvSpPr>
          <p:spPr bwMode="auto">
            <a:xfrm>
              <a:off x="6746" y="15271"/>
              <a:ext cx="241" cy="49"/>
            </a:xfrm>
            <a:prstGeom prst="rect">
              <a:avLst/>
            </a:prstGeom>
            <a:solidFill>
              <a:srgbClr val="BFBFBF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25" name="Цилиндр 23"/>
            <p:cNvSpPr>
              <a:spLocks noChangeArrowheads="1"/>
            </p:cNvSpPr>
            <p:nvPr/>
          </p:nvSpPr>
          <p:spPr bwMode="auto">
            <a:xfrm>
              <a:off x="6592" y="15144"/>
              <a:ext cx="171" cy="108"/>
            </a:xfrm>
            <a:prstGeom prst="can">
              <a:avLst>
                <a:gd name="adj" fmla="val 78333"/>
              </a:avLst>
            </a:prstGeom>
            <a:solidFill>
              <a:srgbClr val="00FFFF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grpSp>
          <p:nvGrpSpPr>
            <p:cNvPr id="42" name="Группа 30"/>
            <p:cNvGrpSpPr>
              <a:grpSpLocks/>
            </p:cNvGrpSpPr>
            <p:nvPr/>
          </p:nvGrpSpPr>
          <p:grpSpPr bwMode="auto">
            <a:xfrm>
              <a:off x="6289" y="15661"/>
              <a:ext cx="296" cy="48"/>
              <a:chOff x="1414439" y="3800479"/>
              <a:chExt cx="280951" cy="47623"/>
            </a:xfrm>
          </p:grpSpPr>
          <p:sp>
            <p:nvSpPr>
              <p:cNvPr id="26" name="Прямоугольник 27"/>
              <p:cNvSpPr>
                <a:spLocks noChangeArrowheads="1"/>
              </p:cNvSpPr>
              <p:nvPr/>
            </p:nvSpPr>
            <p:spPr bwMode="auto">
              <a:xfrm>
                <a:off x="1414439" y="3802067"/>
                <a:ext cx="280951" cy="46035"/>
              </a:xfrm>
              <a:prstGeom prst="rect">
                <a:avLst/>
              </a:prstGeom>
              <a:solidFill>
                <a:srgbClr val="BFBFBF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8"/>
              <p:cNvSpPr>
                <a:spLocks noChangeArrowheads="1"/>
              </p:cNvSpPr>
              <p:nvPr/>
            </p:nvSpPr>
            <p:spPr bwMode="auto">
              <a:xfrm flipH="1" flipV="1">
                <a:off x="1423963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29"/>
              <p:cNvSpPr>
                <a:spLocks noChangeArrowheads="1"/>
              </p:cNvSpPr>
              <p:nvPr/>
            </p:nvSpPr>
            <p:spPr bwMode="auto">
              <a:xfrm flipH="1" flipV="1">
                <a:off x="1481105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3" name="Группа 31"/>
            <p:cNvGrpSpPr>
              <a:grpSpLocks/>
            </p:cNvGrpSpPr>
            <p:nvPr/>
          </p:nvGrpSpPr>
          <p:grpSpPr bwMode="auto">
            <a:xfrm>
              <a:off x="6289" y="15271"/>
              <a:ext cx="296" cy="50"/>
              <a:chOff x="1414439" y="3800479"/>
              <a:chExt cx="280951" cy="47623"/>
            </a:xfrm>
          </p:grpSpPr>
          <p:sp>
            <p:nvSpPr>
              <p:cNvPr id="9216" name="Прямоугольник 32"/>
              <p:cNvSpPr>
                <a:spLocks noChangeArrowheads="1"/>
              </p:cNvSpPr>
              <p:nvPr/>
            </p:nvSpPr>
            <p:spPr bwMode="auto">
              <a:xfrm>
                <a:off x="1414439" y="3802067"/>
                <a:ext cx="280951" cy="46035"/>
              </a:xfrm>
              <a:prstGeom prst="rect">
                <a:avLst/>
              </a:prstGeom>
              <a:solidFill>
                <a:srgbClr val="BFBFBF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9217" name="Овал 33"/>
              <p:cNvSpPr>
                <a:spLocks noChangeArrowheads="1"/>
              </p:cNvSpPr>
              <p:nvPr/>
            </p:nvSpPr>
            <p:spPr bwMode="auto">
              <a:xfrm flipH="1" flipV="1">
                <a:off x="1423963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9221" name="Овал 34"/>
              <p:cNvSpPr>
                <a:spLocks noChangeArrowheads="1"/>
              </p:cNvSpPr>
              <p:nvPr/>
            </p:nvSpPr>
            <p:spPr bwMode="auto">
              <a:xfrm flipH="1" flipV="1">
                <a:off x="1481105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85" name="AutoShape 69"/>
            <p:cNvSpPr>
              <a:spLocks noChangeArrowheads="1"/>
            </p:cNvSpPr>
            <p:nvPr/>
          </p:nvSpPr>
          <p:spPr bwMode="auto">
            <a:xfrm>
              <a:off x="6954" y="15248"/>
              <a:ext cx="73" cy="550"/>
            </a:xfrm>
            <a:prstGeom prst="can">
              <a:avLst>
                <a:gd name="adj" fmla="val 25742"/>
              </a:avLst>
            </a:prstGeom>
            <a:solidFill>
              <a:srgbClr val="B2B2B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286" name="AutoShape 70"/>
            <p:cNvSpPr>
              <a:spLocks noChangeArrowheads="1"/>
            </p:cNvSpPr>
            <p:nvPr/>
          </p:nvSpPr>
          <p:spPr bwMode="auto">
            <a:xfrm>
              <a:off x="6435" y="13686"/>
              <a:ext cx="456" cy="450"/>
            </a:xfrm>
            <a:prstGeom prst="star16">
              <a:avLst>
                <a:gd name="adj" fmla="val 5148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224" name="Овал 4"/>
            <p:cNvSpPr>
              <a:spLocks noChangeArrowheads="1"/>
            </p:cNvSpPr>
            <p:nvPr/>
          </p:nvSpPr>
          <p:spPr bwMode="auto">
            <a:xfrm>
              <a:off x="6387" y="11597"/>
              <a:ext cx="605" cy="596"/>
            </a:xfrm>
            <a:prstGeom prst="ellipse">
              <a:avLst/>
            </a:prstGeom>
            <a:solidFill>
              <a:srgbClr val="BFBFBF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9239" name="Цилиндр 3"/>
            <p:cNvSpPr>
              <a:spLocks noChangeArrowheads="1"/>
            </p:cNvSpPr>
            <p:nvPr/>
          </p:nvSpPr>
          <p:spPr bwMode="auto">
            <a:xfrm rot="10800000">
              <a:off x="6430" y="12108"/>
              <a:ext cx="519" cy="159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10800000"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9240" name="Цилиндр 1"/>
            <p:cNvSpPr>
              <a:spLocks noChangeArrowheads="1"/>
            </p:cNvSpPr>
            <p:nvPr/>
          </p:nvSpPr>
          <p:spPr bwMode="auto">
            <a:xfrm rot="10800000">
              <a:off x="6500" y="12218"/>
              <a:ext cx="379" cy="1376"/>
            </a:xfrm>
            <a:prstGeom prst="can">
              <a:avLst>
                <a:gd name="adj" fmla="val 18909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10800000"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9241" name="Цилиндр 2"/>
            <p:cNvSpPr>
              <a:spLocks noChangeArrowheads="1"/>
            </p:cNvSpPr>
            <p:nvPr/>
          </p:nvSpPr>
          <p:spPr bwMode="auto">
            <a:xfrm rot="10800000">
              <a:off x="6427" y="13487"/>
              <a:ext cx="517" cy="16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10800000"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9291" name="AutoShape 75"/>
            <p:cNvSpPr>
              <a:spLocks noChangeArrowheads="1"/>
            </p:cNvSpPr>
            <p:nvPr/>
          </p:nvSpPr>
          <p:spPr bwMode="auto">
            <a:xfrm rot="10800000">
              <a:off x="6653" y="13597"/>
              <a:ext cx="40" cy="289"/>
            </a:xfrm>
            <a:prstGeom prst="can">
              <a:avLst>
                <a:gd name="adj" fmla="val 47799"/>
              </a:avLst>
            </a:prstGeom>
            <a:solidFill>
              <a:srgbClr val="66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292" name="Oval 76"/>
            <p:cNvSpPr>
              <a:spLocks noChangeArrowheads="1"/>
            </p:cNvSpPr>
            <p:nvPr/>
          </p:nvSpPr>
          <p:spPr bwMode="auto">
            <a:xfrm>
              <a:off x="6543" y="11732"/>
              <a:ext cx="305" cy="300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293" name="Line 77"/>
            <p:cNvSpPr>
              <a:spLocks noChangeShapeType="1"/>
            </p:cNvSpPr>
            <p:nvPr/>
          </p:nvSpPr>
          <p:spPr bwMode="auto">
            <a:xfrm flipV="1">
              <a:off x="6437" y="13364"/>
              <a:ext cx="1043" cy="1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94" name="Line 78"/>
            <p:cNvSpPr>
              <a:spLocks noChangeShapeType="1"/>
            </p:cNvSpPr>
            <p:nvPr/>
          </p:nvSpPr>
          <p:spPr bwMode="auto">
            <a:xfrm>
              <a:off x="7462" y="13364"/>
              <a:ext cx="292" cy="17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95" name="Line 79"/>
            <p:cNvSpPr>
              <a:spLocks noChangeShapeType="1"/>
            </p:cNvSpPr>
            <p:nvPr/>
          </p:nvSpPr>
          <p:spPr bwMode="auto">
            <a:xfrm flipH="1" flipV="1">
              <a:off x="7059" y="15080"/>
              <a:ext cx="695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96" name="Oval 80"/>
            <p:cNvSpPr>
              <a:spLocks noChangeArrowheads="1"/>
            </p:cNvSpPr>
            <p:nvPr/>
          </p:nvSpPr>
          <p:spPr bwMode="auto">
            <a:xfrm flipH="1">
              <a:off x="7041" y="15026"/>
              <a:ext cx="103" cy="84"/>
            </a:xfrm>
            <a:prstGeom prst="ellipse">
              <a:avLst/>
            </a:prstGeom>
            <a:solidFill>
              <a:srgbClr val="000000"/>
            </a:solidFill>
            <a:ln w="38100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297" name="Line 81"/>
            <p:cNvSpPr>
              <a:spLocks noChangeShapeType="1"/>
            </p:cNvSpPr>
            <p:nvPr/>
          </p:nvSpPr>
          <p:spPr bwMode="auto">
            <a:xfrm flipV="1">
              <a:off x="7169" y="12208"/>
              <a:ext cx="1" cy="13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98" name="Rectangle 82"/>
            <p:cNvSpPr>
              <a:spLocks noChangeArrowheads="1"/>
            </p:cNvSpPr>
            <p:nvPr/>
          </p:nvSpPr>
          <p:spPr bwMode="auto">
            <a:xfrm>
              <a:off x="7022" y="11720"/>
              <a:ext cx="293" cy="470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42" name="Овал 6"/>
            <p:cNvSpPr>
              <a:spLocks noChangeArrowheads="1"/>
            </p:cNvSpPr>
            <p:nvPr/>
          </p:nvSpPr>
          <p:spPr bwMode="auto">
            <a:xfrm>
              <a:off x="10568" y="18796"/>
              <a:ext cx="602" cy="595"/>
            </a:xfrm>
            <a:prstGeom prst="ellipse">
              <a:avLst/>
            </a:prstGeom>
            <a:solidFill>
              <a:srgbClr val="BFBFBF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cxnSp>
          <p:nvCxnSpPr>
            <p:cNvPr id="9243" name="Прямая соединительная линия 8"/>
            <p:cNvCxnSpPr>
              <a:cxnSpLocks noChangeShapeType="1"/>
            </p:cNvCxnSpPr>
            <p:nvPr/>
          </p:nvCxnSpPr>
          <p:spPr bwMode="auto">
            <a:xfrm flipH="1" flipV="1">
              <a:off x="11135" y="11912"/>
              <a:ext cx="32" cy="7150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9244" name="Прямая соединительная линия 9"/>
            <p:cNvCxnSpPr>
              <a:cxnSpLocks noChangeShapeType="1"/>
            </p:cNvCxnSpPr>
            <p:nvPr/>
          </p:nvCxnSpPr>
          <p:spPr bwMode="auto">
            <a:xfrm flipH="1" flipV="1">
              <a:off x="10535" y="11862"/>
              <a:ext cx="20" cy="7200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245" name="Прямоугольник 21"/>
            <p:cNvSpPr>
              <a:spLocks noChangeArrowheads="1"/>
            </p:cNvSpPr>
            <p:nvPr/>
          </p:nvSpPr>
          <p:spPr bwMode="auto">
            <a:xfrm>
              <a:off x="10921" y="18519"/>
              <a:ext cx="239" cy="47"/>
            </a:xfrm>
            <a:prstGeom prst="rect">
              <a:avLst/>
            </a:prstGeom>
            <a:solidFill>
              <a:srgbClr val="BFBFBF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9247" name="Цилиндр 10"/>
            <p:cNvSpPr>
              <a:spLocks noChangeArrowheads="1"/>
            </p:cNvSpPr>
            <p:nvPr/>
          </p:nvSpPr>
          <p:spPr bwMode="auto">
            <a:xfrm>
              <a:off x="10766" y="18065"/>
              <a:ext cx="162" cy="585"/>
            </a:xfrm>
            <a:prstGeom prst="can">
              <a:avLst>
                <a:gd name="adj" fmla="val 24475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22"/>
            <p:cNvSpPr>
              <a:spLocks noChangeArrowheads="1"/>
            </p:cNvSpPr>
            <p:nvPr/>
          </p:nvSpPr>
          <p:spPr bwMode="auto">
            <a:xfrm>
              <a:off x="10926" y="18120"/>
              <a:ext cx="241" cy="49"/>
            </a:xfrm>
            <a:prstGeom prst="rect">
              <a:avLst/>
            </a:prstGeom>
            <a:solidFill>
              <a:srgbClr val="BFBFBF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36" name="Цилиндр 23"/>
            <p:cNvSpPr>
              <a:spLocks noChangeArrowheads="1"/>
            </p:cNvSpPr>
            <p:nvPr/>
          </p:nvSpPr>
          <p:spPr bwMode="auto">
            <a:xfrm>
              <a:off x="10771" y="17993"/>
              <a:ext cx="172" cy="108"/>
            </a:xfrm>
            <a:prstGeom prst="can">
              <a:avLst>
                <a:gd name="adj" fmla="val 78333"/>
              </a:avLst>
            </a:prstGeom>
            <a:solidFill>
              <a:srgbClr val="00FFFF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grpSp>
          <p:nvGrpSpPr>
            <p:cNvPr id="44" name="Группа 30"/>
            <p:cNvGrpSpPr>
              <a:grpSpLocks/>
            </p:cNvGrpSpPr>
            <p:nvPr/>
          </p:nvGrpSpPr>
          <p:grpSpPr bwMode="auto">
            <a:xfrm>
              <a:off x="10469" y="18510"/>
              <a:ext cx="296" cy="48"/>
              <a:chOff x="1414439" y="3800479"/>
              <a:chExt cx="280951" cy="47623"/>
            </a:xfrm>
          </p:grpSpPr>
          <p:sp>
            <p:nvSpPr>
              <p:cNvPr id="28" name="Прямоугольник 27"/>
              <p:cNvSpPr>
                <a:spLocks noChangeArrowheads="1"/>
              </p:cNvSpPr>
              <p:nvPr/>
            </p:nvSpPr>
            <p:spPr bwMode="auto">
              <a:xfrm>
                <a:off x="1414439" y="3802067"/>
                <a:ext cx="280951" cy="46035"/>
              </a:xfrm>
              <a:prstGeom prst="rect">
                <a:avLst/>
              </a:prstGeom>
              <a:solidFill>
                <a:srgbClr val="BFBFBF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/>
              <p:cNvSpPr>
                <a:spLocks noChangeArrowheads="1"/>
              </p:cNvSpPr>
              <p:nvPr/>
            </p:nvSpPr>
            <p:spPr bwMode="auto">
              <a:xfrm flipH="1" flipV="1">
                <a:off x="1423963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/>
              <p:cNvSpPr>
                <a:spLocks noChangeArrowheads="1"/>
              </p:cNvSpPr>
              <p:nvPr/>
            </p:nvSpPr>
            <p:spPr bwMode="auto">
              <a:xfrm flipH="1" flipV="1">
                <a:off x="1481105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5" name="Группа 31"/>
            <p:cNvGrpSpPr>
              <a:grpSpLocks/>
            </p:cNvGrpSpPr>
            <p:nvPr/>
          </p:nvGrpSpPr>
          <p:grpSpPr bwMode="auto">
            <a:xfrm>
              <a:off x="10469" y="18120"/>
              <a:ext cx="296" cy="50"/>
              <a:chOff x="1414439" y="3800479"/>
              <a:chExt cx="280951" cy="47623"/>
            </a:xfrm>
          </p:grpSpPr>
          <p:sp>
            <p:nvSpPr>
              <p:cNvPr id="33" name="Прямоугольник 32"/>
              <p:cNvSpPr>
                <a:spLocks noChangeArrowheads="1"/>
              </p:cNvSpPr>
              <p:nvPr/>
            </p:nvSpPr>
            <p:spPr bwMode="auto">
              <a:xfrm>
                <a:off x="1414439" y="3802067"/>
                <a:ext cx="280951" cy="46035"/>
              </a:xfrm>
              <a:prstGeom prst="rect">
                <a:avLst/>
              </a:prstGeom>
              <a:solidFill>
                <a:srgbClr val="BFBFBF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>
                <a:spLocks noChangeArrowheads="1"/>
              </p:cNvSpPr>
              <p:nvPr/>
            </p:nvSpPr>
            <p:spPr bwMode="auto">
              <a:xfrm flipH="1" flipV="1">
                <a:off x="1423963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>
                <a:spLocks noChangeArrowheads="1"/>
              </p:cNvSpPr>
              <p:nvPr/>
            </p:nvSpPr>
            <p:spPr bwMode="auto">
              <a:xfrm flipH="1" flipV="1">
                <a:off x="1481105" y="3800479"/>
                <a:ext cx="49206" cy="46036"/>
              </a:xfrm>
              <a:prstGeom prst="ellipse">
                <a:avLst/>
              </a:prstGeom>
              <a:solidFill>
                <a:srgbClr val="0D0D0D">
                  <a:alpha val="97646"/>
                </a:srgbClr>
              </a:solidFill>
              <a:ln w="317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lIns="28737" tIns="14369" rIns="28737" bIns="14369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314" name="AutoShape 98"/>
            <p:cNvSpPr>
              <a:spLocks noChangeArrowheads="1"/>
            </p:cNvSpPr>
            <p:nvPr/>
          </p:nvSpPr>
          <p:spPr bwMode="auto">
            <a:xfrm>
              <a:off x="11134" y="18097"/>
              <a:ext cx="73" cy="550"/>
            </a:xfrm>
            <a:prstGeom prst="can">
              <a:avLst>
                <a:gd name="adj" fmla="val 25742"/>
              </a:avLst>
            </a:prstGeom>
            <a:solidFill>
              <a:srgbClr val="B2B2B2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315" name="AutoShape 99"/>
            <p:cNvSpPr>
              <a:spLocks noChangeArrowheads="1"/>
            </p:cNvSpPr>
            <p:nvPr/>
          </p:nvSpPr>
          <p:spPr bwMode="auto">
            <a:xfrm>
              <a:off x="10590" y="13692"/>
              <a:ext cx="456" cy="450"/>
            </a:xfrm>
            <a:prstGeom prst="star16">
              <a:avLst>
                <a:gd name="adj" fmla="val 5148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37" name="Овал 4"/>
            <p:cNvSpPr>
              <a:spLocks noChangeArrowheads="1"/>
            </p:cNvSpPr>
            <p:nvPr/>
          </p:nvSpPr>
          <p:spPr bwMode="auto">
            <a:xfrm>
              <a:off x="10543" y="11604"/>
              <a:ext cx="604" cy="596"/>
            </a:xfrm>
            <a:prstGeom prst="ellipse">
              <a:avLst/>
            </a:prstGeom>
            <a:solidFill>
              <a:srgbClr val="BFBFBF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38" name="Цилиндр 3"/>
            <p:cNvSpPr>
              <a:spLocks noChangeArrowheads="1"/>
            </p:cNvSpPr>
            <p:nvPr/>
          </p:nvSpPr>
          <p:spPr bwMode="auto">
            <a:xfrm rot="10800000">
              <a:off x="10585" y="12114"/>
              <a:ext cx="519" cy="16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10800000"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39" name="Цилиндр 1"/>
            <p:cNvSpPr>
              <a:spLocks noChangeArrowheads="1"/>
            </p:cNvSpPr>
            <p:nvPr/>
          </p:nvSpPr>
          <p:spPr bwMode="auto">
            <a:xfrm rot="10800000">
              <a:off x="10655" y="12224"/>
              <a:ext cx="379" cy="1377"/>
            </a:xfrm>
            <a:prstGeom prst="can">
              <a:avLst>
                <a:gd name="adj" fmla="val 18923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10800000"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40" name="Цилиндр 2"/>
            <p:cNvSpPr>
              <a:spLocks noChangeArrowheads="1"/>
            </p:cNvSpPr>
            <p:nvPr/>
          </p:nvSpPr>
          <p:spPr bwMode="auto">
            <a:xfrm rot="10800000">
              <a:off x="10582" y="13494"/>
              <a:ext cx="517" cy="159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CC9900">
                    <a:gamma/>
                    <a:shade val="0"/>
                    <a:invGamma/>
                  </a:srgbClr>
                </a:gs>
                <a:gs pos="50000">
                  <a:srgbClr val="CC9900"/>
                </a:gs>
                <a:gs pos="100000">
                  <a:srgbClr val="CC9900">
                    <a:gamma/>
                    <a:shade val="0"/>
                    <a:invGamma/>
                  </a:srgbClr>
                </a:gs>
              </a:gsLst>
              <a:lin ang="0" scaled="1"/>
            </a:gra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10800000" lIns="28737" tIns="14369" rIns="28737" bIns="14369" anchor="ctr"/>
            <a:lstStyle/>
            <a:p>
              <a:pPr algn="ctr"/>
              <a:endParaRPr lang="ru-RU"/>
            </a:p>
          </p:txBody>
        </p:sp>
        <p:sp>
          <p:nvSpPr>
            <p:cNvPr id="9320" name="AutoShape 104"/>
            <p:cNvSpPr>
              <a:spLocks noChangeArrowheads="1"/>
            </p:cNvSpPr>
            <p:nvPr/>
          </p:nvSpPr>
          <p:spPr bwMode="auto">
            <a:xfrm rot="10800000">
              <a:off x="10808" y="13604"/>
              <a:ext cx="40" cy="289"/>
            </a:xfrm>
            <a:prstGeom prst="can">
              <a:avLst>
                <a:gd name="adj" fmla="val 47799"/>
              </a:avLst>
            </a:prstGeom>
            <a:solidFill>
              <a:srgbClr val="66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321" name="Oval 105"/>
            <p:cNvSpPr>
              <a:spLocks noChangeArrowheads="1"/>
            </p:cNvSpPr>
            <p:nvPr/>
          </p:nvSpPr>
          <p:spPr bwMode="auto">
            <a:xfrm>
              <a:off x="10698" y="11738"/>
              <a:ext cx="304" cy="301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322" name="Line 106"/>
            <p:cNvSpPr>
              <a:spLocks noChangeShapeType="1"/>
            </p:cNvSpPr>
            <p:nvPr/>
          </p:nvSpPr>
          <p:spPr bwMode="auto">
            <a:xfrm flipV="1">
              <a:off x="10592" y="13515"/>
              <a:ext cx="1079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3" name="Line 107"/>
            <p:cNvSpPr>
              <a:spLocks noChangeShapeType="1"/>
            </p:cNvSpPr>
            <p:nvPr/>
          </p:nvSpPr>
          <p:spPr bwMode="auto">
            <a:xfrm flipH="1">
              <a:off x="11634" y="13515"/>
              <a:ext cx="19" cy="17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4" name="Line 108"/>
            <p:cNvSpPr>
              <a:spLocks noChangeShapeType="1"/>
            </p:cNvSpPr>
            <p:nvPr/>
          </p:nvSpPr>
          <p:spPr bwMode="auto">
            <a:xfrm flipH="1" flipV="1">
              <a:off x="10811" y="15014"/>
              <a:ext cx="842" cy="23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5" name="Oval 109"/>
            <p:cNvSpPr>
              <a:spLocks noChangeArrowheads="1"/>
            </p:cNvSpPr>
            <p:nvPr/>
          </p:nvSpPr>
          <p:spPr bwMode="auto">
            <a:xfrm flipH="1">
              <a:off x="10775" y="14978"/>
              <a:ext cx="103" cy="84"/>
            </a:xfrm>
            <a:prstGeom prst="ellipse">
              <a:avLst/>
            </a:prstGeom>
            <a:solidFill>
              <a:srgbClr val="000000"/>
            </a:solidFill>
            <a:ln w="38100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9326" name="Line 110"/>
            <p:cNvSpPr>
              <a:spLocks noChangeShapeType="1"/>
            </p:cNvSpPr>
            <p:nvPr/>
          </p:nvSpPr>
          <p:spPr bwMode="auto">
            <a:xfrm flipV="1">
              <a:off x="11323" y="12197"/>
              <a:ext cx="2" cy="13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7" name="Rectangle 111"/>
            <p:cNvSpPr>
              <a:spLocks noChangeArrowheads="1"/>
            </p:cNvSpPr>
            <p:nvPr/>
          </p:nvSpPr>
          <p:spPr bwMode="auto">
            <a:xfrm>
              <a:off x="11177" y="11727"/>
              <a:ext cx="293" cy="470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28" name="Line 112"/>
            <p:cNvSpPr>
              <a:spLocks noChangeShapeType="1"/>
            </p:cNvSpPr>
            <p:nvPr/>
          </p:nvSpPr>
          <p:spPr bwMode="auto">
            <a:xfrm>
              <a:off x="6098" y="15523"/>
              <a:ext cx="492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sm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329" name="Line 113"/>
            <p:cNvSpPr>
              <a:spLocks noChangeShapeType="1"/>
            </p:cNvSpPr>
            <p:nvPr/>
          </p:nvSpPr>
          <p:spPr bwMode="auto">
            <a:xfrm flipH="1" flipV="1">
              <a:off x="7122" y="15162"/>
              <a:ext cx="276" cy="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sm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330" name="Line 114"/>
            <p:cNvSpPr>
              <a:spLocks noChangeShapeType="1"/>
            </p:cNvSpPr>
            <p:nvPr/>
          </p:nvSpPr>
          <p:spPr bwMode="auto">
            <a:xfrm>
              <a:off x="5988" y="11839"/>
              <a:ext cx="511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sm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331" name="Line 115"/>
            <p:cNvSpPr>
              <a:spLocks noChangeShapeType="1"/>
            </p:cNvSpPr>
            <p:nvPr/>
          </p:nvSpPr>
          <p:spPr bwMode="auto">
            <a:xfrm flipH="1" flipV="1">
              <a:off x="7287" y="12164"/>
              <a:ext cx="276" cy="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sm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332" name="Line 116"/>
            <p:cNvSpPr>
              <a:spLocks noChangeShapeType="1"/>
            </p:cNvSpPr>
            <p:nvPr/>
          </p:nvSpPr>
          <p:spPr bwMode="auto">
            <a:xfrm>
              <a:off x="6043" y="12724"/>
              <a:ext cx="510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sm" len="sm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9333" name="Text Box 117"/>
            <p:cNvSpPr txBox="1">
              <a:spLocks noChangeArrowheads="1"/>
            </p:cNvSpPr>
            <p:nvPr/>
          </p:nvSpPr>
          <p:spPr bwMode="auto">
            <a:xfrm>
              <a:off x="5732" y="13591"/>
              <a:ext cx="416" cy="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42762" tIns="21381" rIns="42762" bIns="21381"/>
            <a:lstStyle/>
            <a:p>
              <a:r>
                <a:rPr lang="ru-RU" sz="1000" i="1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ru-RU"/>
            </a:p>
          </p:txBody>
        </p:sp>
        <p:sp>
          <p:nvSpPr>
            <p:cNvPr id="9334" name="Text Box 118"/>
            <p:cNvSpPr txBox="1">
              <a:spLocks noChangeArrowheads="1"/>
            </p:cNvSpPr>
            <p:nvPr/>
          </p:nvSpPr>
          <p:spPr bwMode="auto">
            <a:xfrm>
              <a:off x="5585" y="11586"/>
              <a:ext cx="416" cy="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42762" tIns="21381" rIns="42762" bIns="21381"/>
            <a:lstStyle/>
            <a:p>
              <a:r>
                <a:rPr lang="ru-RU" sz="1000" i="1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ru-RU"/>
            </a:p>
          </p:txBody>
        </p:sp>
        <p:sp>
          <p:nvSpPr>
            <p:cNvPr id="9335" name="Text Box 119"/>
            <p:cNvSpPr txBox="1">
              <a:spLocks noChangeArrowheads="1"/>
            </p:cNvSpPr>
            <p:nvPr/>
          </p:nvSpPr>
          <p:spPr bwMode="auto">
            <a:xfrm>
              <a:off x="7305" y="15361"/>
              <a:ext cx="416" cy="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42762" tIns="21381" rIns="42762" bIns="21381"/>
            <a:lstStyle/>
            <a:p>
              <a:r>
                <a:rPr lang="ru-RU" sz="1000" i="1">
                  <a:solidFill>
                    <a:srgbClr val="000000"/>
                  </a:solidFill>
                  <a:latin typeface="Times New Roman" pitchFamily="18" charset="0"/>
                </a:rPr>
                <a:t>4</a:t>
              </a:r>
              <a:endParaRPr lang="ru-RU"/>
            </a:p>
          </p:txBody>
        </p:sp>
        <p:sp>
          <p:nvSpPr>
            <p:cNvPr id="9336" name="Text Box 120"/>
            <p:cNvSpPr txBox="1">
              <a:spLocks noChangeArrowheads="1"/>
            </p:cNvSpPr>
            <p:nvPr/>
          </p:nvSpPr>
          <p:spPr bwMode="auto">
            <a:xfrm>
              <a:off x="7543" y="12326"/>
              <a:ext cx="416" cy="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42762" tIns="21381" rIns="42762" bIns="21381"/>
            <a:lstStyle/>
            <a:p>
              <a:r>
                <a:rPr lang="ru-RU" sz="1000" i="1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ru-RU"/>
            </a:p>
          </p:txBody>
        </p:sp>
        <p:sp>
          <p:nvSpPr>
            <p:cNvPr id="9337" name="Text Box 121"/>
            <p:cNvSpPr txBox="1">
              <a:spLocks noChangeArrowheads="1"/>
            </p:cNvSpPr>
            <p:nvPr/>
          </p:nvSpPr>
          <p:spPr bwMode="auto">
            <a:xfrm>
              <a:off x="5659" y="15271"/>
              <a:ext cx="415" cy="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42762" tIns="21381" rIns="42762" bIns="21381"/>
            <a:lstStyle/>
            <a:p>
              <a:r>
                <a:rPr lang="ru-RU" sz="1000" i="1">
                  <a:solidFill>
                    <a:srgbClr val="000000"/>
                  </a:solidFill>
                  <a:latin typeface="Times New Roman" pitchFamily="18" charset="0"/>
                </a:rPr>
                <a:t>6</a:t>
              </a:r>
              <a:endParaRPr lang="ru-RU"/>
            </a:p>
          </p:txBody>
        </p:sp>
        <p:pic>
          <p:nvPicPr>
            <p:cNvPr id="9338" name="Picture 122" descr="изм_расс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187" y="13927"/>
              <a:ext cx="4068" cy="5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39" name="Line 123"/>
            <p:cNvSpPr>
              <a:spLocks noChangeShapeType="1"/>
            </p:cNvSpPr>
            <p:nvPr/>
          </p:nvSpPr>
          <p:spPr bwMode="auto">
            <a:xfrm flipV="1">
              <a:off x="9205" y="14722"/>
              <a:ext cx="5836" cy="325"/>
            </a:xfrm>
            <a:prstGeom prst="line">
              <a:avLst/>
            </a:prstGeom>
            <a:noFill/>
            <a:ln w="3175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40" name="Line 124"/>
            <p:cNvSpPr>
              <a:spLocks noChangeShapeType="1"/>
            </p:cNvSpPr>
            <p:nvPr/>
          </p:nvSpPr>
          <p:spPr bwMode="auto">
            <a:xfrm>
              <a:off x="10815" y="15047"/>
              <a:ext cx="3128" cy="3143"/>
            </a:xfrm>
            <a:prstGeom prst="line">
              <a:avLst/>
            </a:prstGeom>
            <a:noFill/>
            <a:ln w="3175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9341" name="Picture 125" descr="изм_погл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34" y="14577"/>
              <a:ext cx="4911" cy="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42" name="Line 126"/>
            <p:cNvSpPr>
              <a:spLocks noChangeShapeType="1"/>
            </p:cNvSpPr>
            <p:nvPr/>
          </p:nvSpPr>
          <p:spPr bwMode="auto">
            <a:xfrm flipH="1">
              <a:off x="4979" y="18118"/>
              <a:ext cx="3457" cy="90"/>
            </a:xfrm>
            <a:prstGeom prst="line">
              <a:avLst/>
            </a:prstGeom>
            <a:noFill/>
            <a:ln w="3175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43" name="Line 127"/>
            <p:cNvSpPr>
              <a:spLocks noChangeShapeType="1"/>
            </p:cNvSpPr>
            <p:nvPr/>
          </p:nvSpPr>
          <p:spPr bwMode="auto">
            <a:xfrm flipH="1">
              <a:off x="1685" y="15246"/>
              <a:ext cx="4611" cy="596"/>
            </a:xfrm>
            <a:prstGeom prst="line">
              <a:avLst/>
            </a:prstGeom>
            <a:noFill/>
            <a:ln w="3175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345" name="Text Box 129"/>
          <p:cNvSpPr txBox="1">
            <a:spLocks noChangeArrowheads="1"/>
          </p:cNvSpPr>
          <p:nvPr/>
        </p:nvSpPr>
        <p:spPr bwMode="auto">
          <a:xfrm>
            <a:off x="714348" y="642918"/>
            <a:ext cx="24098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err="1"/>
              <a:t>Absorption</a:t>
            </a:r>
            <a:r>
              <a:rPr lang="en-US" dirty="0"/>
              <a:t> [1</a:t>
            </a:r>
            <a:r>
              <a:rPr lang="en-US" dirty="0" smtClean="0"/>
              <a:t>]</a:t>
            </a:r>
            <a:r>
              <a:rPr lang="ru-RU" dirty="0" smtClean="0"/>
              <a:t>: А1, А2</a:t>
            </a:r>
            <a:endParaRPr lang="ru-RU" dirty="0"/>
          </a:p>
        </p:txBody>
      </p:sp>
      <p:sp>
        <p:nvSpPr>
          <p:cNvPr id="9346" name="Text Box 130"/>
          <p:cNvSpPr txBox="1">
            <a:spLocks noChangeArrowheads="1"/>
          </p:cNvSpPr>
          <p:nvPr/>
        </p:nvSpPr>
        <p:spPr bwMode="auto">
          <a:xfrm>
            <a:off x="6000760" y="642918"/>
            <a:ext cx="19622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Scattering</a:t>
            </a:r>
            <a:r>
              <a:rPr lang="ru-RU" dirty="0" smtClean="0"/>
              <a:t>* : </a:t>
            </a:r>
            <a:r>
              <a:rPr lang="en-US" dirty="0" smtClean="0"/>
              <a:t>S1,S2</a:t>
            </a:r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354" name="Text Box 138"/>
          <p:cNvSpPr txBox="1">
            <a:spLocks noChangeArrowheads="1"/>
          </p:cNvSpPr>
          <p:nvPr/>
        </p:nvSpPr>
        <p:spPr bwMode="auto">
          <a:xfrm>
            <a:off x="1244613" y="4398926"/>
            <a:ext cx="1368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graphicFrame>
        <p:nvGraphicFramePr>
          <p:cNvPr id="9363" name="Object 147"/>
          <p:cNvGraphicFramePr>
            <a:graphicFrameLocks noChangeAspect="1"/>
          </p:cNvGraphicFramePr>
          <p:nvPr>
            <p:ph sz="quarter" idx="4"/>
          </p:nvPr>
        </p:nvGraphicFramePr>
        <p:xfrm>
          <a:off x="563655" y="5500703"/>
          <a:ext cx="3659096" cy="404798"/>
        </p:xfrm>
        <a:graphic>
          <a:graphicData uri="http://schemas.openxmlformats.org/presentationml/2006/ole">
            <p:oleObj spid="_x0000_s1034" name="Формула" r:id="rId14" imgW="2869920" imgH="317160" progId="Equation.3">
              <p:embed/>
            </p:oleObj>
          </a:graphicData>
        </a:graphic>
      </p:graphicFrame>
      <p:graphicFrame>
        <p:nvGraphicFramePr>
          <p:cNvPr id="9365" name="Object 149"/>
          <p:cNvGraphicFramePr>
            <a:graphicFrameLocks noChangeAspect="1"/>
          </p:cNvGraphicFramePr>
          <p:nvPr/>
        </p:nvGraphicFramePr>
        <p:xfrm>
          <a:off x="5572132" y="5429264"/>
          <a:ext cx="3124200" cy="560388"/>
        </p:xfrm>
        <a:graphic>
          <a:graphicData uri="http://schemas.openxmlformats.org/presentationml/2006/ole">
            <p:oleObj spid="_x0000_s1035" name="Формула" r:id="rId15" imgW="2476440" imgH="444240" progId="Equation.3">
              <p:embed/>
            </p:oleObj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1450943" y="94131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A1</a:t>
            </a:r>
            <a:endParaRPr lang="ru-RU" b="1" dirty="0"/>
          </a:p>
        </p:txBody>
      </p:sp>
      <p:sp>
        <p:nvSpPr>
          <p:cNvPr id="136" name="TextBox 135"/>
          <p:cNvSpPr txBox="1"/>
          <p:nvPr/>
        </p:nvSpPr>
        <p:spPr>
          <a:xfrm>
            <a:off x="1706534" y="524984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A2</a:t>
            </a:r>
            <a:endParaRPr lang="ru-RU" b="1" dirty="0"/>
          </a:p>
        </p:txBody>
      </p:sp>
      <p:sp>
        <p:nvSpPr>
          <p:cNvPr id="137" name="TextBox 136"/>
          <p:cNvSpPr txBox="1"/>
          <p:nvPr/>
        </p:nvSpPr>
        <p:spPr>
          <a:xfrm>
            <a:off x="7000919" y="86828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S1</a:t>
            </a:r>
            <a:endParaRPr lang="ru-RU" b="1" dirty="0"/>
          </a:p>
        </p:txBody>
      </p:sp>
      <p:sp>
        <p:nvSpPr>
          <p:cNvPr id="138" name="TextBox 137"/>
          <p:cNvSpPr txBox="1"/>
          <p:nvPr/>
        </p:nvSpPr>
        <p:spPr>
          <a:xfrm>
            <a:off x="7000892" y="514351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</a:t>
            </a:r>
            <a:r>
              <a:rPr lang="ru-RU" b="1" dirty="0" smtClean="0"/>
              <a:t>2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64291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b="1" dirty="0" smtClean="0"/>
              <a:t>Расположение приборов</a:t>
            </a:r>
            <a:endParaRPr lang="ru-RU" sz="3200" b="1" dirty="0"/>
          </a:p>
        </p:txBody>
      </p:sp>
      <p:grpSp>
        <p:nvGrpSpPr>
          <p:cNvPr id="28" name="Group 2"/>
          <p:cNvGrpSpPr/>
          <p:nvPr/>
        </p:nvGrpSpPr>
        <p:grpSpPr>
          <a:xfrm>
            <a:off x="214282" y="3357562"/>
            <a:ext cx="1500198" cy="3286148"/>
            <a:chOff x="8261280" y="987840"/>
            <a:chExt cx="1503360" cy="5507280"/>
          </a:xfrm>
        </p:grpSpPr>
        <p:pic>
          <p:nvPicPr>
            <p:cNvPr id="29" name="Picture 12"/>
            <p:cNvPicPr/>
            <p:nvPr/>
          </p:nvPicPr>
          <p:blipFill>
            <a:blip r:embed="rId2" cstate="print"/>
            <a:stretch/>
          </p:blipFill>
          <p:spPr>
            <a:xfrm>
              <a:off x="8447040" y="1669320"/>
              <a:ext cx="889200" cy="4825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CustomShape 3"/>
            <p:cNvSpPr/>
            <p:nvPr/>
          </p:nvSpPr>
          <p:spPr>
            <a:xfrm rot="5400000">
              <a:off x="8004240" y="3341160"/>
              <a:ext cx="29433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defTabSz="829366"/>
              <a:r>
                <a:rPr lang="en-US" sz="1100" b="1" spc="-1" dirty="0">
                  <a:solidFill>
                    <a:srgbClr val="C00000"/>
                  </a:solidFill>
                  <a:latin typeface="Calibri"/>
                </a:rPr>
                <a:t>Section: 12 ОMs</a:t>
              </a:r>
              <a:endParaRPr lang="en-US" sz="1100" spc="-1" dirty="0">
                <a:solidFill>
                  <a:prstClr val="black"/>
                </a:solidFill>
              </a:endParaRPr>
            </a:p>
          </p:txBody>
        </p:sp>
        <p:sp>
          <p:nvSpPr>
            <p:cNvPr id="31" name="CustomShape 4"/>
            <p:cNvSpPr/>
            <p:nvPr/>
          </p:nvSpPr>
          <p:spPr>
            <a:xfrm>
              <a:off x="8261280" y="987840"/>
              <a:ext cx="150336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829366"/>
              <a:r>
                <a:rPr lang="en-US" b="1" spc="-1">
                  <a:solidFill>
                    <a:srgbClr val="44546A"/>
                  </a:solidFill>
                  <a:latin typeface="Calibri"/>
                </a:rPr>
                <a:t>STRING</a:t>
              </a:r>
              <a:endParaRPr lang="en-US" spc="-1">
                <a:solidFill>
                  <a:prstClr val="black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6250" t="20000" r="30625" b="11666"/>
          <a:stretch>
            <a:fillRect/>
          </a:stretch>
        </p:blipFill>
        <p:spPr bwMode="auto">
          <a:xfrm>
            <a:off x="4500562" y="714356"/>
            <a:ext cx="450059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2285984" y="5786454"/>
            <a:ext cx="235745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BAIKAL-5D </a:t>
            </a:r>
            <a:r>
              <a:rPr lang="ru-RU" dirty="0" smtClean="0"/>
              <a:t>№1 (1240)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2285984" y="5328000"/>
            <a:ext cx="2357454" cy="369332"/>
          </a:xfrm>
          <a:prstGeom prst="rect">
            <a:avLst/>
          </a:prstGeom>
          <a:solidFill>
            <a:srgbClr val="01E10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BAIKAL-5D </a:t>
            </a:r>
            <a:r>
              <a:rPr lang="ru-RU" dirty="0" smtClean="0"/>
              <a:t>№2 (1170)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2285984" y="4857760"/>
            <a:ext cx="2357454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BAIKAL-5D </a:t>
            </a:r>
            <a:r>
              <a:rPr lang="ru-RU" dirty="0" smtClean="0"/>
              <a:t>№3 (1100)</a:t>
            </a:r>
            <a:endParaRPr lang="ru-RU" dirty="0"/>
          </a:p>
        </p:txBody>
      </p:sp>
      <p:sp>
        <p:nvSpPr>
          <p:cNvPr id="37" name="Равнобедренный треугольник 36"/>
          <p:cNvSpPr/>
          <p:nvPr/>
        </p:nvSpPr>
        <p:spPr>
          <a:xfrm>
            <a:off x="2071670" y="6429396"/>
            <a:ext cx="142876" cy="7143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rot="5400000" flipH="1" flipV="1">
            <a:off x="821505" y="5107793"/>
            <a:ext cx="264320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28728" y="3357562"/>
            <a:ext cx="2399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HYDROOPTICAL STRING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214282" y="928670"/>
            <a:ext cx="4500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Приборы устанавливаются  на гидрооптическом </a:t>
            </a:r>
            <a:r>
              <a:rPr lang="ru-RU" dirty="0" err="1" smtClean="0"/>
              <a:t>стринге</a:t>
            </a:r>
            <a:r>
              <a:rPr lang="ru-RU" dirty="0" smtClean="0"/>
              <a:t> во время зимней экспедиции. Основная часть телескопа и приборы </a:t>
            </a:r>
            <a:r>
              <a:rPr lang="en-US" dirty="0" smtClean="0"/>
              <a:t>BAIKAL-5D </a:t>
            </a:r>
            <a:r>
              <a:rPr lang="ru-RU" dirty="0" smtClean="0"/>
              <a:t>располагаются в </a:t>
            </a:r>
            <a:r>
              <a:rPr lang="ru-RU" i="1" dirty="0" smtClean="0"/>
              <a:t>придонной</a:t>
            </a:r>
            <a:r>
              <a:rPr lang="ru-RU" dirty="0" smtClean="0"/>
              <a:t> и </a:t>
            </a:r>
            <a:r>
              <a:rPr lang="ru-RU" i="1" dirty="0" smtClean="0"/>
              <a:t>глубинной зонах (по оптическому ослаблению света).</a:t>
            </a:r>
            <a:endParaRPr lang="ru-RU" i="1" dirty="0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4929190" y="5500702"/>
            <a:ext cx="400052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4929190" y="3071810"/>
            <a:ext cx="400052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929190" y="1357298"/>
            <a:ext cx="1780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поверхностная зона</a:t>
            </a:r>
            <a:endParaRPr lang="ru-RU" sz="1400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5286380" y="4500570"/>
            <a:ext cx="1380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глубинная зона</a:t>
            </a:r>
            <a:endParaRPr lang="ru-RU" sz="1400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5357818" y="5857892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придонная зона</a:t>
            </a:r>
            <a:endParaRPr lang="ru-RU" sz="14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7858148" y="6000768"/>
            <a:ext cx="10679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λ</a:t>
            </a:r>
            <a:r>
              <a:rPr lang="ru-RU" dirty="0" smtClean="0">
                <a:latin typeface="Times New Roman"/>
                <a:cs typeface="Times New Roman"/>
              </a:rPr>
              <a:t>=46</a:t>
            </a:r>
            <a:r>
              <a:rPr lang="en-US" dirty="0" smtClean="0">
                <a:latin typeface="Times New Roman"/>
                <a:cs typeface="Times New Roman"/>
              </a:rPr>
              <a:t>0nm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3200" b="1" dirty="0" smtClean="0"/>
              <a:t>Измерения ГОХ в 2020-2023</a:t>
            </a:r>
            <a:endParaRPr lang="ru-RU" sz="3200" b="1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880" y="909603"/>
            <a:ext cx="8653581" cy="69374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ru-RU" sz="1600" b="1" dirty="0" smtClean="0"/>
              <a:t>	</a:t>
            </a:r>
            <a:r>
              <a:rPr lang="ru-RU" sz="800" b="1" dirty="0" smtClean="0"/>
              <a:t>	</a:t>
            </a:r>
            <a:r>
              <a:rPr lang="ru-RU" sz="1600" b="1" dirty="0" smtClean="0"/>
              <a:t>	</a:t>
            </a:r>
          </a:p>
          <a:p>
            <a:pPr>
              <a:lnSpc>
                <a:spcPct val="90000"/>
              </a:lnSpc>
              <a:buNone/>
            </a:pPr>
            <a:endParaRPr lang="ru-RU" sz="1600" b="1" dirty="0" smtClean="0"/>
          </a:p>
          <a:p>
            <a:pPr>
              <a:lnSpc>
                <a:spcPct val="90000"/>
              </a:lnSpc>
              <a:buNone/>
            </a:pPr>
            <a:endParaRPr lang="ru-RU" sz="1600" b="1" dirty="0" smtClean="0"/>
          </a:p>
          <a:p>
            <a:pPr>
              <a:lnSpc>
                <a:spcPct val="90000"/>
              </a:lnSpc>
              <a:buNone/>
            </a:pPr>
            <a:r>
              <a:rPr lang="en-US" sz="1600" b="1" dirty="0" smtClean="0"/>
              <a:t> </a:t>
            </a:r>
            <a:endParaRPr lang="en-US" sz="16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214282" y="4530702"/>
            <a:ext cx="8715436" cy="547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9657" y="4673578"/>
            <a:ext cx="2555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BAIKAL</a:t>
            </a:r>
            <a:r>
              <a:rPr lang="ru-RU" sz="1400" dirty="0" smtClean="0"/>
              <a:t>-</a:t>
            </a:r>
            <a:r>
              <a:rPr lang="en-US" sz="1400" dirty="0" smtClean="0"/>
              <a:t>5D</a:t>
            </a:r>
            <a:r>
              <a:rPr lang="ru-RU" sz="1400" dirty="0" smtClean="0"/>
              <a:t> №1 04.2020-01.2021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14645" y="4673578"/>
            <a:ext cx="255591" cy="255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Прямоугольник 8"/>
          <p:cNvSpPr/>
          <p:nvPr/>
        </p:nvSpPr>
        <p:spPr>
          <a:xfrm>
            <a:off x="5816606" y="4673578"/>
            <a:ext cx="219079" cy="255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Прямоугольник 10"/>
          <p:cNvSpPr/>
          <p:nvPr/>
        </p:nvSpPr>
        <p:spPr>
          <a:xfrm>
            <a:off x="2859054" y="4673578"/>
            <a:ext cx="255591" cy="25559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2" name="TextBox 11"/>
          <p:cNvSpPr txBox="1"/>
          <p:nvPr/>
        </p:nvSpPr>
        <p:spPr>
          <a:xfrm>
            <a:off x="3808392" y="4673578"/>
            <a:ext cx="1535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04.2021-02.2022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70236" y="4673578"/>
            <a:ext cx="2446371" cy="255591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4" name="TextBox 13"/>
          <p:cNvSpPr txBox="1"/>
          <p:nvPr/>
        </p:nvSpPr>
        <p:spPr>
          <a:xfrm>
            <a:off x="6072198" y="4673578"/>
            <a:ext cx="142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04.2022-02.2023</a:t>
            </a:r>
            <a:endParaRPr lang="ru-RU" sz="1400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214282" y="3673446"/>
            <a:ext cx="8715436" cy="547695"/>
          </a:xfrm>
          <a:prstGeom prst="rightArrow">
            <a:avLst/>
          </a:prstGeom>
          <a:solidFill>
            <a:srgbClr val="1CF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722287" y="3819498"/>
            <a:ext cx="1535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04.2020-01.2021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4282" y="3816322"/>
            <a:ext cx="2994066" cy="25559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Прямоугольник 17"/>
          <p:cNvSpPr/>
          <p:nvPr/>
        </p:nvSpPr>
        <p:spPr>
          <a:xfrm>
            <a:off x="5797593" y="3819498"/>
            <a:ext cx="219079" cy="255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0" name="TextBox 19"/>
          <p:cNvSpPr txBox="1"/>
          <p:nvPr/>
        </p:nvSpPr>
        <p:spPr>
          <a:xfrm>
            <a:off x="3789379" y="3819498"/>
            <a:ext cx="1535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04.2021-02.2022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053185" y="3819498"/>
            <a:ext cx="142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04.2022-02.2023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57157" y="3782985"/>
            <a:ext cx="2466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BAIKAL</a:t>
            </a:r>
            <a:r>
              <a:rPr lang="ru-RU" sz="1400" dirty="0" smtClean="0"/>
              <a:t>-</a:t>
            </a:r>
            <a:r>
              <a:rPr lang="en-US" sz="1400" dirty="0" smtClean="0"/>
              <a:t>5D</a:t>
            </a:r>
            <a:r>
              <a:rPr lang="ru-RU" sz="1400" dirty="0" smtClean="0"/>
              <a:t> №2 (</a:t>
            </a:r>
            <a:r>
              <a:rPr lang="en-US" sz="1400" dirty="0" smtClean="0"/>
              <a:t>setup</a:t>
            </a:r>
            <a:r>
              <a:rPr lang="ru-RU" sz="1400" dirty="0" smtClean="0"/>
              <a:t> 03.2021)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316256"/>
            <a:ext cx="110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1170-</a:t>
            </a:r>
          </a:p>
          <a:p>
            <a:r>
              <a:rPr lang="ru-RU" sz="1200" dirty="0" smtClean="0"/>
              <a:t>1180м</a:t>
            </a:r>
            <a:endParaRPr lang="ru-RU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0" y="4173512"/>
            <a:ext cx="110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1240-</a:t>
            </a:r>
          </a:p>
          <a:p>
            <a:r>
              <a:rPr lang="ru-RU" sz="1200" dirty="0" smtClean="0"/>
              <a:t>1250м</a:t>
            </a:r>
            <a:endParaRPr lang="ru-RU" sz="12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5602272"/>
            <a:ext cx="314324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BAIKAL5d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№1 04.2020-01.2021: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Измерения 1 раз в неделю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Absorption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А1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375, 395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430, 460, 490,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532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nm.</a:t>
            </a:r>
          </a:p>
          <a:p>
            <a:pPr>
              <a:lnSpc>
                <a:spcPct val="90000"/>
              </a:lnSpc>
            </a:pP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Scattering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S1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375, 395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430, 460, 490,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532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nm (screen 1º )</a:t>
            </a:r>
          </a:p>
          <a:p>
            <a:pPr>
              <a:lnSpc>
                <a:spcPct val="90000"/>
              </a:lnSpc>
            </a:pP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000760" y="5572140"/>
            <a:ext cx="29654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BAIKAL5d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№1 (2022) 04.2022-02.2023: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measurements once a week,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depth 1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-1250м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Absorption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А1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460,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532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, 450*, 490*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nm.</a:t>
            </a:r>
          </a:p>
          <a:p>
            <a:pPr>
              <a:lnSpc>
                <a:spcPct val="90000"/>
              </a:lnSpc>
            </a:pP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Scattering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i="1" dirty="0" smtClean="0">
                <a:latin typeface="Times New Roman" pitchFamily="18" charset="0"/>
                <a:cs typeface="Times New Roman" pitchFamily="18" charset="0"/>
              </a:rPr>
              <a:t>S1: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460,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532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nm (screen 1º )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143240" y="5643578"/>
            <a:ext cx="2738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BAIKAL5d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№1 не работал:</a:t>
            </a:r>
          </a:p>
          <a:p>
            <a:pPr>
              <a:lnSpc>
                <a:spcPct val="90000"/>
              </a:lnSpc>
              <a:buNone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01.2021-03.2021  -механическая неисправность</a:t>
            </a:r>
          </a:p>
          <a:p>
            <a:pPr>
              <a:lnSpc>
                <a:spcPct val="90000"/>
              </a:lnSpc>
              <a:buNone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04.2021-02.2022 – замыкание жилы -300В на броню кабель троса.</a:t>
            </a:r>
            <a:endParaRPr lang="en-US" sz="1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072462" y="3816322"/>
            <a:ext cx="219079" cy="255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3" name="Прямоугольник 32"/>
          <p:cNvSpPr/>
          <p:nvPr/>
        </p:nvSpPr>
        <p:spPr>
          <a:xfrm>
            <a:off x="8132839" y="4678342"/>
            <a:ext cx="219079" cy="255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6" name="Стрелка вправо 35"/>
          <p:cNvSpPr/>
          <p:nvPr/>
        </p:nvSpPr>
        <p:spPr>
          <a:xfrm>
            <a:off x="214282" y="2816190"/>
            <a:ext cx="8715436" cy="547695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14282" y="2928934"/>
            <a:ext cx="7858180" cy="28575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8" name="TextBox 37"/>
          <p:cNvSpPr txBox="1"/>
          <p:nvPr/>
        </p:nvSpPr>
        <p:spPr>
          <a:xfrm>
            <a:off x="3071802" y="2959066"/>
            <a:ext cx="2517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BAIKAL</a:t>
            </a:r>
            <a:r>
              <a:rPr lang="ru-RU" sz="1400" dirty="0" smtClean="0"/>
              <a:t>-</a:t>
            </a:r>
            <a:r>
              <a:rPr lang="en-US" sz="1400" dirty="0" smtClean="0"/>
              <a:t>5D</a:t>
            </a:r>
            <a:r>
              <a:rPr lang="ru-RU" sz="1400" dirty="0" smtClean="0"/>
              <a:t> №3(</a:t>
            </a:r>
            <a:r>
              <a:rPr lang="en-US" sz="1400" dirty="0" smtClean="0"/>
              <a:t>setup</a:t>
            </a:r>
            <a:r>
              <a:rPr lang="ru-RU" sz="1400" dirty="0" smtClean="0"/>
              <a:t> 03.2023)</a:t>
            </a:r>
            <a:endParaRPr lang="ru-RU" sz="14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8072462" y="2959066"/>
            <a:ext cx="219079" cy="255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0" name="TextBox 39"/>
          <p:cNvSpPr txBox="1"/>
          <p:nvPr/>
        </p:nvSpPr>
        <p:spPr>
          <a:xfrm>
            <a:off x="0" y="2459000"/>
            <a:ext cx="110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1100-</a:t>
            </a:r>
          </a:p>
          <a:p>
            <a:r>
              <a:rPr lang="ru-RU" sz="1200" dirty="0" smtClean="0"/>
              <a:t>1110м</a:t>
            </a:r>
            <a:endParaRPr lang="ru-RU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5429256" y="4959330"/>
            <a:ext cx="110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Экспедиция 2022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43834" y="4959330"/>
            <a:ext cx="110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Экспедиция 2023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86050" y="4959330"/>
            <a:ext cx="110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Экспедиция 2021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14282" y="4673578"/>
            <a:ext cx="219079" cy="2555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9" name="TextBox 48"/>
          <p:cNvSpPr txBox="1"/>
          <p:nvPr/>
        </p:nvSpPr>
        <p:spPr>
          <a:xfrm>
            <a:off x="0" y="4959330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Экспедиция 2020 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071802" y="928670"/>
            <a:ext cx="571504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BAIKAL5d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№2: 04.2021- 05.2023</a:t>
            </a:r>
          </a:p>
          <a:p>
            <a:pPr>
              <a:lnSpc>
                <a:spcPct val="90000"/>
              </a:lnSpc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BAIKAL5d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№3: 03.2023- 05.2023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Измерения 1 раз в неделю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Absorption alg. A1: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405, 430, 450, 460, 490, 510, 532, 560, 590,</a:t>
            </a:r>
          </a:p>
          <a:p>
            <a:pPr>
              <a:lnSpc>
                <a:spcPct val="90000"/>
              </a:lnSpc>
            </a:pP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Absorption spectrum alg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A2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(400÷610nm).</a:t>
            </a:r>
          </a:p>
          <a:p>
            <a:pPr>
              <a:lnSpc>
                <a:spcPct val="90000"/>
              </a:lnSpc>
            </a:pP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Scattering S1: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405, 460, 532nm (screen 1º and 2º) </a:t>
            </a:r>
          </a:p>
          <a:p>
            <a:pPr>
              <a:lnSpc>
                <a:spcPct val="90000"/>
              </a:lnSpc>
            </a:pP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Scattering spectrum S2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(400÷600nm) (1º).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редко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/>
              <a:t>РЕЗУЛЬТАТЫ.</a:t>
            </a:r>
            <a:br>
              <a:rPr lang="ru-RU" sz="3200" dirty="0" smtClean="0"/>
            </a:br>
            <a:r>
              <a:rPr lang="ru-RU" sz="3200" dirty="0" smtClean="0"/>
              <a:t>Изменение длины поглощения за 2021-2023  </a:t>
            </a: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383" t="24623" r="40234" b="9084"/>
          <a:stretch>
            <a:fillRect/>
          </a:stretch>
        </p:blipFill>
        <p:spPr bwMode="auto">
          <a:xfrm>
            <a:off x="1" y="1714488"/>
            <a:ext cx="585788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58" y="1285860"/>
            <a:ext cx="481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Данные с прибора </a:t>
            </a:r>
            <a:r>
              <a:rPr lang="en-US" dirty="0" smtClean="0"/>
              <a:t>BAIKAL-5D </a:t>
            </a:r>
            <a:r>
              <a:rPr lang="ru-RU" dirty="0" smtClean="0"/>
              <a:t>№2 (1170-1180м)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572264" y="164305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86446" y="1357298"/>
            <a:ext cx="335755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Проводятся еженедельные измерения поглощения в течение 2021-2023 г.г., результаты которых используются в процессе обработки данных нейтринного телескопа.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Наблюдается хорошая корреляция изменения поглощения во времени для различных длин волн спектра. Иногда есть корреляция между рассеянием и поглощением. Однако, относительное изменение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поглощения (особенно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коротковременное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значительно меньше относительного изменения рассеяния.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Оценка интервала изменения поглощения (по данным 04.2021-н.в) -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±1</a:t>
            </a:r>
            <a:r>
              <a:rPr lang="ru-RU" sz="1400" dirty="0" smtClean="0">
                <a:latin typeface="Times New Roman"/>
                <a:cs typeface="Times New Roman"/>
              </a:rPr>
              <a:t>3</a:t>
            </a:r>
            <a:r>
              <a:rPr lang="en-US" sz="1400" dirty="0" smtClean="0">
                <a:latin typeface="Times New Roman"/>
                <a:cs typeface="Times New Roman"/>
              </a:rPr>
              <a:t>%</a:t>
            </a:r>
            <a:endParaRPr lang="ru-RU" sz="1400" dirty="0" smtClean="0">
              <a:latin typeface="Times New Roman"/>
              <a:cs typeface="Times New Roman"/>
            </a:endParaRPr>
          </a:p>
          <a:p>
            <a:pPr algn="just"/>
            <a:endParaRPr lang="ru-RU" sz="1400" dirty="0" smtClean="0">
              <a:latin typeface="Times New Roman"/>
              <a:cs typeface="Times New Roman"/>
            </a:endParaRPr>
          </a:p>
          <a:p>
            <a:pPr algn="just"/>
            <a:r>
              <a:rPr lang="ru-RU" sz="1400" dirty="0" smtClean="0">
                <a:latin typeface="Times New Roman"/>
                <a:cs typeface="Times New Roman"/>
              </a:rPr>
              <a:t>4. Наличие 3-х приборов, работающих на различных глубинах, позволит оценить изменение поглощения с глубиной в течение длительного периода времени.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865" t="11364" r="33663" b="12802"/>
          <a:stretch>
            <a:fillRect/>
          </a:stretch>
        </p:blipFill>
        <p:spPr bwMode="auto">
          <a:xfrm>
            <a:off x="4608513" y="1165194"/>
            <a:ext cx="4125969" cy="343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20896" t="27222" r="32864" b="9740"/>
          <a:stretch>
            <a:fillRect/>
          </a:stretch>
        </p:blipFill>
        <p:spPr bwMode="auto">
          <a:xfrm>
            <a:off x="519057" y="1165194"/>
            <a:ext cx="3541761" cy="346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3074967" y="2004993"/>
            <a:ext cx="620721" cy="6937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23116" t="44095" r="21843" b="47648"/>
          <a:stretch>
            <a:fillRect/>
          </a:stretch>
        </p:blipFill>
        <p:spPr bwMode="auto">
          <a:xfrm>
            <a:off x="4681539" y="4816494"/>
            <a:ext cx="4243383" cy="35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11161" y="4670442"/>
            <a:ext cx="3176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Absorption spectrum 26.04.2022,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Baikal, depth 1170m, Baikal5d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/>
              <a:t>№2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53928" y="5400702"/>
            <a:ext cx="8324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Спектры полученные по алгоритмам А1 и А2 хорошо согласуются.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Спектр имеет минимум в спектральном диапазоне 480-490нм.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Перегиб спектра при 600нм связан с ГОХ чистой воды и подтверждает корректность наших измерений.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445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/>
              <a:t>Спектр поглощения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891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3200" dirty="0" smtClean="0"/>
              <a:t>Спектры поглощения – оценка изменений </a:t>
            </a:r>
            <a:endParaRPr lang="ru-RU" sz="3200" dirty="0"/>
          </a:p>
        </p:txBody>
      </p:sp>
      <p:pic>
        <p:nvPicPr>
          <p:cNvPr id="4" name="Содержимое 3" descr="Spectrum_comp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8856" y="2078019"/>
            <a:ext cx="6608853" cy="3400431"/>
          </a:xfrm>
        </p:spPr>
      </p:pic>
      <p:pic>
        <p:nvPicPr>
          <p:cNvPr id="5" name="Рисунок 4" descr="Spectrum_comp_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6291" y="580986"/>
            <a:ext cx="3535841" cy="1691726"/>
          </a:xfrm>
          <a:prstGeom prst="rect">
            <a:avLst/>
          </a:prstGeom>
        </p:spPr>
      </p:pic>
      <p:pic>
        <p:nvPicPr>
          <p:cNvPr id="6" name="Рисунок 5" descr="Spectrum_comp_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315" y="507961"/>
            <a:ext cx="3745357" cy="179197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13123" y="4597416"/>
            <a:ext cx="949338" cy="438156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900617" y="4378338"/>
            <a:ext cx="1095390" cy="69374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>
            <a:stCxn id="7" idx="0"/>
          </p:cNvCxnSpPr>
          <p:nvPr/>
        </p:nvCxnSpPr>
        <p:spPr>
          <a:xfrm rot="16200000" flipV="1">
            <a:off x="2253425" y="2863049"/>
            <a:ext cx="2519397" cy="9493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8" idx="0"/>
          </p:cNvCxnSpPr>
          <p:nvPr/>
        </p:nvCxnSpPr>
        <p:spPr>
          <a:xfrm rot="5400000" flipH="1" flipV="1">
            <a:off x="4389435" y="3209923"/>
            <a:ext cx="2227293" cy="1095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6492" y="5364189"/>
            <a:ext cx="7740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Максимальный диапазон изменения спектров составляет не более </a:t>
            </a:r>
            <a:r>
              <a:rPr lang="ru-RU" sz="1600" dirty="0" smtClean="0">
                <a:latin typeface="Times New Roman"/>
                <a:cs typeface="Times New Roman"/>
              </a:rPr>
              <a:t>±15%.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/>
                <a:cs typeface="Times New Roman"/>
              </a:rPr>
              <a:t>Наличие тонкой структуры, изменяющихся форм спектров за время измерений не обнаружено (либо указанные эффекты ниже точности измерений спектра).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 измеренные спектры находятся имеют очень близкую структуру. Изменения во времени спектров в синей и зеленой (желтой) областях спектра совпадают.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1julyclub.org/sites/default/files/domogacki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30574"/>
            <a:ext cx="3602037" cy="432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0" name="Rectangle 5"/>
          <p:cNvSpPr>
            <a:spLocks noGrp="1" noChangeArrowheads="1"/>
          </p:cNvSpPr>
          <p:nvPr>
            <p:ph type="title"/>
          </p:nvPr>
        </p:nvSpPr>
        <p:spPr>
          <a:xfrm>
            <a:off x="4788024" y="44624"/>
            <a:ext cx="4032696" cy="381642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altLang="ru-RU" sz="2400" b="1" dirty="0"/>
              <a:t>В </a:t>
            </a:r>
            <a:r>
              <a:rPr lang="en-US" altLang="ru-RU" sz="2400" b="1" dirty="0"/>
              <a:t>1980 </a:t>
            </a:r>
            <a:r>
              <a:rPr lang="ru-RU" altLang="ru-RU" sz="2400" b="1" dirty="0"/>
              <a:t>году</a:t>
            </a:r>
            <a:r>
              <a:rPr lang="en-US" altLang="ru-RU" sz="2400" b="1" dirty="0"/>
              <a:t/>
            </a:r>
            <a:br>
              <a:rPr lang="en-US" altLang="ru-RU" sz="2400" b="1" dirty="0"/>
            </a:br>
            <a:r>
              <a:rPr lang="en-US" altLang="ru-RU" sz="2400" b="1" dirty="0"/>
              <a:t> </a:t>
            </a:r>
            <a:r>
              <a:rPr lang="en-US" altLang="ru-RU" sz="2400" b="1" dirty="0" smtClean="0"/>
              <a:t>A</a:t>
            </a:r>
            <a:r>
              <a:rPr lang="ru-RU" altLang="ru-RU" sz="2400" b="1" dirty="0" smtClean="0"/>
              <a:t>.</a:t>
            </a:r>
            <a:r>
              <a:rPr lang="ru-RU" altLang="ru-RU" sz="2400" b="1" dirty="0" err="1" smtClean="0"/>
              <a:t>Е.Чудаков</a:t>
            </a:r>
            <a:r>
              <a:rPr lang="en-US" altLang="ru-RU" sz="2400" b="1" dirty="0" smtClean="0"/>
              <a:t> </a:t>
            </a:r>
            <a:r>
              <a:rPr lang="ru-RU" altLang="ru-RU" sz="2400" b="1" dirty="0" smtClean="0"/>
              <a:t> </a:t>
            </a:r>
            <a:r>
              <a:rPr lang="ru-RU" altLang="ru-RU" sz="2400" b="1" dirty="0"/>
              <a:t>предложил использовать ледовый покров озера Байкал для методических </a:t>
            </a:r>
            <a:r>
              <a:rPr lang="ru-RU" altLang="ru-RU" sz="2400" b="1" dirty="0" smtClean="0"/>
              <a:t>экспериментов, чтобы </a:t>
            </a:r>
            <a:r>
              <a:rPr lang="ru-RU" altLang="ru-RU" sz="2400" b="1" dirty="0"/>
              <a:t>получить опыт регистрации </a:t>
            </a:r>
            <a:r>
              <a:rPr lang="ru-RU" altLang="ru-RU" sz="2400" b="1" dirty="0" err="1"/>
              <a:t>черенковского</a:t>
            </a:r>
            <a:r>
              <a:rPr lang="ru-RU" altLang="ru-RU" sz="2400" b="1" dirty="0"/>
              <a:t> излучения релятивистских частиц в воде</a:t>
            </a:r>
            <a:r>
              <a:rPr lang="en-US" altLang="ru-RU" sz="2400" b="1" dirty="0"/>
              <a:t>.</a:t>
            </a:r>
            <a:endParaRPr lang="ru-RU" altLang="ru-RU" sz="2400" b="1" dirty="0"/>
          </a:p>
        </p:txBody>
      </p:sp>
      <p:pic>
        <p:nvPicPr>
          <p:cNvPr id="217091" name="Picture 4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143" y="-17843"/>
            <a:ext cx="3515477" cy="3123597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4407731"/>
            <a:ext cx="457689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Руководитель Байкальского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нейтринного проекта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Г.В. </a:t>
            </a:r>
            <a:r>
              <a:rPr kumimoji="0" lang="ru-RU" alt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Домогацкий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(ИЯИ РАН) 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471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1435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/>
              <a:t>Связь изменения поглощения для разных длин волн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49317" y="5510241"/>
            <a:ext cx="5630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0" y="7143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Анализ зависимостей ГОХ от времени указывает на синхронное изменение ГОХ для разных длин волн излучения. А как связаны эти изменения? Объем выборки = 100 точек (2021-2023г, 1170-1180м).</a:t>
            </a:r>
            <a:r>
              <a:rPr lang="ru-RU" sz="1600" dirty="0" smtClean="0"/>
              <a:t> 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1857356" y="6357958"/>
          <a:ext cx="5638800" cy="365125"/>
        </p:xfrm>
        <a:graphic>
          <a:graphicData uri="http://schemas.openxmlformats.org/presentationml/2006/ole">
            <p:oleObj spid="_x0000_s5122" name="Формула" r:id="rId3" imgW="3530520" imgH="2286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7158" y="5572140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Изменение поглощения  для различных длин волн и </a:t>
            </a:r>
            <a:r>
              <a:rPr lang="el-GR" sz="1600" dirty="0" smtClean="0">
                <a:latin typeface="Times New Roman"/>
                <a:cs typeface="Times New Roman"/>
              </a:rPr>
              <a:t>λ</a:t>
            </a:r>
            <a:r>
              <a:rPr lang="ru-RU" sz="1600" dirty="0" smtClean="0">
                <a:latin typeface="Times New Roman"/>
                <a:cs typeface="Times New Roman"/>
              </a:rPr>
              <a:t>=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460нм связаны линейно с хорошей степенью точности (возможность поправки на спектр поглощения по измеренному поглощению на одной длине волны):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6094" t="5833" r="41406" b="8333"/>
          <a:stretch>
            <a:fillRect/>
          </a:stretch>
        </p:blipFill>
        <p:spPr bwMode="auto">
          <a:xfrm>
            <a:off x="1857356" y="1357298"/>
            <a:ext cx="5414249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86182" y="0"/>
            <a:ext cx="5357818" cy="100010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dirty="0" smtClean="0"/>
              <a:t>Изменение рассеяния за период 2020, 2021-2023</a:t>
            </a:r>
            <a:endParaRPr lang="ru-RU" sz="3200" dirty="0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589" t="5682" r="2944" b="7506"/>
          <a:stretch>
            <a:fillRect/>
          </a:stretch>
        </p:blipFill>
        <p:spPr bwMode="auto">
          <a:xfrm>
            <a:off x="142844" y="3214686"/>
            <a:ext cx="540976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IGUR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52"/>
            <a:ext cx="3701559" cy="2910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1801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BAIKAL-5D</a:t>
            </a:r>
            <a:r>
              <a:rPr lang="ru-RU" sz="1400" dirty="0" smtClean="0"/>
              <a:t> №1 1240м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071810"/>
            <a:ext cx="1801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BAIKAL-5D</a:t>
            </a:r>
            <a:r>
              <a:rPr lang="ru-RU" sz="1400" dirty="0" smtClean="0"/>
              <a:t> №2 1170м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000232" y="2285992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22.07.20</a:t>
            </a:r>
            <a:endParaRPr lang="ru-RU" sz="1400" dirty="0"/>
          </a:p>
        </p:txBody>
      </p:sp>
      <p:cxnSp>
        <p:nvCxnSpPr>
          <p:cNvPr id="12" name="Прямая со стрелкой 11"/>
          <p:cNvCxnSpPr>
            <a:stCxn id="10" idx="1"/>
          </p:cNvCxnSpPr>
          <p:nvPr/>
        </p:nvCxnSpPr>
        <p:spPr>
          <a:xfrm rot="10800000">
            <a:off x="1785918" y="2357431"/>
            <a:ext cx="214314" cy="824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00166" y="6072206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r>
              <a:rPr lang="ru-RU" sz="1400" dirty="0" smtClean="0"/>
              <a:t>1</a:t>
            </a:r>
            <a:r>
              <a:rPr lang="en-US" sz="1400" dirty="0" smtClean="0"/>
              <a:t>.07.2</a:t>
            </a:r>
            <a:r>
              <a:rPr lang="ru-RU" sz="1400" dirty="0" smtClean="0"/>
              <a:t>1</a:t>
            </a:r>
            <a:endParaRPr lang="ru-RU" sz="14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rot="16200000" flipV="1">
            <a:off x="1280345" y="5934837"/>
            <a:ext cx="225328" cy="2143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29256" y="1643050"/>
            <a:ext cx="37147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Диапазон изменений ±25% (2020), ±22% (2021), ±18%(2022) (примерно в 2 раза больше, чем для поглощения). 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Существуют быстрые (2-3 дня) и значительные по амплитуды  изменения рассеяния (июль 2020 г. и 2021 г)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2022 году не удалось зарегистрировать июльский максимум рассеяния и свечения.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Наблюдается хорошая корреляция изменения рассеяния во времени для различных длин волн спектра.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Существует взаимосвязь процессов изменения рассеяния и свечения воды (сигнал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DC+LUM 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сумма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темнового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тока ФЭУ и регистрируемого свечения воды).</a:t>
            </a:r>
          </a:p>
          <a:p>
            <a:pPr marL="342900" indent="-342900">
              <a:spcBef>
                <a:spcPts val="600"/>
              </a:spcBef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600"/>
              </a:spcBef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dirty="0" smtClean="0"/>
              <a:t>Спектр рассеяния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857488" y="500042"/>
            <a:ext cx="2395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BAIKAL-5D</a:t>
            </a:r>
            <a:r>
              <a:rPr lang="ru-RU" sz="1400" dirty="0" smtClean="0"/>
              <a:t> №3 1100м</a:t>
            </a:r>
          </a:p>
          <a:p>
            <a:r>
              <a:rPr lang="ru-RU" sz="1400" dirty="0" smtClean="0"/>
              <a:t>Спектр рассеяния 04.05.2023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720" y="4786322"/>
            <a:ext cx="7786742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Форма спектра рассеяния может быть аппроксимирована  гиперболой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1/</a:t>
            </a:r>
            <a:r>
              <a:rPr lang="el-GR" sz="1400" i="1" dirty="0" smtClean="0">
                <a:latin typeface="Times New Roman"/>
                <a:cs typeface="Times New Roman"/>
              </a:rPr>
              <a:t>λ</a:t>
            </a:r>
            <a:r>
              <a:rPr lang="ru-RU" sz="1400" i="1" baseline="30000" dirty="0" err="1" smtClean="0">
                <a:latin typeface="Times New Roman"/>
                <a:cs typeface="Times New Roman"/>
              </a:rPr>
              <a:t>μ</a:t>
            </a:r>
            <a:r>
              <a:rPr lang="ru-RU" sz="1400" dirty="0" err="1" smtClean="0">
                <a:latin typeface="Times New Roman"/>
                <a:cs typeface="Times New Roman"/>
              </a:rPr>
              <a:t>.</a:t>
            </a:r>
            <a:r>
              <a:rPr lang="ru-RU" sz="1400" dirty="0" smtClean="0">
                <a:latin typeface="Times New Roman"/>
                <a:cs typeface="Times New Roman"/>
              </a:rPr>
              <a:t> Значения рассеяния, полученные по алгоритмам </a:t>
            </a:r>
            <a:r>
              <a:rPr lang="en-US" sz="1400" dirty="0" smtClean="0">
                <a:latin typeface="Times New Roman"/>
                <a:cs typeface="Times New Roman"/>
              </a:rPr>
              <a:t>S1</a:t>
            </a:r>
            <a:r>
              <a:rPr lang="ru-RU" sz="1400" dirty="0" smtClean="0">
                <a:latin typeface="Times New Roman"/>
                <a:cs typeface="Times New Roman"/>
              </a:rPr>
              <a:t> и </a:t>
            </a:r>
            <a:r>
              <a:rPr lang="en-US" sz="1400" dirty="0" smtClean="0">
                <a:latin typeface="Times New Roman"/>
                <a:cs typeface="Times New Roman"/>
              </a:rPr>
              <a:t>S2</a:t>
            </a:r>
            <a:r>
              <a:rPr lang="ru-RU" sz="1400" dirty="0" smtClean="0">
                <a:latin typeface="Times New Roman"/>
                <a:cs typeface="Times New Roman"/>
              </a:rPr>
              <a:t>, хорошо</a:t>
            </a:r>
            <a:r>
              <a:rPr lang="en-US" sz="1400" dirty="0" smtClean="0">
                <a:latin typeface="Times New Roman"/>
                <a:cs typeface="Times New Roman"/>
              </a:rPr>
              <a:t>  </a:t>
            </a:r>
            <a:r>
              <a:rPr lang="ru-RU" sz="1400" dirty="0" smtClean="0">
                <a:latin typeface="Times New Roman"/>
                <a:cs typeface="Times New Roman"/>
              </a:rPr>
              <a:t>согласуются. При изменениях рассеяния в течение года трансформация спектра рассеяния заключается в его перемещении по оси </a:t>
            </a:r>
            <a:r>
              <a:rPr lang="en-US" sz="1400" dirty="0" smtClean="0">
                <a:latin typeface="Times New Roman"/>
                <a:cs typeface="Times New Roman"/>
              </a:rPr>
              <a:t>b</a:t>
            </a:r>
            <a:r>
              <a:rPr lang="ru-RU" sz="1400" dirty="0" smtClean="0">
                <a:latin typeface="Times New Roman"/>
                <a:cs typeface="Times New Roman"/>
              </a:rPr>
              <a:t> с небольшим изменением крутизны . </a:t>
            </a:r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400"/>
              </a:spcBef>
              <a:buFontTx/>
              <a:buAutoNum type="arabicPeriod"/>
            </a:pPr>
            <a:r>
              <a:rPr lang="ru-RU" sz="1400" dirty="0" smtClean="0">
                <a:latin typeface="Times New Roman"/>
                <a:cs typeface="Times New Roman"/>
              </a:rPr>
              <a:t>Наличие тонкой структуры, изменяющихся качественно форм спектров рассеяния за время измерений (2021-2023 г., глубина 1170-1180, прибор </a:t>
            </a:r>
            <a:r>
              <a:rPr lang="en-US" sz="1400" dirty="0" smtClean="0">
                <a:latin typeface="Times New Roman"/>
                <a:cs typeface="Times New Roman"/>
              </a:rPr>
              <a:t>BAIKAL5D </a:t>
            </a:r>
            <a:r>
              <a:rPr lang="ru-RU" sz="1400" dirty="0" smtClean="0">
                <a:latin typeface="Times New Roman"/>
                <a:cs typeface="Times New Roman"/>
              </a:rPr>
              <a:t>№2) не обнаружено (либо указанные эффекты ниже точности измерений спектра).</a:t>
            </a:r>
          </a:p>
          <a:p>
            <a:pPr marL="342900" indent="-342900">
              <a:buAutoNum type="arabicPeriod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31875" t="26667" r="17968" b="10000"/>
          <a:stretch>
            <a:fillRect/>
          </a:stretch>
        </p:blipFill>
        <p:spPr bwMode="auto">
          <a:xfrm>
            <a:off x="1428728" y="1142984"/>
            <a:ext cx="5143536" cy="365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0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4" name="Содержимое 3"/>
          <p:cNvSpPr txBox="1">
            <a:spLocks noGrp="1"/>
          </p:cNvSpPr>
          <p:nvPr>
            <p:ph idx="1"/>
          </p:nvPr>
        </p:nvSpPr>
        <p:spPr>
          <a:xfrm>
            <a:off x="500034" y="1142984"/>
            <a:ext cx="8229600" cy="4878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Ежегодно разворачивается 2 новых кластера  нейтринного телескопа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Baikal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GVD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в настоящее время в наборе данных участвует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12 полных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кластеров,  эффективный объем 0,6 км</a:t>
            </a:r>
            <a:r>
              <a:rPr lang="ru-RU" sz="18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Зарегистрировано больше 10 событий кандидатов на астрофизические нейтрино высоких энергий, в том числе с энергией 1,2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ПэВ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2020-2023 г. обеспечено практически непрерывное измерение ГОХ  среды в районе развертывания  нейтринного телескопа с введением в эксплуатацию трех  приборов типа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BAIKAL-5D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Накопленные данные позволяют сделать оценку диапазона изменения ГОХ среды за 2021-2023 годы: для поглощения </a:t>
            </a:r>
            <a:r>
              <a:rPr lang="ru-RU" sz="1800" dirty="0" smtClean="0">
                <a:latin typeface="Times New Roman"/>
                <a:cs typeface="Times New Roman"/>
              </a:rPr>
              <a:t>±13%, для рассеяния ±25%. </a:t>
            </a:r>
          </a:p>
          <a:p>
            <a:pPr marL="342900" indent="-342900">
              <a:spcAft>
                <a:spcPts val="600"/>
              </a:spcAft>
              <a:buAutoNum type="arabicPeriod" startAt="3"/>
            </a:pPr>
            <a:r>
              <a:rPr lang="ru-RU" sz="1800" dirty="0" smtClean="0">
                <a:latin typeface="Times New Roman"/>
                <a:cs typeface="Times New Roman"/>
              </a:rPr>
              <a:t>Представляет интерес исследование взаимосвязи поглощения и рассеяния, рассеяния и свечения, а также пространственного распределения ГОХ. </a:t>
            </a:r>
          </a:p>
          <a:p>
            <a:pPr marL="342900" indent="-342900">
              <a:buAutoNum type="arabicPeriod" startAt="3"/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342900" indent="-342900">
              <a:buAutoNum type="arabicPeriod" startAt="3"/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342900" indent="-342900">
              <a:buAutoNum type="arabicPeriod" startAt="3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928802"/>
            <a:ext cx="8229600" cy="4525963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СПАСИБО ЗА ВНИМАНИЕ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9" y="1274766"/>
            <a:ext cx="2643187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95" t="37239" r="2110" b="2863"/>
          <a:stretch>
            <a:fillRect/>
          </a:stretch>
        </p:blipFill>
        <p:spPr bwMode="auto">
          <a:xfrm>
            <a:off x="434978" y="1357313"/>
            <a:ext cx="2081213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TextBox 11"/>
          <p:cNvSpPr txBox="1">
            <a:spLocks noChangeArrowheads="1"/>
          </p:cNvSpPr>
          <p:nvPr/>
        </p:nvSpPr>
        <p:spPr bwMode="auto">
          <a:xfrm>
            <a:off x="0" y="-26985"/>
            <a:ext cx="914400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настоящее время в развернуто 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двенадцать </a:t>
            </a: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кластеров  Байкальского нейтринного телескопа 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кубокилометрового</a:t>
            </a: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масштаба </a:t>
            </a:r>
            <a:r>
              <a:rPr lang="en-US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Baikal-GVD</a:t>
            </a:r>
            <a:r>
              <a:rPr lang="ru-RU" altLang="ru-RU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8485" name="Рисунок 4" descr="OM_vid_subcon.png"/>
          <p:cNvPicPr>
            <a:picLocks noChangeAspect="1"/>
          </p:cNvPicPr>
          <p:nvPr/>
        </p:nvPicPr>
        <p:blipFill>
          <a:blip r:embed="rId5" cstate="print">
            <a:lum bright="-14000" contrast="2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72" r="14172"/>
          <a:stretch>
            <a:fillRect/>
          </a:stretch>
        </p:blipFill>
        <p:spPr bwMode="auto">
          <a:xfrm>
            <a:off x="428625" y="4203703"/>
            <a:ext cx="17272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6" name="Прямоугольник 12"/>
          <p:cNvSpPr>
            <a:spLocks noChangeArrowheads="1"/>
          </p:cNvSpPr>
          <p:nvPr/>
        </p:nvSpPr>
        <p:spPr bwMode="auto">
          <a:xfrm>
            <a:off x="26988" y="6365877"/>
            <a:ext cx="9125491" cy="40009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10368 оптических детекторов в диапазоне глубин 750 – 1275 м объеме 1,5 км</a:t>
            </a:r>
            <a:r>
              <a:rPr lang="ru-RU" altLang="ru-RU" sz="2000" b="1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dirty="0">
              <a:solidFill>
                <a:srgbClr val="000000"/>
              </a:solidFill>
            </a:endParaRPr>
          </a:p>
        </p:txBody>
      </p:sp>
      <p:grpSp>
        <p:nvGrpSpPr>
          <p:cNvPr id="148487" name="Группа 22"/>
          <p:cNvGrpSpPr>
            <a:grpSpLocks/>
          </p:cNvGrpSpPr>
          <p:nvPr/>
        </p:nvGrpSpPr>
        <p:grpSpPr bwMode="auto">
          <a:xfrm>
            <a:off x="3776666" y="3765550"/>
            <a:ext cx="1627187" cy="2222500"/>
            <a:chOff x="4918570" y="3470896"/>
            <a:chExt cx="2169165" cy="2178101"/>
          </a:xfrm>
        </p:grpSpPr>
        <p:grpSp>
          <p:nvGrpSpPr>
            <p:cNvPr id="148493" name="Группа 17"/>
            <p:cNvGrpSpPr>
              <a:grpSpLocks/>
            </p:cNvGrpSpPr>
            <p:nvPr/>
          </p:nvGrpSpPr>
          <p:grpSpPr bwMode="auto">
            <a:xfrm>
              <a:off x="4918570" y="3470896"/>
              <a:ext cx="2169164" cy="2178101"/>
              <a:chOff x="4918569" y="3630466"/>
              <a:chExt cx="2199005" cy="2121847"/>
            </a:xfrm>
          </p:grpSpPr>
          <p:pic>
            <p:nvPicPr>
              <p:cNvPr id="148498" name="Рисунок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42345" t="32967" r="6326" b="6589"/>
              <a:stretch>
                <a:fillRect/>
              </a:stretch>
            </p:blipFill>
            <p:spPr bwMode="auto">
              <a:xfrm>
                <a:off x="4918569" y="3630466"/>
                <a:ext cx="2199005" cy="2121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Семиугольник 16"/>
              <p:cNvSpPr/>
              <p:nvPr/>
            </p:nvSpPr>
            <p:spPr>
              <a:xfrm rot="21215011">
                <a:off x="5684466" y="4645921"/>
                <a:ext cx="961127" cy="947254"/>
              </a:xfrm>
              <a:prstGeom prst="heptagon">
                <a:avLst/>
              </a:prstGeom>
              <a:solidFill>
                <a:schemeClr val="accent1"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b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Прямоугольник с одним скругленным углом 18"/>
            <p:cNvSpPr/>
            <p:nvPr/>
          </p:nvSpPr>
          <p:spPr>
            <a:xfrm>
              <a:off x="4918570" y="5302057"/>
              <a:ext cx="662388" cy="286265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0">
                <a:solidFill>
                  <a:prstClr val="white"/>
                </a:solidFill>
              </a:endParaRPr>
            </a:p>
          </p:txBody>
        </p:sp>
        <p:sp>
          <p:nvSpPr>
            <p:cNvPr id="20" name="Прямоугольник с одним скругленным углом 19"/>
            <p:cNvSpPr/>
            <p:nvPr/>
          </p:nvSpPr>
          <p:spPr>
            <a:xfrm>
              <a:off x="5003220" y="4488380"/>
              <a:ext cx="416902" cy="597422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0">
                <a:solidFill>
                  <a:prstClr val="white"/>
                </a:solidFill>
              </a:endParaRPr>
            </a:p>
          </p:txBody>
        </p:sp>
        <p:sp>
          <p:nvSpPr>
            <p:cNvPr id="21" name="Прямоугольник с одним скругленным углом 20"/>
            <p:cNvSpPr/>
            <p:nvPr/>
          </p:nvSpPr>
          <p:spPr>
            <a:xfrm>
              <a:off x="6148116" y="3494233"/>
              <a:ext cx="939619" cy="72810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0">
                <a:solidFill>
                  <a:prstClr val="white"/>
                </a:solidFill>
              </a:endParaRPr>
            </a:p>
          </p:txBody>
        </p:sp>
        <p:sp>
          <p:nvSpPr>
            <p:cNvPr id="22" name="Прямоугольник с одним скругленным углом 21"/>
            <p:cNvSpPr/>
            <p:nvPr/>
          </p:nvSpPr>
          <p:spPr>
            <a:xfrm>
              <a:off x="5796817" y="3470896"/>
              <a:ext cx="660273" cy="287821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0">
                <a:solidFill>
                  <a:prstClr val="white"/>
                </a:solidFill>
              </a:endParaRPr>
            </a:p>
          </p:txBody>
        </p:sp>
      </p:grpSp>
      <p:sp>
        <p:nvSpPr>
          <p:cNvPr id="148488" name="Прямоугольник 23"/>
          <p:cNvSpPr>
            <a:spLocks noChangeArrowheads="1"/>
          </p:cNvSpPr>
          <p:nvPr/>
        </p:nvSpPr>
        <p:spPr bwMode="auto">
          <a:xfrm>
            <a:off x="3436941" y="5826125"/>
            <a:ext cx="1278099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GVD4 array</a:t>
            </a:r>
            <a:endParaRPr lang="ru-RU" altLang="ru-RU" sz="1600">
              <a:solidFill>
                <a:srgbClr val="000000"/>
              </a:solidFill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4832353" y="5146675"/>
            <a:ext cx="4429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" descr="GVD_cluster"/>
          <p:cNvPicPr>
            <a:picLocks noChangeAspect="1" noChangeArrowheads="1"/>
          </p:cNvPicPr>
          <p:nvPr/>
        </p:nvPicPr>
        <p:blipFill>
          <a:blip r:embed="rId7" cstate="print">
            <a:lum bright="-2000" contrast="14000"/>
          </a:blip>
          <a:srcRect/>
          <a:stretch>
            <a:fillRect/>
          </a:stretch>
        </p:blipFill>
        <p:spPr bwMode="auto">
          <a:xfrm>
            <a:off x="5483225" y="1519241"/>
            <a:ext cx="1698625" cy="44069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</p:pic>
      <p:pic>
        <p:nvPicPr>
          <p:cNvPr id="148491" name="Picture 6" descr="http://km-shop.su/images/sk-006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079" t="13010" r="39134"/>
          <a:stretch>
            <a:fillRect/>
          </a:stretch>
        </p:blipFill>
        <p:spPr bwMode="auto">
          <a:xfrm>
            <a:off x="7445375" y="3429000"/>
            <a:ext cx="719138" cy="2535238"/>
          </a:xfrm>
          <a:prstGeom prst="rect">
            <a:avLst/>
          </a:prstGeom>
          <a:noFill/>
          <a:ln w="349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8492" name="Прямая со стрелкой 30"/>
          <p:cNvCxnSpPr>
            <a:cxnSpLocks noChangeShapeType="1"/>
          </p:cNvCxnSpPr>
          <p:nvPr/>
        </p:nvCxnSpPr>
        <p:spPr bwMode="auto">
          <a:xfrm flipH="1" flipV="1">
            <a:off x="1704978" y="5913441"/>
            <a:ext cx="307975" cy="503237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="" xmlns:p14="http://schemas.microsoft.com/office/powerpoint/2010/main" val="201705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6717" y="1503052"/>
            <a:ext cx="4350544" cy="4853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978" y="1988841"/>
            <a:ext cx="3073241" cy="34563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2" name="Text Box 1"/>
          <p:cNvSpPr txBox="1"/>
          <p:nvPr/>
        </p:nvSpPr>
        <p:spPr>
          <a:xfrm>
            <a:off x="251520" y="692787"/>
            <a:ext cx="8712968" cy="646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x-none" altLang="en-US" b="1">
                <a:solidFill>
                  <a:prstClr val="black"/>
                </a:solidFill>
              </a:rPr>
              <a:t>Чувствительный элемент телескопа: о</a:t>
            </a:r>
            <a:r>
              <a:rPr lang="en-US" altLang="en-US" b="1" dirty="0" err="1">
                <a:solidFill>
                  <a:prstClr val="black"/>
                </a:solidFill>
              </a:rPr>
              <a:t>птически</a:t>
            </a:r>
            <a:r>
              <a:rPr lang="x-none" altLang="en-US" b="1">
                <a:solidFill>
                  <a:prstClr val="black"/>
                </a:solidFill>
              </a:rPr>
              <a:t>й</a:t>
            </a:r>
            <a:r>
              <a:rPr lang="en-US" altLang="en-US" b="1" dirty="0">
                <a:solidFill>
                  <a:prstClr val="black"/>
                </a:solidFill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</a:rPr>
              <a:t>модул</a:t>
            </a:r>
            <a:r>
              <a:rPr lang="x-none" altLang="en-US" b="1">
                <a:solidFill>
                  <a:prstClr val="black"/>
                </a:solidFill>
              </a:rPr>
              <a:t>ь </a:t>
            </a:r>
            <a:endParaRPr lang="en-US" altLang="en-US" b="1" dirty="0" smtClean="0">
              <a:solidFill>
                <a:prstClr val="black"/>
              </a:solidFill>
            </a:endParaRPr>
          </a:p>
          <a:p>
            <a:pPr algn="ctr"/>
            <a:r>
              <a:rPr lang="ru-RU" altLang="en-US" b="1" dirty="0" smtClean="0">
                <a:solidFill>
                  <a:prstClr val="black"/>
                </a:solidFill>
              </a:rPr>
              <a:t>По состоянию на 2023 год в составе установке работает 3456 оптических модулей</a:t>
            </a:r>
            <a:r>
              <a:rPr lang="ru-RU" altLang="en-US" dirty="0" smtClean="0">
                <a:solidFill>
                  <a:prstClr val="black"/>
                </a:solidFill>
              </a:rPr>
              <a:t>.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0" y="0"/>
            <a:ext cx="9144000" cy="520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prstClr val="black"/>
                </a:solidFill>
              </a:rPr>
              <a:t>Нейтринный телескоп</a:t>
            </a:r>
            <a:r>
              <a:rPr lang="en-US" altLang="en-US" sz="2800" b="1" dirty="0">
                <a:solidFill>
                  <a:prstClr val="black"/>
                </a:solidFill>
              </a:rPr>
              <a:t> 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Baikal-GVD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7322054"/>
            <a:ext cx="30861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636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457173" y="142718"/>
            <a:ext cx="8228763" cy="6391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 defTabSz="829366"/>
            <a:r>
              <a:rPr lang="en-US" sz="2900" spc="-1">
                <a:solidFill>
                  <a:prstClr val="black"/>
                </a:solidFill>
              </a:rPr>
              <a:t>Baikal-GVD detector layout</a:t>
            </a:r>
          </a:p>
        </p:txBody>
      </p:sp>
      <p:grpSp>
        <p:nvGrpSpPr>
          <p:cNvPr id="315" name="Group 2"/>
          <p:cNvGrpSpPr/>
          <p:nvPr/>
        </p:nvGrpSpPr>
        <p:grpSpPr>
          <a:xfrm>
            <a:off x="7493696" y="896152"/>
            <a:ext cx="1363678" cy="4996104"/>
            <a:chOff x="8261280" y="987840"/>
            <a:chExt cx="1503360" cy="5507280"/>
          </a:xfrm>
        </p:grpSpPr>
        <p:pic>
          <p:nvPicPr>
            <p:cNvPr id="316" name="Picture 12"/>
            <p:cNvPicPr/>
            <p:nvPr/>
          </p:nvPicPr>
          <p:blipFill>
            <a:blip r:embed="rId2" cstate="print"/>
            <a:stretch/>
          </p:blipFill>
          <p:spPr>
            <a:xfrm>
              <a:off x="8447040" y="1669320"/>
              <a:ext cx="889200" cy="4825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7" name="CustomShape 3"/>
            <p:cNvSpPr/>
            <p:nvPr/>
          </p:nvSpPr>
          <p:spPr>
            <a:xfrm rot="5400000">
              <a:off x="8004240" y="3341160"/>
              <a:ext cx="2943360" cy="272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defTabSz="829366"/>
              <a:r>
                <a:rPr lang="en-US" sz="1100" b="1" spc="-1">
                  <a:solidFill>
                    <a:srgbClr val="C00000"/>
                  </a:solidFill>
                  <a:latin typeface="Calibri"/>
                </a:rPr>
                <a:t>Section: 12 ОMs</a:t>
              </a:r>
              <a:endParaRPr lang="en-US" sz="1100" spc="-1">
                <a:solidFill>
                  <a:prstClr val="black"/>
                </a:solidFill>
              </a:endParaRPr>
            </a:p>
          </p:txBody>
        </p:sp>
        <p:sp>
          <p:nvSpPr>
            <p:cNvPr id="318" name="CustomShape 4"/>
            <p:cNvSpPr/>
            <p:nvPr/>
          </p:nvSpPr>
          <p:spPr>
            <a:xfrm>
              <a:off x="8261280" y="987840"/>
              <a:ext cx="150336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829366"/>
              <a:r>
                <a:rPr lang="en-US" b="1" spc="-1">
                  <a:solidFill>
                    <a:srgbClr val="44546A"/>
                  </a:solidFill>
                  <a:latin typeface="Calibri"/>
                </a:rPr>
                <a:t>STRING</a:t>
              </a:r>
              <a:endParaRPr lang="en-US" spc="-1">
                <a:solidFill>
                  <a:prstClr val="black"/>
                </a:solidFill>
              </a:endParaRPr>
            </a:p>
          </p:txBody>
        </p:sp>
      </p:grpSp>
      <p:grpSp>
        <p:nvGrpSpPr>
          <p:cNvPr id="319" name="Group 5"/>
          <p:cNvGrpSpPr/>
          <p:nvPr/>
        </p:nvGrpSpPr>
        <p:grpSpPr>
          <a:xfrm>
            <a:off x="165888" y="829527"/>
            <a:ext cx="2700252" cy="5533664"/>
            <a:chOff x="182880" y="914400"/>
            <a:chExt cx="2976840" cy="6099840"/>
          </a:xfrm>
        </p:grpSpPr>
        <p:pic>
          <p:nvPicPr>
            <p:cNvPr id="320" name="Picture 5"/>
            <p:cNvPicPr/>
            <p:nvPr/>
          </p:nvPicPr>
          <p:blipFill>
            <a:blip r:embed="rId3" cstate="print"/>
            <a:stretch/>
          </p:blipFill>
          <p:spPr>
            <a:xfrm>
              <a:off x="525600" y="1559520"/>
              <a:ext cx="2609640" cy="5052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1" name="CustomShape 6"/>
            <p:cNvSpPr/>
            <p:nvPr/>
          </p:nvSpPr>
          <p:spPr>
            <a:xfrm>
              <a:off x="424440" y="914400"/>
              <a:ext cx="2735280" cy="639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 defTabSz="829366"/>
              <a:r>
                <a:rPr lang="en-US" b="1" spc="-1">
                  <a:solidFill>
                    <a:srgbClr val="44546A"/>
                  </a:solidFill>
                  <a:latin typeface="Calibri"/>
                </a:rPr>
                <a:t>CLUSTER: </a:t>
              </a:r>
              <a:endParaRPr lang="en-US" spc="-1">
                <a:solidFill>
                  <a:prstClr val="black"/>
                </a:solidFill>
              </a:endParaRPr>
            </a:p>
            <a:p>
              <a:pPr algn="ctr" defTabSz="829366"/>
              <a:r>
                <a:rPr lang="en-US" b="1" spc="-1">
                  <a:solidFill>
                    <a:srgbClr val="44546A"/>
                  </a:solidFill>
                  <a:latin typeface="Calibri"/>
                </a:rPr>
                <a:t>8 strings</a:t>
              </a:r>
              <a:endParaRPr lang="en-US" spc="-1">
                <a:solidFill>
                  <a:prstClr val="black"/>
                </a:solidFill>
              </a:endParaRPr>
            </a:p>
          </p:txBody>
        </p:sp>
        <p:sp>
          <p:nvSpPr>
            <p:cNvPr id="322" name="CustomShape 7"/>
            <p:cNvSpPr/>
            <p:nvPr/>
          </p:nvSpPr>
          <p:spPr>
            <a:xfrm>
              <a:off x="529200" y="3118320"/>
              <a:ext cx="360" cy="2762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6480">
              <a:solidFill>
                <a:srgbClr val="000000"/>
              </a:solidFill>
              <a:miter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CustomShape 8"/>
            <p:cNvSpPr/>
            <p:nvPr/>
          </p:nvSpPr>
          <p:spPr>
            <a:xfrm>
              <a:off x="790560" y="6680520"/>
              <a:ext cx="20023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6480">
              <a:solidFill>
                <a:srgbClr val="000000"/>
              </a:solidFill>
              <a:miter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CustomShape 9"/>
            <p:cNvSpPr/>
            <p:nvPr/>
          </p:nvSpPr>
          <p:spPr>
            <a:xfrm>
              <a:off x="1395720" y="6680520"/>
              <a:ext cx="159984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defTabSz="829366"/>
              <a:r>
                <a:rPr lang="en-US" sz="1500" b="1" spc="-1">
                  <a:solidFill>
                    <a:srgbClr val="44546A"/>
                  </a:solidFill>
                  <a:latin typeface="Calibri"/>
                </a:rPr>
                <a:t>120 m</a:t>
              </a:r>
              <a:endParaRPr lang="en-US" sz="1500" spc="-1">
                <a:solidFill>
                  <a:prstClr val="black"/>
                </a:solidFill>
              </a:endParaRPr>
            </a:p>
          </p:txBody>
        </p:sp>
        <p:sp>
          <p:nvSpPr>
            <p:cNvPr id="325" name="CustomShape 10"/>
            <p:cNvSpPr/>
            <p:nvPr/>
          </p:nvSpPr>
          <p:spPr>
            <a:xfrm rot="16200000">
              <a:off x="-171000" y="4369320"/>
              <a:ext cx="104184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defTabSz="829366"/>
              <a:r>
                <a:rPr lang="en-US" sz="1500" b="1" spc="-1">
                  <a:solidFill>
                    <a:srgbClr val="44546A"/>
                  </a:solidFill>
                  <a:latin typeface="Calibri"/>
                </a:rPr>
                <a:t>525 m</a:t>
              </a:r>
              <a:endParaRPr lang="en-US" sz="1500" spc="-1">
                <a:solidFill>
                  <a:prstClr val="black"/>
                </a:solidFill>
              </a:endParaRPr>
            </a:p>
          </p:txBody>
        </p:sp>
      </p:grpSp>
      <p:sp>
        <p:nvSpPr>
          <p:cNvPr id="326" name="CustomShape 11"/>
          <p:cNvSpPr/>
          <p:nvPr/>
        </p:nvSpPr>
        <p:spPr>
          <a:xfrm>
            <a:off x="3134238" y="788051"/>
            <a:ext cx="4230144" cy="5834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1" tIns="40816" rIns="81631" bIns="40816"/>
          <a:lstStyle/>
          <a:p>
            <a:pPr defTabSz="829366"/>
            <a:r>
              <a:rPr lang="en-US" b="1" spc="-1">
                <a:solidFill>
                  <a:srgbClr val="000000"/>
                </a:solidFill>
                <a:latin typeface="Calibri"/>
              </a:rPr>
              <a:t>Cluster</a:t>
            </a:r>
            <a:endParaRPr lang="en-US" spc="-1">
              <a:solidFill>
                <a:prstClr val="black"/>
              </a:solidFill>
            </a:endParaRPr>
          </a:p>
          <a:p>
            <a:pPr marL="195914" indent="-195914" defTabSz="829366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latin typeface="Calibri"/>
                <a:ea typeface="Source Han Sans CN Regular"/>
              </a:rPr>
              <a:t>Consists of 8 strings</a:t>
            </a:r>
            <a:endParaRPr lang="en-US" spc="-1">
              <a:solidFill>
                <a:prstClr val="black"/>
              </a:solidFill>
            </a:endParaRPr>
          </a:p>
          <a:p>
            <a:pPr marL="195914" indent="-195914" defTabSz="829366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latin typeface="Calibri"/>
              </a:rPr>
              <a:t>60 m step between strings</a:t>
            </a:r>
            <a:endParaRPr lang="en-US" spc="-1">
              <a:solidFill>
                <a:prstClr val="black"/>
              </a:solidFill>
            </a:endParaRPr>
          </a:p>
          <a:p>
            <a:pPr marL="195914" indent="-195914" defTabSz="829366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latin typeface="Calibri"/>
              </a:rPr>
              <a:t>Acts as independent detection unit</a:t>
            </a:r>
            <a:endParaRPr lang="en-US" spc="-1">
              <a:solidFill>
                <a:prstClr val="black"/>
              </a:solidFill>
            </a:endParaRPr>
          </a:p>
          <a:p>
            <a:pPr marL="195914" indent="-195914" defTabSz="829366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latin typeface="Calibri"/>
              </a:rPr>
              <a:t>Central electronics (power, trigger, data transmission) located at 30 m depth</a:t>
            </a:r>
            <a:endParaRPr lang="en-US" spc="-1">
              <a:solidFill>
                <a:prstClr val="black"/>
              </a:solidFill>
            </a:endParaRPr>
          </a:p>
          <a:p>
            <a:pPr marL="195914" indent="-195914" defTabSz="829366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pc="-1">
                <a:solidFill>
                  <a:srgbClr val="000000"/>
                </a:solidFill>
                <a:latin typeface="Calibri"/>
              </a:rPr>
              <a:t>Hardware trigger: </a:t>
            </a:r>
            <a:r>
              <a:rPr smtClean="0">
                <a:solidFill>
                  <a:prstClr val="black"/>
                </a:solidFill>
              </a:rPr>
              <a:t/>
            </a:r>
            <a:br>
              <a:rPr smtClean="0">
                <a:solidFill>
                  <a:prstClr val="black"/>
                </a:solidFill>
              </a:rPr>
            </a:br>
            <a:r>
              <a:rPr lang="en-US" spc="-1">
                <a:solidFill>
                  <a:srgbClr val="000000"/>
                </a:solidFill>
                <a:latin typeface="Calibri"/>
              </a:rPr>
              <a:t>4.5 p.e. + 1.5 p.e. on adjacent OMs in 100 ns window</a:t>
            </a:r>
            <a:endParaRPr lang="en-US" spc="-1">
              <a:solidFill>
                <a:prstClr val="black"/>
              </a:solidFill>
            </a:endParaRPr>
          </a:p>
          <a:p>
            <a:pPr defTabSz="829366"/>
            <a:endParaRPr lang="en-US" spc="-1">
              <a:solidFill>
                <a:prstClr val="black"/>
              </a:solidFill>
            </a:endParaRPr>
          </a:p>
          <a:p>
            <a:pPr defTabSz="829366"/>
            <a:r>
              <a:rPr lang="en-US" b="1" spc="-1">
                <a:solidFill>
                  <a:srgbClr val="000000"/>
                </a:solidFill>
                <a:latin typeface="Calibri"/>
              </a:rPr>
              <a:t>String</a:t>
            </a:r>
            <a:endParaRPr lang="en-US" spc="-1">
              <a:solidFill>
                <a:prstClr val="black"/>
              </a:solidFill>
            </a:endParaRPr>
          </a:p>
          <a:p>
            <a:pPr marL="259258" indent="-258933" defTabSz="829366">
              <a:buClr>
                <a:srgbClr val="000000"/>
              </a:buClr>
              <a:buFont typeface="Arial"/>
              <a:buChar char="•"/>
            </a:pPr>
            <a:r>
              <a:rPr lang="en-US" spc="-1">
                <a:solidFill>
                  <a:srgbClr val="000000"/>
                </a:solidFill>
                <a:latin typeface="Calibri"/>
              </a:rPr>
              <a:t>36 OMs, depths from 750 m to 1275 m</a:t>
            </a:r>
            <a:endParaRPr lang="en-US" spc="-1">
              <a:solidFill>
                <a:prstClr val="black"/>
              </a:solidFill>
            </a:endParaRPr>
          </a:p>
          <a:p>
            <a:pPr marL="259258" indent="-258933" defTabSz="829366">
              <a:buClr>
                <a:srgbClr val="000000"/>
              </a:buClr>
              <a:buFont typeface="Arial"/>
              <a:buChar char="•"/>
            </a:pPr>
            <a:r>
              <a:rPr lang="en-US" spc="-1">
                <a:solidFill>
                  <a:srgbClr val="000000"/>
                </a:solidFill>
                <a:latin typeface="Calibri"/>
              </a:rPr>
              <a:t>15 m step between OMs</a:t>
            </a:r>
            <a:endParaRPr lang="en-US" spc="-1">
              <a:solidFill>
                <a:prstClr val="black"/>
              </a:solidFill>
            </a:endParaRPr>
          </a:p>
          <a:p>
            <a:pPr marL="259258" indent="-258933" defTabSz="829366">
              <a:buClr>
                <a:srgbClr val="000000"/>
              </a:buClr>
              <a:buFont typeface="Arial"/>
              <a:buChar char="•"/>
            </a:pPr>
            <a:r>
              <a:rPr lang="en-US" spc="-1">
                <a:solidFill>
                  <a:srgbClr val="000000"/>
                </a:solidFill>
                <a:latin typeface="Calibri"/>
              </a:rPr>
              <a:t>All OMs look downward</a:t>
            </a:r>
            <a:endParaRPr lang="en-US" spc="-1">
              <a:solidFill>
                <a:prstClr val="black"/>
              </a:solidFill>
            </a:endParaRPr>
          </a:p>
          <a:p>
            <a:pPr marL="259258" indent="-258933" defTabSz="829366">
              <a:buClr>
                <a:srgbClr val="000000"/>
              </a:buClr>
              <a:buFont typeface="Arial"/>
              <a:buChar char="•"/>
            </a:pPr>
            <a:r>
              <a:rPr lang="en-US" spc="-1">
                <a:solidFill>
                  <a:srgbClr val="000000"/>
                </a:solidFill>
                <a:latin typeface="Calibri"/>
              </a:rPr>
              <a:t>Acoustic and LED calibration devices</a:t>
            </a:r>
            <a:endParaRPr lang="en-US" spc="-1">
              <a:solidFill>
                <a:prstClr val="black"/>
              </a:solidFill>
            </a:endParaRPr>
          </a:p>
          <a:p>
            <a:pPr marL="259258" indent="-258933" defTabSz="829366">
              <a:buClr>
                <a:srgbClr val="000000"/>
              </a:buClr>
              <a:buFont typeface="Arial"/>
              <a:buChar char="•"/>
            </a:pPr>
            <a:r>
              <a:rPr lang="en-US" spc="-1">
                <a:solidFill>
                  <a:srgbClr val="000000"/>
                </a:solidFill>
                <a:latin typeface="Calibri"/>
              </a:rPr>
              <a:t>Anchored at the lake bottom</a:t>
            </a:r>
            <a:endParaRPr lang="en-US" spc="-1">
              <a:solidFill>
                <a:prstClr val="black"/>
              </a:solidFill>
            </a:endParaRPr>
          </a:p>
          <a:p>
            <a:pPr defTabSz="829366"/>
            <a:endParaRPr lang="en-US" spc="-1">
              <a:solidFill>
                <a:prstClr val="black"/>
              </a:solidFill>
            </a:endParaRPr>
          </a:p>
        </p:txBody>
      </p:sp>
      <p:pic>
        <p:nvPicPr>
          <p:cNvPr id="327" name="Picture 4"/>
          <p:cNvPicPr/>
          <p:nvPr/>
        </p:nvPicPr>
        <p:blipFill>
          <a:blip r:embed="rId4" cstate="print"/>
          <a:stretch/>
        </p:blipFill>
        <p:spPr>
          <a:xfrm>
            <a:off x="86211" y="111040"/>
            <a:ext cx="660286" cy="6708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7900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751071" y="142718"/>
            <a:ext cx="8228763" cy="6391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900" spc="-1">
                <a:solidFill>
                  <a:prstClr val="black"/>
                </a:solidFill>
              </a:rPr>
              <a:t>Baikal-GVD construction status and schedule</a:t>
            </a:r>
          </a:p>
        </p:txBody>
      </p:sp>
      <p:sp>
        <p:nvSpPr>
          <p:cNvPr id="365" name="CustomShape 2"/>
          <p:cNvSpPr/>
          <p:nvPr/>
        </p:nvSpPr>
        <p:spPr>
          <a:xfrm>
            <a:off x="4826756" y="830510"/>
            <a:ext cx="3716479" cy="3308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15" tIns="40807" rIns="81615" bIns="40807"/>
          <a:lstStyle/>
          <a:p>
            <a:pPr algn="ctr"/>
            <a:r>
              <a:rPr lang="en-US" b="1" spc="-1">
                <a:solidFill>
                  <a:srgbClr val="000000"/>
                </a:solidFill>
                <a:latin typeface="Calibri"/>
              </a:rPr>
              <a:t>Deployment schedule</a:t>
            </a:r>
            <a:endParaRPr lang="en-US" spc="-1">
              <a:solidFill>
                <a:prstClr val="black"/>
              </a:solidFill>
            </a:endParaRPr>
          </a:p>
        </p:txBody>
      </p:sp>
      <p:graphicFrame>
        <p:nvGraphicFramePr>
          <p:cNvPr id="366" name="Table 3"/>
          <p:cNvGraphicFramePr/>
          <p:nvPr>
            <p:extLst>
              <p:ext uri="{D42A27DB-BD31-4B8C-83A1-F6EECF244321}">
                <p14:modId xmlns="" xmlns:p14="http://schemas.microsoft.com/office/powerpoint/2010/main" val="3014783304"/>
              </p:ext>
            </p:extLst>
          </p:nvPr>
        </p:nvGraphicFramePr>
        <p:xfrm>
          <a:off x="4478978" y="1266172"/>
          <a:ext cx="4597188" cy="4468014"/>
        </p:xfrm>
        <a:graphic>
          <a:graphicData uri="http://schemas.openxmlformats.org/drawingml/2006/table">
            <a:tbl>
              <a:tblPr/>
              <a:tblGrid>
                <a:gridCol w="1052474"/>
                <a:gridCol w="1209546"/>
                <a:gridCol w="1223261"/>
                <a:gridCol w="1111907"/>
              </a:tblGrid>
              <a:tr h="8468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Year</a:t>
                      </a:r>
                      <a:endParaRPr lang="en-US" sz="16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Total number of clusters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Total number of strings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1" strike="noStrike" spc="-1">
                          <a:solidFill>
                            <a:srgbClr val="FFFFFF"/>
                          </a:solidFill>
                          <a:latin typeface="Calibri"/>
                        </a:rPr>
                        <a:t>Number of OMs</a:t>
                      </a:r>
                      <a:endParaRPr lang="en-US" sz="16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</a:tr>
              <a:tr h="4030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288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400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576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023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2018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864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4020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2019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1440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030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tx1"/>
                          </a:solidFill>
                          <a:latin typeface="Calibri"/>
                        </a:rPr>
                        <a:t>2020</a:t>
                      </a:r>
                      <a:endParaRPr lang="en-US" sz="18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tx1"/>
                          </a:solidFill>
                          <a:latin typeface="Calibri"/>
                        </a:rPr>
                        <a:t>7</a:t>
                      </a:r>
                      <a:endParaRPr lang="en-US" sz="18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tx1"/>
                          </a:solidFill>
                          <a:latin typeface="Calibri"/>
                        </a:rPr>
                        <a:t>56</a:t>
                      </a:r>
                      <a:endParaRPr lang="en-US" sz="18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chemeClr val="tx1"/>
                          </a:solidFill>
                          <a:latin typeface="Calibri"/>
                        </a:rPr>
                        <a:t>2016</a:t>
                      </a:r>
                      <a:endParaRPr lang="en-US" sz="18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4023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2021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64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304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013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2022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2880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  <a:tr h="4023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>
                          <a:solidFill>
                            <a:srgbClr val="FF0000"/>
                          </a:solidFill>
                          <a:latin typeface="Calibri"/>
                        </a:rPr>
                        <a:t>2023</a:t>
                      </a:r>
                      <a:endParaRPr lang="en-US" sz="1800" b="1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 smtClean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  <a:r>
                        <a:rPr lang="ru-RU" sz="1800" b="1" strike="noStrike" spc="-1" dirty="0" smtClean="0">
                          <a:solidFill>
                            <a:srgbClr val="FF0000"/>
                          </a:solidFill>
                          <a:latin typeface="Calibri"/>
                        </a:rPr>
                        <a:t>2</a:t>
                      </a:r>
                      <a:endParaRPr lang="en-US" sz="1800" b="1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solidFill>
                            <a:srgbClr val="FF0000"/>
                          </a:solidFill>
                          <a:latin typeface="Calibri"/>
                        </a:rPr>
                        <a:t>96</a:t>
                      </a:r>
                      <a:endParaRPr lang="en-US" sz="1800" b="1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strike="noStrike" spc="-1" dirty="0" smtClean="0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  <a:r>
                        <a:rPr lang="ru-RU" sz="1800" b="1" strike="noStrike" spc="-1" dirty="0" smtClean="0">
                          <a:solidFill>
                            <a:srgbClr val="FF0000"/>
                          </a:solidFill>
                          <a:latin typeface="Calibri"/>
                        </a:rPr>
                        <a:t>456</a:t>
                      </a:r>
                      <a:endParaRPr lang="en-US" sz="1800" b="1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039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2024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112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032</a:t>
                      </a:r>
                      <a:endParaRPr lang="en-US" sz="1800" b="0" strike="noStrike" spc="-1" dirty="0">
                        <a:latin typeface="Arial"/>
                      </a:endParaRPr>
                    </a:p>
                  </a:txBody>
                  <a:tcPr marL="82944" marR="82944" marT="41476" marB="41476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</a:tr>
            </a:tbl>
          </a:graphicData>
        </a:graphic>
      </p:graphicFrame>
      <p:sp>
        <p:nvSpPr>
          <p:cNvPr id="367" name="TextShape 4"/>
          <p:cNvSpPr txBox="1"/>
          <p:nvPr/>
        </p:nvSpPr>
        <p:spPr>
          <a:xfrm>
            <a:off x="7810451" y="5766846"/>
            <a:ext cx="2487993" cy="330831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CustomShape 5"/>
          <p:cNvSpPr/>
          <p:nvPr/>
        </p:nvSpPr>
        <p:spPr>
          <a:xfrm>
            <a:off x="3169179" y="1014049"/>
            <a:ext cx="257649" cy="109080"/>
          </a:xfrm>
          <a:prstGeom prst="ellipse">
            <a:avLst/>
          </a:prstGeom>
          <a:solidFill>
            <a:srgbClr val="96D2AB"/>
          </a:solidFill>
          <a:ln w="12600">
            <a:solidFill>
              <a:srgbClr val="96D2A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6"/>
          <p:cNvSpPr/>
          <p:nvPr/>
        </p:nvSpPr>
        <p:spPr>
          <a:xfrm>
            <a:off x="2710701" y="1200201"/>
            <a:ext cx="257649" cy="109080"/>
          </a:xfrm>
          <a:prstGeom prst="ellipse">
            <a:avLst/>
          </a:prstGeom>
          <a:solidFill>
            <a:srgbClr val="96D2AB"/>
          </a:solidFill>
          <a:ln w="12600">
            <a:solidFill>
              <a:srgbClr val="96D2A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7"/>
          <p:cNvSpPr/>
          <p:nvPr/>
        </p:nvSpPr>
        <p:spPr>
          <a:xfrm>
            <a:off x="2595431" y="948081"/>
            <a:ext cx="1170033" cy="3723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15" tIns="40807" rIns="81615" bIns="40807"/>
          <a:lstStyle/>
          <a:p>
            <a:r>
              <a:rPr lang="en-US" sz="1900" b="1" spc="-1">
                <a:solidFill>
                  <a:srgbClr val="808080"/>
                </a:solidFill>
                <a:latin typeface="FreeSans"/>
                <a:ea typeface="FreeSans"/>
              </a:rPr>
              <a:t>5       4</a:t>
            </a:r>
            <a:r>
              <a:rPr lang="en-US" spc="-1">
                <a:solidFill>
                  <a:srgbClr val="000000"/>
                </a:solidFill>
                <a:latin typeface="DejaVu Sans"/>
                <a:ea typeface="Ubuntu"/>
              </a:rPr>
              <a:t> </a:t>
            </a:r>
            <a:endParaRPr lang="en-US" spc="-1">
              <a:solidFill>
                <a:prstClr val="black"/>
              </a:solidFill>
            </a:endParaRPr>
          </a:p>
        </p:txBody>
      </p:sp>
      <p:pic>
        <p:nvPicPr>
          <p:cNvPr id="371" name="Picture 16"/>
          <p:cNvPicPr/>
          <p:nvPr/>
        </p:nvPicPr>
        <p:blipFill>
          <a:blip r:embed="rId2" cstate="print"/>
          <a:stretch/>
        </p:blipFill>
        <p:spPr>
          <a:xfrm>
            <a:off x="159686" y="105160"/>
            <a:ext cx="660286" cy="670807"/>
          </a:xfrm>
          <a:prstGeom prst="rect">
            <a:avLst/>
          </a:prstGeom>
          <a:ln>
            <a:noFill/>
          </a:ln>
        </p:spPr>
      </p:pic>
      <p:sp>
        <p:nvSpPr>
          <p:cNvPr id="372" name="TextShape 8"/>
          <p:cNvSpPr txBox="1"/>
          <p:nvPr/>
        </p:nvSpPr>
        <p:spPr>
          <a:xfrm>
            <a:off x="435946" y="6156136"/>
            <a:ext cx="2798870" cy="314175"/>
          </a:xfrm>
          <a:prstGeom prst="rect">
            <a:avLst/>
          </a:prstGeom>
          <a:noFill/>
          <a:ln>
            <a:noFill/>
          </a:ln>
        </p:spPr>
        <p:txBody>
          <a:bodyPr lIns="81615" tIns="40807" rIns="81615" bIns="40807"/>
          <a:lstStyle/>
          <a:p>
            <a:r>
              <a:rPr lang="en-US" spc="-1">
                <a:solidFill>
                  <a:prstClr val="black"/>
                </a:solidFill>
              </a:rPr>
              <a:t>300 m step between clusters</a:t>
            </a:r>
          </a:p>
        </p:txBody>
      </p:sp>
      <p:sp>
        <p:nvSpPr>
          <p:cNvPr id="373" name="TextShape 9"/>
          <p:cNvSpPr txBox="1"/>
          <p:nvPr/>
        </p:nvSpPr>
        <p:spPr>
          <a:xfrm>
            <a:off x="4643231" y="6122498"/>
            <a:ext cx="3638107" cy="347814"/>
          </a:xfrm>
          <a:prstGeom prst="rect">
            <a:avLst/>
          </a:prstGeom>
          <a:noFill/>
          <a:ln>
            <a:noFill/>
          </a:ln>
        </p:spPr>
        <p:txBody>
          <a:bodyPr lIns="81615" tIns="40807" rIns="81615" bIns="40807"/>
          <a:lstStyle/>
          <a:p>
            <a:r>
              <a:rPr lang="en-US" b="1" spc="-1" dirty="0">
                <a:solidFill>
                  <a:prstClr val="black"/>
                </a:solidFill>
              </a:rPr>
              <a:t>Effective volume </a:t>
            </a:r>
            <a:r>
              <a:rPr lang="en-US" b="1" spc="-1" dirty="0" smtClean="0">
                <a:solidFill>
                  <a:prstClr val="black"/>
                </a:solidFill>
              </a:rPr>
              <a:t>202</a:t>
            </a:r>
            <a:r>
              <a:rPr lang="ru-RU" b="1" spc="-1" dirty="0" smtClean="0">
                <a:solidFill>
                  <a:prstClr val="black"/>
                </a:solidFill>
              </a:rPr>
              <a:t>3</a:t>
            </a:r>
            <a:r>
              <a:rPr lang="en-US" b="1" spc="-1" dirty="0" smtClean="0">
                <a:solidFill>
                  <a:prstClr val="black"/>
                </a:solidFill>
              </a:rPr>
              <a:t>: 0.</a:t>
            </a:r>
            <a:r>
              <a:rPr lang="ru-RU" b="1" spc="-1" dirty="0" smtClean="0">
                <a:solidFill>
                  <a:prstClr val="black"/>
                </a:solidFill>
              </a:rPr>
              <a:t>6</a:t>
            </a:r>
            <a:r>
              <a:rPr lang="en-US" b="1" spc="-1" dirty="0" smtClean="0">
                <a:solidFill>
                  <a:prstClr val="black"/>
                </a:solidFill>
              </a:rPr>
              <a:t> </a:t>
            </a:r>
            <a:r>
              <a:rPr lang="en-US" b="1" spc="-1" dirty="0">
                <a:solidFill>
                  <a:prstClr val="black"/>
                </a:solidFill>
              </a:rPr>
              <a:t>km</a:t>
            </a:r>
            <a:r>
              <a:rPr lang="en-US" b="1" spc="-1" baseline="101000" dirty="0">
                <a:solidFill>
                  <a:prstClr val="black"/>
                </a:solidFill>
              </a:rPr>
              <a:t>3</a:t>
            </a:r>
            <a:endParaRPr lang="en-US" spc="-1" dirty="0">
              <a:solidFill>
                <a:prstClr val="black"/>
              </a:solidFill>
            </a:endParaRPr>
          </a:p>
        </p:txBody>
      </p:sp>
      <p:pic>
        <p:nvPicPr>
          <p:cNvPr id="374" name="Picture 17"/>
          <p:cNvPicPr/>
          <p:nvPr/>
        </p:nvPicPr>
        <p:blipFill>
          <a:blip r:embed="rId3" cstate="print"/>
          <a:stretch/>
        </p:blipFill>
        <p:spPr>
          <a:xfrm>
            <a:off x="0" y="928159"/>
            <a:ext cx="4478976" cy="50444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267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000" b="1" dirty="0" smtClean="0"/>
              <a:t>Трековый и каскадный анализ</a:t>
            </a:r>
            <a:endParaRPr lang="ru-RU" sz="4000" b="1" dirty="0"/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56" y="1457169"/>
            <a:ext cx="895575" cy="39099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09" y="5513371"/>
            <a:ext cx="16379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altLang="en-US" sz="1600" dirty="0">
                <a:solidFill>
                  <a:srgbClr val="44546A"/>
                </a:solidFill>
              </a:rPr>
              <a:t>cluster 3, run 122</a:t>
            </a:r>
          </a:p>
          <a:p>
            <a:pPr lvl="0"/>
            <a:r>
              <a:rPr lang="en-US" altLang="en-US" sz="1600" dirty="0" err="1">
                <a:solidFill>
                  <a:srgbClr val="44546A"/>
                </a:solidFill>
              </a:rPr>
              <a:t>evt</a:t>
            </a:r>
            <a:r>
              <a:rPr lang="en-US" altLang="en-US" sz="1600" dirty="0">
                <a:solidFill>
                  <a:srgbClr val="44546A"/>
                </a:solidFill>
              </a:rPr>
              <a:t>. 1549343</a:t>
            </a:r>
          </a:p>
          <a:p>
            <a:pPr lvl="0"/>
            <a:r>
              <a:rPr lang="en-US" altLang="en-US" sz="1600" dirty="0" err="1">
                <a:solidFill>
                  <a:srgbClr val="44546A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θ</a:t>
            </a:r>
            <a:r>
              <a:rPr lang="en-US" altLang="en-US" sz="1600" baseline="-25000" dirty="0" err="1">
                <a:solidFill>
                  <a:srgbClr val="44546A"/>
                </a:solidFill>
                <a:latin typeface="Arial" panose="02080604020202020204" pitchFamily="34" charset="0"/>
                <a:cs typeface="Arial" panose="02080604020202020204" pitchFamily="34" charset="0"/>
                <a:sym typeface="+mn-ea"/>
              </a:rPr>
              <a:t>zenith</a:t>
            </a:r>
            <a:r>
              <a:rPr lang="en-US" altLang="en-US" sz="1600" dirty="0">
                <a:solidFill>
                  <a:srgbClr val="44546A"/>
                </a:solidFill>
              </a:rPr>
              <a:t>  = 169.78</a:t>
            </a:r>
            <a:r>
              <a:rPr lang="en-US" altLang="en-US" sz="1600" dirty="0">
                <a:solidFill>
                  <a:srgbClr val="44546A"/>
                </a:solidFill>
                <a:latin typeface="Noto Sans" panose="020B0502040504020204" charset="0"/>
                <a:ea typeface="Noto Sans" panose="020B0502040504020204" charset="0"/>
              </a:rPr>
              <a:t>°</a:t>
            </a:r>
            <a:r>
              <a:rPr lang="en-US" altLang="en-US" sz="1600" dirty="0">
                <a:solidFill>
                  <a:srgbClr val="44546A"/>
                </a:solidFill>
              </a:rPr>
              <a:t> </a:t>
            </a:r>
          </a:p>
          <a:p>
            <a:pPr lvl="0"/>
            <a:r>
              <a:rPr lang="en-US" altLang="en-US" sz="1600" dirty="0" err="1">
                <a:solidFill>
                  <a:srgbClr val="44546A"/>
                </a:solidFill>
              </a:rPr>
              <a:t>N</a:t>
            </a:r>
            <a:r>
              <a:rPr lang="en-US" altLang="en-US" sz="1600" baseline="-25000" dirty="0" err="1">
                <a:solidFill>
                  <a:srgbClr val="44546A"/>
                </a:solidFill>
              </a:rPr>
              <a:t>strings</a:t>
            </a:r>
            <a:r>
              <a:rPr lang="en-US" altLang="en-US" sz="1600" dirty="0">
                <a:solidFill>
                  <a:srgbClr val="44546A"/>
                </a:solidFill>
              </a:rPr>
              <a:t> = 3</a:t>
            </a:r>
          </a:p>
          <a:p>
            <a:pPr lvl="0"/>
            <a:r>
              <a:rPr lang="en-US" altLang="en-US" sz="1600" dirty="0" err="1">
                <a:solidFill>
                  <a:srgbClr val="44546A"/>
                </a:solidFill>
                <a:sym typeface="+mn-ea"/>
              </a:rPr>
              <a:t>N</a:t>
            </a:r>
            <a:r>
              <a:rPr lang="en-US" altLang="en-US" sz="1600" baseline="-25000" dirty="0" err="1">
                <a:solidFill>
                  <a:srgbClr val="44546A"/>
                </a:solidFill>
                <a:sym typeface="+mn-ea"/>
              </a:rPr>
              <a:t>strings</a:t>
            </a:r>
            <a:r>
              <a:rPr lang="en-US" altLang="en-US" sz="1600" dirty="0">
                <a:solidFill>
                  <a:srgbClr val="44546A"/>
                </a:solidFill>
              </a:rPr>
              <a:t> = 19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434" y="1786098"/>
            <a:ext cx="2664296" cy="225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50543" y="1088449"/>
            <a:ext cx="163792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altLang="en-US" b="1" dirty="0" smtClean="0">
                <a:solidFill>
                  <a:srgbClr val="44546A"/>
                </a:solidFill>
              </a:rPr>
              <a:t>Каскадные</a:t>
            </a:r>
            <a:endParaRPr lang="en-US" altLang="en-US" b="1" dirty="0">
              <a:solidFill>
                <a:srgbClr val="44546A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83768" y="980728"/>
            <a:ext cx="208823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altLang="en-US" sz="1600" b="1" dirty="0" smtClean="0">
                <a:solidFill>
                  <a:srgbClr val="44546A"/>
                </a:solidFill>
              </a:rPr>
              <a:t>Трековые </a:t>
            </a:r>
          </a:p>
          <a:p>
            <a:pPr lvl="0" algn="ctr"/>
            <a:r>
              <a:rPr lang="ru-RU" altLang="en-US" sz="1600" b="1" dirty="0" err="1" smtClean="0">
                <a:solidFill>
                  <a:srgbClr val="44546A"/>
                </a:solidFill>
              </a:rPr>
              <a:t>многокластерные</a:t>
            </a:r>
            <a:endParaRPr lang="en-US" altLang="en-US" sz="1600" b="1" dirty="0">
              <a:solidFill>
                <a:srgbClr val="44546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2678" y="980728"/>
            <a:ext cx="177703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altLang="en-US" sz="1600" b="1" dirty="0" smtClean="0">
                <a:solidFill>
                  <a:srgbClr val="44546A"/>
                </a:solidFill>
              </a:rPr>
              <a:t>Трековые </a:t>
            </a:r>
            <a:r>
              <a:rPr lang="ru-RU" altLang="en-US" sz="1600" b="1" dirty="0" err="1" smtClean="0">
                <a:solidFill>
                  <a:srgbClr val="44546A"/>
                </a:solidFill>
              </a:rPr>
              <a:t>однокластерные</a:t>
            </a:r>
            <a:endParaRPr lang="en-US" altLang="en-US" sz="1600" b="1" dirty="0">
              <a:solidFill>
                <a:srgbClr val="44546A"/>
              </a:solidFill>
            </a:endParaRP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80" y="4428089"/>
            <a:ext cx="2678236" cy="21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56801" y="1772816"/>
            <a:ext cx="203882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err="1"/>
              <a:t>Downgoing</a:t>
            </a:r>
            <a:r>
              <a:rPr lang="en-US" sz="1400" b="1" dirty="0"/>
              <a:t> atmospheric </a:t>
            </a:r>
            <a:endParaRPr lang="ru-RU" sz="1400" b="1" dirty="0" smtClean="0"/>
          </a:p>
          <a:p>
            <a:r>
              <a:rPr lang="en-US" sz="1400" b="1" dirty="0" smtClean="0"/>
              <a:t>muon </a:t>
            </a:r>
            <a:r>
              <a:rPr lang="en-US" sz="1400" b="1" dirty="0"/>
              <a:t>bundle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56801" y="4365104"/>
            <a:ext cx="196669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 err="1"/>
              <a:t>Upgoing</a:t>
            </a:r>
            <a:r>
              <a:rPr lang="en-US" sz="1600" b="1" dirty="0"/>
              <a:t> 1 </a:t>
            </a:r>
            <a:r>
              <a:rPr lang="en-US" sz="1600" b="1" dirty="0" err="1"/>
              <a:t>PeV</a:t>
            </a:r>
            <a:r>
              <a:rPr lang="en-US" sz="1600" b="1" dirty="0"/>
              <a:t> muon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11216" y="3656200"/>
            <a:ext cx="61151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/>
              <a:t>data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66243" y="3244334"/>
            <a:ext cx="611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data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023493" y="6175090"/>
            <a:ext cx="57900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smtClean="0"/>
              <a:t>М-С</a:t>
            </a:r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93702"/>
            <a:ext cx="3266822" cy="247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269307" y="4561947"/>
            <a:ext cx="36004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Upward </a:t>
            </a:r>
            <a:r>
              <a:rPr lang="en-US" sz="2400" b="1" dirty="0"/>
              <a:t>moving </a:t>
            </a:r>
            <a:r>
              <a:rPr lang="en-US" sz="2400" b="1" dirty="0" smtClean="0"/>
              <a:t>electron</a:t>
            </a:r>
          </a:p>
          <a:p>
            <a:pPr algn="ctr"/>
            <a:r>
              <a:rPr lang="en-US" sz="2400" b="1" dirty="0" smtClean="0"/>
              <a:t> </a:t>
            </a:r>
            <a:r>
              <a:rPr lang="en-US" sz="2400" b="1" dirty="0"/>
              <a:t>or tau-neutrino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at </a:t>
            </a:r>
            <a:r>
              <a:rPr lang="en-US" sz="2400" b="1" dirty="0"/>
              <a:t>the 100 </a:t>
            </a:r>
            <a:r>
              <a:rPr lang="en-US" sz="2400" b="1" dirty="0" err="1"/>
              <a:t>TeV</a:t>
            </a:r>
            <a:r>
              <a:rPr lang="en-US" sz="2400" b="1" dirty="0"/>
              <a:t> </a:t>
            </a:r>
            <a:endParaRPr lang="ru-RU" sz="2400" b="1" dirty="0"/>
          </a:p>
        </p:txBody>
      </p:sp>
      <p:pic>
        <p:nvPicPr>
          <p:cNvPr id="22" name="Picture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209981" y="1772816"/>
            <a:ext cx="197168" cy="342773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509" y="5144039"/>
            <a:ext cx="660757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en-US" b="1" dirty="0">
                <a:solidFill>
                  <a:srgbClr val="FF0000"/>
                </a:solidFill>
              </a:rPr>
              <a:t>early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280" y="1646939"/>
            <a:ext cx="54521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en-US" b="1" dirty="0">
                <a:solidFill>
                  <a:srgbClr val="0766D4"/>
                </a:solidFill>
              </a:rPr>
              <a:t>late</a:t>
            </a:r>
          </a:p>
        </p:txBody>
      </p:sp>
    </p:spTree>
    <p:extLst>
      <p:ext uri="{BB962C8B-B14F-4D97-AF65-F5344CB8AC3E}">
        <p14:creationId xmlns="" xmlns:p14="http://schemas.microsoft.com/office/powerpoint/2010/main" val="4709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Single-cluster </a:t>
            </a:r>
            <a:r>
              <a:rPr lang="en-US" b="1" dirty="0"/>
              <a:t>muon neutrino candidates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44" y="836711"/>
            <a:ext cx="4419080" cy="43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301208"/>
            <a:ext cx="457200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b="1" dirty="0" smtClean="0"/>
              <a:t>•</a:t>
            </a:r>
            <a:r>
              <a:rPr lang="en-US" b="1" dirty="0"/>
              <a:t>Cut-based analysis optimized for low-energy (atmospheric) neutrino, &lt;</a:t>
            </a:r>
            <a:r>
              <a:rPr lang="en-US" b="1" dirty="0" err="1"/>
              <a:t>Eν</a:t>
            </a:r>
            <a:r>
              <a:rPr lang="en-US" b="1" dirty="0"/>
              <a:t>&gt; ~ 500 GeV </a:t>
            </a:r>
          </a:p>
          <a:p>
            <a:r>
              <a:rPr lang="en-US" b="1" dirty="0" smtClean="0"/>
              <a:t>•</a:t>
            </a:r>
            <a:r>
              <a:rPr lang="en-US" b="1" dirty="0"/>
              <a:t>Single-cluster exposition 323 days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91774" y="5301208"/>
            <a:ext cx="324066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/>
              <a:t>MC </a:t>
            </a:r>
            <a:r>
              <a:rPr lang="en-US" sz="2000" b="1" dirty="0"/>
              <a:t>expected: 43.6 </a:t>
            </a:r>
            <a:endParaRPr lang="en-US" sz="2000" dirty="0"/>
          </a:p>
          <a:p>
            <a:r>
              <a:rPr lang="en-US" sz="2000" dirty="0"/>
              <a:t>•atm. neutrino :43.6 </a:t>
            </a:r>
          </a:p>
          <a:p>
            <a:r>
              <a:rPr lang="en-US" sz="2000" dirty="0"/>
              <a:t>•atm. muon: 0 </a:t>
            </a:r>
            <a:r>
              <a:rPr lang="en-US" sz="2000" b="1" dirty="0"/>
              <a:t>Observed: 44 </a:t>
            </a:r>
            <a:endParaRPr lang="en-US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6478078"/>
            <a:ext cx="316799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 smtClean="0"/>
              <a:t>[</a:t>
            </a:r>
            <a:r>
              <a:rPr lang="fr-FR" b="1" dirty="0"/>
              <a:t>Eur. Phys. J. C 81 (2021) 1025]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36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8412" b="1630"/>
          <a:stretch/>
        </p:blipFill>
        <p:spPr bwMode="auto">
          <a:xfrm>
            <a:off x="0" y="857232"/>
            <a:ext cx="6572264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70609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>
                <a:latin typeface="Times New Roman"/>
                <a:ea typeface="Times New Roman"/>
              </a:rPr>
              <a:t>Распределения  событий по энергии каскада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805264"/>
            <a:ext cx="903649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/>
                <a:ea typeface="Times New Roman"/>
              </a:rPr>
              <a:t>Черные точки – экспериментальные данные. Ожидаемые по М-К вклады: атмосферные нейтрино (коричневый), атмосферные мюоны (желтый), астрофизические нейтрино по данным </a:t>
            </a:r>
            <a:r>
              <a:rPr lang="en-US" b="1" dirty="0" err="1">
                <a:latin typeface="Times New Roman"/>
                <a:ea typeface="Times New Roman"/>
              </a:rPr>
              <a:t>IceCube</a:t>
            </a:r>
            <a:r>
              <a:rPr lang="ru-RU" b="1" dirty="0">
                <a:latin typeface="Times New Roman"/>
                <a:ea typeface="Times New Roman"/>
              </a:rPr>
              <a:t> (оранжевый).</a:t>
            </a:r>
            <a:endParaRPr lang="ru-RU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965918" y="908720"/>
            <a:ext cx="3096344" cy="45365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10" tIns="45706" rIns="91410" bIns="45706" rtlCol="0">
            <a:normAutofit fontScale="77500" lnSpcReduction="20000"/>
          </a:bodyPr>
          <a:lstStyle>
            <a:lvl1pPr marL="342793" indent="-342793" algn="l" defTabSz="9141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19" indent="-285660" algn="l" defTabSz="9141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46" indent="-228529" algn="l" defTabSz="9141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02" indent="-228529" algn="l" defTabSz="9141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60" indent="-228529" algn="l" defTabSz="9141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18" indent="-228529" algn="l" defTabSz="9141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76" indent="-228529" algn="l" defTabSz="9141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34" indent="-228529" algn="l" defTabSz="9141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91" indent="-228529" algn="l" defTabSz="91411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latin typeface="Times New Roman"/>
                <a:ea typeface="Times New Roman"/>
              </a:rPr>
              <a:t>Анализ по всем зенитным углам (</a:t>
            </a:r>
            <a:r>
              <a:rPr lang="ru-RU" b="1" dirty="0" err="1" smtClean="0">
                <a:latin typeface="Times New Roman"/>
                <a:ea typeface="Times New Roman"/>
              </a:rPr>
              <a:t>All-sky</a:t>
            </a:r>
            <a:r>
              <a:rPr lang="ru-RU" b="1" dirty="0" smtClean="0">
                <a:latin typeface="Times New Roman"/>
                <a:ea typeface="Times New Roman"/>
              </a:rPr>
              <a:t> </a:t>
            </a:r>
            <a:r>
              <a:rPr lang="ru-RU" b="1" dirty="0" err="1" smtClean="0">
                <a:latin typeface="Times New Roman"/>
                <a:ea typeface="Times New Roman"/>
              </a:rPr>
              <a:t>analysis</a:t>
            </a:r>
            <a:r>
              <a:rPr lang="ru-RU" b="1" dirty="0" smtClean="0">
                <a:latin typeface="Times New Roman"/>
                <a:ea typeface="Times New Roman"/>
              </a:rPr>
              <a:t>) </a:t>
            </a:r>
            <a:endParaRPr lang="en-US" b="1" dirty="0" smtClean="0">
              <a:latin typeface="Times New Roman"/>
              <a:ea typeface="Times New Roman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>- число сработавших OM </a:t>
            </a:r>
            <a:r>
              <a:rPr lang="ru-RU" sz="2400" b="1" dirty="0" err="1" smtClean="0">
                <a:latin typeface="Times New Roman"/>
                <a:ea typeface="Times New Roman"/>
              </a:rPr>
              <a:t>Nhit</a:t>
            </a:r>
            <a:r>
              <a:rPr lang="ru-RU" sz="2400" b="1" dirty="0" smtClean="0">
                <a:latin typeface="Times New Roman"/>
                <a:ea typeface="Times New Roman"/>
              </a:rPr>
              <a:t> &gt; 19</a:t>
            </a:r>
          </a:p>
          <a:p>
            <a:pPr algn="ctr">
              <a:buFontTx/>
              <a:buChar char="-"/>
            </a:pPr>
            <a:r>
              <a:rPr lang="ru-RU" sz="2400" b="1" dirty="0" err="1" smtClean="0">
                <a:latin typeface="Times New Roman"/>
                <a:ea typeface="Times New Roman"/>
              </a:rPr>
              <a:t>Esh</a:t>
            </a:r>
            <a:r>
              <a:rPr lang="ru-RU" sz="2400" b="1" dirty="0" smtClean="0">
                <a:latin typeface="Times New Roman"/>
                <a:ea typeface="Times New Roman"/>
              </a:rPr>
              <a:t> &gt; 70 ТэВ.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 smtClean="0">
              <a:latin typeface="Times New Roman"/>
              <a:ea typeface="Times New Roman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>2018 – 2021 годы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>16 событий (</a:t>
            </a:r>
            <a:r>
              <a:rPr lang="ru-RU" sz="2400" b="1" dirty="0" err="1" smtClean="0">
                <a:latin typeface="Times New Roman"/>
                <a:ea typeface="Times New Roman"/>
              </a:rPr>
              <a:t>экспер</a:t>
            </a:r>
            <a:r>
              <a:rPr lang="ru-RU" sz="2400" b="1" dirty="0" smtClean="0">
                <a:latin typeface="Times New Roman"/>
                <a:ea typeface="Times New Roman"/>
              </a:rPr>
              <a:t>.)</a:t>
            </a:r>
            <a:endParaRPr lang="en-US" sz="2400" b="1" dirty="0" smtClean="0">
              <a:latin typeface="Times New Roman"/>
              <a:ea typeface="Times New Roman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err="1" smtClean="0">
                <a:latin typeface="Times New Roman"/>
                <a:ea typeface="Times New Roman"/>
              </a:rPr>
              <a:t>E</a:t>
            </a:r>
            <a:r>
              <a:rPr lang="en-US" sz="2400" b="1" baseline="-25000" dirty="0" err="1" smtClean="0">
                <a:latin typeface="Times New Roman"/>
                <a:ea typeface="Times New Roman"/>
              </a:rPr>
              <a:t>max</a:t>
            </a:r>
            <a:r>
              <a:rPr lang="en-US" sz="2400" b="1" dirty="0" smtClean="0">
                <a:latin typeface="Times New Roman"/>
                <a:ea typeface="Times New Roman"/>
              </a:rPr>
              <a:t> = 1,2 </a:t>
            </a:r>
            <a:r>
              <a:rPr lang="en-US" sz="2400" b="1" dirty="0" err="1" smtClean="0">
                <a:latin typeface="Times New Roman"/>
                <a:ea typeface="Times New Roman"/>
              </a:rPr>
              <a:t>PeV</a:t>
            </a:r>
            <a:r>
              <a:rPr lang="en-US" sz="2400" b="1" dirty="0" smtClean="0">
                <a:latin typeface="Times New Roman"/>
                <a:ea typeface="Times New Roman"/>
              </a:rPr>
              <a:t> (±30%)</a:t>
            </a:r>
            <a:endParaRPr lang="ru-RU" sz="2400" b="1" dirty="0" smtClean="0">
              <a:latin typeface="Times New Roman"/>
              <a:ea typeface="Times New Roman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 smtClean="0">
              <a:latin typeface="Times New Roman"/>
              <a:ea typeface="Times New Roman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smtClean="0">
                <a:latin typeface="Times New Roman"/>
                <a:ea typeface="Times New Roman"/>
              </a:rPr>
              <a:t>9</a:t>
            </a:r>
            <a:r>
              <a:rPr lang="ru-RU" sz="2400" b="1" dirty="0" smtClean="0">
                <a:latin typeface="Times New Roman"/>
                <a:ea typeface="Times New Roman"/>
              </a:rPr>
              <a:t>,</a:t>
            </a:r>
            <a:r>
              <a:rPr lang="en-US" sz="2400" b="1" dirty="0" smtClean="0">
                <a:latin typeface="Times New Roman"/>
                <a:ea typeface="Times New Roman"/>
              </a:rPr>
              <a:t>5</a:t>
            </a:r>
            <a:r>
              <a:rPr lang="ru-RU" sz="2400" b="1" dirty="0" smtClean="0">
                <a:latin typeface="Times New Roman"/>
                <a:ea typeface="Times New Roman"/>
              </a:rPr>
              <a:t> – фон (М-К)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smtClean="0">
                <a:latin typeface="Times New Roman"/>
                <a:ea typeface="Times New Roman"/>
              </a:rPr>
              <a:t>7</a:t>
            </a:r>
            <a:r>
              <a:rPr lang="ru-RU" sz="2400" b="1" dirty="0" smtClean="0">
                <a:latin typeface="Times New Roman"/>
                <a:ea typeface="Times New Roman"/>
              </a:rPr>
              <a:t>,8 – астрофизические (М-К с использованием данных </a:t>
            </a:r>
            <a:r>
              <a:rPr lang="en-US" sz="2400" b="1" dirty="0" err="1" smtClean="0">
                <a:latin typeface="Times New Roman"/>
                <a:ea typeface="Times New Roman"/>
              </a:rPr>
              <a:t>IceCube</a:t>
            </a:r>
            <a:r>
              <a:rPr lang="en-US" sz="2400" b="1" dirty="0" smtClean="0">
                <a:latin typeface="Times New Roman"/>
                <a:ea typeface="Times New Roman"/>
              </a:rPr>
              <a:t>)</a:t>
            </a:r>
            <a:r>
              <a:rPr lang="ru-RU" sz="2400" b="1" dirty="0" smtClean="0">
                <a:latin typeface="Times New Roman"/>
                <a:ea typeface="Times New Roman"/>
              </a:rPr>
              <a:t> </a:t>
            </a:r>
          </a:p>
          <a:p>
            <a:pPr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71755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6141</TotalTime>
  <Words>1792</Words>
  <Application>Microsoft Office PowerPoint</Application>
  <PresentationFormat>Экран (4:3)</PresentationFormat>
  <Paragraphs>295</Paragraphs>
  <Slides>24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Тема Office</vt:lpstr>
      <vt:lpstr>1_Office Theme</vt:lpstr>
      <vt:lpstr>2_Office Theme</vt:lpstr>
      <vt:lpstr>Формула</vt:lpstr>
      <vt:lpstr>Байкальский нейтринный проект: современный статус и мониторинг оптических свойств водной среды.  Е .Рябов, Иркутский государственный университет  (от коллаборацией  Baikal) </vt:lpstr>
      <vt:lpstr>В 1980 году  A.Е.Чудаков  предложил использовать ледовый покров озера Байкал для методических экспериментов, чтобы получить опыт регистрации черенковского излучения релятивистских частиц в воде.</vt:lpstr>
      <vt:lpstr>Слайд 3</vt:lpstr>
      <vt:lpstr>Слайд 4</vt:lpstr>
      <vt:lpstr>Слайд 5</vt:lpstr>
      <vt:lpstr>Слайд 6</vt:lpstr>
      <vt:lpstr>Трековый и каскадный анализ</vt:lpstr>
      <vt:lpstr>Single-cluster muon neutrino candidates </vt:lpstr>
      <vt:lpstr>Распределения  событий по энергии каскада</vt:lpstr>
      <vt:lpstr>Расположение каскадного события GVD2020_3_175_N  на небе</vt:lpstr>
      <vt:lpstr>Мониторинг оптических свойств водной среды.</vt:lpstr>
      <vt:lpstr>Мониторинг оптических свойств водной среды</vt:lpstr>
      <vt:lpstr>Конструкция приборов типа BAIKAL-5D </vt:lpstr>
      <vt:lpstr>Алгоритмы измерения ГОХ приборами BAIKAL-5D </vt:lpstr>
      <vt:lpstr>Расположение приборов</vt:lpstr>
      <vt:lpstr>Измерения ГОХ в 2020-2023</vt:lpstr>
      <vt:lpstr>РЕЗУЛЬТАТЫ. Изменение длины поглощения за 2021-2023  </vt:lpstr>
      <vt:lpstr>Спектр поглощения</vt:lpstr>
      <vt:lpstr>Спектры поглощения – оценка изменений </vt:lpstr>
      <vt:lpstr>Связь изменения поглощения для разных длин волн</vt:lpstr>
      <vt:lpstr>Изменение рассеяния за период 2020, 2021-2023</vt:lpstr>
      <vt:lpstr>Спектр рассеяния</vt:lpstr>
      <vt:lpstr>ВЫВОДЫ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163</cp:revision>
  <dcterms:created xsi:type="dcterms:W3CDTF">2018-09-19T13:13:37Z</dcterms:created>
  <dcterms:modified xsi:type="dcterms:W3CDTF">2023-05-17T03:28:25Z</dcterms:modified>
</cp:coreProperties>
</file>