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6" r:id="rId2"/>
    <p:sldId id="422" r:id="rId3"/>
    <p:sldId id="289" r:id="rId4"/>
    <p:sldId id="290" r:id="rId5"/>
    <p:sldId id="293" r:id="rId6"/>
    <p:sldId id="296" r:id="rId7"/>
    <p:sldId id="298" r:id="rId8"/>
    <p:sldId id="300" r:id="rId9"/>
    <p:sldId id="330" r:id="rId10"/>
    <p:sldId id="430" r:id="rId11"/>
    <p:sldId id="421" r:id="rId12"/>
    <p:sldId id="310" r:id="rId13"/>
    <p:sldId id="311" r:id="rId14"/>
    <p:sldId id="312" r:id="rId15"/>
    <p:sldId id="313" r:id="rId16"/>
    <p:sldId id="316" r:id="rId17"/>
    <p:sldId id="319" r:id="rId18"/>
    <p:sldId id="415" r:id="rId19"/>
    <p:sldId id="323" r:id="rId20"/>
    <p:sldId id="420" r:id="rId21"/>
    <p:sldId id="338" r:id="rId22"/>
    <p:sldId id="364" r:id="rId23"/>
    <p:sldId id="368" r:id="rId24"/>
    <p:sldId id="428" r:id="rId25"/>
    <p:sldId id="429" r:id="rId26"/>
    <p:sldId id="359" r:id="rId27"/>
    <p:sldId id="362" r:id="rId28"/>
    <p:sldId id="424" r:id="rId29"/>
    <p:sldId id="426" r:id="rId30"/>
    <p:sldId id="370" r:id="rId31"/>
    <p:sldId id="427" r:id="rId32"/>
    <p:sldId id="380" r:id="rId33"/>
    <p:sldId id="381" r:id="rId34"/>
    <p:sldId id="383" r:id="rId35"/>
    <p:sldId id="384" r:id="rId36"/>
    <p:sldId id="410" r:id="rId37"/>
    <p:sldId id="411" r:id="rId38"/>
    <p:sldId id="412" r:id="rId39"/>
    <p:sldId id="413" r:id="rId40"/>
    <p:sldId id="425" r:id="rId41"/>
    <p:sldId id="414" r:id="rId42"/>
    <p:sldId id="390" r:id="rId43"/>
    <p:sldId id="392" r:id="rId44"/>
    <p:sldId id="396" r:id="rId45"/>
    <p:sldId id="399" r:id="rId46"/>
    <p:sldId id="400" r:id="rId47"/>
    <p:sldId id="401" r:id="rId48"/>
    <p:sldId id="333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4C"/>
    <a:srgbClr val="00194B"/>
    <a:srgbClr val="001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48AF2-ABB4-4136-9345-6F39EB70F122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52EA2-BEC5-4E18-B6CA-D39DED537E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>
            <a:extLst>
              <a:ext uri="{FF2B5EF4-FFF2-40B4-BE49-F238E27FC236}">
                <a16:creationId xmlns="" xmlns:a16="http://schemas.microsoft.com/office/drawing/2014/main" id="{76B6466C-645F-418E-83CC-BF5BA8F28B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>
            <a:extLst>
              <a:ext uri="{FF2B5EF4-FFF2-40B4-BE49-F238E27FC236}">
                <a16:creationId xmlns="" xmlns:a16="http://schemas.microsoft.com/office/drawing/2014/main" id="{4526330E-3DFF-4BC8-AC62-9C340A9F9A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7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102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79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=""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=""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=""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=""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=""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=""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=""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=""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=""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1185052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890000" y="60452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AEBA71C-E78F-413B-89C8-4BE201131A0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CFB8DB45-5350-4194-9B8B-D45BA745E374}"/>
              </a:ext>
            </a:extLst>
          </p:cNvPr>
          <p:cNvSpPr txBox="1">
            <a:spLocks/>
          </p:cNvSpPr>
          <p:nvPr userDrawn="1"/>
        </p:nvSpPr>
        <p:spPr>
          <a:xfrm>
            <a:off x="10701338" y="6170613"/>
            <a:ext cx="773112" cy="14605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 eaLnBrk="1" hangingPunct="1"/>
            <a:fld id="{B46133D6-92C7-4A8C-B9BA-1D0062CDBD3E}" type="slidenum">
              <a:rPr lang="ru-RU" altLang="en-US" sz="700">
                <a:solidFill>
                  <a:srgbClr val="333333"/>
                </a:solidFill>
                <a:cs typeface="Arial" pitchFamily="34" charset="0"/>
              </a:rPr>
              <a:pPr algn="r" eaLnBrk="1" hangingPunct="1"/>
              <a:t>‹#›</a:t>
            </a:fld>
            <a:endParaRPr lang="ru-RU" altLang="en-US" sz="700">
              <a:solidFill>
                <a:srgbClr val="333333"/>
              </a:solidFill>
              <a:cs typeface="Arial" pitchFamily="34" charset="0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9667" y="4690241"/>
            <a:ext cx="5204885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55486" y="4690241"/>
            <a:ext cx="5218965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719667" y="1981201"/>
            <a:ext cx="5204884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256855" y="1981201"/>
            <a:ext cx="5217597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8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4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1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6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4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8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8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6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64230-B53D-4D92-B06C-88DCAC553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65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0.wmf"/><Relationship Id="rId15" Type="http://schemas.openxmlformats.org/officeDocument/2006/relationships/image" Target="../media/image67.jpeg"/><Relationship Id="rId10" Type="http://schemas.openxmlformats.org/officeDocument/2006/relationships/image" Target="../media/image62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tiff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hyperlink" Target="https://nevatec.ru/wp-content/uploads/2017/02/ris-1-v-razdel-fizicheskiy-printsip-rabotyi-1.jp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33.wmf"/><Relationship Id="rId3" Type="http://schemas.openxmlformats.org/officeDocument/2006/relationships/image" Target="../media/image135.emf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30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2.wmf"/><Relationship Id="rId20" Type="http://schemas.openxmlformats.org/officeDocument/2006/relationships/image" Target="../media/image13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129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36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3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1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91385" y="2375990"/>
            <a:ext cx="11834038" cy="1152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417643" tIns="208822" rIns="417643" bIns="208822"/>
          <a:lstStyle>
            <a:lvl1pPr marL="0" indent="0" algn="ctr" defTabSz="294959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31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2875" indent="0" algn="ctr" defTabSz="294959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39">
                <a:solidFill>
                  <a:schemeClr val="tx1"/>
                </a:solidFill>
                <a:latin typeface="+mn-lt"/>
                <a:cs typeface="+mn-cs"/>
              </a:defRPr>
            </a:lvl2pPr>
            <a:lvl3pPr marL="645749" indent="0" algn="ctr" defTabSz="294959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7768">
                <a:solidFill>
                  <a:schemeClr val="tx1"/>
                </a:solidFill>
                <a:latin typeface="+mn-lt"/>
                <a:cs typeface="+mn-cs"/>
              </a:defRPr>
            </a:lvl3pPr>
            <a:lvl4pPr marL="968624" indent="0" algn="ctr" defTabSz="294959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426">
                <a:solidFill>
                  <a:schemeClr val="tx1"/>
                </a:solidFill>
                <a:latin typeface="+mn-lt"/>
                <a:cs typeface="+mn-cs"/>
              </a:defRPr>
            </a:lvl4pPr>
            <a:lvl5pPr marL="1291499" indent="0" algn="ctr" defTabSz="294959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426">
                <a:solidFill>
                  <a:schemeClr val="tx1"/>
                </a:solidFill>
                <a:latin typeface="+mn-lt"/>
                <a:cs typeface="+mn-cs"/>
              </a:defRPr>
            </a:lvl5pPr>
            <a:lvl6pPr marL="1614373" indent="0" algn="ctr" defTabSz="2949595" rtl="0" fontAlgn="base">
              <a:spcBef>
                <a:spcPct val="20000"/>
              </a:spcBef>
              <a:spcAft>
                <a:spcPct val="0"/>
              </a:spcAft>
              <a:buNone/>
              <a:defRPr sz="6426">
                <a:solidFill>
                  <a:schemeClr val="tx1"/>
                </a:solidFill>
                <a:latin typeface="+mn-lt"/>
                <a:cs typeface="+mn-cs"/>
              </a:defRPr>
            </a:lvl6pPr>
            <a:lvl7pPr marL="1937248" indent="0" algn="ctr" defTabSz="2949595" rtl="0" fontAlgn="base">
              <a:spcBef>
                <a:spcPct val="20000"/>
              </a:spcBef>
              <a:spcAft>
                <a:spcPct val="0"/>
              </a:spcAft>
              <a:buNone/>
              <a:defRPr sz="6426">
                <a:solidFill>
                  <a:schemeClr val="tx1"/>
                </a:solidFill>
                <a:latin typeface="+mn-lt"/>
                <a:cs typeface="+mn-cs"/>
              </a:defRPr>
            </a:lvl7pPr>
            <a:lvl8pPr marL="2260122" indent="0" algn="ctr" defTabSz="2949595" rtl="0" fontAlgn="base">
              <a:spcBef>
                <a:spcPct val="20000"/>
              </a:spcBef>
              <a:spcAft>
                <a:spcPct val="0"/>
              </a:spcAft>
              <a:buNone/>
              <a:defRPr sz="6426">
                <a:solidFill>
                  <a:schemeClr val="tx1"/>
                </a:solidFill>
                <a:latin typeface="+mn-lt"/>
                <a:cs typeface="+mn-cs"/>
              </a:defRPr>
            </a:lvl8pPr>
            <a:lvl9pPr marL="2582997" indent="0" algn="ctr" defTabSz="2949595" rtl="0" fontAlgn="base">
              <a:spcBef>
                <a:spcPct val="20000"/>
              </a:spcBef>
              <a:spcAft>
                <a:spcPct val="0"/>
              </a:spcAft>
              <a:buNone/>
              <a:defRPr sz="6426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ru-RU" altLang="ru-RU" sz="3200" b="1" kern="0" dirty="0">
                <a:solidFill>
                  <a:srgbClr val="00194C"/>
                </a:solidFill>
                <a:cs typeface="Times New Roman" panose="02020603050405020304" pitchFamily="18" charset="0"/>
              </a:rPr>
              <a:t>АЛМАЗ В ЭЛЕКТРОНИКЕ, ФОТОНИКЕ И КВАНТОВЫХ ТЕХНОЛОГИЯХ</a:t>
            </a:r>
            <a:endParaRPr lang="ru-RU" altLang="ru-RU" sz="3200" b="1" kern="0" dirty="0" smtClean="0">
              <a:solidFill>
                <a:srgbClr val="00194C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91385" y="3474842"/>
            <a:ext cx="11823405" cy="63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643" tIns="208822" rIns="417643" bIns="208822"/>
          <a:lstStyle>
            <a:lvl1pPr marL="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1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ru-RU" sz="2800" b="1" kern="0" dirty="0" smtClean="0">
                <a:solidFill>
                  <a:srgbClr val="00194C"/>
                </a:solidFill>
                <a:cs typeface="Times New Roman" panose="02020603050405020304" pitchFamily="18" charset="0"/>
              </a:rPr>
              <a:t>Евгений Игоревич Липатов</a:t>
            </a:r>
            <a:endParaRPr lang="ru-RU" altLang="ru-RU" sz="2800" b="1" kern="0" dirty="0">
              <a:solidFill>
                <a:srgbClr val="00194C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48856" y="4107456"/>
            <a:ext cx="11876567" cy="170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643" tIns="208822" rIns="417643" bIns="208822"/>
          <a:lstStyle>
            <a:lvl1pPr marL="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1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ru-RU" altLang="ru-RU" sz="2400" b="1" i="1" dirty="0" smtClean="0">
                <a:solidFill>
                  <a:srgbClr val="00194C"/>
                </a:solidFill>
                <a:cs typeface="Times New Roman" panose="02020603050405020304" pitchFamily="18" charset="0"/>
              </a:rPr>
              <a:t>Лаборатория квантовых информационных технологий,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sz="2400" b="1" i="1" dirty="0" smtClean="0">
                <a:solidFill>
                  <a:srgbClr val="00194C"/>
                </a:solidFill>
                <a:cs typeface="Times New Roman" panose="02020603050405020304" pitchFamily="18" charset="0"/>
              </a:rPr>
              <a:t>Радиофизический факультет, Томский государственный университет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ru-RU" altLang="ru-RU" sz="2400" b="1" i="1" dirty="0" smtClean="0">
                <a:solidFill>
                  <a:srgbClr val="00194C"/>
                </a:solidFill>
                <a:cs typeface="Times New Roman" panose="02020603050405020304" pitchFamily="18" charset="0"/>
              </a:rPr>
              <a:t>Институт сильноточной электроники СО РАН, г. Томск</a:t>
            </a:r>
            <a:endParaRPr lang="en-US" altLang="ru-RU" sz="2400" b="1" i="1" dirty="0" smtClean="0">
              <a:solidFill>
                <a:srgbClr val="00194C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76" y="221137"/>
            <a:ext cx="1786074" cy="79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1 E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91" y="1222167"/>
            <a:ext cx="1133271" cy="83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6" y="137334"/>
            <a:ext cx="2160935" cy="96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5" b="19925"/>
          <a:stretch/>
        </p:blipFill>
        <p:spPr bwMode="auto">
          <a:xfrm>
            <a:off x="215856" y="1344877"/>
            <a:ext cx="1792053" cy="60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15" y="120190"/>
            <a:ext cx="940019" cy="1027754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31196" y="5948917"/>
            <a:ext cx="4439806" cy="6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643" tIns="208822" rIns="417643" bIns="208822"/>
          <a:lstStyle>
            <a:lvl1pPr marL="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1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defTabSz="417671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defTabSz="4176713" rtl="0" fontAlgn="base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rgbClr val="00194C"/>
                </a:solidFill>
                <a:cs typeface="Times New Roman" panose="02020603050405020304" pitchFamily="18" charset="0"/>
              </a:rPr>
              <a:t>г. Новосибирск, 17.05.2023</a:t>
            </a:r>
            <a:endParaRPr lang="en-US" altLang="ru-RU" sz="2400" b="1" dirty="0" smtClean="0">
              <a:solidFill>
                <a:srgbClr val="00194C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99" y="199310"/>
            <a:ext cx="5874324" cy="8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5353" y="104852"/>
            <a:ext cx="11529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Высокотемпературная вакуумная печь </a:t>
            </a:r>
            <a:endParaRPr lang="en-US" sz="4400" b="1" dirty="0" smtClean="0">
              <a:solidFill>
                <a:srgbClr val="001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«ВЕЛМАН», г. Новосибирск</a:t>
            </a:r>
            <a:endParaRPr lang="ru-RU" sz="2000" b="1" dirty="0">
              <a:solidFill>
                <a:srgbClr val="001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3" name="Объект 2"/>
          <p:cNvSpPr txBox="1">
            <a:spLocks/>
          </p:cNvSpPr>
          <p:nvPr/>
        </p:nvSpPr>
        <p:spPr bwMode="auto">
          <a:xfrm>
            <a:off x="5438899" y="5171641"/>
            <a:ext cx="6115792" cy="152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/>
          <a:p>
            <a:r>
              <a:rPr lang="ru-RU" b="1" dirty="0" smtClean="0"/>
              <a:t>Допустимые режимы отжига (температура/время):</a:t>
            </a:r>
          </a:p>
          <a:p>
            <a:r>
              <a:rPr lang="ru-RU" b="1" dirty="0" smtClean="0"/>
              <a:t>- ≤ 1400°С/300 </a:t>
            </a:r>
            <a:r>
              <a:rPr lang="ru-RU" b="1" dirty="0"/>
              <a:t>минут;</a:t>
            </a:r>
          </a:p>
          <a:p>
            <a:r>
              <a:rPr lang="ru-RU" b="1" dirty="0" smtClean="0"/>
              <a:t>- </a:t>
            </a:r>
            <a:r>
              <a:rPr lang="ru-RU" b="1" dirty="0"/>
              <a:t>1500</a:t>
            </a:r>
            <a:r>
              <a:rPr lang="ru-RU" b="1" baseline="30000" dirty="0"/>
              <a:t>○</a:t>
            </a:r>
            <a:r>
              <a:rPr lang="ru-RU" b="1" dirty="0"/>
              <a:t>С/60 минут</a:t>
            </a:r>
            <a:r>
              <a:rPr lang="ru-RU" b="1" dirty="0" smtClean="0"/>
              <a:t>;</a:t>
            </a:r>
            <a:endParaRPr lang="ru-RU" b="1" dirty="0"/>
          </a:p>
          <a:p>
            <a:r>
              <a:rPr lang="ru-RU" b="1" dirty="0" smtClean="0"/>
              <a:t>- 1600 </a:t>
            </a:r>
            <a:r>
              <a:rPr lang="ru-RU" b="1" dirty="0"/>
              <a:t>÷ 1700</a:t>
            </a:r>
            <a:r>
              <a:rPr lang="ru-RU" b="1" baseline="30000" dirty="0"/>
              <a:t>○</a:t>
            </a:r>
            <a:r>
              <a:rPr lang="ru-RU" b="1" dirty="0"/>
              <a:t>С/ 15 минут;</a:t>
            </a:r>
          </a:p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- </a:t>
            </a:r>
            <a:r>
              <a:rPr lang="ru-RU" b="1" dirty="0"/>
              <a:t>1800</a:t>
            </a:r>
            <a:r>
              <a:rPr lang="ru-RU" b="1" baseline="30000" dirty="0"/>
              <a:t>○</a:t>
            </a:r>
            <a:r>
              <a:rPr lang="ru-RU" b="1" dirty="0"/>
              <a:t>С/10 минут;</a:t>
            </a:r>
          </a:p>
          <a:p>
            <a:r>
              <a:rPr lang="ru-RU" b="1" dirty="0"/>
              <a:t>- 2000</a:t>
            </a:r>
            <a:r>
              <a:rPr lang="ru-RU" b="1" baseline="30000" dirty="0"/>
              <a:t>○</a:t>
            </a:r>
            <a:r>
              <a:rPr lang="ru-RU" b="1" dirty="0"/>
              <a:t>С/2 минуты;</a:t>
            </a:r>
          </a:p>
          <a:p>
            <a:r>
              <a:rPr lang="ru-RU" b="1" dirty="0"/>
              <a:t>- 2100</a:t>
            </a:r>
            <a:r>
              <a:rPr lang="ru-RU" b="1" baseline="30000" dirty="0"/>
              <a:t>○</a:t>
            </a:r>
            <a:r>
              <a:rPr lang="ru-RU" b="1" dirty="0"/>
              <a:t>С/0.5 минуты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10</a:t>
            </a:fld>
            <a:endParaRPr lang="ru-RU" altLang="ru-RU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251856" y="6115793"/>
            <a:ext cx="4800600" cy="67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b="1" dirty="0"/>
              <a:t>Внешний вид экспериментальной установки для АРНТ отжига алмазов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6" y="1239269"/>
            <a:ext cx="4800600" cy="4781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71" y="961901"/>
            <a:ext cx="5956420" cy="42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3">
            <a:extLst>
              <a:ext uri="{FF2B5EF4-FFF2-40B4-BE49-F238E27FC236}">
                <a16:creationId xmlns="" xmlns:a16="http://schemas.microsoft.com/office/drawing/2014/main" id="{68228647-EA9A-4889-829D-79A8CCA455A0}"/>
              </a:ext>
            </a:extLst>
          </p:cNvPr>
          <p:cNvSpPr txBox="1">
            <a:spLocks/>
          </p:cNvSpPr>
          <p:nvPr/>
        </p:nvSpPr>
        <p:spPr>
          <a:xfrm>
            <a:off x="450850" y="241300"/>
            <a:ext cx="9078913" cy="7080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194C"/>
                </a:solidFill>
                <a:latin typeface="+mn-lt"/>
              </a:rPr>
              <a:t>Структура</a:t>
            </a:r>
            <a:r>
              <a:rPr lang="en-US" sz="5400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ru-RU" sz="5400" b="1" dirty="0">
                <a:solidFill>
                  <a:srgbClr val="00194C"/>
                </a:solidFill>
                <a:latin typeface="+mn-lt"/>
              </a:rPr>
              <a:t>доклада</a:t>
            </a:r>
            <a:endParaRPr lang="en-US" sz="5400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8195" name="Подзаголовок 2">
            <a:extLst>
              <a:ext uri="{FF2B5EF4-FFF2-40B4-BE49-F238E27FC236}">
                <a16:creationId xmlns="" xmlns:a16="http://schemas.microsoft.com/office/drawing/2014/main" id="{A2259469-0741-4ACC-B832-6FE83AF32D5D}"/>
              </a:ext>
            </a:extLst>
          </p:cNvPr>
          <p:cNvSpPr txBox="1">
            <a:spLocks/>
          </p:cNvSpPr>
          <p:nvPr/>
        </p:nvSpPr>
        <p:spPr bwMode="auto">
          <a:xfrm>
            <a:off x="325438" y="1470581"/>
            <a:ext cx="11690350" cy="518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Оптические и электронные </a:t>
            </a:r>
            <a:r>
              <a:rPr lang="ru-RU" altLang="ru-RU" sz="4400" b="1" dirty="0">
                <a:solidFill>
                  <a:srgbClr val="00194C"/>
                </a:solidFill>
              </a:rPr>
              <a:t>свойства </a:t>
            </a:r>
            <a:endParaRPr lang="ru-RU" altLang="ru-RU" sz="4400" b="1" dirty="0" smtClean="0">
              <a:solidFill>
                <a:srgbClr val="00194C"/>
              </a:solidFill>
            </a:endParaRP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u="sng" dirty="0" smtClean="0">
                <a:solidFill>
                  <a:srgbClr val="00194C"/>
                </a:solidFill>
              </a:rPr>
              <a:t>Синтез алмаза</a:t>
            </a: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Электроника </a:t>
            </a:r>
            <a:r>
              <a:rPr lang="ru-RU" altLang="ru-RU" sz="4400" b="1" dirty="0">
                <a:solidFill>
                  <a:srgbClr val="00194C"/>
                </a:solidFill>
              </a:rPr>
              <a:t>и </a:t>
            </a:r>
            <a:r>
              <a:rPr lang="ru-RU" altLang="ru-RU" sz="4400" b="1" dirty="0" smtClean="0">
                <a:solidFill>
                  <a:srgbClr val="00194C"/>
                </a:solidFill>
              </a:rPr>
              <a:t>фотоника</a:t>
            </a: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dirty="0">
                <a:solidFill>
                  <a:srgbClr val="00194C"/>
                </a:solidFill>
              </a:rPr>
              <a:t>Алмазные лазеры (</a:t>
            </a:r>
            <a:r>
              <a:rPr lang="ru-RU" altLang="ru-RU" sz="4400" b="1" dirty="0" err="1">
                <a:solidFill>
                  <a:srgbClr val="00194C"/>
                </a:solidFill>
              </a:rPr>
              <a:t>алмазеры</a:t>
            </a:r>
            <a:r>
              <a:rPr lang="ru-RU" altLang="ru-RU" sz="4400" b="1" dirty="0">
                <a:solidFill>
                  <a:srgbClr val="00194C"/>
                </a:solidFill>
              </a:rPr>
              <a:t>) </a:t>
            </a:r>
            <a:endParaRPr lang="ru-RU" altLang="ru-RU" sz="4400" b="1" dirty="0" smtClean="0">
              <a:solidFill>
                <a:srgbClr val="00194C"/>
              </a:solidFill>
            </a:endParaRP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Квантовые технологии</a:t>
            </a:r>
            <a:endParaRPr lang="ru-RU" altLang="ru-RU" sz="4400" b="1" baseline="30000" dirty="0">
              <a:solidFill>
                <a:srgbClr val="00194C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1813" y="1095375"/>
            <a:ext cx="5097462" cy="56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ru-RU" altLang="ru-RU" sz="5400" b="1" dirty="0">
                <a:solidFill>
                  <a:srgbClr val="00194C"/>
                </a:solidFill>
                <a:latin typeface="Calibri" pitchFamily="34" charset="0"/>
              </a:rPr>
              <a:t>ВДВТ </a:t>
            </a:r>
            <a:r>
              <a:rPr lang="ru-RU" altLang="ru-RU" sz="5400" b="1" dirty="0" smtClean="0">
                <a:solidFill>
                  <a:srgbClr val="00194C"/>
                </a:solidFill>
                <a:latin typeface="Calibri" pitchFamily="34" charset="0"/>
              </a:rPr>
              <a:t>(</a:t>
            </a:r>
            <a:r>
              <a:rPr lang="en-US" altLang="ru-RU" sz="5400" b="1" dirty="0" smtClean="0">
                <a:solidFill>
                  <a:srgbClr val="00194C"/>
                </a:solidFill>
                <a:latin typeface="Calibri" pitchFamily="34" charset="0"/>
              </a:rPr>
              <a:t>HPHT</a:t>
            </a:r>
            <a:r>
              <a:rPr lang="ru-RU" altLang="ru-RU" sz="5400" b="1" dirty="0" smtClean="0">
                <a:solidFill>
                  <a:srgbClr val="00194C"/>
                </a:solidFill>
                <a:latin typeface="Calibri" pitchFamily="34" charset="0"/>
              </a:rPr>
              <a:t>) алмазы</a:t>
            </a:r>
            <a:endParaRPr lang="ru-RU" altLang="ru-RU" sz="5400" b="1" dirty="0">
              <a:solidFill>
                <a:srgbClr val="00194C"/>
              </a:solidFill>
              <a:latin typeface="Calibri" pitchFamily="34" charset="0"/>
            </a:endParaRPr>
          </a:p>
        </p:txBody>
      </p:sp>
      <p:pic>
        <p:nvPicPr>
          <p:cNvPr id="1741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8638" y="1096963"/>
            <a:ext cx="3132137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8" y="1095375"/>
            <a:ext cx="2473325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"/>
          <p:cNvPicPr>
            <a:picLocks noChangeAspect="1"/>
          </p:cNvPicPr>
          <p:nvPr/>
        </p:nvPicPr>
        <p:blipFill>
          <a:blip r:embed="rId5" cstate="print"/>
          <a:srcRect l="51344"/>
          <a:stretch>
            <a:fillRect/>
          </a:stretch>
        </p:blipFill>
        <p:spPr bwMode="auto">
          <a:xfrm>
            <a:off x="136525" y="3570288"/>
            <a:ext cx="3733800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9538" y="3570288"/>
            <a:ext cx="369887" cy="31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3886200" y="3919538"/>
            <a:ext cx="28733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400"/>
              <a:t>Загрузка:</a:t>
            </a:r>
          </a:p>
          <a:p>
            <a:pPr algn="r"/>
            <a:r>
              <a:rPr lang="ru-RU" altLang="ru-RU" sz="2400"/>
              <a:t>Графит,</a:t>
            </a:r>
          </a:p>
          <a:p>
            <a:pPr algn="r"/>
            <a:r>
              <a:rPr lang="ru-RU" altLang="ru-RU" sz="2400"/>
              <a:t>Металлы (сплавы)</a:t>
            </a:r>
          </a:p>
          <a:p>
            <a:pPr algn="r"/>
            <a:r>
              <a:rPr lang="ru-RU" altLang="ru-RU" sz="2400"/>
              <a:t>Затравка (алмаз)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ru-RU" altLang="ru-RU" sz="5400" b="1" dirty="0">
                <a:solidFill>
                  <a:srgbClr val="00194C"/>
                </a:solidFill>
                <a:latin typeface="Calibri" pitchFamily="34" charset="0"/>
              </a:rPr>
              <a:t>ВДВТ-синтез алмаза</a:t>
            </a:r>
          </a:p>
        </p:txBody>
      </p:sp>
      <p:sp>
        <p:nvSpPr>
          <p:cNvPr id="18436" name="TextBox 10"/>
          <p:cNvSpPr txBox="1">
            <a:spLocks noChangeArrowheads="1"/>
          </p:cNvSpPr>
          <p:nvPr/>
        </p:nvSpPr>
        <p:spPr bwMode="auto">
          <a:xfrm>
            <a:off x="890588" y="1096963"/>
            <a:ext cx="3049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/>
              <a:t>Установка типа </a:t>
            </a:r>
            <a:r>
              <a:rPr lang="en-US" altLang="ru-RU" sz="2400"/>
              <a:t>Belt</a:t>
            </a:r>
            <a:endParaRPr lang="ru-RU" altLang="ru-RU" sz="2400"/>
          </a:p>
        </p:txBody>
      </p:sp>
      <p:pic>
        <p:nvPicPr>
          <p:cNvPr id="184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697038"/>
            <a:ext cx="4549775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113" y="1765300"/>
            <a:ext cx="296386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9288" y="1765300"/>
            <a:ext cx="29638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Box 10"/>
          <p:cNvSpPr txBox="1">
            <a:spLocks noChangeArrowheads="1"/>
          </p:cNvSpPr>
          <p:nvPr/>
        </p:nvSpPr>
        <p:spPr bwMode="auto">
          <a:xfrm>
            <a:off x="6823075" y="1062038"/>
            <a:ext cx="3049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/>
              <a:t>Аппарат БАРС</a:t>
            </a:r>
          </a:p>
        </p:txBody>
      </p:sp>
      <p:pic>
        <p:nvPicPr>
          <p:cNvPr id="18441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7275" y="4194175"/>
            <a:ext cx="63658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ru-RU" altLang="ru-RU" sz="5400" b="1" dirty="0">
                <a:solidFill>
                  <a:srgbClr val="00194C"/>
                </a:solidFill>
                <a:latin typeface="Calibri" pitchFamily="34" charset="0"/>
              </a:rPr>
              <a:t>ВДВТ-синтез алмаза</a:t>
            </a:r>
          </a:p>
        </p:txBody>
      </p:sp>
      <p:sp>
        <p:nvSpPr>
          <p:cNvPr id="19460" name="TextBox 10"/>
          <p:cNvSpPr txBox="1">
            <a:spLocks noChangeArrowheads="1"/>
          </p:cNvSpPr>
          <p:nvPr/>
        </p:nvSpPr>
        <p:spPr bwMode="auto">
          <a:xfrm>
            <a:off x="882650" y="1293813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/>
              <a:t>Одноосный пресс</a:t>
            </a:r>
          </a:p>
        </p:txBody>
      </p:sp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6815138" y="1258888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/>
              <a:t>Кубический пресс</a:t>
            </a:r>
          </a:p>
        </p:txBody>
      </p:sp>
      <p:pic>
        <p:nvPicPr>
          <p:cNvPr id="19462" name="Рисунок 1"/>
          <p:cNvPicPr>
            <a:picLocks noChangeAspect="1"/>
          </p:cNvPicPr>
          <p:nvPr/>
        </p:nvPicPr>
        <p:blipFill>
          <a:blip r:embed="rId2" cstate="print"/>
          <a:srcRect l="2" r="33669"/>
          <a:stretch>
            <a:fillRect/>
          </a:stretch>
        </p:blipFill>
        <p:spPr bwMode="auto">
          <a:xfrm>
            <a:off x="357981" y="1933575"/>
            <a:ext cx="40989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725" y="1933575"/>
            <a:ext cx="4105275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9142413" y="4867653"/>
            <a:ext cx="30495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009242"/>
                </a:solidFill>
              </a:rPr>
              <a:t>КНР производит </a:t>
            </a:r>
            <a:r>
              <a:rPr lang="ru-RU" altLang="ru-RU" sz="2400" dirty="0" smtClean="0">
                <a:solidFill>
                  <a:srgbClr val="009242"/>
                </a:solidFill>
              </a:rPr>
              <a:t>тысячи </a:t>
            </a:r>
            <a:r>
              <a:rPr lang="ru-RU" altLang="ru-RU" sz="2400" dirty="0">
                <a:solidFill>
                  <a:srgbClr val="009242"/>
                </a:solidFill>
              </a:rPr>
              <a:t>тонн синтетических алмазов</a:t>
            </a:r>
            <a:r>
              <a:rPr lang="ru-RU" altLang="ru-RU" sz="2400" dirty="0" smtClean="0">
                <a:solidFill>
                  <a:srgbClr val="009242"/>
                </a:solidFill>
              </a:rPr>
              <a:t>!</a:t>
            </a:r>
            <a:endParaRPr lang="ru-RU" altLang="ru-RU" sz="2400" dirty="0">
              <a:solidFill>
                <a:srgbClr val="00924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14</a:t>
            </a:fld>
            <a:endParaRPr lang="ru-RU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70" y="1933575"/>
            <a:ext cx="3986109" cy="2640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ru-RU" altLang="ru-RU" sz="5400" b="1">
                <a:latin typeface="Calibri" pitchFamily="34" charset="0"/>
              </a:rPr>
              <a:t>Детонационный синтез алмаза</a:t>
            </a:r>
          </a:p>
        </p:txBody>
      </p:sp>
      <p:pic>
        <p:nvPicPr>
          <p:cNvPr id="2048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88" y="1193800"/>
            <a:ext cx="5988050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6437313" y="995363"/>
            <a:ext cx="5381625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/>
              <a:t>Метод взрывного синтеза алмазов основан на кратковременном воздействии высоких давлений и температур при дефиците кислорода на углеродсодержащий материал (графит, сажа, взрывчатое вещество) и быстрым последующим охлаждением образовавшейся метастабильной фазы алмаза. </a:t>
            </a:r>
          </a:p>
          <a:p>
            <a:r>
              <a:rPr lang="ru-RU" altLang="ru-RU" sz="2400" dirty="0"/>
              <a:t>Используются: </a:t>
            </a:r>
            <a:r>
              <a:rPr lang="ru-RU" altLang="ru-RU" sz="2400" dirty="0" err="1"/>
              <a:t>гексоген</a:t>
            </a:r>
            <a:r>
              <a:rPr lang="ru-RU" altLang="ru-RU" sz="2400" dirty="0"/>
              <a:t>, нитроглицериновый порох, ТНТ.</a:t>
            </a:r>
          </a:p>
          <a:p>
            <a:pPr>
              <a:spcBef>
                <a:spcPts val="600"/>
              </a:spcBef>
            </a:pPr>
            <a:r>
              <a:rPr lang="ru-RU" altLang="ru-RU" sz="2400" dirty="0">
                <a:solidFill>
                  <a:srgbClr val="009242"/>
                </a:solidFill>
              </a:rPr>
              <a:t>Целесообразен при утилизации боеприпасов!</a:t>
            </a:r>
          </a:p>
          <a:p>
            <a:pPr>
              <a:spcBef>
                <a:spcPts val="600"/>
              </a:spcBef>
            </a:pPr>
            <a:r>
              <a:rPr lang="ru-RU" altLang="ru-RU" sz="2400" dirty="0"/>
              <a:t>Размер алмазов – </a:t>
            </a:r>
          </a:p>
          <a:p>
            <a:r>
              <a:rPr lang="ru-RU" altLang="ru-RU" sz="2400" dirty="0"/>
              <a:t>десятки-сотни нм.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altLang="ru-RU" sz="5400" b="1">
                <a:latin typeface="Calibri" pitchFamily="34" charset="0"/>
              </a:rPr>
              <a:t>Принцип ГХО-синтеза алмаза</a:t>
            </a:r>
          </a:p>
        </p:txBody>
      </p:sp>
      <p:pic>
        <p:nvPicPr>
          <p:cNvPr id="23557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642" y="3678150"/>
            <a:ext cx="2498016" cy="23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16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75" y="1055045"/>
            <a:ext cx="3593299" cy="2621341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73" y="2382949"/>
            <a:ext cx="3448302" cy="356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5975" y="5946041"/>
            <a:ext cx="38385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Спицын Б.В., Алексеенко А.Е. Химическая кристаллизация алмаза и нанесение алмазных покрытий из газовой фазы // Защита металлов, 43, №5, с. 456-474, 2007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6821" y="3753564"/>
            <a:ext cx="2435768" cy="240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4225303" y="6227762"/>
            <a:ext cx="7126910" cy="54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ru-RU" sz="1300" dirty="0" err="1">
                <a:latin typeface="Calibri" pitchFamily="34" charset="0"/>
              </a:rPr>
              <a:t>Cleri</a:t>
            </a:r>
            <a:r>
              <a:rPr lang="en-US" altLang="ru-RU" sz="1300" dirty="0">
                <a:latin typeface="Calibri" pitchFamily="34" charset="0"/>
              </a:rPr>
              <a:t> F., </a:t>
            </a:r>
            <a:r>
              <a:rPr lang="en-US" altLang="ru-RU" sz="1300" dirty="0" err="1">
                <a:latin typeface="Calibri" pitchFamily="34" charset="0"/>
              </a:rPr>
              <a:t>Keblinski</a:t>
            </a:r>
            <a:r>
              <a:rPr lang="en-US" altLang="ru-RU" sz="1300" dirty="0">
                <a:latin typeface="Calibri" pitchFamily="34" charset="0"/>
              </a:rPr>
              <a:t> P., Colombo L., et al. On the electrical activity of </a:t>
            </a:r>
            <a:r>
              <a:rPr lang="en-US" altLang="ru-RU" sz="1300" i="1" dirty="0">
                <a:latin typeface="Calibri" pitchFamily="34" charset="0"/>
              </a:rPr>
              <a:t>sp2</a:t>
            </a:r>
            <a:r>
              <a:rPr lang="en-US" altLang="ru-RU" sz="1300" dirty="0">
                <a:latin typeface="Calibri" pitchFamily="34" charset="0"/>
              </a:rPr>
              <a:t>-bonded grain boundaries in </a:t>
            </a:r>
            <a:r>
              <a:rPr lang="en-US" altLang="ru-RU" sz="1300" dirty="0" err="1">
                <a:latin typeface="Calibri" pitchFamily="34" charset="0"/>
              </a:rPr>
              <a:t>nanocrystalline</a:t>
            </a:r>
            <a:r>
              <a:rPr lang="en-US" altLang="ru-RU" sz="1300" dirty="0">
                <a:latin typeface="Calibri" pitchFamily="34" charset="0"/>
              </a:rPr>
              <a:t> diamond // </a:t>
            </a:r>
            <a:r>
              <a:rPr lang="en-US" altLang="ru-RU" sz="1300" dirty="0" err="1">
                <a:latin typeface="Calibri" pitchFamily="34" charset="0"/>
              </a:rPr>
              <a:t>Europhysics</a:t>
            </a:r>
            <a:r>
              <a:rPr lang="en-US" altLang="ru-RU" sz="1300" dirty="0">
                <a:latin typeface="Calibri" pitchFamily="34" charset="0"/>
              </a:rPr>
              <a:t> letters, 46, p. 671–677, 1999</a:t>
            </a:r>
            <a:endParaRPr lang="ru-RU" altLang="ru-RU" sz="1300" dirty="0">
              <a:latin typeface="Calibri" pitchFamily="34" charset="0"/>
            </a:endParaRP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3627" y="1096963"/>
            <a:ext cx="2919035" cy="227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5450" y="4043099"/>
            <a:ext cx="2669039" cy="20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"/>
          <p:cNvPicPr>
            <a:picLocks noChangeAspect="1"/>
          </p:cNvPicPr>
          <p:nvPr/>
        </p:nvPicPr>
        <p:blipFill rotWithShape="1">
          <a:blip r:embed="rId8" cstate="print"/>
          <a:srcRect l="15818" t="19282" r="13319" b="15246"/>
          <a:stretch/>
        </p:blipFill>
        <p:spPr bwMode="auto">
          <a:xfrm>
            <a:off x="5805749" y="1075772"/>
            <a:ext cx="2234152" cy="226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altLang="ru-RU" sz="5400" b="1" dirty="0" err="1" smtClean="0">
                <a:latin typeface="Calibri" pitchFamily="34" charset="0"/>
              </a:rPr>
              <a:t>ГХО-синтез</a:t>
            </a:r>
            <a:r>
              <a:rPr lang="ru-RU" altLang="ru-RU" sz="5400" b="1" dirty="0" smtClean="0">
                <a:latin typeface="Calibri" pitchFamily="34" charset="0"/>
              </a:rPr>
              <a:t> алмаза в ИСЭ СО РАН</a:t>
            </a:r>
            <a:endParaRPr lang="ru-RU" altLang="ru-RU" sz="5400" b="1" dirty="0">
              <a:latin typeface="Calibri" pitchFamily="34" charset="0"/>
            </a:endParaRPr>
          </a:p>
        </p:txBody>
      </p:sp>
      <p:sp>
        <p:nvSpPr>
          <p:cNvPr id="26629" name="TextBox 10"/>
          <p:cNvSpPr txBox="1">
            <a:spLocks noChangeArrowheads="1"/>
          </p:cNvSpPr>
          <p:nvPr/>
        </p:nvSpPr>
        <p:spPr bwMode="auto">
          <a:xfrm>
            <a:off x="197292" y="4796650"/>
            <a:ext cx="38856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3200" dirty="0" smtClean="0"/>
              <a:t>Экспериментальный </a:t>
            </a:r>
            <a:r>
              <a:rPr lang="en-US" altLang="ru-RU" sz="3200" dirty="0" smtClean="0"/>
              <a:t>CVD</a:t>
            </a:r>
            <a:r>
              <a:rPr lang="ru-RU" altLang="ru-RU" sz="3200" dirty="0" smtClean="0"/>
              <a:t> реактор для синтеза алмаза</a:t>
            </a:r>
            <a:endParaRPr lang="ru-RU" altLang="ru-RU" sz="3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1111754"/>
            <a:ext cx="4919113" cy="3353941"/>
          </a:xfrm>
          <a:prstGeom prst="rect">
            <a:avLst/>
          </a:prstGeom>
        </p:spPr>
      </p:pic>
      <p:pic>
        <p:nvPicPr>
          <p:cNvPr id="14" name="Рисунок 13" descr="2022.09.15 №4.jpg"/>
          <p:cNvPicPr>
            <a:picLocks noChangeAspect="1"/>
          </p:cNvPicPr>
          <p:nvPr/>
        </p:nvPicPr>
        <p:blipFill>
          <a:blip r:embed="rId3" cstate="print"/>
          <a:srcRect l="20694" r="21512"/>
          <a:stretch>
            <a:fillRect/>
          </a:stretch>
        </p:blipFill>
        <p:spPr>
          <a:xfrm>
            <a:off x="5226479" y="1166968"/>
            <a:ext cx="3166794" cy="2525665"/>
          </a:xfrm>
          <a:prstGeom prst="rect">
            <a:avLst/>
          </a:prstGeom>
        </p:spPr>
      </p:pic>
      <p:pic>
        <p:nvPicPr>
          <p:cNvPr id="12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r="20630"/>
          <a:stretch/>
        </p:blipFill>
        <p:spPr bwMode="auto">
          <a:xfrm>
            <a:off x="4348740" y="3997606"/>
            <a:ext cx="2316011" cy="271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7" t="62710"/>
          <a:stretch/>
        </p:blipFill>
        <p:spPr>
          <a:xfrm>
            <a:off x="9123364" y="3997605"/>
            <a:ext cx="2867534" cy="2434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0" t="28466" r="254" b="1858"/>
          <a:stretch/>
        </p:blipFill>
        <p:spPr>
          <a:xfrm>
            <a:off x="6757529" y="3997606"/>
            <a:ext cx="2260354" cy="27345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3229" b="7634"/>
          <a:stretch/>
        </p:blipFill>
        <p:spPr>
          <a:xfrm>
            <a:off x="8578394" y="1166968"/>
            <a:ext cx="3412503" cy="252833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altLang="ru-RU" sz="5400" b="1" dirty="0" smtClean="0">
                <a:latin typeface="Calibri" pitchFamily="34" charset="0"/>
              </a:rPr>
              <a:t>Монокристаллический </a:t>
            </a:r>
            <a:r>
              <a:rPr lang="en-US" altLang="ru-RU" sz="5400" b="1" dirty="0" smtClean="0">
                <a:latin typeface="Calibri" pitchFamily="34" charset="0"/>
              </a:rPr>
              <a:t>sp</a:t>
            </a:r>
            <a:r>
              <a:rPr lang="en-US" altLang="ru-RU" sz="5400" b="1" baseline="30000" dirty="0" smtClean="0">
                <a:latin typeface="Calibri" pitchFamily="34" charset="0"/>
              </a:rPr>
              <a:t>3</a:t>
            </a:r>
            <a:r>
              <a:rPr lang="en-US" altLang="ru-RU" sz="5400" b="1" dirty="0" smtClean="0">
                <a:latin typeface="Calibri" pitchFamily="34" charset="0"/>
              </a:rPr>
              <a:t>-C</a:t>
            </a:r>
            <a:r>
              <a:rPr lang="ru-RU" altLang="ru-RU" sz="5400" b="1" dirty="0" smtClean="0">
                <a:latin typeface="Calibri" pitchFamily="34" charset="0"/>
              </a:rPr>
              <a:t> на </a:t>
            </a:r>
            <a:r>
              <a:rPr lang="en-US" altLang="ru-RU" sz="5400" b="1" dirty="0" err="1" smtClean="0">
                <a:latin typeface="Calibri" pitchFamily="34" charset="0"/>
              </a:rPr>
              <a:t>Ir</a:t>
            </a:r>
            <a:endParaRPr lang="ru-RU" altLang="ru-RU" sz="5400" b="1" dirty="0">
              <a:latin typeface="Calibri" pitchFamily="34" charset="0"/>
            </a:endParaRPr>
          </a:p>
        </p:txBody>
      </p:sp>
      <p:sp>
        <p:nvSpPr>
          <p:cNvPr id="28677" name="Объект 2"/>
          <p:cNvSpPr txBox="1">
            <a:spLocks/>
          </p:cNvSpPr>
          <p:nvPr/>
        </p:nvSpPr>
        <p:spPr bwMode="auto">
          <a:xfrm>
            <a:off x="480768" y="6246714"/>
            <a:ext cx="1097304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dirty="0"/>
              <a:t>Kim S.-W., Koyama K. Creating commercially viable diamond substrates // Compound semiconductor, 29(1), p. 52-57, </a:t>
            </a:r>
            <a:r>
              <a:rPr lang="en-US" sz="1400" dirty="0" smtClean="0"/>
              <a:t>2023</a:t>
            </a:r>
            <a:endParaRPr lang="en-US" sz="1400" dirty="0"/>
          </a:p>
          <a:p>
            <a:r>
              <a:rPr lang="en-US" sz="1400" dirty="0"/>
              <a:t/>
            </a:r>
            <a:br>
              <a:rPr lang="en-US" sz="1400" dirty="0"/>
            </a:br>
            <a:endParaRPr lang="ru-RU" altLang="ru-RU" sz="1300" dirty="0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8" y="1096963"/>
            <a:ext cx="2934584" cy="2908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0" y="3619947"/>
            <a:ext cx="3673605" cy="24354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79" y="1258719"/>
            <a:ext cx="7149038" cy="478648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59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hape 10"/>
          <p:cNvSpPr txBox="1">
            <a:spLocks/>
          </p:cNvSpPr>
          <p:nvPr/>
        </p:nvSpPr>
        <p:spPr bwMode="auto">
          <a:xfrm>
            <a:off x="306388" y="265113"/>
            <a:ext cx="1158081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altLang="ru-RU" sz="5400" b="1">
                <a:latin typeface="Calibri" pitchFamily="34" charset="0"/>
              </a:rPr>
              <a:t>Затраты ресурсов при синтезе алмаза</a:t>
            </a:r>
          </a:p>
        </p:txBody>
      </p:sp>
      <p:sp>
        <p:nvSpPr>
          <p:cNvPr id="30724" name="TextBox 10"/>
          <p:cNvSpPr txBox="1">
            <a:spLocks noChangeArrowheads="1"/>
          </p:cNvSpPr>
          <p:nvPr/>
        </p:nvSpPr>
        <p:spPr bwMode="auto">
          <a:xfrm>
            <a:off x="341313" y="5764213"/>
            <a:ext cx="822166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dirty="0">
                <a:latin typeface="Calibri" pitchFamily="34" charset="0"/>
              </a:rPr>
              <a:t>Zhdanov V., </a:t>
            </a:r>
            <a:r>
              <a:rPr lang="en-US" altLang="ru-RU" dirty="0" err="1">
                <a:latin typeface="Calibri" pitchFamily="34" charset="0"/>
              </a:rPr>
              <a:t>Sokolova</a:t>
            </a:r>
            <a:r>
              <a:rPr lang="en-US" altLang="ru-RU" dirty="0">
                <a:latin typeface="Calibri" pitchFamily="34" charset="0"/>
              </a:rPr>
              <a:t> M., Smirnov P., </a:t>
            </a:r>
            <a:r>
              <a:rPr lang="en-US" altLang="ru-RU" dirty="0" err="1">
                <a:latin typeface="Calibri" pitchFamily="34" charset="0"/>
              </a:rPr>
              <a:t>Andrzejewski</a:t>
            </a:r>
            <a:r>
              <a:rPr lang="en-US" altLang="ru-RU" dirty="0">
                <a:latin typeface="Calibri" pitchFamily="34" charset="0"/>
              </a:rPr>
              <a:t> L., </a:t>
            </a:r>
            <a:r>
              <a:rPr lang="en-US" altLang="ru-RU" dirty="0" err="1">
                <a:latin typeface="Calibri" pitchFamily="34" charset="0"/>
              </a:rPr>
              <a:t>Bondareva</a:t>
            </a:r>
            <a:r>
              <a:rPr lang="en-US" altLang="ru-RU" dirty="0">
                <a:latin typeface="Calibri" pitchFamily="34" charset="0"/>
              </a:rPr>
              <a:t> J., </a:t>
            </a:r>
            <a:r>
              <a:rPr lang="en-US" altLang="ru-RU" dirty="0" err="1">
                <a:latin typeface="Calibri" pitchFamily="34" charset="0"/>
              </a:rPr>
              <a:t>Evlashin</a:t>
            </a:r>
            <a:r>
              <a:rPr lang="en-US" altLang="ru-RU" dirty="0">
                <a:latin typeface="Calibri" pitchFamily="34" charset="0"/>
              </a:rPr>
              <a:t> S. A comparative analysis of energy and water consumption of mined versus synthetic diamonds // Energies, 14, 7062, 2021</a:t>
            </a:r>
            <a:endParaRPr lang="ru-RU" alt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06388" y="1341438"/>
          <a:ext cx="8256587" cy="43005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9241">
                  <a:extLst>
                    <a:ext uri="{9D8B030D-6E8A-4147-A177-3AD203B41FA5}">
                      <a16:colId xmlns="" xmlns:a16="http://schemas.microsoft.com/office/drawing/2014/main" val="3980070641"/>
                    </a:ext>
                  </a:extLst>
                </a:gridCol>
                <a:gridCol w="3609318">
                  <a:extLst>
                    <a:ext uri="{9D8B030D-6E8A-4147-A177-3AD203B41FA5}">
                      <a16:colId xmlns="" xmlns:a16="http://schemas.microsoft.com/office/drawing/2014/main" val="3556066612"/>
                    </a:ext>
                  </a:extLst>
                </a:gridCol>
                <a:gridCol w="1525366">
                  <a:extLst>
                    <a:ext uri="{9D8B030D-6E8A-4147-A177-3AD203B41FA5}">
                      <a16:colId xmlns="" xmlns:a16="http://schemas.microsoft.com/office/drawing/2014/main" val="202732366"/>
                    </a:ext>
                  </a:extLst>
                </a:gridCol>
                <a:gridCol w="1202662">
                  <a:extLst>
                    <a:ext uri="{9D8B030D-6E8A-4147-A177-3AD203B41FA5}">
                      <a16:colId xmlns="" xmlns:a16="http://schemas.microsoft.com/office/drawing/2014/main" val="3823978128"/>
                    </a:ext>
                  </a:extLst>
                </a:gridCol>
              </a:tblGrid>
              <a:tr h="43005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Расход при производстве одного грамма алмаза   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8934076"/>
                  </a:ext>
                </a:extLst>
              </a:tr>
              <a:tr h="860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Тип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Производитель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Энергия, </a:t>
                      </a:r>
                      <a:r>
                        <a:rPr lang="ru-RU" sz="2500" u="none" strike="noStrike" dirty="0" err="1" smtClean="0">
                          <a:effectLst/>
                        </a:rPr>
                        <a:t>кВт</a:t>
                      </a:r>
                      <a:r>
                        <a:rPr lang="ru-RU" sz="2500" u="none" strike="noStrike" dirty="0" err="1" smtClean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500" u="none" strike="noStrike" dirty="0" err="1" smtClean="0">
                          <a:effectLst/>
                        </a:rPr>
                        <a:t>ч</a:t>
                      </a:r>
                      <a:r>
                        <a:rPr lang="ru-RU" sz="2500" u="none" strike="noStrike" dirty="0" smtClean="0">
                          <a:effectLst/>
                        </a:rPr>
                        <a:t>/г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Вода, л/г</a:t>
                      </a:r>
                      <a:endParaRPr lang="ru-RU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extLst>
                  <a:ext uri="{0D108BD9-81ED-4DB2-BD59-A6C34878D82A}">
                    <a16:rowId xmlns="" xmlns:a16="http://schemas.microsoft.com/office/drawing/2014/main" val="2627794392"/>
                  </a:ext>
                </a:extLst>
              </a:tr>
              <a:tr h="4300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Природный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 err="1">
                          <a:effectLst/>
                        </a:rPr>
                        <a:t>Алроса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480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385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2559785"/>
                  </a:ext>
                </a:extLst>
              </a:tr>
              <a:tr h="430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effectLst/>
                        </a:rPr>
                        <a:t>DeBeers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750</a:t>
                      </a:r>
                      <a:endParaRPr lang="ru-RU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-</a:t>
                      </a:r>
                      <a:endParaRPr lang="ru-RU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extLst>
                  <a:ext uri="{0D108BD9-81ED-4DB2-BD59-A6C34878D82A}">
                    <a16:rowId xmlns="" xmlns:a16="http://schemas.microsoft.com/office/drawing/2014/main" val="3173939646"/>
                  </a:ext>
                </a:extLst>
              </a:tr>
              <a:tr h="4300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ВДВТ</a:t>
                      </a:r>
                      <a:endParaRPr lang="ru-RU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effectLst/>
                        </a:rPr>
                        <a:t>Apollo Diamonds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140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0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7977341"/>
                  </a:ext>
                </a:extLst>
              </a:tr>
              <a:tr h="430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effectLst/>
                        </a:rPr>
                        <a:t>850-press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180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0</a:t>
                      </a:r>
                      <a:endParaRPr lang="ru-RU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extLst>
                  <a:ext uri="{0D108BD9-81ED-4DB2-BD59-A6C34878D82A}">
                    <a16:rowId xmlns="" xmlns:a16="http://schemas.microsoft.com/office/drawing/2014/main" val="656507084"/>
                  </a:ext>
                </a:extLst>
              </a:tr>
              <a:tr h="43005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ГХО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 err="1">
                          <a:effectLst/>
                        </a:rPr>
                        <a:t>IIa</a:t>
                      </a:r>
                      <a:r>
                        <a:rPr lang="en-US" sz="2500" u="none" strike="noStrike" dirty="0">
                          <a:effectLst/>
                        </a:rPr>
                        <a:t> Technology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385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-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1547030"/>
                  </a:ext>
                </a:extLst>
              </a:tr>
              <a:tr h="430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effectLst/>
                        </a:rPr>
                        <a:t>Ekati Mine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715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-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/>
                </a:tc>
                <a:extLst>
                  <a:ext uri="{0D108BD9-81ED-4DB2-BD59-A6C34878D82A}">
                    <a16:rowId xmlns="" xmlns:a16="http://schemas.microsoft.com/office/drawing/2014/main" val="198357936"/>
                  </a:ext>
                </a:extLst>
              </a:tr>
              <a:tr h="430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Лабораторный реактор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1075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 dirty="0">
                          <a:effectLst/>
                        </a:rPr>
                        <a:t>10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503" marR="21503" marT="215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6019869"/>
                  </a:ext>
                </a:extLst>
              </a:tr>
            </a:tbl>
          </a:graphicData>
        </a:graphic>
      </p:graphicFrame>
      <p:sp>
        <p:nvSpPr>
          <p:cNvPr id="30770" name="TextBox 10"/>
          <p:cNvSpPr txBox="1">
            <a:spLocks noChangeArrowheads="1"/>
          </p:cNvSpPr>
          <p:nvPr/>
        </p:nvSpPr>
        <p:spPr bwMode="auto">
          <a:xfrm>
            <a:off x="8796338" y="1357313"/>
            <a:ext cx="31607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009242"/>
                </a:solidFill>
              </a:rPr>
              <a:t>Затраты электроэнергии при производстве алмазов равновесными технологиями в 2.5-3.5 раза меньше, чем при добыче природных алмазов! </a:t>
            </a:r>
            <a:endParaRPr lang="ru-RU" altLang="ru-RU" sz="2400" dirty="0" smtClean="0">
              <a:solidFill>
                <a:srgbClr val="009242"/>
              </a:solidFill>
            </a:endParaRPr>
          </a:p>
          <a:p>
            <a:r>
              <a:rPr lang="ru-RU" altLang="ru-RU" sz="2400" dirty="0" smtClean="0">
                <a:solidFill>
                  <a:srgbClr val="F02223"/>
                </a:solidFill>
              </a:rPr>
              <a:t>Для </a:t>
            </a:r>
            <a:r>
              <a:rPr lang="ru-RU" altLang="ru-RU" sz="2400" dirty="0">
                <a:solidFill>
                  <a:srgbClr val="F02223"/>
                </a:solidFill>
              </a:rPr>
              <a:t>неравновесных технологий – сравнимы или до 2 раз выше!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3">
            <a:extLst>
              <a:ext uri="{FF2B5EF4-FFF2-40B4-BE49-F238E27FC236}">
                <a16:creationId xmlns="" xmlns:a16="http://schemas.microsoft.com/office/drawing/2014/main" id="{68228647-EA9A-4889-829D-79A8CCA455A0}"/>
              </a:ext>
            </a:extLst>
          </p:cNvPr>
          <p:cNvSpPr txBox="1">
            <a:spLocks/>
          </p:cNvSpPr>
          <p:nvPr/>
        </p:nvSpPr>
        <p:spPr>
          <a:xfrm>
            <a:off x="450850" y="241300"/>
            <a:ext cx="9078913" cy="7080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194C"/>
                </a:solidFill>
                <a:latin typeface="+mn-lt"/>
              </a:rPr>
              <a:t>Структура</a:t>
            </a:r>
            <a:r>
              <a:rPr lang="en-US" sz="5400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ru-RU" sz="5400" b="1" dirty="0">
                <a:solidFill>
                  <a:srgbClr val="00194C"/>
                </a:solidFill>
                <a:latin typeface="+mn-lt"/>
              </a:rPr>
              <a:t>доклада</a:t>
            </a:r>
            <a:endParaRPr lang="en-US" sz="5400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8195" name="Подзаголовок 2">
            <a:extLst>
              <a:ext uri="{FF2B5EF4-FFF2-40B4-BE49-F238E27FC236}">
                <a16:creationId xmlns="" xmlns:a16="http://schemas.microsoft.com/office/drawing/2014/main" id="{A2259469-0741-4ACC-B832-6FE83AF32D5D}"/>
              </a:ext>
            </a:extLst>
          </p:cNvPr>
          <p:cNvSpPr txBox="1">
            <a:spLocks/>
          </p:cNvSpPr>
          <p:nvPr/>
        </p:nvSpPr>
        <p:spPr bwMode="auto">
          <a:xfrm>
            <a:off x="325438" y="1470581"/>
            <a:ext cx="11690350" cy="518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u="sng" dirty="0" smtClean="0">
                <a:solidFill>
                  <a:srgbClr val="00194C"/>
                </a:solidFill>
              </a:rPr>
              <a:t>Оптические и электронные </a:t>
            </a:r>
            <a:r>
              <a:rPr lang="ru-RU" altLang="ru-RU" sz="4400" b="1" u="sng" dirty="0">
                <a:solidFill>
                  <a:srgbClr val="00194C"/>
                </a:solidFill>
              </a:rPr>
              <a:t>свойства </a:t>
            </a:r>
            <a:endParaRPr lang="ru-RU" altLang="ru-RU" sz="4400" b="1" u="sng" dirty="0" smtClean="0">
              <a:solidFill>
                <a:srgbClr val="00194C"/>
              </a:solidFill>
            </a:endParaRP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Синтез алмаза</a:t>
            </a: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Электроника и фотоника</a:t>
            </a: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Алмазные лазеры (</a:t>
            </a:r>
            <a:r>
              <a:rPr lang="ru-RU" altLang="ru-RU" sz="4400" b="1" dirty="0" err="1" smtClean="0">
                <a:solidFill>
                  <a:srgbClr val="00194C"/>
                </a:solidFill>
              </a:rPr>
              <a:t>алмазеры</a:t>
            </a:r>
            <a:r>
              <a:rPr lang="ru-RU" altLang="ru-RU" sz="4400" b="1" dirty="0" smtClean="0">
                <a:solidFill>
                  <a:srgbClr val="00194C"/>
                </a:solidFill>
              </a:rPr>
              <a:t>)</a:t>
            </a:r>
            <a:endParaRPr lang="ru-RU" altLang="ru-RU" sz="4400" b="1" dirty="0">
              <a:solidFill>
                <a:srgbClr val="00194C"/>
              </a:solidFill>
            </a:endParaRP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Квантовые технологии</a:t>
            </a:r>
            <a:endParaRPr lang="ru-RU" altLang="ru-RU" sz="4400" b="1" baseline="30000" dirty="0">
              <a:solidFill>
                <a:srgbClr val="00194C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3">
            <a:extLst>
              <a:ext uri="{FF2B5EF4-FFF2-40B4-BE49-F238E27FC236}">
                <a16:creationId xmlns="" xmlns:a16="http://schemas.microsoft.com/office/drawing/2014/main" id="{68228647-EA9A-4889-829D-79A8CCA455A0}"/>
              </a:ext>
            </a:extLst>
          </p:cNvPr>
          <p:cNvSpPr txBox="1">
            <a:spLocks/>
          </p:cNvSpPr>
          <p:nvPr/>
        </p:nvSpPr>
        <p:spPr>
          <a:xfrm>
            <a:off x="450850" y="241300"/>
            <a:ext cx="9078913" cy="7080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194C"/>
                </a:solidFill>
                <a:latin typeface="+mn-lt"/>
              </a:rPr>
              <a:t>Структура</a:t>
            </a:r>
            <a:r>
              <a:rPr lang="en-US" sz="5400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ru-RU" sz="5400" b="1" dirty="0">
                <a:solidFill>
                  <a:srgbClr val="00194C"/>
                </a:solidFill>
                <a:latin typeface="+mn-lt"/>
              </a:rPr>
              <a:t>доклада</a:t>
            </a:r>
            <a:endParaRPr lang="en-US" sz="5400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8195" name="Подзаголовок 2">
            <a:extLst>
              <a:ext uri="{FF2B5EF4-FFF2-40B4-BE49-F238E27FC236}">
                <a16:creationId xmlns="" xmlns:a16="http://schemas.microsoft.com/office/drawing/2014/main" id="{A2259469-0741-4ACC-B832-6FE83AF32D5D}"/>
              </a:ext>
            </a:extLst>
          </p:cNvPr>
          <p:cNvSpPr txBox="1">
            <a:spLocks/>
          </p:cNvSpPr>
          <p:nvPr/>
        </p:nvSpPr>
        <p:spPr bwMode="auto">
          <a:xfrm>
            <a:off x="325438" y="1470581"/>
            <a:ext cx="11690350" cy="518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Оптические и электронные </a:t>
            </a:r>
            <a:r>
              <a:rPr lang="ru-RU" altLang="ru-RU" sz="4400" b="1" dirty="0">
                <a:solidFill>
                  <a:srgbClr val="00194C"/>
                </a:solidFill>
              </a:rPr>
              <a:t>свойства </a:t>
            </a:r>
            <a:endParaRPr lang="ru-RU" altLang="ru-RU" sz="4400" b="1" dirty="0" smtClean="0">
              <a:solidFill>
                <a:srgbClr val="00194C"/>
              </a:solidFill>
            </a:endParaRP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Синтез алмаза</a:t>
            </a: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u="sng" dirty="0" smtClean="0">
                <a:solidFill>
                  <a:srgbClr val="00194C"/>
                </a:solidFill>
              </a:rPr>
              <a:t>Электроника и фотоника</a:t>
            </a: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dirty="0">
                <a:solidFill>
                  <a:srgbClr val="00194C"/>
                </a:solidFill>
              </a:rPr>
              <a:t>Алмазные лазеры (</a:t>
            </a:r>
            <a:r>
              <a:rPr lang="ru-RU" altLang="ru-RU" sz="4400" b="1" dirty="0" err="1">
                <a:solidFill>
                  <a:srgbClr val="00194C"/>
                </a:solidFill>
              </a:rPr>
              <a:t>алмазеры</a:t>
            </a:r>
            <a:r>
              <a:rPr lang="ru-RU" altLang="ru-RU" sz="4400" b="1" dirty="0">
                <a:solidFill>
                  <a:srgbClr val="00194C"/>
                </a:solidFill>
              </a:rPr>
              <a:t>) </a:t>
            </a:r>
            <a:endParaRPr lang="ru-RU" altLang="ru-RU" sz="4400" b="1" dirty="0" smtClean="0">
              <a:solidFill>
                <a:srgbClr val="00194C"/>
              </a:solidFill>
            </a:endParaRP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Квантовые технологии</a:t>
            </a:r>
            <a:endParaRPr lang="ru-RU" altLang="ru-RU" sz="4400" b="1" baseline="30000" dirty="0">
              <a:solidFill>
                <a:srgbClr val="00194C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3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313" y="128588"/>
            <a:ext cx="11510962" cy="854075"/>
          </a:xfrm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ru-RU" b="1" dirty="0" smtClean="0">
                <a:solidFill>
                  <a:srgbClr val="00194C"/>
                </a:solidFill>
                <a:latin typeface="+mn-lt"/>
              </a:rPr>
              <a:t>Алма</a:t>
            </a:r>
            <a:r>
              <a:rPr lang="ru-RU" b="1" dirty="0">
                <a:solidFill>
                  <a:srgbClr val="00194C"/>
                </a:solidFill>
                <a:latin typeface="+mn-lt"/>
              </a:rPr>
              <a:t>з</a:t>
            </a:r>
            <a:r>
              <a:rPr lang="ru-RU" b="1" dirty="0" smtClean="0">
                <a:solidFill>
                  <a:srgbClr val="00194C"/>
                </a:solidFill>
                <a:latin typeface="+mn-lt"/>
              </a:rPr>
              <a:t>ные теплоотводы</a:t>
            </a:r>
            <a:endParaRPr lang="ru-RU" b="1" dirty="0">
              <a:solidFill>
                <a:srgbClr val="00194C"/>
              </a:solidFill>
              <a:latin typeface="+mn-lt"/>
            </a:endParaRPr>
          </a:p>
        </p:txBody>
      </p:sp>
      <p:pic>
        <p:nvPicPr>
          <p:cNvPr id="13316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1185863"/>
            <a:ext cx="47720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3530600"/>
            <a:ext cx="51720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982663"/>
            <a:ext cx="6707188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5537200" y="5510213"/>
            <a:ext cx="61674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>
                <a:latin typeface="Calibri" pitchFamily="34" charset="0"/>
              </a:rPr>
              <a:t>Han Y., Lau B.L., Tang G., Zhang X.</a:t>
            </a:r>
            <a:r>
              <a:rPr lang="ru-RU" sz="1400">
                <a:latin typeface="Calibri" pitchFamily="34" charset="0"/>
              </a:rPr>
              <a:t> </a:t>
            </a:r>
            <a:r>
              <a:rPr lang="en-US" sz="1400">
                <a:latin typeface="Calibri" pitchFamily="34" charset="0"/>
              </a:rPr>
              <a:t>Thermal management of hotspots using diamond heat spreader on Si microcooler for GaN devices</a:t>
            </a:r>
            <a:r>
              <a:rPr lang="ru-RU" sz="1400">
                <a:latin typeface="Calibri" pitchFamily="34" charset="0"/>
              </a:rPr>
              <a:t> //</a:t>
            </a:r>
            <a:r>
              <a:rPr lang="en-US" sz="1400">
                <a:latin typeface="Calibri" pitchFamily="34" charset="0"/>
              </a:rPr>
              <a:t> IEEE Transactions on components, packaging and manufacturing technology, 5, No12, 1740-1746 (2015)</a:t>
            </a:r>
            <a:endParaRPr lang="ru-RU" alt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4" descr="Transversal and longitudinal switches"/>
          <p:cNvPicPr>
            <a:picLocks noChangeAspect="1" noChangeArrowheads="1"/>
          </p:cNvPicPr>
          <p:nvPr/>
        </p:nvPicPr>
        <p:blipFill>
          <a:blip r:embed="rId3" cstate="print"/>
          <a:srcRect r="50478"/>
          <a:stretch>
            <a:fillRect/>
          </a:stretch>
        </p:blipFill>
        <p:spPr bwMode="auto">
          <a:xfrm>
            <a:off x="5861050" y="877888"/>
            <a:ext cx="220662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313" y="128588"/>
            <a:ext cx="11510962" cy="854075"/>
          </a:xfrm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ru-RU" b="1" dirty="0">
                <a:solidFill>
                  <a:srgbClr val="00194C"/>
                </a:solidFill>
                <a:latin typeface="+mn-lt"/>
              </a:rPr>
              <a:t>Коммутаторы высоких напряжений</a:t>
            </a:r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530225" y="1230313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990" name="Объект 3"/>
          <p:cNvGraphicFramePr>
            <a:graphicFrameLocks noChangeAspect="1"/>
          </p:cNvGraphicFramePr>
          <p:nvPr/>
        </p:nvGraphicFramePr>
        <p:xfrm>
          <a:off x="530225" y="1489075"/>
          <a:ext cx="2195513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" name="Уравнение" r:id="rId4" imgW="1218671" imgH="444307" progId="Equation.3">
                  <p:embed/>
                </p:oleObj>
              </mc:Choice>
              <mc:Fallback>
                <p:oleObj name="Уравнение" r:id="rId4" imgW="1218671" imgH="444307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489075"/>
                        <a:ext cx="2195513" cy="80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1" name="Picture 8" descr="F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7525" y="900113"/>
            <a:ext cx="3387725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Rectangle 10"/>
          <p:cNvSpPr>
            <a:spLocks noChangeArrowheads="1"/>
          </p:cNvSpPr>
          <p:nvPr/>
        </p:nvSpPr>
        <p:spPr bwMode="auto">
          <a:xfrm>
            <a:off x="530225" y="2538413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aphicFrame>
        <p:nvGraphicFramePr>
          <p:cNvPr id="41993" name="Объект 6"/>
          <p:cNvGraphicFramePr>
            <a:graphicFrameLocks noChangeAspect="1"/>
          </p:cNvGraphicFramePr>
          <p:nvPr/>
        </p:nvGraphicFramePr>
        <p:xfrm>
          <a:off x="495300" y="2943225"/>
          <a:ext cx="1323975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" name="Уравнение" r:id="rId7" imgW="812447" imgH="482391" progId="Equation.3">
                  <p:embed/>
                </p:oleObj>
              </mc:Choice>
              <mc:Fallback>
                <p:oleObj name="Уравнение" r:id="rId7" imgW="812447" imgH="482391" progId="Equation.3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2943225"/>
                        <a:ext cx="1323975" cy="795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4" name="Rectangle 12"/>
          <p:cNvSpPr>
            <a:spLocks noChangeArrowheads="1"/>
          </p:cNvSpPr>
          <p:nvPr/>
        </p:nvSpPr>
        <p:spPr bwMode="auto">
          <a:xfrm>
            <a:off x="606425" y="42132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995" name="Объект 8"/>
          <p:cNvGraphicFramePr>
            <a:graphicFrameLocks noChangeAspect="1"/>
          </p:cNvGraphicFramePr>
          <p:nvPr/>
        </p:nvGraphicFramePr>
        <p:xfrm>
          <a:off x="495300" y="3765550"/>
          <a:ext cx="7985125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" name="Уравнение" r:id="rId9" imgW="4800600" imgH="457200" progId="Equation.3">
                  <p:embed/>
                </p:oleObj>
              </mc:Choice>
              <mc:Fallback>
                <p:oleObj name="Уравнение" r:id="rId9" imgW="4800600" imgH="457200" progId="Equation.3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3765550"/>
                        <a:ext cx="7985125" cy="760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6" name="Rectangle 14"/>
          <p:cNvSpPr>
            <a:spLocks noChangeArrowheads="1"/>
          </p:cNvSpPr>
          <p:nvPr/>
        </p:nvSpPr>
        <p:spPr bwMode="auto">
          <a:xfrm>
            <a:off x="495300" y="4529138"/>
            <a:ext cx="17195800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aphicFrame>
        <p:nvGraphicFramePr>
          <p:cNvPr id="41997" name="Объект 10"/>
          <p:cNvGraphicFramePr>
            <a:graphicFrameLocks noChangeAspect="1"/>
          </p:cNvGraphicFramePr>
          <p:nvPr/>
        </p:nvGraphicFramePr>
        <p:xfrm>
          <a:off x="495300" y="5048250"/>
          <a:ext cx="1576388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" name="Уравнение" r:id="rId11" imgW="1002865" imgH="482391" progId="Equation.3">
                  <p:embed/>
                </p:oleObj>
              </mc:Choice>
              <mc:Fallback>
                <p:oleObj name="Уравнение" r:id="rId11" imgW="1002865" imgH="482391" progId="Equation.3">
                  <p:embed/>
                  <p:pic>
                    <p:nvPicPr>
                      <p:cNvPr id="0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5048250"/>
                        <a:ext cx="1576388" cy="766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8" name="Rectangle 16"/>
          <p:cNvSpPr>
            <a:spLocks noChangeArrowheads="1"/>
          </p:cNvSpPr>
          <p:nvPr/>
        </p:nvSpPr>
        <p:spPr bwMode="auto">
          <a:xfrm>
            <a:off x="495300" y="1695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999" name="Объект 12"/>
          <p:cNvGraphicFramePr>
            <a:graphicFrameLocks noChangeAspect="1"/>
          </p:cNvGraphicFramePr>
          <p:nvPr/>
        </p:nvGraphicFramePr>
        <p:xfrm>
          <a:off x="495300" y="5295900"/>
          <a:ext cx="7642225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" name="Уравнение" r:id="rId13" imgW="4762500" imgH="914400" progId="Equation.3">
                  <p:embed/>
                </p:oleObj>
              </mc:Choice>
              <mc:Fallback>
                <p:oleObj name="Уравнение" r:id="rId13" imgW="4762500" imgH="914400" progId="Equation.3">
                  <p:embed/>
                  <p:pic>
                    <p:nvPicPr>
                      <p:cNvPr id="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5295900"/>
                        <a:ext cx="7642225" cy="146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33388" y="973138"/>
            <a:ext cx="5175250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latin typeface="+mn-lt"/>
              </a:rPr>
              <a:t>Эффективность переключения: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33388" y="2484438"/>
            <a:ext cx="6157912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latin typeface="+mn-lt"/>
              </a:rPr>
              <a:t>Поперечная геометрия (планарная структура):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33388" y="4652963"/>
            <a:ext cx="6157912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latin typeface="+mn-lt"/>
              </a:rPr>
              <a:t>Продольная геометрия (сэндвич структура):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803525" y="2232025"/>
            <a:ext cx="2805113" cy="306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5927725" y="4935538"/>
            <a:ext cx="3165475" cy="1873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05" name="Picture 25" descr="Transversal and longitudinal switches"/>
          <p:cNvPicPr>
            <a:picLocks noChangeAspect="1" noChangeArrowheads="1"/>
          </p:cNvPicPr>
          <p:nvPr/>
        </p:nvPicPr>
        <p:blipFill>
          <a:blip r:embed="rId15" cstate="print"/>
          <a:srcRect l="50446"/>
          <a:stretch>
            <a:fillRect/>
          </a:stretch>
        </p:blipFill>
        <p:spPr bwMode="auto">
          <a:xfrm>
            <a:off x="9134475" y="4062413"/>
            <a:ext cx="25622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9134475" y="4046538"/>
            <a:ext cx="696913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622925" y="890588"/>
            <a:ext cx="696913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200" y="338138"/>
            <a:ext cx="11510963" cy="85407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5400" b="1" dirty="0" smtClean="0">
                <a:solidFill>
                  <a:srgbClr val="00194C"/>
                </a:solidFill>
                <a:latin typeface="+mn-lt"/>
              </a:rPr>
              <a:t>Оптоэлектронный коммутатор</a:t>
            </a:r>
            <a:endParaRPr lang="ru-RU" sz="5400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30225" y="1230313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6085" name="Rectangle 16"/>
          <p:cNvSpPr>
            <a:spLocks noChangeArrowheads="1"/>
          </p:cNvSpPr>
          <p:nvPr/>
        </p:nvSpPr>
        <p:spPr bwMode="auto">
          <a:xfrm>
            <a:off x="495300" y="1695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6086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92213"/>
            <a:ext cx="4117157" cy="29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3" descr="Ток от напряжения и температуры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6401" y="3594951"/>
            <a:ext cx="39751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4" descr="Осциллограммы a,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774" y="4131955"/>
            <a:ext cx="44545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1575641"/>
            <a:ext cx="1836401" cy="17915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80" y="1192213"/>
            <a:ext cx="1548414" cy="21749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0225" y="6299526"/>
            <a:ext cx="11183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Липатов Е.И., Генин Д.Е., Тарасенко В.Ф. Импульсная фотопроводимость алмаза при квазистационарном возбуждении лазерным излучением на 222 </a:t>
            </a:r>
            <a:r>
              <a:rPr lang="ru-RU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нм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условиях существования электронно-дырочной жидкости // Письма в ЖЭТФ, 103, № 11, с.755–761, 2016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внешний вид лаз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8" y="1241723"/>
            <a:ext cx="4140580" cy="339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наполнение газ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7788" y="4756281"/>
            <a:ext cx="1755970" cy="195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управл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178" y="4756281"/>
            <a:ext cx="1762590" cy="196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 bwMode="auto">
          <a:xfrm>
            <a:off x="4946761" y="4496586"/>
            <a:ext cx="4320540" cy="2215991"/>
          </a:xfrm>
          <a:prstGeom prst="rect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</a:schemeClr>
              </a:gs>
              <a:gs pos="19000">
                <a:schemeClr val="dk1">
                  <a:satMod val="103000"/>
                  <a:tint val="73000"/>
                  <a:alpha val="12000"/>
                  <a:lumMod val="21000"/>
                  <a:lumOff val="79000"/>
                </a:schemeClr>
              </a:gs>
              <a:gs pos="100000">
                <a:schemeClr val="dk1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ПАРАМЕТРЫ</a:t>
            </a:r>
            <a:endParaRPr lang="ru-RU" sz="1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длина волны</a:t>
            </a:r>
            <a:r>
              <a:rPr lang="en-US" sz="1200" b="1" dirty="0"/>
              <a:t>                                      </a:t>
            </a:r>
            <a:r>
              <a:rPr lang="ru-RU" sz="1200" b="1" dirty="0"/>
              <a:t>           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нм</a:t>
            </a:r>
            <a:endParaRPr lang="ru-RU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энергия лазерного импульса                      1</a:t>
            </a:r>
            <a:r>
              <a:rPr lang="en-US" sz="1200" b="1" dirty="0" smtClean="0"/>
              <a:t>00 </a:t>
            </a:r>
            <a:r>
              <a:rPr lang="ru-RU" sz="1200" b="1" dirty="0" smtClean="0"/>
              <a:t>мДж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длительность </a:t>
            </a:r>
            <a:r>
              <a:rPr lang="ru-RU" sz="1200" b="1" dirty="0"/>
              <a:t>импульса </a:t>
            </a:r>
            <a:r>
              <a:rPr lang="en-US" sz="1200" b="1" dirty="0"/>
              <a:t>(FWHM</a:t>
            </a:r>
            <a:r>
              <a:rPr lang="en-US" sz="1200" b="1" dirty="0">
                <a:solidFill>
                  <a:schemeClr val="tx1"/>
                </a:solidFill>
              </a:rPr>
              <a:t>)                </a:t>
            </a:r>
            <a:r>
              <a:rPr lang="ru-RU" sz="1200" b="1" dirty="0" smtClean="0">
                <a:solidFill>
                  <a:schemeClr val="tx1"/>
                </a:solidFill>
              </a:rPr>
              <a:t>15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>
                <a:solidFill>
                  <a:schemeClr val="tx1"/>
                </a:solidFill>
              </a:rPr>
              <a:t>нс</a:t>
            </a:r>
            <a:endParaRPr lang="ru-RU" sz="12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частота работы                                                </a:t>
            </a:r>
            <a:r>
              <a:rPr lang="en-US" sz="1200" b="1" dirty="0" smtClean="0"/>
              <a:t>1-5</a:t>
            </a:r>
            <a:r>
              <a:rPr lang="ru-RU" sz="1200" b="1" dirty="0" smtClean="0"/>
              <a:t>0</a:t>
            </a:r>
            <a:r>
              <a:rPr lang="en-US" sz="1200" b="1" dirty="0" smtClean="0"/>
              <a:t> </a:t>
            </a:r>
            <a:r>
              <a:rPr lang="ru-RU" sz="1200" b="1" dirty="0" smtClean="0"/>
              <a:t>Гц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размер пучка </a:t>
            </a:r>
            <a:r>
              <a:rPr lang="en-US" sz="1200" b="1" dirty="0" smtClean="0"/>
              <a:t>(FWHM)</a:t>
            </a:r>
            <a:r>
              <a:rPr lang="ru-RU" sz="1200" b="1" dirty="0" smtClean="0"/>
              <a:t> </a:t>
            </a:r>
            <a:r>
              <a:rPr lang="en-US" sz="1200" b="1" dirty="0" smtClean="0"/>
              <a:t>(</a:t>
            </a:r>
            <a:r>
              <a:rPr lang="ru-RU" sz="1200" b="1" dirty="0" smtClean="0"/>
              <a:t>мм</a:t>
            </a:r>
            <a:r>
              <a:rPr lang="en-US" sz="1200" b="1" baseline="30000" dirty="0" smtClean="0"/>
              <a:t>2</a:t>
            </a:r>
            <a:r>
              <a:rPr lang="en-US" sz="1200" b="1" dirty="0" smtClean="0"/>
              <a:t>)                   </a:t>
            </a:r>
            <a:r>
              <a:rPr lang="ru-RU" sz="1200" b="1" dirty="0" smtClean="0"/>
              <a:t>     20</a:t>
            </a:r>
            <a:r>
              <a:rPr lang="en-US" sz="1200" b="1" dirty="0" smtClean="0"/>
              <a:t> х</a:t>
            </a:r>
            <a:r>
              <a:rPr lang="ru-RU" sz="1200" b="1" dirty="0" smtClean="0"/>
              <a:t> 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интерфейс управления </a:t>
            </a:r>
            <a:r>
              <a:rPr lang="en-US" sz="1200" b="1" dirty="0" smtClean="0"/>
              <a:t>RS-</a:t>
            </a:r>
            <a:r>
              <a:rPr lang="ru-RU" sz="1200" b="1" dirty="0" smtClean="0"/>
              <a:t>485</a:t>
            </a:r>
            <a:r>
              <a:rPr lang="en-US" sz="1200" b="1" dirty="0" smtClean="0"/>
              <a:t> </a:t>
            </a:r>
            <a:endParaRPr lang="ru-RU" sz="12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автоматизированная система газонаполнения </a:t>
            </a:r>
            <a:endParaRPr lang="ru-RU" sz="1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5353" y="104852"/>
            <a:ext cx="78937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Эксимерный </a:t>
            </a:r>
            <a:r>
              <a:rPr lang="en-US" sz="48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lang="ru-RU" sz="48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48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48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лазер</a:t>
            </a:r>
            <a:endParaRPr lang="en-US" sz="4800" b="1" dirty="0" smtClean="0">
              <a:solidFill>
                <a:srgbClr val="001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газовых лазеров, ИСЭ </a:t>
            </a:r>
            <a:r>
              <a:rPr lang="ru-RU" sz="1600" b="1" dirty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16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</a:t>
            </a:r>
            <a:endParaRPr lang="ru-RU" sz="1600" b="1" dirty="0">
              <a:solidFill>
                <a:srgbClr val="001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334" t="9475" r="2055" b="4589"/>
          <a:stretch/>
        </p:blipFill>
        <p:spPr bwMode="auto">
          <a:xfrm>
            <a:off x="6854477" y="891688"/>
            <a:ext cx="4891322" cy="34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78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29FE7E5-1099-49BB-8133-918124981CB9}"/>
              </a:ext>
            </a:extLst>
          </p:cNvPr>
          <p:cNvSpPr/>
          <p:nvPr/>
        </p:nvSpPr>
        <p:spPr>
          <a:xfrm>
            <a:off x="282804" y="567601"/>
            <a:ext cx="11255604" cy="360000"/>
          </a:xfrm>
          <a:prstGeom prst="rect">
            <a:avLst/>
          </a:prstGeom>
          <a:noFill/>
        </p:spPr>
        <p:txBody>
          <a:bodyPr vert="horz" wrap="square" lIns="90000" tIns="46800" rIns="90000" bIns="46800" anchor="ctr" anchorCtr="0">
            <a:noAutofit/>
          </a:bodyPr>
          <a:lstStyle/>
          <a:p>
            <a:r>
              <a:rPr lang="ru-RU" sz="4400" b="1" dirty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Эксилампы и устройства на их </a:t>
            </a:r>
            <a:r>
              <a:rPr lang="ru-RU" sz="44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</a:p>
          <a:p>
            <a:r>
              <a:rPr lang="ru-RU" sz="1600" b="1" dirty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r>
              <a:rPr lang="ru-RU" sz="1600" b="1" dirty="0" smtClean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оптических излучений, </a:t>
            </a:r>
            <a:r>
              <a:rPr lang="ru-RU" sz="1600" b="1" dirty="0">
                <a:solidFill>
                  <a:srgbClr val="001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ИСЭ СО РАН</a:t>
            </a:r>
          </a:p>
          <a:p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8E0FAC7-63A8-4AD3-A8F7-CBD6752E0E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7531" r="12909" b="6349"/>
          <a:stretch/>
        </p:blipFill>
        <p:spPr>
          <a:xfrm>
            <a:off x="535098" y="1094560"/>
            <a:ext cx="4563245" cy="2794885"/>
          </a:xfrm>
          <a:prstGeom prst="rect">
            <a:avLst/>
          </a:prstGeom>
          <a:noFill/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4BB393D3-15E2-489F-9EC0-556809F2E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1054180"/>
            <a:ext cx="1286402" cy="1820612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49965BD-EB2D-4F50-AF74-815BE55110B9}"/>
              </a:ext>
            </a:extLst>
          </p:cNvPr>
          <p:cNvSpPr/>
          <p:nvPr/>
        </p:nvSpPr>
        <p:spPr>
          <a:xfrm>
            <a:off x="2527081" y="3271711"/>
            <a:ext cx="2571262" cy="617734"/>
          </a:xfrm>
          <a:prstGeom prst="rect">
            <a:avLst/>
          </a:prstGeom>
          <a:noFill/>
        </p:spPr>
        <p:txBody>
          <a:bodyPr vert="horz" wrap="square" lIns="90000" tIns="46800" rIns="90000" bIns="46800" anchor="ctr" anchorCtr="0">
            <a:spAutoFit/>
          </a:bodyPr>
          <a:lstStyle/>
          <a:p>
            <a:pPr algn="ctr"/>
            <a:r>
              <a:rPr lang="ru-R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ОРВИК-222</a:t>
            </a:r>
          </a:p>
          <a:p>
            <a:pPr algn="ctr"/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KrCl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* ,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длина волны 222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нм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5BC04151-0CE3-4CC3-B84D-B43E107FAC08}"/>
              </a:ext>
            </a:extLst>
          </p:cNvPr>
          <p:cNvSpPr/>
          <p:nvPr/>
        </p:nvSpPr>
        <p:spPr>
          <a:xfrm>
            <a:off x="5561813" y="673939"/>
            <a:ext cx="6369377" cy="1818063"/>
          </a:xfrm>
          <a:prstGeom prst="rect">
            <a:avLst/>
          </a:prstGeom>
        </p:spPr>
        <p:txBody>
          <a:bodyPr vert="horz" wrap="square" lIns="90000" tIns="46800" rIns="90000" bIns="4680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cs typeface="Arial" panose="020B0604020202020204" pitchFamily="34" charset="0"/>
              </a:rPr>
              <a:t>повышенная эффективность обеззараживания вирусных инфекций (сравнение с облучателями на основе ртутных ламп низкого давления;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err="1">
                <a:cs typeface="Arial" panose="020B0604020202020204" pitchFamily="34" charset="0"/>
              </a:rPr>
              <a:t>экологичность</a:t>
            </a:r>
            <a:r>
              <a:rPr lang="ru-RU" sz="1400" dirty="0">
                <a:cs typeface="Arial" panose="020B0604020202020204" pitchFamily="34" charset="0"/>
              </a:rPr>
              <a:t>: колба лампы не содержит ртути;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cs typeface="Arial" panose="020B0604020202020204" pitchFamily="34" charset="0"/>
              </a:rPr>
              <a:t>широкий диапазон рабочих температур и влажности;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err="1">
                <a:cs typeface="Arial" panose="020B0604020202020204" pitchFamily="34" charset="0"/>
              </a:rPr>
              <a:t>озонобезопасен</a:t>
            </a:r>
            <a:r>
              <a:rPr lang="ru-RU" sz="1400" dirty="0">
                <a:cs typeface="Arial" panose="020B0604020202020204" pitchFamily="34" charset="0"/>
              </a:rPr>
              <a:t> (это решение запатентовано);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cs typeface="Arial" panose="020B0604020202020204" pitchFamily="34" charset="0"/>
              </a:rPr>
              <a:t>срок службы не зависит от количества циклов включения / выключения;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cs typeface="Arial" panose="020B0604020202020204" pitchFamily="34" charset="0"/>
              </a:rPr>
              <a:t>работа в режиме </a:t>
            </a:r>
            <a:r>
              <a:rPr lang="ru-RU" sz="1400" dirty="0" err="1">
                <a:cs typeface="Arial" panose="020B0604020202020204" pitchFamily="34" charset="0"/>
              </a:rPr>
              <a:t>рециркулятора</a:t>
            </a:r>
            <a:r>
              <a:rPr lang="ru-RU" sz="1400" dirty="0">
                <a:cs typeface="Arial" panose="020B0604020202020204" pitchFamily="34" charset="0"/>
              </a:rPr>
              <a:t> воздуха (в присутствии людей) или в режиме открытого облучателя воздуха (в отсутствии людей).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73124E37-2CE6-4C6A-8740-60013CD0F08E}"/>
              </a:ext>
            </a:extLst>
          </p:cNvPr>
          <p:cNvSpPr/>
          <p:nvPr/>
        </p:nvSpPr>
        <p:spPr>
          <a:xfrm>
            <a:off x="5169007" y="2344998"/>
            <a:ext cx="6762183" cy="1818063"/>
          </a:xfrm>
          <a:prstGeom prst="rect">
            <a:avLst/>
          </a:prstGeom>
          <a:noFill/>
        </p:spPr>
        <p:txBody>
          <a:bodyPr vert="horz" wrap="square" lIns="90000" tIns="46800" rIns="90000" bIns="46800" anchor="ctr" anchorCtr="0">
            <a:spAutoFit/>
          </a:bodyPr>
          <a:lstStyle/>
          <a:p>
            <a:r>
              <a:rPr lang="ru-RU" sz="1400" b="1" u="sng" dirty="0">
                <a:cs typeface="Arial" panose="020B0604020202020204" pitchFamily="34" charset="0"/>
              </a:rPr>
              <a:t>Применение: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cs typeface="Arial" panose="020B0604020202020204" pitchFamily="34" charset="0"/>
              </a:rPr>
              <a:t>помещения с повышенным риском распространения возбудителей инфекций (лечебно-профилактические, дошкольные, школьные, производственные и общественные организации и других помещениях с большим скоплением людей);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cs typeface="Arial" panose="020B0604020202020204" pitchFamily="34" charset="0"/>
              </a:rPr>
              <a:t>производственные и складские помещения, парикмахерские залы, косметические, маникюрные и педикюрные кабинеты, спортивные, детские, учебные, жилые и другие помещения с присутствием людей или в отсутствие.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763745AD-A8CE-494D-A88B-E34C2A5D9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5082" r="2510" b="6157"/>
          <a:stretch/>
        </p:blipFill>
        <p:spPr>
          <a:xfrm>
            <a:off x="1046324" y="4143402"/>
            <a:ext cx="4194979" cy="23470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083F5B7-515D-449B-A115-B10DF00B9774}"/>
              </a:ext>
            </a:extLst>
          </p:cNvPr>
          <p:cNvSpPr txBox="1"/>
          <p:nvPr/>
        </p:nvSpPr>
        <p:spPr>
          <a:xfrm>
            <a:off x="2090615" y="6429971"/>
            <a:ext cx="8010769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just"/>
            <a:r>
              <a:rPr lang="ru-RU" u="sng" dirty="0">
                <a:solidFill>
                  <a:srgbClr val="C00000"/>
                </a:solidFill>
              </a:rPr>
              <a:t>Устройство для тестирования алмазов (ювелирная промышленность, </a:t>
            </a:r>
            <a:r>
              <a:rPr lang="ru-RU" u="sng" dirty="0" err="1">
                <a:solidFill>
                  <a:srgbClr val="C00000"/>
                </a:solidFill>
              </a:rPr>
              <a:t>Алроса</a:t>
            </a:r>
            <a:r>
              <a:rPr lang="ru-RU" u="sng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FA102BBE-FDB9-4053-B056-A3A55496D7F0}"/>
              </a:ext>
            </a:extLst>
          </p:cNvPr>
          <p:cNvSpPr/>
          <p:nvPr/>
        </p:nvSpPr>
        <p:spPr>
          <a:xfrm>
            <a:off x="1046324" y="6023094"/>
            <a:ext cx="2571262" cy="340735"/>
          </a:xfrm>
          <a:prstGeom prst="rect">
            <a:avLst/>
          </a:prstGeom>
          <a:noFill/>
        </p:spPr>
        <p:txBody>
          <a:bodyPr vert="horz" wrap="square" lIns="90000" tIns="46800" rIns="90000" bIns="46800" anchor="ctr" anchorCtr="0">
            <a:spAutoFit/>
          </a:bodyPr>
          <a:lstStyle/>
          <a:p>
            <a:pPr algn="ctr"/>
            <a:r>
              <a:rPr lang="en-US" sz="1600" dirty="0" err="1">
                <a:cs typeface="Arial" panose="020B0604020202020204" pitchFamily="34" charset="0"/>
              </a:rPr>
              <a:t>KrCl</a:t>
            </a:r>
            <a:r>
              <a:rPr lang="en-US" sz="1600" dirty="0">
                <a:cs typeface="Arial" panose="020B0604020202020204" pitchFamily="34" charset="0"/>
              </a:rPr>
              <a:t>* , </a:t>
            </a:r>
            <a:r>
              <a:rPr lang="ru-RU" sz="1600" dirty="0">
                <a:cs typeface="Arial" panose="020B0604020202020204" pitchFamily="34" charset="0"/>
              </a:rPr>
              <a:t>длина волны 222 </a:t>
            </a:r>
            <a:r>
              <a:rPr lang="ru-RU" sz="1600" dirty="0" err="1">
                <a:cs typeface="Arial" panose="020B0604020202020204" pitchFamily="34" charset="0"/>
              </a:rPr>
              <a:t>нм</a:t>
            </a:r>
            <a:endParaRPr lang="ru-RU" sz="1600" dirty="0">
              <a:cs typeface="Arial" panose="020B0604020202020204" pitchFamily="34" charset="0"/>
            </a:endParaRP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="" xmlns:a16="http://schemas.microsoft.com/office/drawing/2014/main" id="{18F00DE3-C96E-4401-A8C3-957843454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9098" y="4196132"/>
            <a:ext cx="4171410" cy="229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6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ru-RU" altLang="ru-RU" sz="5400" b="1">
                <a:solidFill>
                  <a:srgbClr val="00194C"/>
                </a:solidFill>
                <a:latin typeface="Calibri" pitchFamily="34" charset="0"/>
              </a:rPr>
              <a:t>Светодиод на свободных экситонах</a:t>
            </a: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7181850" y="15462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6102350" y="21542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687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162050"/>
            <a:ext cx="5891212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" descr="Экситонная ЭЛ p-i-n светодио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7350" y="1012825"/>
            <a:ext cx="461645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518275" y="6142038"/>
            <a:ext cx="46339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latin typeface="+mn-lt"/>
              </a:rPr>
              <a:t>Makino T., </a:t>
            </a:r>
            <a:r>
              <a:rPr lang="en-US" sz="1200" i="1" dirty="0" err="1">
                <a:latin typeface="+mn-lt"/>
              </a:rPr>
              <a:t>Tokuda</a:t>
            </a:r>
            <a:r>
              <a:rPr lang="en-US" sz="1200" i="1" dirty="0">
                <a:latin typeface="+mn-lt"/>
              </a:rPr>
              <a:t> N., Kato H. et al.</a:t>
            </a:r>
            <a:r>
              <a:rPr lang="en-US" sz="1200" dirty="0">
                <a:latin typeface="+mn-lt"/>
              </a:rPr>
              <a:t> Electrical and light-emitting properties of (001)-oriented </a:t>
            </a:r>
            <a:r>
              <a:rPr lang="en-US" sz="1200" dirty="0" err="1">
                <a:latin typeface="+mn-lt"/>
              </a:rPr>
              <a:t>homoepitaxial</a:t>
            </a:r>
            <a:r>
              <a:rPr lang="en-US" sz="1200" dirty="0">
                <a:latin typeface="+mn-lt"/>
              </a:rPr>
              <a:t> diamond p–</a:t>
            </a:r>
            <a:r>
              <a:rPr lang="en-US" sz="1200" dirty="0" err="1">
                <a:latin typeface="+mn-lt"/>
              </a:rPr>
              <a:t>i</a:t>
            </a:r>
            <a:r>
              <a:rPr lang="en-US" sz="1200" dirty="0">
                <a:latin typeface="+mn-lt"/>
              </a:rPr>
              <a:t>–n junction // Diamond and related materials. – 2007. – V. 16, № 4–7. – P. 1025–1028.</a:t>
            </a:r>
            <a:endParaRPr lang="ru-RU" sz="1200" dirty="0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2113" y="6045200"/>
            <a:ext cx="5300662" cy="74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540385" algn="l"/>
              </a:tabLst>
              <a:defRPr/>
            </a:pPr>
            <a:r>
              <a:rPr lang="en-US" sz="1200" dirty="0">
                <a:latin typeface="+mn-lt"/>
                <a:ea typeface="Times New Roman" panose="02020603050405020304" pitchFamily="18" charset="0"/>
              </a:rPr>
              <a:t>Koizumi S., Watanabe K., Hasegawa M., Kanda H. Formation of diamond p-n junction and its optical emission characteristics // Diamond and related materials, 11, p.307-311, 2002</a:t>
            </a:r>
            <a:endParaRPr lang="ru-RU" sz="12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18275" y="5218113"/>
            <a:ext cx="54768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  <a:cs typeface="Times New Roman" pitchFamily="18" charset="0"/>
              </a:rPr>
              <a:t>Спектры ЭЛ алмазного p-i-n–светодиода на основе допированных бором и фосфором ГХО слоев. Напряжение смещения a) 22 В, б) 24 В, в) 27 В, г) 30 В.</a:t>
            </a:r>
            <a:endParaRPr lang="ru-RU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8463" y="5308600"/>
            <a:ext cx="54768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  <a:cs typeface="Times New Roman" pitchFamily="18" charset="0"/>
              </a:rPr>
              <a:t>Спектры электролюминесценции (</a:t>
            </a:r>
            <a:r>
              <a:rPr lang="en-US">
                <a:latin typeface="Calibri" pitchFamily="34" charset="0"/>
                <a:cs typeface="Times New Roman" pitchFamily="18" charset="0"/>
              </a:rPr>
              <a:t>EL</a:t>
            </a:r>
            <a:r>
              <a:rPr lang="ru-RU">
                <a:latin typeface="Calibri" pitchFamily="34" charset="0"/>
                <a:cs typeface="Times New Roman" pitchFamily="18" charset="0"/>
              </a:rPr>
              <a:t>) и катодолюминесценции алмазного </a:t>
            </a:r>
            <a:r>
              <a:rPr lang="en-US">
                <a:latin typeface="Calibri" pitchFamily="34" charset="0"/>
                <a:cs typeface="Times New Roman" pitchFamily="18" charset="0"/>
              </a:rPr>
              <a:t>p-n </a:t>
            </a:r>
            <a:r>
              <a:rPr lang="ru-RU">
                <a:latin typeface="Calibri" pitchFamily="34" charset="0"/>
                <a:cs typeface="Times New Roman" pitchFamily="18" charset="0"/>
              </a:rPr>
              <a:t>перехода</a:t>
            </a:r>
            <a:endParaRPr lang="ru-RU">
              <a:latin typeface="Calibri" pitchFamily="34" charset="0"/>
            </a:endParaRPr>
          </a:p>
        </p:txBody>
      </p:sp>
      <p:pic>
        <p:nvPicPr>
          <p:cNvPr id="12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7150" y="2132099"/>
            <a:ext cx="2561799" cy="249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313" y="128588"/>
            <a:ext cx="11510962" cy="854075"/>
          </a:xfrm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ru-RU" b="1" dirty="0" smtClean="0">
                <a:solidFill>
                  <a:srgbClr val="00194C"/>
                </a:solidFill>
                <a:latin typeface="+mn-lt"/>
              </a:rPr>
              <a:t>Катодолюминесцентный излучатель</a:t>
            </a:r>
            <a:endParaRPr lang="ru-RU" b="1" dirty="0">
              <a:solidFill>
                <a:srgbClr val="00194C"/>
              </a:solidFill>
              <a:latin typeface="+mn-lt"/>
            </a:endParaRPr>
          </a:p>
        </p:txBody>
      </p:sp>
      <p:pic>
        <p:nvPicPr>
          <p:cNvPr id="39940" name="Рисунок 9" descr="Рисунок КЛИ и ДСВ.jpg"/>
          <p:cNvPicPr>
            <a:picLocks noChangeAspect="1"/>
          </p:cNvPicPr>
          <p:nvPr/>
        </p:nvPicPr>
        <p:blipFill>
          <a:blip r:embed="rId2" cstate="print"/>
          <a:srcRect l="2" r="52669" b="16495"/>
          <a:stretch>
            <a:fillRect/>
          </a:stretch>
        </p:blipFill>
        <p:spPr bwMode="auto">
          <a:xfrm>
            <a:off x="703263" y="1093788"/>
            <a:ext cx="4090987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665538" y="4665663"/>
            <a:ext cx="1341437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9943" name="Рисунок 12"/>
          <p:cNvPicPr>
            <a:picLocks noChangeAspect="1"/>
          </p:cNvPicPr>
          <p:nvPr/>
        </p:nvPicPr>
        <p:blipFill>
          <a:blip r:embed="rId3" cstate="print"/>
          <a:srcRect l="34760" t="73701" r="29834" b="5093"/>
          <a:stretch>
            <a:fillRect/>
          </a:stretch>
        </p:blipFill>
        <p:spPr bwMode="auto">
          <a:xfrm>
            <a:off x="1046163" y="5153025"/>
            <a:ext cx="3560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34" y="2554664"/>
            <a:ext cx="5440782" cy="3984025"/>
          </a:xfrm>
          <a:prstGeom prst="rect">
            <a:avLst/>
          </a:prstGeom>
        </p:spPr>
      </p:pic>
      <p:pic>
        <p:nvPicPr>
          <p:cNvPr id="39942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5683" y="1329458"/>
            <a:ext cx="3136016" cy="212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3">
            <a:extLst>
              <a:ext uri="{FF2B5EF4-FFF2-40B4-BE49-F238E27FC236}">
                <a16:creationId xmlns="" xmlns:a16="http://schemas.microsoft.com/office/drawing/2014/main" id="{68228647-EA9A-4889-829D-79A8CCA455A0}"/>
              </a:ext>
            </a:extLst>
          </p:cNvPr>
          <p:cNvSpPr txBox="1">
            <a:spLocks/>
          </p:cNvSpPr>
          <p:nvPr/>
        </p:nvSpPr>
        <p:spPr>
          <a:xfrm>
            <a:off x="450850" y="241300"/>
            <a:ext cx="9078913" cy="7080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194C"/>
                </a:solidFill>
                <a:latin typeface="+mn-lt"/>
              </a:rPr>
              <a:t>Структура</a:t>
            </a:r>
            <a:r>
              <a:rPr lang="en-US" sz="5400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ru-RU" sz="5400" b="1" dirty="0">
                <a:solidFill>
                  <a:srgbClr val="00194C"/>
                </a:solidFill>
                <a:latin typeface="+mn-lt"/>
              </a:rPr>
              <a:t>доклада</a:t>
            </a:r>
            <a:endParaRPr lang="en-US" sz="5400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8195" name="Подзаголовок 2">
            <a:extLst>
              <a:ext uri="{FF2B5EF4-FFF2-40B4-BE49-F238E27FC236}">
                <a16:creationId xmlns="" xmlns:a16="http://schemas.microsoft.com/office/drawing/2014/main" id="{A2259469-0741-4ACC-B832-6FE83AF32D5D}"/>
              </a:ext>
            </a:extLst>
          </p:cNvPr>
          <p:cNvSpPr txBox="1">
            <a:spLocks/>
          </p:cNvSpPr>
          <p:nvPr/>
        </p:nvSpPr>
        <p:spPr bwMode="auto">
          <a:xfrm>
            <a:off x="325438" y="1470581"/>
            <a:ext cx="11690350" cy="518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Оптические и электронные </a:t>
            </a:r>
            <a:r>
              <a:rPr lang="ru-RU" altLang="ru-RU" sz="4400" b="1" dirty="0">
                <a:solidFill>
                  <a:srgbClr val="00194C"/>
                </a:solidFill>
              </a:rPr>
              <a:t>свойства </a:t>
            </a:r>
            <a:endParaRPr lang="ru-RU" altLang="ru-RU" sz="4400" b="1" dirty="0" smtClean="0">
              <a:solidFill>
                <a:srgbClr val="00194C"/>
              </a:solidFill>
            </a:endParaRP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Синтез алмаза</a:t>
            </a: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Электроника и фотоника</a:t>
            </a: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u="sng" dirty="0">
                <a:solidFill>
                  <a:srgbClr val="00194C"/>
                </a:solidFill>
              </a:rPr>
              <a:t>Алмазные лазеры (</a:t>
            </a:r>
            <a:r>
              <a:rPr lang="ru-RU" altLang="ru-RU" sz="4400" b="1" u="sng" dirty="0" err="1">
                <a:solidFill>
                  <a:srgbClr val="00194C"/>
                </a:solidFill>
              </a:rPr>
              <a:t>алмазеры</a:t>
            </a:r>
            <a:r>
              <a:rPr lang="ru-RU" altLang="ru-RU" sz="4400" b="1" u="sng" dirty="0">
                <a:solidFill>
                  <a:srgbClr val="00194C"/>
                </a:solidFill>
              </a:rPr>
              <a:t>)</a:t>
            </a:r>
            <a:r>
              <a:rPr lang="ru-RU" altLang="ru-RU" sz="4400" b="1" dirty="0">
                <a:solidFill>
                  <a:srgbClr val="00194C"/>
                </a:solidFill>
              </a:rPr>
              <a:t> </a:t>
            </a:r>
            <a:endParaRPr lang="ru-RU" altLang="ru-RU" sz="4400" b="1" dirty="0" smtClean="0">
              <a:solidFill>
                <a:srgbClr val="00194C"/>
              </a:solidFill>
            </a:endParaRP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Квантовые технологии</a:t>
            </a:r>
            <a:endParaRPr lang="ru-RU" altLang="ru-RU" sz="4400" b="1" baseline="30000" dirty="0">
              <a:solidFill>
                <a:srgbClr val="00194C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3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b="1" dirty="0" smtClean="0">
                <a:solidFill>
                  <a:srgbClr val="00194C"/>
                </a:solidFill>
              </a:rPr>
              <a:t>Температурный </a:t>
            </a:r>
            <a:r>
              <a:rPr lang="ru-RU" b="1" dirty="0">
                <a:solidFill>
                  <a:srgbClr val="00194C"/>
                </a:solidFill>
              </a:rPr>
              <a:t>коэффициент линейного расширения </a:t>
            </a:r>
            <a:r>
              <a:rPr lang="ru-RU" b="1" dirty="0" smtClean="0">
                <a:solidFill>
                  <a:srgbClr val="00194C"/>
                </a:solidFill>
              </a:rPr>
              <a:t>10</a:t>
            </a:r>
            <a:r>
              <a:rPr lang="ru-RU" b="1" baseline="30000" dirty="0" smtClean="0">
                <a:solidFill>
                  <a:srgbClr val="00194C"/>
                </a:solidFill>
              </a:rPr>
              <a:t>-6</a:t>
            </a:r>
            <a:r>
              <a:rPr lang="ru-RU" b="1" dirty="0" smtClean="0">
                <a:solidFill>
                  <a:srgbClr val="00194C"/>
                </a:solidFill>
              </a:rPr>
              <a:t>/К: </a:t>
            </a:r>
            <a:br>
              <a:rPr lang="ru-RU" b="1" dirty="0" smtClean="0">
                <a:solidFill>
                  <a:srgbClr val="00194C"/>
                </a:solidFill>
              </a:rPr>
            </a:br>
            <a:r>
              <a:rPr lang="ru-RU" b="1" dirty="0" smtClean="0">
                <a:solidFill>
                  <a:srgbClr val="00194C"/>
                </a:solidFill>
              </a:rPr>
              <a:t>Алмаз 1.1, сапфир 5</a:t>
            </a:r>
            <a:r>
              <a:rPr lang="ru-RU" b="1" dirty="0" smtClean="0">
                <a:solidFill>
                  <a:srgbClr val="00194C"/>
                </a:solidFill>
                <a:sym typeface="Symbol" panose="05050102010706020507" pitchFamily="18" charset="2"/>
              </a:rPr>
              <a:t></a:t>
            </a:r>
            <a:r>
              <a:rPr lang="ru-RU" b="1" dirty="0" smtClean="0">
                <a:solidFill>
                  <a:srgbClr val="00194C"/>
                </a:solidFill>
              </a:rPr>
              <a:t>5.6, </a:t>
            </a:r>
            <a:r>
              <a:rPr lang="en-US" b="1" dirty="0" smtClean="0">
                <a:solidFill>
                  <a:srgbClr val="00194C"/>
                </a:solidFill>
              </a:rPr>
              <a:t>GaAs 5</a:t>
            </a:r>
            <a:r>
              <a:rPr lang="ru-RU" b="1" dirty="0" smtClean="0">
                <a:solidFill>
                  <a:srgbClr val="00194C"/>
                </a:solidFill>
              </a:rPr>
              <a:t>.</a:t>
            </a:r>
            <a:r>
              <a:rPr lang="en-US" b="1" dirty="0" smtClean="0">
                <a:solidFill>
                  <a:srgbClr val="00194C"/>
                </a:solidFill>
              </a:rPr>
              <a:t>93</a:t>
            </a:r>
            <a:endParaRPr lang="ru-RU" b="1" dirty="0" smtClean="0">
              <a:solidFill>
                <a:srgbClr val="00194C"/>
              </a:solidFill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b="1" dirty="0">
                <a:solidFill>
                  <a:srgbClr val="00194C"/>
                </a:solidFill>
              </a:rPr>
              <a:t>Теплопроводность </a:t>
            </a:r>
            <a:r>
              <a:rPr lang="ru-RU" b="1" dirty="0" smtClean="0">
                <a:solidFill>
                  <a:srgbClr val="00194C"/>
                </a:solidFill>
              </a:rPr>
              <a:t>Вт</a:t>
            </a:r>
            <a:r>
              <a:rPr lang="ru-RU" b="1" dirty="0">
                <a:solidFill>
                  <a:srgbClr val="00194C"/>
                </a:solidFill>
              </a:rPr>
              <a:t>/(</a:t>
            </a:r>
            <a:r>
              <a:rPr lang="ru-RU" b="1" dirty="0" err="1" smtClean="0">
                <a:solidFill>
                  <a:srgbClr val="00194C"/>
                </a:solidFill>
              </a:rPr>
              <a:t>м</a:t>
            </a:r>
            <a:r>
              <a:rPr lang="ru-RU" b="1" dirty="0" err="1" smtClean="0">
                <a:solidFill>
                  <a:srgbClr val="00194C"/>
                </a:solidFill>
                <a:sym typeface="Symbol" panose="05050102010706020507" pitchFamily="18" charset="2"/>
              </a:rPr>
              <a:t></a:t>
            </a:r>
            <a:r>
              <a:rPr lang="ru-RU" b="1" dirty="0" err="1" smtClean="0">
                <a:solidFill>
                  <a:srgbClr val="00194C"/>
                </a:solidFill>
              </a:rPr>
              <a:t>К</a:t>
            </a:r>
            <a:r>
              <a:rPr lang="ru-RU" b="1" dirty="0" smtClean="0">
                <a:solidFill>
                  <a:srgbClr val="00194C"/>
                </a:solidFill>
              </a:rPr>
              <a:t>):</a:t>
            </a:r>
            <a:br>
              <a:rPr lang="ru-RU" b="1" dirty="0" smtClean="0">
                <a:solidFill>
                  <a:srgbClr val="00194C"/>
                </a:solidFill>
              </a:rPr>
            </a:br>
            <a:r>
              <a:rPr lang="ru-RU" b="1" dirty="0" smtClean="0">
                <a:solidFill>
                  <a:srgbClr val="00194C"/>
                </a:solidFill>
              </a:rPr>
              <a:t>Алмаз </a:t>
            </a:r>
            <a:r>
              <a:rPr lang="ru-RU" b="1" dirty="0">
                <a:solidFill>
                  <a:srgbClr val="00194C"/>
                </a:solidFill>
              </a:rPr>
              <a:t>900</a:t>
            </a:r>
            <a:r>
              <a:rPr lang="ru-RU" b="1" dirty="0">
                <a:solidFill>
                  <a:srgbClr val="00194C"/>
                </a:solidFill>
                <a:sym typeface="Symbol" panose="05050102010706020507" pitchFamily="18" charset="2"/>
              </a:rPr>
              <a:t></a:t>
            </a:r>
            <a:r>
              <a:rPr lang="ru-RU" b="1" dirty="0" smtClean="0">
                <a:solidFill>
                  <a:srgbClr val="00194C"/>
                </a:solidFill>
              </a:rPr>
              <a:t>2300, сапфир 23.1</a:t>
            </a:r>
            <a:r>
              <a:rPr lang="ru-RU" b="1" dirty="0" smtClean="0">
                <a:solidFill>
                  <a:srgbClr val="00194C"/>
                </a:solidFill>
                <a:sym typeface="Symbol" panose="05050102010706020507" pitchFamily="18" charset="2"/>
              </a:rPr>
              <a:t></a:t>
            </a:r>
            <a:r>
              <a:rPr lang="ru-RU" b="1" dirty="0" smtClean="0">
                <a:solidFill>
                  <a:srgbClr val="00194C"/>
                </a:solidFill>
              </a:rPr>
              <a:t>25.2,</a:t>
            </a:r>
            <a:r>
              <a:rPr lang="en-US" b="1" dirty="0" smtClean="0">
                <a:solidFill>
                  <a:srgbClr val="00194C"/>
                </a:solidFill>
              </a:rPr>
              <a:t> GaAs 150</a:t>
            </a:r>
            <a:endParaRPr lang="ru-RU" b="1" dirty="0" smtClean="0">
              <a:solidFill>
                <a:srgbClr val="00194C"/>
              </a:solidFill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b="1" dirty="0" smtClean="0">
                <a:solidFill>
                  <a:srgbClr val="00194C"/>
                </a:solidFill>
              </a:rPr>
              <a:t>Энергия образования вакансии (характеристика радиационной стойкости):</a:t>
            </a:r>
            <a:br>
              <a:rPr lang="ru-RU" b="1" dirty="0" smtClean="0">
                <a:solidFill>
                  <a:srgbClr val="00194C"/>
                </a:solidFill>
              </a:rPr>
            </a:br>
            <a:r>
              <a:rPr lang="ru-RU" b="1" dirty="0" smtClean="0">
                <a:solidFill>
                  <a:srgbClr val="00194C"/>
                </a:solidFill>
              </a:rPr>
              <a:t>Алмаз 30-80 эВ, кремний 7 эВ, </a:t>
            </a:r>
            <a:r>
              <a:rPr lang="en-US" b="1" dirty="0" smtClean="0">
                <a:solidFill>
                  <a:srgbClr val="00194C"/>
                </a:solidFill>
              </a:rPr>
              <a:t>GaAs </a:t>
            </a:r>
            <a:r>
              <a:rPr lang="ru-RU" b="1" dirty="0" smtClean="0">
                <a:solidFill>
                  <a:srgbClr val="00194C"/>
                </a:solidFill>
              </a:rPr>
              <a:t>5 эВ</a:t>
            </a:r>
            <a:endParaRPr lang="ru-RU" b="1" dirty="0">
              <a:solidFill>
                <a:srgbClr val="00194C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194C"/>
                </a:solidFill>
                <a:latin typeface="+mn-lt"/>
              </a:rPr>
              <a:t>Алмаз как лазерная активная среда</a:t>
            </a:r>
            <a:endParaRPr lang="ru-RU" sz="4800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5DBE-9207-4A10-84B5-2ACC6138FB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93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" y="1299272"/>
            <a:ext cx="6481564" cy="4131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79" y="189390"/>
            <a:ext cx="10972800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194C"/>
                </a:solidFill>
                <a:latin typeface="+mn-lt"/>
              </a:rPr>
              <a:t>Зонная структура алмаза</a:t>
            </a:r>
            <a:endParaRPr lang="ru-RU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982766" y="5565139"/>
            <a:ext cx="4321042" cy="78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ru-RU" sz="2000" dirty="0" err="1">
                <a:latin typeface="Arial" pitchFamily="34" charset="0"/>
              </a:rPr>
              <a:t>E</a:t>
            </a:r>
            <a:r>
              <a:rPr lang="en-US" altLang="ru-RU" sz="2000" baseline="-25000" dirty="0" err="1">
                <a:latin typeface="Arial" pitchFamily="34" charset="0"/>
              </a:rPr>
              <a:t>g</a:t>
            </a:r>
            <a:r>
              <a:rPr lang="en-US" altLang="ru-RU" sz="2000" baseline="30000" dirty="0" err="1">
                <a:latin typeface="Arial" pitchFamily="34" charset="0"/>
              </a:rPr>
              <a:t>indirect</a:t>
            </a:r>
            <a:r>
              <a:rPr lang="en-US" altLang="ru-RU" sz="2000" dirty="0">
                <a:latin typeface="Arial" pitchFamily="34" charset="0"/>
              </a:rPr>
              <a:t> (</a:t>
            </a:r>
            <a:r>
              <a:rPr lang="ru-RU" altLang="ru-RU" sz="2000" dirty="0">
                <a:latin typeface="Arial" pitchFamily="34" charset="0"/>
                <a:sym typeface="Symbol" pitchFamily="18" charset="2"/>
              </a:rPr>
              <a:t></a:t>
            </a:r>
            <a:r>
              <a:rPr lang="ru-RU" altLang="ru-RU" sz="2000" baseline="-25000" dirty="0">
                <a:latin typeface="Arial" pitchFamily="34" charset="0"/>
              </a:rPr>
              <a:t>25</a:t>
            </a:r>
            <a:r>
              <a:rPr lang="ru-RU" altLang="ru-RU" sz="2000" baseline="-25000" dirty="0">
                <a:latin typeface="Arial" pitchFamily="34" charset="0"/>
                <a:sym typeface="Symbol" pitchFamily="18" charset="2"/>
              </a:rPr>
              <a:t></a:t>
            </a:r>
            <a:r>
              <a:rPr lang="ru-RU" altLang="ru-RU" sz="2000" dirty="0">
                <a:latin typeface="Arial" pitchFamily="34" charset="0"/>
                <a:sym typeface="Symbol" pitchFamily="18" charset="2"/>
              </a:rPr>
              <a:t></a:t>
            </a:r>
            <a:r>
              <a:rPr lang="en-US" altLang="ru-RU" sz="2000" baseline="-25000" dirty="0">
                <a:latin typeface="Arial" pitchFamily="34" charset="0"/>
                <a:sym typeface="Symbol" pitchFamily="18" charset="2"/>
              </a:rPr>
              <a:t>1</a:t>
            </a:r>
            <a:r>
              <a:rPr lang="en-US" altLang="ru-RU" sz="2000" dirty="0">
                <a:latin typeface="Arial" pitchFamily="34" charset="0"/>
                <a:sym typeface="Symbol" pitchFamily="18" charset="2"/>
              </a:rPr>
              <a:t>)</a:t>
            </a:r>
            <a:r>
              <a:rPr lang="en-US" altLang="ru-RU" sz="2000" dirty="0">
                <a:latin typeface="Arial" pitchFamily="34" charset="0"/>
              </a:rPr>
              <a:t>= 5.49 </a:t>
            </a:r>
            <a:r>
              <a:rPr lang="ru-RU" altLang="ru-RU" sz="2000" dirty="0">
                <a:latin typeface="Arial" pitchFamily="34" charset="0"/>
              </a:rPr>
              <a:t>эВ</a:t>
            </a:r>
            <a:r>
              <a:rPr lang="en-US" altLang="ru-RU" sz="2000" dirty="0">
                <a:latin typeface="Arial" pitchFamily="34" charset="0"/>
              </a:rPr>
              <a:t>; </a:t>
            </a:r>
            <a:endParaRPr lang="ru-RU" altLang="ru-RU" sz="2000" dirty="0" smtClean="0">
              <a:latin typeface="Arial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ru-RU" sz="2000" dirty="0" err="1" smtClean="0">
                <a:latin typeface="Arial" pitchFamily="34" charset="0"/>
              </a:rPr>
              <a:t>E</a:t>
            </a:r>
            <a:r>
              <a:rPr lang="en-US" altLang="ru-RU" sz="2000" baseline="-25000" dirty="0" err="1" smtClean="0">
                <a:latin typeface="Arial" pitchFamily="34" charset="0"/>
              </a:rPr>
              <a:t>g</a:t>
            </a:r>
            <a:r>
              <a:rPr lang="en-US" altLang="ru-RU" sz="2000" baseline="30000" dirty="0" err="1" smtClean="0">
                <a:latin typeface="Arial" pitchFamily="34" charset="0"/>
              </a:rPr>
              <a:t>direct</a:t>
            </a:r>
            <a:r>
              <a:rPr lang="en-US" altLang="ru-RU" sz="2000" dirty="0" smtClean="0">
                <a:latin typeface="Arial" pitchFamily="34" charset="0"/>
              </a:rPr>
              <a:t> </a:t>
            </a:r>
            <a:r>
              <a:rPr lang="en-US" altLang="ru-RU" sz="2000" dirty="0">
                <a:latin typeface="Arial" pitchFamily="34" charset="0"/>
              </a:rPr>
              <a:t>(</a:t>
            </a:r>
            <a:r>
              <a:rPr lang="ru-RU" altLang="ru-RU" sz="2000" dirty="0">
                <a:latin typeface="Arial" pitchFamily="34" charset="0"/>
                <a:sym typeface="Symbol" pitchFamily="18" charset="2"/>
              </a:rPr>
              <a:t></a:t>
            </a:r>
            <a:r>
              <a:rPr lang="ru-RU" altLang="ru-RU" sz="2000" baseline="-25000" dirty="0">
                <a:latin typeface="Arial" pitchFamily="34" charset="0"/>
              </a:rPr>
              <a:t>25</a:t>
            </a:r>
            <a:r>
              <a:rPr lang="ru-RU" altLang="ru-RU" sz="2000" baseline="-25000" dirty="0">
                <a:latin typeface="Arial" pitchFamily="34" charset="0"/>
                <a:sym typeface="Symbol" pitchFamily="18" charset="2"/>
              </a:rPr>
              <a:t></a:t>
            </a:r>
            <a:r>
              <a:rPr lang="ru-RU" altLang="ru-RU" sz="2000" dirty="0">
                <a:latin typeface="Arial" pitchFamily="34" charset="0"/>
                <a:sym typeface="Symbol" pitchFamily="18" charset="2"/>
              </a:rPr>
              <a:t> </a:t>
            </a:r>
            <a:r>
              <a:rPr lang="en-US" altLang="ru-RU" sz="2000" baseline="-25000" dirty="0">
                <a:latin typeface="Arial" pitchFamily="34" charset="0"/>
                <a:sym typeface="Symbol" pitchFamily="18" charset="2"/>
              </a:rPr>
              <a:t>15</a:t>
            </a:r>
            <a:r>
              <a:rPr lang="en-US" altLang="ru-RU" sz="2000" dirty="0">
                <a:latin typeface="Arial" pitchFamily="34" charset="0"/>
                <a:sym typeface="Symbol" pitchFamily="18" charset="2"/>
              </a:rPr>
              <a:t>)</a:t>
            </a:r>
            <a:r>
              <a:rPr lang="en-US" altLang="ru-RU" sz="2000" dirty="0">
                <a:latin typeface="Arial" pitchFamily="34" charset="0"/>
              </a:rPr>
              <a:t>= </a:t>
            </a:r>
            <a:r>
              <a:rPr lang="ru-RU" altLang="ru-RU" sz="2000" dirty="0">
                <a:latin typeface="Arial" pitchFamily="34" charset="0"/>
              </a:rPr>
              <a:t>7</a:t>
            </a:r>
            <a:r>
              <a:rPr lang="en-US" altLang="ru-RU" sz="2000" dirty="0">
                <a:latin typeface="Arial" pitchFamily="34" charset="0"/>
              </a:rPr>
              <a:t>.</a:t>
            </a:r>
            <a:r>
              <a:rPr lang="ru-RU" altLang="ru-RU" sz="2000" dirty="0">
                <a:latin typeface="Arial" pitchFamily="34" charset="0"/>
              </a:rPr>
              <a:t>3</a:t>
            </a:r>
            <a:r>
              <a:rPr lang="en-US" altLang="ru-RU" sz="2000" dirty="0">
                <a:latin typeface="Arial" pitchFamily="34" charset="0"/>
              </a:rPr>
              <a:t> </a:t>
            </a:r>
            <a:r>
              <a:rPr lang="ru-RU" altLang="ru-RU" sz="2000" dirty="0" smtClean="0">
                <a:latin typeface="Arial" pitchFamily="34" charset="0"/>
              </a:rPr>
              <a:t>эВ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731147" y="4931497"/>
            <a:ext cx="4962675" cy="27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dirty="0" err="1"/>
              <a:t>Буберман</a:t>
            </a:r>
            <a:r>
              <a:rPr lang="ru-RU" sz="1200" dirty="0"/>
              <a:t> Г.С. Зонная структура алмазов // УФН, 103, с. 675-704, 1971</a:t>
            </a:r>
            <a:endParaRPr lang="ru-RU" altLang="ru-RU" sz="1200" dirty="0"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04" y="1227281"/>
            <a:ext cx="5508387" cy="3654989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8544591" y="2551412"/>
            <a:ext cx="875285" cy="2159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024465"/>
              </p:ext>
            </p:extLst>
          </p:nvPr>
        </p:nvGraphicFramePr>
        <p:xfrm>
          <a:off x="6209608" y="5294384"/>
          <a:ext cx="5826881" cy="11199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94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6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96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096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967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96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967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967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0967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9236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Подвижность носителей заряда при малых полях, см</a:t>
                      </a:r>
                      <a:r>
                        <a:rPr lang="ru-RU" sz="12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/(</a:t>
                      </a:r>
                      <a:r>
                        <a:rPr lang="ru-RU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В×с</a:t>
                      </a:r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9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Носитель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Алмаз (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Графен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Оксид галлия (</a:t>
                      </a:r>
                      <a:r>
                        <a:rPr lang="en-US" sz="1000" u="none" strike="noStrike" dirty="0"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Карбид кремния (4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H-</a:t>
                      </a:r>
                      <a:r>
                        <a:rPr lang="en-US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Нитрид галлия (</a:t>
                      </a:r>
                      <a:r>
                        <a:rPr lang="en-US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Арсенид галлия (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GaAs)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Кремний (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Германий (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дырок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200" u="none" strike="noStrike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3883" y="1886289"/>
            <a:ext cx="65436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ru-RU" altLang="ru-RU" sz="5400" b="1" dirty="0">
                <a:solidFill>
                  <a:srgbClr val="00194C"/>
                </a:solidFill>
                <a:latin typeface="Calibri" pitchFamily="34" charset="0"/>
              </a:rPr>
              <a:t>Алмазный </a:t>
            </a:r>
            <a:r>
              <a:rPr lang="ru-RU" altLang="ru-RU" sz="5400" b="1" dirty="0" err="1">
                <a:solidFill>
                  <a:srgbClr val="00194C"/>
                </a:solidFill>
                <a:latin typeface="Calibri" pitchFamily="34" charset="0"/>
              </a:rPr>
              <a:t>р</a:t>
            </a:r>
            <a:r>
              <a:rPr lang="ru-RU" altLang="ru-RU" sz="5400" b="1" i="1" dirty="0" err="1">
                <a:solidFill>
                  <a:srgbClr val="00194C"/>
                </a:solidFill>
                <a:latin typeface="Calibri" pitchFamily="34" charset="0"/>
              </a:rPr>
              <a:t>а</a:t>
            </a:r>
            <a:r>
              <a:rPr lang="ru-RU" altLang="ru-RU" sz="5400" b="1" dirty="0" err="1">
                <a:solidFill>
                  <a:srgbClr val="00194C"/>
                </a:solidFill>
                <a:latin typeface="Calibri" pitchFamily="34" charset="0"/>
              </a:rPr>
              <a:t>мановский</a:t>
            </a:r>
            <a:r>
              <a:rPr lang="ru-RU" altLang="ru-RU" sz="5400" b="1" dirty="0">
                <a:solidFill>
                  <a:srgbClr val="00194C"/>
                </a:solidFill>
                <a:latin typeface="Calibri" pitchFamily="34" charset="0"/>
              </a:rPr>
              <a:t> лазер</a:t>
            </a:r>
          </a:p>
        </p:txBody>
      </p:sp>
      <p:sp>
        <p:nvSpPr>
          <p:cNvPr id="22533" name="Shape 10"/>
          <p:cNvSpPr txBox="1">
            <a:spLocks/>
          </p:cNvSpPr>
          <p:nvPr/>
        </p:nvSpPr>
        <p:spPr bwMode="auto">
          <a:xfrm>
            <a:off x="228600" y="1103313"/>
            <a:ext cx="11361738" cy="8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just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altLang="ru-RU" sz="2800" b="1" dirty="0">
                <a:latin typeface="Calibri" pitchFamily="34" charset="0"/>
                <a:cs typeface="Times New Roman" pitchFamily="18" charset="0"/>
              </a:rPr>
              <a:t>Энергия </a:t>
            </a:r>
            <a:r>
              <a:rPr lang="ru-RU" altLang="ru-RU" sz="2800" b="1" dirty="0" err="1">
                <a:latin typeface="Calibri" pitchFamily="34" charset="0"/>
                <a:cs typeface="Times New Roman" pitchFamily="18" charset="0"/>
              </a:rPr>
              <a:t>рамановского</a:t>
            </a:r>
            <a:r>
              <a:rPr lang="ru-RU" altLang="ru-RU" sz="2800" b="1" dirty="0">
                <a:latin typeface="Calibri" pitchFamily="34" charset="0"/>
                <a:cs typeface="Times New Roman" pitchFamily="18" charset="0"/>
              </a:rPr>
              <a:t> фонона в алмазе </a:t>
            </a:r>
            <a:r>
              <a:rPr lang="en-US" altLang="ru-RU" sz="2800" b="1" dirty="0">
                <a:latin typeface="Calibri" pitchFamily="34" charset="0"/>
                <a:cs typeface="Times New Roman" pitchFamily="18" charset="0"/>
              </a:rPr>
              <a:t>(</a:t>
            </a:r>
            <a:r>
              <a:rPr lang="ru-RU" altLang="ru-RU" sz="2800" b="1" dirty="0">
                <a:latin typeface="Calibri" pitchFamily="34" charset="0"/>
                <a:cs typeface="Times New Roman" pitchFamily="18" charset="0"/>
              </a:rPr>
              <a:t>оптический </a:t>
            </a:r>
            <a:r>
              <a:rPr lang="en-US" altLang="ru-RU" sz="2800" b="1" dirty="0">
                <a:latin typeface="Calibri" pitchFamily="34" charset="0"/>
                <a:cs typeface="Times New Roman" pitchFamily="18" charset="0"/>
              </a:rPr>
              <a:t>O</a:t>
            </a:r>
            <a:r>
              <a:rPr lang="en-US" altLang="ru-RU" sz="2800" b="1" baseline="3000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</a:t>
            </a:r>
            <a:r>
              <a:rPr lang="ru-RU" altLang="ru-RU" sz="2800" b="1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-фонон</a:t>
            </a:r>
            <a:r>
              <a:rPr lang="en-US" altLang="ru-RU" sz="2800" b="1" dirty="0">
                <a:latin typeface="Calibri" pitchFamily="34" charset="0"/>
                <a:cs typeface="Times New Roman" pitchFamily="18" charset="0"/>
              </a:rPr>
              <a:t>)</a:t>
            </a:r>
            <a:r>
              <a:rPr lang="ru-RU" altLang="ru-RU" sz="2800" b="1" dirty="0">
                <a:latin typeface="Calibri" pitchFamily="34" charset="0"/>
                <a:cs typeface="Times New Roman" pitchFamily="18" charset="0"/>
              </a:rPr>
              <a:t> составляет 165 мэВ (1332 см</a:t>
            </a:r>
            <a:r>
              <a:rPr lang="ru-RU" altLang="ru-RU" sz="2800" b="1" baseline="30000" dirty="0">
                <a:latin typeface="Calibri" pitchFamily="34" charset="0"/>
                <a:cs typeface="Times New Roman" pitchFamily="18" charset="0"/>
              </a:rPr>
              <a:t>-1</a:t>
            </a:r>
            <a:r>
              <a:rPr lang="ru-RU" altLang="ru-RU" sz="2800" b="1" dirty="0">
                <a:latin typeface="Calibri" pitchFamily="34" charset="0"/>
                <a:cs typeface="Times New Roman" pitchFamily="18" charset="0"/>
              </a:rPr>
              <a:t>).</a:t>
            </a:r>
          </a:p>
        </p:txBody>
      </p:sp>
      <p:pic>
        <p:nvPicPr>
          <p:cNvPr id="2253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1918508"/>
            <a:ext cx="3999387" cy="356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38"/>
          <p:cNvSpPr txBox="1">
            <a:spLocks noChangeArrowheads="1"/>
          </p:cNvSpPr>
          <p:nvPr/>
        </p:nvSpPr>
        <p:spPr bwMode="auto">
          <a:xfrm>
            <a:off x="152925" y="5515314"/>
            <a:ext cx="114374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Mildren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R.P., Sabella A. Highly efficient diamond Raman laser // Optics letters. – 2009. – V. 34. – No 18. – P. 2811-2813.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Reilly S.,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Savitski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V.G., Liu H., et al. Monolithic diamond Raman laser // Optics letters. – 2015. – V. 40. – No 6. – P. 930-933.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Пашининa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В.П.,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Ральченко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В.Г., Большаков А.П. и др. ВКР-лазер на алмазе с генерацией на длинах волн 1194, 1419 и 597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// Квантовая электроника. – 2018. – Т. 48. – № 3. – С. 201-205.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Feigel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B.,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Thienpont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H.,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Vermeulen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N. Design of infrared and ultraviolet Raman lasers based on grating-coupled integrated diamond ring resonators // JOSA B. – 2016. – V. 33. – No 3. – P. B5-B18.</a:t>
            </a:r>
            <a:endParaRPr lang="en-US" alt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574" y="244433"/>
            <a:ext cx="9445831" cy="688769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194C"/>
                </a:solidFill>
                <a:latin typeface="+mn-lt"/>
              </a:rPr>
              <a:t>Генерация на центрах </a:t>
            </a:r>
            <a:r>
              <a:rPr lang="en-US" sz="4800" b="1" dirty="0" smtClean="0">
                <a:solidFill>
                  <a:srgbClr val="00194C"/>
                </a:solidFill>
                <a:latin typeface="+mn-lt"/>
              </a:rPr>
              <a:t>H3 (N</a:t>
            </a:r>
            <a:r>
              <a:rPr lang="en-US" sz="4800" b="1" baseline="-25000" dirty="0" smtClean="0">
                <a:solidFill>
                  <a:srgbClr val="00194C"/>
                </a:solidFill>
                <a:latin typeface="+mn-lt"/>
              </a:rPr>
              <a:t>2</a:t>
            </a:r>
            <a:r>
              <a:rPr lang="en-US" sz="4800" b="1" dirty="0" smtClean="0">
                <a:solidFill>
                  <a:srgbClr val="00194C"/>
                </a:solidFill>
                <a:latin typeface="+mn-lt"/>
              </a:rPr>
              <a:t>V</a:t>
            </a:r>
            <a:r>
              <a:rPr lang="ru-RU" sz="4800" b="1" baseline="30000" dirty="0" smtClean="0">
                <a:solidFill>
                  <a:srgbClr val="00194C"/>
                </a:solidFill>
                <a:latin typeface="+mn-lt"/>
              </a:rPr>
              <a:t>0</a:t>
            </a:r>
            <a:r>
              <a:rPr lang="en-US" sz="4800" b="1" dirty="0" smtClean="0">
                <a:solidFill>
                  <a:srgbClr val="00194C"/>
                </a:solidFill>
                <a:latin typeface="+mn-lt"/>
              </a:rPr>
              <a:t>)</a:t>
            </a:r>
            <a:endParaRPr lang="ru-RU" sz="4800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76" y="1102240"/>
            <a:ext cx="11796666" cy="2094823"/>
          </a:xfrm>
        </p:spPr>
        <p:txBody>
          <a:bodyPr>
            <a:noAutofit/>
          </a:bodyPr>
          <a:lstStyle/>
          <a:p>
            <a:pPr marL="152400" indent="-152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100" b="1" dirty="0">
                <a:solidFill>
                  <a:srgbClr val="00194C"/>
                </a:solidFill>
                <a:latin typeface="Calibri" panose="020F0502020204030204" pitchFamily="34" charset="0"/>
              </a:rPr>
              <a:t>Rand S.C., </a:t>
            </a:r>
            <a:r>
              <a:rPr lang="en-US" sz="2100" b="1" dirty="0" err="1">
                <a:solidFill>
                  <a:srgbClr val="00194C"/>
                </a:solidFill>
                <a:latin typeface="Calibri" panose="020F0502020204030204" pitchFamily="34" charset="0"/>
              </a:rPr>
              <a:t>DeShazer</a:t>
            </a:r>
            <a:r>
              <a:rPr lang="en-US" sz="2100" b="1" dirty="0">
                <a:solidFill>
                  <a:srgbClr val="00194C"/>
                </a:solidFill>
                <a:latin typeface="Calibri" panose="020F0502020204030204" pitchFamily="34" charset="0"/>
              </a:rPr>
              <a:t> L.G. Visible color-center laser in diamond // Optics letters, 10, №10, p. 481-483, 1985</a:t>
            </a:r>
            <a:endParaRPr lang="ru-RU" sz="2100" b="1" dirty="0">
              <a:solidFill>
                <a:srgbClr val="00194C"/>
              </a:solidFill>
              <a:latin typeface="Calibri" panose="020F0502020204030204" pitchFamily="34" charset="0"/>
            </a:endParaRPr>
          </a:p>
          <a:p>
            <a:pPr marL="152400" indent="-152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100" b="1" dirty="0" err="1" smtClean="0">
                <a:solidFill>
                  <a:srgbClr val="00194C"/>
                </a:solidFill>
                <a:latin typeface="Calibri" panose="020F0502020204030204" pitchFamily="34" charset="0"/>
              </a:rPr>
              <a:t>Takeru</a:t>
            </a:r>
            <a:r>
              <a:rPr lang="en-US" sz="2100" b="1" dirty="0" smtClean="0">
                <a:solidFill>
                  <a:srgbClr val="00194C"/>
                </a:solidFill>
                <a:latin typeface="Calibri" panose="020F0502020204030204" pitchFamily="34" charset="0"/>
              </a:rPr>
              <a:t> </a:t>
            </a:r>
            <a:r>
              <a:rPr lang="en-US" sz="2100" b="1" dirty="0">
                <a:solidFill>
                  <a:srgbClr val="00194C"/>
                </a:solidFill>
                <a:latin typeface="Calibri" panose="020F0502020204030204" pitchFamily="34" charset="0"/>
              </a:rPr>
              <a:t>N., Shuji S. Optical properties and laser action of H3 center in synthetic diamond // Diamond optics III, 1325, International Society for Optics and Photonics, 1990</a:t>
            </a:r>
            <a:endParaRPr lang="ru-RU" sz="2100" b="1" dirty="0">
              <a:solidFill>
                <a:srgbClr val="00194C"/>
              </a:solidFill>
              <a:latin typeface="Calibri" panose="020F0502020204030204" pitchFamily="34" charset="0"/>
            </a:endParaRPr>
          </a:p>
          <a:p>
            <a:pPr marL="152400" indent="-152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100" b="1" dirty="0" err="1" smtClean="0">
                <a:solidFill>
                  <a:srgbClr val="00194C"/>
                </a:solidFill>
                <a:latin typeface="Calibri" panose="020F0502020204030204" pitchFamily="34" charset="0"/>
              </a:rPr>
              <a:t>Takeru</a:t>
            </a:r>
            <a:r>
              <a:rPr lang="en-US" sz="2100" b="1" dirty="0" smtClean="0">
                <a:solidFill>
                  <a:srgbClr val="00194C"/>
                </a:solidFill>
                <a:latin typeface="Calibri" panose="020F0502020204030204" pitchFamily="34" charset="0"/>
              </a:rPr>
              <a:t> </a:t>
            </a:r>
            <a:r>
              <a:rPr lang="en-US" sz="2100" b="1" dirty="0">
                <a:solidFill>
                  <a:srgbClr val="00194C"/>
                </a:solidFill>
                <a:latin typeface="Calibri" panose="020F0502020204030204" pitchFamily="34" charset="0"/>
              </a:rPr>
              <a:t>N., Satoh S., Tsuji K. Diamond laser crystal and method manufacturing the same // U.S. Patent No. 4,950,625. 21 Aug. </a:t>
            </a:r>
            <a:r>
              <a:rPr lang="en-US" sz="2100" b="1" dirty="0" smtClean="0">
                <a:solidFill>
                  <a:srgbClr val="00194C"/>
                </a:solidFill>
                <a:latin typeface="Calibri" panose="020F0502020204030204" pitchFamily="34" charset="0"/>
              </a:rPr>
              <a:t>1990</a:t>
            </a:r>
            <a:endParaRPr lang="ru-RU" sz="2100" b="1" dirty="0">
              <a:solidFill>
                <a:srgbClr val="00194C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2496" y="2921582"/>
            <a:ext cx="3500330" cy="377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4" y="3221247"/>
            <a:ext cx="2961843" cy="33666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7972" y="3052209"/>
            <a:ext cx="5090392" cy="376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5DBE-9207-4A10-84B5-2ACC6138FB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63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" y="1629217"/>
            <a:ext cx="4941934" cy="51992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658" y="189390"/>
            <a:ext cx="10968833" cy="12527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Вибронные системы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центров окраски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28" y="1629217"/>
            <a:ext cx="7190744" cy="5176226"/>
          </a:xfrm>
          <a:prstGeom prst="rect">
            <a:avLst/>
          </a:prstGeom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455208" y="4724844"/>
            <a:ext cx="4319480" cy="140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altLang="ru-RU" sz="2000" dirty="0" err="1">
                <a:latin typeface="Arial" pitchFamily="34" charset="0"/>
              </a:rPr>
              <a:t>Бесфононная</a:t>
            </a:r>
            <a:r>
              <a:rPr lang="ru-RU" altLang="ru-RU" sz="2000" dirty="0">
                <a:latin typeface="Arial" pitchFamily="34" charset="0"/>
              </a:rPr>
              <a:t> линия (БФЛ) – резонансный переход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altLang="ru-RU" sz="2000" dirty="0">
                <a:latin typeface="Arial" pitchFamily="34" charset="0"/>
              </a:rPr>
              <a:t>Фононное крыло состоит из фононных повторений БФЛ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C9275869-2A85-450B-A00A-DCAB3DEB1609}"/>
              </a:ext>
            </a:extLst>
          </p:cNvPr>
          <p:cNvSpPr txBox="1">
            <a:spLocks/>
          </p:cNvSpPr>
          <p:nvPr/>
        </p:nvSpPr>
        <p:spPr bwMode="auto">
          <a:xfrm>
            <a:off x="187325" y="128588"/>
            <a:ext cx="116649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194C"/>
                </a:solidFill>
                <a:latin typeface="+mn-lt"/>
              </a:rPr>
              <a:t>Поглощение и люминесценция </a:t>
            </a:r>
            <a:r>
              <a:rPr lang="en-US" b="1" dirty="0" smtClean="0">
                <a:solidFill>
                  <a:srgbClr val="00194C"/>
                </a:solidFill>
                <a:latin typeface="+mn-lt"/>
              </a:rPr>
              <a:t>NV</a:t>
            </a:r>
            <a:r>
              <a:rPr lang="en-US" b="1" baseline="30000" dirty="0" smtClean="0">
                <a:solidFill>
                  <a:srgbClr val="00194C"/>
                </a:solidFill>
                <a:latin typeface="+mn-lt"/>
              </a:rPr>
              <a:t>–</a:t>
            </a:r>
            <a:r>
              <a:rPr lang="en-US" b="1" dirty="0" smtClean="0">
                <a:solidFill>
                  <a:srgbClr val="00194C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194C"/>
                </a:solidFill>
                <a:latin typeface="+mn-lt"/>
              </a:rPr>
              <a:t>центров </a:t>
            </a:r>
            <a:endParaRPr lang="ru-RU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9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275869-2A85-450B-A00A-DCAB3DEB1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25" y="128588"/>
            <a:ext cx="11664950" cy="854075"/>
          </a:xfrm>
        </p:spPr>
        <p:txBody>
          <a:bodyPr rtlCol="0"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194C"/>
                </a:solidFill>
                <a:latin typeface="+mn-lt"/>
              </a:rPr>
              <a:t>Зарядовые состояния </a:t>
            </a:r>
            <a:r>
              <a:rPr lang="en-US" b="1" dirty="0">
                <a:solidFill>
                  <a:srgbClr val="00194C"/>
                </a:solidFill>
                <a:latin typeface="+mn-lt"/>
              </a:rPr>
              <a:t>NV</a:t>
            </a:r>
            <a:r>
              <a:rPr lang="ru-RU" b="1" dirty="0">
                <a:solidFill>
                  <a:srgbClr val="00194C"/>
                </a:solidFill>
                <a:latin typeface="+mn-lt"/>
              </a:rPr>
              <a:t> центров 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="" xmlns:a16="http://schemas.microsoft.com/office/drawing/2014/main" id="{DFF4A529-3816-4E57-96E7-EEF38402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68413"/>
            <a:ext cx="6002337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38">
            <a:extLst>
              <a:ext uri="{FF2B5EF4-FFF2-40B4-BE49-F238E27FC236}">
                <a16:creationId xmlns="" xmlns:a16="http://schemas.microsoft.com/office/drawing/2014/main" id="{D8EA0774-87F1-44D3-BED1-B3AD8B34D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5402263"/>
            <a:ext cx="5722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194C"/>
                </a:solidFill>
              </a:rPr>
              <a:t>Цуканов А.В. NV-центры в алмазе</a:t>
            </a:r>
            <a:r>
              <a:rPr lang="en-US" altLang="ru-RU" sz="1800" b="1">
                <a:solidFill>
                  <a:srgbClr val="00194C"/>
                </a:solidFill>
              </a:rPr>
              <a:t>.</a:t>
            </a:r>
            <a:r>
              <a:rPr lang="ru-RU" altLang="ru-RU" sz="1800" b="1">
                <a:solidFill>
                  <a:srgbClr val="00194C"/>
                </a:solidFill>
              </a:rPr>
              <a:t> Часть </a:t>
            </a:r>
            <a:r>
              <a:rPr lang="en-US" altLang="ru-RU" sz="1800" b="1">
                <a:solidFill>
                  <a:srgbClr val="00194C"/>
                </a:solidFill>
              </a:rPr>
              <a:t>II </a:t>
            </a:r>
            <a:r>
              <a:rPr lang="ru-RU" altLang="ru-RU" sz="1800" b="1">
                <a:solidFill>
                  <a:srgbClr val="00194C"/>
                </a:solidFill>
              </a:rPr>
              <a:t> // Микроэлектроника, 41(</a:t>
            </a:r>
            <a:r>
              <a:rPr lang="en-US" altLang="ru-RU" sz="1800" b="1">
                <a:solidFill>
                  <a:srgbClr val="00194C"/>
                </a:solidFill>
              </a:rPr>
              <a:t>3</a:t>
            </a:r>
            <a:r>
              <a:rPr lang="ru-RU" altLang="ru-RU" sz="1800" b="1">
                <a:solidFill>
                  <a:srgbClr val="00194C"/>
                </a:solidFill>
              </a:rPr>
              <a:t>), 163-180, 2012</a:t>
            </a:r>
            <a:endParaRPr lang="en-US" altLang="ru-RU" sz="1800" b="1">
              <a:solidFill>
                <a:srgbClr val="00194C"/>
              </a:solidFill>
            </a:endParaRPr>
          </a:p>
        </p:txBody>
      </p:sp>
      <p:pic>
        <p:nvPicPr>
          <p:cNvPr id="10246" name="Рисунок 6">
            <a:extLst>
              <a:ext uri="{FF2B5EF4-FFF2-40B4-BE49-F238E27FC236}">
                <a16:creationId xmlns="" xmlns:a16="http://schemas.microsoft.com/office/drawing/2014/main" id="{08926FF3-9091-4CF1-B320-4C64EEAD2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1050925"/>
            <a:ext cx="5599112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Подзаголовок 2">
            <a:extLst>
              <a:ext uri="{FF2B5EF4-FFF2-40B4-BE49-F238E27FC236}">
                <a16:creationId xmlns="" xmlns:a16="http://schemas.microsoft.com/office/drawing/2014/main" id="{58F6BB9E-5E91-4379-A1CB-E829DE8681DE}"/>
              </a:ext>
            </a:extLst>
          </p:cNvPr>
          <p:cNvSpPr txBox="1">
            <a:spLocks/>
          </p:cNvSpPr>
          <p:nvPr/>
        </p:nvSpPr>
        <p:spPr bwMode="auto">
          <a:xfrm>
            <a:off x="6194425" y="5738813"/>
            <a:ext cx="57165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ru-RU" sz="1400" b="1">
                <a:solidFill>
                  <a:srgbClr val="00194B"/>
                </a:solidFill>
              </a:rPr>
              <a:t>Lobaev M.A., Radishev D.B., Bogdanov S.A., Vikharev A.L., Gorbachev A.M., Isaev V.A., Kraev S.A., Okhapkin A.I., Arhipova E.A., Drozdov M.N., Shashkin V.I. Diamond p-i-n diode with nitrogen containing intrinsic region for the study of nitrogen-vacancy center electroluminescence // Physica Status Solidi, 14, No11, 2000347, p. 1-5, 2020</a:t>
            </a:r>
            <a:endParaRPr lang="ru-RU" altLang="ru-RU" sz="1400" b="1" baseline="30000">
              <a:solidFill>
                <a:srgbClr val="00194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graphicFrame>
        <p:nvGraphicFramePr>
          <p:cNvPr id="41988" name="Объект 17"/>
          <p:cNvGraphicFramePr>
            <a:graphicFrameLocks noChangeAspect="1"/>
          </p:cNvGraphicFramePr>
          <p:nvPr/>
        </p:nvGraphicFramePr>
        <p:xfrm>
          <a:off x="6402388" y="3871913"/>
          <a:ext cx="2609850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Точечный рисунок" r:id="rId3" imgW="4371429" imgH="4505954" progId="Paint.Picture">
                  <p:embed/>
                </p:oleObj>
              </mc:Choice>
              <mc:Fallback>
                <p:oleObj name="Точечный рисунок" r:id="rId3" imgW="4371429" imgH="4505954" progId="Paint.Picture">
                  <p:embed/>
                  <p:pic>
                    <p:nvPicPr>
                      <p:cNvPr id="0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2388" y="3871913"/>
                        <a:ext cx="2609850" cy="2676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89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779463"/>
            <a:ext cx="61372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2388" y="779463"/>
            <a:ext cx="28321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Рисунок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500" y="3846513"/>
            <a:ext cx="5837238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Заголовок 4"/>
          <p:cNvSpPr txBox="1">
            <a:spLocks/>
          </p:cNvSpPr>
          <p:nvPr/>
        </p:nvSpPr>
        <p:spPr bwMode="auto">
          <a:xfrm>
            <a:off x="247650" y="187325"/>
            <a:ext cx="11699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altLang="ru-RU" sz="3200" b="1" dirty="0">
                <a:solidFill>
                  <a:srgbClr val="00194C"/>
                </a:solidFill>
                <a:cs typeface="Arial" pitchFamily="34" charset="0"/>
              </a:rPr>
              <a:t>Первый алмазный лазер на </a:t>
            </a:r>
            <a:r>
              <a:rPr lang="en-US" altLang="ru-RU" sz="3200" b="1" dirty="0">
                <a:solidFill>
                  <a:srgbClr val="00194C"/>
                </a:solidFill>
                <a:cs typeface="Arial" pitchFamily="34" charset="0"/>
              </a:rPr>
              <a:t>NV</a:t>
            </a:r>
            <a:r>
              <a:rPr lang="ru-RU" altLang="ru-RU" sz="3200" b="1" baseline="30000" dirty="0">
                <a:solidFill>
                  <a:srgbClr val="00194C"/>
                </a:solidFill>
                <a:cs typeface="Arial" pitchFamily="34" charset="0"/>
              </a:rPr>
              <a:t>–</a:t>
            </a:r>
            <a:r>
              <a:rPr lang="ru-RU" altLang="ru-RU" sz="3200" b="1" dirty="0">
                <a:solidFill>
                  <a:srgbClr val="00194C"/>
                </a:solidFill>
                <a:cs typeface="Arial" pitchFamily="34" charset="0"/>
              </a:rPr>
              <a:t> </a:t>
            </a:r>
            <a:r>
              <a:rPr lang="ru-RU" altLang="ru-RU" sz="3200" b="1" dirty="0" smtClean="0">
                <a:solidFill>
                  <a:srgbClr val="00194C"/>
                </a:solidFill>
                <a:cs typeface="Arial" pitchFamily="34" charset="0"/>
              </a:rPr>
              <a:t>центрах</a:t>
            </a:r>
            <a:endParaRPr lang="ru-RU" altLang="ru-RU" sz="3200" b="1" dirty="0">
              <a:solidFill>
                <a:srgbClr val="00194C"/>
              </a:solidFill>
              <a:cs typeface="Arial" pitchFamily="34" charset="0"/>
            </a:endParaRPr>
          </a:p>
        </p:txBody>
      </p:sp>
      <p:sp>
        <p:nvSpPr>
          <p:cNvPr id="41993" name="Rectangle 1"/>
          <p:cNvSpPr>
            <a:spLocks noChangeArrowheads="1"/>
          </p:cNvSpPr>
          <p:nvPr/>
        </p:nvSpPr>
        <p:spPr bwMode="auto">
          <a:xfrm>
            <a:off x="9407907" y="4449763"/>
            <a:ext cx="2401887" cy="160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altLang="ru-RU" sz="1400" dirty="0" err="1"/>
              <a:t>Savvin</a:t>
            </a:r>
            <a:r>
              <a:rPr lang="en-US" altLang="ru-RU" sz="1400" dirty="0"/>
              <a:t> A., </a:t>
            </a:r>
            <a:r>
              <a:rPr lang="en-US" altLang="ru-RU" sz="1400" dirty="0" err="1"/>
              <a:t>Dormidonov</a:t>
            </a:r>
            <a:r>
              <a:rPr lang="en-US" altLang="ru-RU" sz="1400" dirty="0"/>
              <a:t> A., </a:t>
            </a:r>
            <a:r>
              <a:rPr lang="en-US" altLang="ru-RU" sz="1400" dirty="0" err="1"/>
              <a:t>Smetanina</a:t>
            </a:r>
            <a:r>
              <a:rPr lang="en-US" altLang="ru-RU" sz="1400" dirty="0"/>
              <a:t> E., </a:t>
            </a:r>
            <a:r>
              <a:rPr lang="en-US" altLang="ru-RU" sz="1400" dirty="0" err="1"/>
              <a:t>Mitrokhin</a:t>
            </a:r>
            <a:r>
              <a:rPr lang="en-US" altLang="ru-RU" sz="1400" dirty="0"/>
              <a:t> V., </a:t>
            </a:r>
            <a:r>
              <a:rPr lang="en-US" altLang="ru-RU" sz="1400" dirty="0" err="1"/>
              <a:t>Lipatov</a:t>
            </a:r>
            <a:r>
              <a:rPr lang="en-US" altLang="ru-RU" sz="1400" dirty="0"/>
              <a:t> E., </a:t>
            </a:r>
            <a:r>
              <a:rPr lang="en-US" altLang="ru-RU" sz="1400" dirty="0" err="1"/>
              <a:t>Genin</a:t>
            </a:r>
            <a:r>
              <a:rPr lang="en-US" altLang="ru-RU" sz="1400" dirty="0"/>
              <a:t> D., </a:t>
            </a:r>
            <a:r>
              <a:rPr lang="en-US" altLang="ru-RU" sz="1400" dirty="0" err="1"/>
              <a:t>Potanin</a:t>
            </a:r>
            <a:r>
              <a:rPr lang="en-US" altLang="ru-RU" sz="1400" dirty="0"/>
              <a:t> S., </a:t>
            </a:r>
            <a:r>
              <a:rPr lang="en-US" altLang="ru-RU" sz="1400" dirty="0" err="1"/>
              <a:t>Yelisseyev</a:t>
            </a:r>
            <a:r>
              <a:rPr lang="en-US" altLang="ru-RU" sz="1400" dirty="0"/>
              <a:t> A., </a:t>
            </a:r>
            <a:r>
              <a:rPr lang="en-US" altLang="ru-RU" sz="1400" dirty="0" err="1"/>
              <a:t>Vins</a:t>
            </a:r>
            <a:r>
              <a:rPr lang="en-US" altLang="ru-RU" sz="1400" dirty="0"/>
              <a:t> V. NV– diamond laser // Nature communications, 12, 7118, 2021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730CFFD-FA8D-4B7F-8512-6E18A58D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009" y="242629"/>
            <a:ext cx="250348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">
            <a:extLst>
              <a:ext uri="{FF2B5EF4-FFF2-40B4-BE49-F238E27FC236}">
                <a16:creationId xmlns="" xmlns:a16="http://schemas.microsoft.com/office/drawing/2014/main" id="{838EB433-FC3A-47C6-8BCD-D2520CF08D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907" y="2421603"/>
            <a:ext cx="2485163" cy="202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C7C0E9-E62E-4896-99D5-3FCA4A7F1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313" y="128588"/>
            <a:ext cx="11510962" cy="854075"/>
          </a:xfrm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ru-RU" b="1" dirty="0" err="1">
                <a:solidFill>
                  <a:srgbClr val="00194C"/>
                </a:solidFill>
                <a:latin typeface="+mn-lt"/>
              </a:rPr>
              <a:t>Сверхлюминесцения</a:t>
            </a:r>
            <a:r>
              <a:rPr lang="ru-RU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00194C"/>
                </a:solidFill>
                <a:latin typeface="+mn-lt"/>
              </a:rPr>
              <a:t>NV</a:t>
            </a:r>
            <a:r>
              <a:rPr lang="en-US" b="1" baseline="30000" dirty="0">
                <a:solidFill>
                  <a:srgbClr val="00194C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0194C"/>
                </a:solidFill>
                <a:latin typeface="+mn-lt"/>
              </a:rPr>
              <a:t>центров </a:t>
            </a:r>
          </a:p>
        </p:txBody>
      </p:sp>
      <p:pic>
        <p:nvPicPr>
          <p:cNvPr id="22532" name="Рисунок 3">
            <a:extLst>
              <a:ext uri="{FF2B5EF4-FFF2-40B4-BE49-F238E27FC236}">
                <a16:creationId xmlns="" xmlns:a16="http://schemas.microsoft.com/office/drawing/2014/main" id="{4DB82BBF-A07E-42AC-AA07-4BA511F54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6" y="1216591"/>
            <a:ext cx="5906796" cy="443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>
            <a:extLst>
              <a:ext uri="{FF2B5EF4-FFF2-40B4-BE49-F238E27FC236}">
                <a16:creationId xmlns="" xmlns:a16="http://schemas.microsoft.com/office/drawing/2014/main" id="{AD204ADD-B341-4956-BAE6-DC8EB70E8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005" y="1359614"/>
            <a:ext cx="5534443" cy="407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5182" y="5908220"/>
            <a:ext cx="11586018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1400" dirty="0" smtClean="0"/>
              <a:t>Липатов Е</a:t>
            </a:r>
            <a:r>
              <a:rPr lang="en-US" sz="1400" dirty="0" smtClean="0"/>
              <a:t>.</a:t>
            </a:r>
            <a:r>
              <a:rPr lang="ru-RU" sz="1400" dirty="0" smtClean="0"/>
              <a:t>И</a:t>
            </a:r>
            <a:r>
              <a:rPr lang="en-US" sz="1400" dirty="0" smtClean="0"/>
              <a:t>., </a:t>
            </a:r>
            <a:r>
              <a:rPr lang="ru-RU" sz="1400" dirty="0" smtClean="0"/>
              <a:t>Генин Д</a:t>
            </a:r>
            <a:r>
              <a:rPr lang="en-US" sz="1400" dirty="0" smtClean="0"/>
              <a:t>.</a:t>
            </a:r>
            <a:r>
              <a:rPr lang="ru-RU" sz="1400" dirty="0" smtClean="0"/>
              <a:t>Е</a:t>
            </a:r>
            <a:r>
              <a:rPr lang="en-US" sz="1400" dirty="0" smtClean="0"/>
              <a:t>., </a:t>
            </a:r>
            <a:r>
              <a:rPr lang="ru-RU" sz="1400" dirty="0" err="1" smtClean="0"/>
              <a:t>Шулепов</a:t>
            </a:r>
            <a:r>
              <a:rPr lang="ru-RU" sz="1400" dirty="0" smtClean="0"/>
              <a:t> М</a:t>
            </a:r>
            <a:r>
              <a:rPr lang="en-US" sz="1400" dirty="0" smtClean="0"/>
              <a:t>.</a:t>
            </a:r>
            <a:r>
              <a:rPr lang="ru-RU" sz="1400" dirty="0" smtClean="0"/>
              <a:t>А</a:t>
            </a:r>
            <a:r>
              <a:rPr lang="en-US" sz="1400" dirty="0" smtClean="0"/>
              <a:t>., </a:t>
            </a:r>
            <a:r>
              <a:rPr lang="ru-RU" sz="1400" dirty="0" err="1" smtClean="0"/>
              <a:t>Тельминов</a:t>
            </a:r>
            <a:r>
              <a:rPr lang="ru-RU" sz="1400" dirty="0" smtClean="0"/>
              <a:t> Е</a:t>
            </a:r>
            <a:r>
              <a:rPr lang="en-US" sz="1400" dirty="0" smtClean="0"/>
              <a:t>.</a:t>
            </a:r>
            <a:r>
              <a:rPr lang="ru-RU" sz="1400" dirty="0" smtClean="0"/>
              <a:t>Н</a:t>
            </a:r>
            <a:r>
              <a:rPr lang="en-US" sz="1400" dirty="0" smtClean="0"/>
              <a:t>., </a:t>
            </a:r>
            <a:r>
              <a:rPr lang="ru-RU" sz="1400" dirty="0" err="1" smtClean="0"/>
              <a:t>Саввин</a:t>
            </a:r>
            <a:r>
              <a:rPr lang="ru-RU" sz="1400" dirty="0" smtClean="0"/>
              <a:t> А</a:t>
            </a:r>
            <a:r>
              <a:rPr lang="en-US" sz="1400" dirty="0" smtClean="0"/>
              <a:t>.</a:t>
            </a:r>
            <a:r>
              <a:rPr lang="ru-RU" sz="1400" dirty="0" smtClean="0"/>
              <a:t>Д</a:t>
            </a:r>
            <a:r>
              <a:rPr lang="en-US" sz="1400" dirty="0" smtClean="0"/>
              <a:t>., </a:t>
            </a:r>
            <a:r>
              <a:rPr lang="ru-RU" sz="1400" dirty="0" smtClean="0"/>
              <a:t>Елисеев А</a:t>
            </a:r>
            <a:r>
              <a:rPr lang="en-US" sz="1400" dirty="0" smtClean="0"/>
              <a:t>.</a:t>
            </a:r>
            <a:r>
              <a:rPr lang="ru-RU" sz="1400" dirty="0" smtClean="0"/>
              <a:t>П</a:t>
            </a:r>
            <a:r>
              <a:rPr lang="en-US" sz="1400" dirty="0" smtClean="0"/>
              <a:t>., </a:t>
            </a:r>
            <a:r>
              <a:rPr lang="ru-RU" sz="1400" dirty="0" err="1" smtClean="0"/>
              <a:t>Винс</a:t>
            </a:r>
            <a:r>
              <a:rPr lang="ru-RU" sz="1400" dirty="0" smtClean="0"/>
              <a:t> В</a:t>
            </a:r>
            <a:r>
              <a:rPr lang="en-US" sz="1400" dirty="0" smtClean="0"/>
              <a:t>.</a:t>
            </a:r>
            <a:r>
              <a:rPr lang="ru-RU" sz="1400" dirty="0" smtClean="0"/>
              <a:t>Г</a:t>
            </a:r>
            <a:r>
              <a:rPr lang="en-US" sz="1400" dirty="0" smtClean="0"/>
              <a:t>. </a:t>
            </a:r>
            <a:r>
              <a:rPr lang="ru-RU" sz="1400" dirty="0" err="1" smtClean="0"/>
              <a:t>Сверхлюминесценция</a:t>
            </a:r>
            <a:r>
              <a:rPr lang="ru-RU" sz="1400" dirty="0" smtClean="0"/>
              <a:t> в фононном крыле спектра фотолюминесценции </a:t>
            </a:r>
            <a:r>
              <a:rPr lang="en-US" sz="1400" dirty="0" smtClean="0"/>
              <a:t>NV-</a:t>
            </a:r>
            <a:r>
              <a:rPr lang="ru-RU" sz="1400" dirty="0" smtClean="0"/>
              <a:t>центров в алмазе при оптической накачке на </a:t>
            </a:r>
            <a:r>
              <a:rPr lang="en-US" sz="1400" dirty="0" smtClean="0">
                <a:sym typeface="Symbol"/>
              </a:rPr>
              <a:t></a:t>
            </a:r>
            <a:r>
              <a:rPr lang="en-US" sz="1400" dirty="0" smtClean="0"/>
              <a:t> = 532 </a:t>
            </a:r>
            <a:r>
              <a:rPr lang="ru-RU" sz="1400" dirty="0" smtClean="0"/>
              <a:t>нм</a:t>
            </a:r>
            <a:r>
              <a:rPr lang="en-US" sz="1400" dirty="0" smtClean="0"/>
              <a:t> // </a:t>
            </a:r>
            <a:r>
              <a:rPr lang="ru-RU" sz="1400" dirty="0" smtClean="0"/>
              <a:t>Квантовая электроника</a:t>
            </a:r>
            <a:r>
              <a:rPr lang="en-US" sz="1400" dirty="0" smtClean="0"/>
              <a:t>», 52, №5, </a:t>
            </a:r>
            <a:r>
              <a:rPr lang="ru-RU" sz="1400" dirty="0" smtClean="0"/>
              <a:t>с</a:t>
            </a:r>
            <a:r>
              <a:rPr lang="en-US" sz="1400" dirty="0" smtClean="0"/>
              <a:t>. 465-468, 2022</a:t>
            </a:r>
            <a:endParaRPr lang="en-US" alt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5" y="705333"/>
            <a:ext cx="3470549" cy="2684618"/>
          </a:xfrm>
          <a:prstGeom prst="rect">
            <a:avLst/>
          </a:prstGeom>
        </p:spPr>
      </p:pic>
      <p:pic>
        <p:nvPicPr>
          <p:cNvPr id="5632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0" t="43900" r="41039"/>
          <a:stretch>
            <a:fillRect/>
          </a:stretch>
        </p:blipFill>
        <p:spPr bwMode="auto">
          <a:xfrm>
            <a:off x="5898383" y="198667"/>
            <a:ext cx="2118194" cy="292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/>
          </p:cNvPr>
          <p:cNvSpPr txBox="1">
            <a:spLocks/>
          </p:cNvSpPr>
          <p:nvPr/>
        </p:nvSpPr>
        <p:spPr bwMode="auto">
          <a:xfrm>
            <a:off x="1022550" y="152400"/>
            <a:ext cx="357959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just">
              <a:defRPr/>
            </a:pPr>
            <a:r>
              <a:rPr lang="en-US" sz="5400" b="1" dirty="0" smtClean="0">
                <a:solidFill>
                  <a:srgbClr val="00194C"/>
                </a:solidFill>
                <a:latin typeface="+mn-lt"/>
              </a:rPr>
              <a:t>NV</a:t>
            </a:r>
            <a:r>
              <a:rPr lang="en-US" sz="5400" b="1" baseline="30000" dirty="0" smtClean="0">
                <a:solidFill>
                  <a:srgbClr val="00194C"/>
                </a:solidFill>
                <a:latin typeface="+mn-lt"/>
              </a:rPr>
              <a:t>–</a:t>
            </a:r>
            <a:r>
              <a:rPr lang="en-US" sz="5400" b="1" dirty="0" smtClean="0">
                <a:solidFill>
                  <a:srgbClr val="00194C"/>
                </a:solidFill>
                <a:latin typeface="+mn-lt"/>
              </a:rPr>
              <a:t> </a:t>
            </a:r>
            <a:r>
              <a:rPr lang="ru-RU" sz="5400" b="1" dirty="0" smtClean="0">
                <a:solidFill>
                  <a:srgbClr val="00194C"/>
                </a:solidFill>
                <a:latin typeface="+mn-lt"/>
              </a:rPr>
              <a:t>лазер</a:t>
            </a:r>
            <a:endParaRPr lang="ru-RU" sz="5400" b="1" dirty="0">
              <a:solidFill>
                <a:srgbClr val="00194C"/>
              </a:solidFill>
              <a:latin typeface="+mn-lt"/>
            </a:endParaRPr>
          </a:p>
        </p:txBody>
      </p:sp>
      <p:pic>
        <p:nvPicPr>
          <p:cNvPr id="56326" name="Рисунок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6" y="3452311"/>
            <a:ext cx="3265714" cy="194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Подзаголовок 2"/>
          <p:cNvSpPr txBox="1">
            <a:spLocks/>
          </p:cNvSpPr>
          <p:nvPr/>
        </p:nvSpPr>
        <p:spPr bwMode="auto">
          <a:xfrm>
            <a:off x="136527" y="5362495"/>
            <a:ext cx="11871324" cy="136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1600" b="1" dirty="0" smtClean="0">
                <a:solidFill>
                  <a:srgbClr val="00194B"/>
                </a:solidFill>
              </a:rPr>
              <a:t>Патент </a:t>
            </a:r>
            <a:r>
              <a:rPr lang="ru-RU" altLang="ru-RU" sz="1600" b="1" dirty="0">
                <a:solidFill>
                  <a:srgbClr val="00194B"/>
                </a:solidFill>
              </a:rPr>
              <a:t>на изобретение № 2779410 </a:t>
            </a:r>
            <a:r>
              <a:rPr lang="ru-RU" altLang="ru-RU" sz="1600" b="1" dirty="0" smtClean="0">
                <a:solidFill>
                  <a:srgbClr val="00194B"/>
                </a:solidFill>
              </a:rPr>
              <a:t>«</a:t>
            </a:r>
            <a:r>
              <a:rPr lang="ru-RU" altLang="ru-RU" sz="1600" b="1" dirty="0" err="1">
                <a:solidFill>
                  <a:srgbClr val="00194B"/>
                </a:solidFill>
              </a:rPr>
              <a:t>Фотовозбуждаемый</a:t>
            </a:r>
            <a:r>
              <a:rPr lang="ru-RU" altLang="ru-RU" sz="1600" b="1" dirty="0">
                <a:solidFill>
                  <a:srgbClr val="00194B"/>
                </a:solidFill>
              </a:rPr>
              <a:t> алмазный </a:t>
            </a:r>
            <a:r>
              <a:rPr lang="en-US" altLang="ru-RU" sz="1600" b="1" dirty="0">
                <a:solidFill>
                  <a:srgbClr val="00194B"/>
                </a:solidFill>
              </a:rPr>
              <a:t>NV-</a:t>
            </a:r>
            <a:r>
              <a:rPr lang="ru-RU" altLang="ru-RU" sz="1600" b="1" dirty="0">
                <a:solidFill>
                  <a:srgbClr val="00194B"/>
                </a:solidFill>
              </a:rPr>
              <a:t>лазер</a:t>
            </a:r>
            <a:r>
              <a:rPr lang="ru-RU" altLang="ru-RU" sz="1600" b="1" dirty="0" smtClean="0">
                <a:solidFill>
                  <a:srgbClr val="00194B"/>
                </a:solidFill>
              </a:rPr>
              <a:t>», приоритет </a:t>
            </a:r>
            <a:r>
              <a:rPr lang="ru-RU" altLang="ru-RU" sz="1600" b="1" dirty="0">
                <a:solidFill>
                  <a:srgbClr val="00194B"/>
                </a:solidFill>
              </a:rPr>
              <a:t>08.09.2021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ru-RU" sz="1600" b="1" dirty="0" err="1">
                <a:solidFill>
                  <a:srgbClr val="00194B"/>
                </a:solidFill>
              </a:rPr>
              <a:t>Savvin</a:t>
            </a:r>
            <a:r>
              <a:rPr lang="en-US" altLang="ru-RU" sz="1600" b="1" dirty="0">
                <a:solidFill>
                  <a:srgbClr val="00194B"/>
                </a:solidFill>
              </a:rPr>
              <a:t> A., </a:t>
            </a:r>
            <a:r>
              <a:rPr lang="en-US" altLang="ru-RU" sz="1600" b="1" dirty="0" err="1">
                <a:solidFill>
                  <a:srgbClr val="00194B"/>
                </a:solidFill>
              </a:rPr>
              <a:t>Dormidonov</a:t>
            </a:r>
            <a:r>
              <a:rPr lang="en-US" altLang="ru-RU" sz="1600" b="1" dirty="0">
                <a:solidFill>
                  <a:srgbClr val="00194B"/>
                </a:solidFill>
              </a:rPr>
              <a:t> A., </a:t>
            </a:r>
            <a:r>
              <a:rPr lang="en-US" altLang="ru-RU" sz="1600" b="1" dirty="0" err="1">
                <a:solidFill>
                  <a:srgbClr val="00194B"/>
                </a:solidFill>
              </a:rPr>
              <a:t>Smetanina</a:t>
            </a:r>
            <a:r>
              <a:rPr lang="en-US" altLang="ru-RU" sz="1600" b="1" dirty="0">
                <a:solidFill>
                  <a:srgbClr val="00194B"/>
                </a:solidFill>
              </a:rPr>
              <a:t> E., </a:t>
            </a:r>
            <a:r>
              <a:rPr lang="en-US" altLang="ru-RU" sz="1600" b="1" dirty="0" err="1">
                <a:solidFill>
                  <a:srgbClr val="00194B"/>
                </a:solidFill>
              </a:rPr>
              <a:t>Mitrokhin</a:t>
            </a:r>
            <a:r>
              <a:rPr lang="en-US" altLang="ru-RU" sz="1600" b="1" dirty="0">
                <a:solidFill>
                  <a:srgbClr val="00194B"/>
                </a:solidFill>
              </a:rPr>
              <a:t> V., </a:t>
            </a:r>
            <a:r>
              <a:rPr lang="en-US" altLang="ru-RU" sz="1600" b="1" dirty="0" err="1">
                <a:solidFill>
                  <a:srgbClr val="00194B"/>
                </a:solidFill>
              </a:rPr>
              <a:t>Lipatov</a:t>
            </a:r>
            <a:r>
              <a:rPr lang="en-US" altLang="ru-RU" sz="1600" b="1" dirty="0">
                <a:solidFill>
                  <a:srgbClr val="00194B"/>
                </a:solidFill>
              </a:rPr>
              <a:t> E., </a:t>
            </a:r>
            <a:r>
              <a:rPr lang="en-US" altLang="ru-RU" sz="1600" b="1" dirty="0" err="1">
                <a:solidFill>
                  <a:srgbClr val="00194B"/>
                </a:solidFill>
              </a:rPr>
              <a:t>Genin</a:t>
            </a:r>
            <a:r>
              <a:rPr lang="en-US" altLang="ru-RU" sz="1600" b="1" dirty="0">
                <a:solidFill>
                  <a:srgbClr val="00194B"/>
                </a:solidFill>
              </a:rPr>
              <a:t> D., </a:t>
            </a:r>
            <a:r>
              <a:rPr lang="en-US" altLang="ru-RU" sz="1600" b="1" dirty="0" err="1">
                <a:solidFill>
                  <a:srgbClr val="00194B"/>
                </a:solidFill>
              </a:rPr>
              <a:t>Potanin</a:t>
            </a:r>
            <a:r>
              <a:rPr lang="en-US" altLang="ru-RU" sz="1600" b="1" dirty="0">
                <a:solidFill>
                  <a:srgbClr val="00194B"/>
                </a:solidFill>
              </a:rPr>
              <a:t> S., </a:t>
            </a:r>
            <a:r>
              <a:rPr lang="en-US" altLang="ru-RU" sz="1600" b="1" dirty="0" err="1">
                <a:solidFill>
                  <a:srgbClr val="00194B"/>
                </a:solidFill>
              </a:rPr>
              <a:t>Yelisseyev</a:t>
            </a:r>
            <a:r>
              <a:rPr lang="en-US" altLang="ru-RU" sz="1600" b="1" dirty="0">
                <a:solidFill>
                  <a:srgbClr val="00194B"/>
                </a:solidFill>
              </a:rPr>
              <a:t> A., </a:t>
            </a:r>
            <a:r>
              <a:rPr lang="en-US" altLang="ru-RU" sz="1600" b="1" dirty="0" err="1">
                <a:solidFill>
                  <a:srgbClr val="00194B"/>
                </a:solidFill>
              </a:rPr>
              <a:t>Vins</a:t>
            </a:r>
            <a:r>
              <a:rPr lang="en-US" altLang="ru-RU" sz="1600" b="1" dirty="0">
                <a:solidFill>
                  <a:srgbClr val="00194B"/>
                </a:solidFill>
              </a:rPr>
              <a:t> V. NV</a:t>
            </a:r>
            <a:r>
              <a:rPr lang="en-US" altLang="ru-RU" sz="1600" b="1" baseline="30000" dirty="0">
                <a:solidFill>
                  <a:srgbClr val="00194B"/>
                </a:solidFill>
              </a:rPr>
              <a:t>–</a:t>
            </a:r>
            <a:r>
              <a:rPr lang="en-US" altLang="ru-RU" sz="1600" b="1" dirty="0">
                <a:solidFill>
                  <a:srgbClr val="00194B"/>
                </a:solidFill>
              </a:rPr>
              <a:t> diamond laser // Nature communications, 12, 7118, </a:t>
            </a:r>
            <a:r>
              <a:rPr lang="en-US" altLang="ru-RU" sz="1600" b="1" dirty="0" smtClean="0">
                <a:solidFill>
                  <a:srgbClr val="00194B"/>
                </a:solidFill>
              </a:rPr>
              <a:t>2021</a:t>
            </a:r>
            <a:endParaRPr lang="ru-RU" altLang="ru-RU" sz="1600" b="1" dirty="0" smtClean="0">
              <a:solidFill>
                <a:srgbClr val="00194B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ru-RU" sz="1600" b="1" dirty="0" err="1" smtClean="0">
                <a:solidFill>
                  <a:srgbClr val="00194B"/>
                </a:solidFill>
              </a:rPr>
              <a:t>Mironov</a:t>
            </a:r>
            <a:r>
              <a:rPr lang="en-US" altLang="ru-RU" sz="1600" b="1" dirty="0" smtClean="0">
                <a:solidFill>
                  <a:srgbClr val="00194B"/>
                </a:solidFill>
              </a:rPr>
              <a:t> </a:t>
            </a:r>
            <a:r>
              <a:rPr lang="en-US" altLang="ru-RU" sz="1600" b="1" dirty="0">
                <a:solidFill>
                  <a:srgbClr val="00194B"/>
                </a:solidFill>
              </a:rPr>
              <a:t>V.P., </a:t>
            </a:r>
            <a:r>
              <a:rPr lang="en-US" altLang="ru-RU" sz="1600" b="1" dirty="0" err="1">
                <a:solidFill>
                  <a:srgbClr val="00194B"/>
                </a:solidFill>
              </a:rPr>
              <a:t>Tel’minov</a:t>
            </a:r>
            <a:r>
              <a:rPr lang="en-US" altLang="ru-RU" sz="1600" b="1" dirty="0">
                <a:solidFill>
                  <a:srgbClr val="00194B"/>
                </a:solidFill>
              </a:rPr>
              <a:t> E.N., </a:t>
            </a:r>
            <a:r>
              <a:rPr lang="en-US" altLang="ru-RU" sz="1600" b="1" dirty="0" err="1">
                <a:solidFill>
                  <a:srgbClr val="00194B"/>
                </a:solidFill>
              </a:rPr>
              <a:t>Genin</a:t>
            </a:r>
            <a:r>
              <a:rPr lang="en-US" altLang="ru-RU" sz="1600" b="1" dirty="0">
                <a:solidFill>
                  <a:srgbClr val="00194B"/>
                </a:solidFill>
              </a:rPr>
              <a:t> D.E., </a:t>
            </a:r>
            <a:r>
              <a:rPr lang="en-US" altLang="ru-RU" sz="1600" b="1" dirty="0" err="1">
                <a:solidFill>
                  <a:srgbClr val="00194B"/>
                </a:solidFill>
              </a:rPr>
              <a:t>Lipatov</a:t>
            </a:r>
            <a:r>
              <a:rPr lang="en-US" altLang="ru-RU" sz="1600" b="1" dirty="0">
                <a:solidFill>
                  <a:srgbClr val="00194B"/>
                </a:solidFill>
              </a:rPr>
              <a:t> E.I., </a:t>
            </a:r>
            <a:r>
              <a:rPr lang="en-US" altLang="ru-RU" sz="1600" b="1" dirty="0" err="1">
                <a:solidFill>
                  <a:srgbClr val="00194B"/>
                </a:solidFill>
              </a:rPr>
              <a:t>Shulepov</a:t>
            </a:r>
            <a:r>
              <a:rPr lang="en-US" altLang="ru-RU" sz="1600" b="1" dirty="0">
                <a:solidFill>
                  <a:srgbClr val="00194B"/>
                </a:solidFill>
              </a:rPr>
              <a:t> M.A., </a:t>
            </a:r>
            <a:r>
              <a:rPr lang="en-US" altLang="ru-RU" sz="1600" b="1" dirty="0" err="1">
                <a:solidFill>
                  <a:srgbClr val="00194B"/>
                </a:solidFill>
              </a:rPr>
              <a:t>Dormidonov</a:t>
            </a:r>
            <a:r>
              <a:rPr lang="en-US" altLang="ru-RU" sz="1600" b="1" dirty="0">
                <a:solidFill>
                  <a:srgbClr val="00194B"/>
                </a:solidFill>
              </a:rPr>
              <a:t> A.E., </a:t>
            </a:r>
            <a:r>
              <a:rPr lang="en-US" altLang="ru-RU" sz="1600" b="1" dirty="0" err="1">
                <a:solidFill>
                  <a:srgbClr val="00194B"/>
                </a:solidFill>
              </a:rPr>
              <a:t>Savvin</a:t>
            </a:r>
            <a:r>
              <a:rPr lang="en-US" altLang="ru-RU" sz="1600" b="1" dirty="0">
                <a:solidFill>
                  <a:srgbClr val="00194B"/>
                </a:solidFill>
              </a:rPr>
              <a:t> A.D., </a:t>
            </a:r>
            <a:r>
              <a:rPr lang="en-US" altLang="ru-RU" sz="1600" b="1" dirty="0" err="1">
                <a:solidFill>
                  <a:srgbClr val="00194B"/>
                </a:solidFill>
              </a:rPr>
              <a:t>Yelisseyev</a:t>
            </a:r>
            <a:r>
              <a:rPr lang="en-US" altLang="ru-RU" sz="1600" b="1" dirty="0">
                <a:solidFill>
                  <a:srgbClr val="00194B"/>
                </a:solidFill>
              </a:rPr>
              <a:t> A.P., </a:t>
            </a:r>
            <a:r>
              <a:rPr lang="en-US" altLang="ru-RU" sz="1600" b="1" dirty="0" err="1">
                <a:solidFill>
                  <a:srgbClr val="00194B"/>
                </a:solidFill>
              </a:rPr>
              <a:t>Vins</a:t>
            </a:r>
            <a:r>
              <a:rPr lang="en-US" altLang="ru-RU" sz="1600" b="1" dirty="0">
                <a:solidFill>
                  <a:srgbClr val="00194B"/>
                </a:solidFill>
              </a:rPr>
              <a:t> V.G. Peculiarities of nitrogen-vacancy centers’ </a:t>
            </a:r>
            <a:r>
              <a:rPr lang="en-US" altLang="ru-RU" sz="1600" b="1" dirty="0" err="1">
                <a:solidFill>
                  <a:srgbClr val="00194B"/>
                </a:solidFill>
              </a:rPr>
              <a:t>superluminescence</a:t>
            </a:r>
            <a:r>
              <a:rPr lang="en-US" altLang="ru-RU" sz="1600" b="1" dirty="0">
                <a:solidFill>
                  <a:srgbClr val="00194B"/>
                </a:solidFill>
              </a:rPr>
              <a:t> in diamond under optical pumping at 532 nm // Applied physics B, 129, 18, 2023</a:t>
            </a:r>
            <a:endParaRPr lang="ru-RU" altLang="ru-RU" sz="1800" b="1" dirty="0">
              <a:solidFill>
                <a:srgbClr val="00194B"/>
              </a:solidFill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ru-RU" altLang="ru-RU" sz="1800" b="1" dirty="0">
              <a:solidFill>
                <a:srgbClr val="00194B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232" y="17647"/>
            <a:ext cx="3781619" cy="5344850"/>
          </a:xfrm>
          <a:prstGeom prst="rect">
            <a:avLst/>
          </a:prstGeom>
        </p:spPr>
      </p:pic>
      <p:pic>
        <p:nvPicPr>
          <p:cNvPr id="13" name="Рисунок 2">
            <a:extLst>
              <a:ext uri="{FF2B5EF4-FFF2-40B4-BE49-F238E27FC236}">
                <a16:creationId xmlns="" xmlns:a16="http://schemas.microsoft.com/office/drawing/2014/main" id="{F43FB85F-573F-435B-A331-CF18991C6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353">
            <a:off x="3563357" y="3644155"/>
            <a:ext cx="1183120" cy="13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C:\Users\Dm_Genin\Desktop\14\3.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7" r="24262"/>
          <a:stretch>
            <a:fillRect/>
          </a:stretch>
        </p:blipFill>
        <p:spPr bwMode="auto">
          <a:xfrm>
            <a:off x="4867565" y="3330401"/>
            <a:ext cx="921276" cy="197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50" y="1230583"/>
            <a:ext cx="1499586" cy="150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t="8714" b="8704"/>
          <a:stretch/>
        </p:blipFill>
        <p:spPr bwMode="auto">
          <a:xfrm>
            <a:off x="3582419" y="1230583"/>
            <a:ext cx="2106983" cy="188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t="24482" r="32168" b="22723"/>
          <a:stretch/>
        </p:blipFill>
        <p:spPr>
          <a:xfrm>
            <a:off x="5898383" y="3473083"/>
            <a:ext cx="2259272" cy="168718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араллелограмм 5">
            <a:extLst>
              <a:ext uri="{FF2B5EF4-FFF2-40B4-BE49-F238E27FC236}">
                <a16:creationId xmlns="" xmlns:a16="http://schemas.microsoft.com/office/drawing/2014/main" id="{9E15CF86-9760-4FB6-8D0C-D76C602FECE2}"/>
              </a:ext>
            </a:extLst>
          </p:cNvPr>
          <p:cNvSpPr/>
          <p:nvPr/>
        </p:nvSpPr>
        <p:spPr>
          <a:xfrm>
            <a:off x="5036408" y="1435477"/>
            <a:ext cx="2264543" cy="858838"/>
          </a:xfrm>
          <a:prstGeom prst="parallelogram">
            <a:avLst/>
          </a:prstGeom>
          <a:solidFill>
            <a:srgbClr val="84629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42EEF70-A9BE-4810-A701-89F4DCC644E4}"/>
              </a:ext>
            </a:extLst>
          </p:cNvPr>
          <p:cNvCxnSpPr/>
          <p:nvPr/>
        </p:nvCxnSpPr>
        <p:spPr>
          <a:xfrm flipV="1">
            <a:off x="4958648" y="1154490"/>
            <a:ext cx="349124" cy="14192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D5A3BAC2-F42B-4D31-9947-2352E3BB4389}"/>
              </a:ext>
            </a:extLst>
          </p:cNvPr>
          <p:cNvCxnSpPr/>
          <p:nvPr/>
        </p:nvCxnSpPr>
        <p:spPr>
          <a:xfrm flipV="1">
            <a:off x="7020066" y="1154490"/>
            <a:ext cx="347537" cy="14192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араллелограмм 8">
            <a:extLst>
              <a:ext uri="{FF2B5EF4-FFF2-40B4-BE49-F238E27FC236}">
                <a16:creationId xmlns="" xmlns:a16="http://schemas.microsoft.com/office/drawing/2014/main" id="{F846A50F-D718-497F-887F-6C142D362CFD}"/>
              </a:ext>
            </a:extLst>
          </p:cNvPr>
          <p:cNvSpPr/>
          <p:nvPr/>
        </p:nvSpPr>
        <p:spPr>
          <a:xfrm>
            <a:off x="4958648" y="2977938"/>
            <a:ext cx="2262284" cy="858837"/>
          </a:xfrm>
          <a:prstGeom prst="parallelogram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2E1817AC-4F8F-4AFF-89D8-CC596B8A71F3}"/>
              </a:ext>
            </a:extLst>
          </p:cNvPr>
          <p:cNvCxnSpPr/>
          <p:nvPr/>
        </p:nvCxnSpPr>
        <p:spPr>
          <a:xfrm flipV="1">
            <a:off x="4880889" y="2696950"/>
            <a:ext cx="349124" cy="14192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33588463-1868-4812-97F9-3B5637B9AD5C}"/>
              </a:ext>
            </a:extLst>
          </p:cNvPr>
          <p:cNvCxnSpPr/>
          <p:nvPr/>
        </p:nvCxnSpPr>
        <p:spPr>
          <a:xfrm flipV="1">
            <a:off x="6942305" y="2696950"/>
            <a:ext cx="347538" cy="14192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2"/>
          <p:cNvSpPr txBox="1">
            <a:spLocks/>
          </p:cNvSpPr>
          <p:nvPr/>
        </p:nvSpPr>
        <p:spPr bwMode="auto">
          <a:xfrm>
            <a:off x="267694" y="1565652"/>
            <a:ext cx="4057771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8775" indent="-35877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Font typeface="Arial" pitchFamily="34" charset="0"/>
              <a:buNone/>
            </a:pPr>
            <a:r>
              <a:rPr lang="en-US" altLang="ru-RU" sz="3399" b="1" dirty="0">
                <a:solidFill>
                  <a:srgbClr val="00194B"/>
                </a:solidFill>
              </a:rPr>
              <a:t>NV</a:t>
            </a:r>
            <a:r>
              <a:rPr lang="ru-RU" altLang="ru-RU" sz="3399" b="1" baseline="30000" dirty="0">
                <a:solidFill>
                  <a:srgbClr val="00194C"/>
                </a:solidFill>
                <a:cs typeface="Arial" pitchFamily="34" charset="0"/>
              </a:rPr>
              <a:t>–</a:t>
            </a:r>
            <a:r>
              <a:rPr lang="en-US" altLang="ru-RU" sz="3399" b="1" dirty="0">
                <a:solidFill>
                  <a:srgbClr val="00194C"/>
                </a:solidFill>
                <a:cs typeface="Arial" pitchFamily="34" charset="0"/>
              </a:rPr>
              <a:t> (638) </a:t>
            </a:r>
            <a:r>
              <a:rPr lang="en-US" altLang="ru-RU" sz="3399" b="1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 </a:t>
            </a:r>
            <a:r>
              <a:rPr lang="en-US" altLang="ru-RU" sz="3399" b="1" dirty="0" smtClean="0">
                <a:solidFill>
                  <a:srgbClr val="00194C"/>
                </a:solidFill>
                <a:cs typeface="Arial" pitchFamily="34" charset="0"/>
              </a:rPr>
              <a:t>7</a:t>
            </a:r>
            <a:r>
              <a:rPr lang="ru-RU" altLang="ru-RU" sz="3399" b="1" dirty="0" smtClean="0">
                <a:solidFill>
                  <a:srgbClr val="00194C"/>
                </a:solidFill>
                <a:cs typeface="Arial" pitchFamily="34" charset="0"/>
              </a:rPr>
              <a:t>18</a:t>
            </a:r>
            <a:r>
              <a:rPr lang="en-US" altLang="ru-RU" sz="3399" b="1" baseline="30000" dirty="0" smtClean="0">
                <a:solidFill>
                  <a:srgbClr val="00194C"/>
                </a:solidFill>
                <a:cs typeface="Arial" pitchFamily="34" charset="0"/>
              </a:rPr>
              <a:t>[1</a:t>
            </a:r>
            <a:r>
              <a:rPr lang="en-US" altLang="ru-RU" sz="3399" b="1" baseline="30000" dirty="0">
                <a:solidFill>
                  <a:srgbClr val="00194C"/>
                </a:solidFill>
                <a:cs typeface="Arial" pitchFamily="34" charset="0"/>
              </a:rPr>
              <a:t>]</a:t>
            </a:r>
            <a:endParaRPr lang="ru-RU" altLang="ru-RU" sz="3399" b="1" baseline="30000" dirty="0">
              <a:solidFill>
                <a:srgbClr val="00194B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267695" y="2522326"/>
            <a:ext cx="5397136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Font typeface="Arial" pitchFamily="34" charset="0"/>
              <a:buNone/>
            </a:pPr>
            <a:r>
              <a:rPr lang="en-US" altLang="ru-RU" sz="3399" b="1" dirty="0">
                <a:solidFill>
                  <a:srgbClr val="00194B"/>
                </a:solidFill>
              </a:rPr>
              <a:t>N</a:t>
            </a:r>
            <a:r>
              <a:rPr lang="en-US" altLang="ru-RU" sz="3399" b="1" baseline="-25000" dirty="0">
                <a:solidFill>
                  <a:srgbClr val="00194B"/>
                </a:solidFill>
              </a:rPr>
              <a:t>2</a:t>
            </a:r>
            <a:r>
              <a:rPr lang="en-US" altLang="ru-RU" sz="3399" b="1" dirty="0">
                <a:solidFill>
                  <a:srgbClr val="00194B"/>
                </a:solidFill>
              </a:rPr>
              <a:t>V</a:t>
            </a:r>
            <a:r>
              <a:rPr lang="en-US" altLang="ru-RU" sz="3399" b="1" baseline="30000" dirty="0">
                <a:solidFill>
                  <a:srgbClr val="00194B"/>
                </a:solidFill>
              </a:rPr>
              <a:t>0</a:t>
            </a:r>
            <a:r>
              <a:rPr lang="ru-RU" altLang="ru-RU" sz="3399" b="1" dirty="0">
                <a:solidFill>
                  <a:srgbClr val="00194B"/>
                </a:solidFill>
              </a:rPr>
              <a:t> (503)</a:t>
            </a:r>
            <a:r>
              <a:rPr lang="en-US" altLang="ru-RU" sz="3399" b="1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  5</a:t>
            </a:r>
            <a:r>
              <a:rPr lang="ru-RU" altLang="ru-RU" sz="3399" b="1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30</a:t>
            </a:r>
            <a:r>
              <a:rPr lang="en-US" altLang="ru-RU" sz="3399" b="1" baseline="30000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[2]</a:t>
            </a:r>
            <a:r>
              <a:rPr lang="ru-RU" altLang="ru-RU" sz="3399" b="1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 (555)</a:t>
            </a:r>
            <a:endParaRPr lang="ru-RU" altLang="ru-RU" sz="3399" b="1" baseline="30000" dirty="0">
              <a:solidFill>
                <a:srgbClr val="00194B"/>
              </a:solidFill>
            </a:endParaRPr>
          </a:p>
          <a:p>
            <a:pPr algn="just" eaLnBrk="1" hangingPunct="1">
              <a:buFont typeface="Arial" pitchFamily="34" charset="0"/>
              <a:buNone/>
            </a:pPr>
            <a:r>
              <a:rPr lang="en-US" altLang="ru-RU" sz="3399" b="1" dirty="0">
                <a:solidFill>
                  <a:srgbClr val="00194B"/>
                </a:solidFill>
              </a:rPr>
              <a:t>NV</a:t>
            </a:r>
            <a:r>
              <a:rPr lang="ru-RU" altLang="ru-RU" sz="3399" b="1" baseline="30000" dirty="0">
                <a:solidFill>
                  <a:srgbClr val="00194C"/>
                </a:solidFill>
                <a:cs typeface="Arial" pitchFamily="34" charset="0"/>
              </a:rPr>
              <a:t>+</a:t>
            </a:r>
            <a:r>
              <a:rPr lang="en-US" altLang="ru-RU" sz="3399" b="1" baseline="30000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 [3]</a:t>
            </a:r>
            <a:r>
              <a:rPr lang="en-US" altLang="ru-RU" sz="3399" b="1" dirty="0">
                <a:solidFill>
                  <a:srgbClr val="00194C"/>
                </a:solidFill>
                <a:cs typeface="Arial" pitchFamily="34" charset="0"/>
              </a:rPr>
              <a:t>? </a:t>
            </a:r>
            <a:r>
              <a:rPr lang="ru-RU" altLang="ru-RU" sz="3399" b="1" dirty="0">
                <a:solidFill>
                  <a:srgbClr val="00194C"/>
                </a:solidFill>
                <a:cs typeface="Arial" pitchFamily="34" charset="0"/>
              </a:rPr>
              <a:t>(533)</a:t>
            </a:r>
            <a:r>
              <a:rPr lang="en-US" altLang="ru-RU" sz="3399" b="1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  </a:t>
            </a:r>
            <a:r>
              <a:rPr lang="ru-RU" altLang="ru-RU" sz="3399" b="1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590</a:t>
            </a:r>
            <a:endParaRPr lang="ru-RU" altLang="ru-RU" sz="3399" b="1" dirty="0">
              <a:solidFill>
                <a:srgbClr val="00194C"/>
              </a:solidFill>
              <a:cs typeface="Arial" pitchFamily="34" charset="0"/>
            </a:endParaRPr>
          </a:p>
          <a:p>
            <a:pPr algn="just">
              <a:buNone/>
            </a:pPr>
            <a:r>
              <a:rPr lang="en-US" altLang="ru-RU" sz="3399" b="1" dirty="0" smtClean="0">
                <a:solidFill>
                  <a:srgbClr val="00194C"/>
                </a:solidFill>
                <a:cs typeface="Arial" pitchFamily="34" charset="0"/>
              </a:rPr>
              <a:t>GeV</a:t>
            </a:r>
            <a:r>
              <a:rPr lang="en-US" altLang="ru-RU" sz="3399" b="1" baseline="-25000" dirty="0" smtClean="0">
                <a:solidFill>
                  <a:srgbClr val="00194C"/>
                </a:solidFill>
                <a:cs typeface="Arial" pitchFamily="34" charset="0"/>
              </a:rPr>
              <a:t>2</a:t>
            </a:r>
            <a:r>
              <a:rPr lang="ru-RU" altLang="ru-RU" sz="3399" b="1" baseline="30000" dirty="0" smtClean="0">
                <a:solidFill>
                  <a:srgbClr val="00194C"/>
                </a:solidFill>
                <a:cs typeface="Arial" pitchFamily="34" charset="0"/>
              </a:rPr>
              <a:t>–</a:t>
            </a:r>
            <a:r>
              <a:rPr lang="en-US" altLang="ru-RU" sz="3399" b="1" dirty="0" smtClean="0">
                <a:solidFill>
                  <a:srgbClr val="00194C"/>
                </a:solidFill>
                <a:cs typeface="Arial" pitchFamily="34" charset="0"/>
              </a:rPr>
              <a:t> </a:t>
            </a:r>
            <a:r>
              <a:rPr lang="en-US" altLang="ru-RU" sz="3399" b="1" dirty="0">
                <a:solidFill>
                  <a:srgbClr val="00194C"/>
                </a:solidFill>
                <a:cs typeface="Arial" pitchFamily="34" charset="0"/>
              </a:rPr>
              <a:t>(602)</a:t>
            </a:r>
            <a:r>
              <a:rPr lang="en-US" altLang="ru-RU" sz="3399" b="1" dirty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  62</a:t>
            </a:r>
            <a:r>
              <a:rPr lang="ru-RU" altLang="ru-RU" sz="3399" b="1" dirty="0" smtClean="0">
                <a:solidFill>
                  <a:srgbClr val="00194C"/>
                </a:solidFill>
                <a:cs typeface="Arial" pitchFamily="34" charset="0"/>
                <a:sym typeface="Symbol" pitchFamily="18" charset="2"/>
              </a:rPr>
              <a:t>0</a:t>
            </a:r>
            <a:r>
              <a:rPr lang="en-US" altLang="ru-RU" sz="3399" b="1" dirty="0">
                <a:solidFill>
                  <a:srgbClr val="00194C"/>
                </a:solidFill>
                <a:cs typeface="Arial" pitchFamily="34" charset="0"/>
              </a:rPr>
              <a:t>?</a:t>
            </a:r>
            <a:endParaRPr lang="ru-RU" altLang="ru-RU" sz="3399" b="1" dirty="0">
              <a:solidFill>
                <a:srgbClr val="00194B"/>
              </a:solidFill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BE79F4C6-34C1-4A0C-9378-B72C2FA91B5C}"/>
              </a:ext>
            </a:extLst>
          </p:cNvPr>
          <p:cNvSpPr/>
          <p:nvPr/>
        </p:nvSpPr>
        <p:spPr>
          <a:xfrm>
            <a:off x="5634290" y="2995399"/>
            <a:ext cx="920061" cy="822325"/>
          </a:xfrm>
          <a:prstGeom prst="parallelogram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 bwMode="auto">
          <a:xfrm>
            <a:off x="8489559" y="1468740"/>
            <a:ext cx="32268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3199" b="1" dirty="0" smtClean="0">
                <a:solidFill>
                  <a:srgbClr val="00194B"/>
                </a:solidFill>
              </a:rPr>
              <a:t>Радиационно-стойкие лазеры</a:t>
            </a:r>
            <a:endParaRPr lang="ru-RU" altLang="ru-RU" sz="3199" b="1" baseline="30000" dirty="0">
              <a:solidFill>
                <a:srgbClr val="00194B"/>
              </a:solidFill>
            </a:endParaRPr>
          </a:p>
        </p:txBody>
      </p:sp>
      <p:sp>
        <p:nvSpPr>
          <p:cNvPr id="16" name="Стрелка вправо 15">
            <a:extLst>
              <a:ext uri="{FF2B5EF4-FFF2-40B4-BE49-F238E27FC236}">
                <a16:creationId xmlns="" xmlns:a16="http://schemas.microsoft.com/office/drawing/2014/main" id="{F601C8F5-1F91-4C49-A445-0B96DD842E73}"/>
              </a:ext>
            </a:extLst>
          </p:cNvPr>
          <p:cNvSpPr/>
          <p:nvPr/>
        </p:nvSpPr>
        <p:spPr>
          <a:xfrm>
            <a:off x="7412036" y="1649790"/>
            <a:ext cx="1090219" cy="4302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 bwMode="auto">
          <a:xfrm>
            <a:off x="8500668" y="2672769"/>
            <a:ext cx="287406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3199" b="1" dirty="0">
                <a:solidFill>
                  <a:srgbClr val="00194B"/>
                </a:solidFill>
              </a:rPr>
              <a:t>Управление 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3199" b="1" dirty="0">
                <a:solidFill>
                  <a:srgbClr val="00194B"/>
                </a:solidFill>
              </a:rPr>
              <a:t>сенсорами и </a:t>
            </a:r>
            <a:r>
              <a:rPr lang="ru-RU" altLang="ru-RU" sz="3199" b="1" dirty="0" err="1">
                <a:solidFill>
                  <a:srgbClr val="00194B"/>
                </a:solidFill>
              </a:rPr>
              <a:t>кубитами</a:t>
            </a:r>
            <a:r>
              <a:rPr lang="ru-RU" altLang="ru-RU" sz="3199" b="1" dirty="0">
                <a:solidFill>
                  <a:srgbClr val="00194B"/>
                </a:solidFill>
              </a:rPr>
              <a:t> на             </a:t>
            </a:r>
            <a:r>
              <a:rPr lang="en-US" altLang="ru-RU" sz="3199" b="1" dirty="0">
                <a:solidFill>
                  <a:srgbClr val="00194B"/>
                </a:solidFill>
              </a:rPr>
              <a:t>NV</a:t>
            </a:r>
            <a:r>
              <a:rPr lang="ru-RU" altLang="ru-RU" sz="3199" b="1" baseline="30000" dirty="0">
                <a:solidFill>
                  <a:srgbClr val="00194C"/>
                </a:solidFill>
                <a:cs typeface="Arial" pitchFamily="34" charset="0"/>
              </a:rPr>
              <a:t>–</a:t>
            </a:r>
            <a:r>
              <a:rPr lang="en-US" altLang="ru-RU" sz="3199" b="1" dirty="0">
                <a:solidFill>
                  <a:srgbClr val="00194C"/>
                </a:solidFill>
                <a:cs typeface="Arial" pitchFamily="34" charset="0"/>
              </a:rPr>
              <a:t> (638)</a:t>
            </a:r>
            <a:endParaRPr lang="ru-RU" altLang="ru-RU" sz="3199" b="1" baseline="30000" dirty="0">
              <a:solidFill>
                <a:srgbClr val="00194B"/>
              </a:solidFill>
            </a:endParaRPr>
          </a:p>
        </p:txBody>
      </p:sp>
      <p:sp>
        <p:nvSpPr>
          <p:cNvPr id="18" name="Стрелка вправо 17">
            <a:extLst>
              <a:ext uri="{FF2B5EF4-FFF2-40B4-BE49-F238E27FC236}">
                <a16:creationId xmlns="" xmlns:a16="http://schemas.microsoft.com/office/drawing/2014/main" id="{12FAA18D-4DEA-4104-8CA2-64B329EE6049}"/>
              </a:ext>
            </a:extLst>
          </p:cNvPr>
          <p:cNvSpPr/>
          <p:nvPr/>
        </p:nvSpPr>
        <p:spPr>
          <a:xfrm>
            <a:off x="7397754" y="2902380"/>
            <a:ext cx="1091805" cy="43021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>
            <a:extLst>
              <a:ext uri="{FF2B5EF4-FFF2-40B4-BE49-F238E27FC236}">
                <a16:creationId xmlns="" xmlns:a16="http://schemas.microsoft.com/office/drawing/2014/main" id="{857C1EE5-2571-4BE0-A8AB-F49E42C6EC81}"/>
              </a:ext>
            </a:extLst>
          </p:cNvPr>
          <p:cNvSpPr/>
          <p:nvPr/>
        </p:nvSpPr>
        <p:spPr>
          <a:xfrm>
            <a:off x="7397754" y="3336257"/>
            <a:ext cx="1091805" cy="43021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5C9205DF-8F5E-49F7-B00E-6F58293F5130}"/>
              </a:ext>
            </a:extLst>
          </p:cNvPr>
          <p:cNvSpPr txBox="1">
            <a:spLocks/>
          </p:cNvSpPr>
          <p:nvPr/>
        </p:nvSpPr>
        <p:spPr>
          <a:xfrm>
            <a:off x="160897" y="4652853"/>
            <a:ext cx="11806730" cy="208774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03" indent="-358703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194B"/>
                </a:solidFill>
              </a:rPr>
              <a:t>[</a:t>
            </a:r>
            <a:r>
              <a:rPr lang="ru-RU" sz="2000" b="1" dirty="0">
                <a:solidFill>
                  <a:srgbClr val="00194B"/>
                </a:solidFill>
              </a:rPr>
              <a:t>1</a:t>
            </a:r>
            <a:r>
              <a:rPr lang="en-US" sz="2000" b="1" dirty="0">
                <a:solidFill>
                  <a:srgbClr val="00194B"/>
                </a:solidFill>
              </a:rPr>
              <a:t>]</a:t>
            </a:r>
            <a:r>
              <a:rPr lang="ru-RU" sz="2000" b="1" dirty="0">
                <a:solidFill>
                  <a:srgbClr val="00194B"/>
                </a:solidFill>
              </a:rPr>
              <a:t> </a:t>
            </a:r>
            <a:r>
              <a:rPr lang="ru-RU" sz="2000" b="1" dirty="0" smtClean="0">
                <a:solidFill>
                  <a:srgbClr val="00194B"/>
                </a:solidFill>
              </a:rPr>
              <a:t>Липатов </a:t>
            </a:r>
            <a:r>
              <a:rPr lang="ru-RU" sz="2000" b="1" dirty="0">
                <a:solidFill>
                  <a:srgbClr val="00194B"/>
                </a:solidFill>
              </a:rPr>
              <a:t>Е.И., Генин Д.Е., </a:t>
            </a:r>
            <a:r>
              <a:rPr lang="ru-RU" sz="2000" b="1" dirty="0" err="1">
                <a:solidFill>
                  <a:srgbClr val="00194B"/>
                </a:solidFill>
              </a:rPr>
              <a:t>Шулепов</a:t>
            </a:r>
            <a:r>
              <a:rPr lang="ru-RU" sz="2000" b="1" dirty="0">
                <a:solidFill>
                  <a:srgbClr val="00194B"/>
                </a:solidFill>
              </a:rPr>
              <a:t> М.А., </a:t>
            </a:r>
            <a:r>
              <a:rPr lang="ru-RU" sz="2000" b="1" dirty="0" err="1">
                <a:solidFill>
                  <a:srgbClr val="00194B"/>
                </a:solidFill>
              </a:rPr>
              <a:t>Тельминов</a:t>
            </a:r>
            <a:r>
              <a:rPr lang="ru-RU" sz="2000" b="1" dirty="0">
                <a:solidFill>
                  <a:srgbClr val="00194B"/>
                </a:solidFill>
              </a:rPr>
              <a:t> Е.Н., </a:t>
            </a:r>
            <a:r>
              <a:rPr lang="ru-RU" sz="2000" b="1" dirty="0" err="1">
                <a:solidFill>
                  <a:srgbClr val="00194B"/>
                </a:solidFill>
              </a:rPr>
              <a:t>Саввин</a:t>
            </a:r>
            <a:r>
              <a:rPr lang="ru-RU" sz="2000" b="1" dirty="0">
                <a:solidFill>
                  <a:srgbClr val="00194B"/>
                </a:solidFill>
              </a:rPr>
              <a:t> А.Д., Елисеев А.П., </a:t>
            </a:r>
            <a:r>
              <a:rPr lang="ru-RU" sz="2000" b="1" dirty="0" err="1">
                <a:solidFill>
                  <a:srgbClr val="00194B"/>
                </a:solidFill>
              </a:rPr>
              <a:t>Винс</a:t>
            </a:r>
            <a:r>
              <a:rPr lang="ru-RU" sz="2000" b="1" dirty="0">
                <a:solidFill>
                  <a:srgbClr val="00194B"/>
                </a:solidFill>
              </a:rPr>
              <a:t> В.Г. Сверхлюминесценция в фононном крыле спектра фотолюминесценции NV-центров в алмазе при оптической накачке на </a:t>
            </a:r>
            <a:r>
              <a:rPr lang="ru-RU" sz="2000" b="1" dirty="0">
                <a:solidFill>
                  <a:srgbClr val="00194B"/>
                </a:solidFill>
                <a:sym typeface="Symbol"/>
              </a:rPr>
              <a:t> </a:t>
            </a:r>
            <a:r>
              <a:rPr lang="ru-RU" sz="2000" b="1" dirty="0">
                <a:solidFill>
                  <a:srgbClr val="00194B"/>
                </a:solidFill>
              </a:rPr>
              <a:t>= 532 </a:t>
            </a:r>
            <a:r>
              <a:rPr lang="ru-RU" sz="2000" b="1" dirty="0" err="1">
                <a:solidFill>
                  <a:srgbClr val="00194B"/>
                </a:solidFill>
              </a:rPr>
              <a:t>нм</a:t>
            </a:r>
            <a:r>
              <a:rPr lang="ru-RU" sz="2000" b="1" dirty="0">
                <a:solidFill>
                  <a:srgbClr val="00194B"/>
                </a:solidFill>
              </a:rPr>
              <a:t> // </a:t>
            </a:r>
            <a:r>
              <a:rPr lang="ru-RU" sz="2000" b="1" dirty="0" smtClean="0">
                <a:solidFill>
                  <a:srgbClr val="00194B"/>
                </a:solidFill>
              </a:rPr>
              <a:t>«Квантовая </a:t>
            </a:r>
            <a:r>
              <a:rPr lang="ru-RU" sz="2000" b="1" dirty="0">
                <a:solidFill>
                  <a:srgbClr val="00194B"/>
                </a:solidFill>
              </a:rPr>
              <a:t>электроника», 52, №5, с. 465-468, 2022</a:t>
            </a:r>
            <a:endParaRPr lang="en-US" sz="2000" b="1" dirty="0">
              <a:solidFill>
                <a:srgbClr val="00194B"/>
              </a:solidFill>
            </a:endParaRPr>
          </a:p>
          <a:p>
            <a:pPr marL="358703" indent="-358703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194B"/>
                </a:solidFill>
              </a:rPr>
              <a:t>[2]</a:t>
            </a:r>
            <a:r>
              <a:rPr lang="ru-RU" sz="2000" b="1" dirty="0">
                <a:solidFill>
                  <a:srgbClr val="00194B"/>
                </a:solidFill>
              </a:rPr>
              <a:t> </a:t>
            </a:r>
            <a:r>
              <a:rPr lang="en-US" sz="2000" b="1" dirty="0">
                <a:solidFill>
                  <a:srgbClr val="00194B"/>
                </a:solidFill>
              </a:rPr>
              <a:t>Rand S.C., </a:t>
            </a:r>
            <a:r>
              <a:rPr lang="en-US" sz="2000" b="1" dirty="0" err="1">
                <a:solidFill>
                  <a:srgbClr val="00194B"/>
                </a:solidFill>
              </a:rPr>
              <a:t>DeShazer</a:t>
            </a:r>
            <a:r>
              <a:rPr lang="en-US" sz="2000" b="1" dirty="0">
                <a:solidFill>
                  <a:srgbClr val="00194B"/>
                </a:solidFill>
              </a:rPr>
              <a:t> L.G. Visible color-center laser in diamond</a:t>
            </a:r>
            <a:r>
              <a:rPr lang="ru-RU" sz="2000" b="1" dirty="0">
                <a:solidFill>
                  <a:srgbClr val="00194B"/>
                </a:solidFill>
              </a:rPr>
              <a:t> //</a:t>
            </a:r>
            <a:r>
              <a:rPr lang="en-US" sz="2000" b="1" dirty="0">
                <a:solidFill>
                  <a:srgbClr val="00194B"/>
                </a:solidFill>
              </a:rPr>
              <a:t> Optics letters</a:t>
            </a:r>
            <a:r>
              <a:rPr lang="ru-RU" sz="2000" b="1" dirty="0">
                <a:solidFill>
                  <a:srgbClr val="00194B"/>
                </a:solidFill>
              </a:rPr>
              <a:t>,</a:t>
            </a:r>
            <a:r>
              <a:rPr lang="en-US" sz="2000" b="1" dirty="0">
                <a:solidFill>
                  <a:srgbClr val="00194B"/>
                </a:solidFill>
              </a:rPr>
              <a:t> 10</a:t>
            </a:r>
            <a:r>
              <a:rPr lang="ru-RU" sz="2000" b="1" dirty="0">
                <a:solidFill>
                  <a:srgbClr val="00194B"/>
                </a:solidFill>
              </a:rPr>
              <a:t>(</a:t>
            </a:r>
            <a:r>
              <a:rPr lang="en-US" sz="2000" b="1" dirty="0">
                <a:solidFill>
                  <a:srgbClr val="00194B"/>
                </a:solidFill>
              </a:rPr>
              <a:t>10</a:t>
            </a:r>
            <a:r>
              <a:rPr lang="ru-RU" sz="2000" b="1" dirty="0">
                <a:solidFill>
                  <a:srgbClr val="00194B"/>
                </a:solidFill>
              </a:rPr>
              <a:t>),</a:t>
            </a:r>
            <a:r>
              <a:rPr lang="en-US" sz="2000" b="1" dirty="0">
                <a:solidFill>
                  <a:srgbClr val="00194B"/>
                </a:solidFill>
              </a:rPr>
              <a:t> p. 481-483</a:t>
            </a:r>
            <a:r>
              <a:rPr lang="ru-RU" sz="2000" b="1" dirty="0">
                <a:solidFill>
                  <a:srgbClr val="00194B"/>
                </a:solidFill>
              </a:rPr>
              <a:t>,</a:t>
            </a:r>
            <a:r>
              <a:rPr lang="en-US" sz="2000" b="1" dirty="0">
                <a:solidFill>
                  <a:srgbClr val="00194B"/>
                </a:solidFill>
              </a:rPr>
              <a:t> 1985</a:t>
            </a:r>
            <a:endParaRPr lang="ru-RU" sz="2000" b="1" baseline="30000" dirty="0">
              <a:solidFill>
                <a:srgbClr val="00194B"/>
              </a:solidFill>
            </a:endParaRPr>
          </a:p>
          <a:p>
            <a:pPr marL="358703" indent="-358703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194B"/>
                </a:solidFill>
              </a:rPr>
              <a:t>[3]</a:t>
            </a:r>
            <a:r>
              <a:rPr lang="ru-RU" sz="2000" b="1" dirty="0">
                <a:solidFill>
                  <a:srgbClr val="00194B"/>
                </a:solidFill>
              </a:rPr>
              <a:t> </a:t>
            </a:r>
            <a:r>
              <a:rPr lang="en-US" sz="2000" b="1" dirty="0" err="1">
                <a:solidFill>
                  <a:srgbClr val="00194B"/>
                </a:solidFill>
              </a:rPr>
              <a:t>Lobaev</a:t>
            </a:r>
            <a:r>
              <a:rPr lang="en-US" sz="2000" b="1" dirty="0">
                <a:solidFill>
                  <a:srgbClr val="00194B"/>
                </a:solidFill>
              </a:rPr>
              <a:t> M.A., </a:t>
            </a:r>
            <a:r>
              <a:rPr lang="en-US" sz="2000" b="1" dirty="0" err="1">
                <a:solidFill>
                  <a:srgbClr val="00194B"/>
                </a:solidFill>
              </a:rPr>
              <a:t>Radishev</a:t>
            </a:r>
            <a:r>
              <a:rPr lang="en-US" sz="2000" b="1" dirty="0">
                <a:solidFill>
                  <a:srgbClr val="00194B"/>
                </a:solidFill>
              </a:rPr>
              <a:t> D.B., </a:t>
            </a:r>
            <a:r>
              <a:rPr lang="en-US" sz="2000" b="1" dirty="0" err="1">
                <a:solidFill>
                  <a:srgbClr val="00194B"/>
                </a:solidFill>
              </a:rPr>
              <a:t>Bogdanov</a:t>
            </a:r>
            <a:r>
              <a:rPr lang="en-US" sz="2000" b="1" dirty="0">
                <a:solidFill>
                  <a:srgbClr val="00194B"/>
                </a:solidFill>
              </a:rPr>
              <a:t> S.A., </a:t>
            </a:r>
            <a:r>
              <a:rPr lang="en-US" sz="2000" b="1" dirty="0" err="1">
                <a:solidFill>
                  <a:srgbClr val="00194B"/>
                </a:solidFill>
              </a:rPr>
              <a:t>Vikharev</a:t>
            </a:r>
            <a:r>
              <a:rPr lang="en-US" sz="2000" b="1" dirty="0">
                <a:solidFill>
                  <a:srgbClr val="00194B"/>
                </a:solidFill>
              </a:rPr>
              <a:t> A.L., Gorbachev A.M., </a:t>
            </a:r>
            <a:r>
              <a:rPr lang="en-US" sz="2000" b="1" dirty="0" err="1">
                <a:solidFill>
                  <a:srgbClr val="00194B"/>
                </a:solidFill>
              </a:rPr>
              <a:t>Isaev</a:t>
            </a:r>
            <a:r>
              <a:rPr lang="en-US" sz="2000" b="1" dirty="0">
                <a:solidFill>
                  <a:srgbClr val="00194B"/>
                </a:solidFill>
              </a:rPr>
              <a:t> V.A., </a:t>
            </a:r>
            <a:r>
              <a:rPr lang="en-US" sz="2000" b="1" dirty="0" err="1">
                <a:solidFill>
                  <a:srgbClr val="00194B"/>
                </a:solidFill>
              </a:rPr>
              <a:t>Kraev</a:t>
            </a:r>
            <a:r>
              <a:rPr lang="en-US" sz="2000" b="1" dirty="0">
                <a:solidFill>
                  <a:srgbClr val="00194B"/>
                </a:solidFill>
              </a:rPr>
              <a:t> S.A., </a:t>
            </a:r>
            <a:r>
              <a:rPr lang="en-US" sz="2000" b="1" dirty="0" err="1">
                <a:solidFill>
                  <a:srgbClr val="00194B"/>
                </a:solidFill>
              </a:rPr>
              <a:t>Okhapkin</a:t>
            </a:r>
            <a:r>
              <a:rPr lang="en-US" sz="2000" b="1" dirty="0">
                <a:solidFill>
                  <a:srgbClr val="00194B"/>
                </a:solidFill>
              </a:rPr>
              <a:t> A.I., </a:t>
            </a:r>
            <a:r>
              <a:rPr lang="en-US" sz="2000" b="1" dirty="0" err="1">
                <a:solidFill>
                  <a:srgbClr val="00194B"/>
                </a:solidFill>
              </a:rPr>
              <a:t>Arhipova</a:t>
            </a:r>
            <a:r>
              <a:rPr lang="en-US" sz="2000" b="1" dirty="0">
                <a:solidFill>
                  <a:srgbClr val="00194B"/>
                </a:solidFill>
              </a:rPr>
              <a:t> E.A., </a:t>
            </a:r>
            <a:r>
              <a:rPr lang="en-US" sz="2000" b="1" dirty="0" err="1">
                <a:solidFill>
                  <a:srgbClr val="00194B"/>
                </a:solidFill>
              </a:rPr>
              <a:t>Drozdov</a:t>
            </a:r>
            <a:r>
              <a:rPr lang="en-US" sz="2000" b="1" dirty="0">
                <a:solidFill>
                  <a:srgbClr val="00194B"/>
                </a:solidFill>
              </a:rPr>
              <a:t> M.N., </a:t>
            </a:r>
            <a:r>
              <a:rPr lang="en-US" sz="2000" b="1" dirty="0" err="1">
                <a:solidFill>
                  <a:srgbClr val="00194B"/>
                </a:solidFill>
              </a:rPr>
              <a:t>Shashkin</a:t>
            </a:r>
            <a:r>
              <a:rPr lang="en-US" sz="2000" b="1" dirty="0">
                <a:solidFill>
                  <a:srgbClr val="00194B"/>
                </a:solidFill>
              </a:rPr>
              <a:t> V.I. Diamond p-</a:t>
            </a:r>
            <a:r>
              <a:rPr lang="en-US" sz="2000" b="1" dirty="0" err="1">
                <a:solidFill>
                  <a:srgbClr val="00194B"/>
                </a:solidFill>
              </a:rPr>
              <a:t>i</a:t>
            </a:r>
            <a:r>
              <a:rPr lang="en-US" sz="2000" b="1" dirty="0">
                <a:solidFill>
                  <a:srgbClr val="00194B"/>
                </a:solidFill>
              </a:rPr>
              <a:t>-n diode with nitrogen containing intrinsic region for the study of nitrogen-vacancy center electroluminescence // </a:t>
            </a:r>
            <a:r>
              <a:rPr lang="en-US" sz="2000" b="1" dirty="0" err="1">
                <a:solidFill>
                  <a:srgbClr val="00194B"/>
                </a:solidFill>
              </a:rPr>
              <a:t>Physica</a:t>
            </a:r>
            <a:r>
              <a:rPr lang="en-US" sz="2000" b="1" dirty="0">
                <a:solidFill>
                  <a:srgbClr val="00194B"/>
                </a:solidFill>
              </a:rPr>
              <a:t> Status Solidi, 14, No11, 2000347, p. 1-5, 2020</a:t>
            </a:r>
            <a:endParaRPr lang="ru-RU" sz="2000" b="1" baseline="30000" dirty="0">
              <a:solidFill>
                <a:srgbClr val="00194B"/>
              </a:solidFill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641A412D-C6C9-4108-B799-CFEF57346D92}"/>
              </a:ext>
            </a:extLst>
          </p:cNvPr>
          <p:cNvSpPr txBox="1">
            <a:spLocks/>
          </p:cNvSpPr>
          <p:nvPr/>
        </p:nvSpPr>
        <p:spPr bwMode="auto">
          <a:xfrm>
            <a:off x="341313" y="128588"/>
            <a:ext cx="115109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194C"/>
                </a:solidFill>
                <a:latin typeface="+mn-lt"/>
              </a:rPr>
              <a:t>Алмазные лазеры на центрах окраски: </a:t>
            </a:r>
            <a:r>
              <a:rPr lang="ru-RU" b="1" dirty="0" err="1" smtClean="0">
                <a:solidFill>
                  <a:srgbClr val="00194C"/>
                </a:solidFill>
                <a:latin typeface="+mn-lt"/>
              </a:rPr>
              <a:t>алмазеры</a:t>
            </a:r>
            <a:endParaRPr lang="ru-RU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23" name="Параллелограмм 22">
            <a:extLst>
              <a:ext uri="{FF2B5EF4-FFF2-40B4-BE49-F238E27FC236}">
                <a16:creationId xmlns="" xmlns:a16="http://schemas.microsoft.com/office/drawing/2014/main" id="{BE79F4C6-34C1-4A0C-9378-B72C2FA91B5C}"/>
              </a:ext>
            </a:extLst>
          </p:cNvPr>
          <p:cNvSpPr/>
          <p:nvPr/>
        </p:nvSpPr>
        <p:spPr>
          <a:xfrm>
            <a:off x="4987393" y="2995399"/>
            <a:ext cx="866652" cy="822325"/>
          </a:xfrm>
          <a:prstGeom prst="parallelogram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4" name="Стрелка вправо 23">
            <a:extLst>
              <a:ext uri="{FF2B5EF4-FFF2-40B4-BE49-F238E27FC236}">
                <a16:creationId xmlns="" xmlns:a16="http://schemas.microsoft.com/office/drawing/2014/main" id="{857C1EE5-2571-4BE0-A8AB-F49E42C6EC81}"/>
              </a:ext>
            </a:extLst>
          </p:cNvPr>
          <p:cNvSpPr/>
          <p:nvPr/>
        </p:nvSpPr>
        <p:spPr>
          <a:xfrm>
            <a:off x="7405499" y="3771727"/>
            <a:ext cx="1091805" cy="4302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"/>
          <p:cNvSpPr txBox="1">
            <a:spLocks/>
          </p:cNvSpPr>
          <p:nvPr/>
        </p:nvSpPr>
        <p:spPr>
          <a:xfrm>
            <a:off x="239713" y="1529556"/>
            <a:ext cx="11714162" cy="11699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fontAlgn="auto">
              <a:spcAft>
                <a:spcPts val="1200"/>
              </a:spcAft>
              <a:defRPr/>
            </a:pPr>
            <a:r>
              <a:rPr lang="ru-RU" sz="4400" b="1" dirty="0" smtClean="0">
                <a:solidFill>
                  <a:srgbClr val="00194C"/>
                </a:solidFill>
              </a:rPr>
              <a:t>1. Измерение температуры радиоэлектронной аппаратуры космических аппаратов</a:t>
            </a:r>
          </a:p>
        </p:txBody>
      </p:sp>
      <p:sp>
        <p:nvSpPr>
          <p:cNvPr id="4" name="Заголовок 1">
            <a:extLst/>
          </p:cNvPr>
          <p:cNvSpPr txBox="1">
            <a:spLocks/>
          </p:cNvSpPr>
          <p:nvPr/>
        </p:nvSpPr>
        <p:spPr>
          <a:xfrm>
            <a:off x="341313" y="128588"/>
            <a:ext cx="11510962" cy="13779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194C"/>
                </a:solidFill>
                <a:latin typeface="+mn-lt"/>
              </a:rPr>
              <a:t>Предлагаемые применения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194C"/>
                </a:solidFill>
                <a:latin typeface="+mn-lt"/>
              </a:rPr>
              <a:t>алмазных лазеров в космосе</a:t>
            </a:r>
            <a:endParaRPr lang="ru-RU" sz="5400" b="1" dirty="0">
              <a:solidFill>
                <a:srgbClr val="00194C"/>
              </a:solidFill>
              <a:latin typeface="+mn-lt"/>
            </a:endParaRPr>
          </a:p>
        </p:txBody>
      </p:sp>
      <p:pic>
        <p:nvPicPr>
          <p:cNvPr id="59511" name="Рисунок 157" descr="https://nevatec.ru/wp-content/uploads/2017/02/ris-1-v-razdel-fizicheskiy-printsip-rabotyi-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38" y="2869785"/>
            <a:ext cx="28051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Рисунок 1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45" y="4236152"/>
            <a:ext cx="3621087" cy="2450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"/>
          <a:stretch/>
        </p:blipFill>
        <p:spPr>
          <a:xfrm>
            <a:off x="4545744" y="2722239"/>
            <a:ext cx="3433519" cy="1207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1313" y="2825806"/>
            <a:ext cx="2573216" cy="2573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37" y="4236152"/>
            <a:ext cx="3675900" cy="245059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51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"/>
          <p:cNvSpPr txBox="1">
            <a:spLocks/>
          </p:cNvSpPr>
          <p:nvPr/>
        </p:nvSpPr>
        <p:spPr>
          <a:xfrm>
            <a:off x="258763" y="1612899"/>
            <a:ext cx="11714162" cy="2112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fontAlgn="auto">
              <a:spcAft>
                <a:spcPts val="1200"/>
              </a:spcAft>
              <a:defRPr/>
            </a:pPr>
            <a:r>
              <a:rPr lang="ru-RU" sz="4400" b="1" dirty="0" smtClean="0">
                <a:solidFill>
                  <a:srgbClr val="00194C"/>
                </a:solidFill>
              </a:rPr>
              <a:t>2. Связь между сегментами космических кораблей; энергоснабжение маломощных устройств.</a:t>
            </a:r>
          </a:p>
        </p:txBody>
      </p:sp>
      <p:sp>
        <p:nvSpPr>
          <p:cNvPr id="4" name="Заголовок 1">
            <a:extLst/>
          </p:cNvPr>
          <p:cNvSpPr txBox="1">
            <a:spLocks/>
          </p:cNvSpPr>
          <p:nvPr/>
        </p:nvSpPr>
        <p:spPr>
          <a:xfrm>
            <a:off x="341313" y="128588"/>
            <a:ext cx="11510962" cy="13779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194C"/>
                </a:solidFill>
                <a:latin typeface="+mn-lt"/>
              </a:rPr>
              <a:t>Предлагаемые применения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194C"/>
                </a:solidFill>
                <a:latin typeface="+mn-lt"/>
              </a:rPr>
              <a:t>алмазных лазеров </a:t>
            </a:r>
            <a:r>
              <a:rPr lang="ru-RU" sz="5400" b="1" dirty="0">
                <a:solidFill>
                  <a:srgbClr val="00194C"/>
                </a:solidFill>
                <a:latin typeface="+mn-lt"/>
              </a:rPr>
              <a:t>в космосе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2" y="3552456"/>
            <a:ext cx="4597411" cy="30664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16" y="3552456"/>
            <a:ext cx="4595454" cy="306363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31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79" y="189390"/>
            <a:ext cx="10972800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194C"/>
                </a:solidFill>
                <a:latin typeface="+mn-lt"/>
              </a:rPr>
              <a:t>Краевое поглощение и свечение</a:t>
            </a:r>
            <a:endParaRPr lang="ru-RU" b="1" dirty="0">
              <a:solidFill>
                <a:srgbClr val="00194C"/>
              </a:solidFill>
              <a:latin typeface="+mn-lt"/>
            </a:endParaRPr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1" y="1511842"/>
            <a:ext cx="6422274" cy="478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2" y="2234153"/>
            <a:ext cx="5400920" cy="399356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10510887" y="1960776"/>
            <a:ext cx="0" cy="4053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0004770" y="1622222"/>
            <a:ext cx="10122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sz="1600" dirty="0" smtClean="0">
                <a:latin typeface="Arial" pitchFamily="34" charset="0"/>
              </a:rPr>
              <a:t>235 </a:t>
            </a:r>
            <a:r>
              <a:rPr lang="ru-RU" altLang="ru-RU" sz="1600" dirty="0" err="1" smtClean="0">
                <a:latin typeface="Arial" pitchFamily="34" charset="0"/>
              </a:rPr>
              <a:t>нм</a:t>
            </a:r>
            <a:endParaRPr lang="ru-RU" altLang="ru-RU" sz="1600" dirty="0" smtClean="0">
              <a:latin typeface="Arial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3">
            <a:extLst>
              <a:ext uri="{FF2B5EF4-FFF2-40B4-BE49-F238E27FC236}">
                <a16:creationId xmlns="" xmlns:a16="http://schemas.microsoft.com/office/drawing/2014/main" id="{68228647-EA9A-4889-829D-79A8CCA455A0}"/>
              </a:ext>
            </a:extLst>
          </p:cNvPr>
          <p:cNvSpPr txBox="1">
            <a:spLocks/>
          </p:cNvSpPr>
          <p:nvPr/>
        </p:nvSpPr>
        <p:spPr>
          <a:xfrm>
            <a:off x="450850" y="241300"/>
            <a:ext cx="9078913" cy="7080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194C"/>
                </a:solidFill>
                <a:latin typeface="+mn-lt"/>
              </a:rPr>
              <a:t>Структура</a:t>
            </a:r>
            <a:r>
              <a:rPr lang="en-US" sz="5400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ru-RU" sz="5400" b="1" dirty="0">
                <a:solidFill>
                  <a:srgbClr val="00194C"/>
                </a:solidFill>
                <a:latin typeface="+mn-lt"/>
              </a:rPr>
              <a:t>доклада</a:t>
            </a:r>
            <a:endParaRPr lang="en-US" sz="5400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8195" name="Подзаголовок 2">
            <a:extLst>
              <a:ext uri="{FF2B5EF4-FFF2-40B4-BE49-F238E27FC236}">
                <a16:creationId xmlns="" xmlns:a16="http://schemas.microsoft.com/office/drawing/2014/main" id="{A2259469-0741-4ACC-B832-6FE83AF32D5D}"/>
              </a:ext>
            </a:extLst>
          </p:cNvPr>
          <p:cNvSpPr txBox="1">
            <a:spLocks/>
          </p:cNvSpPr>
          <p:nvPr/>
        </p:nvSpPr>
        <p:spPr bwMode="auto">
          <a:xfrm>
            <a:off x="325438" y="1470581"/>
            <a:ext cx="11690350" cy="518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Оптические и электронные </a:t>
            </a:r>
            <a:r>
              <a:rPr lang="ru-RU" altLang="ru-RU" sz="4400" b="1" dirty="0">
                <a:solidFill>
                  <a:srgbClr val="00194C"/>
                </a:solidFill>
              </a:rPr>
              <a:t>свойства </a:t>
            </a:r>
            <a:endParaRPr lang="ru-RU" altLang="ru-RU" sz="4400" b="1" dirty="0" smtClean="0">
              <a:solidFill>
                <a:srgbClr val="00194C"/>
              </a:solidFill>
            </a:endParaRP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Синтез алмаза</a:t>
            </a:r>
          </a:p>
          <a:p>
            <a:pPr marL="1074738" indent="-742950" eaLnBrk="1" hangingPunct="1">
              <a:lnSpc>
                <a:spcPct val="120000"/>
              </a:lnSpc>
              <a:spcBef>
                <a:spcPct val="0"/>
              </a:spcBef>
              <a:buAutoNum type="arabicPeriod"/>
            </a:pPr>
            <a:r>
              <a:rPr lang="ru-RU" altLang="ru-RU" sz="4400" b="1" dirty="0" smtClean="0">
                <a:solidFill>
                  <a:srgbClr val="00194C"/>
                </a:solidFill>
              </a:rPr>
              <a:t>Электроника и фотоника</a:t>
            </a: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dirty="0">
                <a:solidFill>
                  <a:srgbClr val="00194C"/>
                </a:solidFill>
              </a:rPr>
              <a:t>Алмазные лазеры (</a:t>
            </a:r>
            <a:r>
              <a:rPr lang="ru-RU" altLang="ru-RU" sz="4400" b="1" dirty="0" err="1">
                <a:solidFill>
                  <a:srgbClr val="00194C"/>
                </a:solidFill>
              </a:rPr>
              <a:t>алмазеры</a:t>
            </a:r>
            <a:r>
              <a:rPr lang="ru-RU" altLang="ru-RU" sz="4400" b="1" dirty="0">
                <a:solidFill>
                  <a:srgbClr val="00194C"/>
                </a:solidFill>
              </a:rPr>
              <a:t>) </a:t>
            </a:r>
            <a:endParaRPr lang="ru-RU" altLang="ru-RU" sz="4400" b="1" dirty="0" smtClean="0">
              <a:solidFill>
                <a:srgbClr val="00194C"/>
              </a:solidFill>
            </a:endParaRPr>
          </a:p>
          <a:p>
            <a:pPr marL="1074738" indent="-74295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ru-RU" altLang="ru-RU" sz="4400" b="1" u="sng" dirty="0" smtClean="0">
                <a:solidFill>
                  <a:srgbClr val="00194C"/>
                </a:solidFill>
              </a:rPr>
              <a:t>Квантовые технологии</a:t>
            </a:r>
            <a:endParaRPr lang="ru-RU" altLang="ru-RU" sz="4400" b="1" u="sng" baseline="30000" dirty="0">
              <a:solidFill>
                <a:srgbClr val="00194C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/>
          </p:cNvPr>
          <p:cNvSpPr txBox="1">
            <a:spLocks/>
          </p:cNvSpPr>
          <p:nvPr/>
        </p:nvSpPr>
        <p:spPr>
          <a:xfrm>
            <a:off x="341313" y="128588"/>
            <a:ext cx="11510962" cy="7104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194C"/>
                </a:solidFill>
                <a:latin typeface="+mn-lt"/>
              </a:rPr>
              <a:t>Квантовые сенсоры для БПЛА</a:t>
            </a:r>
          </a:p>
        </p:txBody>
      </p:sp>
      <p:sp>
        <p:nvSpPr>
          <p:cNvPr id="18" name="Google Shape;122;p13"/>
          <p:cNvSpPr txBox="1"/>
          <p:nvPr/>
        </p:nvSpPr>
        <p:spPr>
          <a:xfrm>
            <a:off x="436398" y="788514"/>
            <a:ext cx="11415877" cy="93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194C"/>
                </a:solidFill>
              </a:rPr>
              <a:t>Беспилотный летательный аппарат – расходный инструмент в полевых условиях, нуждается в инерциальной системе позиционирования</a:t>
            </a:r>
            <a:endParaRPr lang="ru-RU" sz="2500" b="1" dirty="0" smtClean="0">
              <a:solidFill>
                <a:srgbClr val="00194C"/>
              </a:solidFill>
            </a:endParaRPr>
          </a:p>
        </p:txBody>
      </p:sp>
      <p:sp>
        <p:nvSpPr>
          <p:cNvPr id="19" name="Google Shape;122;p13"/>
          <p:cNvSpPr txBox="1"/>
          <p:nvPr/>
        </p:nvSpPr>
        <p:spPr>
          <a:xfrm>
            <a:off x="6923417" y="1845473"/>
            <a:ext cx="5023943" cy="1519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sz="2800" b="1" dirty="0">
                <a:solidFill>
                  <a:srgbClr val="00194C"/>
                </a:solidFill>
              </a:rPr>
              <a:t>А</a:t>
            </a:r>
            <a:r>
              <a:rPr lang="ru-RU" sz="2800" b="1" dirty="0" smtClean="0">
                <a:solidFill>
                  <a:srgbClr val="00194C"/>
                </a:solidFill>
              </a:rPr>
              <a:t>лмазный квантовый гироскоп будет точен как лазерный, но компактен</a:t>
            </a:r>
            <a:endParaRPr lang="ru-RU" sz="2800" b="1" dirty="0">
              <a:solidFill>
                <a:srgbClr val="00194C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6136252" y="3790606"/>
            <a:ext cx="978408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122;p13"/>
          <p:cNvSpPr txBox="1"/>
          <p:nvPr/>
        </p:nvSpPr>
        <p:spPr>
          <a:xfrm>
            <a:off x="2207871" y="1722992"/>
            <a:ext cx="4196767" cy="93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194C"/>
                </a:solidFill>
              </a:rPr>
              <a:t>Механический гироскоп </a:t>
            </a:r>
            <a:r>
              <a:rPr lang="ru-RU" sz="2800" b="1" dirty="0" smtClean="0">
                <a:solidFill>
                  <a:srgbClr val="00194C"/>
                </a:solidFill>
                <a:sym typeface="Symbol" panose="05050102010706020507" pitchFamily="18" charset="2"/>
              </a:rPr>
              <a:t></a:t>
            </a:r>
            <a:r>
              <a:rPr lang="ru-RU" sz="2800" b="1" dirty="0" smtClean="0">
                <a:solidFill>
                  <a:srgbClr val="00194C"/>
                </a:solidFill>
              </a:rPr>
              <a:t> точен, сложен, дорог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2" y="1744904"/>
            <a:ext cx="1518559" cy="2078131"/>
          </a:xfrm>
          <a:prstGeom prst="rect">
            <a:avLst/>
          </a:prstGeom>
        </p:spPr>
      </p:pic>
      <p:sp>
        <p:nvSpPr>
          <p:cNvPr id="23" name="Google Shape;122;p13"/>
          <p:cNvSpPr txBox="1"/>
          <p:nvPr/>
        </p:nvSpPr>
        <p:spPr>
          <a:xfrm>
            <a:off x="2459001" y="5338396"/>
            <a:ext cx="2942377" cy="136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194C"/>
                </a:solidFill>
              </a:rPr>
              <a:t>МЭМС гироскоп </a:t>
            </a:r>
          </a:p>
          <a:p>
            <a:pPr lvl="0"/>
            <a:r>
              <a:rPr lang="ru-RU" sz="2800" b="1" dirty="0">
                <a:solidFill>
                  <a:srgbClr val="00194C"/>
                </a:solidFill>
                <a:sym typeface="Symbol" panose="05050102010706020507" pitchFamily="18" charset="2"/>
              </a:rPr>
              <a:t></a:t>
            </a:r>
            <a:r>
              <a:rPr lang="ru-RU" sz="2800" b="1" dirty="0" smtClean="0">
                <a:solidFill>
                  <a:srgbClr val="00194C"/>
                </a:solidFill>
              </a:rPr>
              <a:t> компактен, но неточен</a:t>
            </a:r>
            <a:endParaRPr lang="ru-RU" sz="2500" b="1" dirty="0" smtClean="0">
              <a:solidFill>
                <a:srgbClr val="00194C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6033" y="3106379"/>
            <a:ext cx="2264798" cy="1698598"/>
          </a:xfrm>
          <a:prstGeom prst="rect">
            <a:avLst/>
          </a:prstGeom>
        </p:spPr>
      </p:pic>
      <p:sp>
        <p:nvSpPr>
          <p:cNvPr id="25" name="Google Shape;122;p13"/>
          <p:cNvSpPr txBox="1"/>
          <p:nvPr/>
        </p:nvSpPr>
        <p:spPr>
          <a:xfrm>
            <a:off x="322053" y="3836598"/>
            <a:ext cx="4273897" cy="136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194C"/>
                </a:solidFill>
              </a:rPr>
              <a:t>Лазерный гироскоп </a:t>
            </a:r>
            <a:r>
              <a:rPr lang="ru-RU" sz="2800" b="1" dirty="0" smtClean="0">
                <a:solidFill>
                  <a:srgbClr val="00194C"/>
                </a:solidFill>
                <a:sym typeface="Symbol" panose="05050102010706020507" pitchFamily="18" charset="2"/>
              </a:rPr>
              <a:t></a:t>
            </a:r>
            <a:r>
              <a:rPr lang="ru-RU" sz="2800" b="1" dirty="0" smtClean="0">
                <a:solidFill>
                  <a:srgbClr val="00194C"/>
                </a:solidFill>
              </a:rPr>
              <a:t> достаточно точен для БПЛА, но не компактен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2" y="5312810"/>
            <a:ext cx="1987802" cy="13520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75" y="4298816"/>
            <a:ext cx="2727436" cy="2404945"/>
          </a:xfrm>
          <a:prstGeom prst="rect">
            <a:avLst/>
          </a:prstGeom>
        </p:spPr>
      </p:pic>
      <p:pic>
        <p:nvPicPr>
          <p:cNvPr id="28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 r="69649" b="7417"/>
          <a:stretch/>
        </p:blipFill>
        <p:spPr bwMode="auto">
          <a:xfrm>
            <a:off x="9263673" y="3026808"/>
            <a:ext cx="2098426" cy="191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8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79" y="189390"/>
            <a:ext cx="10972800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194C"/>
                </a:solidFill>
                <a:latin typeface="+mn-lt"/>
              </a:rPr>
              <a:t>Спиновое расщепление </a:t>
            </a:r>
            <a:r>
              <a:rPr lang="en-US" b="1" dirty="0">
                <a:solidFill>
                  <a:srgbClr val="00194C"/>
                </a:solidFill>
                <a:latin typeface="+mn-lt"/>
              </a:rPr>
              <a:t>NV</a:t>
            </a:r>
            <a:r>
              <a:rPr lang="en-US" b="1" baseline="30000" dirty="0">
                <a:solidFill>
                  <a:srgbClr val="00194C"/>
                </a:solidFill>
                <a:latin typeface="+mn-lt"/>
              </a:rPr>
              <a:t>–</a:t>
            </a:r>
            <a:endParaRPr lang="ru-RU" b="1" baseline="30000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="" xmlns:a16="http://schemas.microsoft.com/office/drawing/2014/main" id="{348D66BE-5E65-4BB1-BBD9-23111BE69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43" y="6535658"/>
            <a:ext cx="11714100" cy="27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200" dirty="0">
                <a:solidFill>
                  <a:srgbClr val="00194C"/>
                </a:solidFill>
              </a:rPr>
              <a:t>Acosta V.M., </a:t>
            </a:r>
            <a:r>
              <a:rPr lang="en-US" altLang="ru-RU" sz="1200" dirty="0" err="1">
                <a:solidFill>
                  <a:srgbClr val="00194C"/>
                </a:solidFill>
              </a:rPr>
              <a:t>Jarmola</a:t>
            </a:r>
            <a:r>
              <a:rPr lang="en-US" altLang="ru-RU" sz="1200" dirty="0">
                <a:solidFill>
                  <a:srgbClr val="00194C"/>
                </a:solidFill>
              </a:rPr>
              <a:t> A., </a:t>
            </a:r>
            <a:r>
              <a:rPr lang="en-US" altLang="ru-RU" sz="1200" dirty="0" err="1">
                <a:solidFill>
                  <a:srgbClr val="00194C"/>
                </a:solidFill>
              </a:rPr>
              <a:t>Bauch</a:t>
            </a:r>
            <a:r>
              <a:rPr lang="en-US" altLang="ru-RU" sz="1200" dirty="0">
                <a:solidFill>
                  <a:srgbClr val="00194C"/>
                </a:solidFill>
              </a:rPr>
              <a:t> E., </a:t>
            </a:r>
            <a:r>
              <a:rPr lang="en-US" altLang="ru-RU" sz="1200" dirty="0" err="1">
                <a:solidFill>
                  <a:srgbClr val="00194C"/>
                </a:solidFill>
              </a:rPr>
              <a:t>Budker</a:t>
            </a:r>
            <a:r>
              <a:rPr lang="en-US" altLang="ru-RU" sz="1200" dirty="0">
                <a:solidFill>
                  <a:srgbClr val="00194C"/>
                </a:solidFill>
              </a:rPr>
              <a:t> D. Optical properties of the nitrogen-vacancy singlet levels in diamond // Physical review B, 82, 201202, 2010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/>
          <a:stretch>
            <a:fillRect/>
          </a:stretch>
        </p:blipFill>
        <p:spPr bwMode="auto">
          <a:xfrm>
            <a:off x="180754" y="2263384"/>
            <a:ext cx="5726515" cy="305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 descr="img096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57" y="2200938"/>
            <a:ext cx="6117445" cy="322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79" y="189390"/>
            <a:ext cx="10972800" cy="12527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194C"/>
                </a:solidFill>
                <a:latin typeface="+mn-lt"/>
              </a:rPr>
              <a:t>Магнитометрия на </a:t>
            </a:r>
            <a:r>
              <a:rPr lang="en-US" b="1" dirty="0">
                <a:solidFill>
                  <a:srgbClr val="00194C"/>
                </a:solidFill>
                <a:latin typeface="+mn-lt"/>
              </a:rPr>
              <a:t>NV</a:t>
            </a:r>
            <a:r>
              <a:rPr lang="en-US" b="1" baseline="30000" dirty="0">
                <a:solidFill>
                  <a:srgbClr val="00194C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0194C"/>
                </a:solidFill>
                <a:latin typeface="+mn-lt"/>
              </a:rPr>
              <a:t>центрах </a:t>
            </a:r>
          </a:p>
        </p:txBody>
      </p:sp>
      <p:pic>
        <p:nvPicPr>
          <p:cNvPr id="8" name="Picture 2" descr="(1_1_1)NVцент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081364"/>
            <a:ext cx="26416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СхемаУровне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4" y="2019451"/>
            <a:ext cx="3389312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015164" y="1256827"/>
            <a:ext cx="184755" cy="36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" name="Подзаголовок 2">
            <a:extLst/>
          </p:cNvPr>
          <p:cNvSpPr txBox="1">
            <a:spLocks/>
          </p:cNvSpPr>
          <p:nvPr/>
        </p:nvSpPr>
        <p:spPr>
          <a:xfrm>
            <a:off x="6796088" y="2019450"/>
            <a:ext cx="5295900" cy="284797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ось квантования азотной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вакансии,   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матрицы Паули 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постоянная Планка,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магнетон Бора,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фактор Ланде для электронов вакансии,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2.87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ГГц – осевой параметр расщепления в нулевом внешнем поле,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внеосевой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параметр расщепления в нулевом поле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магнитная индукция внешнего поля,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электронного спина вакансии</a:t>
            </a:r>
            <a:endParaRPr lang="ru-RU" sz="2000" dirty="0" smtClean="0">
              <a:solidFill>
                <a:srgbClr val="00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7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029242"/>
              </p:ext>
            </p:extLst>
          </p:nvPr>
        </p:nvGraphicFramePr>
        <p:xfrm>
          <a:off x="6815139" y="2350312"/>
          <a:ext cx="92233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" name="Уравнение" r:id="rId5" imgW="609336" imgH="241195" progId="Equation.3">
                  <p:embed/>
                </p:oleObj>
              </mc:Choice>
              <mc:Fallback>
                <p:oleObj name="Уравнение" r:id="rId5" imgW="609336" imgH="241195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139" y="2350312"/>
                        <a:ext cx="922337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71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328808"/>
              </p:ext>
            </p:extLst>
          </p:nvPr>
        </p:nvGraphicFramePr>
        <p:xfrm>
          <a:off x="7850189" y="2631927"/>
          <a:ext cx="3651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" name="Уравнение" r:id="rId7" imgW="215619" imgH="215619" progId="Equation.3">
                  <p:embed/>
                </p:oleObj>
              </mc:Choice>
              <mc:Fallback>
                <p:oleObj name="Уравнение" r:id="rId7" imgW="215619" imgH="215619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189" y="2631927"/>
                        <a:ext cx="36512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71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265193"/>
              </p:ext>
            </p:extLst>
          </p:nvPr>
        </p:nvGraphicFramePr>
        <p:xfrm>
          <a:off x="6858000" y="4364887"/>
          <a:ext cx="24765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" name="Уравнение" r:id="rId9" imgW="152268" imgH="215713" progId="Equation.3">
                  <p:embed/>
                </p:oleObj>
              </mc:Choice>
              <mc:Fallback>
                <p:oleObj name="Уравнение" r:id="rId9" imgW="152268" imgH="215713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364887"/>
                        <a:ext cx="247650" cy="354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71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294778"/>
              </p:ext>
            </p:extLst>
          </p:nvPr>
        </p:nvGraphicFramePr>
        <p:xfrm>
          <a:off x="6858000" y="4035425"/>
          <a:ext cx="26670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9" name="Уравнение" r:id="rId11" imgW="139700" imgH="228600" progId="Equation.3">
                  <p:embed/>
                </p:oleObj>
              </mc:Choice>
              <mc:Fallback>
                <p:oleObj name="Уравнение" r:id="rId11" imgW="1397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035425"/>
                        <a:ext cx="266700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7246939" y="5638327"/>
            <a:ext cx="184755" cy="36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7" name="Объект 71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159726"/>
              </p:ext>
            </p:extLst>
          </p:nvPr>
        </p:nvGraphicFramePr>
        <p:xfrm>
          <a:off x="6892926" y="4868827"/>
          <a:ext cx="426085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" name="Уравнение" r:id="rId13" imgW="1993900" imgH="444500" progId="Equation.3">
                  <p:embed/>
                </p:oleObj>
              </mc:Choice>
              <mc:Fallback>
                <p:oleObj name="Уравнение" r:id="rId13" imgW="1993900" imgH="4445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926" y="4868827"/>
                        <a:ext cx="4260850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одзаголовок 2">
            <a:extLst/>
          </p:cNvPr>
          <p:cNvSpPr txBox="1">
            <a:spLocks/>
          </p:cNvSpPr>
          <p:nvPr/>
        </p:nvSpPr>
        <p:spPr>
          <a:xfrm>
            <a:off x="6796088" y="5764176"/>
            <a:ext cx="5295900" cy="101123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проекция индукции внешнего магнитного поля  на ось квантования азотной вакансии. При отсутствии внешнего поля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Объект 71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956590"/>
              </p:ext>
            </p:extLst>
          </p:nvPr>
        </p:nvGraphicFramePr>
        <p:xfrm>
          <a:off x="6858000" y="5689454"/>
          <a:ext cx="35083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1" name="Уравнение" r:id="rId15" imgW="190335" imgH="215713" progId="Equation.3">
                  <p:embed/>
                </p:oleObj>
              </mc:Choice>
              <mc:Fallback>
                <p:oleObj name="Уравнение" r:id="rId15" imgW="190335" imgH="215713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689454"/>
                        <a:ext cx="350838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7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065687"/>
              </p:ext>
            </p:extLst>
          </p:nvPr>
        </p:nvGraphicFramePr>
        <p:xfrm>
          <a:off x="10345739" y="6207089"/>
          <a:ext cx="1506537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" name="Уравнение" r:id="rId17" imgW="736280" imgH="215806" progId="Equation.3">
                  <p:embed/>
                </p:oleObj>
              </mc:Choice>
              <mc:Fallback>
                <p:oleObj name="Уравнение" r:id="rId17" imgW="736280" imgH="215806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5739" y="6207089"/>
                        <a:ext cx="1506537" cy="449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619715"/>
              </p:ext>
            </p:extLst>
          </p:nvPr>
        </p:nvGraphicFramePr>
        <p:xfrm>
          <a:off x="6950980" y="1436589"/>
          <a:ext cx="4901251" cy="59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3" name="Уравнение" r:id="rId19" imgW="2298700" imgH="279400" progId="Equation.3">
                  <p:embed/>
                </p:oleObj>
              </mc:Choice>
              <mc:Fallback>
                <p:oleObj name="Уравнение" r:id="rId19" imgW="2298700" imgH="2794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0980" y="1436589"/>
                        <a:ext cx="4901251" cy="5920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11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79" y="189390"/>
            <a:ext cx="10972800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194C"/>
                </a:solidFill>
                <a:latin typeface="+mn-lt"/>
              </a:rPr>
              <a:t>Спектры ОДМР </a:t>
            </a:r>
            <a:r>
              <a:rPr lang="en-US" b="1" dirty="0" smtClean="0">
                <a:solidFill>
                  <a:srgbClr val="00194C"/>
                </a:solidFill>
                <a:latin typeface="+mn-lt"/>
              </a:rPr>
              <a:t>NV</a:t>
            </a:r>
            <a:r>
              <a:rPr lang="en-US" b="1" baseline="30000" dirty="0">
                <a:solidFill>
                  <a:srgbClr val="00194C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00194C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0194C"/>
                </a:solidFill>
                <a:latin typeface="+mn-lt"/>
              </a:rPr>
              <a:t>центров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0" y="1773200"/>
            <a:ext cx="6393600" cy="4806342"/>
          </a:xfrm>
          <a:prstGeom prst="rect">
            <a:avLst/>
          </a:prstGeom>
        </p:spPr>
      </p:pic>
      <p:sp>
        <p:nvSpPr>
          <p:cNvPr id="9" name="Подзаголовок 2">
            <a:extLst/>
          </p:cNvPr>
          <p:cNvSpPr txBox="1">
            <a:spLocks/>
          </p:cNvSpPr>
          <p:nvPr/>
        </p:nvSpPr>
        <p:spPr>
          <a:xfrm>
            <a:off x="7080974" y="2709086"/>
            <a:ext cx="5011013" cy="40315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 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341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 err="1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кВ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/см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baseline="-25000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MAX</a:t>
            </a:r>
            <a:r>
              <a:rPr lang="en-US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</a:t>
            </a:r>
            <a:r>
              <a:rPr lang="en-US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46</a:t>
            </a:r>
            <a:r>
              <a:rPr lang="ru-RU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lang="en-US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ru-RU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МГц</a:t>
            </a:r>
            <a:endParaRPr lang="en-US" dirty="0">
              <a:solidFill>
                <a:srgbClr val="00194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baseline="-25000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21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.3 МГц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 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baseline="-25000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43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МГц</a:t>
            </a:r>
            <a:endParaRPr lang="en-US" dirty="0" smtClean="0">
              <a:solidFill>
                <a:srgbClr val="00194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baseline="-25000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aseline="-25000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i="1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6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.6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 </a:t>
            </a:r>
            <a:r>
              <a:rPr lang="en-US" i="1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baseline="-25000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baseline="-25000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i="1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US" dirty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lang="ru-RU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en-US" dirty="0" smtClean="0">
                <a:solidFill>
                  <a:srgbClr val="0019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rgbClr val="00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71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161077"/>
              </p:ext>
            </p:extLst>
          </p:nvPr>
        </p:nvGraphicFramePr>
        <p:xfrm>
          <a:off x="7080975" y="1647013"/>
          <a:ext cx="426085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Уравнение" r:id="rId4" imgW="1993900" imgH="444500" progId="Equation.3">
                  <p:embed/>
                </p:oleObj>
              </mc:Choice>
              <mc:Fallback>
                <p:oleObj name="Уравнение" r:id="rId4" imgW="19939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975" y="1647013"/>
                        <a:ext cx="4260850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1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79" y="189390"/>
            <a:ext cx="10972800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194C"/>
                </a:solidFill>
                <a:latin typeface="+mn-lt"/>
              </a:rPr>
              <a:t>Варианты реализации </a:t>
            </a:r>
            <a:r>
              <a:rPr lang="ru-RU" b="1" dirty="0" err="1" smtClean="0">
                <a:solidFill>
                  <a:srgbClr val="00194C"/>
                </a:solidFill>
                <a:latin typeface="+mn-lt"/>
              </a:rPr>
              <a:t>кубитов</a:t>
            </a:r>
            <a:endParaRPr lang="ru-RU" b="1" dirty="0">
              <a:solidFill>
                <a:srgbClr val="00194C"/>
              </a:solidFill>
              <a:latin typeface="+mn-lt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28650" y="1600201"/>
            <a:ext cx="26733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altLang="ru-RU" sz="2400">
                <a:solidFill>
                  <a:srgbClr val="404040"/>
                </a:solidFill>
              </a:rPr>
              <a:t>Атомы (точечные дефекты) в твердотельной матрице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4754563" y="1612901"/>
            <a:ext cx="26733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400"/>
              <a:t>Атомы в оптических ловушках (ионы в вакуумных ловушках)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8809038" y="1612901"/>
            <a:ext cx="29781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400"/>
              <a:t>Интегральные полупроводниковые элементы</a:t>
            </a:r>
          </a:p>
        </p:txBody>
      </p:sp>
      <p:pic>
        <p:nvPicPr>
          <p:cNvPr id="10" name="Рисунок 5" descr="П-п КК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074989"/>
            <a:ext cx="23558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" descr="Qbits-атом в оптической ловушке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4111625"/>
            <a:ext cx="256063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3336925"/>
            <a:ext cx="27813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6" y="4751388"/>
            <a:ext cx="2487613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4114800" y="1612901"/>
            <a:ext cx="46038" cy="4970463"/>
          </a:xfrm>
          <a:prstGeom prst="line">
            <a:avLst/>
          </a:prstGeom>
          <a:ln w="28575"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8032750" y="1600201"/>
            <a:ext cx="46038" cy="4972050"/>
          </a:xfrm>
          <a:prstGeom prst="line">
            <a:avLst/>
          </a:prstGeom>
          <a:ln w="28575">
            <a:solidFill>
              <a:srgbClr val="001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6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79" y="189390"/>
            <a:ext cx="10972800" cy="12527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+mn-lt"/>
              </a:rPr>
              <a:t>Варианты реализации </a:t>
            </a:r>
            <a:r>
              <a:rPr lang="ru-RU" sz="5400" b="1" dirty="0" err="1" smtClean="0">
                <a:solidFill>
                  <a:srgbClr val="002060"/>
                </a:solidFill>
                <a:latin typeface="+mn-lt"/>
              </a:rPr>
              <a:t>кубитов</a:t>
            </a:r>
            <a:endParaRPr lang="ru-RU" sz="5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62592" y="6380644"/>
            <a:ext cx="11524596" cy="35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1200" dirty="0" err="1"/>
              <a:t>Pezzagna</a:t>
            </a:r>
            <a:r>
              <a:rPr lang="en-US" sz="1200" dirty="0"/>
              <a:t> S., Meijer J. Quantum computer based on color centers in diamond // Appl. Phys. Rev. 8, 011308 (2021)</a:t>
            </a:r>
            <a:endParaRPr lang="ru-RU" alt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83" y="1779479"/>
            <a:ext cx="8080993" cy="426380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3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79" y="189390"/>
            <a:ext cx="10972800" cy="12527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+mn-lt"/>
              </a:rPr>
              <a:t>Критерии </a:t>
            </a:r>
            <a:r>
              <a:rPr lang="ru-RU" sz="5400" b="1" dirty="0" err="1" smtClean="0">
                <a:solidFill>
                  <a:srgbClr val="002060"/>
                </a:solidFill>
                <a:latin typeface="+mn-lt"/>
              </a:rPr>
              <a:t>ДиВинченцо</a:t>
            </a:r>
            <a:endParaRPr lang="ru-RU" sz="5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374699" y="1557225"/>
            <a:ext cx="11474357" cy="518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3600" b="1" dirty="0">
              <a:solidFill>
                <a:srgbClr val="00194B"/>
              </a:solidFill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5C9205DF-8F5E-49F7-B00E-6F58293F5130}"/>
              </a:ext>
            </a:extLst>
          </p:cNvPr>
          <p:cNvSpPr txBox="1">
            <a:spLocks/>
          </p:cNvSpPr>
          <p:nvPr/>
        </p:nvSpPr>
        <p:spPr>
          <a:xfrm>
            <a:off x="190575" y="1557225"/>
            <a:ext cx="11882867" cy="5210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defRPr/>
            </a:pPr>
            <a:r>
              <a:rPr lang="ru-RU" sz="3600" b="1" dirty="0" smtClean="0">
                <a:solidFill>
                  <a:srgbClr val="00194C"/>
                </a:solidFill>
              </a:rPr>
              <a:t>1</a:t>
            </a:r>
            <a:r>
              <a:rPr lang="ru-RU" sz="3600" b="1" dirty="0">
                <a:solidFill>
                  <a:srgbClr val="00194C"/>
                </a:solidFill>
              </a:rPr>
              <a:t>) </a:t>
            </a:r>
            <a:r>
              <a:rPr lang="ru-RU" sz="3600" b="1" dirty="0" smtClean="0">
                <a:solidFill>
                  <a:srgbClr val="00194C"/>
                </a:solidFill>
              </a:rPr>
              <a:t>Инициализация</a:t>
            </a:r>
            <a:r>
              <a:rPr lang="en-US" sz="3600" b="1" dirty="0" smtClean="0">
                <a:solidFill>
                  <a:srgbClr val="00194C"/>
                </a:solidFill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endParaRPr lang="ru-RU" sz="4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00194C"/>
                </a:solidFill>
              </a:rPr>
              <a:t>2) Индивидуальная </a:t>
            </a:r>
            <a:r>
              <a:rPr lang="ru-RU" sz="3600" b="1" dirty="0" smtClean="0">
                <a:solidFill>
                  <a:srgbClr val="00194C"/>
                </a:solidFill>
              </a:rPr>
              <a:t>адресация</a:t>
            </a:r>
            <a:r>
              <a:rPr lang="en-US" sz="3600" b="1" dirty="0" smtClean="0">
                <a:solidFill>
                  <a:srgbClr val="00194C"/>
                </a:solidFill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00194C"/>
                </a:solidFill>
              </a:rPr>
              <a:t>3) Квантовое </a:t>
            </a:r>
            <a:r>
              <a:rPr lang="ru-RU" sz="3600" b="1" dirty="0" smtClean="0">
                <a:solidFill>
                  <a:srgbClr val="00194C"/>
                </a:solidFill>
              </a:rPr>
              <a:t>перепутывание </a:t>
            </a:r>
            <a:r>
              <a:rPr lang="ru-RU" sz="3600" b="1" dirty="0">
                <a:solidFill>
                  <a:srgbClr val="00194C"/>
                </a:solidFill>
              </a:rPr>
              <a:t>состояний </a:t>
            </a:r>
            <a:r>
              <a:rPr lang="ru-RU" sz="3600" b="1" dirty="0" err="1" smtClean="0">
                <a:solidFill>
                  <a:srgbClr val="00194C"/>
                </a:solidFill>
              </a:rPr>
              <a:t>кубитов</a:t>
            </a:r>
            <a:r>
              <a:rPr lang="en-US" sz="3600" b="1" dirty="0" smtClean="0">
                <a:solidFill>
                  <a:srgbClr val="00194C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endParaRPr lang="ru-RU" sz="3600" dirty="0">
              <a:solidFill>
                <a:srgbClr val="0019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00194C"/>
                </a:solidFill>
              </a:rPr>
              <a:t>4) Измерение состояний </a:t>
            </a:r>
            <a:r>
              <a:rPr lang="ru-RU" sz="3600" b="1" dirty="0" err="1" smtClean="0">
                <a:solidFill>
                  <a:srgbClr val="00194C"/>
                </a:solidFill>
              </a:rPr>
              <a:t>кубитов</a:t>
            </a:r>
            <a:r>
              <a:rPr lang="en-US" sz="3600" b="1" dirty="0" smtClean="0">
                <a:solidFill>
                  <a:srgbClr val="00194C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endParaRPr lang="ru-RU" sz="3600" dirty="0">
              <a:solidFill>
                <a:srgbClr val="0019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00194C"/>
                </a:solidFill>
              </a:rPr>
              <a:t>5) Масштабируемость квантового </a:t>
            </a:r>
            <a:r>
              <a:rPr lang="ru-RU" sz="3600" b="1" dirty="0" smtClean="0">
                <a:solidFill>
                  <a:srgbClr val="00194C"/>
                </a:solidFill>
              </a:rPr>
              <a:t>регистра</a:t>
            </a:r>
            <a:r>
              <a:rPr lang="en-US" sz="3600" b="1" dirty="0" smtClean="0">
                <a:solidFill>
                  <a:srgbClr val="00194C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endParaRPr lang="ru-RU" sz="3600" b="1" dirty="0" smtClean="0">
              <a:solidFill>
                <a:srgbClr val="0019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ru-RU" dirty="0" smtClean="0">
              <a:solidFill>
                <a:srgbClr val="00194C"/>
              </a:solidFill>
            </a:endParaRPr>
          </a:p>
          <a:p>
            <a:pPr algn="just">
              <a:defRPr/>
            </a:pPr>
            <a:r>
              <a:rPr lang="en-US" sz="1400" dirty="0" err="1" smtClean="0">
                <a:solidFill>
                  <a:srgbClr val="00194C"/>
                </a:solidFill>
              </a:rPr>
              <a:t>DiVincenzo</a:t>
            </a:r>
            <a:r>
              <a:rPr lang="en-US" sz="1400" dirty="0">
                <a:solidFill>
                  <a:srgbClr val="00194C"/>
                </a:solidFill>
              </a:rPr>
              <a:t>, D.P. The Physical Implementation of Quantum Computation / D.P</a:t>
            </a:r>
            <a:r>
              <a:rPr lang="en-US" sz="1400" dirty="0" smtClean="0">
                <a:solidFill>
                  <a:srgbClr val="00194C"/>
                </a:solidFill>
              </a:rPr>
              <a:t>.</a:t>
            </a:r>
            <a:r>
              <a:rPr lang="ru-RU" sz="1400" dirty="0" smtClean="0">
                <a:solidFill>
                  <a:srgbClr val="00194C"/>
                </a:solidFill>
              </a:rPr>
              <a:t> </a:t>
            </a:r>
            <a:r>
              <a:rPr lang="en-US" sz="1400" dirty="0" err="1" smtClean="0">
                <a:solidFill>
                  <a:srgbClr val="00194C"/>
                </a:solidFill>
              </a:rPr>
              <a:t>DiVincenzo</a:t>
            </a:r>
            <a:r>
              <a:rPr lang="en-US" sz="1400" dirty="0" smtClean="0">
                <a:solidFill>
                  <a:srgbClr val="00194C"/>
                </a:solidFill>
              </a:rPr>
              <a:t> </a:t>
            </a:r>
            <a:r>
              <a:rPr lang="en-US" sz="1400" dirty="0">
                <a:solidFill>
                  <a:srgbClr val="00194C"/>
                </a:solidFill>
              </a:rPr>
              <a:t>//  </a:t>
            </a:r>
            <a:r>
              <a:rPr lang="en-US" sz="1400" dirty="0" err="1">
                <a:solidFill>
                  <a:srgbClr val="00194C"/>
                </a:solidFill>
              </a:rPr>
              <a:t>Fortschr</a:t>
            </a:r>
            <a:r>
              <a:rPr lang="en-US" sz="1400" dirty="0">
                <a:solidFill>
                  <a:srgbClr val="00194C"/>
                </a:solidFill>
              </a:rPr>
              <a:t>. Phys. – 2000. - V.48. - </a:t>
            </a:r>
            <a:r>
              <a:rPr lang="en-US" sz="1400" dirty="0" smtClean="0">
                <a:solidFill>
                  <a:srgbClr val="00194C"/>
                </a:solidFill>
              </a:rPr>
              <a:t>P.771-783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7">
            <a:extLst>
              <a:ext uri="{FF2B5EF4-FFF2-40B4-BE49-F238E27FC236}">
                <a16:creationId xmlns="" xmlns:a16="http://schemas.microsoft.com/office/drawing/2014/main" id="{E938942F-CEF2-49AD-9700-B3885903DC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r="9476"/>
          <a:stretch>
            <a:fillRect/>
          </a:stretch>
        </p:blipFill>
        <p:spPr>
          <a:xfrm>
            <a:off x="1682750" y="1068388"/>
            <a:ext cx="4429125" cy="4722812"/>
          </a:xfrm>
          <a:prstGeom prst="rect">
            <a:avLst/>
          </a:prstGeom>
        </p:spPr>
      </p:pic>
      <p:sp>
        <p:nvSpPr>
          <p:cNvPr id="34819" name="Заголовок 7">
            <a:extLst>
              <a:ext uri="{FF2B5EF4-FFF2-40B4-BE49-F238E27FC236}">
                <a16:creationId xmlns="" xmlns:a16="http://schemas.microsoft.com/office/drawing/2014/main" id="{E89DF74C-CEC0-42AA-B501-F518C8CA3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400" y="1820863"/>
            <a:ext cx="5816600" cy="1616075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00194C"/>
                </a:solidFill>
              </a:rPr>
              <a:t>Спасибо</a:t>
            </a:r>
            <a:r>
              <a:rPr lang="en-US" altLang="ru-RU" dirty="0">
                <a:solidFill>
                  <a:srgbClr val="00194C"/>
                </a:solidFill>
              </a:rPr>
              <a:t/>
            </a:r>
            <a:br>
              <a:rPr lang="en-US" altLang="ru-RU" dirty="0">
                <a:solidFill>
                  <a:srgbClr val="00194C"/>
                </a:solidFill>
              </a:rPr>
            </a:br>
            <a:r>
              <a:rPr lang="ru-RU" altLang="ru-RU" dirty="0">
                <a:solidFill>
                  <a:srgbClr val="00194C"/>
                </a:solidFill>
              </a:rPr>
              <a:t>за внимание!</a:t>
            </a:r>
            <a:endParaRPr lang="ru-RU" altLang="ru-RU" b="0" dirty="0">
              <a:solidFill>
                <a:srgbClr val="00194C"/>
              </a:solidFill>
            </a:endParaRPr>
          </a:p>
        </p:txBody>
      </p:sp>
      <p:sp>
        <p:nvSpPr>
          <p:cNvPr id="34820" name="Текст 13">
            <a:extLst>
              <a:ext uri="{FF2B5EF4-FFF2-40B4-BE49-F238E27FC236}">
                <a16:creationId xmlns="" xmlns:a16="http://schemas.microsoft.com/office/drawing/2014/main" id="{88E7DF79-3D7B-4D44-A5DF-DA488EED13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3075" y="3529013"/>
            <a:ext cx="3444875" cy="28892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altLang="ru-RU" sz="1700">
                <a:solidFill>
                  <a:srgbClr val="00194C"/>
                </a:solidFill>
              </a:rPr>
              <a:t>Липатов Евгений Игоревич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1F0DC0C9-4BE9-4B19-9CE5-FFB24EDAD7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23075" y="3908425"/>
            <a:ext cx="3444875" cy="287338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194C"/>
                </a:solidFill>
              </a:rPr>
              <a:t>+7 952 893 08 90</a:t>
            </a:r>
            <a:r>
              <a:rPr lang="en-US" dirty="0">
                <a:solidFill>
                  <a:srgbClr val="00194C"/>
                </a:solidFill>
              </a:rPr>
              <a:t>, +7 913 881 02 94</a:t>
            </a:r>
            <a:endParaRPr lang="ru-RU" dirty="0">
              <a:solidFill>
                <a:srgbClr val="00194C"/>
              </a:solidFill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16B6EC0D-BBFD-4642-ABB1-A3A9F053AF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3075" y="4284663"/>
            <a:ext cx="4013200" cy="287337"/>
          </a:xfrm>
        </p:spPr>
        <p:txBody>
          <a:bodyPr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194C"/>
                </a:solidFill>
              </a:rPr>
              <a:t>elipatov@mail.tsu.ru, lipatov@loi.hcei.tsc.ru</a:t>
            </a:r>
            <a:endParaRPr lang="ru-RU" dirty="0">
              <a:solidFill>
                <a:srgbClr val="00194C"/>
              </a:solidFill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D949F91A-4721-4BCD-A131-C74ADC69AC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23075" y="4664075"/>
            <a:ext cx="3444875" cy="287338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194C"/>
                </a:solidFill>
              </a:rPr>
              <a:t>rff.tsu.ru</a:t>
            </a:r>
            <a:r>
              <a:rPr lang="ru-RU" dirty="0" smtClean="0">
                <a:solidFill>
                  <a:srgbClr val="00194C"/>
                </a:solidFill>
              </a:rPr>
              <a:t>, </a:t>
            </a:r>
            <a:r>
              <a:rPr lang="en-US" dirty="0">
                <a:solidFill>
                  <a:srgbClr val="00194C"/>
                </a:solidFill>
              </a:rPr>
              <a:t>hcei.tsc.ru</a:t>
            </a:r>
            <a:endParaRPr lang="ru-RU" dirty="0">
              <a:solidFill>
                <a:srgbClr val="00194C"/>
              </a:solidFill>
            </a:endParaRPr>
          </a:p>
        </p:txBody>
      </p:sp>
      <p:sp>
        <p:nvSpPr>
          <p:cNvPr id="16" name="Шестиугольник 15" descr="Сплошной темный шестиугольник в центре изображения">
            <a:extLst>
              <a:ext uri="{FF2B5EF4-FFF2-40B4-BE49-F238E27FC236}">
                <a16:creationId xmlns="" xmlns:a16="http://schemas.microsoft.com/office/drawing/2014/main" id="{2DC59CA6-A383-4790-97E4-CE138DC7C461}"/>
              </a:ext>
            </a:extLst>
          </p:cNvPr>
          <p:cNvSpPr/>
          <p:nvPr/>
        </p:nvSpPr>
        <p:spPr>
          <a:xfrm rot="16200000">
            <a:off x="2717801" y="2389187"/>
            <a:ext cx="2413000" cy="2079625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25" name="Надпись 20">
            <a:extLst>
              <a:ext uri="{FF2B5EF4-FFF2-40B4-BE49-F238E27FC236}">
                <a16:creationId xmlns="" xmlns:a16="http://schemas.microsoft.com/office/drawing/2014/main" id="{4DFD3EE1-1F6D-44E8-8F6F-8B00BD758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841625"/>
            <a:ext cx="206851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300">
                <a:solidFill>
                  <a:schemeClr val="bg1"/>
                </a:solidFill>
                <a:cs typeface="Calibri Light" panose="020F0302020204030204" pitchFamily="34" charset="0"/>
              </a:rPr>
              <a:t>УГЛЕРОДНАЯ</a:t>
            </a:r>
            <a:r>
              <a:rPr lang="en-US" altLang="ru-RU" sz="2300">
                <a:solidFill>
                  <a:schemeClr val="bg1"/>
                </a:solidFill>
                <a:cs typeface="Calibri Light" panose="020F0302020204030204" pitchFamily="34" charset="0"/>
              </a:rPr>
              <a:t> </a:t>
            </a:r>
            <a:r>
              <a:rPr lang="ru-RU" altLang="ru-RU" sz="2300">
                <a:solidFill>
                  <a:schemeClr val="bg1"/>
                </a:solidFill>
                <a:cs typeface="Calibri Light" panose="020F0302020204030204" pitchFamily="34" charset="0"/>
              </a:rPr>
              <a:t>ЭЛЕКТРОНИКА</a:t>
            </a:r>
            <a:r>
              <a:rPr lang="en-US" altLang="ru-RU" sz="2300">
                <a:solidFill>
                  <a:schemeClr val="bg1"/>
                </a:solidFill>
                <a:cs typeface="Calibri Light" panose="020F0302020204030204" pitchFamily="34" charset="0"/>
              </a:rPr>
              <a:t> </a:t>
            </a:r>
            <a:r>
              <a:rPr lang="ru-RU" altLang="ru-RU" sz="2300">
                <a:solidFill>
                  <a:schemeClr val="bg1"/>
                </a:solidFill>
                <a:cs typeface="Calibri Light" panose="020F0302020204030204" pitchFamily="34" charset="0"/>
              </a:rPr>
              <a:t>и ФОТОНИКА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/>
          <p:cNvPicPr>
            <a:picLocks noChangeAspect="1"/>
          </p:cNvPicPr>
          <p:nvPr/>
        </p:nvPicPr>
        <p:blipFill>
          <a:blip r:embed="rId2" cstate="print"/>
          <a:srcRect r="54791"/>
          <a:stretch>
            <a:fillRect/>
          </a:stretch>
        </p:blipFill>
        <p:spPr bwMode="auto">
          <a:xfrm>
            <a:off x="757115" y="1251010"/>
            <a:ext cx="1771347" cy="129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Shape 10"/>
          <p:cNvSpPr txBox="1">
            <a:spLocks/>
          </p:cNvSpPr>
          <p:nvPr/>
        </p:nvSpPr>
        <p:spPr bwMode="auto">
          <a:xfrm>
            <a:off x="306388" y="145414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70000"/>
              </a:lnSpc>
            </a:pPr>
            <a:r>
              <a:rPr lang="ru-RU" altLang="ru-RU" sz="4000" b="1" dirty="0">
                <a:solidFill>
                  <a:srgbClr val="00194C"/>
                </a:solidFill>
                <a:latin typeface="Calibri" pitchFamily="34" charset="0"/>
              </a:rPr>
              <a:t>Экситоны </a:t>
            </a:r>
            <a:r>
              <a:rPr lang="ru-RU" altLang="ru-RU" sz="4000" b="1" dirty="0" err="1" smtClean="0">
                <a:solidFill>
                  <a:srgbClr val="00194C"/>
                </a:solidFill>
                <a:latin typeface="Calibri" pitchFamily="34" charset="0"/>
              </a:rPr>
              <a:t>Ванье-Мотта</a:t>
            </a:r>
            <a:r>
              <a:rPr lang="ru-RU" altLang="ru-RU" sz="4000" b="1" dirty="0" smtClean="0">
                <a:solidFill>
                  <a:srgbClr val="00194C"/>
                </a:solidFill>
                <a:latin typeface="Calibri" pitchFamily="34" charset="0"/>
              </a:rPr>
              <a:t> и </a:t>
            </a:r>
            <a:r>
              <a:rPr lang="ru-RU" altLang="ru-RU" sz="4000" b="1" dirty="0">
                <a:solidFill>
                  <a:srgbClr val="00194C"/>
                </a:solidFill>
                <a:latin typeface="Calibri" pitchFamily="34" charset="0"/>
              </a:rPr>
              <a:t>экситонный конденсат</a:t>
            </a: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74051" y="2481146"/>
            <a:ext cx="2892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dirty="0"/>
              <a:t>Экситон </a:t>
            </a:r>
            <a:r>
              <a:rPr lang="ru-RU" altLang="ru-RU" dirty="0" err="1"/>
              <a:t>Ванье-Мотта</a:t>
            </a:r>
            <a:endParaRPr lang="ru-RU" altLang="ru-RU" dirty="0"/>
          </a:p>
          <a:p>
            <a:pPr algn="ctr"/>
            <a:r>
              <a:rPr lang="ru-RU" altLang="ru-RU" dirty="0"/>
              <a:t>(свободный экситон)</a:t>
            </a:r>
          </a:p>
        </p:txBody>
      </p:sp>
      <p:pic>
        <p:nvPicPr>
          <p:cNvPr id="17417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8936" y="1067268"/>
            <a:ext cx="4819255" cy="33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7915778" y="4611428"/>
            <a:ext cx="4062413" cy="433387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Келдыш Л.В.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Электронно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дырочные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капли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полупроводниках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468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1988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673280"/>
              </p:ext>
            </p:extLst>
          </p:nvPr>
        </p:nvGraphicFramePr>
        <p:xfrm>
          <a:off x="2949939" y="1329955"/>
          <a:ext cx="3797631" cy="933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21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88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88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88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888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972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Подуровень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Ex1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Ex2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Ex3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Ex4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44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Энергия связи, мэВ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85.3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82.2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79.3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71.9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56" y="3183507"/>
            <a:ext cx="5487352" cy="303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бъект 2"/>
          <p:cNvSpPr txBox="1">
            <a:spLocks/>
          </p:cNvSpPr>
          <p:nvPr/>
        </p:nvSpPr>
        <p:spPr bwMode="auto">
          <a:xfrm>
            <a:off x="5152372" y="4750462"/>
            <a:ext cx="4038778" cy="199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 algn="l">
              <a:spcBef>
                <a:spcPts val="0"/>
              </a:spcBef>
              <a:defRPr/>
            </a:pPr>
            <a:r>
              <a:rPr lang="ru-RU" sz="2000" dirty="0" smtClean="0"/>
              <a:t>1. Генерация ЭДП</a:t>
            </a:r>
          </a:p>
          <a:p>
            <a:pPr marL="174625" indent="-174625" algn="l">
              <a:spcBef>
                <a:spcPts val="0"/>
              </a:spcBef>
              <a:defRPr/>
            </a:pPr>
            <a:r>
              <a:rPr lang="ru-RU" sz="2000" dirty="0" smtClean="0"/>
              <a:t>2. </a:t>
            </a:r>
            <a:r>
              <a:rPr lang="ru-RU" sz="2000" dirty="0" err="1" smtClean="0"/>
              <a:t>Термализация</a:t>
            </a:r>
            <a:endParaRPr lang="ru-RU" sz="2000" dirty="0" smtClean="0"/>
          </a:p>
          <a:p>
            <a:pPr marL="174625" indent="-174625" algn="l">
              <a:spcBef>
                <a:spcPts val="0"/>
              </a:spcBef>
              <a:defRPr/>
            </a:pPr>
            <a:r>
              <a:rPr lang="ru-RU" sz="2000" dirty="0" smtClean="0"/>
              <a:t>4. Формирование СЭ</a:t>
            </a:r>
          </a:p>
          <a:p>
            <a:pPr marL="174625" indent="-174625" algn="l">
              <a:spcBef>
                <a:spcPts val="0"/>
              </a:spcBef>
              <a:defRPr/>
            </a:pPr>
            <a:r>
              <a:rPr lang="ru-RU" sz="2000" dirty="0" smtClean="0"/>
              <a:t>5. Излучательная рекомбинация СЭ</a:t>
            </a:r>
          </a:p>
          <a:p>
            <a:pPr marL="174625" indent="-174625" algn="l">
              <a:spcBef>
                <a:spcPts val="0"/>
              </a:spcBef>
              <a:defRPr/>
            </a:pPr>
            <a:r>
              <a:rPr lang="ru-RU" sz="2000" dirty="0" smtClean="0"/>
              <a:t>6. Формирование ЭДЖ</a:t>
            </a:r>
          </a:p>
          <a:p>
            <a:pPr marL="174625" indent="-174625" algn="l">
              <a:spcBef>
                <a:spcPts val="0"/>
              </a:spcBef>
              <a:defRPr/>
            </a:pPr>
            <a:r>
              <a:rPr lang="ru-RU" sz="2000" dirty="0" smtClean="0"/>
              <a:t>7, 8. Излучательная рекомбинация ЭДЖ</a:t>
            </a:r>
            <a:endParaRPr lang="ru-RU" sz="2000" dirty="0"/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939828" y="2353409"/>
            <a:ext cx="3807742" cy="9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4606097" algn="ctr" rotWithShape="0">
              <a:srgbClr val="FFFFCC">
                <a:alpha val="50000"/>
              </a:srgbClr>
            </a:outerShdw>
          </a:effectLst>
        </p:spPr>
        <p:txBody>
          <a:bodyPr anchor="ctr"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defRPr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Hazama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Y., Naka N.,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Stolz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H. Mass-anisotropy splitting of indirect excitons in diamond // Physical review B, 90, 045209, p. 1-7, 2014</a:t>
            </a:r>
            <a:endParaRPr lang="ru-RU" altLang="ru-RU" sz="13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6388" y="6267588"/>
            <a:ext cx="48459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Физическая энциклопедия. В 5-ти томах. Главный редактор А. М. Прохоров. — М.: Советская энциклопедия. 1988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016000"/>
            <a:ext cx="4738687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ru-RU" altLang="ru-RU" sz="5400" b="1" dirty="0">
                <a:solidFill>
                  <a:srgbClr val="00194C"/>
                </a:solidFill>
                <a:latin typeface="Calibri" pitchFamily="34" charset="0"/>
              </a:rPr>
              <a:t>Свободные экситоны в алмазе</a:t>
            </a:r>
          </a:p>
        </p:txBody>
      </p:sp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879475" y="6196013"/>
            <a:ext cx="10434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200">
                <a:solidFill>
                  <a:srgbClr val="00B050"/>
                </a:solidFill>
              </a:rPr>
              <a:t>Алмаз – высокотемпературный полупроводник!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798513" y="5454650"/>
            <a:ext cx="3435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200" dirty="0" err="1"/>
              <a:t>Scajev</a:t>
            </a:r>
            <a:r>
              <a:rPr lang="en-US" altLang="ru-RU" sz="1200" dirty="0"/>
              <a:t> P. Excitation and temperature dependent </a:t>
            </a:r>
            <a:endParaRPr lang="ru-RU" altLang="ru-RU" sz="1200" dirty="0"/>
          </a:p>
          <a:p>
            <a:r>
              <a:rPr lang="en-US" altLang="ru-RU" sz="1200" dirty="0"/>
              <a:t>exciton-carrier transport in CVD diamond: </a:t>
            </a:r>
            <a:endParaRPr lang="ru-RU" altLang="ru-RU" sz="1200" dirty="0"/>
          </a:p>
          <a:p>
            <a:r>
              <a:rPr lang="en-US" altLang="ru-RU" sz="1200" dirty="0"/>
              <a:t>Diffusion coefficient, recombination lifetime and </a:t>
            </a:r>
            <a:endParaRPr lang="ru-RU" altLang="ru-RU" sz="1200" dirty="0"/>
          </a:p>
          <a:p>
            <a:r>
              <a:rPr lang="en-US" altLang="ru-RU" sz="1200" dirty="0"/>
              <a:t>diffusion length // </a:t>
            </a:r>
            <a:r>
              <a:rPr lang="en-US" altLang="ru-RU" sz="1200" dirty="0" err="1"/>
              <a:t>Physica</a:t>
            </a:r>
            <a:r>
              <a:rPr lang="en-US" altLang="ru-RU" sz="1200" dirty="0"/>
              <a:t> B, 510, p.92-98, 2017</a:t>
            </a:r>
            <a:endParaRPr lang="ru-RU" altLang="ru-RU" sz="1200" dirty="0"/>
          </a:p>
        </p:txBody>
      </p:sp>
      <p:pic>
        <p:nvPicPr>
          <p:cNvPr id="19463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25" y="935038"/>
            <a:ext cx="6835775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4495800"/>
            <a:ext cx="4297362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9345613" y="4573588"/>
            <a:ext cx="26177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200" dirty="0" err="1"/>
              <a:t>Hathwar</a:t>
            </a:r>
            <a:r>
              <a:rPr lang="en-US" altLang="ru-RU" sz="1200" dirty="0"/>
              <a:t> R., Dutta M., </a:t>
            </a:r>
            <a:r>
              <a:rPr lang="en-US" altLang="ru-RU" sz="1200" dirty="0" err="1"/>
              <a:t>Koeck</a:t>
            </a:r>
            <a:r>
              <a:rPr lang="en-US" altLang="ru-RU" sz="1200" dirty="0"/>
              <a:t> F.A.M., </a:t>
            </a:r>
            <a:r>
              <a:rPr lang="en-US" altLang="ru-RU" sz="1200" dirty="0" err="1"/>
              <a:t>Nemanich</a:t>
            </a:r>
            <a:r>
              <a:rPr lang="en-US" altLang="ru-RU" sz="1200" dirty="0"/>
              <a:t> R.J., Chowdhury S., </a:t>
            </a:r>
            <a:r>
              <a:rPr lang="en-US" altLang="ru-RU" sz="1200" dirty="0" err="1"/>
              <a:t>Goodnick</a:t>
            </a:r>
            <a:r>
              <a:rPr lang="en-US" altLang="ru-RU" sz="1200" dirty="0"/>
              <a:t> S.M. Temperature dependent simulation of diamond depleted </a:t>
            </a:r>
            <a:r>
              <a:rPr lang="en-US" altLang="ru-RU" sz="1200" dirty="0" err="1"/>
              <a:t>Schottky</a:t>
            </a:r>
            <a:r>
              <a:rPr lang="en-US" altLang="ru-RU" sz="1200" dirty="0"/>
              <a:t> PIN diodes // Journal of applied physics, 119, 225703, p. 1-7, 2016</a:t>
            </a:r>
            <a:endParaRPr lang="ru-RU" alt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ru-RU" altLang="ru-RU" sz="4800" b="1" dirty="0">
                <a:solidFill>
                  <a:srgbClr val="00194C"/>
                </a:solidFill>
                <a:latin typeface="Calibri" pitchFamily="34" charset="0"/>
              </a:rPr>
              <a:t>Основные </a:t>
            </a:r>
            <a:r>
              <a:rPr lang="ru-RU" altLang="ru-RU" sz="4800" b="1" dirty="0" smtClean="0">
                <a:solidFill>
                  <a:srgbClr val="00194C"/>
                </a:solidFill>
                <a:latin typeface="Calibri" pitchFamily="34" charset="0"/>
              </a:rPr>
              <a:t>дефекты и примеси </a:t>
            </a:r>
            <a:r>
              <a:rPr lang="ru-RU" altLang="ru-RU" sz="4800" b="1" dirty="0">
                <a:solidFill>
                  <a:srgbClr val="00194C"/>
                </a:solidFill>
                <a:latin typeface="Calibri" pitchFamily="34" charset="0"/>
              </a:rPr>
              <a:t>в алмазе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128906"/>
              </p:ext>
            </p:extLst>
          </p:nvPr>
        </p:nvGraphicFramePr>
        <p:xfrm>
          <a:off x="7880808" y="2633573"/>
          <a:ext cx="3760736" cy="4076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0219">
                  <a:extLst>
                    <a:ext uri="{9D8B030D-6E8A-4147-A177-3AD203B41FA5}">
                      <a16:colId xmlns="" xmlns:a16="http://schemas.microsoft.com/office/drawing/2014/main" val="1589459099"/>
                    </a:ext>
                  </a:extLst>
                </a:gridCol>
                <a:gridCol w="2132906">
                  <a:extLst>
                    <a:ext uri="{9D8B030D-6E8A-4147-A177-3AD203B41FA5}">
                      <a16:colId xmlns="" xmlns:a16="http://schemas.microsoft.com/office/drawing/2014/main" val="2331927705"/>
                    </a:ext>
                  </a:extLst>
                </a:gridCol>
                <a:gridCol w="1007611">
                  <a:extLst>
                    <a:ext uri="{9D8B030D-6E8A-4147-A177-3AD203B41FA5}">
                      <a16:colId xmlns="" xmlns:a16="http://schemas.microsoft.com/office/drawing/2014/main" val="955767628"/>
                    </a:ext>
                  </a:extLst>
                </a:gridCol>
              </a:tblGrid>
              <a:tr h="586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Диаметр/длина, пм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D/D</a:t>
                      </a:r>
                      <a:r>
                        <a:rPr lang="en-US" sz="2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3876592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53107007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4737629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67072303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2234113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9758224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8154544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8848213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5499612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3227282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5573409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972233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76448"/>
              </p:ext>
            </p:extLst>
          </p:nvPr>
        </p:nvGraphicFramePr>
        <p:xfrm>
          <a:off x="4614527" y="1096963"/>
          <a:ext cx="6532562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4555">
                  <a:extLst>
                    <a:ext uri="{9D8B030D-6E8A-4147-A177-3AD203B41FA5}">
                      <a16:colId xmlns="" xmlns:a16="http://schemas.microsoft.com/office/drawing/2014/main" val="3915193472"/>
                    </a:ext>
                  </a:extLst>
                </a:gridCol>
                <a:gridCol w="1734935">
                  <a:extLst>
                    <a:ext uri="{9D8B030D-6E8A-4147-A177-3AD203B41FA5}">
                      <a16:colId xmlns="" xmlns:a16="http://schemas.microsoft.com/office/drawing/2014/main" val="2772371639"/>
                    </a:ext>
                  </a:extLst>
                </a:gridCol>
                <a:gridCol w="2443072">
                  <a:extLst>
                    <a:ext uri="{9D8B030D-6E8A-4147-A177-3AD203B41FA5}">
                      <a16:colId xmlns="" xmlns:a16="http://schemas.microsoft.com/office/drawing/2014/main" val="218198856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Обозначение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в ЗЗ, эВ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b"/>
                </a:tc>
                <a:extLst>
                  <a:ext uri="{0D108BD9-81ED-4DB2-BD59-A6C34878D82A}">
                    <a16:rowId xmlns="" xmlns:a16="http://schemas.microsoft.com/office/drawing/2014/main" val="138864785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Замещающий азот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0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 (ниже ЗП)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b"/>
                </a:tc>
                <a:extLst>
                  <a:ext uri="{0D108BD9-81ED-4DB2-BD59-A6C34878D82A}">
                    <a16:rowId xmlns="" xmlns:a16="http://schemas.microsoft.com/office/drawing/2014/main" val="40174290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Замещающий бор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 (выше ВЗ)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b"/>
                </a:tc>
                <a:extLst>
                  <a:ext uri="{0D108BD9-81ED-4DB2-BD59-A6C34878D82A}">
                    <a16:rowId xmlns="" xmlns:a16="http://schemas.microsoft.com/office/drawing/2014/main" val="196707043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Фосфор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PV, PV</a:t>
                      </a:r>
                      <a:r>
                        <a:rPr lang="en-US" sz="2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 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(ниже ЗП)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b"/>
                </a:tc>
                <a:extLst>
                  <a:ext uri="{0D108BD9-81ED-4DB2-BD59-A6C34878D82A}">
                    <a16:rowId xmlns="" xmlns:a16="http://schemas.microsoft.com/office/drawing/2014/main" val="446962576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0607" y="2750573"/>
            <a:ext cx="3780963" cy="395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бъект 2"/>
          <p:cNvSpPr txBox="1">
            <a:spLocks/>
          </p:cNvSpPr>
          <p:nvPr/>
        </p:nvSpPr>
        <p:spPr bwMode="auto">
          <a:xfrm>
            <a:off x="1022966" y="4971912"/>
            <a:ext cx="2789238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ru-RU" sz="1400" dirty="0" err="1">
                <a:cs typeface="Arial" pitchFamily="34" charset="0"/>
              </a:rPr>
              <a:t>Cleri</a:t>
            </a:r>
            <a:r>
              <a:rPr lang="en-US" altLang="ru-RU" sz="1400" dirty="0">
                <a:cs typeface="Arial" pitchFamily="34" charset="0"/>
              </a:rPr>
              <a:t> F., </a:t>
            </a:r>
            <a:r>
              <a:rPr lang="en-US" altLang="ru-RU" sz="1400" dirty="0" err="1">
                <a:cs typeface="Arial" pitchFamily="34" charset="0"/>
              </a:rPr>
              <a:t>Keblinski</a:t>
            </a:r>
            <a:r>
              <a:rPr lang="en-US" altLang="ru-RU" sz="1400" dirty="0">
                <a:cs typeface="Arial" pitchFamily="34" charset="0"/>
              </a:rPr>
              <a:t> P., Colombo L., et al. On the electrical activity of </a:t>
            </a:r>
            <a:r>
              <a:rPr lang="en-US" altLang="ru-RU" sz="1400" i="1" dirty="0">
                <a:cs typeface="Arial" pitchFamily="34" charset="0"/>
              </a:rPr>
              <a:t>sp2</a:t>
            </a:r>
            <a:r>
              <a:rPr lang="en-US" altLang="ru-RU" sz="1400" dirty="0">
                <a:cs typeface="Arial" pitchFamily="34" charset="0"/>
              </a:rPr>
              <a:t>-bonded grain boundaries in </a:t>
            </a:r>
            <a:r>
              <a:rPr lang="en-US" altLang="ru-RU" sz="1400" dirty="0" err="1">
                <a:cs typeface="Arial" pitchFamily="34" charset="0"/>
              </a:rPr>
              <a:t>nanocrystalline</a:t>
            </a:r>
            <a:r>
              <a:rPr lang="en-US" altLang="ru-RU" sz="1400" dirty="0">
                <a:cs typeface="Arial" pitchFamily="34" charset="0"/>
              </a:rPr>
              <a:t> diamond // </a:t>
            </a:r>
            <a:r>
              <a:rPr lang="en-US" altLang="ru-RU" sz="1400" dirty="0" err="1">
                <a:cs typeface="Arial" pitchFamily="34" charset="0"/>
              </a:rPr>
              <a:t>Europhysics</a:t>
            </a:r>
            <a:r>
              <a:rPr lang="en-US" altLang="ru-RU" sz="1400" dirty="0">
                <a:cs typeface="Arial" pitchFamily="34" charset="0"/>
              </a:rPr>
              <a:t> letters, 46, p. 671–677, 1999</a:t>
            </a:r>
            <a:endParaRPr lang="ru-RU" altLang="ru-RU" sz="1400" dirty="0"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885040"/>
              </p:ext>
            </p:extLst>
          </p:nvPr>
        </p:nvGraphicFramePr>
        <p:xfrm>
          <a:off x="306388" y="1592320"/>
          <a:ext cx="3513137" cy="2713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454">
                  <a:extLst>
                    <a:ext uri="{9D8B030D-6E8A-4147-A177-3AD203B41FA5}">
                      <a16:colId xmlns="" xmlns:a16="http://schemas.microsoft.com/office/drawing/2014/main" val="2080959143"/>
                    </a:ext>
                  </a:extLst>
                </a:gridCol>
                <a:gridCol w="1687683">
                  <a:extLst>
                    <a:ext uri="{9D8B030D-6E8A-4147-A177-3AD203B41FA5}">
                      <a16:colId xmlns="" xmlns:a16="http://schemas.microsoft.com/office/drawing/2014/main" val="424367284"/>
                    </a:ext>
                  </a:extLst>
                </a:gridCol>
              </a:tblGrid>
              <a:tr h="3577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Обозначение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extLst>
                  <a:ext uri="{0D108BD9-81ED-4DB2-BD59-A6C34878D82A}">
                    <a16:rowId xmlns="" xmlns:a16="http://schemas.microsoft.com/office/drawing/2014/main" val="2824675745"/>
                  </a:ext>
                </a:extLst>
              </a:tr>
              <a:tr h="41739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Вакансия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000" u="none" strike="noStrike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V</a:t>
                      </a:r>
                      <a:r>
                        <a:rPr lang="en-US" sz="2000" u="none" strike="noStrike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extLst>
                  <a:ext uri="{0D108BD9-81ED-4DB2-BD59-A6C34878D82A}">
                    <a16:rowId xmlns="" xmlns:a16="http://schemas.microsoft.com/office/drawing/2014/main" val="3821029363"/>
                  </a:ext>
                </a:extLst>
              </a:tr>
              <a:tr h="41739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Междоузлие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extLst>
                  <a:ext uri="{0D108BD9-81ED-4DB2-BD59-A6C34878D82A}">
                    <a16:rowId xmlns="" xmlns:a16="http://schemas.microsoft.com/office/drawing/2014/main" val="3248611709"/>
                  </a:ext>
                </a:extLst>
              </a:tr>
              <a:tr h="74534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Расщепленное междоузлие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</a:t>
                      </a:r>
                      <a:r>
                        <a:rPr lang="en-US" sz="2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extLst>
                  <a:ext uri="{0D108BD9-81ED-4DB2-BD59-A6C34878D82A}">
                    <a16:rowId xmlns="" xmlns:a16="http://schemas.microsoft.com/office/drawing/2014/main" val="619872578"/>
                  </a:ext>
                </a:extLst>
              </a:tr>
              <a:tr h="35776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Дислокация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extLst>
                  <a:ext uri="{0D108BD9-81ED-4DB2-BD59-A6C34878D82A}">
                    <a16:rowId xmlns="" xmlns:a16="http://schemas.microsoft.com/office/drawing/2014/main" val="50356622"/>
                  </a:ext>
                </a:extLst>
              </a:tr>
              <a:tr h="417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n-US" sz="2000" u="none" strike="noStrike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связи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n-US" sz="2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1" marR="9521" marT="9522" marB="0" anchor="ctr"/>
                </a:tc>
                <a:extLst>
                  <a:ext uri="{0D108BD9-81ED-4DB2-BD59-A6C34878D82A}">
                    <a16:rowId xmlns="" xmlns:a16="http://schemas.microsoft.com/office/drawing/2014/main" val="428973074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140" y="189390"/>
            <a:ext cx="11223339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Центры окраски алмаза</a:t>
            </a:r>
            <a:endParaRPr lang="ru-RU" b="1" dirty="0">
              <a:latin typeface="+mn-lt"/>
            </a:endParaRPr>
          </a:p>
        </p:txBody>
      </p:sp>
      <p:pic>
        <p:nvPicPr>
          <p:cNvPr id="19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3" y="1442008"/>
            <a:ext cx="2216439" cy="221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694" y="3895716"/>
            <a:ext cx="2549857" cy="194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47" y="3805250"/>
            <a:ext cx="2419665" cy="212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948" r="3860" b="2808"/>
          <a:stretch>
            <a:fillRect/>
          </a:stretch>
        </p:blipFill>
        <p:spPr bwMode="auto">
          <a:xfrm>
            <a:off x="6726696" y="1284883"/>
            <a:ext cx="4204247" cy="23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19" y="3600509"/>
            <a:ext cx="2443481" cy="26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230-B53D-4D92-B06C-88DCAC553C55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148518"/>
              </p:ext>
            </p:extLst>
          </p:nvPr>
        </p:nvGraphicFramePr>
        <p:xfrm>
          <a:off x="142167" y="1582261"/>
          <a:ext cx="3937822" cy="4352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8911">
                  <a:extLst>
                    <a:ext uri="{9D8B030D-6E8A-4147-A177-3AD203B41FA5}">
                      <a16:colId xmlns="" xmlns:a16="http://schemas.microsoft.com/office/drawing/2014/main" val="544805864"/>
                    </a:ext>
                  </a:extLst>
                </a:gridCol>
                <a:gridCol w="1968911">
                  <a:extLst>
                    <a:ext uri="{9D8B030D-6E8A-4147-A177-3AD203B41FA5}">
                      <a16:colId xmlns="" xmlns:a16="http://schemas.microsoft.com/office/drawing/2014/main" val="3199749788"/>
                    </a:ext>
                  </a:extLst>
                </a:gridCol>
              </a:tblGrid>
              <a:tr h="3127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>
                          <a:effectLst/>
                        </a:rPr>
                        <a:t>Название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>
                          <a:effectLst/>
                        </a:rPr>
                        <a:t>Состав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extLst>
                  <a:ext uri="{0D108BD9-81ED-4DB2-BD59-A6C34878D82A}">
                    <a16:rowId xmlns="" xmlns:a16="http://schemas.microsoft.com/office/drawing/2014/main" val="1329209255"/>
                  </a:ext>
                </a:extLst>
              </a:tr>
              <a:tr h="3663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>
                          <a:effectLst/>
                        </a:rPr>
                        <a:t>А-центр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N</a:t>
                      </a:r>
                      <a:r>
                        <a:rPr lang="en-US" sz="2000" u="none" strike="noStrike" baseline="-25000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9422987"/>
                  </a:ext>
                </a:extLst>
              </a:tr>
              <a:tr h="3484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NV-</a:t>
                      </a:r>
                      <a:r>
                        <a:rPr lang="ru-RU" sz="2000" u="none" strike="noStrike">
                          <a:effectLst/>
                        </a:rPr>
                        <a:t>центр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NV</a:t>
                      </a:r>
                      <a:r>
                        <a:rPr lang="en-US" sz="2000" u="none" strike="noStrike" baseline="30000">
                          <a:effectLst/>
                        </a:rPr>
                        <a:t>+</a:t>
                      </a:r>
                      <a:r>
                        <a:rPr lang="en-US" sz="2000" u="none" strike="noStrike">
                          <a:effectLst/>
                        </a:rPr>
                        <a:t>, NV</a:t>
                      </a:r>
                      <a:r>
                        <a:rPr lang="en-US" sz="2000" u="none" strike="noStrike" baseline="30000">
                          <a:effectLst/>
                        </a:rPr>
                        <a:t>0</a:t>
                      </a:r>
                      <a:r>
                        <a:rPr lang="en-US" sz="2000" u="none" strike="noStrike">
                          <a:effectLst/>
                        </a:rPr>
                        <a:t>, NV</a:t>
                      </a:r>
                      <a:r>
                        <a:rPr lang="en-US" sz="2000" u="none" strike="noStrike" baseline="30000">
                          <a:effectLst/>
                        </a:rPr>
                        <a:t>–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extLst>
                  <a:ext uri="{0D108BD9-81ED-4DB2-BD59-A6C34878D82A}">
                    <a16:rowId xmlns="" xmlns:a16="http://schemas.microsoft.com/office/drawing/2014/main" val="343100801"/>
                  </a:ext>
                </a:extLst>
              </a:tr>
              <a:tr h="3752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H3/H2-</a:t>
                      </a:r>
                      <a:r>
                        <a:rPr lang="ru-RU" sz="2000" u="none" strike="noStrike" dirty="0">
                          <a:effectLst/>
                        </a:rPr>
                        <a:t>центр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N</a:t>
                      </a:r>
                      <a:r>
                        <a:rPr lang="en-US" sz="2000" u="none" strike="noStrike" baseline="-25000" dirty="0">
                          <a:effectLst/>
                        </a:rPr>
                        <a:t>2</a:t>
                      </a:r>
                      <a:r>
                        <a:rPr lang="en-US" sz="2000" u="none" strike="noStrike" dirty="0">
                          <a:effectLst/>
                        </a:rPr>
                        <a:t>V</a:t>
                      </a:r>
                      <a:r>
                        <a:rPr lang="en-US" sz="2000" u="none" strike="noStrike" baseline="30000" dirty="0">
                          <a:effectLst/>
                        </a:rPr>
                        <a:t>0</a:t>
                      </a:r>
                      <a:r>
                        <a:rPr lang="en-US" sz="2000" u="none" strike="noStrike" dirty="0">
                          <a:effectLst/>
                        </a:rPr>
                        <a:t>, N</a:t>
                      </a:r>
                      <a:r>
                        <a:rPr lang="en-US" sz="2000" u="none" strike="noStrike" baseline="-25000" dirty="0">
                          <a:effectLst/>
                        </a:rPr>
                        <a:t>2</a:t>
                      </a:r>
                      <a:r>
                        <a:rPr lang="en-US" sz="2000" u="none" strike="noStrike" dirty="0">
                          <a:effectLst/>
                        </a:rPr>
                        <a:t>V</a:t>
                      </a:r>
                      <a:r>
                        <a:rPr lang="en-US" sz="2000" u="none" strike="noStrike" baseline="30000" dirty="0">
                          <a:effectLst/>
                        </a:rPr>
                        <a:t>–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1014211"/>
                  </a:ext>
                </a:extLst>
              </a:tr>
              <a:tr h="36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N3-</a:t>
                      </a:r>
                      <a:r>
                        <a:rPr lang="ru-RU" sz="2000" u="none" strike="noStrike">
                          <a:effectLst/>
                        </a:rPr>
                        <a:t>центр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N</a:t>
                      </a:r>
                      <a:r>
                        <a:rPr lang="en-US" sz="2000" u="none" strike="noStrike" baseline="-25000">
                          <a:effectLst/>
                        </a:rPr>
                        <a:t>3</a:t>
                      </a:r>
                      <a:r>
                        <a:rPr lang="en-US" sz="2000" u="none" strike="noStrike">
                          <a:effectLst/>
                        </a:rPr>
                        <a:t>V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extLst>
                  <a:ext uri="{0D108BD9-81ED-4DB2-BD59-A6C34878D82A}">
                    <a16:rowId xmlns="" xmlns:a16="http://schemas.microsoft.com/office/drawing/2014/main" val="3806990601"/>
                  </a:ext>
                </a:extLst>
              </a:tr>
              <a:tr h="36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B-</a:t>
                      </a:r>
                      <a:r>
                        <a:rPr lang="ru-RU" sz="2000" u="none" strike="noStrike" dirty="0">
                          <a:effectLst/>
                        </a:rPr>
                        <a:t>центр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N</a:t>
                      </a:r>
                      <a:r>
                        <a:rPr lang="en-US" sz="2000" u="none" strike="noStrike" baseline="-25000" dirty="0">
                          <a:effectLst/>
                        </a:rPr>
                        <a:t>4</a:t>
                      </a:r>
                      <a:r>
                        <a:rPr lang="en-US" sz="2000" u="none" strike="noStrike" dirty="0">
                          <a:effectLst/>
                        </a:rPr>
                        <a:t>V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1813212"/>
                  </a:ext>
                </a:extLst>
              </a:tr>
              <a:tr h="36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H4-</a:t>
                      </a:r>
                      <a:r>
                        <a:rPr lang="ru-RU" sz="2000" u="none" strike="noStrike">
                          <a:effectLst/>
                        </a:rPr>
                        <a:t>центр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N</a:t>
                      </a:r>
                      <a:r>
                        <a:rPr lang="en-US" sz="2000" u="none" strike="noStrike" baseline="-25000">
                          <a:effectLst/>
                        </a:rPr>
                        <a:t>2</a:t>
                      </a:r>
                      <a:r>
                        <a:rPr lang="en-US" sz="2000" u="none" strike="noStrike">
                          <a:effectLst/>
                        </a:rPr>
                        <a:t>V</a:t>
                      </a:r>
                      <a:r>
                        <a:rPr lang="en-US" sz="2000" u="none" strike="noStrike" baseline="-25000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extLst>
                  <a:ext uri="{0D108BD9-81ED-4DB2-BD59-A6C34878D82A}">
                    <a16:rowId xmlns="" xmlns:a16="http://schemas.microsoft.com/office/drawing/2014/main" val="2125875026"/>
                  </a:ext>
                </a:extLst>
              </a:tr>
              <a:tr h="36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smtClean="0">
                          <a:effectLst/>
                        </a:rPr>
                        <a:t>Ni-N-</a:t>
                      </a:r>
                      <a:r>
                        <a:rPr lang="ru-RU" sz="2000" u="none" strike="noStrike" dirty="0" smtClean="0">
                          <a:effectLst/>
                        </a:rPr>
                        <a:t>комплексы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NiN</a:t>
                      </a:r>
                      <a:r>
                        <a:rPr lang="en-US" sz="2000" u="none" strike="noStrike" baseline="-25000" dirty="0">
                          <a:effectLst/>
                        </a:rPr>
                        <a:t>2</a:t>
                      </a:r>
                      <a:r>
                        <a:rPr lang="en-US" sz="2000" u="none" strike="noStrike" dirty="0">
                          <a:effectLst/>
                        </a:rPr>
                        <a:t>, NiN</a:t>
                      </a:r>
                      <a:r>
                        <a:rPr lang="en-US" sz="2000" u="none" strike="noStrike" baseline="-25000" dirty="0">
                          <a:effectLst/>
                        </a:rPr>
                        <a:t>3</a:t>
                      </a:r>
                      <a:r>
                        <a:rPr lang="en-US" sz="2000" u="none" strike="noStrike" dirty="0">
                          <a:effectLst/>
                        </a:rPr>
                        <a:t>, NiN</a:t>
                      </a:r>
                      <a:r>
                        <a:rPr lang="en-US" sz="2000" u="none" strike="noStrike" baseline="-25000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5301448"/>
                  </a:ext>
                </a:extLst>
              </a:tr>
              <a:tr h="3752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SiV-</a:t>
                      </a:r>
                      <a:r>
                        <a:rPr lang="ru-RU" sz="2000" u="none" strike="noStrike">
                          <a:effectLst/>
                        </a:rPr>
                        <a:t>центр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SiV</a:t>
                      </a:r>
                      <a:r>
                        <a:rPr lang="en-US" sz="2000" u="none" strike="noStrike" baseline="-25000">
                          <a:effectLst/>
                        </a:rPr>
                        <a:t>2</a:t>
                      </a:r>
                      <a:r>
                        <a:rPr lang="en-US" sz="2000" u="none" strike="noStrike" baseline="30000">
                          <a:effectLst/>
                        </a:rPr>
                        <a:t>–</a:t>
                      </a:r>
                      <a:r>
                        <a:rPr lang="en-US" sz="2000" u="none" strike="noStrike">
                          <a:effectLst/>
                        </a:rPr>
                        <a:t>, SiV</a:t>
                      </a:r>
                      <a:r>
                        <a:rPr lang="en-US" sz="2000" u="none" strike="noStrike" baseline="-25000">
                          <a:effectLst/>
                        </a:rPr>
                        <a:t>2</a:t>
                      </a:r>
                      <a:r>
                        <a:rPr lang="en-US" sz="2000" u="none" strike="noStrike" baseline="30000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extLst>
                  <a:ext uri="{0D108BD9-81ED-4DB2-BD59-A6C34878D82A}">
                    <a16:rowId xmlns="" xmlns:a16="http://schemas.microsoft.com/office/drawing/2014/main" val="1861835390"/>
                  </a:ext>
                </a:extLst>
              </a:tr>
              <a:tr h="3752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GeV-</a:t>
                      </a:r>
                      <a:r>
                        <a:rPr lang="ru-RU" sz="2000" u="none" strike="noStrike" dirty="0">
                          <a:effectLst/>
                        </a:rPr>
                        <a:t>центр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GeV</a:t>
                      </a:r>
                      <a:r>
                        <a:rPr lang="en-US" sz="2000" u="none" strike="noStrike" baseline="-25000" dirty="0">
                          <a:effectLst/>
                        </a:rPr>
                        <a:t>2</a:t>
                      </a:r>
                      <a:r>
                        <a:rPr lang="en-US" sz="2000" u="none" strike="noStrike" baseline="30000" dirty="0">
                          <a:effectLst/>
                        </a:rPr>
                        <a:t>–</a:t>
                      </a:r>
                      <a:r>
                        <a:rPr lang="en-US" sz="2000" u="none" strike="noStrike" dirty="0">
                          <a:effectLst/>
                        </a:rPr>
                        <a:t>, GeV</a:t>
                      </a:r>
                      <a:r>
                        <a:rPr lang="en-US" sz="2000" u="none" strike="noStrike" baseline="-25000" dirty="0">
                          <a:effectLst/>
                        </a:rPr>
                        <a:t>2</a:t>
                      </a:r>
                      <a:r>
                        <a:rPr lang="en-US" sz="2000" u="none" strike="noStrike" baseline="30000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8111815"/>
                  </a:ext>
                </a:extLst>
              </a:tr>
              <a:tr h="36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SnV-</a:t>
                      </a:r>
                      <a:r>
                        <a:rPr lang="ru-RU" sz="2000" u="none" strike="noStrike">
                          <a:effectLst/>
                        </a:rPr>
                        <a:t>центр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SnV</a:t>
                      </a:r>
                      <a:r>
                        <a:rPr lang="en-US" sz="2000" u="none" strike="noStrike" baseline="-25000">
                          <a:effectLst/>
                        </a:rPr>
                        <a:t>2</a:t>
                      </a:r>
                      <a:r>
                        <a:rPr lang="en-US" sz="2000" u="none" strike="noStrike">
                          <a:effectLst/>
                        </a:rPr>
                        <a:t> ?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/>
                </a:tc>
                <a:extLst>
                  <a:ext uri="{0D108BD9-81ED-4DB2-BD59-A6C34878D82A}">
                    <a16:rowId xmlns="" xmlns:a16="http://schemas.microsoft.com/office/drawing/2014/main" val="2426665095"/>
                  </a:ext>
                </a:extLst>
              </a:tr>
              <a:tr h="36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>
                          <a:effectLst/>
                        </a:rPr>
                        <a:t>Pb</a:t>
                      </a:r>
                      <a:r>
                        <a:rPr lang="en-US" sz="2000" u="none" strike="noStrike" dirty="0">
                          <a:effectLst/>
                        </a:rPr>
                        <a:t>-</a:t>
                      </a:r>
                      <a:r>
                        <a:rPr lang="ru-RU" sz="2000" u="none" strike="noStrike" dirty="0">
                          <a:effectLst/>
                        </a:rPr>
                        <a:t>центр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PbV</a:t>
                      </a:r>
                      <a:r>
                        <a:rPr lang="en-US" sz="2000" u="none" strike="noStrike" baseline="-25000" dirty="0">
                          <a:effectLst/>
                        </a:rPr>
                        <a:t>2</a:t>
                      </a:r>
                      <a:r>
                        <a:rPr lang="en-US" sz="2000" u="none" strike="noStrike" dirty="0">
                          <a:effectLst/>
                        </a:rPr>
                        <a:t> 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5" marR="8935" marT="893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8628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7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Объект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1457325"/>
            <a:ext cx="11945938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hape 10"/>
          <p:cNvSpPr txBox="1">
            <a:spLocks/>
          </p:cNvSpPr>
          <p:nvPr/>
        </p:nvSpPr>
        <p:spPr bwMode="auto">
          <a:xfrm>
            <a:off x="306388" y="265113"/>
            <a:ext cx="1158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ts val="600"/>
              </a:spcBef>
              <a:buFont typeface="Arial" pitchFamily="34" charset="0"/>
              <a:buNone/>
            </a:pPr>
            <a:r>
              <a:rPr lang="ru-RU" altLang="ru-RU" sz="5400" b="1">
                <a:latin typeface="Calibri" pitchFamily="34" charset="0"/>
              </a:rPr>
              <a:t>Радиационно-термическая обработка</a:t>
            </a:r>
          </a:p>
        </p:txBody>
      </p:sp>
      <p:sp>
        <p:nvSpPr>
          <p:cNvPr id="37893" name="Объект 2"/>
          <p:cNvSpPr txBox="1">
            <a:spLocks/>
          </p:cNvSpPr>
          <p:nvPr/>
        </p:nvSpPr>
        <p:spPr bwMode="auto">
          <a:xfrm>
            <a:off x="3090863" y="787400"/>
            <a:ext cx="9101137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indent="-174625" algn="just" eaLnBrk="1" hangingPunct="1">
              <a:buFont typeface="Arial" pitchFamily="34" charset="0"/>
              <a:buNone/>
            </a:pPr>
            <a:r>
              <a:rPr lang="ru-RU" altLang="ru-RU" sz="4000" b="1">
                <a:latin typeface="Calibri" pitchFamily="34" charset="0"/>
              </a:rPr>
              <a:t>на примере формирования </a:t>
            </a:r>
            <a:r>
              <a:rPr lang="en-US" altLang="ru-RU" sz="4000" b="1">
                <a:latin typeface="Calibri" pitchFamily="34" charset="0"/>
              </a:rPr>
              <a:t>NV</a:t>
            </a:r>
            <a:r>
              <a:rPr lang="ru-RU" altLang="ru-RU" sz="4000" b="1">
                <a:latin typeface="Calibri" pitchFamily="34" charset="0"/>
              </a:rPr>
              <a:t>-центра</a:t>
            </a:r>
          </a:p>
        </p:txBody>
      </p:sp>
      <p:pic>
        <p:nvPicPr>
          <p:cNvPr id="37894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" y="3319463"/>
            <a:ext cx="3843338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313" y="3319463"/>
            <a:ext cx="4029075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8925" y="3262313"/>
            <a:ext cx="4214813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A71C-E78F-413B-89C8-4BE201131A05}" type="slidenum">
              <a:rPr lang="ru-RU" altLang="ru-RU" smtClean="0"/>
              <a:pPr/>
              <a:t>9</a:t>
            </a:fld>
            <a:endParaRPr lang="ru-RU" alt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53975" y="6581775"/>
            <a:ext cx="121380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1200" dirty="0"/>
              <a:t>Попова А.С., Рипенко В.С. Особенности спектров поглощения ВДВТ алмазов в зависимости от стадии радиационно-термической обработки // СНИИ-2021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30281</TotalTime>
  <Words>2753</Words>
  <Application>Microsoft Office PowerPoint</Application>
  <PresentationFormat>Произвольный</PresentationFormat>
  <Paragraphs>420</Paragraphs>
  <Slides>48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Тема Office</vt:lpstr>
      <vt:lpstr>Уравнение</vt:lpstr>
      <vt:lpstr>Точечный рисунок</vt:lpstr>
      <vt:lpstr>Презентация PowerPoint</vt:lpstr>
      <vt:lpstr>Презентация PowerPoint</vt:lpstr>
      <vt:lpstr>Зонная структура алмаза</vt:lpstr>
      <vt:lpstr>Краевое поглощение и свечение</vt:lpstr>
      <vt:lpstr>Презентация PowerPoint</vt:lpstr>
      <vt:lpstr>Презентация PowerPoint</vt:lpstr>
      <vt:lpstr>Презентация PowerPoint</vt:lpstr>
      <vt:lpstr>Центры окраски алмаза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Алмазные теплоотводы</vt:lpstr>
      <vt:lpstr>Коммутаторы высоких напряжений</vt:lpstr>
      <vt:lpstr>Оптоэлектронный коммутатор</vt:lpstr>
      <vt:lpstr>Презентация PowerPoint</vt:lpstr>
      <vt:lpstr>Презентация PowerPoint</vt:lpstr>
      <vt:lpstr>Презентация PowerPoint</vt:lpstr>
      <vt:lpstr>Катодолюминесцентный излучатель</vt:lpstr>
      <vt:lpstr>Презентация PowerPoint</vt:lpstr>
      <vt:lpstr>Алмаз как лазерная активная среда</vt:lpstr>
      <vt:lpstr>Презентация PowerPoint</vt:lpstr>
      <vt:lpstr>Генерация на центрах H3 (N2V0)</vt:lpstr>
      <vt:lpstr>Вибронные системы центров окраски</vt:lpstr>
      <vt:lpstr>Зарядовые состояния NV центров </vt:lpstr>
      <vt:lpstr>Презентация PowerPoint</vt:lpstr>
      <vt:lpstr>Сверхлюминесцения NV– центров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Спиновое расщепление NV–</vt:lpstr>
      <vt:lpstr>Магнитометрия на NV– центрах </vt:lpstr>
      <vt:lpstr>Спектры ОДМР NV– центров </vt:lpstr>
      <vt:lpstr>Варианты реализации кубитов</vt:lpstr>
      <vt:lpstr>Варианты реализации кубитов</vt:lpstr>
      <vt:lpstr>Критерии ДиВинченцо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Алмазы в электронике, фотонике и квантовых технологиях</dc:title>
  <dc:creator>LipatovEI</dc:creator>
  <cp:lastModifiedBy>Viktor Vins</cp:lastModifiedBy>
  <cp:revision>119</cp:revision>
  <dcterms:created xsi:type="dcterms:W3CDTF">2020-12-10T05:10:03Z</dcterms:created>
  <dcterms:modified xsi:type="dcterms:W3CDTF">2023-05-17T04:11:21Z</dcterms:modified>
</cp:coreProperties>
</file>