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00" r:id="rId2"/>
  </p:sldMasterIdLst>
  <p:notesMasterIdLst>
    <p:notesMasterId r:id="rId20"/>
  </p:notesMasterIdLst>
  <p:sldIdLst>
    <p:sldId id="256" r:id="rId3"/>
    <p:sldId id="281" r:id="rId4"/>
    <p:sldId id="288" r:id="rId5"/>
    <p:sldId id="309" r:id="rId6"/>
    <p:sldId id="300" r:id="rId7"/>
    <p:sldId id="301" r:id="rId8"/>
    <p:sldId id="293" r:id="rId9"/>
    <p:sldId id="303" r:id="rId10"/>
    <p:sldId id="305" r:id="rId11"/>
    <p:sldId id="307" r:id="rId12"/>
    <p:sldId id="306" r:id="rId13"/>
    <p:sldId id="297" r:id="rId14"/>
    <p:sldId id="310" r:id="rId15"/>
    <p:sldId id="298" r:id="rId16"/>
    <p:sldId id="304" r:id="rId17"/>
    <p:sldId id="302" r:id="rId18"/>
    <p:sldId id="308" r:id="rId19"/>
  </p:sldIdLst>
  <p:sldSz cx="12190413" cy="6859588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19" autoAdjust="0"/>
    <p:restoredTop sz="94660"/>
  </p:normalViewPr>
  <p:slideViewPr>
    <p:cSldViewPr>
      <p:cViewPr>
        <p:scale>
          <a:sx n="90" d="100"/>
          <a:sy n="90" d="100"/>
        </p:scale>
        <p:origin x="-322" y="235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move the slide</a:t>
            </a:r>
          </a:p>
        </p:txBody>
      </p:sp>
      <p:sp>
        <p:nvSpPr>
          <p:cNvPr id="238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39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40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41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242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06E70D18-A527-424E-BA87-AE79F0FED539}" type="slidenum">
              <a:rPr lang="en-US" sz="1400" b="0" strike="noStrike" spc="-1">
                <a:latin typeface="Times New Roman"/>
              </a:rPr>
              <a:t>‹#›</a:t>
            </a:fld>
            <a:endParaRPr lang="en-US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6478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6288" cy="4010025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5967" y="5078611"/>
            <a:ext cx="6046550" cy="4810053"/>
          </a:xfrm>
          <a:prstGeom prst="rect">
            <a:avLst/>
          </a:prstGeom>
        </p:spPr>
        <p:txBody>
          <a:bodyPr lIns="102645" tIns="51323" rIns="102645" bIns="51323">
            <a:noAutofit/>
          </a:bodyPr>
          <a:lstStyle/>
          <a:p>
            <a:endParaRPr lang="en-US" sz="2300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282228" y="10155539"/>
            <a:ext cx="3274669" cy="533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45" tIns="51323" rIns="102645" bIns="51323" anchor="b">
            <a:noAutofit/>
          </a:bodyPr>
          <a:lstStyle/>
          <a:p>
            <a:pPr algn="r">
              <a:lnSpc>
                <a:spcPct val="100000"/>
              </a:lnSpc>
            </a:pPr>
            <a:fld id="{A62C55C9-1775-4B59-9CEB-508CA08A9F7A}" type="slidenum">
              <a:rPr lang="ru-RU" sz="1400" spc="-1">
                <a:solidFill>
                  <a:srgbClr val="000000"/>
                </a:solidFill>
                <a:latin typeface="Times New Roman"/>
              </a:rPr>
              <a:t>7</a:t>
            </a:fld>
            <a:endParaRPr lang="en-US" sz="1400" spc="-1">
              <a:latin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5900" y="801688"/>
            <a:ext cx="7126288" cy="4010025"/>
          </a:xfrm>
          <a:prstGeom prst="rect">
            <a:avLst/>
          </a:prstGeom>
        </p:spPr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55967" y="5078611"/>
            <a:ext cx="6046550" cy="4810053"/>
          </a:xfrm>
          <a:prstGeom prst="rect">
            <a:avLst/>
          </a:prstGeom>
        </p:spPr>
        <p:txBody>
          <a:bodyPr lIns="102645" tIns="51323" rIns="102645" bIns="51323">
            <a:noAutofit/>
          </a:bodyPr>
          <a:lstStyle/>
          <a:p>
            <a:endParaRPr lang="en-US" sz="2300" spc="-1">
              <a:latin typeface="Arial"/>
            </a:endParaRPr>
          </a:p>
        </p:txBody>
      </p:sp>
      <p:sp>
        <p:nvSpPr>
          <p:cNvPr id="263" name="CustomShape 3"/>
          <p:cNvSpPr/>
          <p:nvPr/>
        </p:nvSpPr>
        <p:spPr>
          <a:xfrm>
            <a:off x="4282228" y="10155539"/>
            <a:ext cx="3274669" cy="53332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02645" tIns="51323" rIns="102645" bIns="51323" anchor="b">
            <a:noAutofit/>
          </a:bodyPr>
          <a:lstStyle/>
          <a:p>
            <a:pPr algn="r">
              <a:lnSpc>
                <a:spcPct val="100000"/>
              </a:lnSpc>
            </a:pPr>
            <a:fld id="{A62C55C9-1775-4B59-9CEB-508CA08A9F7A}" type="slidenum">
              <a:rPr lang="ru-RU" sz="1400" spc="-1">
                <a:solidFill>
                  <a:srgbClr val="000000"/>
                </a:solidFill>
                <a:latin typeface="Times New Roman"/>
              </a:rPr>
              <a:t>8</a:t>
            </a:fld>
            <a:endParaRPr lang="en-US" sz="1400" spc="-1">
              <a:latin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900" indent="-211138"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AD90900F-D11F-4C6C-AC84-F459020287B2}" type="slidenum">
              <a:rPr lang="ru-RU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16</a:t>
            </a:fld>
            <a:endParaRPr lang="ru-RU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4278313" y="10156825"/>
            <a:ext cx="32496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marL="215900" indent="-211138"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 eaLnBrk="0" hangingPunct="0"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1325" algn="l"/>
                <a:tab pos="890588" algn="l"/>
                <a:tab pos="1339850" algn="l"/>
                <a:tab pos="1789113" algn="l"/>
                <a:tab pos="2238375" algn="l"/>
                <a:tab pos="2687638" algn="l"/>
                <a:tab pos="3136900" algn="l"/>
                <a:tab pos="3586163" algn="l"/>
                <a:tab pos="4035425" algn="l"/>
                <a:tab pos="4484688" algn="l"/>
                <a:tab pos="4933950" algn="l"/>
                <a:tab pos="5383213" algn="l"/>
                <a:tab pos="5832475" algn="l"/>
                <a:tab pos="6281738" algn="l"/>
                <a:tab pos="6731000" algn="l"/>
                <a:tab pos="7180263" algn="l"/>
                <a:tab pos="7629525" algn="l"/>
                <a:tab pos="8078788" algn="l"/>
                <a:tab pos="8528050" algn="l"/>
                <a:tab pos="8977313" algn="l"/>
                <a:tab pos="8978900" algn="l"/>
                <a:tab pos="9428163" algn="l"/>
                <a:tab pos="9877425" algn="l"/>
                <a:tab pos="10326688" algn="l"/>
                <a:tab pos="10775950" algn="l"/>
              </a:tabLst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>
              <a:lnSpc>
                <a:spcPct val="100000"/>
              </a:lnSpc>
              <a:buClrTx/>
              <a:buFontTx/>
              <a:buNone/>
            </a:pPr>
            <a:fld id="{65ED12DE-DE23-4030-992D-E32ACCA3E429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100000"/>
                </a:lnSpc>
                <a:buClrTx/>
                <a:buFontTx/>
                <a:buNone/>
              </a:pPr>
              <a:t>16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22313" y="900113"/>
            <a:ext cx="6116637" cy="34417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0725" y="4679950"/>
            <a:ext cx="6091238" cy="5011738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1" name="PlaceHolder 5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4" name="PlaceHolder 3"/>
          <p:cNvSpPr>
            <a:spLocks noGrp="1"/>
          </p:cNvSpPr>
          <p:nvPr>
            <p:ph type="body"/>
          </p:nvPr>
        </p:nvSpPr>
        <p:spPr>
          <a:xfrm>
            <a:off x="431892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5" name="PlaceHolder 4"/>
          <p:cNvSpPr>
            <a:spLocks noGrp="1"/>
          </p:cNvSpPr>
          <p:nvPr>
            <p:ph type="body"/>
          </p:nvPr>
        </p:nvSpPr>
        <p:spPr>
          <a:xfrm>
            <a:off x="8028000" y="160488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6" name="PlaceHolder 5"/>
          <p:cNvSpPr>
            <a:spLocks noGrp="1"/>
          </p:cNvSpPr>
          <p:nvPr>
            <p:ph type="body"/>
          </p:nvPr>
        </p:nvSpPr>
        <p:spPr>
          <a:xfrm>
            <a:off x="60948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7" name="PlaceHolder 6"/>
          <p:cNvSpPr>
            <a:spLocks noGrp="1"/>
          </p:cNvSpPr>
          <p:nvPr>
            <p:ph type="body"/>
          </p:nvPr>
        </p:nvSpPr>
        <p:spPr>
          <a:xfrm>
            <a:off x="431892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98" name="PlaceHolder 7"/>
          <p:cNvSpPr>
            <a:spLocks noGrp="1"/>
          </p:cNvSpPr>
          <p:nvPr>
            <p:ph type="body"/>
          </p:nvPr>
        </p:nvSpPr>
        <p:spPr>
          <a:xfrm>
            <a:off x="8028000" y="3682800"/>
            <a:ext cx="353232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0640" cy="530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240" y="368280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240" y="1604880"/>
            <a:ext cx="535356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800"/>
            <a:ext cx="10970640" cy="1897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0640" cy="1142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en-US" sz="18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CustomShape 1" hidden="1"/>
          <p:cNvSpPr/>
          <p:nvPr/>
        </p:nvSpPr>
        <p:spPr>
          <a:xfrm>
            <a:off x="0" y="1460160"/>
            <a:ext cx="12187800" cy="317520"/>
          </a:xfrm>
          <a:prstGeom prst="rect">
            <a:avLst/>
          </a:prstGeom>
          <a:solidFill>
            <a:srgbClr val="FFFFFF"/>
          </a:solidFill>
          <a:ln w="50760">
            <a:noFill/>
          </a:ln>
          <a:effectLst>
            <a:outerShdw blurRad="3810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59" name="CustomShape 2" hidden="1"/>
          <p:cNvSpPr/>
          <p:nvPr/>
        </p:nvSpPr>
        <p:spPr>
          <a:xfrm>
            <a:off x="0" y="1505880"/>
            <a:ext cx="708480" cy="22572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760">
            <a:noFill/>
          </a:ln>
          <a:effectLst>
            <a:outerShdw blurRad="3810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0" name="CustomShape 3" hidden="1"/>
          <p:cNvSpPr/>
          <p:nvPr/>
        </p:nvSpPr>
        <p:spPr>
          <a:xfrm>
            <a:off x="786960" y="1505880"/>
            <a:ext cx="11400480" cy="22572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760">
            <a:noFill/>
          </a:ln>
          <a:effectLst>
            <a:outerShdw blurRad="38100" dist="29880" dir="5400000" rotWithShape="0">
              <a:srgbClr val="000000">
                <a:alpha val="4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/>
        </p:style>
      </p:sp>
      <p:sp>
        <p:nvSpPr>
          <p:cNvPr id="161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0640" cy="114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n-U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162" name="PlaceHolder 5"/>
          <p:cNvSpPr>
            <a:spLocks noGrp="1"/>
          </p:cNvSpPr>
          <p:nvPr>
            <p:ph type="body"/>
          </p:nvPr>
        </p:nvSpPr>
        <p:spPr>
          <a:xfrm>
            <a:off x="609480" y="1604880"/>
            <a:ext cx="10970640" cy="39780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strike="noStrike" spc="-1"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06574" y="5518026"/>
            <a:ext cx="10972440" cy="983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dirty="0">
                <a:solidFill>
                  <a:srgbClr val="000000"/>
                </a:solidFill>
                <a:latin typeface="Times New Roman" pitchFamily="16" charset="0"/>
              </a:rPr>
              <a:t>А. Ю. </a:t>
            </a:r>
            <a:r>
              <a:rPr lang="ru-RU" sz="2000" b="1" dirty="0" err="1" smtClean="0">
                <a:solidFill>
                  <a:srgbClr val="000000"/>
                </a:solidFill>
                <a:latin typeface="Times New Roman" pitchFamily="16" charset="0"/>
              </a:rPr>
              <a:t>Шиховцев</a:t>
            </a:r>
            <a:endParaRPr lang="en-US" sz="20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-298" y="2277666"/>
            <a:ext cx="12190413" cy="201622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/>
            <a:endParaRPr lang="ru-RU" sz="2200" b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Восстановление вертикальных профилей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атмосферной турбулентности: метод измерений в </a:t>
            </a:r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скрещенных оптических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пучках, </a:t>
            </a:r>
            <a:endParaRPr lang="ru-RU" sz="2200" b="1" dirty="0" smtClean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  <a:p>
            <a:pPr algn="ctr"/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6" charset="0"/>
                <a:cs typeface="Arial" charset="0"/>
              </a:rPr>
              <a:t>мезомасштабное </a:t>
            </a:r>
            <a:r>
              <a:rPr lang="ru-RU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6" charset="0"/>
                <a:cs typeface="Arial" charset="0"/>
              </a:rPr>
              <a:t>численное моделирование </a:t>
            </a:r>
            <a:r>
              <a:rPr lang="ru-RU" sz="2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6" charset="0"/>
                <a:cs typeface="Arial" charset="0"/>
              </a:rPr>
              <a:t>и</a:t>
            </a:r>
          </a:p>
          <a:p>
            <a:pPr algn="ctr"/>
            <a:r>
              <a:rPr lang="ru-RU" sz="2200" b="1" dirty="0" smtClean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 глубокие нейронные </a:t>
            </a:r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сети для диагностики и краткосрочного прогнозирования</a:t>
            </a:r>
          </a:p>
          <a:p>
            <a:pPr algn="ctr"/>
            <a:r>
              <a:rPr lang="ru-RU" sz="2200" b="1" dirty="0">
                <a:solidFill>
                  <a:srgbClr val="000000"/>
                </a:solidFill>
                <a:latin typeface="Times New Roman" pitchFamily="16" charset="0"/>
                <a:cs typeface="Arial" charset="0"/>
              </a:rPr>
              <a:t>характеристик турбулентности</a:t>
            </a:r>
            <a:endParaRPr lang="ru-RU" sz="2200" b="1" dirty="0">
              <a:solidFill>
                <a:srgbClr val="000000"/>
              </a:solidFill>
              <a:latin typeface="Times New Roman" pitchFamily="16" charset="0"/>
              <a:cs typeface="Arial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18542" y="909514"/>
            <a:ext cx="439248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Глубокие нейронные сети строятся на основе метода обучения с учителем, используя пары данных «вертикальные профили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метеорологических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характеристик – измеряемый параметр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(по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дифференциальному дрожанию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изображений).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Метеорологические характеристики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выбираются на основе предварительного анализа уравнения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для потенциальной энергии турбулентности (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адвекция,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вертикальный турбулентный  поток флуктуаций температуры воздуха &lt;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’&gt;, скорость диссипации ПЭТ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использованием метода группового учета аргументов и аппроксимации параметра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в виде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полиномов Колмогорова-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Габора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(через метеорологические характеристики):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олучена:</a:t>
            </a: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/>
          <p:nvPr/>
        </p:nvPicPr>
        <p:blipFill>
          <a:blip r:embed="rId2"/>
          <a:srcRect l="27898" t="59375" r="21642" b="32146"/>
          <a:stretch/>
        </p:blipFill>
        <p:spPr>
          <a:xfrm>
            <a:off x="147540" y="5576347"/>
            <a:ext cx="4507506" cy="507036"/>
          </a:xfrm>
          <a:prstGeom prst="rect">
            <a:avLst/>
          </a:prstGeom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804" y="1009570"/>
            <a:ext cx="7587082" cy="486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231110" y="5829865"/>
            <a:ext cx="68188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Конфигурация нейронной сети для оценки интегральной оптической турбулентности в месте расположения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Саянской солнечной обсерватории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256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50" y="1680111"/>
            <a:ext cx="58326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Путем изменения входных данных, можно формировать новые конфигурации нейронных сетей и оценивать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насколько те или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иные физические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процессы влияют на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турбулентность.</a:t>
            </a:r>
            <a:endParaRPr lang="ru-RU" sz="20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 ССО важнейшими параметрами являются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завихренности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атмосферных течений, включая нижний слой, уровни 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750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2</a:t>
            </a:r>
            <a:r>
              <a:rPr lang="en-US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гПа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Для обсерватории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Майданак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атмосферные </a:t>
            </a:r>
            <a:r>
              <a:rPr lang="ru-RU" sz="20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завихренности</a:t>
            </a:r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практически не влияют на мелкомасштабную турбулентность. 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2"/>
          <a:srcRect l="60729" t="18062" r="4544" b="21809"/>
          <a:stretch/>
        </p:blipFill>
        <p:spPr>
          <a:xfrm>
            <a:off x="6023198" y="1341562"/>
            <a:ext cx="4968552" cy="4104456"/>
          </a:xfrm>
          <a:prstGeom prst="rect">
            <a:avLst/>
          </a:prstGeom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6311230" y="5518026"/>
            <a:ext cx="50847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Измеренные (синяя линия) и предсказанные  нейронной сетью значения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seeing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месте расположения Саянской солнечной обсерватории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032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CustomShape 1"/>
          <p:cNvSpPr/>
          <p:nvPr/>
        </p:nvSpPr>
        <p:spPr>
          <a:xfrm>
            <a:off x="470160" y="5744520"/>
            <a:ext cx="11441880" cy="409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  <a:tabLst>
                <a:tab pos="0" algn="l"/>
              </a:tabLst>
            </a:pPr>
            <a:r>
              <a:rPr lang="ru-RU" sz="1050" b="1" strike="noStrike" spc="-1">
                <a:solidFill>
                  <a:srgbClr val="163470"/>
                </a:solidFill>
                <a:latin typeface="Calibri"/>
                <a:ea typeface="DejaVu Sans"/>
              </a:rPr>
              <a:t> </a:t>
            </a:r>
            <a:endParaRPr lang="en-US" sz="1050" b="0" strike="noStrike" spc="-1">
              <a:latin typeface="Arial"/>
            </a:endParaRPr>
          </a:p>
          <a:p>
            <a:pPr algn="just">
              <a:lnSpc>
                <a:spcPct val="100000"/>
              </a:lnSpc>
              <a:tabLst>
                <a:tab pos="0" algn="l"/>
              </a:tabLst>
            </a:pPr>
            <a:endParaRPr lang="en-US" sz="1050" b="0" strike="noStrike" spc="-1">
              <a:latin typeface="Arial"/>
            </a:endParaRPr>
          </a:p>
        </p:txBody>
      </p:sp>
      <p:sp>
        <p:nvSpPr>
          <p:cNvPr id="244" name="CustomShape 2"/>
          <p:cNvSpPr/>
          <p:nvPr/>
        </p:nvSpPr>
        <p:spPr>
          <a:xfrm>
            <a:off x="1219320" y="465362"/>
            <a:ext cx="9930240" cy="12362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63470"/>
                </a:solidFill>
                <a:latin typeface="Calibri"/>
                <a:ea typeface="DejaVu Sans"/>
              </a:rPr>
              <a:t>Ссылки на последние опубликованные </a:t>
            </a:r>
            <a:r>
              <a:rPr lang="ru-RU" sz="1800" b="1" strike="noStrike" spc="-1" dirty="0" smtClean="0">
                <a:solidFill>
                  <a:srgbClr val="163470"/>
                </a:solidFill>
                <a:latin typeface="Calibri"/>
                <a:ea typeface="DejaVu Sans"/>
              </a:rPr>
              <a:t>работы</a:t>
            </a:r>
            <a:r>
              <a:rPr lang="en-US" sz="1800" b="1" strike="noStrike" spc="-1" dirty="0" smtClean="0">
                <a:solidFill>
                  <a:srgbClr val="163470"/>
                </a:solidFill>
                <a:latin typeface="Calibri"/>
                <a:ea typeface="DejaVu Sans"/>
              </a:rPr>
              <a:t> (2021 – 2023 </a:t>
            </a:r>
            <a:r>
              <a:rPr lang="ru-RU" sz="1800" b="1" strike="noStrike" spc="-1" dirty="0" smtClean="0">
                <a:solidFill>
                  <a:srgbClr val="163470"/>
                </a:solidFill>
                <a:latin typeface="Calibri"/>
                <a:ea typeface="DejaVu Sans"/>
              </a:rPr>
              <a:t>г.)</a:t>
            </a:r>
            <a:endParaRPr lang="en-US" sz="1800" b="0" strike="noStrike" spc="-1" dirty="0">
              <a:latin typeface="Arial"/>
            </a:endParaRPr>
          </a:p>
        </p:txBody>
      </p:sp>
      <p:sp>
        <p:nvSpPr>
          <p:cNvPr id="245" name="CustomShape 3"/>
          <p:cNvSpPr/>
          <p:nvPr/>
        </p:nvSpPr>
        <p:spPr>
          <a:xfrm>
            <a:off x="0" y="-184680"/>
            <a:ext cx="183600" cy="3682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46" name="CustomShape 4"/>
          <p:cNvSpPr/>
          <p:nvPr/>
        </p:nvSpPr>
        <p:spPr>
          <a:xfrm>
            <a:off x="183600" y="1269554"/>
            <a:ext cx="12104293" cy="3962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28600" indent="-228600">
              <a:buAutoNum type="arabicPeriod"/>
            </a:pP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A.Y. 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 Method of Determining Optical Turbulence Characteristics by the Line of Sight of an Astronomical Telescope. </a:t>
            </a:r>
            <a:r>
              <a:rPr lang="en-US" sz="1200" i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Atmos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Ocean Opt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35, 303–309 (2022). https://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doi.org/10.1134/S1024856022030149</a:t>
            </a:r>
          </a:p>
          <a:p>
            <a:pPr marL="228600" indent="-228600">
              <a:buAutoNum type="arabicPeriod"/>
            </a:pP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A.Y.;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P.G.;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Kolobov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D.Y.;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Lukin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V.P.;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Russkikh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M.Y. Modified Method to Detect the Turbulent Layers in the Atmospheric Boundary Layer for the Large Solar Vacuum Telescope.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159. https://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doi.org/10.3390/atmos12020159</a:t>
            </a:r>
          </a:p>
          <a:p>
            <a:pPr marL="228600" indent="-228600">
              <a:buAutoNum type="arabicPeriod"/>
            </a:pP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P.G.,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A.Y.,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Kopylov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E.A.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et al.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Study of the Optical Atmospheric Distortions using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Wavefront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Sensor Data.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Russ </a:t>
            </a:r>
            <a:r>
              <a:rPr lang="en-US" sz="1200" i="1" dirty="0" err="1">
                <a:latin typeface="Times New Roman" pitchFamily="18" charset="0"/>
                <a:cs typeface="Times New Roman" pitchFamily="18" charset="0"/>
              </a:rPr>
              <a:t>Phys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 J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63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1952–1958 (2021). 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ru-RU" sz="1200" b="1" dirty="0" err="1" smtClean="0">
                <a:latin typeface="Times New Roman" pitchFamily="18" charset="0"/>
                <a:cs typeface="Times New Roman" pitchFamily="18" charset="0"/>
              </a:rPr>
              <a:t>Шиховцев</a:t>
            </a: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 А.Ю.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 др. Формирование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искажений волнового фронта на разных высотах в атмосфере. Измерения, выполненные с помощью датчика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Шэка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—Гартмана. -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Солнечно-земная физика. Журнал. Том 8, №2, 2022</a:t>
            </a:r>
          </a:p>
          <a:p>
            <a:endParaRPr lang="en-US" sz="1200" spc="-1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endParaRPr lang="en-US" sz="1200" spc="-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200" spc="-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en-US" sz="1200" spc="-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Artem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Yu. </a:t>
            </a:r>
            <a:r>
              <a:rPr lang="en-US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Pavel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G.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Alexander V.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Maxim V.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Eselevich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and Vladimir P.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Lukin</a:t>
            </a:r>
            <a:r>
              <a:rPr lang="en-US" sz="1200" baseline="300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Application of Neural Networks to Estimation and Prediction of Seeing at the Large Solar Telescope Site / PASP / 2023. 135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014503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L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Bolbasova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Andrakhanov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A Yu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application of machine learning to predictions of optical turbulence in the surface layer at Baikal Astrophysical Observatory,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Monthly Notices of the Royal Astronomical Society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Volume 504, Issue 4, July 2021, Pages 6008–6017, https://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doi.org/10.1093/mnras/stab953</a:t>
            </a:r>
          </a:p>
          <a:p>
            <a:endParaRPr lang="en-US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200" spc="-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en-US" sz="1200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A.Y.;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P.G.;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Khaikin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V.B.;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Nosov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Lukin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V.P.;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Nosov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E.V.;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Torgaev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M.Y. Atmospheric Conditions within Big Telescope Alt-Azimuthal Region and Possibilities of Astronomical Observations.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Remote Sens.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2022,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1833. https://doi.org/10.3390/rs14081833 </a:t>
            </a:r>
            <a:endParaRPr lang="ru-RU" sz="1200" spc="-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spc="-1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n-US" sz="1200" spc="-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spc="-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Q1</a:t>
            </a:r>
            <a:r>
              <a:rPr lang="en-US" sz="1200" spc="-1" dirty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spc="-1" dirty="0" err="1"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spc="-1" dirty="0">
                <a:latin typeface="Times New Roman" pitchFamily="18" charset="0"/>
                <a:cs typeface="Times New Roman" pitchFamily="18" charset="0"/>
              </a:rPr>
              <a:t>, A.Y.; </a:t>
            </a:r>
            <a:r>
              <a:rPr lang="en-US" sz="1200" spc="-1" dirty="0" err="1"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spc="-1" dirty="0">
                <a:latin typeface="Times New Roman" pitchFamily="18" charset="0"/>
                <a:cs typeface="Times New Roman" pitchFamily="18" charset="0"/>
              </a:rPr>
              <a:t>, P.G.; </a:t>
            </a:r>
            <a:r>
              <a:rPr lang="en-US" sz="1200" spc="-1" dirty="0" err="1">
                <a:latin typeface="Times New Roman" pitchFamily="18" charset="0"/>
                <a:cs typeface="Times New Roman" pitchFamily="18" charset="0"/>
              </a:rPr>
              <a:t>Khaikin</a:t>
            </a:r>
            <a:r>
              <a:rPr lang="en-US" sz="1200" spc="-1" dirty="0">
                <a:latin typeface="Times New Roman" pitchFamily="18" charset="0"/>
                <a:cs typeface="Times New Roman" pitchFamily="18" charset="0"/>
              </a:rPr>
              <a:t>, V.B.; </a:t>
            </a:r>
            <a:r>
              <a:rPr lang="en-US" sz="1200" spc="-1" dirty="0" err="1"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spc="-1" dirty="0">
                <a:latin typeface="Times New Roman" pitchFamily="18" charset="0"/>
                <a:cs typeface="Times New Roman" pitchFamily="18" charset="0"/>
              </a:rPr>
              <a:t>, A.V. </a:t>
            </a:r>
            <a:r>
              <a:rPr lang="en-US" sz="1200" spc="-1" dirty="0" err="1">
                <a:latin typeface="Times New Roman" pitchFamily="18" charset="0"/>
                <a:cs typeface="Times New Roman" pitchFamily="18" charset="0"/>
              </a:rPr>
              <a:t>Precipitable</a:t>
            </a:r>
            <a:r>
              <a:rPr lang="en-US" sz="1200" spc="-1" dirty="0">
                <a:latin typeface="Times New Roman" pitchFamily="18" charset="0"/>
                <a:cs typeface="Times New Roman" pitchFamily="18" charset="0"/>
              </a:rPr>
              <a:t> Water Vapor and Fractional Clear Sky Statistics within the Big Telescope Alt-Azimuthal Region. Remote Sens. 2022, 14, 6221. https://doi.org/10.3390/rs14246221 </a:t>
            </a:r>
            <a:endParaRPr lang="en-US" sz="1200" spc="-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spc="-1" dirty="0">
                <a:solidFill>
                  <a:srgbClr val="00B05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9</a:t>
            </a:r>
            <a:r>
              <a:rPr lang="ru-RU" sz="1200" b="0" strike="noStrike" spc="-1" dirty="0" smtClean="0">
                <a:solidFill>
                  <a:srgbClr val="00B05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.</a:t>
            </a:r>
            <a:r>
              <a:rPr lang="en-US" sz="1200" b="0" strike="noStrike" spc="-1" dirty="0" smtClean="0">
                <a:solidFill>
                  <a:srgbClr val="00B05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Q1 </a:t>
            </a:r>
            <a:r>
              <a:rPr lang="en-US" sz="1200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Bolbasova</a:t>
            </a:r>
            <a:r>
              <a:rPr lang="en-US" sz="1200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 L. A.,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Shikhovtsev</a:t>
            </a:r>
            <a:r>
              <a:rPr lang="en-US" sz="1200" b="1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 </a:t>
            </a:r>
            <a:r>
              <a:rPr lang="en-US" sz="1200" b="1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A.Yu</a:t>
            </a:r>
            <a:r>
              <a:rPr lang="en-US" sz="1200" b="1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., </a:t>
            </a:r>
            <a:r>
              <a:rPr lang="en-US" sz="1200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Ermakov</a:t>
            </a:r>
            <a:r>
              <a:rPr lang="en-US" sz="1200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 S. A</a:t>
            </a:r>
            <a:r>
              <a:rPr lang="en-US" sz="1200" b="1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. </a:t>
            </a:r>
            <a:r>
              <a:rPr lang="en-US" sz="1200" b="0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Statistics of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precipitable</a:t>
            </a:r>
            <a:r>
              <a:rPr lang="en-US" sz="1200" b="0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 water </a:t>
            </a:r>
            <a:r>
              <a:rPr lang="en-US" sz="1200" b="0" strike="noStrike" spc="-1" dirty="0" err="1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vapour</a:t>
            </a:r>
            <a:r>
              <a:rPr lang="en-US" sz="1200" b="0" strike="noStrike" spc="-1" dirty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 above the sites of the 6-m Big Telescope Alt-azimuthal and new 3-m Large Solar Telescope using ERA5 data //  Monthly Notices of the Royal Astronomical Society, Volume 520, Issue 3, April 2023, Pages 4336–4344, https://</a:t>
            </a:r>
            <a:r>
              <a:rPr lang="en-US" sz="1200" b="0" strike="noStrike" spc="-1" dirty="0" smtClean="0">
                <a:solidFill>
                  <a:srgbClr val="000000"/>
                </a:solidFill>
                <a:latin typeface="Times New Roman" pitchFamily="18" charset="0"/>
                <a:ea typeface="Noto Sans CJK SC"/>
                <a:cs typeface="Times New Roman" pitchFamily="18" charset="0"/>
              </a:rPr>
              <a:t>doi.org/10.1093/mnras/stad300</a:t>
            </a:r>
            <a:endParaRPr lang="ru-RU" sz="1200" b="0" strike="noStrike" spc="-1" dirty="0" smtClean="0">
              <a:solidFill>
                <a:srgbClr val="000000"/>
              </a:solidFill>
              <a:latin typeface="Times New Roman" pitchFamily="18" charset="0"/>
              <a:ea typeface="Noto Sans CJK SC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b="1" spc="-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en-US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Q2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AY,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PG,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Lezhenin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AA, Korobov, OA,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AV,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Russkikh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IV,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Kolobov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DY &amp;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MY 2023, 'Influence of Atmospheric Flow Structure on Optical Turbulence Characteristics',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Applied Sciences (Switzerland)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vol. 13, no. 3, 1282. https://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doi.org/10.3390/app13031282</a:t>
            </a:r>
            <a:endParaRPr lang="ru-RU" sz="1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</a:pPr>
            <a:r>
              <a:rPr lang="ru-RU" sz="1200" b="1" dirty="0" smtClean="0"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en-US" sz="1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Q2 </a:t>
            </a:r>
            <a:r>
              <a:rPr lang="en-US" sz="1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A.Y.;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P.G.;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Lezhenin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A.A.;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Gradov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V.S.;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Zaiko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P.O.;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Khitrykau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M.A.;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Kirichenko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K.E.;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Driga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M.B.;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Kiselev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A.V.; </a:t>
            </a:r>
            <a:r>
              <a:rPr lang="en-US" sz="1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Russkikh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I.V.; 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Simulating 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Atmospheric Characteristics and Daytime Astronomical Seeing Using Weather Research and Forecasting Model.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Appl. Sci.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2023, </a:t>
            </a:r>
            <a:r>
              <a:rPr lang="en-US" sz="1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6354. https://</a:t>
            </a:r>
            <a:r>
              <a:rPr lang="en-US" sz="1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doi.org/10.3390/app13106354</a:t>
            </a:r>
          </a:p>
          <a:p>
            <a:pPr>
              <a:lnSpc>
                <a:spcPct val="100000"/>
              </a:lnSpc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12.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Q2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>
                <a:latin typeface="Times New Roman" pitchFamily="18" charset="0"/>
                <a:cs typeface="Times New Roman" pitchFamily="18" charset="0"/>
              </a:rPr>
              <a:t>Shikhovtsev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A.Y.;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Kovadlo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P.G.;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Kopylov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E.A.;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Ibrahimov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M.A.;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Ehgamberdiev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S.A.;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Tillayev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Y.A. Energy Spectra of Atmospheric Turbulence for Calculating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𝐶2𝑛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Parameter. I.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Maidanak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en-US" sz="1200" dirty="0" err="1">
                <a:latin typeface="Times New Roman" pitchFamily="18" charset="0"/>
                <a:cs typeface="Times New Roman" pitchFamily="18" charset="0"/>
              </a:rPr>
              <a:t>Suffa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Observatories in Uzbekistan.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Atmosphere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2021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i="1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, 1614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200" b="0" strike="noStrike" spc="-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1400" b="1" i="1" u="sng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Итого: 5 публикаций </a:t>
            </a:r>
            <a:r>
              <a:rPr lang="en-US" sz="1400" b="1" i="1" u="sng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Q1, 4 </a:t>
            </a:r>
            <a:r>
              <a:rPr lang="ru-RU" sz="1400" b="1" i="1" u="sng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публикации - </a:t>
            </a:r>
            <a:r>
              <a:rPr lang="en-US" sz="1400" b="1" i="1" u="sng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Q2</a:t>
            </a:r>
            <a:endParaRPr lang="en-US" sz="1400" b="1" i="1" u="sng" strike="noStrike" spc="-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</a:pPr>
            <a:endParaRPr lang="en-US" sz="1200" b="0" strike="noStrike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6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80" y="261442"/>
            <a:ext cx="10970640" cy="114516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22458" y="1269554"/>
            <a:ext cx="12190413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Разработан и впервые применен метод измерений вертикальных профилей оптической турбулентности в скрещенных оптических пучках. </a:t>
            </a:r>
            <a:r>
              <a:rPr lang="ru-RU" spc="-1" dirty="0">
                <a:latin typeface="Times New Roman" pitchFamily="18" charset="0"/>
                <a:ea typeface="Times New Roman"/>
                <a:cs typeface="Times New Roman" pitchFamily="18" charset="0"/>
              </a:rPr>
              <a:t>В сравнении с мировыми </a:t>
            </a: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аналогами метод обладает более высоким пространственным разрешением за </a:t>
            </a:r>
            <a:r>
              <a:rPr lang="ru-RU" spc="-1" dirty="0">
                <a:latin typeface="Times New Roman" pitchFamily="18" charset="0"/>
                <a:ea typeface="Times New Roman"/>
                <a:cs typeface="Times New Roman" pitchFamily="18" charset="0"/>
              </a:rPr>
              <a:t>счет учета углового смещения солнечных объектов  по небосводу в течение дня</a:t>
            </a: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Метод чувствителен к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всплескам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интенсивности оптической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турбулентности над и под крупномасштабным струйным течением,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структура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турбулентности в этих слоях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носит перемежающийся характер. </a:t>
            </a:r>
            <a:endParaRPr lang="ru-RU" spc="-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endParaRPr lang="ru-RU" spc="-1" dirty="0">
              <a:solidFill>
                <a:srgbClr val="0070C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pc="-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применением модели </a:t>
            </a:r>
            <a:r>
              <a:rPr lang="en-US" spc="-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WRF </a:t>
            </a:r>
            <a:r>
              <a:rPr lang="ru-RU" spc="-1" dirty="0" smtClean="0">
                <a:solidFill>
                  <a:srgbClr val="0070C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впервые выявлены особенности в мезомасштабной структуре воздушных течений в Байкальском регионе. Показано, что над БСВТ формируется вихревая структура с линейными размерами 10 – 20 км, с которой ассоциируется подавление турбулентности в АПС.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мезомасштабного моделирования открывает возможности для исследования воздействия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многомасштабных атмосферных 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процессов на структуру мелкомасштабной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турбулентности, а также для детализированного описания аномальных атмосферных ситуаций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FontTx/>
              <a:buAutoNum type="arabicPeriod"/>
            </a:pPr>
            <a:endParaRPr lang="ru-RU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FontTx/>
              <a:buAutoNum type="arabicPeriod"/>
            </a:pP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Впервые найдена оптимальная конфигурация нейронной сети для оценки интегральной интенсивности оптической турбулентности </a:t>
            </a:r>
            <a:r>
              <a:rPr lang="en-US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(</a:t>
            </a: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параметра </a:t>
            </a:r>
            <a:r>
              <a:rPr lang="en-US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seeing) </a:t>
            </a: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для места расположения Саянской солнечной обсерватории.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Важнейшими характеристиками для оценки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seeing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являются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завихренности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атмосферных течений, включая нижний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слой и изобарические уровни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800, 750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2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гПа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Можно предположить, что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связано с большим вкладом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бароклинной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неустойчивости атмосферных течений в формирование мелкомасштабной турбулентности. Нейронные сети имеют перспективу с точки зрения диагностики и краткосрочного прогнозирования турбулентных характеристик. </a:t>
            </a:r>
            <a:endParaRPr lang="ru-RU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121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574" y="5157986"/>
            <a:ext cx="10970640" cy="114516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Работы поддержаны грантом Президента РФ МК-444.2021.4, РНФ 22-29-01137, РНФ 22-72-00049, РНФ 19-79-00061.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622" y="1269554"/>
            <a:ext cx="8509250" cy="3978000"/>
          </a:xfrm>
        </p:spPr>
        <p:txBody>
          <a:bodyPr/>
          <a:lstStyle/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30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493020" y="693490"/>
            <a:ext cx="10970640" cy="114516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Сопоставление данных моделирования и измерений по усредненным вариациям интегральной интенсивности оптической турбулентности. 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870" y="1485578"/>
            <a:ext cx="6058479" cy="537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450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435991" y="261172"/>
            <a:ext cx="11756343" cy="1133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15" tIns="55307" rIns="110615" bIns="55307" anchor="ctr"/>
          <a:lstStyle/>
          <a:p>
            <a:endParaRPr lang="ru-RU"/>
          </a:p>
        </p:txBody>
      </p:sp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08850" y="4910406"/>
            <a:ext cx="11233924" cy="94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15" tIns="55307" rIns="110615" bIns="55307" anchor="ctr"/>
          <a:lstStyle/>
          <a:p>
            <a:endParaRPr lang="ru-RU"/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22419" y="5521086"/>
            <a:ext cx="3499438" cy="418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10615" tIns="55307" rIns="110615" bIns="55307" anchor="ctr"/>
          <a:lstStyle/>
          <a:p>
            <a:endParaRPr lang="ru-RU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11756345" y="5868673"/>
            <a:ext cx="349560" cy="391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08873" tIns="56614" rIns="108873" bIns="56614">
            <a:spAutoFit/>
          </a:bodyPr>
          <a:lstStyle/>
          <a:p>
            <a:pPr>
              <a:tabLst>
                <a:tab pos="0" algn="l"/>
                <a:tab pos="1106150" algn="l"/>
                <a:tab pos="2212299" algn="l"/>
                <a:tab pos="3318449" algn="l"/>
                <a:tab pos="4424599" algn="l"/>
                <a:tab pos="5530748" algn="l"/>
                <a:tab pos="6636898" algn="l"/>
                <a:tab pos="7743048" algn="l"/>
                <a:tab pos="8849197" algn="l"/>
                <a:tab pos="9955347" algn="l"/>
                <a:tab pos="11061497" algn="l"/>
                <a:tab pos="12167646" algn="l"/>
                <a:tab pos="12720721" algn="l"/>
              </a:tabLst>
              <a:defRPr/>
            </a:pPr>
            <a: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2" charset="0"/>
                <a:cs typeface="Arial" charset="0"/>
              </a:rPr>
              <a:t>5</a:t>
            </a:r>
            <a:endParaRPr lang="ru-RU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2" charset="0"/>
              <a:cs typeface="Arial" charset="0"/>
            </a:endParaRPr>
          </a:p>
        </p:txBody>
      </p:sp>
      <p:pic>
        <p:nvPicPr>
          <p:cNvPr id="512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"/>
          <a:stretch>
            <a:fillRect/>
          </a:stretch>
        </p:blipFill>
        <p:spPr bwMode="auto">
          <a:xfrm>
            <a:off x="1327175" y="1768668"/>
            <a:ext cx="3560899" cy="4424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12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0" t="11647" r="18689" b="11942"/>
          <a:stretch>
            <a:fillRect/>
          </a:stretch>
        </p:blipFill>
        <p:spPr bwMode="auto">
          <a:xfrm>
            <a:off x="5197299" y="1880051"/>
            <a:ext cx="6211406" cy="4534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22420" t="11647" r="18689" b="1194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71384" y="44170"/>
            <a:ext cx="7667264" cy="388693"/>
          </a:xfrm>
          <a:prstGeom prst="rect">
            <a:avLst/>
          </a:prstGeom>
        </p:spPr>
        <p:txBody>
          <a:bodyPr lIns="110615" tIns="55307" rIns="110615" bIns="55307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ru-RU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2" charset="0"/>
                <a:cs typeface="Arial" charset="0"/>
              </a:rPr>
              <a:t>МАКЕТ АО НА БСВТ (ИОА СО РАН + ИСЗФ СО РАН)</a:t>
            </a:r>
            <a:endParaRPr lang="ru-RU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98136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75" t="44391" r="19375" b="51527"/>
          <a:stretch/>
        </p:blipFill>
        <p:spPr bwMode="auto">
          <a:xfrm>
            <a:off x="2566814" y="2133650"/>
            <a:ext cx="6984776" cy="1257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680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CustomShape 5"/>
          <p:cNvSpPr/>
          <p:nvPr/>
        </p:nvSpPr>
        <p:spPr>
          <a:xfrm>
            <a:off x="0" y="-184680"/>
            <a:ext cx="183960" cy="3686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Прямоугольник 1"/>
          <p:cNvSpPr/>
          <p:nvPr/>
        </p:nvSpPr>
        <p:spPr>
          <a:xfrm>
            <a:off x="190550" y="2493690"/>
            <a:ext cx="11711831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3200" b="1" spc="-1" dirty="0" smtClean="0">
                <a:solidFill>
                  <a:srgbClr val="000000"/>
                </a:solidFill>
                <a:ea typeface="Times New Roman"/>
              </a:rPr>
              <a:t>	</a:t>
            </a:r>
            <a:r>
              <a:rPr lang="ru-RU" sz="3200" b="1" spc="-1" dirty="0" smtClean="0">
                <a:solidFill>
                  <a:srgbClr val="000000"/>
                </a:solidFill>
                <a:ea typeface="Times New Roman"/>
              </a:rPr>
              <a:t>Изучение взаимодействия оптического излучения с турбулентной атмосферой,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выявление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основных особенностей формирования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мелкомасштабной (оптической) турбулентности </a:t>
            </a:r>
            <a:endParaRPr lang="en-US" sz="3200" b="0" strike="noStrike" spc="-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7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use.iszf.irk.ru/7e936388-cb2c-404d-b70c-2939a855da47/raw/.smc/jupyter/blobs/a.png?sha1=0b2e73b23c8c6dc40c85fbe0ce2b56fde224050c&amp;attemp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286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42" y="909514"/>
            <a:ext cx="11471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Разработан м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етод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измерений профилей турбулентности</a:t>
            </a:r>
            <a:endParaRPr lang="en-US" sz="2000" strike="noStrike" spc="-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319342" y="1053530"/>
            <a:ext cx="4511031" cy="6657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Измерения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искажений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волновых фронтов выполняют с помощью одного датчика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ШГ.</a:t>
            </a: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pc="-1" dirty="0">
                <a:latin typeface="Times New Roman" pitchFamily="18" charset="0"/>
                <a:ea typeface="Times New Roman"/>
                <a:cs typeface="Times New Roman" pitchFamily="18" charset="0"/>
              </a:rPr>
              <a:t>Участкам апертуры телескопа соответствуют определенные </a:t>
            </a:r>
            <a:r>
              <a:rPr lang="ru-RU" spc="-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субапертуры</a:t>
            </a:r>
            <a:r>
              <a:rPr lang="ru-RU" spc="-1" dirty="0">
                <a:latin typeface="Times New Roman" pitchFamily="18" charset="0"/>
                <a:ea typeface="Times New Roman"/>
                <a:cs typeface="Times New Roman" pitchFamily="18" charset="0"/>
              </a:rPr>
              <a:t> датчика.  Анализируя искажения на разнесённых </a:t>
            </a:r>
            <a:r>
              <a:rPr lang="ru-RU" spc="-1" dirty="0" err="1">
                <a:latin typeface="Times New Roman" pitchFamily="18" charset="0"/>
                <a:ea typeface="Times New Roman"/>
                <a:cs typeface="Times New Roman" pitchFamily="18" charset="0"/>
              </a:rPr>
              <a:t>субапертурах</a:t>
            </a:r>
            <a:r>
              <a:rPr lang="ru-RU" spc="-1" dirty="0">
                <a:latin typeface="Times New Roman" pitchFamily="18" charset="0"/>
                <a:ea typeface="Times New Roman"/>
                <a:cs typeface="Times New Roman" pitchFamily="18" charset="0"/>
              </a:rPr>
              <a:t> удается восстанавливать характеристики атмосферы в областях пересечения пучков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распространении оптического излучения через некоторую область турбулентного слоя на высоте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z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атмосфере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турбулентные флуктуации плотности приводят к формированию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искаженных волновых фронтов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приемной апертуре (телескопа), которые разнесены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расстояние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друг от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друга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/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endParaRPr lang="en-US" strike="noStrike" spc="-1" dirty="0" smtClean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99" y="1341562"/>
            <a:ext cx="4124544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861" y="6170663"/>
            <a:ext cx="6092825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хема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демонстрирующая распространение излучений через два турбулентных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436" y="1845618"/>
            <a:ext cx="3028514" cy="3418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37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use.iszf.irk.ru/7e936388-cb2c-404d-b70c-2939a855da47/raw/.smc/jupyter/blobs/a.png?sha1=0b2e73b23c8c6dc40c85fbe0ce2b56fde224050c&amp;attemp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286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542" y="909514"/>
            <a:ext cx="11471041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Разработан м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етод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измерений профилей турбулентности</a:t>
            </a:r>
            <a:endParaRPr lang="en-US" sz="2000" strike="noStrike" spc="-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6189" name="Picture 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9" y="1663096"/>
            <a:ext cx="3124655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4" t="64208" r="26779" b="25461"/>
          <a:stretch/>
        </p:blipFill>
        <p:spPr bwMode="auto">
          <a:xfrm>
            <a:off x="6815286" y="5157986"/>
            <a:ext cx="5256584" cy="745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2274" t="49969" r="26779" b="2546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394830" y="-105509"/>
            <a:ext cx="4671818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временным рядам рассчитываются пространственно-временные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кросс-корреляционные функции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искажений волновых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наклонов, формируемых в скрещенных оптических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пучках; они связаны с распределением интенсивности турбулентности по высоте.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7307027" y="4065312"/>
                <a:ext cx="4582315" cy="8766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/>
                          </m:ctrlPr>
                        </m:sSubPr>
                        <m:e>
                          <m:r>
                            <a:rPr lang="ru-RU" i="1"/>
                            <m:t>𝐶</m:t>
                          </m:r>
                        </m:e>
                        <m:sub>
                          <m:r>
                            <a:rPr lang="ru-RU" i="1"/>
                            <m:t>𝑥𝑠</m:t>
                          </m:r>
                        </m:sub>
                      </m:sSub>
                      <m:r>
                        <a:rPr lang="ru-RU" i="1"/>
                        <m:t>=</m:t>
                      </m:r>
                      <m:d>
                        <m:dPr>
                          <m:begChr m:val="〈"/>
                          <m:endChr m:val="〉"/>
                          <m:ctrlPr>
                            <a:rPr lang="ru-RU" i="1"/>
                          </m:ctrlPr>
                        </m:dPr>
                        <m:e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𝛿</m:t>
                              </m:r>
                            </m:e>
                            <m:sub>
                              <m:r>
                                <a:rPr lang="ru-RU" i="1"/>
                                <m:t>1</m:t>
                              </m:r>
                            </m:sub>
                          </m:sSub>
                          <m:r>
                            <a:rPr lang="ru-RU" i="1"/>
                            <m:t>(</m:t>
                          </m:r>
                          <m:r>
                            <a:rPr lang="ru-RU" i="1"/>
                            <m:t>𝑠</m:t>
                          </m:r>
                          <m:r>
                            <a:rPr lang="ru-RU" i="1"/>
                            <m:t>,0)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𝛿</m:t>
                              </m:r>
                            </m:e>
                            <m:sub>
                              <m:r>
                                <a:rPr lang="ru-RU" i="1"/>
                                <m:t>2</m:t>
                              </m:r>
                            </m:sub>
                          </m:sSub>
                          <m:r>
                            <a:rPr lang="ru-RU" i="1"/>
                            <m:t>(</m:t>
                          </m:r>
                          <m:r>
                            <a:rPr lang="ru-RU" i="1"/>
                            <m:t>𝑠</m:t>
                          </m:r>
                          <m:r>
                            <a:rPr lang="ru-RU" i="1"/>
                            <m:t>,</m:t>
                          </m:r>
                          <m:r>
                            <a:rPr lang="ru-RU" i="1"/>
                            <m:t>𝜃</m:t>
                          </m:r>
                          <m:r>
                            <a:rPr lang="ru-RU" i="1"/>
                            <m:t>)</m:t>
                          </m:r>
                        </m:e>
                      </m:d>
                      <m:r>
                        <a:rPr lang="ru-RU" i="1"/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ru-RU" i="1"/>
                          </m:ctrlPr>
                        </m:naryPr>
                        <m:sub>
                          <m:r>
                            <a:rPr lang="ru-RU" i="1"/>
                            <m:t>𝑖</m:t>
                          </m:r>
                          <m:r>
                            <a:rPr lang="ru-RU" i="1"/>
                            <m:t>=1</m:t>
                          </m:r>
                        </m:sub>
                        <m:sup>
                          <m:r>
                            <a:rPr lang="ru-RU" i="1"/>
                            <m:t>𝑀</m:t>
                          </m:r>
                        </m:sup>
                        <m:e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𝑐</m:t>
                              </m:r>
                            </m:e>
                            <m:sub>
                              <m:r>
                                <a:rPr lang="ru-RU" i="1"/>
                                <m:t>𝑛𝑖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𝐹</m:t>
                              </m:r>
                            </m:e>
                            <m:sub>
                              <m:r>
                                <a:rPr lang="ru-RU" i="1"/>
                                <m:t>𝑥</m:t>
                              </m:r>
                            </m:sub>
                          </m:sSub>
                          <m:r>
                            <a:rPr lang="ru-RU" i="1"/>
                            <m:t>(</m:t>
                          </m:r>
                          <m:r>
                            <a:rPr lang="ru-RU" i="1"/>
                            <m:t>𝑠</m:t>
                          </m:r>
                          <m:r>
                            <a:rPr lang="ru-RU" i="1"/>
                            <m:t>,</m:t>
                          </m:r>
                          <m:r>
                            <a:rPr lang="ru-RU" i="1"/>
                            <m:t>𝜃</m:t>
                          </m:r>
                          <m:r>
                            <a:rPr lang="ru-RU" i="1"/>
                            <m:t>,</m:t>
                          </m:r>
                          <m:sSub>
                            <m:sSubPr>
                              <m:ctrlPr>
                                <a:rPr lang="ru-RU" i="1"/>
                              </m:ctrlPr>
                            </m:sSubPr>
                            <m:e>
                              <m:r>
                                <a:rPr lang="ru-RU" i="1"/>
                                <m:t>h</m:t>
                              </m:r>
                            </m:e>
                            <m:sub>
                              <m:r>
                                <a:rPr lang="ru-RU" i="1"/>
                                <m:t>𝑛</m:t>
                              </m:r>
                            </m:sub>
                          </m:sSub>
                          <m:r>
                            <a:rPr lang="ru-RU" i="1"/>
                            <m:t>)</m:t>
                          </m:r>
                        </m:e>
                      </m:nary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7027" y="4065312"/>
                <a:ext cx="4582315" cy="87665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0" t="24980" b="18142"/>
          <a:stretch/>
        </p:blipFill>
        <p:spPr bwMode="auto">
          <a:xfrm>
            <a:off x="3702218" y="1989634"/>
            <a:ext cx="2895506" cy="2372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6824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626765" y="4617165"/>
            <a:ext cx="30464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Датчик ШГ в измерительной схеме БСВТ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6020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muse.iszf.irk.ru/7e936388-cb2c-404d-b70c-2939a855da47/raw/.smc/jupyter/blobs/a.png?sha1=0b2e73b23c8c6dc40c85fbe0ce2b56fde224050c&amp;attemp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0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428625"/>
            <a:ext cx="1219041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1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altLang="zh-CN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71070" y="909514"/>
            <a:ext cx="6718513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Продвижение в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измерениях профилей </a:t>
            </a:r>
            <a:r>
              <a:rPr lang="ru-RU" sz="2000" b="1" spc="-1" dirty="0" smtClean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турбулентности</a:t>
            </a:r>
            <a:endParaRPr lang="en-US" sz="2000" strike="noStrike" spc="-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71070" y="1357700"/>
            <a:ext cx="712879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сравнении с мировыми аналогами возрастает разрешение метода: количество областей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 перекрещивающимися оптическими пучками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увеличивается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за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счет учета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углового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смещения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солнечного объекта  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 небосводу в течение дня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Из-за углового смещения Солнца по небосводу во времени формируются области скрещенных пучков (между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оптическим пучком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начальный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момент времени на опорной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субпертуре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spc="-1" dirty="0" smtClean="0">
                <a:latin typeface="Times New Roman" pitchFamily="18" charset="0"/>
                <a:cs typeface="Times New Roman" pitchFamily="18" charset="0"/>
              </a:rPr>
              <a:t>оптическими пучками 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последующие моменты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времени</a:t>
            </a:r>
            <a:r>
              <a:rPr lang="ru-RU" sz="2000" spc="-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pc="-1" dirty="0" smtClean="0">
                <a:latin typeface="Times New Roman" pitchFamily="18" charset="0"/>
                <a:cs typeface="Times New Roman" pitchFamily="18" charset="0"/>
              </a:rPr>
              <a:t>на разнесенных </a:t>
            </a:r>
            <a:r>
              <a:rPr lang="ru-RU" sz="2000" spc="-1" dirty="0" err="1" smtClean="0">
                <a:latin typeface="Times New Roman" pitchFamily="18" charset="0"/>
                <a:cs typeface="Times New Roman" pitchFamily="18" charset="0"/>
              </a:rPr>
              <a:t>субапертурах</a:t>
            </a:r>
            <a:r>
              <a:rPr lang="ru-RU" sz="2000" spc="-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b="1" spc="-1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2000" b="1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Патент на изобретение.</a:t>
            </a:r>
            <a:r>
              <a:rPr lang="ru-RU" sz="20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spc="-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Ковадло</a:t>
            </a: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П.Г., </a:t>
            </a:r>
            <a:r>
              <a:rPr lang="ru-RU" sz="2000" spc="-1" dirty="0" err="1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Шиховцев</a:t>
            </a:r>
            <a:r>
              <a:rPr lang="ru-RU" sz="2000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А.Ю. </a:t>
            </a:r>
            <a:r>
              <a:rPr lang="ru-RU" sz="2000" b="1" dirty="0" smtClean="0"/>
              <a:t>СПОСОБ </a:t>
            </a:r>
            <a:r>
              <a:rPr lang="ru-RU" sz="2000" b="1" dirty="0"/>
              <a:t>ИЗМЕРЕНИЯ ВЕРТИКАЛЬНЫХ ПРОФИЛЕЙ ПОКАЗАТЕЛЯ ПРЕЛОМЛЕНИЯ ВОЗДУХА ДЛЯ КОРРЕКЦИИ </a:t>
            </a:r>
            <a:r>
              <a:rPr lang="ru-RU" sz="2000" b="1" dirty="0" smtClean="0"/>
              <a:t>СОЛНЕЧНЫХ ИЗОБРАЖЕНИЙ.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 2712464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C1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. 2020.</a:t>
            </a:r>
            <a:endParaRPr lang="en-US" sz="2000" b="1" strike="noStrike" spc="-1" dirty="0" smtClean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42" y="1053530"/>
            <a:ext cx="4819960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8542" y="5806058"/>
            <a:ext cx="46759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Перекрещивающиеся пучки от одного и того же объекта, который смещается во времени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24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74" y="1341562"/>
            <a:ext cx="3942952" cy="3500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4" t="16403" r="18793" b="2696"/>
          <a:stretch/>
        </p:blipFill>
        <p:spPr bwMode="auto">
          <a:xfrm>
            <a:off x="3718942" y="1318462"/>
            <a:ext cx="3672408" cy="3551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8454" t="16403" r="18793" b="-661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AutoShape 2" descr="https://muse.iszf.irk.ru/7e936388-cb2c-404d-b70c-2939a855da47/raw/.smc/jupyter/blobs/a.png?sha1=43b6c10b4608902c7061da5b5ed660bf34c8eed3&amp;attempts=0"/>
          <p:cNvSpPr>
            <a:spLocks noChangeAspect="1" noChangeArrowheads="1"/>
          </p:cNvSpPr>
          <p:nvPr/>
        </p:nvSpPr>
        <p:spPr bwMode="auto">
          <a:xfrm>
            <a:off x="155575" y="-2293938"/>
            <a:ext cx="4714875" cy="478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967413" y="5808960"/>
            <a:ext cx="419813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99"/>
              </a:spcAft>
            </a:pP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Вертикальные профили ОТ по данным измерений в режиме реального времени, выполненных с помощью датчика ВФ БСВТ</a:t>
            </a:r>
            <a:endParaRPr lang="en-US" sz="1600" b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13265" y="5085978"/>
            <a:ext cx="8196703" cy="1610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Профили турбулентности оцениваются с учетом того, что амплитуды дрожания </a:t>
            </a:r>
            <a:r>
              <a:rPr lang="ru-RU" sz="1600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субизображений</a:t>
            </a:r>
            <a:r>
              <a:rPr lang="ru-RU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в фокусе телескопа прямо пропорциональны интегралу структурной характеристики турбулентных флуктуаций </a:t>
            </a:r>
            <a:r>
              <a:rPr lang="en-US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n</a:t>
            </a:r>
            <a:r>
              <a:rPr lang="ru-RU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по высоте.</a:t>
            </a:r>
          </a:p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Наиболее интенсивная турбулентность развивается в слое до 900 – 1200 м над телескопом. Второй пик наблюдается в области струйного течения на высоте около 12 км. </a:t>
            </a:r>
            <a:r>
              <a:rPr lang="ru-RU" sz="1600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en-US" sz="1600" i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4566" y="4782499"/>
            <a:ext cx="6840760" cy="3754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1600" b="1" spc="-1" dirty="0" err="1" smtClean="0">
                <a:latin typeface="Times New Roman" pitchFamily="18" charset="0"/>
                <a:ea typeface="Times New Roman"/>
                <a:cs typeface="Times New Roman" pitchFamily="18" charset="0"/>
              </a:rPr>
              <a:t>Гартманограммы</a:t>
            </a: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, зарегистрированные датчиком ШГ БСВТ</a:t>
            </a:r>
            <a:endParaRPr lang="en-US" sz="1600" b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-56044" y="981522"/>
            <a:ext cx="12055906" cy="352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 2021 -2023 г. Был развит метод оценки вертикальных профилей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размерных характеристик</a:t>
            </a: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интенсивности турбулентности</a:t>
            </a:r>
            <a:endParaRPr lang="en-US" sz="1600" b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AutoShape 2" descr="https://muse.iszf.irk.ru/7e936388-cb2c-404d-b70c-2939a855da47/raw/.smc/jupyter/blobs/a.png?sha1=843f725e1f5363b0074f8d1d2deb66209ee4ffd9&amp;attempts=0"/>
          <p:cNvSpPr>
            <a:spLocks noChangeAspect="1" noChangeArrowheads="1"/>
          </p:cNvSpPr>
          <p:nvPr/>
        </p:nvSpPr>
        <p:spPr bwMode="auto">
          <a:xfrm>
            <a:off x="155575" y="-3336925"/>
            <a:ext cx="6867525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418" y="1606494"/>
            <a:ext cx="4098460" cy="4127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20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6250087"/>
            <a:ext cx="709828" cy="379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ctr">
            <a:normAutofit/>
          </a:bodyPr>
          <a:lstStyle/>
          <a:p>
            <a:pPr algn="ctr">
              <a:lnSpc>
                <a:spcPct val="100000"/>
              </a:lnSpc>
            </a:pPr>
            <a:fld id="{E60B97A3-BA47-4018-AD9D-9C9AF66E64E1}" type="slidenum">
              <a:rPr lang="ru-RU" sz="1100" b="1" spc="-1">
                <a:solidFill>
                  <a:srgbClr val="464646"/>
                </a:solidFill>
                <a:latin typeface="Tw Cen MT"/>
                <a:ea typeface="DejaVu Sans"/>
              </a:rPr>
              <a:t>7</a:t>
            </a:fld>
            <a:endParaRPr lang="en-US" sz="1100" spc="-1">
              <a:latin typeface="Arial"/>
            </a:endParaRPr>
          </a:p>
        </p:txBody>
      </p:sp>
      <p:pic>
        <p:nvPicPr>
          <p:cNvPr id="184" name="Picture 3"/>
          <p:cNvPicPr/>
          <p:nvPr/>
        </p:nvPicPr>
        <p:blipFill>
          <a:blip r:embed="rId3"/>
          <a:stretch/>
        </p:blipFill>
        <p:spPr>
          <a:xfrm>
            <a:off x="709828" y="2029501"/>
            <a:ext cx="4043428" cy="4640653"/>
          </a:xfrm>
          <a:prstGeom prst="rect">
            <a:avLst/>
          </a:prstGeom>
          <a:ln>
            <a:noFill/>
          </a:ln>
        </p:spPr>
      </p:pic>
      <p:pic>
        <p:nvPicPr>
          <p:cNvPr id="6" name="Picture 2"/>
          <p:cNvPicPr/>
          <p:nvPr/>
        </p:nvPicPr>
        <p:blipFill>
          <a:blip r:embed="rId4"/>
          <a:srcRect l="35084" t="17092" r="12866" b="11280"/>
          <a:stretch/>
        </p:blipFill>
        <p:spPr>
          <a:xfrm>
            <a:off x="5015086" y="1629594"/>
            <a:ext cx="6552728" cy="4680520"/>
          </a:xfrm>
          <a:prstGeom prst="rect">
            <a:avLst/>
          </a:prstGeom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90551" y="6439971"/>
            <a:ext cx="424847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Исследуемый регион</a:t>
            </a:r>
            <a:endParaRPr lang="en-US" b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397" y="981522"/>
            <a:ext cx="11914473" cy="1047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b="1" spc="-1" dirty="0">
                <a:latin typeface="Times New Roman" pitchFamily="18" charset="0"/>
                <a:ea typeface="Times New Roman"/>
                <a:cs typeface="Times New Roman" pitchFamily="18" charset="0"/>
              </a:rPr>
              <a:t>Впервые выполнены исследования атмосферных процессов в приложении к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описанию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влияния мезомасштабных вихревых структур на генерацию и подавление мелкомасштабной оптической турбулентности.</a:t>
            </a:r>
            <a:endParaRPr lang="en-US" b="1" i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22998" y="6218973"/>
            <a:ext cx="7632848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99"/>
              </a:spcAft>
            </a:pP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Пространственное распределение скорости потока с разрешением </a:t>
            </a:r>
            <a:r>
              <a:rPr lang="ru-RU" sz="1600" b="1" spc="-1" dirty="0" smtClean="0">
                <a:solidFill>
                  <a:srgbClr val="FF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500 м</a:t>
            </a:r>
            <a:r>
              <a:rPr lang="en-US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c </a:t>
            </a: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применением модели </a:t>
            </a:r>
            <a:r>
              <a:rPr lang="en-US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WRF</a:t>
            </a:r>
            <a:r>
              <a:rPr lang="ru-RU" sz="1600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1600" b="1" spc="-1" dirty="0" smtClean="0">
                <a:solidFill>
                  <a:srgbClr val="FFC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Желтая линия - береговая линия оз. Байкал</a:t>
            </a:r>
            <a:endParaRPr lang="en-US" sz="1600" b="1" spc="-1" dirty="0">
              <a:solidFill>
                <a:srgbClr val="FFC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6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0" y="6250087"/>
            <a:ext cx="709828" cy="37976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9997" tIns="59999" rIns="119997" bIns="59999" anchor="ctr">
            <a:normAutofit/>
          </a:bodyPr>
          <a:lstStyle/>
          <a:p>
            <a:pPr algn="ctr">
              <a:lnSpc>
                <a:spcPct val="100000"/>
              </a:lnSpc>
            </a:pPr>
            <a:fld id="{E60B97A3-BA47-4018-AD9D-9C9AF66E64E1}" type="slidenum">
              <a:rPr lang="ru-RU" sz="1100" b="1" spc="-1">
                <a:solidFill>
                  <a:srgbClr val="464646"/>
                </a:solidFill>
                <a:latin typeface="Tw Cen MT"/>
                <a:ea typeface="DejaVu Sans"/>
              </a:rPr>
              <a:t>8</a:t>
            </a:fld>
            <a:endParaRPr lang="en-US" sz="1100" spc="-1">
              <a:latin typeface="Arial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438" y="1845618"/>
            <a:ext cx="403244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34" y="1686491"/>
            <a:ext cx="4536504" cy="4767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31" y="2061642"/>
            <a:ext cx="3470687" cy="2452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57397" y="981522"/>
            <a:ext cx="11914473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Впервые с применением модели </a:t>
            </a:r>
            <a:r>
              <a:rPr lang="en-US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WRF </a:t>
            </a:r>
            <a:r>
              <a:rPr lang="ru-RU" b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получены вертикальные профили дневной турбулентности</a:t>
            </a:r>
            <a:endParaRPr lang="en-US" b="1" i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46935" y="6494873"/>
            <a:ext cx="38884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b="1" i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Горизонтальное разрешение 30 км</a:t>
            </a:r>
            <a:endParaRPr lang="en-US" b="1" i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301981" y="6412124"/>
            <a:ext cx="3888432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799"/>
              </a:spcAft>
            </a:pPr>
            <a:r>
              <a:rPr lang="ru-RU" b="1" i="1" spc="-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Горизонтальное разрешение 500 м</a:t>
            </a:r>
            <a:endParaRPr lang="en-US" b="1" i="1" spc="-1" dirty="0">
              <a:latin typeface="Times New Roman" pitchFamily="18" charset="0"/>
              <a:ea typeface="Times New Roman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57397" y="1343303"/>
            <a:ext cx="11698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Профили оценены с привлечением вертикальных профилей метеорологических характеристик и расчетных значений внешнего масштаба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34" t="59351" r="49847" b="15469"/>
          <a:stretch/>
        </p:blipFill>
        <p:spPr bwMode="auto">
          <a:xfrm>
            <a:off x="550590" y="4500388"/>
            <a:ext cx="2679131" cy="2129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0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42678" y="2133650"/>
            <a:ext cx="97930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spc="-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Применение</a:t>
            </a:r>
            <a:r>
              <a:rPr lang="en-US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нейронных</a:t>
            </a:r>
            <a:r>
              <a:rPr lang="en-US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сетей</a:t>
            </a:r>
            <a:r>
              <a:rPr lang="en-US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оценки</a:t>
            </a:r>
            <a:endParaRPr lang="ru-RU" sz="2800" b="1" spc="-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нтегральной интенсивности турбулентности (параметра</a:t>
            </a:r>
          </a:p>
          <a:p>
            <a:pPr algn="ctr">
              <a:lnSpc>
                <a:spcPct val="100000"/>
              </a:lnSpc>
            </a:pPr>
            <a:r>
              <a:rPr lang="en-US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seeing</a:t>
            </a:r>
            <a:r>
              <a:rPr lang="ru-RU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algn="ctr">
              <a:lnSpc>
                <a:spcPct val="100000"/>
              </a:lnSpc>
            </a:pPr>
            <a:r>
              <a:rPr lang="ru-RU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примере</a:t>
            </a:r>
            <a:r>
              <a:rPr lang="en-US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мест</a:t>
            </a:r>
            <a:r>
              <a:rPr lang="ru-RU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spc="-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расположения</a:t>
            </a:r>
            <a:r>
              <a:rPr lang="en-US" sz="2800" b="1" spc="-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spc="-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Саянской солнечной обсерватории</a:t>
            </a:r>
            <a:endParaRPr lang="en-US" sz="2800" spc="-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00" t="46451" r="30250" b="43111"/>
          <a:stretch/>
        </p:blipFill>
        <p:spPr bwMode="auto">
          <a:xfrm>
            <a:off x="3669774" y="4354135"/>
            <a:ext cx="5138896" cy="1219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170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3923</TotalTime>
  <Words>1582</Words>
  <Application>Microsoft Office PowerPoint</Application>
  <PresentationFormat>Произвольный</PresentationFormat>
  <Paragraphs>103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19" baseType="lpstr"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Результаты:</vt:lpstr>
      <vt:lpstr>Работы поддержаны грантом Президента РФ МК-444.2021.4, РНФ 22-29-01137, РНФ 22-72-00049, РНФ 19-79-00061.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Артем Шиховцев</cp:lastModifiedBy>
  <cp:revision>190</cp:revision>
  <dcterms:created xsi:type="dcterms:W3CDTF">2021-11-25T02:36:15Z</dcterms:created>
  <dcterms:modified xsi:type="dcterms:W3CDTF">2023-09-19T06:37:21Z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Произвольный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3</vt:i4>
  </property>
</Properties>
</file>