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3" r:id="rId7"/>
    <p:sldId id="273" r:id="rId8"/>
    <p:sldId id="265" r:id="rId9"/>
    <p:sldId id="274" r:id="rId10"/>
    <p:sldId id="277" r:id="rId11"/>
    <p:sldId id="272" r:id="rId12"/>
    <p:sldId id="266" r:id="rId13"/>
    <p:sldId id="267" r:id="rId14"/>
    <p:sldId id="268" r:id="rId15"/>
    <p:sldId id="269" r:id="rId16"/>
    <p:sldId id="275" r:id="rId17"/>
    <p:sldId id="270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E7CD-6A45-4F46-B1C8-538050B3A59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2E68C-C5D8-4F1D-B610-1D2E84536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8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C05EB-4EDD-4CEB-9EB0-09A5117A88F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7F4093-8BD4-4BFA-8228-9AC2E1D0AB9A}" type="slidenum">
              <a:rPr lang="ru-RU" altLang="ru-RU" sz="1200"/>
              <a:pPr algn="r"/>
              <a:t>1</a:t>
            </a:fld>
            <a:endParaRPr lang="ru-RU" altLang="ru-RU" sz="1200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D4E8D60-224A-4FC3-869B-0210A1A97C6E}" type="slidenum">
              <a:rPr lang="ru-RU" altLang="ru-RU" sz="1200"/>
              <a:pPr algn="r"/>
              <a:t>1</a:t>
            </a:fld>
            <a:endParaRPr lang="ru-RU" altLang="ru-RU" sz="1200"/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1109211-ED35-4385-9D69-D81688419A8A}" type="slidenum">
              <a:rPr lang="ru-RU" altLang="ru-RU" sz="1200">
                <a:latin typeface="Times New Roman" pitchFamily="18" charset="0"/>
                <a:cs typeface="Arial" charset="0"/>
              </a:rPr>
              <a:pPr algn="r"/>
              <a:t>1</a:t>
            </a:fld>
            <a:endParaRPr lang="ru-RU" altLang="ru-RU" sz="1200">
              <a:latin typeface="Times New Roman" pitchFamily="18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2E68C-C5D8-4F1D-B610-1D2E84536D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3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57FE-AA96-423A-A280-A7549632CC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57FE-AA96-423A-A280-A7549632CC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9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6" y="1882065"/>
            <a:ext cx="9144000" cy="1584176"/>
          </a:xfrm>
        </p:spPr>
        <p:txBody>
          <a:bodyPr anchorCtr="1"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Коллоидно-химические основы получения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наночернил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печатного способа получения электронных компонентов.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11134" y="0"/>
            <a:ext cx="4953000" cy="21328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ФЕДЕРАЛЬНОЕ ГОСУДАРСТВЕННОЕ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БЮДЖЕТНОЕ УЧРЕЖДЕНИЕ НАУКИ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 ИНСТИТУТ НЕОРГАНИЧЕСКОЙ ХИМИИ </a:t>
            </a:r>
            <a:endParaRPr lang="en-US" altLang="ru-RU" sz="1800" b="1" dirty="0"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ИМ. А. В. НИКОЛАЕВА СО </a:t>
            </a:r>
            <a:r>
              <a:rPr lang="ru-RU" altLang="ru-RU" sz="1800" b="1" dirty="0" smtClean="0">
                <a:latin typeface="Times New Roman" pitchFamily="18" charset="0"/>
              </a:rPr>
              <a:t>РАН</a:t>
            </a:r>
          </a:p>
          <a:p>
            <a:pPr algn="ctr">
              <a:spcBef>
                <a:spcPts val="600"/>
              </a:spcBef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экстракционных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endParaRPr lang="en-US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22661" y="3429000"/>
            <a:ext cx="9144000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0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altLang="ru-RU" sz="3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altLang="ru-RU" sz="3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</a:p>
          <a:p>
            <a:pPr algn="ctr">
              <a:spcBef>
                <a:spcPct val="2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лабораторией, кандидат химических наук</a:t>
            </a:r>
            <a:endParaRPr lang="ru-RU" alt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260648"/>
            <a:ext cx="1295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store.niic.nsc.ru/img/main/institute/inst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79" y="0"/>
            <a:ext cx="295611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22" y="5873115"/>
            <a:ext cx="91317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сессия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бъединенного ученого совета по физическим наукам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отделения российской академии наук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ИЯФ СО РАН, 19 сентября 2023 г.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ФГБУН Институт органической и физической химии им. А. Е. Арбузова РАН -  Bruker Масс-спектромет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ФГБУН Институт органической и физической химии им. А. Е. Арбузова РАН -  Bruker Масс-спектрометр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64" y="4725144"/>
            <a:ext cx="911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заявки на конкурс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имени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области физических основ и элементной базы микро-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наноэлектроники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-3318" y="5589241"/>
            <a:ext cx="8031702" cy="1268760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 80 –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неионный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ПАВ, но при этом эффективный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заряжающий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агент...?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92" y="840467"/>
            <a:ext cx="2962019" cy="21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7" y="3718191"/>
            <a:ext cx="5533925" cy="20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3" y="853241"/>
            <a:ext cx="3009396" cy="21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66" y="664844"/>
            <a:ext cx="2058452" cy="49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213" y="5746567"/>
            <a:ext cx="6660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Gacek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M.M., Berg J.C.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Colloid Interface Sci.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449. 192–197.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Poovarodom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S., Berg J.C.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Colloid Interface Sci. 2010. 346. 370–377.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Gacek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M.M., Berg J.C.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Electrophoresis. 2014. 35. 1766–1772.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Y.T., Zhao X.P., Wang D.W.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Microencapsul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2006. 23. 762–768.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" y="3046870"/>
            <a:ext cx="684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Электрофоретическая подвижность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/PMMA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 80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тетрахлороэтилене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достаточна для их использования в качестве электронных чернил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e-ink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03" y="878125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8952" y="878125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3977" y="893484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0392" y="6348966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876" y="6165304"/>
            <a:ext cx="8022508" cy="689477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механизм действия </a:t>
            </a:r>
          </a:p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неионных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 как заряжающих агентов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3" y="1082064"/>
            <a:ext cx="7952373" cy="3554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4636874"/>
            <a:ext cx="91427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процесса: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обратных мицелл на частице дисперсной фазы;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 заряда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локализованных на поверхности частицы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«кислых» функциональных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А-Н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«основные» функциональные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ПАВ;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 заряда полярной полостью обратной мицеллы;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десорбция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заряженных обратных мицелл с частиц дисперсной фазы.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698" y="62484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Pugh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R.J.,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Fowkes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F.M.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Colloids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Pugh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R.J.,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Fowkes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F.M.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Colloids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3–4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423.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24" y="1348339"/>
            <a:ext cx="2915816" cy="190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0" y="21366"/>
            <a:ext cx="9134870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аночастицы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серебра, стабилизированные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 80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электрокинетический потенциал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концентрирование электрофорезом.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18" y="1348339"/>
            <a:ext cx="2903406" cy="189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user1\AppData\Local\Microsoft\Windows\Temporary Internet Files\Content.Word\Camera 380 kx Ag span c6 0001 Ceta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" y="1348339"/>
            <a:ext cx="2985880" cy="2985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" y="4334219"/>
            <a:ext cx="3002025" cy="1961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90186" y="3245197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Электрокинетический потенциал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+30.6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2903" y="6406809"/>
            <a:ext cx="7923473" cy="458884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490057"/>
            <a:ext cx="7745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Kolodin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A.N.,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Maximovskiy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E.A.,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et.al.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Coll. Surf. A. 2021. 625. 126961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D:\Павел\Статьи\Опубликованные статьи\26. 2021. Coll. sirf. A\Рисунки\TO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5212227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806400"/>
            <a:ext cx="576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серебра в пленке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96% масс.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Заряженные частицы в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незаряжающих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ПАВ.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возможно и как это понять?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7607" y="4180906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oil alcohol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ethoxylate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" y="4241775"/>
            <a:ext cx="25202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4" y="1485359"/>
            <a:ext cx="18002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85" y="1467432"/>
            <a:ext cx="1432406" cy="27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33" y="978385"/>
            <a:ext cx="180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EH 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2475" y="978385"/>
            <a:ext cx="180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61855"/>
            <a:ext cx="4382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Оксиэтилированные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этоксилаты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распространенный, коммерчески доступный класс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неионных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ПАВ. Как правило,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этоксилаты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большое количество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оксиэтильных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и, как следствие, лучше растворимы в воде, чем в «масле» (высокий ГЛБ). Маслорастворимые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этоксилаты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не более 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оксиэтильных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18" y="2923993"/>
            <a:ext cx="3732630" cy="24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5408232"/>
            <a:ext cx="457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нет примеров получения заряженных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стабилизированных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этоксилатами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6D0A66D-D85C-DF7D-4FD2-A303633979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551" r="7519" b="9094"/>
          <a:stretch/>
        </p:blipFill>
        <p:spPr>
          <a:xfrm>
            <a:off x="4425494" y="1537371"/>
            <a:ext cx="1422356" cy="13672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7C7B6A-2193-2069-9AC7-7C8DF47318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763" t="1162" r="14581" b="20512"/>
          <a:stretch/>
        </p:blipFill>
        <p:spPr>
          <a:xfrm>
            <a:off x="6014849" y="1556793"/>
            <a:ext cx="1506349" cy="13477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7EEDDC8-E1CA-7B84-D9CB-CA7768B33D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599" t="14710" r="19510" b="29056"/>
          <a:stretch/>
        </p:blipFill>
        <p:spPr>
          <a:xfrm>
            <a:off x="7630414" y="1556792"/>
            <a:ext cx="1437554" cy="13505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2DD237-2F06-B3F4-5C67-3225B7D00D82}"/>
              </a:ext>
            </a:extLst>
          </p:cNvPr>
          <p:cNvSpPr txBox="1"/>
          <p:nvPr/>
        </p:nvSpPr>
        <p:spPr>
          <a:xfrm>
            <a:off x="4412198" y="973207"/>
            <a:ext cx="145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водной фазы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E148B2-7BD2-8C97-D1E4-8D70CFAD8F1F}"/>
              </a:ext>
            </a:extLst>
          </p:cNvPr>
          <p:cNvSpPr txBox="1"/>
          <p:nvPr/>
        </p:nvSpPr>
        <p:spPr>
          <a:xfrm>
            <a:off x="5985360" y="973206"/>
            <a:ext cx="156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фазы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D50153-0F55-F373-C8D6-5238BA94FB8E}"/>
              </a:ext>
            </a:extLst>
          </p:cNvPr>
          <p:cNvSpPr txBox="1"/>
          <p:nvPr/>
        </p:nvSpPr>
        <p:spPr>
          <a:xfrm>
            <a:off x="7580545" y="991715"/>
            <a:ext cx="148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фазы</a:t>
            </a:r>
          </a:p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95" y="719504"/>
            <a:ext cx="4283968" cy="41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Термический анализ и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EGA-MS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1087" y="4202799"/>
            <a:ext cx="21602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9" idx="2"/>
            <a:endCxn id="7" idx="0"/>
          </p:cNvCxnSpPr>
          <p:nvPr/>
        </p:nvCxnSpPr>
        <p:spPr>
          <a:xfrm>
            <a:off x="5861007" y="2461833"/>
            <a:ext cx="828092" cy="1740966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8959" y="153850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35, 36,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37, 38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1739499"/>
            <a:ext cx="4723555" cy="2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71950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Термическое разложение образца ПАВ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окислительной атмосфере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(аргон/кислород 4:1)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9033" y="4855962"/>
            <a:ext cx="4723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Термограммы соответствуют ожидаемым для образца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неионного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ПАВ. </a:t>
            </a:r>
          </a:p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250-300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массы близка к 100%.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Экзоэффеты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кривой ДСК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8314" y="485596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ожидаемых продуктов горения ПАВ присутствуют также пики, соответствующие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Притом в заметных количествах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0.35% масс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меркурометрического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титрования).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22862" y="6440345"/>
            <a:ext cx="7899504" cy="417654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Носители заряда в диффузной части ДЭС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58" y="4726282"/>
            <a:ext cx="6433639" cy="14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7722" y="16578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вероятная схема процессов, протекающих при синтезе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2" y="4340405"/>
            <a:ext cx="913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механизм действия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«заряжающего» агента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61" y="5719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нитрата серебра наблюдается формирование хлорида серебра во всем объеме органической фазы → часть хлора локализована в органической фазе.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добавлении гидразина наблюдается растворение хлорида серебра и образование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наноионов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вероятно носителями заряда в полярных полостях мицелл являются хлорид-ионы.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7967"/>
            <a:ext cx="7056784" cy="237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502978"/>
            <a:ext cx="8086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Kasyanov A.,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Maximovskiy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Plyusnin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J. Mol. Liq.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374. 121273.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50" y="1467375"/>
            <a:ext cx="3024000" cy="2419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54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Пленки на основе концентратов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стабилизированных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" y="3935445"/>
            <a:ext cx="3024000" cy="22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46" y="3934999"/>
            <a:ext cx="3024000" cy="22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50" y="3934999"/>
            <a:ext cx="3024000" cy="22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94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С,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□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5 Ом, 96.6%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725" y="1124744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С,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□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40 мОм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96.8% Ag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7450" y="1124744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С,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□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Ом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96.9% Ag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268" y="6211669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11%,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6208006"/>
            <a:ext cx="143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62080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" y="1467375"/>
            <a:ext cx="3024000" cy="2419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1467375"/>
            <a:ext cx="3024000" cy="2419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00" y="1467375"/>
            <a:ext cx="1314000" cy="1051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46" y="1467375"/>
            <a:ext cx="1314000" cy="105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1" y="1463298"/>
            <a:ext cx="1314000" cy="1051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показатели заявки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322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Kolodin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A.N.,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Maximovskiy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E.A.,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Plyusnin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P.E.,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Korolkov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I.V.,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Gerasimov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Electrophoretic concentration and production of conductive coatings from silver nanoparticles stabilized with non-ionic surfactant Span 80 // Colloids.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2021. 625. 126961.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://doi.org/10.1016/j.colsurfa.2021.126961.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журнала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Kolodin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A.N.,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Shaparenko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N.O.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Conductive coatings based on concentrated silver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organosols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stabilized with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Tergitol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NP4/Aerosol OT mixture // Colloids.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2022. 647. 129211. https://doi.org/10.1016/j.colsurfa.2022.129211.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журнала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Kasyanov A.V.,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Maximovskiy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E.A.,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Plyusnin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P.E.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Electrophoretic mobility of silver nanoparticles stabilized with nonionic surfactant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SA4: Origin of charged particles, concentration by electrophoresis and production of conductive coatings // J. Mol. Liq. 2023.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374. 121273. https://doi.org/10.1016/j.molliq.2023.121273.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журнала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6.0,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заявку:</a:t>
            </a:r>
          </a:p>
          <a:p>
            <a:pPr algn="just"/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стабилизации заряженных частиц поверхностно-активными веществами в неполярных средах (обзор) // Коллоид. ж.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печати.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журнала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Павел\Статьи\Опубликованные статьи\26. 2021. Coll. sirf. A\Рисунки\T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240000" cy="1298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Павел\Статьи\Готовятся к публикации\Принятые и отправленные\По тергитолу с АОТ\JML\G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2330"/>
            <a:ext cx="3240000" cy="12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8098"/>
            <a:ext cx="3240000" cy="12938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8098"/>
            <a:ext cx="3240000" cy="12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9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042" y="59618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Bulavchenko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A.I.,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Langmuir.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2010. 26. 2. 736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А.И., Манаков А.Ю.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журн. 2011. 78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7. 67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химии. 2013. 87. 10. 1779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Шапаренко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Н.О.,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Арымбаева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А.Т.,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Коллоид. ж. 2016. 78. 4. 458.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А.И., Демидова М.Г.,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Подлипская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Т.Ю.,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химии.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2017. 91. 8. 1344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Bulavchenko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A.I.,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Arymbaeva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A.T.,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Demidova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M.G.,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P.S.,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Plysnin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P.E.,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Bulavchenko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Langmuir. 2018. 34. 8. 2815.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P.S.,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Beketova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D.I.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Coll. Surf. A. 2019. 568. 51.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Арымбаева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А.Т., Бордзиловский Д.С., Майоров А.П.,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Коллоид. ж. 2019. 81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4. 501.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Арымбаева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А.Т.,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О.А., Петрова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химии. 2019. 93. 8. 1237.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Коллоид. журн.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 82. 2. 186-.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Bulavchenko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A.I.,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Shaparenko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N.O.,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Kompan’kov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N.B.,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P.S.,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Demidova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M.G.,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Arymbaeva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2020. 22. 26. 14671.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химии. 2020. 94. 10. 1552.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А.Н., Суляева В.С.,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Физикохимия поверхности и защита материалов.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2020. 56. 6. 616.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опубликованные работы по теме заявки.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резюме заявки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6805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представлены основные аспекты получения и регулирования ключевых характеристик покрытий на основе чернил для печатной электроники, содержащих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серебра, стабилизированные различными типами ПАВ. К наиболее значимым результатам можно отнести следующие:</a:t>
            </a:r>
          </a:p>
          <a:p>
            <a:pPr marL="457200" indent="-4572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ранее разработанного в лаборатории эмульсионного метода синтеза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показано, что варьирование состава смеси анионный/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неионный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 позволяет регулировать минимальную температуру термической обработки, необходимую для получения проводящих покрытий. Важной особенностью получаемых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их стабильность в воде и в неполярных органических средах. </a:t>
            </a:r>
          </a:p>
          <a:p>
            <a:pPr marL="457200" indent="-4572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электрофоретического концентрирования получены органозоли серебра, стабилизированные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неионным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 80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содержанием металла более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2М и степенью извлечения более 97%.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Термической обработкой таких концентратов получены проводящие пленки с содержанием металла до 96% масс. и зеркальным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блеском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пример получения заряженных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серебра, стабилизированных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этоксилированным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 предельных углеводородов. Термический анализ этого вещества показал наличие значительного количества хлора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наиболее вероятно, обуславливающего способность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 двигаться во внешнем электрическом поле.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концентратов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термической обработкой были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проводящие покрытия с содержанием серебра до 97% масс.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73216"/>
            <a:ext cx="9131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способ получения материалов.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проще, дешевле.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1225870"/>
            <a:ext cx="3504844" cy="35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44" y="1484784"/>
            <a:ext cx="5190311" cy="20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4941168"/>
            <a:ext cx="383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традиционного и печатного способа получения антенн радиочастотного диапазона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8" y="3866581"/>
            <a:ext cx="4592888" cy="20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196752"/>
            <a:ext cx="547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Термический способ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функционализации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740" y="349724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Фотонный способ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" y="5877272"/>
            <a:ext cx="8028383" cy="980727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998303"/>
            <a:ext cx="7745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Wu W. // Nanoscale. 2017. 9. 7342.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Vassem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McKerricher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Shamim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// ACS Appl. Mater. Interfaces. 2016. 8. 177.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Kim H.-S.,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Dhage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S.R., Shim D.-E. // Appl. Phys. A. 2009. 97. 791.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1" y="5885376"/>
            <a:ext cx="8028383" cy="972624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7" y="12505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Жидкофазные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функциональной печати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6613" y="6021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электроника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область электроники, занимающаяся созданием электронных схем с помощью печатного оборудования, которое позволяет наносить на поверхность плоской подложки специальные чернила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активные и пассивные элементы, а также межэлементные соединения в соответствии с электрической схемой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0" y="1465773"/>
            <a:ext cx="2520332" cy="25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14170"/>
              </p:ext>
            </p:extLst>
          </p:nvPr>
        </p:nvGraphicFramePr>
        <p:xfrm>
          <a:off x="2699792" y="1465773"/>
          <a:ext cx="3024336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490"/>
                <a:gridCol w="1337846"/>
              </a:tblGrid>
              <a:tr h="2891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чернилам: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частиц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1-100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31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Вязкость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1-15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сПз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натяжение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25-50 мН/м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7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капли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5-100 мкм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70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6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1500-2500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7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компонента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20-60%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2552" y="4196618"/>
            <a:ext cx="4080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чернил к микросхемам: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чернил на подложку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(стекло, бумага, пластик …)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растворителя (высушивание) 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рисунка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термическая, плазменная …)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электронное устройство !!!</a:t>
            </a:r>
          </a:p>
        </p:txBody>
      </p:sp>
      <p:pic>
        <p:nvPicPr>
          <p:cNvPr id="8" name="Picture 2" descr="Картинки по запросу conductive 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91" y="4204108"/>
            <a:ext cx="2601244" cy="17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sintering-free in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35" y="4194519"/>
            <a:ext cx="2344698" cy="17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ABCB8D0C-4F7E-4479-AB05-B213B442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11" y="1340768"/>
            <a:ext cx="3311035" cy="11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26711012-F957-4316-B628-A1E9ADE6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07" y="2580370"/>
            <a:ext cx="2801041" cy="16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6023945"/>
            <a:ext cx="7745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 Hong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S., Yeo J., Kim G., et. al.// ACS Nano. 2013.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7. 5024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Magdassi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Grouchko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Berezin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Kamyshny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// ACS Nano.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2010. 4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Reiser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Gonzalez-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Garsia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Kanelidis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I., et. al. // Chem. Sci. 2016.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4190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811" y="1340768"/>
            <a:ext cx="42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3414" y="2448324"/>
            <a:ext cx="42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618" y="5629175"/>
            <a:ext cx="42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«сверху вниз» и «снизу вверх».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14318"/>
              </p:ext>
            </p:extLst>
          </p:nvPr>
        </p:nvGraphicFramePr>
        <p:xfrm>
          <a:off x="35496" y="836712"/>
          <a:ext cx="9108504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5467"/>
                <a:gridCol w="45530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Сверху вниз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Снизу вверх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производительность.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простота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необходимых концентраций целевого компонента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стабильность и узкое размерное распределение частиц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простора контроля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размера частиц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частиц непосредственно в жидкой фазе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в подборе подходящего растворителя и стабилизатора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широкое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размерное распределение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 контролировать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получаемых частиц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производительность, которую очень сложно увеличить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достижения высоких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концентраций целевого компонента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Используется,</a:t>
                      </a:r>
                      <a:r>
                        <a:rPr lang="ru-RU" sz="24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когда в приоритете </a:t>
                      </a:r>
                      <a:r>
                        <a:rPr lang="ru-RU" sz="2400" b="1" u="sng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sz="24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Используется,</a:t>
                      </a:r>
                      <a:r>
                        <a:rPr lang="ru-RU" sz="24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когда в приоритете </a:t>
                      </a:r>
                    </a:p>
                    <a:p>
                      <a:r>
                        <a:rPr lang="ru-RU" sz="2400" b="1" u="sng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</a:t>
                      </a:r>
                      <a:endParaRPr lang="ru-RU" sz="2400" b="1" u="sng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Микроэмульсионный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2" y="299431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мицеллярного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синтеза: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простой и доступный способ получения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лаборатории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контроля среднего диаметра получаемых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низкая степень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полидисперсности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мицеллярного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синтеза: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производительность – концентрация целевого компонента в пересчете на объем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обычно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миллимолярном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диапазоне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довольно узком соотношении объемов водной и органической фаз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растворители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" y="711769"/>
            <a:ext cx="9036496" cy="23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746859"/>
            <a:ext cx="1694519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Неполярная органика!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355977" y="1131579"/>
            <a:ext cx="864095" cy="140799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8781" y="746859"/>
            <a:ext cx="2304256" cy="36933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Водная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псевдофаза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27785" y="1116191"/>
            <a:ext cx="359068" cy="1248657"/>
          </a:xfrm>
          <a:prstGeom prst="straightConnector1">
            <a:avLst/>
          </a:prstGeom>
          <a:ln w="15875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95936" y="1116191"/>
            <a:ext cx="247080" cy="1248657"/>
          </a:xfrm>
          <a:prstGeom prst="straightConnector1">
            <a:avLst/>
          </a:prstGeom>
          <a:ln w="15875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подходы к получению чернил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" y="646331"/>
            <a:ext cx="1746594" cy="12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3" y="2008534"/>
            <a:ext cx="1353811" cy="12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49604" y="646331"/>
            <a:ext cx="4243075" cy="12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реагенты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концентрации</a:t>
            </a:r>
          </a:p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нестабильный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органозоль</a:t>
            </a:r>
          </a:p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концентрат частиц в виде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отделяется и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редиспергируется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растворителе меньшего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15858" y="2092042"/>
            <a:ext cx="4963155" cy="10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реагенты </a:t>
            </a:r>
            <a:r>
              <a:rPr lang="ru-RU" altLang="ru-RU" sz="1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невысокой концентрации</a:t>
            </a:r>
          </a:p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</a:t>
            </a: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органозоль</a:t>
            </a:r>
          </a:p>
          <a:p>
            <a:pPr eaLnBrk="1" hangingPunct="1">
              <a:spcBef>
                <a:spcPts val="300"/>
              </a:spcBef>
              <a:buFontTx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разделения и концентрирования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отделяются в виде </a:t>
            </a:r>
            <a:r>
              <a:rPr lang="ru-RU" altLang="ru-RU" sz="1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жидкого концентрата</a:t>
            </a:r>
            <a:endParaRPr lang="ru-RU" altLang="ru-RU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0599" y="646331"/>
            <a:ext cx="23291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подхода, </a:t>
            </a:r>
          </a:p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малозатратный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больший размер частиц,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стабильность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1962" y="1997706"/>
            <a:ext cx="22864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размер частиц,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стабильность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трудоемкий подход,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затратный метод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" y="3781516"/>
            <a:ext cx="3923928" cy="10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0075" y="3318039"/>
            <a:ext cx="914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концентрирования: электрофорез, центрифугирование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4" descr="ZvA2fEjrL2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34499" r="39293" b="19179"/>
          <a:stretch>
            <a:fillRect/>
          </a:stretch>
        </p:blipFill>
        <p:spPr bwMode="auto">
          <a:xfrm>
            <a:off x="4093477" y="3781516"/>
            <a:ext cx="857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5" descr="IMG_20171123_110339_HD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21416" r="32539" b="13618"/>
          <a:stretch>
            <a:fillRect/>
          </a:stretch>
        </p:blipFill>
        <p:spPr bwMode="auto">
          <a:xfrm>
            <a:off x="4950727" y="3781516"/>
            <a:ext cx="8191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7" y="4787022"/>
            <a:ext cx="49961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и доступный метод,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коэффициенты концентрирования,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Селективное концентрирование.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ненулевого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-потенциала,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неприменим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058" y="5800816"/>
            <a:ext cx="70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7406" y="5810341"/>
            <a:ext cx="9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9367" y="4077072"/>
            <a:ext cx="3256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Применимо для большинства сред,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Применимо для незаряженных частиц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цена ультрацентрифуг,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неселективное концентрирование,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коэффициенты концентрирования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19819" y="6381328"/>
            <a:ext cx="7936558" cy="474439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819" y="6439283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Bulavchenko A.I., </a:t>
            </a:r>
            <a:r>
              <a:rPr lang="sq-AL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 </a:t>
            </a:r>
            <a:r>
              <a:rPr lang="sq-AL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</a:t>
            </a:r>
            <a:r>
              <a:rPr lang="sq-AL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q-A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sq-A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Langmuir. </a:t>
            </a:r>
            <a:r>
              <a:rPr lang="sq-A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19819" y="6381328"/>
            <a:ext cx="7936558" cy="474439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Эмульсионный синтез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7920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традиционных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мицеллярных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 к синтезу предложен принципиально новый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эмульсионно-экстракционный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синтеза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размера в динамических эмульсиях, стабилизированных АОТ.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674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сочетает преимущества эмульсионного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высоких концентраций реагентов)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микроэмульсионного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(получение стабильных органозолей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размера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13" y="1484784"/>
            <a:ext cx="6178376" cy="388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19" y="6439283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Bulavchenko A.I., Arymbaeva A.T., Demidova M.G., </a:t>
            </a:r>
            <a:r>
              <a:rPr lang="sq-AL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Popovetskiy P.S.</a:t>
            </a:r>
            <a:r>
              <a:rPr lang="sq-A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 </a:t>
            </a:r>
            <a:r>
              <a:rPr lang="sq-A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sq-A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Langmuir. </a:t>
            </a:r>
            <a:r>
              <a:rPr lang="sq-A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q-A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q-A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q-A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еионные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 и анионный АОТ. </a:t>
            </a:r>
          </a:p>
        </p:txBody>
      </p:sp>
      <p:pic>
        <p:nvPicPr>
          <p:cNvPr id="3" name="Picture 2" descr="http://www.sigmaaldrich.com/content/dam/sigma-aldrich/structure1/004/mfcd00012455.eps/_jcr_content/renditions/mfcd00012455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" y="4368371"/>
            <a:ext cx="3230684" cy="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414" y="3722040"/>
            <a:ext cx="362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АОТ – «классический»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анионный маслорастворимый ПАВ.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ÐÐ°ÑÑÐ¸Ð½ÐºÐ¸ Ð¿Ð¾ Ð·Ð°Ð¿ÑÐ¾ÑÑ sorbitan ole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55" y="4087434"/>
            <a:ext cx="2592288" cy="14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61" y="4529574"/>
            <a:ext cx="19812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01370" y="3718102"/>
            <a:ext cx="324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 80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сорбитан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моноолеат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1874" y="3722040"/>
            <a:ext cx="248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Tergitol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нонилфенола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89938"/>
              </p:ext>
            </p:extLst>
          </p:nvPr>
        </p:nvGraphicFramePr>
        <p:xfrm>
          <a:off x="11946" y="617393"/>
          <a:ext cx="9096558" cy="3005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014"/>
                <a:gridCol w="4896544"/>
              </a:tblGrid>
              <a:tr h="25309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Анионный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АОТ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Неионные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18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солюбилизационная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емкость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низкая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солюбилизационная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емкость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32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хорошо изучен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Изучены хуже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7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Известный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заряжающий агент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получения заряженных частиц неочевидна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7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 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наночастиц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низкая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наночастиц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309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 доступный </a:t>
                      </a:r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относительно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дешевый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 доступные,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порой даже дешевле АОТ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7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Неорганические элементы в составе 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содержат неорганических элементов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2" y="6019546"/>
            <a:ext cx="2727477" cy="7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89406" y="5333857"/>
            <a:ext cx="272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EH3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этоксилат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2-этилгексанола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1370" y="560712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Ecosurf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45005" y="598371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oil alcohol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ethoxylate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 стабилизаторов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Tergitol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NP4/AOT.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плюсы в сравнении с индивидуальными ПАВ?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54107"/>
            <a:ext cx="4131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Эмульсионный синтез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Tergitol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NP4 – 30-40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AOT – 50-60%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смеси – 30-45%.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77123"/>
              </p:ext>
            </p:extLst>
          </p:nvPr>
        </p:nvGraphicFramePr>
        <p:xfrm>
          <a:off x="4644008" y="954107"/>
          <a:ext cx="4422382" cy="2503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8931"/>
                <a:gridCol w="638810"/>
                <a:gridCol w="969010"/>
                <a:gridCol w="851535"/>
                <a:gridCol w="864096"/>
              </a:tblGrid>
              <a:tr h="465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AOT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4:1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мкОм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3:1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мОм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мОм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мкОм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мкОм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мОм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АОТ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мОм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237"/>
            <a:ext cx="4572000" cy="13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3501008"/>
            <a:ext cx="4499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в таблице:</a:t>
            </a: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«+» указывает на частично проводящую пленку (есть участки с сопротивлением более 5 Ом и менее 5 Ом).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проводящих пленок приводится среднее значение сопротивления по результатам 3-5 сходящихся измерений в разных участках.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*- знак «-» указывает на непроводящую пленку (отсутствуют участки с сопротивлением на квадрат менее 5 Ом).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4* - величина «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мкОм» означает, что сопротивление пленки ниже предельного значения, определяемого микроомметром, что указывает на высокую проводимость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40126"/>
            <a:ext cx="46440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меняются пленки при варьировании максимальной температуры обработки.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ксперименты для смеси состава 3:1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2862" y="6440345"/>
            <a:ext cx="7899504" cy="417654"/>
          </a:xfrm>
          <a:prstGeom prst="horizontalScroll">
            <a:avLst/>
          </a:prstGeom>
          <a:solidFill>
            <a:srgbClr val="FFFFB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502978"/>
            <a:ext cx="8086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Popovetskiy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P.S.,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Kolodin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A.N.,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Shaparenko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N.O.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Colloids.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2022. 647. 129211.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0392" y="6331562"/>
            <a:ext cx="104360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09/1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437"/>
            <a:ext cx="4609978" cy="18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1" y="3789040"/>
            <a:ext cx="45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разных типов чернил!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2378</Words>
  <Application>Microsoft Office PowerPoint</Application>
  <PresentationFormat>Экран (4:3)</PresentationFormat>
  <Paragraphs>311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Коллоидно-химические основы получения наночернил для печатного способа получения электронных компонентов.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Эмульсионный синтез наночастиц серебра</vt:lpstr>
      <vt:lpstr>Презентация PowerPoint</vt:lpstr>
      <vt:lpstr>Презентация PowerPoint</vt:lpstr>
      <vt:lpstr>Презентация PowerPoint</vt:lpstr>
      <vt:lpstr>Презентация PowerPoint</vt:lpstr>
      <vt:lpstr>Наночастицы серебра, стабилизированные Span 80:  высокий электрокинетический потенциал наночастиц,  эффективное концентрирование электрофорезом.</vt:lpstr>
      <vt:lpstr>Презентация PowerPoint</vt:lpstr>
      <vt:lpstr>Презентация PowerPoint</vt:lpstr>
      <vt:lpstr>Презентация PowerPoint</vt:lpstr>
      <vt:lpstr>Пленки на основе концентратов наночастиц, стабилизированных Ecosurf SA4</vt:lpstr>
      <vt:lpstr>Презентация PowerPoint</vt:lpstr>
      <vt:lpstr>Презентация PowerPoint</vt:lpstr>
      <vt:lpstr>Краткое резюме заявки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Коллоидно-химические основы получения наночернил для печатного способа получения электронных компонентов.</dc:title>
  <dc:creator>user1</dc:creator>
  <cp:lastModifiedBy>user1</cp:lastModifiedBy>
  <cp:revision>21</cp:revision>
  <dcterms:created xsi:type="dcterms:W3CDTF">2023-09-07T03:19:54Z</dcterms:created>
  <dcterms:modified xsi:type="dcterms:W3CDTF">2023-09-15T07:45:59Z</dcterms:modified>
</cp:coreProperties>
</file>