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8" r:id="rId3"/>
    <p:sldId id="267" r:id="rId4"/>
    <p:sldId id="270" r:id="rId5"/>
    <p:sldId id="277" r:id="rId6"/>
    <p:sldId id="271" r:id="rId7"/>
    <p:sldId id="272" r:id="rId8"/>
    <p:sldId id="273" r:id="rId9"/>
    <p:sldId id="274" r:id="rId10"/>
    <p:sldId id="276" r:id="rId11"/>
    <p:sldId id="269" r:id="rId12"/>
    <p:sldId id="258" r:id="rId13"/>
    <p:sldId id="257" r:id="rId14"/>
    <p:sldId id="27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192"/>
    <a:srgbClr val="5C5CFF"/>
    <a:srgbClr val="FF7676"/>
    <a:srgbClr val="800000"/>
    <a:srgbClr val="FF7900"/>
    <a:srgbClr val="00A0A0"/>
    <a:srgbClr val="3BB744"/>
    <a:srgbClr val="53D162"/>
    <a:srgbClr val="A1A2CE"/>
    <a:srgbClr val="7D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9AFFF-8948-4844-93F2-45327E6469C7}" type="datetimeFigureOut">
              <a:rPr lang="ru-RU" smtClean="0"/>
              <a:t>19.09.2023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48ED3-59F8-400B-864D-EF8008180E37}" type="slidenum">
              <a:rPr lang="ru-RU" smtClean="0"/>
              <a:t>‹#›</a:t>
            </a:fld>
            <a:endParaRPr lang="ru-RU"/>
          </a:p>
        </p:txBody>
      </p:sp>
    </p:spTree>
    <p:extLst>
      <p:ext uri="{BB962C8B-B14F-4D97-AF65-F5344CB8AC3E}">
        <p14:creationId xmlns:p14="http://schemas.microsoft.com/office/powerpoint/2010/main" val="165787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81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D2FB37-8CFF-4805-86CD-A47D38473565}" type="slidenum">
              <a:rPr lang="ru-RU" altLang="ru-RU" smtClean="0"/>
              <a:pPr/>
              <a:t>4</a:t>
            </a:fld>
            <a:endParaRPr lang="ru-RU" altLang="ru-RU" smtClean="0"/>
          </a:p>
        </p:txBody>
      </p:sp>
    </p:spTree>
    <p:extLst>
      <p:ext uri="{BB962C8B-B14F-4D97-AF65-F5344CB8AC3E}">
        <p14:creationId xmlns:p14="http://schemas.microsoft.com/office/powerpoint/2010/main" val="281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2C00D7-E749-4042-84F1-651C2DCA0A0B}" type="slidenum">
              <a:rPr lang="ru-RU" altLang="ru-RU" smtClean="0"/>
              <a:pPr/>
              <a:t>6</a:t>
            </a:fld>
            <a:endParaRPr lang="ru-RU" altLang="ru-RU" smtClean="0"/>
          </a:p>
        </p:txBody>
      </p:sp>
    </p:spTree>
    <p:extLst>
      <p:ext uri="{BB962C8B-B14F-4D97-AF65-F5344CB8AC3E}">
        <p14:creationId xmlns:p14="http://schemas.microsoft.com/office/powerpoint/2010/main" val="300661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1)Further we added to this analysis deuterated oleic and arachidonic acids. While lipids formed from stearic acid has some tendency to distribute on the surface of lipid droplets, lipids with monounsaturated and polyunsaturated hydrocarbon chains tend to redistribute into the lipid droplet core. </a:t>
            </a:r>
            <a:br>
              <a:rPr lang="en-US" altLang="ru-RU" smtClean="0"/>
            </a:br>
            <a:r>
              <a:rPr lang="en-US" altLang="ru-RU" smtClean="0"/>
              <a:t>2)Alternatively we applied the non-negative matrix factorization approach to retrieve Raman spectra of ordered and disordered fractions. Alternatively, we applied the non-negative matrix factorization approach to retrieve Raman spectra of ordered and disordered fractions. As seen from this figure almost all contributions of stearic acid can be attributed to the ordered phase. Other fatty acids shows the qualitatively same content heterogenity.</a:t>
            </a:r>
            <a:br>
              <a:rPr lang="en-US" altLang="ru-RU" smtClean="0"/>
            </a:br>
            <a:r>
              <a:rPr lang="en-US" altLang="ru-RU" smtClean="0"/>
              <a:t>3) Particular numbers are shown in the Table. In which we also added the evaluated from Raman spectra molar concentration of deuterated additives. The difference in these number might be related to the different efficiency in formation of FA:BSA complexes.  </a:t>
            </a:r>
            <a:endParaRPr lang="ru-RU" altLang="ru-RU" smtClean="0"/>
          </a:p>
        </p:txBody>
      </p:sp>
      <p:sp>
        <p:nvSpPr>
          <p:cNvPr id="14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BF1599-98A2-4C8D-A569-2BC1649B988D}" type="slidenum">
              <a:rPr lang="ru-RU" altLang="ru-RU" smtClean="0"/>
              <a:pPr/>
              <a:t>7</a:t>
            </a:fld>
            <a:endParaRPr lang="ru-RU" altLang="ru-RU" smtClean="0"/>
          </a:p>
        </p:txBody>
      </p:sp>
    </p:spTree>
    <p:extLst>
      <p:ext uri="{BB962C8B-B14F-4D97-AF65-F5344CB8AC3E}">
        <p14:creationId xmlns:p14="http://schemas.microsoft.com/office/powerpoint/2010/main" val="392915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We also analyzed temperature evolution average spectra, on the left you can see the data corresponding to the temperature dependence for oocytes with deuterated stearic acid, on the right for oleic acid. Triangles are experimental data measured on heating, empty circles are the data measured on cooling and solid circle was measured on heating after the end of on cooling measurements. Without additivities cat oocytes demonstrate the onset of the lipid phase transition at approximately zero degrees. </a:t>
            </a:r>
          </a:p>
          <a:p>
            <a:r>
              <a:rPr lang="en-US" altLang="ru-RU" smtClean="0"/>
              <a:t>1)We can see addition of saturated lipids increases this temperature. Another thing is that on heating temperature depndence curve differs from those one measured on cooling. This indicate that before cooling all lipids were in disordered conformational state but after cooling even at +40 degrees some part of saturated lipids remain in ordered conformational state. </a:t>
            </a:r>
          </a:p>
          <a:p>
            <a:r>
              <a:rPr lang="en-US" altLang="ru-RU" smtClean="0"/>
              <a:t>2) Addition of monounsaturated lipids do not affect the lipid phase transition onset but adds another peculiarity related the transition of monounsaturated lipids at -12 degrees.</a:t>
            </a:r>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F81BCF-86FB-47A7-AB3A-7BD0FE4B4319}" type="slidenum">
              <a:rPr lang="ru-RU" altLang="ru-RU" smtClean="0"/>
              <a:pPr/>
              <a:t>8</a:t>
            </a:fld>
            <a:endParaRPr lang="ru-RU" altLang="ru-RU" smtClean="0"/>
          </a:p>
        </p:txBody>
      </p:sp>
    </p:spTree>
    <p:extLst>
      <p:ext uri="{BB962C8B-B14F-4D97-AF65-F5344CB8AC3E}">
        <p14:creationId xmlns:p14="http://schemas.microsoft.com/office/powerpoint/2010/main" val="233064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B423EF-F6D9-4877-9287-DB1BD8A889E6}" type="slidenum">
              <a:rPr lang="ru-RU" altLang="ru-RU" smtClean="0"/>
              <a:pPr/>
              <a:t>9</a:t>
            </a:fld>
            <a:endParaRPr lang="ru-RU" altLang="ru-RU" smtClean="0"/>
          </a:p>
        </p:txBody>
      </p:sp>
    </p:spTree>
    <p:extLst>
      <p:ext uri="{BB962C8B-B14F-4D97-AF65-F5344CB8AC3E}">
        <p14:creationId xmlns:p14="http://schemas.microsoft.com/office/powerpoint/2010/main" val="147794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A95A04-9C01-46D4-990A-846875B0BC99}" type="slidenum">
              <a:rPr lang="ru-RU" altLang="ru-RU" smtClean="0"/>
              <a:pPr/>
              <a:t>10</a:t>
            </a:fld>
            <a:endParaRPr lang="ru-RU" altLang="ru-RU" smtClean="0"/>
          </a:p>
        </p:txBody>
      </p:sp>
    </p:spTree>
    <p:extLst>
      <p:ext uri="{BB962C8B-B14F-4D97-AF65-F5344CB8AC3E}">
        <p14:creationId xmlns:p14="http://schemas.microsoft.com/office/powerpoint/2010/main" val="400808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6CB3DD-3F17-4B66-895A-EE9C8C0C13D6}" type="datetime1">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415660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254FC7-5FD7-458A-8E07-A568854F965C}" type="datetime1">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328409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C53A1C-4461-426A-80EC-B9D48BE40A88}" type="datetime1">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230248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69463-0457-406C-B7AB-9CC24793C357}" type="datetime1">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96864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917119-98C9-4E05-9556-C488D73D545A}" type="datetime1">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149891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5819E5-D825-4ADE-9A14-71154C2CBB76}" type="datetime1">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118268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0947F4-DB01-4305-B5E5-A4AF4BC7F1AA}" type="datetime1">
              <a:rPr lang="ru-RU" smtClean="0"/>
              <a:t>19.09.2023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62169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ACBBDC-15C8-4179-B901-385EB3B8CE4B}" type="datetime1">
              <a:rPr lang="ru-RU" smtClean="0"/>
              <a:t>19.09.2023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205250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7D3BD-28EB-43FC-860B-8D9F065297FD}" type="datetime1">
              <a:rPr lang="ru-RU" smtClean="0"/>
              <a:t>19.09.2023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12418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0E2D353-E46D-4602-88D8-47E8BC874D0D}" type="datetime1">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334071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7942F8B-5F03-4BEF-92E4-D980A2E60B17}" type="datetime1">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2FF4-D0B6-4DAE-AD3D-D7F6F2C9A694}" type="slidenum">
              <a:rPr lang="ru-RU" smtClean="0"/>
              <a:t>‹#›</a:t>
            </a:fld>
            <a:endParaRPr lang="ru-RU"/>
          </a:p>
        </p:txBody>
      </p:sp>
    </p:spTree>
    <p:extLst>
      <p:ext uri="{BB962C8B-B14F-4D97-AF65-F5344CB8AC3E}">
        <p14:creationId xmlns:p14="http://schemas.microsoft.com/office/powerpoint/2010/main" val="165809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7A786-EE36-45FC-AE04-E49BDBCAEC2A}" type="datetime1">
              <a:rPr lang="ru-RU" smtClean="0"/>
              <a:t>19.09.2023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448800" y="6489065"/>
            <a:ext cx="2743200" cy="365125"/>
          </a:xfrm>
          <a:prstGeom prst="rect">
            <a:avLst/>
          </a:prstGeom>
        </p:spPr>
        <p:txBody>
          <a:bodyPr vert="horz" lIns="91440" tIns="45720" rIns="91440" bIns="45720" rtlCol="0" anchor="ctr"/>
          <a:lstStyle>
            <a:lvl1pPr algn="r">
              <a:defRPr sz="1800">
                <a:solidFill>
                  <a:srgbClr val="2E3192"/>
                </a:solidFill>
                <a:latin typeface="Bahnschrift" panose="020B0502040204020203" pitchFamily="34" charset="0"/>
              </a:defRPr>
            </a:lvl1pPr>
          </a:lstStyle>
          <a:p>
            <a:fld id="{60192FF4-D0B6-4DAE-AD3D-D7F6F2C9A694}" type="slidenum">
              <a:rPr lang="ru-RU" smtClean="0"/>
              <a:pPr/>
              <a:t>‹#›</a:t>
            </a:fld>
            <a:endParaRPr lang="ru-RU" dirty="0"/>
          </a:p>
        </p:txBody>
      </p:sp>
    </p:spTree>
    <p:extLst>
      <p:ext uri="{BB962C8B-B14F-4D97-AF65-F5344CB8AC3E}">
        <p14:creationId xmlns:p14="http://schemas.microsoft.com/office/powerpoint/2010/main" val="328722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3.gi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9669" y="995865"/>
            <a:ext cx="12192000" cy="2308324"/>
          </a:xfrm>
          <a:prstGeom prst="rect">
            <a:avLst/>
          </a:prstGeom>
        </p:spPr>
        <p:txBody>
          <a:bodyPr wrap="square">
            <a:spAutoFit/>
          </a:bodyPr>
          <a:lstStyle/>
          <a:p>
            <a:pPr algn="ctr">
              <a:spcAft>
                <a:spcPts val="0"/>
              </a:spcAft>
            </a:pPr>
            <a:r>
              <a:rPr lang="ru-RU" sz="3600" kern="100" dirty="0" smtClean="0">
                <a:solidFill>
                  <a:srgbClr val="2E3192"/>
                </a:solidFill>
                <a:latin typeface="Bahnschrift" panose="020B0502040204020203" pitchFamily="34" charset="0"/>
                <a:ea typeface="Calibri" panose="020F0502020204030204" pitchFamily="34" charset="0"/>
                <a:cs typeface="Lohit Devanagari"/>
              </a:rPr>
              <a:t>Развитие методов спектроскопии комбинационного рассеяния света </a:t>
            </a:r>
            <a:r>
              <a:rPr lang="ru-RU" sz="3600" kern="100" dirty="0" err="1" smtClean="0">
                <a:solidFill>
                  <a:srgbClr val="2E3192"/>
                </a:solidFill>
                <a:latin typeface="Bahnschrift" panose="020B0502040204020203" pitchFamily="34" charset="0"/>
                <a:ea typeface="Calibri" panose="020F0502020204030204" pitchFamily="34" charset="0"/>
                <a:cs typeface="Lohit Devanagari"/>
              </a:rPr>
              <a:t>дейтерированных</a:t>
            </a:r>
            <a:r>
              <a:rPr lang="ru-RU" sz="3600" kern="100" dirty="0" smtClean="0">
                <a:solidFill>
                  <a:srgbClr val="2E3192"/>
                </a:solidFill>
                <a:latin typeface="Bahnschrift" panose="020B0502040204020203" pitchFamily="34" charset="0"/>
                <a:ea typeface="Calibri" panose="020F0502020204030204" pitchFamily="34" charset="0"/>
                <a:cs typeface="Lohit Devanagari"/>
              </a:rPr>
              <a:t> меток </a:t>
            </a:r>
            <a:endParaRPr lang="en-US" sz="3600" kern="100" dirty="0" smtClean="0">
              <a:solidFill>
                <a:srgbClr val="2E3192"/>
              </a:solidFill>
              <a:latin typeface="Bahnschrift" panose="020B0502040204020203" pitchFamily="34" charset="0"/>
              <a:ea typeface="Calibri" panose="020F0502020204030204" pitchFamily="34" charset="0"/>
              <a:cs typeface="Lohit Devanagari"/>
            </a:endParaRPr>
          </a:p>
          <a:p>
            <a:pPr algn="ctr">
              <a:spcAft>
                <a:spcPts val="0"/>
              </a:spcAft>
            </a:pPr>
            <a:r>
              <a:rPr lang="ru-RU" sz="3600" kern="100" dirty="0" smtClean="0">
                <a:solidFill>
                  <a:srgbClr val="2E3192"/>
                </a:solidFill>
                <a:latin typeface="Bahnschrift" panose="020B0502040204020203" pitchFamily="34" charset="0"/>
                <a:ea typeface="Calibri" panose="020F0502020204030204" pitchFamily="34" charset="0"/>
                <a:cs typeface="Lohit Devanagari"/>
              </a:rPr>
              <a:t>для исследования многокомпонентных липидных биологических структур</a:t>
            </a:r>
            <a:endParaRPr lang="ru-RU" sz="3200" kern="100" dirty="0">
              <a:solidFill>
                <a:srgbClr val="2E3192"/>
              </a:solidFill>
              <a:effectLst/>
              <a:latin typeface="Bahnschrift" panose="020B0502040204020203" pitchFamily="34" charset="0"/>
              <a:ea typeface="Noto Serif CJK SC"/>
              <a:cs typeface="Lohit Devanagari"/>
            </a:endParaRPr>
          </a:p>
        </p:txBody>
      </p:sp>
      <p:sp>
        <p:nvSpPr>
          <p:cNvPr id="6" name="TextBox 5"/>
          <p:cNvSpPr txBox="1"/>
          <p:nvPr/>
        </p:nvSpPr>
        <p:spPr>
          <a:xfrm>
            <a:off x="4746174" y="4050162"/>
            <a:ext cx="7186024" cy="523220"/>
          </a:xfrm>
          <a:prstGeom prst="rect">
            <a:avLst/>
          </a:prstGeom>
          <a:noFill/>
        </p:spPr>
        <p:txBody>
          <a:bodyPr wrap="square" rtlCol="0">
            <a:spAutoFit/>
          </a:bodyPr>
          <a:lstStyle/>
          <a:p>
            <a:pPr algn="r"/>
            <a:r>
              <a:rPr lang="ru-RU" sz="2800" dirty="0">
                <a:latin typeface="Bahnschrift" panose="020B0502040204020203" pitchFamily="34" charset="0"/>
              </a:rPr>
              <a:t>Константин Александрович </a:t>
            </a:r>
            <a:r>
              <a:rPr lang="ru-RU" sz="2800" dirty="0" err="1">
                <a:latin typeface="Bahnschrift" panose="020B0502040204020203" pitchFamily="34" charset="0"/>
              </a:rPr>
              <a:t>Окотруб</a:t>
            </a:r>
            <a:endParaRPr lang="ru-RU" sz="2800" dirty="0" smtClean="0">
              <a:latin typeface="Bahnschrift" panose="020B0502040204020203" pitchFamily="34" charset="0"/>
            </a:endParaRPr>
          </a:p>
        </p:txBody>
      </p:sp>
      <p:sp>
        <p:nvSpPr>
          <p:cNvPr id="11" name="Прямоугольник 4"/>
          <p:cNvSpPr>
            <a:spLocks noChangeArrowheads="1"/>
          </p:cNvSpPr>
          <p:nvPr/>
        </p:nvSpPr>
        <p:spPr bwMode="auto">
          <a:xfrm>
            <a:off x="2275524" y="5607029"/>
            <a:ext cx="8035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ru-RU" altLang="ru-RU" sz="2400" dirty="0">
                <a:latin typeface="Bahnschrift SemiBold" panose="020B0502040204020203" pitchFamily="34" charset="0"/>
                <a:ea typeface="+mj-ea"/>
                <a:cs typeface="Times New Roman" pitchFamily="18" charset="0"/>
              </a:rPr>
              <a:t>Лаборатория спектроскопии конденсированных сред</a:t>
            </a:r>
          </a:p>
          <a:p>
            <a:pPr eaLnBrk="1" hangingPunct="1">
              <a:spcAft>
                <a:spcPts val="1000"/>
              </a:spcAft>
              <a:defRPr/>
            </a:pPr>
            <a:r>
              <a:rPr lang="ru-RU" altLang="ru-RU" sz="2400" dirty="0">
                <a:latin typeface="Bahnschrift SemiBold" panose="020B0502040204020203" pitchFamily="34" charset="0"/>
                <a:ea typeface="+mj-ea"/>
                <a:cs typeface="Times New Roman" pitchFamily="18" charset="0"/>
              </a:rPr>
              <a:t>Институт автоматики и электрометрии СО РАН</a:t>
            </a:r>
          </a:p>
        </p:txBody>
      </p:sp>
      <p:pic>
        <p:nvPicPr>
          <p:cNvPr id="12"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777" y="5407324"/>
            <a:ext cx="1282746" cy="135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17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72" y="1069310"/>
            <a:ext cx="1225015" cy="646331"/>
          </a:xfrm>
          <a:prstGeom prst="rect">
            <a:avLst/>
          </a:prstGeom>
          <a:noFill/>
        </p:spPr>
        <p:txBody>
          <a:bodyPr wrap="none" rtlCol="0">
            <a:spAutoFit/>
          </a:bodyPr>
          <a:lstStyle/>
          <a:p>
            <a:r>
              <a:rPr lang="ru-RU" dirty="0" smtClean="0">
                <a:latin typeface="Bahnschrift" panose="020B0502040204020203" pitchFamily="34" charset="0"/>
              </a:rPr>
              <a:t>Стадии </a:t>
            </a:r>
          </a:p>
          <a:p>
            <a:r>
              <a:rPr lang="ru-RU" dirty="0">
                <a:latin typeface="Bahnschrift" panose="020B0502040204020203" pitchFamily="34" charset="0"/>
              </a:rPr>
              <a:t>р</a:t>
            </a:r>
            <a:r>
              <a:rPr lang="ru-RU" dirty="0" smtClean="0">
                <a:latin typeface="Bahnschrift" panose="020B0502040204020203" pitchFamily="34" charset="0"/>
              </a:rPr>
              <a:t>азвития</a:t>
            </a:r>
            <a:r>
              <a:rPr lang="en-US" dirty="0" smtClean="0">
                <a:latin typeface="Bahnschrift" panose="020B0502040204020203" pitchFamily="34" charset="0"/>
              </a:rPr>
              <a:t>:</a:t>
            </a:r>
            <a:endParaRPr lang="ru-RU" dirty="0">
              <a:latin typeface="Bahnschrift" panose="020B0502040204020203" pitchFamily="34" charset="0"/>
            </a:endParaRPr>
          </a:p>
        </p:txBody>
      </p:sp>
      <p:sp>
        <p:nvSpPr>
          <p:cNvPr id="45" name="Заголовок 1"/>
          <p:cNvSpPr>
            <a:spLocks noGrp="1"/>
          </p:cNvSpPr>
          <p:nvPr>
            <p:ph type="title"/>
          </p:nvPr>
        </p:nvSpPr>
        <p:spPr>
          <a:xfrm>
            <a:off x="12700" y="69850"/>
            <a:ext cx="12179300" cy="881063"/>
          </a:xfrm>
        </p:spPr>
        <p:txBody>
          <a:bodyPr rtlCol="0">
            <a:noAutofit/>
          </a:bodyPr>
          <a:lstStyle/>
          <a:p>
            <a:pPr algn="ctr" eaLnBrk="1" fontAlgn="auto" hangingPunct="1">
              <a:spcAft>
                <a:spcPts val="0"/>
              </a:spcAft>
              <a:defRPr/>
            </a:pPr>
            <a:r>
              <a:rPr lang="ru-RU" sz="3600" dirty="0" err="1">
                <a:solidFill>
                  <a:srgbClr val="2E3192"/>
                </a:solidFill>
                <a:latin typeface="Bahnschrift SemiBold" panose="020B0502040204020203" pitchFamily="34" charset="0"/>
                <a:cs typeface="Times New Roman" panose="02020603050405020304" pitchFamily="18" charset="0"/>
              </a:rPr>
              <a:t>Характеризация</a:t>
            </a:r>
            <a:r>
              <a:rPr lang="ru-RU" sz="3600" dirty="0">
                <a:solidFill>
                  <a:srgbClr val="2E3192"/>
                </a:solidFill>
                <a:latin typeface="Bahnschrift SemiBold" panose="020B0502040204020203" pitchFamily="34" charset="0"/>
                <a:cs typeface="Times New Roman" panose="02020603050405020304" pitchFamily="18" charset="0"/>
              </a:rPr>
              <a:t> липидного метаболизма в эмбрионах мыши после </a:t>
            </a:r>
            <a:r>
              <a:rPr lang="ru-RU" sz="3600" dirty="0" err="1">
                <a:solidFill>
                  <a:srgbClr val="2E3192"/>
                </a:solidFill>
                <a:latin typeface="Bahnschrift SemiBold" panose="020B0502040204020203" pitchFamily="34" charset="0"/>
                <a:cs typeface="Times New Roman" panose="02020603050405020304" pitchFamily="18" charset="0"/>
              </a:rPr>
              <a:t>криоконсервации</a:t>
            </a:r>
            <a:endParaRPr lang="ru-RU" sz="3600" dirty="0">
              <a:solidFill>
                <a:srgbClr val="2E3192"/>
              </a:solidFill>
              <a:latin typeface="Bahnschrift SemiBold" panose="020B0502040204020203" pitchFamily="34" charset="0"/>
              <a:cs typeface="Times New Roman" panose="02020603050405020304" pitchFamily="18" charset="0"/>
            </a:endParaRPr>
          </a:p>
        </p:txBody>
      </p:sp>
      <p:pic>
        <p:nvPicPr>
          <p:cNvPr id="23556" name="Рисунок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437906"/>
            <a:ext cx="864393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733425" y="3317274"/>
            <a:ext cx="387350" cy="2276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3558" name="Группа 19"/>
          <p:cNvGrpSpPr>
            <a:grpSpLocks/>
          </p:cNvGrpSpPr>
          <p:nvPr/>
        </p:nvGrpSpPr>
        <p:grpSpPr bwMode="auto">
          <a:xfrm>
            <a:off x="1508125" y="1156500"/>
            <a:ext cx="3400425" cy="1339850"/>
            <a:chOff x="4383088" y="1073944"/>
            <a:chExt cx="3671887" cy="1468437"/>
          </a:xfrm>
        </p:grpSpPr>
        <p:pic>
          <p:nvPicPr>
            <p:cNvPr id="23584" name="Picture 2"/>
            <p:cNvPicPr>
              <a:picLocks noChangeAspect="1" noChangeArrowheads="1"/>
            </p:cNvPicPr>
            <p:nvPr/>
          </p:nvPicPr>
          <p:blipFill>
            <a:blip r:embed="rId4">
              <a:extLst>
                <a:ext uri="{28A0092B-C50C-407E-A947-70E740481C1C}">
                  <a14:useLocalDpi xmlns:a14="http://schemas.microsoft.com/office/drawing/2010/main" val="0"/>
                </a:ext>
              </a:extLst>
            </a:blip>
            <a:srcRect t="12425" b="13022"/>
            <a:stretch>
              <a:fillRect/>
            </a:stretch>
          </p:blipFill>
          <p:spPr bwMode="auto">
            <a:xfrm>
              <a:off x="4383088" y="1073944"/>
              <a:ext cx="36718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Содержимое 2"/>
            <p:cNvSpPr txBox="1">
              <a:spLocks/>
            </p:cNvSpPr>
            <p:nvPr/>
          </p:nvSpPr>
          <p:spPr>
            <a:xfrm>
              <a:off x="4815075" y="2225728"/>
              <a:ext cx="935971" cy="316653"/>
            </a:xfrm>
            <a:prstGeom prst="rect">
              <a:avLst/>
            </a:prstGeom>
          </p:spPr>
          <p:txBody>
            <a:bodyPr>
              <a:normAutofit fontScale="92500" lnSpcReduction="10000"/>
            </a:bodyPr>
            <a:lstStyle/>
            <a:p>
              <a:pPr marL="365760" indent="-256032" fontAlgn="auto">
                <a:spcBef>
                  <a:spcPts val="300"/>
                </a:spcBef>
                <a:spcAft>
                  <a:spcPts val="0"/>
                </a:spcAft>
                <a:buClr>
                  <a:schemeClr val="accent3"/>
                </a:buClr>
                <a:buFont typeface="Georgia"/>
                <a:buNone/>
                <a:defRPr/>
              </a:pPr>
              <a:r>
                <a:rPr lang="en-US" sz="1400" b="1" dirty="0">
                  <a:latin typeface="Bahnschrift SemiBold" pitchFamily="34" charset="0"/>
                </a:rPr>
                <a:t>4-cell</a:t>
              </a:r>
              <a:endParaRPr lang="en-US" sz="1400" b="1" dirty="0">
                <a:solidFill>
                  <a:srgbClr val="C00000"/>
                </a:solidFill>
                <a:latin typeface="Bahnschrift SemiBold" pitchFamily="34" charset="0"/>
              </a:endParaRPr>
            </a:p>
            <a:p>
              <a:pPr marL="365760" indent="-256032" fontAlgn="auto">
                <a:spcBef>
                  <a:spcPts val="300"/>
                </a:spcBef>
                <a:spcAft>
                  <a:spcPts val="0"/>
                </a:spcAft>
                <a:buClr>
                  <a:schemeClr val="accent3"/>
                </a:buClr>
                <a:buFont typeface="Georgia"/>
                <a:buNone/>
                <a:defRPr/>
              </a:pPr>
              <a:endParaRPr lang="ru-RU" sz="1400" b="1" dirty="0">
                <a:latin typeface="Bahnschrift SemiBold" pitchFamily="34" charset="0"/>
              </a:endParaRPr>
            </a:p>
          </p:txBody>
        </p:sp>
        <p:sp>
          <p:nvSpPr>
            <p:cNvPr id="30" name="Левая фигурная скобка 29"/>
            <p:cNvSpPr/>
            <p:nvPr/>
          </p:nvSpPr>
          <p:spPr>
            <a:xfrm rot="16200000">
              <a:off x="5103523" y="1290215"/>
              <a:ext cx="287075" cy="158395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1" name="Левая фигурная скобка 30"/>
            <p:cNvSpPr/>
            <p:nvPr/>
          </p:nvSpPr>
          <p:spPr>
            <a:xfrm rot="16200000">
              <a:off x="7407452" y="1722201"/>
              <a:ext cx="287075" cy="71997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2" name="Содержимое 2"/>
            <p:cNvSpPr txBox="1">
              <a:spLocks/>
            </p:cNvSpPr>
            <p:nvPr/>
          </p:nvSpPr>
          <p:spPr>
            <a:xfrm>
              <a:off x="7047006" y="2225728"/>
              <a:ext cx="935971" cy="316653"/>
            </a:xfrm>
            <a:prstGeom prst="rect">
              <a:avLst/>
            </a:prstGeom>
          </p:spPr>
          <p:txBody>
            <a:bodyPr>
              <a:normAutofit fontScale="92500" lnSpcReduction="10000"/>
            </a:bodyPr>
            <a:lstStyle/>
            <a:p>
              <a:pPr marL="365760" indent="-256032" fontAlgn="auto">
                <a:spcBef>
                  <a:spcPts val="300"/>
                </a:spcBef>
                <a:spcAft>
                  <a:spcPts val="0"/>
                </a:spcAft>
                <a:buClr>
                  <a:schemeClr val="accent3"/>
                </a:buClr>
                <a:defRPr/>
              </a:pPr>
              <a:r>
                <a:rPr lang="en-US" sz="1400" b="1" dirty="0" err="1">
                  <a:latin typeface="Bahnschrift SemiBold" pitchFamily="34" charset="0"/>
                </a:rPr>
                <a:t>morula</a:t>
              </a:r>
              <a:endParaRPr lang="ru-RU" sz="1400" b="1" dirty="0">
                <a:latin typeface="Bahnschrift SemiBold" pitchFamily="34" charset="0"/>
              </a:endParaRPr>
            </a:p>
          </p:txBody>
        </p:sp>
      </p:grpSp>
      <p:sp>
        <p:nvSpPr>
          <p:cNvPr id="33" name="Полилиния 32"/>
          <p:cNvSpPr/>
          <p:nvPr/>
        </p:nvSpPr>
        <p:spPr>
          <a:xfrm>
            <a:off x="5446713" y="4046030"/>
            <a:ext cx="179387" cy="74612"/>
          </a:xfrm>
          <a:custGeom>
            <a:avLst/>
            <a:gdLst>
              <a:gd name="connsiteX0" fmla="*/ 0 w 203686"/>
              <a:gd name="connsiteY0" fmla="*/ 55656 h 79597"/>
              <a:gd name="connsiteX1" fmla="*/ 7144 w 203686"/>
              <a:gd name="connsiteY1" fmla="*/ 48512 h 79597"/>
              <a:gd name="connsiteX2" fmla="*/ 14288 w 203686"/>
              <a:gd name="connsiteY2" fmla="*/ 43749 h 79597"/>
              <a:gd name="connsiteX3" fmla="*/ 19050 w 203686"/>
              <a:gd name="connsiteY3" fmla="*/ 36606 h 79597"/>
              <a:gd name="connsiteX4" fmla="*/ 26194 w 203686"/>
              <a:gd name="connsiteY4" fmla="*/ 31843 h 79597"/>
              <a:gd name="connsiteX5" fmla="*/ 33338 w 203686"/>
              <a:gd name="connsiteY5" fmla="*/ 24699 h 79597"/>
              <a:gd name="connsiteX6" fmla="*/ 54769 w 203686"/>
              <a:gd name="connsiteY6" fmla="*/ 10412 h 79597"/>
              <a:gd name="connsiteX7" fmla="*/ 61913 w 203686"/>
              <a:gd name="connsiteY7" fmla="*/ 5649 h 79597"/>
              <a:gd name="connsiteX8" fmla="*/ 80963 w 203686"/>
              <a:gd name="connsiteY8" fmla="*/ 887 h 79597"/>
              <a:gd name="connsiteX9" fmla="*/ 133350 w 203686"/>
              <a:gd name="connsiteY9" fmla="*/ 5649 h 79597"/>
              <a:gd name="connsiteX10" fmla="*/ 140494 w 203686"/>
              <a:gd name="connsiteY10" fmla="*/ 8031 h 79597"/>
              <a:gd name="connsiteX11" fmla="*/ 154781 w 203686"/>
              <a:gd name="connsiteY11" fmla="*/ 17556 h 79597"/>
              <a:gd name="connsiteX12" fmla="*/ 171450 w 203686"/>
              <a:gd name="connsiteY12" fmla="*/ 36606 h 79597"/>
              <a:gd name="connsiteX13" fmla="*/ 180975 w 203686"/>
              <a:gd name="connsiteY13" fmla="*/ 50893 h 79597"/>
              <a:gd name="connsiteX14" fmla="*/ 185738 w 203686"/>
              <a:gd name="connsiteY14" fmla="*/ 58037 h 79597"/>
              <a:gd name="connsiteX15" fmla="*/ 195263 w 203686"/>
              <a:gd name="connsiteY15" fmla="*/ 69943 h 79597"/>
              <a:gd name="connsiteX16" fmla="*/ 197644 w 203686"/>
              <a:gd name="connsiteY16" fmla="*/ 77087 h 79597"/>
              <a:gd name="connsiteX17" fmla="*/ 195263 w 203686"/>
              <a:gd name="connsiteY17" fmla="*/ 62799 h 79597"/>
              <a:gd name="connsiteX18" fmla="*/ 197644 w 203686"/>
              <a:gd name="connsiteY18" fmla="*/ 38987 h 79597"/>
              <a:gd name="connsiteX19" fmla="*/ 197644 w 203686"/>
              <a:gd name="connsiteY19" fmla="*/ 31843 h 79597"/>
              <a:gd name="connsiteX20" fmla="*/ 200025 w 203686"/>
              <a:gd name="connsiteY20" fmla="*/ 60418 h 79597"/>
              <a:gd name="connsiteX21" fmla="*/ 202406 w 203686"/>
              <a:gd name="connsiteY21" fmla="*/ 72324 h 79597"/>
              <a:gd name="connsiteX22" fmla="*/ 195263 w 203686"/>
              <a:gd name="connsiteY22" fmla="*/ 74706 h 79597"/>
              <a:gd name="connsiteX23" fmla="*/ 188119 w 203686"/>
              <a:gd name="connsiteY23" fmla="*/ 72324 h 79597"/>
              <a:gd name="connsiteX24" fmla="*/ 166688 w 203686"/>
              <a:gd name="connsiteY24" fmla="*/ 67562 h 79597"/>
              <a:gd name="connsiteX25" fmla="*/ 159544 w 203686"/>
              <a:gd name="connsiteY25" fmla="*/ 69943 h 79597"/>
              <a:gd name="connsiteX26" fmla="*/ 171450 w 203686"/>
              <a:gd name="connsiteY26" fmla="*/ 72324 h 79597"/>
              <a:gd name="connsiteX27" fmla="*/ 190500 w 203686"/>
              <a:gd name="connsiteY27" fmla="*/ 77087 h 79597"/>
              <a:gd name="connsiteX28" fmla="*/ 192881 w 203686"/>
              <a:gd name="connsiteY28" fmla="*/ 72324 h 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686" h="79597">
                <a:moveTo>
                  <a:pt x="0" y="55656"/>
                </a:moveTo>
                <a:cubicBezTo>
                  <a:pt x="2381" y="53275"/>
                  <a:pt x="4557" y="50668"/>
                  <a:pt x="7144" y="48512"/>
                </a:cubicBezTo>
                <a:cubicBezTo>
                  <a:pt x="9343" y="46680"/>
                  <a:pt x="12264" y="45773"/>
                  <a:pt x="14288" y="43749"/>
                </a:cubicBezTo>
                <a:cubicBezTo>
                  <a:pt x="16311" y="41726"/>
                  <a:pt x="17027" y="38629"/>
                  <a:pt x="19050" y="36606"/>
                </a:cubicBezTo>
                <a:cubicBezTo>
                  <a:pt x="21074" y="34582"/>
                  <a:pt x="23995" y="33675"/>
                  <a:pt x="26194" y="31843"/>
                </a:cubicBezTo>
                <a:cubicBezTo>
                  <a:pt x="28781" y="29687"/>
                  <a:pt x="30680" y="26767"/>
                  <a:pt x="33338" y="24699"/>
                </a:cubicBezTo>
                <a:cubicBezTo>
                  <a:pt x="33360" y="24682"/>
                  <a:pt x="51186" y="12801"/>
                  <a:pt x="54769" y="10412"/>
                </a:cubicBezTo>
                <a:cubicBezTo>
                  <a:pt x="57150" y="8824"/>
                  <a:pt x="59198" y="6554"/>
                  <a:pt x="61913" y="5649"/>
                </a:cubicBezTo>
                <a:cubicBezTo>
                  <a:pt x="72896" y="1988"/>
                  <a:pt x="66595" y="3760"/>
                  <a:pt x="80963" y="887"/>
                </a:cubicBezTo>
                <a:cubicBezTo>
                  <a:pt x="111191" y="2566"/>
                  <a:pt x="113580" y="0"/>
                  <a:pt x="133350" y="5649"/>
                </a:cubicBezTo>
                <a:cubicBezTo>
                  <a:pt x="135764" y="6339"/>
                  <a:pt x="138300" y="6812"/>
                  <a:pt x="140494" y="8031"/>
                </a:cubicBezTo>
                <a:cubicBezTo>
                  <a:pt x="145497" y="10811"/>
                  <a:pt x="154781" y="17556"/>
                  <a:pt x="154781" y="17556"/>
                </a:cubicBezTo>
                <a:cubicBezTo>
                  <a:pt x="165894" y="34224"/>
                  <a:pt x="159544" y="28668"/>
                  <a:pt x="171450" y="36606"/>
                </a:cubicBezTo>
                <a:lnTo>
                  <a:pt x="180975" y="50893"/>
                </a:lnTo>
                <a:lnTo>
                  <a:pt x="185738" y="58037"/>
                </a:lnTo>
                <a:cubicBezTo>
                  <a:pt x="191723" y="75994"/>
                  <a:pt x="182953" y="54556"/>
                  <a:pt x="195263" y="69943"/>
                </a:cubicBezTo>
                <a:cubicBezTo>
                  <a:pt x="196831" y="71903"/>
                  <a:pt x="197644" y="79597"/>
                  <a:pt x="197644" y="77087"/>
                </a:cubicBezTo>
                <a:cubicBezTo>
                  <a:pt x="197644" y="72259"/>
                  <a:pt x="196057" y="67562"/>
                  <a:pt x="195263" y="62799"/>
                </a:cubicBezTo>
                <a:cubicBezTo>
                  <a:pt x="196057" y="54862"/>
                  <a:pt x="197644" y="46964"/>
                  <a:pt x="197644" y="38987"/>
                </a:cubicBezTo>
                <a:cubicBezTo>
                  <a:pt x="197644" y="30605"/>
                  <a:pt x="192284" y="15761"/>
                  <a:pt x="197644" y="31843"/>
                </a:cubicBezTo>
                <a:cubicBezTo>
                  <a:pt x="198438" y="41368"/>
                  <a:pt x="198908" y="50925"/>
                  <a:pt x="200025" y="60418"/>
                </a:cubicBezTo>
                <a:cubicBezTo>
                  <a:pt x="200498" y="64438"/>
                  <a:pt x="203686" y="68484"/>
                  <a:pt x="202406" y="72324"/>
                </a:cubicBezTo>
                <a:cubicBezTo>
                  <a:pt x="201612" y="74705"/>
                  <a:pt x="197644" y="73912"/>
                  <a:pt x="195263" y="74706"/>
                </a:cubicBezTo>
                <a:cubicBezTo>
                  <a:pt x="192882" y="73912"/>
                  <a:pt x="190569" y="72869"/>
                  <a:pt x="188119" y="72324"/>
                </a:cubicBezTo>
                <a:cubicBezTo>
                  <a:pt x="162966" y="66734"/>
                  <a:pt x="182772" y="72923"/>
                  <a:pt x="166688" y="67562"/>
                </a:cubicBezTo>
                <a:cubicBezTo>
                  <a:pt x="164307" y="68356"/>
                  <a:pt x="157769" y="68168"/>
                  <a:pt x="159544" y="69943"/>
                </a:cubicBezTo>
                <a:cubicBezTo>
                  <a:pt x="162406" y="72805"/>
                  <a:pt x="167524" y="71342"/>
                  <a:pt x="171450" y="72324"/>
                </a:cubicBezTo>
                <a:cubicBezTo>
                  <a:pt x="176790" y="73659"/>
                  <a:pt x="185231" y="77965"/>
                  <a:pt x="190500" y="77087"/>
                </a:cubicBezTo>
                <a:cubicBezTo>
                  <a:pt x="192251" y="76795"/>
                  <a:pt x="192087" y="73912"/>
                  <a:pt x="192881" y="72324"/>
                </a:cubicBezTo>
              </a:path>
            </a:pathLst>
          </a:cu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4" name="Полилиния 33"/>
          <p:cNvSpPr/>
          <p:nvPr/>
        </p:nvSpPr>
        <p:spPr>
          <a:xfrm>
            <a:off x="5400675" y="4360355"/>
            <a:ext cx="187325" cy="127000"/>
          </a:xfrm>
          <a:custGeom>
            <a:avLst/>
            <a:gdLst>
              <a:gd name="connsiteX0" fmla="*/ 0 w 180975"/>
              <a:gd name="connsiteY0" fmla="*/ 119192 h 119192"/>
              <a:gd name="connsiteX1" fmla="*/ 35719 w 180975"/>
              <a:gd name="connsiteY1" fmla="*/ 107285 h 119192"/>
              <a:gd name="connsiteX2" fmla="*/ 42863 w 180975"/>
              <a:gd name="connsiteY2" fmla="*/ 104904 h 119192"/>
              <a:gd name="connsiteX3" fmla="*/ 50006 w 180975"/>
              <a:gd name="connsiteY3" fmla="*/ 102523 h 119192"/>
              <a:gd name="connsiteX4" fmla="*/ 64294 w 180975"/>
              <a:gd name="connsiteY4" fmla="*/ 100142 h 119192"/>
              <a:gd name="connsiteX5" fmla="*/ 71438 w 180975"/>
              <a:gd name="connsiteY5" fmla="*/ 95379 h 119192"/>
              <a:gd name="connsiteX6" fmla="*/ 85725 w 180975"/>
              <a:gd name="connsiteY6" fmla="*/ 90617 h 119192"/>
              <a:gd name="connsiteX7" fmla="*/ 100013 w 180975"/>
              <a:gd name="connsiteY7" fmla="*/ 78710 h 119192"/>
              <a:gd name="connsiteX8" fmla="*/ 114300 w 180975"/>
              <a:gd name="connsiteY8" fmla="*/ 69185 h 119192"/>
              <a:gd name="connsiteX9" fmla="*/ 121444 w 180975"/>
              <a:gd name="connsiteY9" fmla="*/ 64423 h 119192"/>
              <a:gd name="connsiteX10" fmla="*/ 126206 w 180975"/>
              <a:gd name="connsiteY10" fmla="*/ 57279 h 119192"/>
              <a:gd name="connsiteX11" fmla="*/ 140494 w 180975"/>
              <a:gd name="connsiteY11" fmla="*/ 47754 h 119192"/>
              <a:gd name="connsiteX12" fmla="*/ 152400 w 180975"/>
              <a:gd name="connsiteY12" fmla="*/ 35848 h 119192"/>
              <a:gd name="connsiteX13" fmla="*/ 164306 w 180975"/>
              <a:gd name="connsiteY13" fmla="*/ 23942 h 119192"/>
              <a:gd name="connsiteX14" fmla="*/ 173831 w 180975"/>
              <a:gd name="connsiteY14" fmla="*/ 9654 h 119192"/>
              <a:gd name="connsiteX15" fmla="*/ 180975 w 180975"/>
              <a:gd name="connsiteY15" fmla="*/ 2510 h 119192"/>
              <a:gd name="connsiteX16" fmla="*/ 173831 w 180975"/>
              <a:gd name="connsiteY16" fmla="*/ 4892 h 119192"/>
              <a:gd name="connsiteX17" fmla="*/ 159544 w 180975"/>
              <a:gd name="connsiteY17" fmla="*/ 14417 h 119192"/>
              <a:gd name="connsiteX18" fmla="*/ 152400 w 180975"/>
              <a:gd name="connsiteY18" fmla="*/ 16798 h 119192"/>
              <a:gd name="connsiteX19" fmla="*/ 145256 w 180975"/>
              <a:gd name="connsiteY19" fmla="*/ 21560 h 119192"/>
              <a:gd name="connsiteX20" fmla="*/ 159544 w 180975"/>
              <a:gd name="connsiteY20" fmla="*/ 16798 h 119192"/>
              <a:gd name="connsiteX21" fmla="*/ 173831 w 180975"/>
              <a:gd name="connsiteY21" fmla="*/ 9654 h 119192"/>
              <a:gd name="connsiteX22" fmla="*/ 171450 w 180975"/>
              <a:gd name="connsiteY22" fmla="*/ 16798 h 119192"/>
              <a:gd name="connsiteX23" fmla="*/ 169069 w 180975"/>
              <a:gd name="connsiteY23" fmla="*/ 31085 h 119192"/>
              <a:gd name="connsiteX24" fmla="*/ 166688 w 180975"/>
              <a:gd name="connsiteY24" fmla="*/ 38229 h 119192"/>
              <a:gd name="connsiteX25" fmla="*/ 171450 w 180975"/>
              <a:gd name="connsiteY25" fmla="*/ 31085 h 119192"/>
              <a:gd name="connsiteX26" fmla="*/ 176213 w 180975"/>
              <a:gd name="connsiteY26" fmla="*/ 16798 h 119192"/>
              <a:gd name="connsiteX27" fmla="*/ 176213 w 180975"/>
              <a:gd name="connsiteY27" fmla="*/ 7273 h 1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975" h="119192">
                <a:moveTo>
                  <a:pt x="0" y="119192"/>
                </a:moveTo>
                <a:lnTo>
                  <a:pt x="35719" y="107285"/>
                </a:lnTo>
                <a:lnTo>
                  <a:pt x="42863" y="104904"/>
                </a:lnTo>
                <a:lnTo>
                  <a:pt x="50006" y="102523"/>
                </a:lnTo>
                <a:cubicBezTo>
                  <a:pt x="70480" y="88873"/>
                  <a:pt x="44576" y="103428"/>
                  <a:pt x="64294" y="100142"/>
                </a:cubicBezTo>
                <a:cubicBezTo>
                  <a:pt x="67117" y="99672"/>
                  <a:pt x="68823" y="96541"/>
                  <a:pt x="71438" y="95379"/>
                </a:cubicBezTo>
                <a:cubicBezTo>
                  <a:pt x="76025" y="93340"/>
                  <a:pt x="85725" y="90617"/>
                  <a:pt x="85725" y="90617"/>
                </a:cubicBezTo>
                <a:cubicBezTo>
                  <a:pt x="111256" y="73595"/>
                  <a:pt x="72507" y="100104"/>
                  <a:pt x="100013" y="78710"/>
                </a:cubicBezTo>
                <a:cubicBezTo>
                  <a:pt x="104531" y="75196"/>
                  <a:pt x="109538" y="72360"/>
                  <a:pt x="114300" y="69185"/>
                </a:cubicBezTo>
                <a:lnTo>
                  <a:pt x="121444" y="64423"/>
                </a:lnTo>
                <a:cubicBezTo>
                  <a:pt x="123031" y="62042"/>
                  <a:pt x="124052" y="59164"/>
                  <a:pt x="126206" y="57279"/>
                </a:cubicBezTo>
                <a:cubicBezTo>
                  <a:pt x="130514" y="53510"/>
                  <a:pt x="140494" y="47754"/>
                  <a:pt x="140494" y="47754"/>
                </a:cubicBezTo>
                <a:cubicBezTo>
                  <a:pt x="153190" y="28707"/>
                  <a:pt x="136528" y="51719"/>
                  <a:pt x="152400" y="35848"/>
                </a:cubicBezTo>
                <a:cubicBezTo>
                  <a:pt x="168278" y="19971"/>
                  <a:pt x="145256" y="36642"/>
                  <a:pt x="164306" y="23942"/>
                </a:cubicBezTo>
                <a:cubicBezTo>
                  <a:pt x="167481" y="19179"/>
                  <a:pt x="169784" y="13701"/>
                  <a:pt x="173831" y="9654"/>
                </a:cubicBezTo>
                <a:cubicBezTo>
                  <a:pt x="176212" y="7273"/>
                  <a:pt x="180975" y="5878"/>
                  <a:pt x="180975" y="2510"/>
                </a:cubicBezTo>
                <a:cubicBezTo>
                  <a:pt x="180975" y="0"/>
                  <a:pt x="176025" y="3673"/>
                  <a:pt x="173831" y="4892"/>
                </a:cubicBezTo>
                <a:cubicBezTo>
                  <a:pt x="168828" y="7672"/>
                  <a:pt x="164974" y="12607"/>
                  <a:pt x="159544" y="14417"/>
                </a:cubicBezTo>
                <a:cubicBezTo>
                  <a:pt x="157163" y="15211"/>
                  <a:pt x="154645" y="15676"/>
                  <a:pt x="152400" y="16798"/>
                </a:cubicBezTo>
                <a:cubicBezTo>
                  <a:pt x="149840" y="18078"/>
                  <a:pt x="142394" y="21560"/>
                  <a:pt x="145256" y="21560"/>
                </a:cubicBezTo>
                <a:cubicBezTo>
                  <a:pt x="150276" y="21560"/>
                  <a:pt x="159544" y="16798"/>
                  <a:pt x="159544" y="16798"/>
                </a:cubicBezTo>
                <a:cubicBezTo>
                  <a:pt x="159783" y="16639"/>
                  <a:pt x="171859" y="7682"/>
                  <a:pt x="173831" y="9654"/>
                </a:cubicBezTo>
                <a:cubicBezTo>
                  <a:pt x="175606" y="11429"/>
                  <a:pt x="171994" y="14348"/>
                  <a:pt x="171450" y="16798"/>
                </a:cubicBezTo>
                <a:cubicBezTo>
                  <a:pt x="170403" y="21511"/>
                  <a:pt x="170116" y="26372"/>
                  <a:pt x="169069" y="31085"/>
                </a:cubicBezTo>
                <a:cubicBezTo>
                  <a:pt x="168525" y="33535"/>
                  <a:pt x="164178" y="38229"/>
                  <a:pt x="166688" y="38229"/>
                </a:cubicBezTo>
                <a:cubicBezTo>
                  <a:pt x="169550" y="38229"/>
                  <a:pt x="170288" y="33700"/>
                  <a:pt x="171450" y="31085"/>
                </a:cubicBezTo>
                <a:cubicBezTo>
                  <a:pt x="173489" y="26498"/>
                  <a:pt x="174625" y="21560"/>
                  <a:pt x="176213" y="16798"/>
                </a:cubicBezTo>
                <a:cubicBezTo>
                  <a:pt x="178949" y="8590"/>
                  <a:pt x="180369" y="11429"/>
                  <a:pt x="176213" y="727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5" name="Полилиния 34"/>
          <p:cNvSpPr/>
          <p:nvPr/>
        </p:nvSpPr>
        <p:spPr>
          <a:xfrm>
            <a:off x="5391150" y="5169980"/>
            <a:ext cx="146050" cy="142875"/>
          </a:xfrm>
          <a:custGeom>
            <a:avLst/>
            <a:gdLst>
              <a:gd name="connsiteX0" fmla="*/ 104 w 164410"/>
              <a:gd name="connsiteY0" fmla="*/ 142082 h 149935"/>
              <a:gd name="connsiteX1" fmla="*/ 2485 w 164410"/>
              <a:gd name="connsiteY1" fmla="*/ 149225 h 149935"/>
              <a:gd name="connsiteX2" fmla="*/ 16773 w 164410"/>
              <a:gd name="connsiteY2" fmla="*/ 144463 h 149935"/>
              <a:gd name="connsiteX3" fmla="*/ 33441 w 164410"/>
              <a:gd name="connsiteY3" fmla="*/ 142082 h 149935"/>
              <a:gd name="connsiteX4" fmla="*/ 57254 w 164410"/>
              <a:gd name="connsiteY4" fmla="*/ 134938 h 149935"/>
              <a:gd name="connsiteX5" fmla="*/ 71541 w 164410"/>
              <a:gd name="connsiteY5" fmla="*/ 130175 h 149935"/>
              <a:gd name="connsiteX6" fmla="*/ 85829 w 164410"/>
              <a:gd name="connsiteY6" fmla="*/ 120650 h 149935"/>
              <a:gd name="connsiteX7" fmla="*/ 100116 w 164410"/>
              <a:gd name="connsiteY7" fmla="*/ 108744 h 149935"/>
              <a:gd name="connsiteX8" fmla="*/ 109641 w 164410"/>
              <a:gd name="connsiteY8" fmla="*/ 94457 h 149935"/>
              <a:gd name="connsiteX9" fmla="*/ 114404 w 164410"/>
              <a:gd name="connsiteY9" fmla="*/ 87313 h 149935"/>
              <a:gd name="connsiteX10" fmla="*/ 119166 w 164410"/>
              <a:gd name="connsiteY10" fmla="*/ 80169 h 149935"/>
              <a:gd name="connsiteX11" fmla="*/ 123929 w 164410"/>
              <a:gd name="connsiteY11" fmla="*/ 73025 h 149935"/>
              <a:gd name="connsiteX12" fmla="*/ 131073 w 164410"/>
              <a:gd name="connsiteY12" fmla="*/ 58738 h 149935"/>
              <a:gd name="connsiteX13" fmla="*/ 133454 w 164410"/>
              <a:gd name="connsiteY13" fmla="*/ 51594 h 149935"/>
              <a:gd name="connsiteX14" fmla="*/ 138216 w 164410"/>
              <a:gd name="connsiteY14" fmla="*/ 44450 h 149935"/>
              <a:gd name="connsiteX15" fmla="*/ 140598 w 164410"/>
              <a:gd name="connsiteY15" fmla="*/ 37307 h 149935"/>
              <a:gd name="connsiteX16" fmla="*/ 145360 w 164410"/>
              <a:gd name="connsiteY16" fmla="*/ 30163 h 149935"/>
              <a:gd name="connsiteX17" fmla="*/ 147741 w 164410"/>
              <a:gd name="connsiteY17" fmla="*/ 23019 h 149935"/>
              <a:gd name="connsiteX18" fmla="*/ 157266 w 164410"/>
              <a:gd name="connsiteY18" fmla="*/ 8732 h 149935"/>
              <a:gd name="connsiteX19" fmla="*/ 162029 w 164410"/>
              <a:gd name="connsiteY19" fmla="*/ 1588 h 149935"/>
              <a:gd name="connsiteX20" fmla="*/ 147741 w 164410"/>
              <a:gd name="connsiteY20" fmla="*/ 11113 h 149935"/>
              <a:gd name="connsiteX21" fmla="*/ 142979 w 164410"/>
              <a:gd name="connsiteY21" fmla="*/ 18257 h 149935"/>
              <a:gd name="connsiteX22" fmla="*/ 135835 w 164410"/>
              <a:gd name="connsiteY22" fmla="*/ 20638 h 149935"/>
              <a:gd name="connsiteX23" fmla="*/ 142979 w 164410"/>
              <a:gd name="connsiteY23" fmla="*/ 15875 h 149935"/>
              <a:gd name="connsiteX24" fmla="*/ 154885 w 164410"/>
              <a:gd name="connsiteY24" fmla="*/ 3969 h 149935"/>
              <a:gd name="connsiteX25" fmla="*/ 159648 w 164410"/>
              <a:gd name="connsiteY25" fmla="*/ 11113 h 149935"/>
              <a:gd name="connsiteX26" fmla="*/ 162029 w 164410"/>
              <a:gd name="connsiteY26" fmla="*/ 18257 h 149935"/>
              <a:gd name="connsiteX27" fmla="*/ 164410 w 164410"/>
              <a:gd name="connsiteY27" fmla="*/ 32544 h 149935"/>
              <a:gd name="connsiteX28" fmla="*/ 159648 w 164410"/>
              <a:gd name="connsiteY28" fmla="*/ 8732 h 149935"/>
              <a:gd name="connsiteX29" fmla="*/ 157266 w 164410"/>
              <a:gd name="connsiteY29" fmla="*/ 6350 h 1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410" h="149935">
                <a:moveTo>
                  <a:pt x="104" y="142082"/>
                </a:moveTo>
                <a:cubicBezTo>
                  <a:pt x="898" y="144463"/>
                  <a:pt x="0" y="148870"/>
                  <a:pt x="2485" y="149225"/>
                </a:cubicBezTo>
                <a:cubicBezTo>
                  <a:pt x="7455" y="149935"/>
                  <a:pt x="11803" y="145173"/>
                  <a:pt x="16773" y="144463"/>
                </a:cubicBezTo>
                <a:cubicBezTo>
                  <a:pt x="22329" y="143669"/>
                  <a:pt x="27919" y="143086"/>
                  <a:pt x="33441" y="142082"/>
                </a:cubicBezTo>
                <a:cubicBezTo>
                  <a:pt x="41350" y="140644"/>
                  <a:pt x="49810" y="137419"/>
                  <a:pt x="57254" y="134938"/>
                </a:cubicBezTo>
                <a:cubicBezTo>
                  <a:pt x="57259" y="134936"/>
                  <a:pt x="71536" y="130179"/>
                  <a:pt x="71541" y="130175"/>
                </a:cubicBezTo>
                <a:lnTo>
                  <a:pt x="85829" y="120650"/>
                </a:lnTo>
                <a:cubicBezTo>
                  <a:pt x="92182" y="116415"/>
                  <a:pt x="95177" y="115094"/>
                  <a:pt x="100116" y="108744"/>
                </a:cubicBezTo>
                <a:cubicBezTo>
                  <a:pt x="103630" y="104226"/>
                  <a:pt x="106466" y="99219"/>
                  <a:pt x="109641" y="94457"/>
                </a:cubicBezTo>
                <a:lnTo>
                  <a:pt x="114404" y="87313"/>
                </a:lnTo>
                <a:lnTo>
                  <a:pt x="119166" y="80169"/>
                </a:lnTo>
                <a:lnTo>
                  <a:pt x="123929" y="73025"/>
                </a:lnTo>
                <a:cubicBezTo>
                  <a:pt x="129914" y="55069"/>
                  <a:pt x="121839" y="77205"/>
                  <a:pt x="131073" y="58738"/>
                </a:cubicBezTo>
                <a:cubicBezTo>
                  <a:pt x="132196" y="56493"/>
                  <a:pt x="132332" y="53839"/>
                  <a:pt x="133454" y="51594"/>
                </a:cubicBezTo>
                <a:cubicBezTo>
                  <a:pt x="134734" y="49034"/>
                  <a:pt x="136936" y="47010"/>
                  <a:pt x="138216" y="44450"/>
                </a:cubicBezTo>
                <a:cubicBezTo>
                  <a:pt x="139339" y="42205"/>
                  <a:pt x="139475" y="39552"/>
                  <a:pt x="140598" y="37307"/>
                </a:cubicBezTo>
                <a:cubicBezTo>
                  <a:pt x="141878" y="34747"/>
                  <a:pt x="144080" y="32723"/>
                  <a:pt x="145360" y="30163"/>
                </a:cubicBezTo>
                <a:cubicBezTo>
                  <a:pt x="146482" y="27918"/>
                  <a:pt x="146522" y="25213"/>
                  <a:pt x="147741" y="23019"/>
                </a:cubicBezTo>
                <a:cubicBezTo>
                  <a:pt x="150521" y="18016"/>
                  <a:pt x="154091" y="13494"/>
                  <a:pt x="157266" y="8732"/>
                </a:cubicBezTo>
                <a:cubicBezTo>
                  <a:pt x="158854" y="6351"/>
                  <a:pt x="164410" y="0"/>
                  <a:pt x="162029" y="1588"/>
                </a:cubicBezTo>
                <a:lnTo>
                  <a:pt x="147741" y="11113"/>
                </a:lnTo>
                <a:cubicBezTo>
                  <a:pt x="146154" y="13494"/>
                  <a:pt x="145133" y="16372"/>
                  <a:pt x="142979" y="18257"/>
                </a:cubicBezTo>
                <a:cubicBezTo>
                  <a:pt x="135281" y="24993"/>
                  <a:pt x="119118" y="34570"/>
                  <a:pt x="135835" y="20638"/>
                </a:cubicBezTo>
                <a:cubicBezTo>
                  <a:pt x="138034" y="18806"/>
                  <a:pt x="140598" y="17463"/>
                  <a:pt x="142979" y="15875"/>
                </a:cubicBezTo>
                <a:cubicBezTo>
                  <a:pt x="144473" y="13633"/>
                  <a:pt x="150216" y="3035"/>
                  <a:pt x="154885" y="3969"/>
                </a:cubicBezTo>
                <a:cubicBezTo>
                  <a:pt x="157692" y="4530"/>
                  <a:pt x="158060" y="8732"/>
                  <a:pt x="159648" y="11113"/>
                </a:cubicBezTo>
                <a:cubicBezTo>
                  <a:pt x="160442" y="13494"/>
                  <a:pt x="161485" y="15807"/>
                  <a:pt x="162029" y="18257"/>
                </a:cubicBezTo>
                <a:cubicBezTo>
                  <a:pt x="163076" y="22970"/>
                  <a:pt x="164410" y="37372"/>
                  <a:pt x="164410" y="32544"/>
                </a:cubicBezTo>
                <a:cubicBezTo>
                  <a:pt x="164410" y="28158"/>
                  <a:pt x="162581" y="14596"/>
                  <a:pt x="159648" y="8732"/>
                </a:cubicBezTo>
                <a:cubicBezTo>
                  <a:pt x="159146" y="7728"/>
                  <a:pt x="158060" y="7144"/>
                  <a:pt x="157266" y="6350"/>
                </a:cubicBezTo>
              </a:path>
            </a:pathLst>
          </a:custGeom>
          <a:ln w="12700">
            <a:solidFill>
              <a:srgbClr val="0864D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6" name="Полилиния 35"/>
          <p:cNvSpPr/>
          <p:nvPr/>
        </p:nvSpPr>
        <p:spPr>
          <a:xfrm>
            <a:off x="5430838" y="5593652"/>
            <a:ext cx="169862" cy="150812"/>
          </a:xfrm>
          <a:custGeom>
            <a:avLst/>
            <a:gdLst>
              <a:gd name="connsiteX0" fmla="*/ 0 w 193285"/>
              <a:gd name="connsiteY0" fmla="*/ 157163 h 157163"/>
              <a:gd name="connsiteX1" fmla="*/ 4762 w 193285"/>
              <a:gd name="connsiteY1" fmla="*/ 138113 h 157163"/>
              <a:gd name="connsiteX2" fmla="*/ 14287 w 193285"/>
              <a:gd name="connsiteY2" fmla="*/ 123825 h 157163"/>
              <a:gd name="connsiteX3" fmla="*/ 16668 w 193285"/>
              <a:gd name="connsiteY3" fmla="*/ 116682 h 157163"/>
              <a:gd name="connsiteX4" fmla="*/ 23812 w 193285"/>
              <a:gd name="connsiteY4" fmla="*/ 109538 h 157163"/>
              <a:gd name="connsiteX5" fmla="*/ 28575 w 193285"/>
              <a:gd name="connsiteY5" fmla="*/ 102394 h 157163"/>
              <a:gd name="connsiteX6" fmla="*/ 35718 w 193285"/>
              <a:gd name="connsiteY6" fmla="*/ 95250 h 157163"/>
              <a:gd name="connsiteX7" fmla="*/ 54768 w 193285"/>
              <a:gd name="connsiteY7" fmla="*/ 73819 h 157163"/>
              <a:gd name="connsiteX8" fmla="*/ 71437 w 193285"/>
              <a:gd name="connsiteY8" fmla="*/ 64294 h 157163"/>
              <a:gd name="connsiteX9" fmla="*/ 92868 w 193285"/>
              <a:gd name="connsiteY9" fmla="*/ 52388 h 157163"/>
              <a:gd name="connsiteX10" fmla="*/ 100012 w 193285"/>
              <a:gd name="connsiteY10" fmla="*/ 47625 h 157163"/>
              <a:gd name="connsiteX11" fmla="*/ 107156 w 193285"/>
              <a:gd name="connsiteY11" fmla="*/ 45244 h 157163"/>
              <a:gd name="connsiteX12" fmla="*/ 128587 w 193285"/>
              <a:gd name="connsiteY12" fmla="*/ 33338 h 157163"/>
              <a:gd name="connsiteX13" fmla="*/ 142875 w 193285"/>
              <a:gd name="connsiteY13" fmla="*/ 26194 h 157163"/>
              <a:gd name="connsiteX14" fmla="*/ 150018 w 193285"/>
              <a:gd name="connsiteY14" fmla="*/ 21432 h 157163"/>
              <a:gd name="connsiteX15" fmla="*/ 164306 w 193285"/>
              <a:gd name="connsiteY15" fmla="*/ 16669 h 157163"/>
              <a:gd name="connsiteX16" fmla="*/ 171450 w 193285"/>
              <a:gd name="connsiteY16" fmla="*/ 11907 h 157163"/>
              <a:gd name="connsiteX17" fmla="*/ 185737 w 193285"/>
              <a:gd name="connsiteY17" fmla="*/ 7144 h 157163"/>
              <a:gd name="connsiteX18" fmla="*/ 192881 w 193285"/>
              <a:gd name="connsiteY18" fmla="*/ 4763 h 157163"/>
              <a:gd name="connsiteX19" fmla="*/ 185737 w 193285"/>
              <a:gd name="connsiteY19" fmla="*/ 2382 h 157163"/>
              <a:gd name="connsiteX20" fmla="*/ 161925 w 193285"/>
              <a:gd name="connsiteY20" fmla="*/ 4763 h 157163"/>
              <a:gd name="connsiteX21" fmla="*/ 176212 w 193285"/>
              <a:gd name="connsiteY21" fmla="*/ 0 h 157163"/>
              <a:gd name="connsiteX22" fmla="*/ 185737 w 193285"/>
              <a:gd name="connsiteY22" fmla="*/ 11907 h 157163"/>
              <a:gd name="connsiteX23" fmla="*/ 176212 w 193285"/>
              <a:gd name="connsiteY23" fmla="*/ 33338 h 157163"/>
              <a:gd name="connsiteX24" fmla="*/ 183356 w 193285"/>
              <a:gd name="connsiteY24" fmla="*/ 19050 h 157163"/>
              <a:gd name="connsiteX25" fmla="*/ 185737 w 193285"/>
              <a:gd name="connsiteY25" fmla="*/ 11907 h 157163"/>
              <a:gd name="connsiteX26" fmla="*/ 192881 w 193285"/>
              <a:gd name="connsiteY26" fmla="*/ 7144 h 157163"/>
              <a:gd name="connsiteX27" fmla="*/ 185737 w 193285"/>
              <a:gd name="connsiteY27"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3285" h="157163">
                <a:moveTo>
                  <a:pt x="0" y="157163"/>
                </a:moveTo>
                <a:cubicBezTo>
                  <a:pt x="659" y="153865"/>
                  <a:pt x="2474" y="142231"/>
                  <a:pt x="4762" y="138113"/>
                </a:cubicBezTo>
                <a:cubicBezTo>
                  <a:pt x="7542" y="133109"/>
                  <a:pt x="12477" y="129255"/>
                  <a:pt x="14287" y="123825"/>
                </a:cubicBezTo>
                <a:cubicBezTo>
                  <a:pt x="15081" y="121444"/>
                  <a:pt x="15276" y="118770"/>
                  <a:pt x="16668" y="116682"/>
                </a:cubicBezTo>
                <a:cubicBezTo>
                  <a:pt x="18536" y="113880"/>
                  <a:pt x="21656" y="112125"/>
                  <a:pt x="23812" y="109538"/>
                </a:cubicBezTo>
                <a:cubicBezTo>
                  <a:pt x="25644" y="107339"/>
                  <a:pt x="26743" y="104593"/>
                  <a:pt x="28575" y="102394"/>
                </a:cubicBezTo>
                <a:cubicBezTo>
                  <a:pt x="30731" y="99807"/>
                  <a:pt x="33562" y="97837"/>
                  <a:pt x="35718" y="95250"/>
                </a:cubicBezTo>
                <a:cubicBezTo>
                  <a:pt x="44660" y="84520"/>
                  <a:pt x="37416" y="85385"/>
                  <a:pt x="54768" y="73819"/>
                </a:cubicBezTo>
                <a:cubicBezTo>
                  <a:pt x="79496" y="57336"/>
                  <a:pt x="41206" y="82433"/>
                  <a:pt x="71437" y="64294"/>
                </a:cubicBezTo>
                <a:cubicBezTo>
                  <a:pt x="91905" y="52013"/>
                  <a:pt x="78501" y="57177"/>
                  <a:pt x="92868" y="52388"/>
                </a:cubicBezTo>
                <a:cubicBezTo>
                  <a:pt x="95249" y="50800"/>
                  <a:pt x="97452" y="48905"/>
                  <a:pt x="100012" y="47625"/>
                </a:cubicBezTo>
                <a:cubicBezTo>
                  <a:pt x="102257" y="46502"/>
                  <a:pt x="104962" y="46463"/>
                  <a:pt x="107156" y="45244"/>
                </a:cubicBezTo>
                <a:cubicBezTo>
                  <a:pt x="131720" y="31598"/>
                  <a:pt x="112422" y="38726"/>
                  <a:pt x="128587" y="33338"/>
                </a:cubicBezTo>
                <a:cubicBezTo>
                  <a:pt x="149056" y="19691"/>
                  <a:pt x="123161" y="36050"/>
                  <a:pt x="142875" y="26194"/>
                </a:cubicBezTo>
                <a:cubicBezTo>
                  <a:pt x="145435" y="24914"/>
                  <a:pt x="147403" y="22594"/>
                  <a:pt x="150018" y="21432"/>
                </a:cubicBezTo>
                <a:cubicBezTo>
                  <a:pt x="154606" y="19393"/>
                  <a:pt x="160129" y="19454"/>
                  <a:pt x="164306" y="16669"/>
                </a:cubicBezTo>
                <a:cubicBezTo>
                  <a:pt x="166687" y="15082"/>
                  <a:pt x="168835" y="13069"/>
                  <a:pt x="171450" y="11907"/>
                </a:cubicBezTo>
                <a:cubicBezTo>
                  <a:pt x="176037" y="9868"/>
                  <a:pt x="180975" y="8732"/>
                  <a:pt x="185737" y="7144"/>
                </a:cubicBezTo>
                <a:lnTo>
                  <a:pt x="192881" y="4763"/>
                </a:lnTo>
                <a:cubicBezTo>
                  <a:pt x="190500" y="3969"/>
                  <a:pt x="188247" y="2382"/>
                  <a:pt x="185737" y="2382"/>
                </a:cubicBezTo>
                <a:cubicBezTo>
                  <a:pt x="177760" y="2382"/>
                  <a:pt x="169664" y="6698"/>
                  <a:pt x="161925" y="4763"/>
                </a:cubicBezTo>
                <a:cubicBezTo>
                  <a:pt x="157055" y="3545"/>
                  <a:pt x="176212" y="0"/>
                  <a:pt x="176212" y="0"/>
                </a:cubicBezTo>
                <a:cubicBezTo>
                  <a:pt x="193215" y="5668"/>
                  <a:pt x="193285" y="586"/>
                  <a:pt x="185737" y="11907"/>
                </a:cubicBezTo>
                <a:cubicBezTo>
                  <a:pt x="180070" y="28909"/>
                  <a:pt x="183760" y="22017"/>
                  <a:pt x="176212" y="33338"/>
                </a:cubicBezTo>
                <a:cubicBezTo>
                  <a:pt x="182195" y="15385"/>
                  <a:pt x="174125" y="37511"/>
                  <a:pt x="183356" y="19050"/>
                </a:cubicBezTo>
                <a:cubicBezTo>
                  <a:pt x="184478" y="16805"/>
                  <a:pt x="184169" y="13867"/>
                  <a:pt x="185737" y="11907"/>
                </a:cubicBezTo>
                <a:cubicBezTo>
                  <a:pt x="187525" y="9672"/>
                  <a:pt x="192881" y="10006"/>
                  <a:pt x="192881" y="7144"/>
                </a:cubicBezTo>
                <a:cubicBezTo>
                  <a:pt x="192881" y="4763"/>
                  <a:pt x="188118" y="7144"/>
                  <a:pt x="185737" y="7144"/>
                </a:cubicBezTo>
              </a:path>
            </a:pathLst>
          </a:custGeom>
          <a:ln w="12700">
            <a:solidFill>
              <a:srgbClr val="D17D0D"/>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7" name="Полилиния 36"/>
          <p:cNvSpPr/>
          <p:nvPr/>
        </p:nvSpPr>
        <p:spPr>
          <a:xfrm>
            <a:off x="5426075" y="5973572"/>
            <a:ext cx="146050" cy="142875"/>
          </a:xfrm>
          <a:custGeom>
            <a:avLst/>
            <a:gdLst>
              <a:gd name="connsiteX0" fmla="*/ 12072 w 164732"/>
              <a:gd name="connsiteY0" fmla="*/ 147638 h 151250"/>
              <a:gd name="connsiteX1" fmla="*/ 33504 w 164732"/>
              <a:gd name="connsiteY1" fmla="*/ 142875 h 151250"/>
              <a:gd name="connsiteX2" fmla="*/ 47791 w 164732"/>
              <a:gd name="connsiteY2" fmla="*/ 138113 h 151250"/>
              <a:gd name="connsiteX3" fmla="*/ 62079 w 164732"/>
              <a:gd name="connsiteY3" fmla="*/ 133350 h 151250"/>
              <a:gd name="connsiteX4" fmla="*/ 69222 w 164732"/>
              <a:gd name="connsiteY4" fmla="*/ 130969 h 151250"/>
              <a:gd name="connsiteX5" fmla="*/ 83510 w 164732"/>
              <a:gd name="connsiteY5" fmla="*/ 121444 h 151250"/>
              <a:gd name="connsiteX6" fmla="*/ 90654 w 164732"/>
              <a:gd name="connsiteY6" fmla="*/ 116681 h 151250"/>
              <a:gd name="connsiteX7" fmla="*/ 97797 w 164732"/>
              <a:gd name="connsiteY7" fmla="*/ 109538 h 151250"/>
              <a:gd name="connsiteX8" fmla="*/ 107322 w 164732"/>
              <a:gd name="connsiteY8" fmla="*/ 95250 h 151250"/>
              <a:gd name="connsiteX9" fmla="*/ 119229 w 164732"/>
              <a:gd name="connsiteY9" fmla="*/ 80963 h 151250"/>
              <a:gd name="connsiteX10" fmla="*/ 126372 w 164732"/>
              <a:gd name="connsiteY10" fmla="*/ 66675 h 151250"/>
              <a:gd name="connsiteX11" fmla="*/ 133516 w 164732"/>
              <a:gd name="connsiteY11" fmla="*/ 52388 h 151250"/>
              <a:gd name="connsiteX12" fmla="*/ 135897 w 164732"/>
              <a:gd name="connsiteY12" fmla="*/ 45244 h 151250"/>
              <a:gd name="connsiteX13" fmla="*/ 140660 w 164732"/>
              <a:gd name="connsiteY13" fmla="*/ 38100 h 151250"/>
              <a:gd name="connsiteX14" fmla="*/ 150185 w 164732"/>
              <a:gd name="connsiteY14" fmla="*/ 16669 h 151250"/>
              <a:gd name="connsiteX15" fmla="*/ 154947 w 164732"/>
              <a:gd name="connsiteY15" fmla="*/ 2381 h 151250"/>
              <a:gd name="connsiteX16" fmla="*/ 152566 w 164732"/>
              <a:gd name="connsiteY16" fmla="*/ 9525 h 151250"/>
              <a:gd name="connsiteX17" fmla="*/ 135897 w 164732"/>
              <a:gd name="connsiteY17" fmla="*/ 30956 h 151250"/>
              <a:gd name="connsiteX18" fmla="*/ 140660 w 164732"/>
              <a:gd name="connsiteY18" fmla="*/ 23813 h 151250"/>
              <a:gd name="connsiteX19" fmla="*/ 150185 w 164732"/>
              <a:gd name="connsiteY19" fmla="*/ 9525 h 151250"/>
              <a:gd name="connsiteX20" fmla="*/ 154947 w 164732"/>
              <a:gd name="connsiteY20" fmla="*/ 2381 h 151250"/>
              <a:gd name="connsiteX21" fmla="*/ 162091 w 164732"/>
              <a:gd name="connsiteY21" fmla="*/ 40481 h 151250"/>
              <a:gd name="connsiteX22" fmla="*/ 159710 w 164732"/>
              <a:gd name="connsiteY22" fmla="*/ 21431 h 151250"/>
              <a:gd name="connsiteX23" fmla="*/ 157329 w 164732"/>
              <a:gd name="connsiteY23" fmla="*/ 2381 h 15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732" h="151250">
                <a:moveTo>
                  <a:pt x="12072" y="147638"/>
                </a:moveTo>
                <a:cubicBezTo>
                  <a:pt x="32499" y="140827"/>
                  <a:pt x="0" y="151250"/>
                  <a:pt x="33504" y="142875"/>
                </a:cubicBezTo>
                <a:cubicBezTo>
                  <a:pt x="38374" y="141658"/>
                  <a:pt x="43029" y="139700"/>
                  <a:pt x="47791" y="138113"/>
                </a:cubicBezTo>
                <a:lnTo>
                  <a:pt x="62079" y="133350"/>
                </a:lnTo>
                <a:lnTo>
                  <a:pt x="69222" y="130969"/>
                </a:lnTo>
                <a:lnTo>
                  <a:pt x="83510" y="121444"/>
                </a:lnTo>
                <a:cubicBezTo>
                  <a:pt x="85891" y="119856"/>
                  <a:pt x="88630" y="118705"/>
                  <a:pt x="90654" y="116681"/>
                </a:cubicBezTo>
                <a:cubicBezTo>
                  <a:pt x="93035" y="114300"/>
                  <a:pt x="95730" y="112196"/>
                  <a:pt x="97797" y="109538"/>
                </a:cubicBezTo>
                <a:cubicBezTo>
                  <a:pt x="101311" y="105020"/>
                  <a:pt x="103275" y="99297"/>
                  <a:pt x="107322" y="95250"/>
                </a:cubicBezTo>
                <a:cubicBezTo>
                  <a:pt x="116490" y="86082"/>
                  <a:pt x="112598" y="90908"/>
                  <a:pt x="119229" y="80963"/>
                </a:cubicBezTo>
                <a:cubicBezTo>
                  <a:pt x="125212" y="63013"/>
                  <a:pt x="117143" y="85133"/>
                  <a:pt x="126372" y="66675"/>
                </a:cubicBezTo>
                <a:cubicBezTo>
                  <a:pt x="136228" y="46963"/>
                  <a:pt x="119873" y="72852"/>
                  <a:pt x="133516" y="52388"/>
                </a:cubicBezTo>
                <a:cubicBezTo>
                  <a:pt x="134310" y="50007"/>
                  <a:pt x="134774" y="47489"/>
                  <a:pt x="135897" y="45244"/>
                </a:cubicBezTo>
                <a:cubicBezTo>
                  <a:pt x="137177" y="42684"/>
                  <a:pt x="139498" y="40715"/>
                  <a:pt x="140660" y="38100"/>
                </a:cubicBezTo>
                <a:cubicBezTo>
                  <a:pt x="151995" y="12596"/>
                  <a:pt x="139406" y="32837"/>
                  <a:pt x="150185" y="16669"/>
                </a:cubicBezTo>
                <a:lnTo>
                  <a:pt x="154947" y="2381"/>
                </a:lnTo>
                <a:cubicBezTo>
                  <a:pt x="155741" y="0"/>
                  <a:pt x="154341" y="7750"/>
                  <a:pt x="152566" y="9525"/>
                </a:cubicBezTo>
                <a:cubicBezTo>
                  <a:pt x="141378" y="20713"/>
                  <a:pt x="147284" y="13873"/>
                  <a:pt x="135897" y="30956"/>
                </a:cubicBezTo>
                <a:lnTo>
                  <a:pt x="140660" y="23813"/>
                </a:lnTo>
                <a:lnTo>
                  <a:pt x="150185" y="9525"/>
                </a:lnTo>
                <a:lnTo>
                  <a:pt x="154947" y="2381"/>
                </a:lnTo>
                <a:cubicBezTo>
                  <a:pt x="164732" y="17057"/>
                  <a:pt x="162091" y="10572"/>
                  <a:pt x="162091" y="40481"/>
                </a:cubicBezTo>
                <a:cubicBezTo>
                  <a:pt x="162091" y="46880"/>
                  <a:pt x="160683" y="27756"/>
                  <a:pt x="159710" y="21431"/>
                </a:cubicBezTo>
                <a:cubicBezTo>
                  <a:pt x="156862" y="2917"/>
                  <a:pt x="157329" y="16086"/>
                  <a:pt x="157329" y="2381"/>
                </a:cubicBezTo>
              </a:path>
            </a:pathLst>
          </a:custGeom>
          <a:ln w="12700">
            <a:solidFill>
              <a:srgbClr val="B177DE"/>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8" name="Полилиния 37"/>
          <p:cNvSpPr/>
          <p:nvPr/>
        </p:nvSpPr>
        <p:spPr>
          <a:xfrm>
            <a:off x="5373688" y="4778185"/>
            <a:ext cx="214312" cy="136525"/>
          </a:xfrm>
          <a:custGeom>
            <a:avLst/>
            <a:gdLst>
              <a:gd name="connsiteX0" fmla="*/ 0 w 244185"/>
              <a:gd name="connsiteY0" fmla="*/ 145256 h 145256"/>
              <a:gd name="connsiteX1" fmla="*/ 9525 w 244185"/>
              <a:gd name="connsiteY1" fmla="*/ 130969 h 145256"/>
              <a:gd name="connsiteX2" fmla="*/ 14287 w 244185"/>
              <a:gd name="connsiteY2" fmla="*/ 116681 h 145256"/>
              <a:gd name="connsiteX3" fmla="*/ 23812 w 244185"/>
              <a:gd name="connsiteY3" fmla="*/ 102394 h 145256"/>
              <a:gd name="connsiteX4" fmla="*/ 28575 w 244185"/>
              <a:gd name="connsiteY4" fmla="*/ 95250 h 145256"/>
              <a:gd name="connsiteX5" fmla="*/ 57150 w 244185"/>
              <a:gd name="connsiteY5" fmla="*/ 71437 h 145256"/>
              <a:gd name="connsiteX6" fmla="*/ 64294 w 244185"/>
              <a:gd name="connsiteY6" fmla="*/ 69056 h 145256"/>
              <a:gd name="connsiteX7" fmla="*/ 71437 w 244185"/>
              <a:gd name="connsiteY7" fmla="*/ 64294 h 145256"/>
              <a:gd name="connsiteX8" fmla="*/ 85725 w 244185"/>
              <a:gd name="connsiteY8" fmla="*/ 59531 h 145256"/>
              <a:gd name="connsiteX9" fmla="*/ 100012 w 244185"/>
              <a:gd name="connsiteY9" fmla="*/ 52387 h 145256"/>
              <a:gd name="connsiteX10" fmla="*/ 107156 w 244185"/>
              <a:gd name="connsiteY10" fmla="*/ 47625 h 145256"/>
              <a:gd name="connsiteX11" fmla="*/ 121444 w 244185"/>
              <a:gd name="connsiteY11" fmla="*/ 42862 h 145256"/>
              <a:gd name="connsiteX12" fmla="*/ 128587 w 244185"/>
              <a:gd name="connsiteY12" fmla="*/ 38100 h 145256"/>
              <a:gd name="connsiteX13" fmla="*/ 142875 w 244185"/>
              <a:gd name="connsiteY13" fmla="*/ 33337 h 145256"/>
              <a:gd name="connsiteX14" fmla="*/ 157162 w 244185"/>
              <a:gd name="connsiteY14" fmla="*/ 26194 h 145256"/>
              <a:gd name="connsiteX15" fmla="*/ 164306 w 244185"/>
              <a:gd name="connsiteY15" fmla="*/ 21431 h 145256"/>
              <a:gd name="connsiteX16" fmla="*/ 178594 w 244185"/>
              <a:gd name="connsiteY16" fmla="*/ 16669 h 145256"/>
              <a:gd name="connsiteX17" fmla="*/ 216694 w 244185"/>
              <a:gd name="connsiteY17" fmla="*/ 11906 h 145256"/>
              <a:gd name="connsiteX18" fmla="*/ 223837 w 244185"/>
              <a:gd name="connsiteY18" fmla="*/ 9525 h 145256"/>
              <a:gd name="connsiteX19" fmla="*/ 216694 w 244185"/>
              <a:gd name="connsiteY19" fmla="*/ 7144 h 145256"/>
              <a:gd name="connsiteX20" fmla="*/ 204787 w 244185"/>
              <a:gd name="connsiteY20" fmla="*/ 4762 h 145256"/>
              <a:gd name="connsiteX21" fmla="*/ 183356 w 244185"/>
              <a:gd name="connsiteY21" fmla="*/ 2381 h 145256"/>
              <a:gd name="connsiteX22" fmla="*/ 190500 w 244185"/>
              <a:gd name="connsiteY22" fmla="*/ 0 h 145256"/>
              <a:gd name="connsiteX23" fmla="*/ 197644 w 244185"/>
              <a:gd name="connsiteY23" fmla="*/ 2381 h 145256"/>
              <a:gd name="connsiteX24" fmla="*/ 209550 w 244185"/>
              <a:gd name="connsiteY24" fmla="*/ 4762 h 145256"/>
              <a:gd name="connsiteX25" fmla="*/ 216694 w 244185"/>
              <a:gd name="connsiteY25" fmla="*/ 7144 h 145256"/>
              <a:gd name="connsiteX26" fmla="*/ 230981 w 244185"/>
              <a:gd name="connsiteY26" fmla="*/ 9525 h 145256"/>
              <a:gd name="connsiteX27" fmla="*/ 216694 w 244185"/>
              <a:gd name="connsiteY27" fmla="*/ 21431 h 145256"/>
              <a:gd name="connsiteX28" fmla="*/ 202406 w 244185"/>
              <a:gd name="connsiteY28" fmla="*/ 30956 h 145256"/>
              <a:gd name="connsiteX29" fmla="*/ 204787 w 244185"/>
              <a:gd name="connsiteY29" fmla="*/ 30956 h 145256"/>
              <a:gd name="connsiteX30" fmla="*/ 219075 w 244185"/>
              <a:gd name="connsiteY30" fmla="*/ 21431 h 145256"/>
              <a:gd name="connsiteX31" fmla="*/ 223837 w 244185"/>
              <a:gd name="connsiteY31" fmla="*/ 14287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4185" h="145256">
                <a:moveTo>
                  <a:pt x="0" y="145256"/>
                </a:moveTo>
                <a:cubicBezTo>
                  <a:pt x="3175" y="140494"/>
                  <a:pt x="7715" y="136399"/>
                  <a:pt x="9525" y="130969"/>
                </a:cubicBezTo>
                <a:cubicBezTo>
                  <a:pt x="11112" y="126206"/>
                  <a:pt x="11502" y="120858"/>
                  <a:pt x="14287" y="116681"/>
                </a:cubicBezTo>
                <a:lnTo>
                  <a:pt x="23812" y="102394"/>
                </a:lnTo>
                <a:cubicBezTo>
                  <a:pt x="25400" y="100013"/>
                  <a:pt x="26551" y="97274"/>
                  <a:pt x="28575" y="95250"/>
                </a:cubicBezTo>
                <a:cubicBezTo>
                  <a:pt x="35207" y="88617"/>
                  <a:pt x="47203" y="74752"/>
                  <a:pt x="57150" y="71437"/>
                </a:cubicBezTo>
                <a:lnTo>
                  <a:pt x="64294" y="69056"/>
                </a:lnTo>
                <a:cubicBezTo>
                  <a:pt x="66675" y="67469"/>
                  <a:pt x="68822" y="65456"/>
                  <a:pt x="71437" y="64294"/>
                </a:cubicBezTo>
                <a:cubicBezTo>
                  <a:pt x="76025" y="62255"/>
                  <a:pt x="81548" y="62316"/>
                  <a:pt x="85725" y="59531"/>
                </a:cubicBezTo>
                <a:cubicBezTo>
                  <a:pt x="106199" y="45883"/>
                  <a:pt x="80295" y="62246"/>
                  <a:pt x="100012" y="52387"/>
                </a:cubicBezTo>
                <a:cubicBezTo>
                  <a:pt x="102572" y="51107"/>
                  <a:pt x="104541" y="48787"/>
                  <a:pt x="107156" y="47625"/>
                </a:cubicBezTo>
                <a:cubicBezTo>
                  <a:pt x="111744" y="45586"/>
                  <a:pt x="117267" y="45647"/>
                  <a:pt x="121444" y="42862"/>
                </a:cubicBezTo>
                <a:cubicBezTo>
                  <a:pt x="123825" y="41275"/>
                  <a:pt x="125972" y="39262"/>
                  <a:pt x="128587" y="38100"/>
                </a:cubicBezTo>
                <a:cubicBezTo>
                  <a:pt x="133175" y="36061"/>
                  <a:pt x="138698" y="36122"/>
                  <a:pt x="142875" y="33337"/>
                </a:cubicBezTo>
                <a:cubicBezTo>
                  <a:pt x="152107" y="27183"/>
                  <a:pt x="147304" y="29480"/>
                  <a:pt x="157162" y="26194"/>
                </a:cubicBezTo>
                <a:cubicBezTo>
                  <a:pt x="159543" y="24606"/>
                  <a:pt x="161691" y="22593"/>
                  <a:pt x="164306" y="21431"/>
                </a:cubicBezTo>
                <a:cubicBezTo>
                  <a:pt x="168894" y="19392"/>
                  <a:pt x="173831" y="18257"/>
                  <a:pt x="178594" y="16669"/>
                </a:cubicBezTo>
                <a:cubicBezTo>
                  <a:pt x="195563" y="11012"/>
                  <a:pt x="183201" y="14482"/>
                  <a:pt x="216694" y="11906"/>
                </a:cubicBezTo>
                <a:cubicBezTo>
                  <a:pt x="219075" y="11112"/>
                  <a:pt x="223837" y="12035"/>
                  <a:pt x="223837" y="9525"/>
                </a:cubicBezTo>
                <a:cubicBezTo>
                  <a:pt x="223837" y="7015"/>
                  <a:pt x="219129" y="7753"/>
                  <a:pt x="216694" y="7144"/>
                </a:cubicBezTo>
                <a:cubicBezTo>
                  <a:pt x="212767" y="6162"/>
                  <a:pt x="208794" y="5334"/>
                  <a:pt x="204787" y="4762"/>
                </a:cubicBezTo>
                <a:cubicBezTo>
                  <a:pt x="197672" y="3745"/>
                  <a:pt x="190500" y="3175"/>
                  <a:pt x="183356" y="2381"/>
                </a:cubicBezTo>
                <a:cubicBezTo>
                  <a:pt x="185737" y="1587"/>
                  <a:pt x="187990" y="0"/>
                  <a:pt x="190500" y="0"/>
                </a:cubicBezTo>
                <a:cubicBezTo>
                  <a:pt x="193010" y="0"/>
                  <a:pt x="195209" y="1772"/>
                  <a:pt x="197644" y="2381"/>
                </a:cubicBezTo>
                <a:cubicBezTo>
                  <a:pt x="201570" y="3363"/>
                  <a:pt x="205624" y="3780"/>
                  <a:pt x="209550" y="4762"/>
                </a:cubicBezTo>
                <a:cubicBezTo>
                  <a:pt x="211985" y="5371"/>
                  <a:pt x="214244" y="6599"/>
                  <a:pt x="216694" y="7144"/>
                </a:cubicBezTo>
                <a:cubicBezTo>
                  <a:pt x="221407" y="8191"/>
                  <a:pt x="226219" y="8731"/>
                  <a:pt x="230981" y="9525"/>
                </a:cubicBezTo>
                <a:cubicBezTo>
                  <a:pt x="205462" y="26535"/>
                  <a:pt x="244185" y="49"/>
                  <a:pt x="216694" y="21431"/>
                </a:cubicBezTo>
                <a:cubicBezTo>
                  <a:pt x="212176" y="24945"/>
                  <a:pt x="202406" y="30956"/>
                  <a:pt x="202406" y="30956"/>
                </a:cubicBezTo>
                <a:cubicBezTo>
                  <a:pt x="193379" y="44499"/>
                  <a:pt x="198442" y="35891"/>
                  <a:pt x="204787" y="30956"/>
                </a:cubicBezTo>
                <a:cubicBezTo>
                  <a:pt x="209305" y="27442"/>
                  <a:pt x="214312" y="24606"/>
                  <a:pt x="219075" y="21431"/>
                </a:cubicBezTo>
                <a:cubicBezTo>
                  <a:pt x="227153" y="16046"/>
                  <a:pt x="228243" y="18693"/>
                  <a:pt x="223837" y="14287"/>
                </a:cubicBezTo>
              </a:path>
            </a:pathLst>
          </a:cu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39" name="Прямая со стрелкой 38"/>
          <p:cNvCxnSpPr/>
          <p:nvPr/>
        </p:nvCxnSpPr>
        <p:spPr>
          <a:xfrm>
            <a:off x="7570788" y="2769963"/>
            <a:ext cx="539750"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5694363" y="3525931"/>
            <a:ext cx="338137"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567" name="TextBox 40"/>
          <p:cNvSpPr txBox="1">
            <a:spLocks noChangeArrowheads="1"/>
          </p:cNvSpPr>
          <p:nvPr/>
        </p:nvSpPr>
        <p:spPr bwMode="auto">
          <a:xfrm>
            <a:off x="7028752" y="2533426"/>
            <a:ext cx="728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dirty="0" err="1" smtClean="0">
                <a:solidFill>
                  <a:schemeClr val="accent1"/>
                </a:solidFill>
              </a:rPr>
              <a:t>sCH</a:t>
            </a:r>
            <a:r>
              <a:rPr lang="ru-RU" altLang="ru-RU" b="1" baseline="-25000" dirty="0" smtClean="0">
                <a:solidFill>
                  <a:schemeClr val="accent1"/>
                </a:solidFill>
              </a:rPr>
              <a:t>2</a:t>
            </a:r>
            <a:endParaRPr lang="ru-RU" altLang="ru-RU" sz="1200" b="1" baseline="-25000" dirty="0">
              <a:solidFill>
                <a:schemeClr val="accent1"/>
              </a:solidFill>
            </a:endParaRPr>
          </a:p>
        </p:txBody>
      </p:sp>
      <p:sp>
        <p:nvSpPr>
          <p:cNvPr id="23568" name="TextBox 41"/>
          <p:cNvSpPr txBox="1">
            <a:spLocks noChangeArrowheads="1"/>
          </p:cNvSpPr>
          <p:nvPr/>
        </p:nvSpPr>
        <p:spPr bwMode="auto">
          <a:xfrm>
            <a:off x="5792788" y="3227481"/>
            <a:ext cx="703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dirty="0" err="1" smtClean="0">
                <a:solidFill>
                  <a:schemeClr val="accent1"/>
                </a:solidFill>
              </a:rPr>
              <a:t>sCD</a:t>
            </a:r>
            <a:r>
              <a:rPr lang="ru-RU" altLang="ru-RU" b="1" baseline="-25000" dirty="0" smtClean="0">
                <a:solidFill>
                  <a:schemeClr val="accent1"/>
                </a:solidFill>
              </a:rPr>
              <a:t>2</a:t>
            </a:r>
            <a:endParaRPr lang="ru-RU" altLang="ru-RU" sz="1200" b="1" dirty="0">
              <a:solidFill>
                <a:schemeClr val="accent1"/>
              </a:solidFill>
            </a:endParaRPr>
          </a:p>
        </p:txBody>
      </p:sp>
      <p:sp>
        <p:nvSpPr>
          <p:cNvPr id="43" name="Прямоугольник 42"/>
          <p:cNvSpPr/>
          <p:nvPr/>
        </p:nvSpPr>
        <p:spPr>
          <a:xfrm>
            <a:off x="1319417" y="2667685"/>
            <a:ext cx="3070225" cy="917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4" name="Рисунок 43"/>
          <p:cNvPicPr/>
          <p:nvPr/>
        </p:nvPicPr>
        <p:blipFill rotWithShape="1">
          <a:blip r:embed="rId5"/>
          <a:srcRect t="501" b="3330"/>
          <a:stretch/>
        </p:blipFill>
        <p:spPr bwMode="auto">
          <a:xfrm>
            <a:off x="6596942" y="1495108"/>
            <a:ext cx="5445125" cy="49307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3571" name="Прямоугольник 45"/>
          <p:cNvSpPr>
            <a:spLocks noChangeArrowheads="1"/>
          </p:cNvSpPr>
          <p:nvPr/>
        </p:nvSpPr>
        <p:spPr bwMode="auto">
          <a:xfrm>
            <a:off x="7368902" y="6488113"/>
            <a:ext cx="4592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ru-RU" i="1" dirty="0">
                <a:solidFill>
                  <a:srgbClr val="009211"/>
                </a:solidFill>
                <a:latin typeface="Bahnschrift" panose="020B0502040204020203" pitchFamily="34" charset="0"/>
              </a:rPr>
              <a:t>[</a:t>
            </a:r>
            <a:r>
              <a:rPr lang="en-US" altLang="ru-RU" i="1" dirty="0" err="1">
                <a:solidFill>
                  <a:srgbClr val="009211"/>
                </a:solidFill>
                <a:latin typeface="Bahnschrift" panose="020B0502040204020203" pitchFamily="34" charset="0"/>
              </a:rPr>
              <a:t>Omelchenko</a:t>
            </a:r>
            <a:r>
              <a:rPr lang="ru-RU" altLang="ru-RU" i="1" dirty="0">
                <a:solidFill>
                  <a:srgbClr val="009211"/>
                </a:solidFill>
                <a:latin typeface="Bahnschrift" panose="020B0502040204020203" pitchFamily="34" charset="0"/>
              </a:rPr>
              <a:t> </a:t>
            </a:r>
            <a:r>
              <a:rPr lang="en-US" altLang="ru-RU" i="1" dirty="0">
                <a:solidFill>
                  <a:srgbClr val="009211"/>
                </a:solidFill>
                <a:latin typeface="Bahnschrift" panose="020B0502040204020203" pitchFamily="34" charset="0"/>
              </a:rPr>
              <a:t>et al, </a:t>
            </a:r>
            <a:r>
              <a:rPr lang="en-US" altLang="ru-RU" i="1" dirty="0" smtClean="0">
                <a:solidFill>
                  <a:srgbClr val="009211"/>
                </a:solidFill>
                <a:latin typeface="Bahnschrift" panose="020B0502040204020203" pitchFamily="34" charset="0"/>
              </a:rPr>
              <a:t>Cryobiology</a:t>
            </a:r>
            <a:r>
              <a:rPr lang="ru-RU" altLang="ru-RU" i="1" dirty="0" smtClean="0">
                <a:solidFill>
                  <a:srgbClr val="009211"/>
                </a:solidFill>
                <a:latin typeface="Bahnschrift" panose="020B0502040204020203" pitchFamily="34" charset="0"/>
              </a:rPr>
              <a:t> 109</a:t>
            </a:r>
            <a:r>
              <a:rPr lang="en-US" altLang="ru-RU" i="1" dirty="0" smtClean="0">
                <a:solidFill>
                  <a:srgbClr val="009211"/>
                </a:solidFill>
                <a:latin typeface="Bahnschrift" panose="020B0502040204020203" pitchFamily="34" charset="0"/>
              </a:rPr>
              <a:t> </a:t>
            </a:r>
            <a:r>
              <a:rPr lang="en-US" altLang="ru-RU" i="1" dirty="0">
                <a:solidFill>
                  <a:srgbClr val="009211"/>
                </a:solidFill>
                <a:latin typeface="Bahnschrift" panose="020B0502040204020203" pitchFamily="34" charset="0"/>
              </a:rPr>
              <a:t>(2022)] </a:t>
            </a:r>
            <a:endParaRPr lang="ru-RU" altLang="ru-RU" dirty="0">
              <a:latin typeface="Bahnschrift" panose="020B0502040204020203" pitchFamily="34" charset="0"/>
            </a:endParaRPr>
          </a:p>
        </p:txBody>
      </p:sp>
      <p:sp>
        <p:nvSpPr>
          <p:cNvPr id="3" name="Прямоугольник 2"/>
          <p:cNvSpPr/>
          <p:nvPr/>
        </p:nvSpPr>
        <p:spPr>
          <a:xfrm>
            <a:off x="368437" y="3948113"/>
            <a:ext cx="917575" cy="369887"/>
          </a:xfrm>
          <a:prstGeom prst="rect">
            <a:avLst/>
          </a:prstGeom>
        </p:spPr>
        <p:txBody>
          <a:bodyPr wrap="none">
            <a:spAutoFit/>
          </a:bodyPr>
          <a:lstStyle/>
          <a:p>
            <a:pPr>
              <a:defRPr/>
            </a:pPr>
            <a:r>
              <a:rPr lang="en-US" b="1" dirty="0">
                <a:solidFill>
                  <a:schemeClr val="tx1">
                    <a:lumMod val="95000"/>
                    <a:lumOff val="5000"/>
                  </a:schemeClr>
                </a:solidFill>
                <a:latin typeface="Bahnschrift SemiBold" pitchFamily="34" charset="0"/>
                <a:cs typeface="Arial" pitchFamily="34" charset="0"/>
              </a:rPr>
              <a:t>control</a:t>
            </a:r>
            <a:endParaRPr lang="ru-RU" dirty="0"/>
          </a:p>
        </p:txBody>
      </p:sp>
      <p:sp>
        <p:nvSpPr>
          <p:cNvPr id="23573" name="Прямоугольник 3"/>
          <p:cNvSpPr>
            <a:spLocks noChangeArrowheads="1"/>
          </p:cNvSpPr>
          <p:nvPr/>
        </p:nvSpPr>
        <p:spPr bwMode="auto">
          <a:xfrm>
            <a:off x="4684713" y="4338130"/>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a:latin typeface="Bahnschrift SemiBold" panose="020B0502040204020203" pitchFamily="34" charset="0"/>
                <a:cs typeface="Arial" panose="020B0604020202020204" pitchFamily="34" charset="0"/>
              </a:rPr>
              <a:t>4-cell</a:t>
            </a:r>
            <a:endParaRPr lang="ru-RU" altLang="ru-RU"/>
          </a:p>
        </p:txBody>
      </p:sp>
      <p:sp>
        <p:nvSpPr>
          <p:cNvPr id="23574" name="Прямоугольник 49"/>
          <p:cNvSpPr>
            <a:spLocks noChangeArrowheads="1"/>
          </p:cNvSpPr>
          <p:nvPr/>
        </p:nvSpPr>
        <p:spPr bwMode="auto">
          <a:xfrm>
            <a:off x="4560888" y="3858705"/>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dirty="0">
                <a:solidFill>
                  <a:srgbClr val="C00000"/>
                </a:solidFill>
                <a:latin typeface="Bahnschrift SemiBold" panose="020B0502040204020203" pitchFamily="34" charset="0"/>
                <a:cs typeface="Arial" panose="020B0604020202020204" pitchFamily="34" charset="0"/>
              </a:rPr>
              <a:t>morula</a:t>
            </a:r>
            <a:endParaRPr lang="ru-RU" altLang="ru-RU" dirty="0"/>
          </a:p>
        </p:txBody>
      </p:sp>
      <p:sp>
        <p:nvSpPr>
          <p:cNvPr id="51" name="Прямоугольник 50"/>
          <p:cNvSpPr/>
          <p:nvPr/>
        </p:nvSpPr>
        <p:spPr>
          <a:xfrm>
            <a:off x="195262" y="4739233"/>
            <a:ext cx="1076325" cy="646113"/>
          </a:xfrm>
          <a:prstGeom prst="rect">
            <a:avLst/>
          </a:prstGeom>
        </p:spPr>
        <p:txBody>
          <a:bodyPr wrap="none">
            <a:spAutoFit/>
          </a:bodyPr>
          <a:lstStyle/>
          <a:p>
            <a:pPr>
              <a:defRPr/>
            </a:pPr>
            <a:r>
              <a:rPr lang="en-US" b="1" dirty="0">
                <a:solidFill>
                  <a:schemeClr val="tx1">
                    <a:lumMod val="95000"/>
                    <a:lumOff val="5000"/>
                  </a:schemeClr>
                </a:solidFill>
                <a:latin typeface="Bahnschrift SemiBold" pitchFamily="34" charset="0"/>
                <a:cs typeface="Arial" pitchFamily="34" charset="0"/>
              </a:rPr>
              <a:t>program</a:t>
            </a:r>
          </a:p>
          <a:p>
            <a:pPr>
              <a:defRPr/>
            </a:pPr>
            <a:r>
              <a:rPr lang="en-US" b="1" dirty="0">
                <a:solidFill>
                  <a:schemeClr val="tx1">
                    <a:lumMod val="95000"/>
                    <a:lumOff val="5000"/>
                  </a:schemeClr>
                </a:solidFill>
                <a:latin typeface="Bahnschrift SemiBold" pitchFamily="34" charset="0"/>
                <a:cs typeface="Arial" pitchFamily="34" charset="0"/>
              </a:rPr>
              <a:t>freezing</a:t>
            </a:r>
            <a:endParaRPr lang="ru-RU" dirty="0"/>
          </a:p>
        </p:txBody>
      </p:sp>
      <p:sp>
        <p:nvSpPr>
          <p:cNvPr id="53" name="Содержимое 2"/>
          <p:cNvSpPr txBox="1">
            <a:spLocks/>
          </p:cNvSpPr>
          <p:nvPr/>
        </p:nvSpPr>
        <p:spPr>
          <a:xfrm>
            <a:off x="4562475" y="5144580"/>
            <a:ext cx="1000125" cy="315912"/>
          </a:xfrm>
          <a:prstGeom prst="rect">
            <a:avLst/>
          </a:prstGeom>
        </p:spPr>
        <p:txBody>
          <a:bodyPr/>
          <a:lstStyle/>
          <a:p>
            <a:pPr marL="365760" indent="-256032" fontAlgn="auto">
              <a:spcBef>
                <a:spcPts val="300"/>
              </a:spcBef>
              <a:spcAft>
                <a:spcPts val="0"/>
              </a:spcAft>
              <a:buClr>
                <a:schemeClr val="accent3"/>
              </a:buClr>
              <a:defRPr/>
            </a:pPr>
            <a:r>
              <a:rPr lang="en-US" b="1" dirty="0">
                <a:solidFill>
                  <a:srgbClr val="0070C0"/>
                </a:solidFill>
                <a:latin typeface="Bahnschrift SemiBold" pitchFamily="34" charset="0"/>
              </a:rPr>
              <a:t>4-cell</a:t>
            </a:r>
            <a:endParaRPr lang="en-US" b="1" dirty="0">
              <a:solidFill>
                <a:srgbClr val="00B050"/>
              </a:solidFill>
              <a:latin typeface="Bahnschrift SemiBold" pitchFamily="34" charset="0"/>
            </a:endParaRPr>
          </a:p>
        </p:txBody>
      </p:sp>
      <p:sp>
        <p:nvSpPr>
          <p:cNvPr id="23577" name="Прямоугольник 53"/>
          <p:cNvSpPr>
            <a:spLocks noChangeArrowheads="1"/>
          </p:cNvSpPr>
          <p:nvPr/>
        </p:nvSpPr>
        <p:spPr bwMode="auto">
          <a:xfrm>
            <a:off x="4533900" y="4754372"/>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dirty="0">
                <a:solidFill>
                  <a:srgbClr val="00B050"/>
                </a:solidFill>
                <a:latin typeface="Bahnschrift SemiBold" panose="020B0502040204020203" pitchFamily="34" charset="0"/>
                <a:cs typeface="Arial" panose="020B0604020202020204" pitchFamily="34" charset="0"/>
              </a:rPr>
              <a:t>morula</a:t>
            </a:r>
            <a:endParaRPr lang="ru-RU" altLang="ru-RU" dirty="0">
              <a:solidFill>
                <a:srgbClr val="00B050"/>
              </a:solidFill>
            </a:endParaRPr>
          </a:p>
        </p:txBody>
      </p:sp>
      <p:sp>
        <p:nvSpPr>
          <p:cNvPr id="23578" name="Прямоугольник 54"/>
          <p:cNvSpPr>
            <a:spLocks noChangeArrowheads="1"/>
          </p:cNvSpPr>
          <p:nvPr/>
        </p:nvSpPr>
        <p:spPr bwMode="auto">
          <a:xfrm>
            <a:off x="4600575" y="5593652"/>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b="1">
                <a:solidFill>
                  <a:srgbClr val="CB9700"/>
                </a:solidFill>
                <a:latin typeface="Bahnschrift SemiBold" panose="020B0502040204020203" pitchFamily="34" charset="0"/>
                <a:cs typeface="Arial" panose="020B0604020202020204" pitchFamily="34" charset="0"/>
              </a:rPr>
              <a:t>morula</a:t>
            </a:r>
            <a:endParaRPr lang="ru-RU" altLang="ru-RU">
              <a:solidFill>
                <a:srgbClr val="CB9700"/>
              </a:solidFill>
            </a:endParaRPr>
          </a:p>
        </p:txBody>
      </p:sp>
      <p:sp>
        <p:nvSpPr>
          <p:cNvPr id="56" name="Содержимое 2"/>
          <p:cNvSpPr txBox="1">
            <a:spLocks/>
          </p:cNvSpPr>
          <p:nvPr/>
        </p:nvSpPr>
        <p:spPr>
          <a:xfrm>
            <a:off x="4629150" y="5943410"/>
            <a:ext cx="998538" cy="317500"/>
          </a:xfrm>
          <a:prstGeom prst="rect">
            <a:avLst/>
          </a:prstGeom>
        </p:spPr>
        <p:txBody>
          <a:bodyPr/>
          <a:lstStyle/>
          <a:p>
            <a:pPr marL="365760" indent="-256032" fontAlgn="auto">
              <a:spcBef>
                <a:spcPts val="300"/>
              </a:spcBef>
              <a:spcAft>
                <a:spcPts val="0"/>
              </a:spcAft>
              <a:buClr>
                <a:schemeClr val="accent3"/>
              </a:buClr>
              <a:defRPr/>
            </a:pPr>
            <a:r>
              <a:rPr lang="en-US" b="1" dirty="0">
                <a:solidFill>
                  <a:srgbClr val="B075DE"/>
                </a:solidFill>
                <a:latin typeface="Bahnschrift SemiBold" pitchFamily="34" charset="0"/>
              </a:rPr>
              <a:t>4-cell</a:t>
            </a:r>
          </a:p>
        </p:txBody>
      </p:sp>
      <p:sp>
        <p:nvSpPr>
          <p:cNvPr id="57" name="Прямоугольник 56"/>
          <p:cNvSpPr/>
          <p:nvPr/>
        </p:nvSpPr>
        <p:spPr>
          <a:xfrm>
            <a:off x="-25196" y="5684114"/>
            <a:ext cx="1344613" cy="368300"/>
          </a:xfrm>
          <a:prstGeom prst="rect">
            <a:avLst/>
          </a:prstGeom>
        </p:spPr>
        <p:txBody>
          <a:bodyPr wrap="none">
            <a:spAutoFit/>
          </a:bodyPr>
          <a:lstStyle/>
          <a:p>
            <a:pPr>
              <a:defRPr/>
            </a:pPr>
            <a:r>
              <a:rPr lang="en-US" b="1" dirty="0" err="1">
                <a:solidFill>
                  <a:schemeClr val="tx1">
                    <a:lumMod val="95000"/>
                    <a:lumOff val="5000"/>
                  </a:schemeClr>
                </a:solidFill>
                <a:latin typeface="Bahnschrift SemiBold" pitchFamily="34" charset="0"/>
                <a:cs typeface="Arial" pitchFamily="34" charset="0"/>
              </a:rPr>
              <a:t>vitrification</a:t>
            </a:r>
            <a:endParaRPr lang="ru-RU" dirty="0"/>
          </a:p>
        </p:txBody>
      </p:sp>
      <p:grpSp>
        <p:nvGrpSpPr>
          <p:cNvPr id="47" name="Группа 2"/>
          <p:cNvGrpSpPr>
            <a:grpSpLocks/>
          </p:cNvGrpSpPr>
          <p:nvPr/>
        </p:nvGrpSpPr>
        <p:grpSpPr bwMode="auto">
          <a:xfrm>
            <a:off x="431690" y="4931124"/>
            <a:ext cx="11201619" cy="1590675"/>
            <a:chOff x="-199000" y="5675988"/>
            <a:chExt cx="9851686" cy="769735"/>
          </a:xfrm>
        </p:grpSpPr>
        <p:sp>
          <p:nvSpPr>
            <p:cNvPr id="48" name="Скругленный прямоугольник 47"/>
            <p:cNvSpPr/>
            <p:nvPr/>
          </p:nvSpPr>
          <p:spPr>
            <a:xfrm>
              <a:off x="-199000" y="5675988"/>
              <a:ext cx="9851686" cy="769735"/>
            </a:xfrm>
            <a:prstGeom prst="roundRect">
              <a:avLst>
                <a:gd name="adj" fmla="val 1081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583" name="TextBox 19"/>
            <p:cNvSpPr txBox="1">
              <a:spLocks noChangeArrowheads="1"/>
            </p:cNvSpPr>
            <p:nvPr/>
          </p:nvSpPr>
          <p:spPr bwMode="auto">
            <a:xfrm>
              <a:off x="68783" y="5707763"/>
              <a:ext cx="9380306" cy="72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342900" indent="-342900">
                <a:spcBef>
                  <a:spcPct val="0"/>
                </a:spcBef>
                <a:spcAft>
                  <a:spcPts val="600"/>
                </a:spcAft>
              </a:pPr>
              <a:r>
                <a:rPr lang="ru-RU" altLang="ru-RU" sz="2400" dirty="0">
                  <a:latin typeface="Bahnschrift" panose="020B0502040204020203" pitchFamily="34" charset="0"/>
                </a:rPr>
                <a:t>Эмбрионы более поздних стадий развития в первые сутки после </a:t>
              </a:r>
              <a:r>
                <a:rPr lang="ru-RU" altLang="ru-RU" sz="2400" dirty="0" err="1">
                  <a:latin typeface="Bahnschrift" panose="020B0502040204020203" pitchFamily="34" charset="0"/>
                </a:rPr>
                <a:t>криоконсервации</a:t>
              </a:r>
              <a:r>
                <a:rPr lang="ru-RU" altLang="ru-RU" sz="2400" dirty="0">
                  <a:latin typeface="Bahnschrift" panose="020B0502040204020203" pitchFamily="34" charset="0"/>
                </a:rPr>
                <a:t> накапливают больше </a:t>
              </a:r>
              <a:r>
                <a:rPr lang="ru-RU" altLang="ru-RU" sz="2400" dirty="0" smtClean="0">
                  <a:latin typeface="Bahnschrift" panose="020B0502040204020203" pitchFamily="34" charset="0"/>
                </a:rPr>
                <a:t>насыщенных жирных кислот.</a:t>
              </a:r>
              <a:endParaRPr lang="en-US" altLang="ru-RU" sz="2400" dirty="0">
                <a:latin typeface="Bahnschrift" panose="020B0502040204020203" pitchFamily="34" charset="0"/>
              </a:endParaRPr>
            </a:p>
            <a:p>
              <a:pPr marL="342900" indent="-342900">
                <a:spcBef>
                  <a:spcPct val="0"/>
                </a:spcBef>
                <a:spcAft>
                  <a:spcPts val="600"/>
                </a:spcAft>
              </a:pPr>
              <a:r>
                <a:rPr lang="ru-RU" altLang="ru-RU" sz="2400" dirty="0">
                  <a:latin typeface="Bahnschrift" panose="020B0502040204020203" pitchFamily="34" charset="0"/>
                </a:rPr>
                <a:t>Гипотеза: </a:t>
              </a:r>
              <a:r>
                <a:rPr lang="ru-RU" altLang="ru-RU" sz="2400" dirty="0" err="1">
                  <a:latin typeface="Bahnschrift" panose="020B0502040204020203" pitchFamily="34" charset="0"/>
                </a:rPr>
                <a:t>криоконсервация</a:t>
              </a:r>
              <a:r>
                <a:rPr lang="ru-RU" altLang="ru-RU" sz="2400" dirty="0">
                  <a:latin typeface="Bahnschrift" panose="020B0502040204020203" pitchFamily="34" charset="0"/>
                </a:rPr>
                <a:t> приводит к снижению активности расщепления  запасенных </a:t>
              </a:r>
              <a:r>
                <a:rPr lang="ru-RU" altLang="ru-RU" sz="2400" dirty="0" smtClean="0">
                  <a:latin typeface="Bahnschrift" panose="020B0502040204020203" pitchFamily="34" charset="0"/>
                </a:rPr>
                <a:t>липидов</a:t>
              </a:r>
              <a:r>
                <a:rPr lang="en-US" altLang="ru-RU" sz="2400" dirty="0" smtClean="0">
                  <a:latin typeface="Bahnschrift" panose="020B0502040204020203" pitchFamily="34" charset="0"/>
                </a:rPr>
                <a:t>.</a:t>
              </a:r>
              <a:endParaRPr lang="en-US" altLang="ru-RU" sz="2400" dirty="0">
                <a:latin typeface="Bahnschrift" panose="020B0502040204020203" pitchFamily="34" charset="0"/>
              </a:endParaRPr>
            </a:p>
          </p:txBody>
        </p:sp>
      </p:grpSp>
      <p:sp>
        <p:nvSpPr>
          <p:cNvPr id="2" name="Номер слайда 1"/>
          <p:cNvSpPr>
            <a:spLocks noGrp="1"/>
          </p:cNvSpPr>
          <p:nvPr>
            <p:ph type="sldNum" sz="quarter" idx="12"/>
          </p:nvPr>
        </p:nvSpPr>
        <p:spPr/>
        <p:txBody>
          <a:bodyPr/>
          <a:lstStyle/>
          <a:p>
            <a:fld id="{60192FF4-D0B6-4DAE-AD3D-D7F6F2C9A694}" type="slidenum">
              <a:rPr lang="ru-RU" smtClean="0"/>
              <a:t>10</a:t>
            </a:fld>
            <a:endParaRPr lang="ru-RU"/>
          </a:p>
        </p:txBody>
      </p:sp>
    </p:spTree>
    <p:extLst>
      <p:ext uri="{BB962C8B-B14F-4D97-AF65-F5344CB8AC3E}">
        <p14:creationId xmlns:p14="http://schemas.microsoft.com/office/powerpoint/2010/main" val="39818555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
            <a:ext cx="12192000" cy="844826"/>
          </a:xfrm>
        </p:spPr>
        <p:txBody>
          <a:bodyPr/>
          <a:lstStyle/>
          <a:p>
            <a:pPr algn="ctr"/>
            <a:r>
              <a:rPr lang="ru-RU" altLang="ru-RU" dirty="0" smtClean="0">
                <a:solidFill>
                  <a:srgbClr val="2E3192"/>
                </a:solidFill>
                <a:latin typeface="Bahnschrift SemiBold" panose="020B0502040204020203" pitchFamily="34" charset="0"/>
                <a:cs typeface="Times New Roman" panose="02020603050405020304" pitchFamily="18" charset="0"/>
              </a:rPr>
              <a:t>Заключение </a:t>
            </a:r>
          </a:p>
        </p:txBody>
      </p:sp>
      <p:sp>
        <p:nvSpPr>
          <p:cNvPr id="5" name="TextBox 4"/>
          <p:cNvSpPr txBox="1"/>
          <p:nvPr/>
        </p:nvSpPr>
        <p:spPr>
          <a:xfrm flipH="1">
            <a:off x="296091" y="674561"/>
            <a:ext cx="11599818" cy="3293209"/>
          </a:xfrm>
          <a:prstGeom prst="rect">
            <a:avLst/>
          </a:prstGeom>
          <a:noFill/>
        </p:spPr>
        <p:txBody>
          <a:bodyPr wrap="square" rtlCol="0">
            <a:spAutoFit/>
          </a:bodyPr>
          <a:lstStyle/>
          <a:p>
            <a:pPr algn="just">
              <a:spcBef>
                <a:spcPct val="0"/>
              </a:spcBef>
            </a:pPr>
            <a:r>
              <a:rPr lang="ru-RU" altLang="ru-RU" sz="2200" dirty="0" smtClean="0">
                <a:latin typeface="Bahnschrift" panose="020B0502040204020203" pitchFamily="34" charset="0"/>
              </a:rPr>
              <a:t>Были разработаны методы спектрального анализа </a:t>
            </a:r>
            <a:r>
              <a:rPr lang="ru-RU" altLang="ru-RU" sz="2200" dirty="0" err="1" smtClean="0">
                <a:latin typeface="Bahnschrift" panose="020B0502040204020203" pitchFamily="34" charset="0"/>
              </a:rPr>
              <a:t>дейтерированных</a:t>
            </a:r>
            <a:r>
              <a:rPr lang="ru-RU" altLang="ru-RU" sz="2200" dirty="0" smtClean="0">
                <a:latin typeface="Bahnschrift" panose="020B0502040204020203" pitchFamily="34" charset="0"/>
              </a:rPr>
              <a:t> меток для исследования липидных структур в биологических объектах, </a:t>
            </a:r>
            <a:r>
              <a:rPr lang="ru-RU" sz="2200" dirty="0" smtClean="0">
                <a:latin typeface="Bahnschrift" panose="020B0502040204020203" pitchFamily="34" charset="0"/>
              </a:rPr>
              <a:t>предложены </a:t>
            </a:r>
            <a:r>
              <a:rPr lang="ru-RU" sz="2200" dirty="0">
                <a:latin typeface="Bahnschrift" panose="020B0502040204020203" pitchFamily="34" charset="0"/>
              </a:rPr>
              <a:t>спектральные маркеры, для описания </a:t>
            </a:r>
            <a:r>
              <a:rPr lang="ru-RU" sz="2200" dirty="0" smtClean="0">
                <a:latin typeface="Bahnschrift" panose="020B0502040204020203" pitchFamily="34" charset="0"/>
              </a:rPr>
              <a:t>конформационного состояния липидов меченых дейтерием. </a:t>
            </a:r>
          </a:p>
          <a:p>
            <a:pPr>
              <a:spcBef>
                <a:spcPct val="0"/>
              </a:spcBef>
              <a:spcAft>
                <a:spcPts val="600"/>
              </a:spcAft>
            </a:pPr>
            <a:r>
              <a:rPr lang="ru-RU" altLang="ru-RU" sz="2200" dirty="0" smtClean="0">
                <a:latin typeface="Bahnschrift" panose="020B0502040204020203" pitchFamily="34" charset="0"/>
              </a:rPr>
              <a:t>Данные подходы позволили получить новые знания о:</a:t>
            </a:r>
          </a:p>
          <a:p>
            <a:pPr marL="514350" indent="-514350">
              <a:spcBef>
                <a:spcPct val="0"/>
              </a:spcBef>
              <a:spcAft>
                <a:spcPts val="600"/>
              </a:spcAft>
              <a:buAutoNum type="romanLcParenBoth"/>
            </a:pPr>
            <a:r>
              <a:rPr lang="ru-RU" altLang="ru-RU" sz="2200" dirty="0" smtClean="0">
                <a:latin typeface="Bahnschrift" panose="020B0502040204020203" pitchFamily="34" charset="0"/>
              </a:rPr>
              <a:t>Сосуществовании фаз в модельных пленках фосфолипидов </a:t>
            </a:r>
            <a:br>
              <a:rPr lang="ru-RU" altLang="ru-RU" sz="2200" dirty="0" smtClean="0">
                <a:latin typeface="Bahnschrift" panose="020B0502040204020203" pitchFamily="34" charset="0"/>
              </a:rPr>
            </a:br>
            <a:r>
              <a:rPr lang="ru-RU" altLang="ru-RU" sz="2200" dirty="0" smtClean="0">
                <a:latin typeface="Bahnschrift" panose="020B0502040204020203" pitchFamily="34" charset="0"/>
              </a:rPr>
              <a:t>	</a:t>
            </a:r>
            <a:r>
              <a:rPr lang="ru-RU" altLang="ru-RU" sz="2200" dirty="0">
                <a:latin typeface="Bahnschrift" panose="020B0502040204020203" pitchFamily="34" charset="0"/>
              </a:rPr>
              <a:t> </a:t>
            </a:r>
            <a:r>
              <a:rPr lang="ru-RU" altLang="ru-RU" sz="2200" dirty="0" smtClean="0">
                <a:latin typeface="Bahnschrift" panose="020B0502040204020203" pitchFamily="34" charset="0"/>
              </a:rPr>
              <a:t>      и в липидных гранулах в ооцитах домашней кошки при </a:t>
            </a:r>
            <a:r>
              <a:rPr lang="ru-RU" altLang="ru-RU" sz="2200" dirty="0" err="1" smtClean="0">
                <a:latin typeface="Bahnschrift" panose="020B0502040204020203" pitchFamily="34" charset="0"/>
              </a:rPr>
              <a:t>криоконсервации</a:t>
            </a:r>
            <a:r>
              <a:rPr lang="ru-RU" altLang="ru-RU" sz="2200" dirty="0" smtClean="0">
                <a:latin typeface="Bahnschrift" panose="020B0502040204020203" pitchFamily="34" charset="0"/>
              </a:rPr>
              <a:t>. </a:t>
            </a:r>
          </a:p>
          <a:p>
            <a:pPr marL="514350" indent="-514350">
              <a:spcBef>
                <a:spcPct val="0"/>
              </a:spcBef>
              <a:buAutoNum type="romanLcParenBoth"/>
            </a:pPr>
            <a:r>
              <a:rPr lang="ru-RU" altLang="ru-RU" sz="2200" dirty="0" smtClean="0">
                <a:latin typeface="Bahnschrift" panose="020B0502040204020203" pitchFamily="34" charset="0"/>
              </a:rPr>
              <a:t>Краткосрочных эффектах </a:t>
            </a:r>
            <a:r>
              <a:rPr lang="ru-RU" altLang="ru-RU" sz="2200" dirty="0" err="1" smtClean="0">
                <a:latin typeface="Bahnschrift" panose="020B0502040204020203" pitchFamily="34" charset="0"/>
              </a:rPr>
              <a:t>криоконсервации</a:t>
            </a:r>
            <a:r>
              <a:rPr lang="ru-RU" altLang="ru-RU" sz="2200" dirty="0" smtClean="0">
                <a:latin typeface="Bahnschrift" panose="020B0502040204020203" pitchFamily="34" charset="0"/>
              </a:rPr>
              <a:t> на метаболизм липидов в эмбрионах      											мыши.</a:t>
            </a:r>
            <a:endParaRPr lang="ru-RU" altLang="ru-RU" sz="2200" dirty="0">
              <a:latin typeface="Bahnschrift" panose="020B0502040204020203" pitchFamily="34" charset="0"/>
            </a:endParaRPr>
          </a:p>
        </p:txBody>
      </p:sp>
      <p:sp>
        <p:nvSpPr>
          <p:cNvPr id="6" name="Прямоугольник 5"/>
          <p:cNvSpPr/>
          <p:nvPr/>
        </p:nvSpPr>
        <p:spPr>
          <a:xfrm>
            <a:off x="-281354" y="3918387"/>
            <a:ext cx="12386267" cy="2646878"/>
          </a:xfrm>
          <a:prstGeom prst="rect">
            <a:avLst/>
          </a:prstGeom>
        </p:spPr>
        <p:txBody>
          <a:bodyPr wrap="square">
            <a:spAutoFit/>
          </a:bodyPr>
          <a:lstStyle/>
          <a:p>
            <a:pPr lvl="0" algn="r">
              <a:spcAft>
                <a:spcPts val="1200"/>
              </a:spcAft>
            </a:pPr>
            <a:r>
              <a:rPr lang="ru-RU" sz="1700" i="1" dirty="0" err="1">
                <a:solidFill>
                  <a:srgbClr val="009211"/>
                </a:solidFill>
                <a:latin typeface="Bahnschrift" panose="020B0502040204020203" pitchFamily="34" charset="0"/>
              </a:rPr>
              <a:t>Raman</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spectra</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of</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deuterated</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hydrocarbons</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for</a:t>
            </a:r>
            <a:r>
              <a:rPr lang="en-US"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labeling</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applications</a:t>
            </a:r>
            <a:r>
              <a:rPr lang="ru-RU" sz="1700" i="1" dirty="0">
                <a:solidFill>
                  <a:srgbClr val="009211"/>
                </a:solidFill>
                <a:latin typeface="Bahnschrift" panose="020B0502040204020203" pitchFamily="34" charset="0"/>
              </a:rPr>
              <a:t> // J </a:t>
            </a:r>
            <a:r>
              <a:rPr lang="ru-RU" sz="1700" i="1" dirty="0" err="1">
                <a:solidFill>
                  <a:srgbClr val="009211"/>
                </a:solidFill>
                <a:latin typeface="Bahnschrift" panose="020B0502040204020203" pitchFamily="34" charset="0"/>
              </a:rPr>
              <a:t>Raman</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Spectrosc</a:t>
            </a:r>
            <a:r>
              <a:rPr lang="ru-RU" sz="1700" i="1" dirty="0">
                <a:solidFill>
                  <a:srgbClr val="009211"/>
                </a:solidFill>
                <a:latin typeface="Bahnschrift" panose="020B0502040204020203" pitchFamily="34" charset="0"/>
              </a:rPr>
              <a:t> </a:t>
            </a:r>
            <a:r>
              <a:rPr lang="en-US" sz="1700" i="1"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2022</a:t>
            </a:r>
            <a:r>
              <a:rPr lang="en-US" sz="1700" i="1"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 53</a:t>
            </a:r>
            <a:r>
              <a:rPr lang="en-US" sz="1700" i="1" dirty="0">
                <a:solidFill>
                  <a:srgbClr val="009211"/>
                </a:solidFill>
                <a:latin typeface="Bahnschrift" panose="020B0502040204020203" pitchFamily="34" charset="0"/>
              </a:rPr>
              <a:t>(2):</a:t>
            </a:r>
            <a:r>
              <a:rPr lang="ru-RU" sz="1700" i="1" dirty="0">
                <a:solidFill>
                  <a:srgbClr val="009211"/>
                </a:solidFill>
                <a:latin typeface="Bahnschrift" panose="020B0502040204020203" pitchFamily="34" charset="0"/>
              </a:rPr>
              <a:t>297-309</a:t>
            </a:r>
            <a:br>
              <a:rPr lang="ru-RU" sz="1700" i="1" dirty="0">
                <a:solidFill>
                  <a:srgbClr val="009211"/>
                </a:solidFill>
                <a:latin typeface="Bahnschrift" panose="020B0502040204020203" pitchFamily="34" charset="0"/>
              </a:rPr>
            </a:br>
            <a:r>
              <a:rPr lang="ru-RU" sz="1700" b="1" i="1" u="sng" dirty="0">
                <a:solidFill>
                  <a:srgbClr val="009211"/>
                </a:solidFill>
                <a:latin typeface="Bahnschrift" panose="020B0502040204020203" pitchFamily="34" charset="0"/>
              </a:rPr>
              <a:t>Okotrub K.A.</a:t>
            </a:r>
            <a:r>
              <a:rPr lang="en-US" sz="1700" b="1" i="1" u="sng"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Shamaeva</a:t>
            </a:r>
            <a:r>
              <a:rPr lang="ru-RU" sz="1700" i="1" dirty="0">
                <a:solidFill>
                  <a:srgbClr val="009211"/>
                </a:solidFill>
                <a:latin typeface="Bahnschrift" panose="020B0502040204020203" pitchFamily="34" charset="0"/>
              </a:rPr>
              <a:t> D.V., </a:t>
            </a:r>
            <a:r>
              <a:rPr lang="ru-RU" sz="1700" i="1" dirty="0" err="1">
                <a:solidFill>
                  <a:srgbClr val="009211"/>
                </a:solidFill>
                <a:latin typeface="Bahnschrift" panose="020B0502040204020203" pitchFamily="34" charset="0"/>
              </a:rPr>
              <a:t>Surovtsev</a:t>
            </a:r>
            <a:r>
              <a:rPr lang="ru-RU" sz="1700" i="1" dirty="0">
                <a:solidFill>
                  <a:srgbClr val="009211"/>
                </a:solidFill>
                <a:latin typeface="Bahnschrift" panose="020B0502040204020203" pitchFamily="34" charset="0"/>
              </a:rPr>
              <a:t> N.V</a:t>
            </a:r>
            <a:r>
              <a:rPr lang="ru-RU" sz="1700" i="1" dirty="0" smtClean="0">
                <a:solidFill>
                  <a:srgbClr val="009211"/>
                </a:solidFill>
                <a:latin typeface="Bahnschrift" panose="020B0502040204020203" pitchFamily="34" charset="0"/>
              </a:rPr>
              <a:t>.</a:t>
            </a:r>
          </a:p>
          <a:p>
            <a:pPr algn="r">
              <a:spcAft>
                <a:spcPts val="1200"/>
              </a:spcAft>
            </a:pPr>
            <a:r>
              <a:rPr lang="ru-RU" sz="1700" i="1" dirty="0" err="1">
                <a:solidFill>
                  <a:srgbClr val="009211"/>
                </a:solidFill>
                <a:latin typeface="Bahnschrift" panose="020B0502040204020203" pitchFamily="34" charset="0"/>
              </a:rPr>
              <a:t>Coexistence</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of</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lipid</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phases</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in</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multilayer</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phospholipid</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films</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probed</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by</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Raman</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mapping</a:t>
            </a:r>
            <a:r>
              <a:rPr lang="ru-RU" sz="1700" i="1" dirty="0">
                <a:solidFill>
                  <a:srgbClr val="009211"/>
                </a:solidFill>
                <a:latin typeface="Bahnschrift" panose="020B0502040204020203" pitchFamily="34" charset="0"/>
              </a:rPr>
              <a:t> // </a:t>
            </a:r>
            <a:r>
              <a:rPr lang="ru-RU" sz="1700" i="1" dirty="0" err="1">
                <a:solidFill>
                  <a:srgbClr val="009211"/>
                </a:solidFill>
                <a:latin typeface="Bahnschrift" panose="020B0502040204020203" pitchFamily="34" charset="0"/>
              </a:rPr>
              <a:t>Analyst</a:t>
            </a:r>
            <a:r>
              <a:rPr lang="ru-RU" sz="1700" i="1" dirty="0">
                <a:solidFill>
                  <a:srgbClr val="009211"/>
                </a:solidFill>
                <a:latin typeface="Bahnschrift" panose="020B0502040204020203" pitchFamily="34" charset="0"/>
              </a:rPr>
              <a:t> </a:t>
            </a:r>
            <a:r>
              <a:rPr lang="en-US" sz="1700" i="1"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2022</a:t>
            </a:r>
            <a:r>
              <a:rPr lang="en-US" sz="1700" i="1"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 147</a:t>
            </a:r>
            <a:r>
              <a:rPr lang="en-US" sz="1700" i="1" dirty="0">
                <a:solidFill>
                  <a:srgbClr val="009211"/>
                </a:solidFill>
                <a:latin typeface="Bahnschrift" panose="020B0502040204020203" pitchFamily="34" charset="0"/>
              </a:rPr>
              <a:t>(16):</a:t>
            </a:r>
            <a:r>
              <a:rPr lang="ru-RU" sz="1700" i="1" dirty="0">
                <a:solidFill>
                  <a:srgbClr val="009211"/>
                </a:solidFill>
                <a:latin typeface="Bahnschrift" panose="020B0502040204020203" pitchFamily="34" charset="0"/>
              </a:rPr>
              <a:t>3748-3755</a:t>
            </a:r>
            <a:br>
              <a:rPr lang="ru-RU" sz="1700" i="1" dirty="0">
                <a:solidFill>
                  <a:srgbClr val="009211"/>
                </a:solidFill>
                <a:latin typeface="Bahnschrift" panose="020B0502040204020203" pitchFamily="34" charset="0"/>
              </a:rPr>
            </a:br>
            <a:r>
              <a:rPr lang="ru-RU" sz="1700" i="1" dirty="0" err="1">
                <a:solidFill>
                  <a:srgbClr val="009211"/>
                </a:solidFill>
                <a:latin typeface="Bahnschrift" panose="020B0502040204020203" pitchFamily="34" charset="0"/>
              </a:rPr>
              <a:t>Shamaeva</a:t>
            </a:r>
            <a:r>
              <a:rPr lang="ru-RU" sz="1700" i="1" dirty="0">
                <a:solidFill>
                  <a:srgbClr val="009211"/>
                </a:solidFill>
                <a:latin typeface="Bahnschrift" panose="020B0502040204020203" pitchFamily="34" charset="0"/>
              </a:rPr>
              <a:t> D.V., </a:t>
            </a:r>
            <a:r>
              <a:rPr lang="ru-RU" sz="1700" b="1" i="1" u="sng" dirty="0">
                <a:solidFill>
                  <a:srgbClr val="009211"/>
                </a:solidFill>
                <a:latin typeface="Bahnschrift" panose="020B0502040204020203" pitchFamily="34" charset="0"/>
              </a:rPr>
              <a:t>Okotrub K.A.</a:t>
            </a:r>
            <a:r>
              <a:rPr lang="en-US" sz="1700" b="1" i="1" u="sng"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 </a:t>
            </a:r>
            <a:r>
              <a:rPr lang="ru-RU" sz="1700" i="1" dirty="0" err="1">
                <a:solidFill>
                  <a:srgbClr val="009211"/>
                </a:solidFill>
                <a:latin typeface="Bahnschrift" panose="020B0502040204020203" pitchFamily="34" charset="0"/>
              </a:rPr>
              <a:t>Surovtsev</a:t>
            </a:r>
            <a:r>
              <a:rPr lang="ru-RU" sz="1700" i="1" dirty="0">
                <a:solidFill>
                  <a:srgbClr val="009211"/>
                </a:solidFill>
                <a:latin typeface="Bahnschrift" panose="020B0502040204020203" pitchFamily="34" charset="0"/>
              </a:rPr>
              <a:t> N.V</a:t>
            </a:r>
            <a:r>
              <a:rPr lang="ru-RU" sz="1700" i="1" dirty="0" smtClean="0">
                <a:solidFill>
                  <a:srgbClr val="009211"/>
                </a:solidFill>
                <a:latin typeface="Bahnschrift" panose="020B0502040204020203" pitchFamily="34" charset="0"/>
              </a:rPr>
              <a:t>.</a:t>
            </a:r>
          </a:p>
          <a:p>
            <a:pPr algn="r">
              <a:spcAft>
                <a:spcPts val="1200"/>
              </a:spcAft>
            </a:pPr>
            <a:r>
              <a:rPr lang="en-US" sz="1700" i="1" dirty="0">
                <a:solidFill>
                  <a:srgbClr val="009211"/>
                </a:solidFill>
                <a:latin typeface="Bahnschrift" panose="020B0502040204020203" pitchFamily="34" charset="0"/>
              </a:rPr>
              <a:t>Lipid phase transitions in cat oocytes supplemented with deuterated fatty acids //</a:t>
            </a:r>
            <a:r>
              <a:rPr lang="ru-RU" sz="1700" i="1" dirty="0">
                <a:solidFill>
                  <a:srgbClr val="009211"/>
                </a:solidFill>
                <a:latin typeface="Bahnschrift" panose="020B0502040204020203" pitchFamily="34" charset="0"/>
              </a:rPr>
              <a:t> </a:t>
            </a:r>
            <a:r>
              <a:rPr lang="en-US" sz="1700" i="1" dirty="0" err="1">
                <a:solidFill>
                  <a:srgbClr val="009211"/>
                </a:solidFill>
                <a:latin typeface="Bahnschrift" panose="020B0502040204020203" pitchFamily="34" charset="0"/>
              </a:rPr>
              <a:t>Biophys</a:t>
            </a:r>
            <a:r>
              <a:rPr lang="en-US" sz="1700" i="1" dirty="0">
                <a:solidFill>
                  <a:srgbClr val="009211"/>
                </a:solidFill>
                <a:latin typeface="Bahnschrift" panose="020B0502040204020203" pitchFamily="34" charset="0"/>
              </a:rPr>
              <a:t> J. (202</a:t>
            </a:r>
            <a:r>
              <a:rPr lang="ru-RU" sz="1700" i="1" dirty="0">
                <a:solidFill>
                  <a:srgbClr val="009211"/>
                </a:solidFill>
                <a:latin typeface="Bahnschrift" panose="020B0502040204020203" pitchFamily="34" charset="0"/>
              </a:rPr>
              <a:t>1</a:t>
            </a:r>
            <a:r>
              <a:rPr lang="en-US" sz="1700" i="1" dirty="0">
                <a:solidFill>
                  <a:srgbClr val="009211"/>
                </a:solidFill>
                <a:latin typeface="Bahnschrift" panose="020B0502040204020203" pitchFamily="34" charset="0"/>
              </a:rPr>
              <a:t>) 120(</a:t>
            </a:r>
            <a:r>
              <a:rPr lang="ru-RU" sz="1700" i="1" dirty="0">
                <a:solidFill>
                  <a:srgbClr val="009211"/>
                </a:solidFill>
                <a:latin typeface="Bahnschrift" panose="020B0502040204020203" pitchFamily="34" charset="0"/>
              </a:rPr>
              <a:t>24</a:t>
            </a:r>
            <a:r>
              <a:rPr lang="en-US" sz="1700" i="1" dirty="0">
                <a:solidFill>
                  <a:srgbClr val="009211"/>
                </a:solidFill>
                <a:latin typeface="Bahnschrift" panose="020B0502040204020203" pitchFamily="34" charset="0"/>
              </a:rPr>
              <a:t>):</a:t>
            </a:r>
            <a:r>
              <a:rPr lang="ru-RU" sz="1700" i="1" dirty="0">
                <a:solidFill>
                  <a:srgbClr val="009211"/>
                </a:solidFill>
                <a:latin typeface="Bahnschrift" panose="020B0502040204020203" pitchFamily="34" charset="0"/>
              </a:rPr>
              <a:t>5619-5630</a:t>
            </a:r>
            <a:br>
              <a:rPr lang="ru-RU" sz="1700" i="1" dirty="0">
                <a:solidFill>
                  <a:srgbClr val="009211"/>
                </a:solidFill>
                <a:latin typeface="Bahnschrift" panose="020B0502040204020203" pitchFamily="34" charset="0"/>
              </a:rPr>
            </a:br>
            <a:r>
              <a:rPr lang="en-US" sz="1700" b="1" i="1" u="sng" dirty="0">
                <a:solidFill>
                  <a:srgbClr val="009211"/>
                </a:solidFill>
                <a:latin typeface="Bahnschrift" panose="020B0502040204020203" pitchFamily="34" charset="0"/>
              </a:rPr>
              <a:t>Okotrub K.A.*</a:t>
            </a:r>
            <a:r>
              <a:rPr lang="en-US" sz="1700" i="1" dirty="0">
                <a:solidFill>
                  <a:srgbClr val="009211"/>
                </a:solidFill>
                <a:latin typeface="Bahnschrift" panose="020B0502040204020203" pitchFamily="34" charset="0"/>
              </a:rPr>
              <a:t>, Okotrub S.V., </a:t>
            </a:r>
            <a:r>
              <a:rPr lang="en-US" sz="1700" i="1" dirty="0" err="1">
                <a:solidFill>
                  <a:srgbClr val="009211"/>
                </a:solidFill>
                <a:latin typeface="Bahnschrift" panose="020B0502040204020203" pitchFamily="34" charset="0"/>
              </a:rPr>
              <a:t>Mokrousova</a:t>
            </a:r>
            <a:r>
              <a:rPr lang="en-US" sz="1700" i="1" dirty="0">
                <a:solidFill>
                  <a:srgbClr val="009211"/>
                </a:solidFill>
                <a:latin typeface="Bahnschrift" panose="020B0502040204020203" pitchFamily="34" charset="0"/>
              </a:rPr>
              <a:t> V.I., </a:t>
            </a:r>
            <a:r>
              <a:rPr lang="en-US" sz="1700" i="1" dirty="0" err="1">
                <a:solidFill>
                  <a:srgbClr val="009211"/>
                </a:solidFill>
                <a:latin typeface="Bahnschrift" panose="020B0502040204020203" pitchFamily="34" charset="0"/>
              </a:rPr>
              <a:t>Amstislavsky</a:t>
            </a:r>
            <a:r>
              <a:rPr lang="en-US" sz="1700" i="1" dirty="0">
                <a:solidFill>
                  <a:srgbClr val="009211"/>
                </a:solidFill>
                <a:latin typeface="Bahnschrift" panose="020B0502040204020203" pitchFamily="34" charset="0"/>
              </a:rPr>
              <a:t> S.Y., </a:t>
            </a:r>
            <a:r>
              <a:rPr lang="en-US" sz="1700" i="1" dirty="0" err="1">
                <a:solidFill>
                  <a:srgbClr val="009211"/>
                </a:solidFill>
                <a:latin typeface="Bahnschrift" panose="020B0502040204020203" pitchFamily="34" charset="0"/>
              </a:rPr>
              <a:t>Surovtsev</a:t>
            </a:r>
            <a:r>
              <a:rPr lang="en-US" sz="1700" i="1" dirty="0">
                <a:solidFill>
                  <a:srgbClr val="009211"/>
                </a:solidFill>
                <a:latin typeface="Bahnschrift" panose="020B0502040204020203" pitchFamily="34" charset="0"/>
              </a:rPr>
              <a:t> N.V</a:t>
            </a:r>
            <a:r>
              <a:rPr lang="en-US" sz="1700" i="1" dirty="0" smtClean="0">
                <a:solidFill>
                  <a:srgbClr val="009211"/>
                </a:solidFill>
                <a:latin typeface="Bahnschrift" panose="020B0502040204020203" pitchFamily="34" charset="0"/>
              </a:rPr>
              <a:t>.</a:t>
            </a:r>
            <a:endParaRPr lang="ru-RU" sz="1700" i="1" dirty="0" smtClean="0">
              <a:solidFill>
                <a:srgbClr val="009211"/>
              </a:solidFill>
              <a:latin typeface="Bahnschrift" panose="020B0502040204020203" pitchFamily="34" charset="0"/>
            </a:endParaRPr>
          </a:p>
          <a:p>
            <a:pPr algn="r">
              <a:spcAft>
                <a:spcPts val="1200"/>
              </a:spcAft>
            </a:pPr>
            <a:r>
              <a:rPr lang="en-US" sz="1700" i="1" dirty="0">
                <a:solidFill>
                  <a:srgbClr val="009211"/>
                </a:solidFill>
                <a:latin typeface="Bahnschrift" panose="020B0502040204020203" pitchFamily="34" charset="0"/>
              </a:rPr>
              <a:t>Cryopreservation increases accumulation of exogenous stearic acid in mouse embryos //</a:t>
            </a:r>
            <a:r>
              <a:rPr lang="ru-RU" sz="1700" i="1" dirty="0">
                <a:solidFill>
                  <a:srgbClr val="009211"/>
                </a:solidFill>
                <a:latin typeface="Bahnschrift" panose="020B0502040204020203" pitchFamily="34" charset="0"/>
              </a:rPr>
              <a:t> </a:t>
            </a:r>
            <a:r>
              <a:rPr lang="en-US" sz="1700" i="1" dirty="0">
                <a:solidFill>
                  <a:srgbClr val="009211"/>
                </a:solidFill>
                <a:latin typeface="Bahnschrift" panose="020B0502040204020203" pitchFamily="34" charset="0"/>
              </a:rPr>
              <a:t>Cryobiology</a:t>
            </a:r>
            <a:r>
              <a:rPr lang="ru-RU" sz="1700" i="1" dirty="0">
                <a:solidFill>
                  <a:srgbClr val="009211"/>
                </a:solidFill>
                <a:latin typeface="Bahnschrift" panose="020B0502040204020203" pitchFamily="34" charset="0"/>
              </a:rPr>
              <a:t> (</a:t>
            </a:r>
            <a:r>
              <a:rPr lang="en-US" sz="1700" i="1" dirty="0">
                <a:solidFill>
                  <a:srgbClr val="009211"/>
                </a:solidFill>
                <a:latin typeface="Bahnschrift" panose="020B0502040204020203" pitchFamily="34" charset="0"/>
              </a:rPr>
              <a:t>2022</a:t>
            </a:r>
            <a:r>
              <a:rPr lang="ru-RU" sz="1700" i="1" dirty="0">
                <a:solidFill>
                  <a:srgbClr val="009211"/>
                </a:solidFill>
                <a:latin typeface="Bahnschrift" panose="020B0502040204020203" pitchFamily="34" charset="0"/>
              </a:rPr>
              <a:t>)</a:t>
            </a:r>
            <a:r>
              <a:rPr lang="en-US" sz="1700" i="1" dirty="0">
                <a:solidFill>
                  <a:srgbClr val="009211"/>
                </a:solidFill>
                <a:latin typeface="Bahnschrift" panose="020B0502040204020203" pitchFamily="34" charset="0"/>
              </a:rPr>
              <a:t> 109</a:t>
            </a:r>
            <a:r>
              <a:rPr lang="ru-RU" sz="1700" i="1" dirty="0">
                <a:solidFill>
                  <a:srgbClr val="009211"/>
                </a:solidFill>
                <a:latin typeface="Bahnschrift" panose="020B0502040204020203" pitchFamily="34" charset="0"/>
              </a:rPr>
              <a:t>:44-52</a:t>
            </a:r>
            <a:br>
              <a:rPr lang="ru-RU" sz="1700" i="1" dirty="0">
                <a:solidFill>
                  <a:srgbClr val="009211"/>
                </a:solidFill>
                <a:latin typeface="Bahnschrift" panose="020B0502040204020203" pitchFamily="34" charset="0"/>
              </a:rPr>
            </a:br>
            <a:r>
              <a:rPr lang="en-US" sz="1700" i="1" dirty="0" err="1">
                <a:solidFill>
                  <a:srgbClr val="009211"/>
                </a:solidFill>
                <a:latin typeface="Bahnschrift" panose="020B0502040204020203" pitchFamily="34" charset="0"/>
              </a:rPr>
              <a:t>Omelchenko</a:t>
            </a:r>
            <a:r>
              <a:rPr lang="en-US" sz="1700" i="1" dirty="0">
                <a:solidFill>
                  <a:srgbClr val="009211"/>
                </a:solidFill>
                <a:latin typeface="Bahnschrift" panose="020B0502040204020203" pitchFamily="34" charset="0"/>
              </a:rPr>
              <a:t> A.N., </a:t>
            </a:r>
            <a:r>
              <a:rPr lang="en-US" sz="1700" i="1" dirty="0" err="1">
                <a:solidFill>
                  <a:srgbClr val="009211"/>
                </a:solidFill>
                <a:latin typeface="Bahnschrift" panose="020B0502040204020203" pitchFamily="34" charset="0"/>
              </a:rPr>
              <a:t>Igonina</a:t>
            </a:r>
            <a:r>
              <a:rPr lang="en-US" sz="1700" i="1" dirty="0">
                <a:solidFill>
                  <a:srgbClr val="009211"/>
                </a:solidFill>
                <a:latin typeface="Bahnschrift" panose="020B0502040204020203" pitchFamily="34" charset="0"/>
              </a:rPr>
              <a:t> T.N., </a:t>
            </a:r>
            <a:r>
              <a:rPr lang="en-US" sz="1700" i="1" dirty="0" err="1">
                <a:solidFill>
                  <a:srgbClr val="009211"/>
                </a:solidFill>
                <a:latin typeface="Bahnschrift" panose="020B0502040204020203" pitchFamily="34" charset="0"/>
              </a:rPr>
              <a:t>Brusentsev</a:t>
            </a:r>
            <a:r>
              <a:rPr lang="en-US" sz="1700" i="1" dirty="0">
                <a:solidFill>
                  <a:srgbClr val="009211"/>
                </a:solidFill>
                <a:latin typeface="Bahnschrift" panose="020B0502040204020203" pitchFamily="34" charset="0"/>
              </a:rPr>
              <a:t> </a:t>
            </a:r>
            <a:r>
              <a:rPr lang="en-US" sz="1700" i="1" dirty="0" err="1">
                <a:solidFill>
                  <a:srgbClr val="009211"/>
                </a:solidFill>
                <a:latin typeface="Bahnschrift" panose="020B0502040204020203" pitchFamily="34" charset="0"/>
              </a:rPr>
              <a:t>E.Yu</a:t>
            </a:r>
            <a:r>
              <a:rPr lang="en-US" sz="1700" i="1" dirty="0">
                <a:solidFill>
                  <a:srgbClr val="009211"/>
                </a:solidFill>
                <a:latin typeface="Bahnschrift" panose="020B0502040204020203" pitchFamily="34" charset="0"/>
              </a:rPr>
              <a:t>., </a:t>
            </a:r>
            <a:r>
              <a:rPr lang="en-US" sz="1700" b="1" i="1" u="sng" dirty="0">
                <a:solidFill>
                  <a:srgbClr val="009211"/>
                </a:solidFill>
                <a:latin typeface="Bahnschrift" panose="020B0502040204020203" pitchFamily="34" charset="0"/>
              </a:rPr>
              <a:t>Okotrub K.A.*</a:t>
            </a:r>
            <a:r>
              <a:rPr lang="en-US" sz="1700" i="1" dirty="0">
                <a:solidFill>
                  <a:srgbClr val="009211"/>
                </a:solidFill>
                <a:latin typeface="Bahnschrift" panose="020B0502040204020203" pitchFamily="34" charset="0"/>
              </a:rPr>
              <a:t>, </a:t>
            </a:r>
            <a:r>
              <a:rPr lang="en-US" sz="1700" i="1" dirty="0" err="1">
                <a:solidFill>
                  <a:srgbClr val="009211"/>
                </a:solidFill>
                <a:latin typeface="Bahnschrift" panose="020B0502040204020203" pitchFamily="34" charset="0"/>
              </a:rPr>
              <a:t>Amstislavsky</a:t>
            </a:r>
            <a:r>
              <a:rPr lang="en-US" sz="1700" i="1" dirty="0">
                <a:solidFill>
                  <a:srgbClr val="009211"/>
                </a:solidFill>
                <a:latin typeface="Bahnschrift" panose="020B0502040204020203" pitchFamily="34" charset="0"/>
              </a:rPr>
              <a:t> </a:t>
            </a:r>
            <a:r>
              <a:rPr lang="en-US" sz="1700" i="1" dirty="0" err="1">
                <a:solidFill>
                  <a:srgbClr val="009211"/>
                </a:solidFill>
                <a:latin typeface="Bahnschrift" panose="020B0502040204020203" pitchFamily="34" charset="0"/>
              </a:rPr>
              <a:t>S.Ya</a:t>
            </a:r>
            <a:r>
              <a:rPr lang="en-US" sz="1700" i="1" dirty="0">
                <a:solidFill>
                  <a:srgbClr val="009211"/>
                </a:solidFill>
                <a:latin typeface="Bahnschrift" panose="020B0502040204020203" pitchFamily="34" charset="0"/>
              </a:rPr>
              <a:t>., </a:t>
            </a:r>
            <a:r>
              <a:rPr lang="en-US" sz="1700" i="1" dirty="0" err="1">
                <a:solidFill>
                  <a:srgbClr val="009211"/>
                </a:solidFill>
                <a:latin typeface="Bahnschrift" panose="020B0502040204020203" pitchFamily="34" charset="0"/>
              </a:rPr>
              <a:t>Surovtsev</a:t>
            </a:r>
            <a:r>
              <a:rPr lang="en-US" sz="1700" i="1" dirty="0">
                <a:solidFill>
                  <a:srgbClr val="009211"/>
                </a:solidFill>
                <a:latin typeface="Bahnschrift" panose="020B0502040204020203" pitchFamily="34" charset="0"/>
              </a:rPr>
              <a:t> </a:t>
            </a:r>
            <a:r>
              <a:rPr lang="en-US" sz="1700" i="1" dirty="0" smtClean="0">
                <a:solidFill>
                  <a:srgbClr val="009211"/>
                </a:solidFill>
                <a:latin typeface="Bahnschrift" panose="020B0502040204020203" pitchFamily="34" charset="0"/>
              </a:rPr>
              <a:t>N.V</a:t>
            </a:r>
            <a:r>
              <a:rPr lang="ru-RU" sz="1700" i="1" dirty="0" smtClean="0">
                <a:solidFill>
                  <a:srgbClr val="009211"/>
                </a:solidFill>
                <a:latin typeface="Bahnschrift" panose="020B0502040204020203" pitchFamily="34" charset="0"/>
              </a:rPr>
              <a:t>.</a:t>
            </a:r>
            <a:endParaRPr lang="ru-RU" sz="1700" i="1" dirty="0">
              <a:solidFill>
                <a:srgbClr val="009211"/>
              </a:solidFill>
              <a:latin typeface="Bahnschrift" panose="020B0502040204020203" pitchFamily="34" charset="0"/>
            </a:endParaRPr>
          </a:p>
        </p:txBody>
      </p:sp>
      <p:sp>
        <p:nvSpPr>
          <p:cNvPr id="2" name="Номер слайда 1"/>
          <p:cNvSpPr>
            <a:spLocks noGrp="1"/>
          </p:cNvSpPr>
          <p:nvPr>
            <p:ph type="sldNum" sz="quarter" idx="12"/>
          </p:nvPr>
        </p:nvSpPr>
        <p:spPr/>
        <p:txBody>
          <a:bodyPr/>
          <a:lstStyle/>
          <a:p>
            <a:fld id="{60192FF4-D0B6-4DAE-AD3D-D7F6F2C9A694}" type="slidenum">
              <a:rPr lang="ru-RU" smtClean="0"/>
              <a:t>11</a:t>
            </a:fld>
            <a:endParaRPr lang="ru-RU" dirty="0"/>
          </a:p>
        </p:txBody>
      </p:sp>
    </p:spTree>
    <p:extLst>
      <p:ext uri="{BB962C8B-B14F-4D97-AF65-F5344CB8AC3E}">
        <p14:creationId xmlns:p14="http://schemas.microsoft.com/office/powerpoint/2010/main" val="1634022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08943"/>
            <a:ext cx="12192000" cy="5816977"/>
          </a:xfrm>
          <a:prstGeom prst="rect">
            <a:avLst/>
          </a:prstGeom>
        </p:spPr>
        <p:txBody>
          <a:bodyPr wrap="square">
            <a:spAutoFit/>
          </a:bodyPr>
          <a:lstStyle/>
          <a:p>
            <a:pPr algn="just">
              <a:spcAft>
                <a:spcPts val="0"/>
              </a:spcAft>
            </a:pPr>
            <a:r>
              <a:rPr lang="ru-RU" sz="1200" dirty="0">
                <a:latin typeface="Times New Roman" panose="02020603050405020304" pitchFamily="18" charset="0"/>
                <a:ea typeface="Times New Roman" panose="02020603050405020304" pitchFamily="18" charset="0"/>
              </a:rPr>
              <a:t>Спектроскопия комбинационного рассеяния света (КРС) является бесконтактным неразрушающим оптическим методом, который возможно реализовать с высоким пространственным разрешением, что делает её перспективной для изучения биологических объектов. Однако, несмотря на уникальность спектров КРС разных молекул и фаз, спектроскопия КРС не позволяет разрешать близкие соединения особенно в случае сложных многокомпонентных смесей. Применение изотопных меток, в частности дейтерия, открывает возможность отслеживать меченые соединения за счет эффекта изотопического сдвига. Последние годы ознаменовались ростом интереса к применению изотопных и </a:t>
            </a:r>
            <a:r>
              <a:rPr lang="ru-RU" sz="1200" dirty="0" err="1">
                <a:latin typeface="Times New Roman" panose="02020603050405020304" pitchFamily="18" charset="0"/>
                <a:ea typeface="Times New Roman" panose="02020603050405020304" pitchFamily="18" charset="0"/>
              </a:rPr>
              <a:t>биоортогональных</a:t>
            </a:r>
            <a:r>
              <a:rPr lang="ru-RU" sz="1200" dirty="0">
                <a:latin typeface="Times New Roman" panose="02020603050405020304" pitchFamily="18" charset="0"/>
                <a:ea typeface="Times New Roman" panose="02020603050405020304" pitchFamily="18" charset="0"/>
              </a:rPr>
              <a:t> меток для изучения биологических объектов методами комбинационного рассеяния.</a:t>
            </a:r>
            <a:endParaRPr lang="ru-RU" sz="1400" dirty="0" smtClean="0">
              <a:effectLst/>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В рамках представленного цикла работ были развиты методы спектроскопии КРС </a:t>
            </a:r>
            <a:r>
              <a:rPr lang="ru-RU" sz="1200" dirty="0" err="1">
                <a:latin typeface="Times New Roman" panose="02020603050405020304" pitchFamily="18" charset="0"/>
                <a:ea typeface="Times New Roman" panose="02020603050405020304" pitchFamily="18" charset="0"/>
              </a:rPr>
              <a:t>дейтерированных</a:t>
            </a:r>
            <a:r>
              <a:rPr lang="ru-RU" sz="1200" dirty="0">
                <a:latin typeface="Times New Roman" panose="02020603050405020304" pitchFamily="18" charset="0"/>
                <a:ea typeface="Times New Roman" panose="02020603050405020304" pitchFamily="18" charset="0"/>
              </a:rPr>
              <a:t> меток, позволяющие изучать накопление, конформационное состояние липидов, их пространственное распределение и состав в сложных многокомпонентных смесях и биологических объектах.</a:t>
            </a:r>
            <a:endParaRPr lang="ru-RU" sz="1400" dirty="0" smtClean="0">
              <a:effectLst/>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На примере модельных мембран 2-диолеоил-sn-глицеро-3-фосфатидилхолина / </a:t>
            </a:r>
            <a:r>
              <a:rPr lang="ru-RU" sz="1200" dirty="0" err="1">
                <a:latin typeface="Times New Roman" panose="02020603050405020304" pitchFamily="18" charset="0"/>
                <a:ea typeface="Times New Roman" panose="02020603050405020304" pitchFamily="18" charset="0"/>
              </a:rPr>
              <a:t>дейтерированного</a:t>
            </a:r>
            <a:r>
              <a:rPr lang="ru-RU" sz="1200" dirty="0">
                <a:latin typeface="Times New Roman" panose="02020603050405020304" pitchFamily="18" charset="0"/>
                <a:ea typeface="Times New Roman" panose="02020603050405020304" pitchFamily="18" charset="0"/>
              </a:rPr>
              <a:t> 2-пальмитил-sn-глицеро-3-фосфатидилхолина / холестерина (</a:t>
            </a:r>
            <a:r>
              <a:rPr lang="en-US" sz="1200" dirty="0">
                <a:latin typeface="Times New Roman" panose="02020603050405020304" pitchFamily="18" charset="0"/>
                <a:ea typeface="Times New Roman" panose="02020603050405020304" pitchFamily="18" charset="0"/>
              </a:rPr>
              <a:t>DOPC</a:t>
            </a:r>
            <a:r>
              <a:rPr lang="ru-RU" sz="1200" dirty="0">
                <a:latin typeface="Times New Roman" panose="02020603050405020304" pitchFamily="18" charset="0"/>
                <a:ea typeface="Times New Roman" panose="02020603050405020304" pitchFamily="18" charset="0"/>
              </a:rPr>
              <a:t>/</a:t>
            </a:r>
            <a:r>
              <a:rPr lang="en-US" sz="1200" dirty="0">
                <a:latin typeface="Times New Roman" panose="02020603050405020304" pitchFamily="18" charset="0"/>
                <a:ea typeface="Times New Roman" panose="02020603050405020304" pitchFamily="18" charset="0"/>
              </a:rPr>
              <a:t>DPPC</a:t>
            </a:r>
            <a:r>
              <a:rPr lang="ru-RU" sz="1200" dirty="0">
                <a:latin typeface="Times New Roman" panose="02020603050405020304" pitchFamily="18" charset="0"/>
                <a:ea typeface="Times New Roman" panose="02020603050405020304" pitchFamily="18" charset="0"/>
              </a:rPr>
              <a:t>-</a:t>
            </a:r>
            <a:r>
              <a:rPr lang="en-US" sz="1200" dirty="0">
                <a:latin typeface="Times New Roman" panose="02020603050405020304" pitchFamily="18" charset="0"/>
                <a:ea typeface="Times New Roman" panose="02020603050405020304" pitchFamily="18" charset="0"/>
              </a:rPr>
              <a:t>d</a:t>
            </a:r>
            <a:r>
              <a:rPr lang="ru-RU" sz="1200" dirty="0">
                <a:latin typeface="Times New Roman" panose="02020603050405020304" pitchFamily="18" charset="0"/>
                <a:ea typeface="Times New Roman" panose="02020603050405020304" pitchFamily="18" charset="0"/>
              </a:rPr>
              <a:t>62/</a:t>
            </a:r>
            <a:r>
              <a:rPr lang="en-US" sz="1200" dirty="0" err="1">
                <a:latin typeface="Times New Roman" panose="02020603050405020304" pitchFamily="18" charset="0"/>
                <a:ea typeface="Times New Roman" panose="02020603050405020304" pitchFamily="18" charset="0"/>
              </a:rPr>
              <a:t>Chol</a:t>
            </a:r>
            <a:r>
              <a:rPr lang="ru-RU" sz="1200" dirty="0">
                <a:latin typeface="Times New Roman" panose="02020603050405020304" pitchFamily="18" charset="0"/>
                <a:ea typeface="Times New Roman" panose="02020603050405020304" pitchFamily="18" charset="0"/>
              </a:rPr>
              <a:t>), продемонстрирована возможность </a:t>
            </a:r>
            <a:r>
              <a:rPr lang="ru-RU" sz="1200" dirty="0" err="1">
                <a:latin typeface="Times New Roman" panose="02020603050405020304" pitchFamily="18" charset="0"/>
                <a:ea typeface="Times New Roman" panose="02020603050405020304" pitchFamily="18" charset="0"/>
              </a:rPr>
              <a:t>микроспектроскопии</a:t>
            </a:r>
            <a:r>
              <a:rPr lang="ru-RU" sz="1200" dirty="0">
                <a:latin typeface="Times New Roman" panose="02020603050405020304" pitchFamily="18" charset="0"/>
                <a:ea typeface="Times New Roman" panose="02020603050405020304" pitchFamily="18" charset="0"/>
              </a:rPr>
              <a:t> КРС характеризовать </a:t>
            </a:r>
            <a:r>
              <a:rPr lang="ru-RU" sz="1200" dirty="0" err="1">
                <a:latin typeface="Times New Roman" panose="02020603050405020304" pitchFamily="18" charset="0"/>
                <a:ea typeface="Times New Roman" panose="02020603050405020304" pitchFamily="18" charset="0"/>
              </a:rPr>
              <a:t>микромасштабные</a:t>
            </a:r>
            <a:r>
              <a:rPr lang="ru-RU" sz="1200" dirty="0">
                <a:latin typeface="Times New Roman" panose="02020603050405020304" pitchFamily="18" charset="0"/>
                <a:ea typeface="Times New Roman" panose="02020603050405020304" pitchFamily="18" charset="0"/>
              </a:rPr>
              <a:t> домены разных фаз в многослойных пленках. Полученные на этих образцах, спектры КРС с высоким спектральным разрешением и отношением сигнал/шум, позволили провести разложение спектров на вклады разных химических компонент, а в случае </a:t>
            </a:r>
            <a:r>
              <a:rPr lang="ru-RU" sz="1200" dirty="0" err="1">
                <a:latin typeface="Times New Roman" panose="02020603050405020304" pitchFamily="18" charset="0"/>
                <a:ea typeface="Times New Roman" panose="02020603050405020304" pitchFamily="18" charset="0"/>
              </a:rPr>
              <a:t>дейтерированного</a:t>
            </a:r>
            <a:r>
              <a:rPr lang="ru-RU" sz="1200"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DPPC</a:t>
            </a:r>
            <a:r>
              <a:rPr lang="ru-RU" sz="1200" dirty="0">
                <a:latin typeface="Times New Roman" panose="02020603050405020304" pitchFamily="18" charset="0"/>
                <a:ea typeface="Times New Roman" panose="02020603050405020304" pitchFamily="18" charset="0"/>
              </a:rPr>
              <a:t>-</a:t>
            </a:r>
            <a:r>
              <a:rPr lang="en-US" sz="1200" dirty="0">
                <a:latin typeface="Times New Roman" panose="02020603050405020304" pitchFamily="18" charset="0"/>
                <a:ea typeface="Times New Roman" panose="02020603050405020304" pitchFamily="18" charset="0"/>
              </a:rPr>
              <a:t>d</a:t>
            </a:r>
            <a:r>
              <a:rPr lang="ru-RU" sz="1200" dirty="0">
                <a:latin typeface="Times New Roman" panose="02020603050405020304" pitchFamily="18" charset="0"/>
                <a:ea typeface="Times New Roman" panose="02020603050405020304" pitchFamily="18" charset="0"/>
              </a:rPr>
              <a:t>62 также определить конформационное состояние. Таким образом, картирование КРС одного образца позволяет выявить существование </a:t>
            </a:r>
            <a:r>
              <a:rPr lang="ru-RU" sz="1200" dirty="0" err="1">
                <a:latin typeface="Times New Roman" panose="02020603050405020304" pitchFamily="18" charset="0"/>
                <a:ea typeface="Times New Roman" panose="02020603050405020304" pitchFamily="18" charset="0"/>
              </a:rPr>
              <a:t>микромасштабных</a:t>
            </a:r>
            <a:r>
              <a:rPr lang="ru-RU" sz="1200" dirty="0">
                <a:latin typeface="Times New Roman" panose="02020603050405020304" pitchFamily="18" charset="0"/>
                <a:ea typeface="Times New Roman" panose="02020603050405020304" pitchFamily="18" charset="0"/>
              </a:rPr>
              <a:t> доменов, их химический и фазовый состав. Показано что условия разделения фаз зависят от внешних факторов, например, от влажности. </a:t>
            </a:r>
            <a:endParaRPr lang="ru-RU" sz="1400" dirty="0" smtClean="0">
              <a:effectLst/>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Исследованы спектры КРС меченых дейтерием жирных кислот с разным типом замещений и степенью ненасыщенности: полностью </a:t>
            </a:r>
            <a:r>
              <a:rPr lang="ru-RU" sz="1200" dirty="0" err="1">
                <a:latin typeface="Times New Roman" panose="02020603050405020304" pitchFamily="18" charset="0"/>
                <a:ea typeface="Times New Roman" panose="02020603050405020304" pitchFamily="18" charset="0"/>
              </a:rPr>
              <a:t>дейтерированная</a:t>
            </a:r>
            <a:r>
              <a:rPr lang="ru-RU" sz="1200" dirty="0">
                <a:latin typeface="Times New Roman" panose="02020603050405020304" pitchFamily="18" charset="0"/>
                <a:ea typeface="Times New Roman" panose="02020603050405020304" pitchFamily="18" charset="0"/>
              </a:rPr>
              <a:t> насыщенная стеариновая кислота, частично </a:t>
            </a:r>
            <a:r>
              <a:rPr lang="ru-RU" sz="1200" dirty="0" err="1">
                <a:latin typeface="Times New Roman" panose="02020603050405020304" pitchFamily="18" charset="0"/>
                <a:ea typeface="Times New Roman" panose="02020603050405020304" pitchFamily="18" charset="0"/>
              </a:rPr>
              <a:t>дейтериованная</a:t>
            </a:r>
            <a:r>
              <a:rPr lang="ru-RU" sz="1200" dirty="0">
                <a:latin typeface="Times New Roman" panose="02020603050405020304" pitchFamily="18" charset="0"/>
                <a:ea typeface="Times New Roman" panose="02020603050405020304" pitchFamily="18" charset="0"/>
              </a:rPr>
              <a:t> мононенасыщенная олеиновая кислота, и полиненасыщенная </a:t>
            </a:r>
            <a:r>
              <a:rPr lang="ru-RU" sz="1200" dirty="0" err="1">
                <a:latin typeface="Times New Roman" panose="02020603050405020304" pitchFamily="18" charset="0"/>
                <a:ea typeface="Times New Roman" panose="02020603050405020304" pitchFamily="18" charset="0"/>
              </a:rPr>
              <a:t>арахидоновая</a:t>
            </a:r>
            <a:r>
              <a:rPr lang="ru-RU" sz="1200" dirty="0">
                <a:latin typeface="Times New Roman" panose="02020603050405020304" pitchFamily="18" charset="0"/>
                <a:ea typeface="Times New Roman" panose="02020603050405020304" pitchFamily="18" charset="0"/>
              </a:rPr>
              <a:t> кислота с изотопическим замещением водородов при двойных связях. Выявлены спектральные характеристики наиболее чувствительные к фазовым переходам и конформационному упорядочению углеводородных цепочек. В случае стеариновой кислоты была исследована зависимость спектров КРС от ориентации полностью </a:t>
            </a:r>
            <a:r>
              <a:rPr lang="ru-RU" sz="1200" dirty="0" err="1">
                <a:latin typeface="Times New Roman" panose="02020603050405020304" pitchFamily="18" charset="0"/>
                <a:ea typeface="Times New Roman" panose="02020603050405020304" pitchFamily="18" charset="0"/>
              </a:rPr>
              <a:t>дейтерированных</a:t>
            </a:r>
            <a:r>
              <a:rPr lang="ru-RU" sz="1200" dirty="0">
                <a:latin typeface="Times New Roman" panose="02020603050405020304" pitchFamily="18" charset="0"/>
                <a:ea typeface="Times New Roman" panose="02020603050405020304" pitchFamily="18" charset="0"/>
              </a:rPr>
              <a:t> углеводородных цепочек, сделана проверка соответствия линий КРС с расчетными колебательными модами, из квантово-химического моделирования, которая помогла уточнить интерпретацию пиков на 992 и 1150 см</a:t>
            </a:r>
            <a:r>
              <a:rPr lang="ru-RU" sz="1200" baseline="30000" dirty="0">
                <a:latin typeface="Times New Roman" panose="02020603050405020304" pitchFamily="18" charset="0"/>
                <a:ea typeface="Times New Roman" panose="02020603050405020304" pitchFamily="18" charset="0"/>
              </a:rPr>
              <a:t>-1</a:t>
            </a:r>
            <a:r>
              <a:rPr lang="ru-RU" sz="1200" dirty="0">
                <a:latin typeface="Times New Roman" panose="02020603050405020304" pitchFamily="18" charset="0"/>
                <a:ea typeface="Times New Roman" panose="02020603050405020304" pitchFamily="18" charset="0"/>
              </a:rPr>
              <a:t> как «</a:t>
            </a:r>
            <a:r>
              <a:rPr lang="en-US" sz="1200" dirty="0">
                <a:latin typeface="Times New Roman" panose="02020603050405020304" pitchFamily="18" charset="0"/>
                <a:ea typeface="Times New Roman" panose="02020603050405020304" pitchFamily="18" charset="0"/>
              </a:rPr>
              <a:t>all</a:t>
            </a:r>
            <a:r>
              <a:rPr lang="ru-RU" sz="1200" dirty="0">
                <a:latin typeface="Times New Roman" panose="02020603050405020304" pitchFamily="18" charset="0"/>
                <a:ea typeface="Times New Roman" panose="02020603050405020304" pitchFamily="18" charset="0"/>
              </a:rPr>
              <a:t>-</a:t>
            </a:r>
            <a:r>
              <a:rPr lang="en-US" sz="1200" dirty="0">
                <a:latin typeface="Times New Roman" panose="02020603050405020304" pitchFamily="18" charset="0"/>
                <a:ea typeface="Times New Roman" panose="02020603050405020304" pitchFamily="18" charset="0"/>
              </a:rPr>
              <a:t>trans</a:t>
            </a:r>
            <a:r>
              <a:rPr lang="ru-RU" sz="1200" dirty="0">
                <a:latin typeface="Times New Roman" panose="02020603050405020304" pitchFamily="18" charset="0"/>
                <a:ea typeface="Times New Roman" panose="02020603050405020304" pitchFamily="18" charset="0"/>
              </a:rPr>
              <a:t>» моду углеродной цепочки и «ножничные» колебания </a:t>
            </a:r>
            <a:r>
              <a:rPr lang="en-US" sz="1200" dirty="0">
                <a:latin typeface="Times New Roman" panose="02020603050405020304" pitchFamily="18" charset="0"/>
                <a:ea typeface="Times New Roman" panose="02020603050405020304" pitchFamily="18" charset="0"/>
              </a:rPr>
              <a:t>CD</a:t>
            </a:r>
            <a:r>
              <a:rPr lang="ru-RU" sz="1200" baseline="-25000" dirty="0">
                <a:latin typeface="Times New Roman" panose="02020603050405020304" pitchFamily="18" charset="0"/>
                <a:ea typeface="Times New Roman" panose="02020603050405020304" pitchFamily="18" charset="0"/>
              </a:rPr>
              <a:t>2</a:t>
            </a:r>
            <a:r>
              <a:rPr lang="ru-RU" sz="1200" dirty="0">
                <a:latin typeface="Times New Roman" panose="02020603050405020304" pitchFamily="18" charset="0"/>
                <a:ea typeface="Times New Roman" panose="02020603050405020304" pitchFamily="18" charset="0"/>
              </a:rPr>
              <a:t>, соответственно.</a:t>
            </a:r>
            <a:endParaRPr lang="ru-RU" sz="1400" dirty="0" smtClean="0">
              <a:effectLst/>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Полученные наработки были использованы для исследования накопления липидов в эмбрионах мыши и фазовых переходов в ооцитах домашней кошки. Для этого клетки культивировались в присутствии комплексов альбумина и солей жирных </a:t>
            </a:r>
            <a:r>
              <a:rPr lang="ru-RU" sz="1200" dirty="0" err="1">
                <a:latin typeface="Times New Roman" panose="02020603050405020304" pitchFamily="18" charset="0"/>
                <a:ea typeface="Times New Roman" panose="02020603050405020304" pitchFamily="18" charset="0"/>
              </a:rPr>
              <a:t>дейтерированных</a:t>
            </a:r>
            <a:r>
              <a:rPr lang="ru-RU" sz="1200" dirty="0">
                <a:latin typeface="Times New Roman" panose="02020603050405020304" pitchFamily="18" charset="0"/>
                <a:ea typeface="Times New Roman" panose="02020603050405020304" pitchFamily="18" charset="0"/>
              </a:rPr>
              <a:t> жирных кислот, которые использовались клеткой для синтеза мембранных липидов и образующих липидные гранулы триглицеридов. На ооцитах домашней кошки было впервые показано что при медленном замораживании во внутриклеточных липидных гранулах происходит пространственное разделение разных фракции липидов. Насыщенные липиды переходят в фазу с конформационным упорядочением на периферии липидных гранул, в то время как ненасыщенные липиды локализуются в центральной области липидных гранул. Выявлено что после охлаждения мононенасыщенные липиды в ооцитах плавятся при -12 С, а часть насыщенных липидов не плавятся даже при температурах культивирования (+38 С). Предложена гипотеза о том, что низкая устойчивость к </a:t>
            </a:r>
            <a:r>
              <a:rPr lang="ru-RU" sz="1200" dirty="0" err="1">
                <a:latin typeface="Times New Roman" panose="02020603050405020304" pitchFamily="18" charset="0"/>
                <a:ea typeface="Times New Roman" panose="02020603050405020304" pitchFamily="18" charset="0"/>
              </a:rPr>
              <a:t>криоконсервации</a:t>
            </a:r>
            <a:r>
              <a:rPr lang="ru-RU" sz="1200" dirty="0">
                <a:latin typeface="Times New Roman" panose="02020603050405020304" pitchFamily="18" charset="0"/>
                <a:ea typeface="Times New Roman" panose="02020603050405020304" pitchFamily="18" charset="0"/>
              </a:rPr>
              <a:t> клеток с большим количеством липидных гранул вызвана необратимы изменениями фазового состояния входящих в состав гранул насыщенных липидов. КРС-исследование эмбрионов мыши, переживших </a:t>
            </a:r>
            <a:r>
              <a:rPr lang="ru-RU" sz="1200" dirty="0" err="1">
                <a:latin typeface="Times New Roman" panose="02020603050405020304" pitchFamily="18" charset="0"/>
                <a:ea typeface="Times New Roman" panose="02020603050405020304" pitchFamily="18" charset="0"/>
              </a:rPr>
              <a:t>криоконсервацию</a:t>
            </a:r>
            <a:r>
              <a:rPr lang="ru-RU" sz="1200" dirty="0">
                <a:latin typeface="Times New Roman" panose="02020603050405020304" pitchFamily="18" charset="0"/>
                <a:ea typeface="Times New Roman" panose="02020603050405020304" pitchFamily="18" charset="0"/>
              </a:rPr>
              <a:t>, показало, что в первые сутки культивирования после отогрева наблюдаются отклонения в накоплении липидов, что указывает на изменения в метаболизме эмбрионов. Наблюдаемые изменения зависят от стадии развития эмбрионов.</a:t>
            </a:r>
            <a:endParaRPr lang="ru-RU" sz="1400" dirty="0" smtClean="0">
              <a:effectLst/>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Таким образом, в цикле работе были изучены спектры различных </a:t>
            </a:r>
            <a:r>
              <a:rPr lang="ru-RU" sz="1200" dirty="0" err="1">
                <a:latin typeface="Times New Roman" panose="02020603050405020304" pitchFamily="18" charset="0"/>
                <a:ea typeface="Times New Roman" panose="02020603050405020304" pitchFamily="18" charset="0"/>
              </a:rPr>
              <a:t>дейтерированных</a:t>
            </a:r>
            <a:r>
              <a:rPr lang="ru-RU" sz="1200" dirty="0">
                <a:latin typeface="Times New Roman" panose="02020603050405020304" pitchFamily="18" charset="0"/>
                <a:ea typeface="Times New Roman" panose="02020603050405020304" pitchFamily="18" charset="0"/>
              </a:rPr>
              <a:t> углеводородных цепочек, выявлены спектральные маркеры, для описания их конформационного состояния. Затем были исследованы биологические объекты с внедренными </a:t>
            </a:r>
            <a:r>
              <a:rPr lang="ru-RU" sz="1200" dirty="0" err="1">
                <a:latin typeface="Times New Roman" panose="02020603050405020304" pitchFamily="18" charset="0"/>
                <a:ea typeface="Times New Roman" panose="02020603050405020304" pitchFamily="18" charset="0"/>
              </a:rPr>
              <a:t>дейтериованными</a:t>
            </a:r>
            <a:r>
              <a:rPr lang="ru-RU" sz="1200" dirty="0">
                <a:latin typeface="Times New Roman" panose="02020603050405020304" pitchFamily="18" charset="0"/>
                <a:ea typeface="Times New Roman" panose="02020603050405020304" pitchFamily="18" charset="0"/>
              </a:rPr>
              <a:t> углеводородными цепочками методом картирования КРС, которые выявили фазовое разделение в липидных структурах, показали, что фракция насыщенных липидов в клетках после </a:t>
            </a:r>
            <a:r>
              <a:rPr lang="ru-RU" sz="1200" dirty="0" err="1">
                <a:latin typeface="Times New Roman" panose="02020603050405020304" pitchFamily="18" charset="0"/>
                <a:ea typeface="Times New Roman" panose="02020603050405020304" pitchFamily="18" charset="0"/>
              </a:rPr>
              <a:t>криоконсервации</a:t>
            </a:r>
            <a:r>
              <a:rPr lang="ru-RU" sz="1200" dirty="0">
                <a:latin typeface="Times New Roman" panose="02020603050405020304" pitchFamily="18" charset="0"/>
                <a:ea typeface="Times New Roman" panose="02020603050405020304" pitchFamily="18" charset="0"/>
              </a:rPr>
              <a:t> может не плавиться при отогреве до физиологических температур. Выявлены краткосрочные отклонения в липидном метаболизме выживших после </a:t>
            </a:r>
            <a:r>
              <a:rPr lang="ru-RU" sz="1200" dirty="0" err="1">
                <a:latin typeface="Times New Roman" panose="02020603050405020304" pitchFamily="18" charset="0"/>
                <a:ea typeface="Times New Roman" panose="02020603050405020304" pitchFamily="18" charset="0"/>
              </a:rPr>
              <a:t>криоконсервации</a:t>
            </a:r>
            <a:r>
              <a:rPr lang="ru-RU" sz="1200" dirty="0">
                <a:latin typeface="Times New Roman" panose="02020603050405020304" pitchFamily="18" charset="0"/>
                <a:ea typeface="Times New Roman" panose="02020603050405020304" pitchFamily="18" charset="0"/>
              </a:rPr>
              <a:t> эмбрионов мыши.</a:t>
            </a:r>
            <a:endParaRPr lang="ru-RU" sz="14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4868640" y="186174"/>
            <a:ext cx="2292167" cy="369332"/>
          </a:xfrm>
          <a:prstGeom prst="rect">
            <a:avLst/>
          </a:prstGeom>
        </p:spPr>
        <p:txBody>
          <a:bodyPr wrap="none">
            <a:spAutoFit/>
          </a:bodyPr>
          <a:lstStyle/>
          <a:p>
            <a:pPr algn="ctr">
              <a:spcAft>
                <a:spcPts val="0"/>
              </a:spcAft>
            </a:pPr>
            <a:r>
              <a:rPr lang="ru-RU" b="1" dirty="0" smtClean="0">
                <a:latin typeface="Times New Roman" panose="02020603050405020304" pitchFamily="18" charset="0"/>
                <a:ea typeface="Times New Roman" panose="02020603050405020304" pitchFamily="18" charset="0"/>
              </a:rPr>
              <a:t>Справка-аннотация</a:t>
            </a:r>
            <a:endParaRPr lang="en-US" b="1" dirty="0">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60192FF4-D0B6-4DAE-AD3D-D7F6F2C9A694}" type="slidenum">
              <a:rPr lang="ru-RU" smtClean="0"/>
              <a:t>12</a:t>
            </a:fld>
            <a:endParaRPr lang="ru-RU"/>
          </a:p>
        </p:txBody>
      </p:sp>
    </p:spTree>
    <p:extLst>
      <p:ext uri="{BB962C8B-B14F-4D97-AF65-F5344CB8AC3E}">
        <p14:creationId xmlns:p14="http://schemas.microsoft.com/office/powerpoint/2010/main" val="4257034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3656" y="334506"/>
            <a:ext cx="11268891" cy="5709255"/>
          </a:xfrm>
          <a:prstGeom prst="rect">
            <a:avLst/>
          </a:prstGeom>
        </p:spPr>
        <p:txBody>
          <a:bodyPr wrap="square">
            <a:spAutoFit/>
          </a:bodyPr>
          <a:lstStyle/>
          <a:p>
            <a:pPr algn="ctr">
              <a:spcAft>
                <a:spcPts val="0"/>
              </a:spcAft>
            </a:pPr>
            <a:r>
              <a:rPr lang="ru-RU" sz="4400" dirty="0">
                <a:solidFill>
                  <a:srgbClr val="2E3192"/>
                </a:solidFill>
                <a:latin typeface="Bahnschrift SemiBold" panose="020B0502040204020203" pitchFamily="34" charset="0"/>
                <a:ea typeface="+mj-ea"/>
                <a:cs typeface="Times New Roman" panose="02020603050405020304" pitchFamily="18" charset="0"/>
              </a:rPr>
              <a:t>Цикл научных работ </a:t>
            </a:r>
            <a:endParaRPr lang="en-US" sz="4400" dirty="0">
              <a:solidFill>
                <a:srgbClr val="2E3192"/>
              </a:solidFill>
              <a:latin typeface="Bahnschrift SemiBold" panose="020B0502040204020203" pitchFamily="34" charset="0"/>
              <a:ea typeface="+mj-ea"/>
              <a:cs typeface="Times New Roman" panose="02020603050405020304" pitchFamily="18" charset="0"/>
            </a:endParaRPr>
          </a:p>
          <a:p>
            <a:pPr algn="ctr">
              <a:spcAft>
                <a:spcPts val="0"/>
              </a:spcAft>
            </a:pPr>
            <a:endParaRPr lang="ru-RU" dirty="0" smtClean="0">
              <a:effectLst/>
              <a:latin typeface="Times New Roman" panose="02020603050405020304" pitchFamily="18" charset="0"/>
              <a:ea typeface="Times New Roman" panose="02020603050405020304" pitchFamily="18" charset="0"/>
            </a:endParaRPr>
          </a:p>
          <a:p>
            <a:pPr>
              <a:spcAft>
                <a:spcPts val="0"/>
              </a:spcAft>
            </a:pPr>
            <a:r>
              <a:rPr lang="ru-RU" sz="2000" dirty="0">
                <a:latin typeface="Times New Roman" panose="02020603050405020304" pitchFamily="18" charset="0"/>
                <a:ea typeface="Times New Roman" panose="02020603050405020304" pitchFamily="18" charset="0"/>
              </a:rPr>
              <a:t> </a:t>
            </a:r>
            <a:endParaRPr lang="ru-RU" dirty="0" smtClean="0">
              <a:effectLst/>
              <a:latin typeface="Times New Roman" panose="02020603050405020304" pitchFamily="18" charset="0"/>
              <a:ea typeface="Times New Roman" panose="02020603050405020304" pitchFamily="18" charset="0"/>
            </a:endParaRPr>
          </a:p>
          <a:p>
            <a:pPr marL="342900" lvl="0" indent="-342900">
              <a:spcAft>
                <a:spcPts val="1800"/>
              </a:spcAft>
              <a:buFont typeface="+mj-lt"/>
              <a:buAutoNum type="arabicPeriod"/>
            </a:pPr>
            <a:r>
              <a:rPr lang="ru-RU" sz="2000" dirty="0" smtClean="0">
                <a:latin typeface="Bahnschrift" panose="020B0502040204020203" pitchFamily="34" charset="0"/>
                <a:ea typeface="Times New Roman" panose="02020603050405020304" pitchFamily="18" charset="0"/>
              </a:rPr>
              <a:t> </a:t>
            </a:r>
            <a:r>
              <a:rPr lang="ru-RU" sz="2000" b="1" dirty="0" smtClean="0">
                <a:latin typeface="Bahnschrift" panose="020B0502040204020203" pitchFamily="34" charset="0"/>
                <a:ea typeface="Times New Roman" panose="02020603050405020304" pitchFamily="18" charset="0"/>
              </a:rPr>
              <a:t>Okotrub </a:t>
            </a:r>
            <a:r>
              <a:rPr lang="ru-RU" sz="2000" b="1" dirty="0">
                <a:latin typeface="Bahnschrift" panose="020B0502040204020203" pitchFamily="34" charset="0"/>
                <a:ea typeface="Times New Roman" panose="02020603050405020304" pitchFamily="18" charset="0"/>
              </a:rPr>
              <a:t>K. A</a:t>
            </a:r>
            <a:r>
              <a:rPr lang="ru-RU" sz="2000" b="1" dirty="0" smtClean="0">
                <a:latin typeface="Bahnschrift" panose="020B0502040204020203" pitchFamily="34" charset="0"/>
                <a:ea typeface="Times New Roman" panose="02020603050405020304" pitchFamily="18" charset="0"/>
              </a:rPr>
              <a:t>.</a:t>
            </a:r>
            <a:r>
              <a:rPr lang="en-US" sz="2000" b="1" dirty="0" smtClean="0">
                <a:latin typeface="Bahnschrift" panose="020B0502040204020203" pitchFamily="34" charset="0"/>
                <a:ea typeface="Times New Roman" panose="02020603050405020304" pitchFamily="18" charset="0"/>
              </a:rPr>
              <a:t>*</a:t>
            </a:r>
            <a:r>
              <a:rPr lang="ru-RU" sz="2000" dirty="0" smtClean="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Shamaeva</a:t>
            </a:r>
            <a:r>
              <a:rPr lang="ru-RU" sz="2000" dirty="0">
                <a:latin typeface="Bahnschrift" panose="020B0502040204020203" pitchFamily="34" charset="0"/>
                <a:ea typeface="Times New Roman" panose="02020603050405020304" pitchFamily="18" charset="0"/>
              </a:rPr>
              <a:t> D. V., </a:t>
            </a:r>
            <a:r>
              <a:rPr lang="ru-RU" sz="2000" dirty="0" err="1">
                <a:latin typeface="Bahnschrift" panose="020B0502040204020203" pitchFamily="34" charset="0"/>
                <a:ea typeface="Times New Roman" panose="02020603050405020304" pitchFamily="18" charset="0"/>
              </a:rPr>
              <a:t>Surovtsev</a:t>
            </a:r>
            <a:r>
              <a:rPr lang="ru-RU" sz="2000" dirty="0">
                <a:latin typeface="Bahnschrift" panose="020B0502040204020203" pitchFamily="34" charset="0"/>
                <a:ea typeface="Times New Roman" panose="02020603050405020304" pitchFamily="18" charset="0"/>
              </a:rPr>
              <a:t> N. V. </a:t>
            </a:r>
            <a:r>
              <a:rPr lang="ru-RU" sz="2000" dirty="0" err="1">
                <a:latin typeface="Bahnschrift" panose="020B0502040204020203" pitchFamily="34" charset="0"/>
                <a:ea typeface="Times New Roman" panose="02020603050405020304" pitchFamily="18" charset="0"/>
              </a:rPr>
              <a:t>Raman</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spectra</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of</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deuterated</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hydrocarbons</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for</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labeling</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applications</a:t>
            </a:r>
            <a:r>
              <a:rPr lang="ru-RU" sz="2000" dirty="0">
                <a:latin typeface="Bahnschrift" panose="020B0502040204020203" pitchFamily="34" charset="0"/>
                <a:ea typeface="Times New Roman" panose="02020603050405020304" pitchFamily="18" charset="0"/>
              </a:rPr>
              <a:t> </a:t>
            </a:r>
            <a:r>
              <a:rPr lang="ru-RU" sz="2000" dirty="0" smtClean="0">
                <a:latin typeface="Bahnschrift" panose="020B0502040204020203" pitchFamily="34" charset="0"/>
                <a:ea typeface="Times New Roman" panose="02020603050405020304" pitchFamily="18" charset="0"/>
              </a:rPr>
              <a:t>// </a:t>
            </a:r>
            <a:r>
              <a:rPr lang="ru-RU" sz="2000" dirty="0" err="1" smtClean="0">
                <a:latin typeface="Bahnschrift" panose="020B0502040204020203" pitchFamily="34" charset="0"/>
                <a:ea typeface="Times New Roman" panose="02020603050405020304" pitchFamily="18" charset="0"/>
              </a:rPr>
              <a:t>Journal</a:t>
            </a:r>
            <a:r>
              <a:rPr lang="ru-RU" sz="2000" dirty="0" smtClean="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of</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Raman</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Spectroscopy</a:t>
            </a:r>
            <a:r>
              <a:rPr lang="ru-RU" sz="2000" dirty="0">
                <a:latin typeface="Bahnschrift" panose="020B0502040204020203" pitchFamily="34" charset="0"/>
                <a:ea typeface="Times New Roman" panose="02020603050405020304" pitchFamily="18" charset="0"/>
              </a:rPr>
              <a:t>. – 2022. – Т. 53. – №. 2. – С. 297-309</a:t>
            </a:r>
            <a:r>
              <a:rPr lang="ru-RU" sz="2000" dirty="0" smtClean="0">
                <a:latin typeface="Bahnschrift" panose="020B0502040204020203" pitchFamily="34" charset="0"/>
                <a:ea typeface="Times New Roman" panose="02020603050405020304" pitchFamily="18" charset="0"/>
              </a:rPr>
              <a:t>.</a:t>
            </a:r>
            <a:r>
              <a:rPr lang="en-US" sz="2000" dirty="0" smtClean="0">
                <a:latin typeface="Bahnschrift" panose="020B0502040204020203" pitchFamily="34" charset="0"/>
                <a:ea typeface="Times New Roman" panose="02020603050405020304" pitchFamily="18" charset="0"/>
              </a:rPr>
              <a:t> (Q1, IF = 2.727 )</a:t>
            </a:r>
          </a:p>
          <a:p>
            <a:pPr marL="342900" lvl="0" indent="-342900">
              <a:spcAft>
                <a:spcPts val="1800"/>
              </a:spcAft>
              <a:buFont typeface="+mj-lt"/>
              <a:buAutoNum type="arabicPeriod"/>
            </a:pPr>
            <a:r>
              <a:rPr lang="ru-RU" sz="2000" dirty="0">
                <a:latin typeface="Bahnschrift" panose="020B0502040204020203" pitchFamily="34" charset="0"/>
                <a:ea typeface="Times New Roman" panose="02020603050405020304" pitchFamily="18" charset="0"/>
              </a:rPr>
              <a:t> </a:t>
            </a:r>
            <a:r>
              <a:rPr lang="ru-RU" sz="2000" dirty="0" err="1" smtClean="0">
                <a:latin typeface="Bahnschrift" panose="020B0502040204020203" pitchFamily="34" charset="0"/>
                <a:ea typeface="Times New Roman" panose="02020603050405020304" pitchFamily="18" charset="0"/>
              </a:rPr>
              <a:t>Shamaeva</a:t>
            </a:r>
            <a:r>
              <a:rPr lang="ru-RU" sz="2000" dirty="0" smtClean="0">
                <a:latin typeface="Bahnschrift" panose="020B0502040204020203" pitchFamily="34" charset="0"/>
                <a:ea typeface="Times New Roman" panose="02020603050405020304" pitchFamily="18" charset="0"/>
              </a:rPr>
              <a:t> </a:t>
            </a:r>
            <a:r>
              <a:rPr lang="ru-RU" sz="2000" dirty="0">
                <a:latin typeface="Bahnschrift" panose="020B0502040204020203" pitchFamily="34" charset="0"/>
                <a:ea typeface="Times New Roman" panose="02020603050405020304" pitchFamily="18" charset="0"/>
              </a:rPr>
              <a:t>D. V., </a:t>
            </a:r>
            <a:r>
              <a:rPr lang="ru-RU" sz="2000" b="1" dirty="0">
                <a:latin typeface="Bahnschrift" panose="020B0502040204020203" pitchFamily="34" charset="0"/>
                <a:ea typeface="Times New Roman" panose="02020603050405020304" pitchFamily="18" charset="0"/>
              </a:rPr>
              <a:t>Okotrub K. A</a:t>
            </a:r>
            <a:r>
              <a:rPr lang="ru-RU" sz="2000" b="1" dirty="0" smtClean="0">
                <a:latin typeface="Bahnschrift" panose="020B0502040204020203" pitchFamily="34" charset="0"/>
                <a:ea typeface="Times New Roman" panose="02020603050405020304" pitchFamily="18" charset="0"/>
              </a:rPr>
              <a:t>.</a:t>
            </a:r>
            <a:r>
              <a:rPr lang="en-US" sz="2000" b="1" dirty="0" smtClean="0">
                <a:latin typeface="Bahnschrift" panose="020B0502040204020203" pitchFamily="34" charset="0"/>
                <a:ea typeface="Times New Roman" panose="02020603050405020304" pitchFamily="18" charset="0"/>
              </a:rPr>
              <a:t>*</a:t>
            </a:r>
            <a:r>
              <a:rPr lang="ru-RU" sz="2000" dirty="0" smtClean="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Surovtsev</a:t>
            </a:r>
            <a:r>
              <a:rPr lang="ru-RU" sz="2000" dirty="0">
                <a:latin typeface="Bahnschrift" panose="020B0502040204020203" pitchFamily="34" charset="0"/>
                <a:ea typeface="Times New Roman" panose="02020603050405020304" pitchFamily="18" charset="0"/>
              </a:rPr>
              <a:t> N. V. </a:t>
            </a:r>
            <a:r>
              <a:rPr lang="ru-RU" sz="2000" dirty="0" err="1">
                <a:latin typeface="Bahnschrift" panose="020B0502040204020203" pitchFamily="34" charset="0"/>
                <a:ea typeface="Times New Roman" panose="02020603050405020304" pitchFamily="18" charset="0"/>
              </a:rPr>
              <a:t>Coexistence</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of</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lipid</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phases</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in</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multilayer</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phospholipid</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films</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probed</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by</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Raman</a:t>
            </a:r>
            <a:r>
              <a:rPr lang="ru-RU" sz="2000" dirty="0">
                <a:latin typeface="Bahnschrift" panose="020B0502040204020203" pitchFamily="34" charset="0"/>
                <a:ea typeface="Times New Roman" panose="02020603050405020304" pitchFamily="18" charset="0"/>
              </a:rPr>
              <a:t> </a:t>
            </a:r>
            <a:r>
              <a:rPr lang="ru-RU" sz="2000" dirty="0" err="1">
                <a:latin typeface="Bahnschrift" panose="020B0502040204020203" pitchFamily="34" charset="0"/>
                <a:ea typeface="Times New Roman" panose="02020603050405020304" pitchFamily="18" charset="0"/>
              </a:rPr>
              <a:t>mapping</a:t>
            </a:r>
            <a:r>
              <a:rPr lang="ru-RU" sz="2000" dirty="0">
                <a:latin typeface="Bahnschrift" panose="020B0502040204020203" pitchFamily="34" charset="0"/>
                <a:ea typeface="Times New Roman" panose="02020603050405020304" pitchFamily="18" charset="0"/>
              </a:rPr>
              <a:t> </a:t>
            </a:r>
            <a:r>
              <a:rPr lang="ru-RU" sz="2000" dirty="0" smtClean="0">
                <a:latin typeface="Bahnschrift" panose="020B0502040204020203" pitchFamily="34" charset="0"/>
                <a:ea typeface="Times New Roman" panose="02020603050405020304" pitchFamily="18" charset="0"/>
              </a:rPr>
              <a:t>// </a:t>
            </a:r>
            <a:r>
              <a:rPr lang="ru-RU" sz="2000" dirty="0" err="1" smtClean="0">
                <a:latin typeface="Bahnschrift" panose="020B0502040204020203" pitchFamily="34" charset="0"/>
                <a:ea typeface="Times New Roman" panose="02020603050405020304" pitchFamily="18" charset="0"/>
              </a:rPr>
              <a:t>Analyst</a:t>
            </a:r>
            <a:r>
              <a:rPr lang="ru-RU" sz="2000" dirty="0">
                <a:latin typeface="Bahnschrift" panose="020B0502040204020203" pitchFamily="34" charset="0"/>
                <a:ea typeface="Times New Roman" panose="02020603050405020304" pitchFamily="18" charset="0"/>
              </a:rPr>
              <a:t>. – 2022. – Т. 147. – №. 16. – С. 3748-3755</a:t>
            </a:r>
            <a:r>
              <a:rPr lang="ru-RU" sz="2000" dirty="0" smtClean="0">
                <a:latin typeface="Bahnschrift" panose="020B0502040204020203" pitchFamily="34" charset="0"/>
                <a:ea typeface="Times New Roman" panose="02020603050405020304" pitchFamily="18" charset="0"/>
              </a:rPr>
              <a:t>.</a:t>
            </a:r>
            <a:r>
              <a:rPr lang="en-US" sz="2000" dirty="0" smtClean="0">
                <a:latin typeface="Bahnschrift" panose="020B0502040204020203" pitchFamily="34" charset="0"/>
                <a:ea typeface="Times New Roman" panose="02020603050405020304" pitchFamily="18" charset="0"/>
              </a:rPr>
              <a:t> </a:t>
            </a:r>
            <a:r>
              <a:rPr lang="en-US" dirty="0" smtClean="0">
                <a:latin typeface="Bahnschrift" panose="020B0502040204020203" pitchFamily="34" charset="0"/>
                <a:ea typeface="Times New Roman" panose="02020603050405020304" pitchFamily="18" charset="0"/>
              </a:rPr>
              <a:t>(Q1, IF = 5.227 )</a:t>
            </a:r>
            <a:endParaRPr lang="ru-RU" dirty="0" smtClean="0">
              <a:effectLst/>
              <a:latin typeface="Bahnschrift" panose="020B0502040204020203" pitchFamily="34" charset="0"/>
              <a:ea typeface="Times New Roman" panose="02020603050405020304" pitchFamily="18" charset="0"/>
            </a:endParaRPr>
          </a:p>
          <a:p>
            <a:pPr marL="342900" lvl="0" indent="-342900">
              <a:spcAft>
                <a:spcPts val="1800"/>
              </a:spcAft>
              <a:buFont typeface="+mj-lt"/>
              <a:buAutoNum type="arabicPeriod"/>
            </a:pPr>
            <a:r>
              <a:rPr lang="ru-RU" sz="2000" dirty="0" smtClean="0">
                <a:latin typeface="Bahnschrift" panose="020B0502040204020203" pitchFamily="34" charset="0"/>
                <a:ea typeface="Times New Roman" panose="02020603050405020304" pitchFamily="18" charset="0"/>
              </a:rPr>
              <a:t> </a:t>
            </a:r>
            <a:r>
              <a:rPr lang="en-US" sz="2000" b="1" dirty="0" smtClean="0">
                <a:latin typeface="Bahnschrift" panose="020B0502040204020203" pitchFamily="34" charset="0"/>
                <a:ea typeface="Times New Roman" panose="02020603050405020304" pitchFamily="18" charset="0"/>
              </a:rPr>
              <a:t>Okotrub </a:t>
            </a:r>
            <a:r>
              <a:rPr lang="en-US" sz="2000" b="1" dirty="0">
                <a:latin typeface="Bahnschrift" panose="020B0502040204020203" pitchFamily="34" charset="0"/>
                <a:ea typeface="Times New Roman" panose="02020603050405020304" pitchFamily="18" charset="0"/>
              </a:rPr>
              <a:t>K. A</a:t>
            </a:r>
            <a:r>
              <a:rPr lang="en-US" sz="2000" b="1" dirty="0" smtClean="0">
                <a:latin typeface="Bahnschrift" panose="020B0502040204020203" pitchFamily="34" charset="0"/>
                <a:ea typeface="Times New Roman" panose="02020603050405020304" pitchFamily="18" charset="0"/>
              </a:rPr>
              <a:t>.*</a:t>
            </a:r>
            <a:r>
              <a:rPr lang="en-US" sz="2000" dirty="0" smtClean="0">
                <a:latin typeface="Bahnschrift" panose="020B0502040204020203" pitchFamily="34" charset="0"/>
                <a:ea typeface="Times New Roman" panose="02020603050405020304" pitchFamily="18" charset="0"/>
              </a:rPr>
              <a:t>, </a:t>
            </a:r>
            <a:r>
              <a:rPr lang="en-US" sz="2000" dirty="0">
                <a:latin typeface="Bahnschrift" panose="020B0502040204020203" pitchFamily="34" charset="0"/>
                <a:ea typeface="Times New Roman" panose="02020603050405020304" pitchFamily="18" charset="0"/>
              </a:rPr>
              <a:t>Okotrub S. V., </a:t>
            </a:r>
            <a:r>
              <a:rPr lang="en-US" sz="2000" dirty="0" err="1">
                <a:latin typeface="Bahnschrift" panose="020B0502040204020203" pitchFamily="34" charset="0"/>
                <a:ea typeface="Times New Roman" panose="02020603050405020304" pitchFamily="18" charset="0"/>
              </a:rPr>
              <a:t>Mokrousova</a:t>
            </a:r>
            <a:r>
              <a:rPr lang="en-US" sz="2000" dirty="0">
                <a:latin typeface="Bahnschrift" panose="020B0502040204020203" pitchFamily="34" charset="0"/>
                <a:ea typeface="Times New Roman" panose="02020603050405020304" pitchFamily="18" charset="0"/>
              </a:rPr>
              <a:t> V. I., </a:t>
            </a:r>
            <a:r>
              <a:rPr lang="en-US" sz="2000" dirty="0" err="1">
                <a:latin typeface="Bahnschrift" panose="020B0502040204020203" pitchFamily="34" charset="0"/>
                <a:ea typeface="Times New Roman" panose="02020603050405020304" pitchFamily="18" charset="0"/>
              </a:rPr>
              <a:t>Amstislavsky</a:t>
            </a:r>
            <a:r>
              <a:rPr lang="en-US" sz="2000" dirty="0">
                <a:latin typeface="Bahnschrift" panose="020B0502040204020203" pitchFamily="34" charset="0"/>
                <a:ea typeface="Times New Roman" panose="02020603050405020304" pitchFamily="18" charset="0"/>
              </a:rPr>
              <a:t> S. Y., </a:t>
            </a:r>
            <a:r>
              <a:rPr lang="en-US" sz="2000" dirty="0" err="1">
                <a:latin typeface="Bahnschrift" panose="020B0502040204020203" pitchFamily="34" charset="0"/>
                <a:ea typeface="Times New Roman" panose="02020603050405020304" pitchFamily="18" charset="0"/>
              </a:rPr>
              <a:t>Surovtsev</a:t>
            </a:r>
            <a:r>
              <a:rPr lang="en-US" sz="2000" dirty="0">
                <a:latin typeface="Bahnschrift" panose="020B0502040204020203" pitchFamily="34" charset="0"/>
                <a:ea typeface="Times New Roman" panose="02020603050405020304" pitchFamily="18" charset="0"/>
              </a:rPr>
              <a:t> N. V. Lipid phase transitions in cat oocytes supplemented with deuterated fatty acids </a:t>
            </a:r>
            <a:r>
              <a:rPr lang="en-US" sz="2000" dirty="0" smtClean="0">
                <a:latin typeface="Bahnschrift" panose="020B0502040204020203" pitchFamily="34" charset="0"/>
                <a:ea typeface="Times New Roman" panose="02020603050405020304" pitchFamily="18" charset="0"/>
              </a:rPr>
              <a:t>//</a:t>
            </a:r>
            <a:r>
              <a:rPr lang="ru-RU" sz="2000" dirty="0" smtClean="0">
                <a:latin typeface="Bahnschrift" panose="020B0502040204020203" pitchFamily="34" charset="0"/>
                <a:ea typeface="Times New Roman" panose="02020603050405020304" pitchFamily="18" charset="0"/>
              </a:rPr>
              <a:t> </a:t>
            </a:r>
            <a:r>
              <a:rPr lang="en-US" sz="2000" dirty="0" smtClean="0">
                <a:latin typeface="Bahnschrift" panose="020B0502040204020203" pitchFamily="34" charset="0"/>
                <a:ea typeface="Times New Roman" panose="02020603050405020304" pitchFamily="18" charset="0"/>
              </a:rPr>
              <a:t>Biophysical </a:t>
            </a:r>
            <a:r>
              <a:rPr lang="en-US" sz="2000" dirty="0">
                <a:latin typeface="Bahnschrift" panose="020B0502040204020203" pitchFamily="34" charset="0"/>
                <a:ea typeface="Times New Roman" panose="02020603050405020304" pitchFamily="18" charset="0"/>
              </a:rPr>
              <a:t>Journal. – </a:t>
            </a:r>
            <a:r>
              <a:rPr lang="en-US" sz="2000" dirty="0" smtClean="0">
                <a:latin typeface="Bahnschrift" panose="020B0502040204020203" pitchFamily="34" charset="0"/>
                <a:ea typeface="Times New Roman" panose="02020603050405020304" pitchFamily="18" charset="0"/>
              </a:rPr>
              <a:t>202</a:t>
            </a:r>
            <a:r>
              <a:rPr lang="ru-RU" sz="2000" dirty="0" smtClean="0">
                <a:latin typeface="Bahnschrift" panose="020B0502040204020203" pitchFamily="34" charset="0"/>
                <a:ea typeface="Times New Roman" panose="02020603050405020304" pitchFamily="18" charset="0"/>
              </a:rPr>
              <a:t>1</a:t>
            </a:r>
            <a:r>
              <a:rPr lang="en-US" sz="2000" dirty="0" smtClean="0">
                <a:latin typeface="Bahnschrift" panose="020B0502040204020203" pitchFamily="34" charset="0"/>
                <a:ea typeface="Times New Roman" panose="02020603050405020304" pitchFamily="18" charset="0"/>
              </a:rPr>
              <a:t>. </a:t>
            </a:r>
            <a:r>
              <a:rPr lang="en-US" sz="2000" dirty="0">
                <a:latin typeface="Bahnschrift" panose="020B0502040204020203" pitchFamily="34" charset="0"/>
                <a:ea typeface="Times New Roman" panose="02020603050405020304" pitchFamily="18" charset="0"/>
              </a:rPr>
              <a:t>– </a:t>
            </a:r>
            <a:r>
              <a:rPr lang="ru-RU" sz="2000" dirty="0">
                <a:latin typeface="Bahnschrift" panose="020B0502040204020203" pitchFamily="34" charset="0"/>
                <a:ea typeface="Times New Roman" panose="02020603050405020304" pitchFamily="18" charset="0"/>
              </a:rPr>
              <a:t>Т</a:t>
            </a:r>
            <a:r>
              <a:rPr lang="en-US" sz="2000" dirty="0">
                <a:latin typeface="Bahnschrift" panose="020B0502040204020203" pitchFamily="34" charset="0"/>
                <a:ea typeface="Times New Roman" panose="02020603050405020304" pitchFamily="18" charset="0"/>
              </a:rPr>
              <a:t>. 120. – №. </a:t>
            </a:r>
            <a:r>
              <a:rPr lang="ru-RU" sz="2000" dirty="0">
                <a:latin typeface="Bahnschrift" panose="020B0502040204020203" pitchFamily="34" charset="0"/>
                <a:ea typeface="Times New Roman" panose="02020603050405020304" pitchFamily="18" charset="0"/>
              </a:rPr>
              <a:t>24. – С. </a:t>
            </a:r>
            <a:r>
              <a:rPr lang="ru-RU" sz="2000" dirty="0" smtClean="0">
                <a:latin typeface="Bahnschrift" panose="020B0502040204020203" pitchFamily="34" charset="0"/>
                <a:ea typeface="Times New Roman" panose="02020603050405020304" pitchFamily="18" charset="0"/>
              </a:rPr>
              <a:t>5619-5630.</a:t>
            </a:r>
            <a:r>
              <a:rPr lang="en-US" sz="2000" dirty="0" smtClean="0">
                <a:latin typeface="Bahnschrift" panose="020B0502040204020203" pitchFamily="34" charset="0"/>
                <a:ea typeface="Times New Roman" panose="02020603050405020304" pitchFamily="18" charset="0"/>
              </a:rPr>
              <a:t> (Q1, IF = 3.699)</a:t>
            </a:r>
            <a:endParaRPr lang="en-US" dirty="0">
              <a:latin typeface="Bahnschrift" panose="020B0502040204020203" pitchFamily="34" charset="0"/>
              <a:ea typeface="Times New Roman" panose="02020603050405020304" pitchFamily="18" charset="0"/>
            </a:endParaRPr>
          </a:p>
          <a:p>
            <a:pPr marL="342900" indent="-342900">
              <a:spcAft>
                <a:spcPts val="1800"/>
              </a:spcAft>
              <a:buFont typeface="+mj-lt"/>
              <a:buAutoNum type="arabicPeriod"/>
            </a:pPr>
            <a:r>
              <a:rPr lang="ru-RU" sz="2000" dirty="0" smtClean="0">
                <a:latin typeface="Bahnschrift" panose="020B0502040204020203" pitchFamily="34" charset="0"/>
                <a:ea typeface="Times New Roman" panose="02020603050405020304" pitchFamily="18" charset="0"/>
              </a:rPr>
              <a:t> </a:t>
            </a:r>
            <a:r>
              <a:rPr lang="en-US" sz="2000" dirty="0" err="1" smtClean="0">
                <a:latin typeface="Bahnschrift" panose="020B0502040204020203" pitchFamily="34" charset="0"/>
                <a:ea typeface="Times New Roman" panose="02020603050405020304" pitchFamily="18" charset="0"/>
              </a:rPr>
              <a:t>Omelchenko</a:t>
            </a:r>
            <a:r>
              <a:rPr lang="en-US" sz="2000" dirty="0" smtClean="0">
                <a:latin typeface="Bahnschrift" panose="020B0502040204020203" pitchFamily="34" charset="0"/>
                <a:ea typeface="Times New Roman" panose="02020603050405020304" pitchFamily="18" charset="0"/>
              </a:rPr>
              <a:t> </a:t>
            </a:r>
            <a:r>
              <a:rPr lang="en-US" sz="2000" dirty="0">
                <a:latin typeface="Bahnschrift" panose="020B0502040204020203" pitchFamily="34" charset="0"/>
                <a:ea typeface="Times New Roman" panose="02020603050405020304" pitchFamily="18" charset="0"/>
              </a:rPr>
              <a:t>A. N., </a:t>
            </a:r>
            <a:r>
              <a:rPr lang="en-US" sz="2000" dirty="0" err="1">
                <a:latin typeface="Bahnschrift" panose="020B0502040204020203" pitchFamily="34" charset="0"/>
                <a:ea typeface="Times New Roman" panose="02020603050405020304" pitchFamily="18" charset="0"/>
              </a:rPr>
              <a:t>Igonina</a:t>
            </a:r>
            <a:r>
              <a:rPr lang="en-US" sz="2000" dirty="0">
                <a:latin typeface="Bahnschrift" panose="020B0502040204020203" pitchFamily="34" charset="0"/>
                <a:ea typeface="Times New Roman" panose="02020603050405020304" pitchFamily="18" charset="0"/>
              </a:rPr>
              <a:t> T. N., </a:t>
            </a:r>
            <a:r>
              <a:rPr lang="en-US" sz="2000" dirty="0" err="1">
                <a:latin typeface="Bahnschrift" panose="020B0502040204020203" pitchFamily="34" charset="0"/>
                <a:ea typeface="Times New Roman" panose="02020603050405020304" pitchFamily="18" charset="0"/>
              </a:rPr>
              <a:t>Brusentsev</a:t>
            </a:r>
            <a:r>
              <a:rPr lang="en-US" sz="2000" dirty="0">
                <a:latin typeface="Bahnschrift" panose="020B0502040204020203" pitchFamily="34" charset="0"/>
                <a:ea typeface="Times New Roman" panose="02020603050405020304" pitchFamily="18" charset="0"/>
              </a:rPr>
              <a:t> E. Yu., </a:t>
            </a:r>
            <a:r>
              <a:rPr lang="en-US" sz="2000" b="1" dirty="0">
                <a:latin typeface="Bahnschrift" panose="020B0502040204020203" pitchFamily="34" charset="0"/>
                <a:ea typeface="Times New Roman" panose="02020603050405020304" pitchFamily="18" charset="0"/>
              </a:rPr>
              <a:t>Okotrub K. A</a:t>
            </a:r>
            <a:r>
              <a:rPr lang="en-US" sz="2000" b="1" dirty="0" smtClean="0">
                <a:latin typeface="Bahnschrift" panose="020B0502040204020203" pitchFamily="34" charset="0"/>
                <a:ea typeface="Times New Roman" panose="02020603050405020304" pitchFamily="18" charset="0"/>
              </a:rPr>
              <a:t>.*</a:t>
            </a:r>
            <a:r>
              <a:rPr lang="en-US" sz="2000" dirty="0" smtClean="0">
                <a:latin typeface="Bahnschrift" panose="020B0502040204020203" pitchFamily="34" charset="0"/>
                <a:ea typeface="Times New Roman" panose="02020603050405020304" pitchFamily="18" charset="0"/>
              </a:rPr>
              <a:t>, </a:t>
            </a:r>
            <a:r>
              <a:rPr lang="en-US" sz="2000" dirty="0" err="1">
                <a:latin typeface="Bahnschrift" panose="020B0502040204020203" pitchFamily="34" charset="0"/>
                <a:ea typeface="Times New Roman" panose="02020603050405020304" pitchFamily="18" charset="0"/>
              </a:rPr>
              <a:t>Amstislavsky</a:t>
            </a:r>
            <a:r>
              <a:rPr lang="en-US" sz="2000" dirty="0">
                <a:latin typeface="Bahnschrift" panose="020B0502040204020203" pitchFamily="34" charset="0"/>
                <a:ea typeface="Times New Roman" panose="02020603050405020304" pitchFamily="18" charset="0"/>
              </a:rPr>
              <a:t> S. </a:t>
            </a:r>
            <a:r>
              <a:rPr lang="en-US" sz="2000" dirty="0" err="1">
                <a:latin typeface="Bahnschrift" panose="020B0502040204020203" pitchFamily="34" charset="0"/>
                <a:ea typeface="Times New Roman" panose="02020603050405020304" pitchFamily="18" charset="0"/>
              </a:rPr>
              <a:t>Ya</a:t>
            </a:r>
            <a:r>
              <a:rPr lang="en-US" sz="2000" dirty="0">
                <a:latin typeface="Bahnschrift" panose="020B0502040204020203" pitchFamily="34" charset="0"/>
                <a:ea typeface="Times New Roman" panose="02020603050405020304" pitchFamily="18" charset="0"/>
              </a:rPr>
              <a:t>., </a:t>
            </a:r>
            <a:r>
              <a:rPr lang="en-US" sz="2000" dirty="0" err="1">
                <a:latin typeface="Bahnschrift" panose="020B0502040204020203" pitchFamily="34" charset="0"/>
                <a:ea typeface="Times New Roman" panose="02020603050405020304" pitchFamily="18" charset="0"/>
              </a:rPr>
              <a:t>Surovtsev</a:t>
            </a:r>
            <a:r>
              <a:rPr lang="en-US" sz="2000" dirty="0">
                <a:latin typeface="Bahnschrift" panose="020B0502040204020203" pitchFamily="34" charset="0"/>
                <a:ea typeface="Times New Roman" panose="02020603050405020304" pitchFamily="18" charset="0"/>
              </a:rPr>
              <a:t> N. V. Cryopreservation increases accumulation of exogenous stearic acid in mouse embryos </a:t>
            </a:r>
            <a:r>
              <a:rPr lang="en-US" sz="2000" dirty="0" smtClean="0">
                <a:latin typeface="Bahnschrift" panose="020B0502040204020203" pitchFamily="34" charset="0"/>
                <a:ea typeface="Times New Roman" panose="02020603050405020304" pitchFamily="18" charset="0"/>
              </a:rPr>
              <a:t>//</a:t>
            </a:r>
            <a:r>
              <a:rPr lang="ru-RU" sz="2000" dirty="0" smtClean="0">
                <a:latin typeface="Bahnschrift" panose="020B0502040204020203" pitchFamily="34" charset="0"/>
                <a:ea typeface="Times New Roman" panose="02020603050405020304" pitchFamily="18" charset="0"/>
              </a:rPr>
              <a:t> </a:t>
            </a:r>
            <a:r>
              <a:rPr lang="en-US" sz="2000" dirty="0" smtClean="0">
                <a:latin typeface="Bahnschrift" panose="020B0502040204020203" pitchFamily="34" charset="0"/>
                <a:ea typeface="Times New Roman" panose="02020603050405020304" pitchFamily="18" charset="0"/>
              </a:rPr>
              <a:t>Cryobiology</a:t>
            </a:r>
            <a:r>
              <a:rPr lang="en-US" sz="2000" dirty="0">
                <a:latin typeface="Bahnschrift" panose="020B0502040204020203" pitchFamily="34" charset="0"/>
                <a:ea typeface="Times New Roman" panose="02020603050405020304" pitchFamily="18" charset="0"/>
              </a:rPr>
              <a:t>. – 2022. – </a:t>
            </a:r>
            <a:r>
              <a:rPr lang="ru-RU" sz="2000" dirty="0">
                <a:latin typeface="Bahnschrift" panose="020B0502040204020203" pitchFamily="34" charset="0"/>
                <a:ea typeface="Times New Roman" panose="02020603050405020304" pitchFamily="18" charset="0"/>
              </a:rPr>
              <a:t>Т</a:t>
            </a:r>
            <a:r>
              <a:rPr lang="en-US" sz="2000" dirty="0">
                <a:latin typeface="Bahnschrift" panose="020B0502040204020203" pitchFamily="34" charset="0"/>
                <a:ea typeface="Times New Roman" panose="02020603050405020304" pitchFamily="18" charset="0"/>
              </a:rPr>
              <a:t>. 109. – </a:t>
            </a:r>
            <a:r>
              <a:rPr lang="ru-RU" sz="2000" dirty="0">
                <a:latin typeface="Bahnschrift" panose="020B0502040204020203" pitchFamily="34" charset="0"/>
                <a:ea typeface="Times New Roman" panose="02020603050405020304" pitchFamily="18" charset="0"/>
              </a:rPr>
              <a:t>С</a:t>
            </a:r>
            <a:r>
              <a:rPr lang="en-US" sz="2000" dirty="0">
                <a:latin typeface="Bahnschrift" panose="020B0502040204020203" pitchFamily="34" charset="0"/>
                <a:ea typeface="Times New Roman" panose="02020603050405020304" pitchFamily="18" charset="0"/>
              </a:rPr>
              <a:t>. 44-52</a:t>
            </a:r>
            <a:r>
              <a:rPr lang="en-US" sz="2000" dirty="0" smtClean="0">
                <a:latin typeface="Bahnschrift" panose="020B0502040204020203" pitchFamily="34" charset="0"/>
                <a:ea typeface="Times New Roman" panose="02020603050405020304" pitchFamily="18" charset="0"/>
              </a:rPr>
              <a:t>. (Q</a:t>
            </a:r>
            <a:r>
              <a:rPr lang="ru-RU" sz="2000" dirty="0" smtClean="0">
                <a:latin typeface="Bahnschrift" panose="020B0502040204020203" pitchFamily="34" charset="0"/>
                <a:ea typeface="Times New Roman" panose="02020603050405020304" pitchFamily="18" charset="0"/>
              </a:rPr>
              <a:t>1</a:t>
            </a:r>
            <a:r>
              <a:rPr lang="en-US" sz="2000" dirty="0" smtClean="0">
                <a:latin typeface="Bahnschrift" panose="020B0502040204020203" pitchFamily="34" charset="0"/>
                <a:ea typeface="Times New Roman" panose="02020603050405020304" pitchFamily="18" charset="0"/>
              </a:rPr>
              <a:t>, IF = 2.728)</a:t>
            </a:r>
            <a:endParaRPr lang="ru-RU" dirty="0">
              <a:effectLst/>
              <a:latin typeface="Bahnschrift"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193545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
            <a:ext cx="12192000" cy="844826"/>
          </a:xfrm>
        </p:spPr>
        <p:txBody>
          <a:bodyPr/>
          <a:lstStyle/>
          <a:p>
            <a:pPr algn="ctr"/>
            <a:r>
              <a:rPr lang="ru-RU" altLang="ru-RU" dirty="0" smtClean="0">
                <a:solidFill>
                  <a:srgbClr val="2E3192"/>
                </a:solidFill>
                <a:latin typeface="Bahnschrift SemiBold" panose="020B0502040204020203" pitchFamily="34" charset="0"/>
                <a:cs typeface="Times New Roman" panose="02020603050405020304" pitchFamily="18" charset="0"/>
              </a:rPr>
              <a:t>Заключение </a:t>
            </a:r>
          </a:p>
        </p:txBody>
      </p:sp>
      <p:sp>
        <p:nvSpPr>
          <p:cNvPr id="5" name="TextBox 4"/>
          <p:cNvSpPr txBox="1"/>
          <p:nvPr/>
        </p:nvSpPr>
        <p:spPr>
          <a:xfrm flipH="1">
            <a:off x="-1" y="670555"/>
            <a:ext cx="12104914" cy="1200329"/>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Bahnschrift" panose="020B0502040204020203" pitchFamily="34" charset="0"/>
              </a:rPr>
              <a:t>Изучена зависимость спектров КРС жирных кислот разного типа с различным типом </a:t>
            </a:r>
            <a:r>
              <a:rPr lang="ru-RU" dirty="0" err="1" smtClean="0">
                <a:latin typeface="Bahnschrift" panose="020B0502040204020203" pitchFamily="34" charset="0"/>
              </a:rPr>
              <a:t>дейтерирования</a:t>
            </a:r>
            <a:r>
              <a:rPr lang="ru-RU" dirty="0" smtClean="0">
                <a:latin typeface="Bahnschrift" panose="020B0502040204020203" pitchFamily="34" charset="0"/>
              </a:rPr>
              <a:t> от температуры, поляризации, ориентации молекул. Предложены спектральные маркеры для </a:t>
            </a:r>
            <a:r>
              <a:rPr lang="ru-RU" dirty="0" err="1" smtClean="0">
                <a:latin typeface="Bahnschrift" panose="020B0502040204020203" pitchFamily="34" charset="0"/>
              </a:rPr>
              <a:t>характеризации</a:t>
            </a:r>
            <a:r>
              <a:rPr lang="ru-RU" dirty="0" smtClean="0">
                <a:latin typeface="Bahnschrift" panose="020B0502040204020203" pitchFamily="34" charset="0"/>
              </a:rPr>
              <a:t> конформационного состояния. С </a:t>
            </a:r>
            <a:r>
              <a:rPr lang="ru-RU" dirty="0">
                <a:latin typeface="Bahnschrift" panose="020B0502040204020203" pitchFamily="34" charset="0"/>
              </a:rPr>
              <a:t>помощью </a:t>
            </a:r>
            <a:r>
              <a:rPr lang="en-US" dirty="0" smtClean="0">
                <a:latin typeface="Bahnschrift" panose="020B0502040204020203" pitchFamily="34" charset="0"/>
              </a:rPr>
              <a:t>DFT</a:t>
            </a:r>
            <a:r>
              <a:rPr lang="ru-RU" dirty="0" smtClean="0">
                <a:latin typeface="Bahnschrift" panose="020B0502040204020203" pitchFamily="34" charset="0"/>
              </a:rPr>
              <a:t> расчетов колебательных спектров уточнена интерпретация пиков КРС </a:t>
            </a:r>
            <a:r>
              <a:rPr lang="ru-RU" dirty="0" err="1" smtClean="0">
                <a:latin typeface="Bahnschrift" panose="020B0502040204020203" pitchFamily="34" charset="0"/>
              </a:rPr>
              <a:t>дейтерированной</a:t>
            </a:r>
            <a:r>
              <a:rPr lang="ru-RU" dirty="0" smtClean="0">
                <a:latin typeface="Bahnschrift" panose="020B0502040204020203" pitchFamily="34" charset="0"/>
              </a:rPr>
              <a:t> углеродной цепочки. </a:t>
            </a:r>
            <a:endParaRPr lang="ru-RU" dirty="0">
              <a:latin typeface="Bahnschrift" panose="020B0502040204020203" pitchFamily="34" charset="0"/>
            </a:endParaRPr>
          </a:p>
        </p:txBody>
      </p:sp>
      <p:sp>
        <p:nvSpPr>
          <p:cNvPr id="6" name="Прямоугольник 5"/>
          <p:cNvSpPr/>
          <p:nvPr/>
        </p:nvSpPr>
        <p:spPr>
          <a:xfrm>
            <a:off x="1367246" y="1816008"/>
            <a:ext cx="10685421" cy="584775"/>
          </a:xfrm>
          <a:prstGeom prst="rect">
            <a:avLst/>
          </a:prstGeom>
        </p:spPr>
        <p:txBody>
          <a:bodyPr wrap="square">
            <a:spAutoFit/>
          </a:bodyPr>
          <a:lstStyle/>
          <a:p>
            <a:pPr lvl="0" algn="r">
              <a:spcAft>
                <a:spcPts val="1800"/>
              </a:spcAft>
            </a:pPr>
            <a:r>
              <a:rPr lang="ru-RU" sz="1600" i="1" dirty="0" err="1">
                <a:solidFill>
                  <a:srgbClr val="009211"/>
                </a:solidFill>
                <a:latin typeface="Bahnschrift" panose="020B0502040204020203" pitchFamily="34" charset="0"/>
              </a:rPr>
              <a:t>Raman</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spectra</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of</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deuterated</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hydrocarbons</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for</a:t>
            </a:r>
            <a:r>
              <a:rPr lang="en-US"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labeling</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applications</a:t>
            </a:r>
            <a:r>
              <a:rPr lang="ru-RU" sz="1600" i="1" dirty="0">
                <a:solidFill>
                  <a:srgbClr val="009211"/>
                </a:solidFill>
                <a:latin typeface="Bahnschrift" panose="020B0502040204020203" pitchFamily="34" charset="0"/>
              </a:rPr>
              <a:t> // J </a:t>
            </a:r>
            <a:r>
              <a:rPr lang="ru-RU" sz="1600" i="1" dirty="0" err="1">
                <a:solidFill>
                  <a:srgbClr val="009211"/>
                </a:solidFill>
                <a:latin typeface="Bahnschrift" panose="020B0502040204020203" pitchFamily="34" charset="0"/>
              </a:rPr>
              <a:t>Raman</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Spectrosc</a:t>
            </a:r>
            <a:r>
              <a:rPr lang="ru-RU" sz="1600" i="1" dirty="0">
                <a:solidFill>
                  <a:srgbClr val="009211"/>
                </a:solidFill>
                <a:latin typeface="Bahnschrift" panose="020B0502040204020203" pitchFamily="34" charset="0"/>
              </a:rPr>
              <a:t> </a:t>
            </a:r>
            <a:r>
              <a:rPr lang="en-US" sz="1600" i="1"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2022</a:t>
            </a:r>
            <a:r>
              <a:rPr lang="en-US" sz="1600" i="1"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 53</a:t>
            </a:r>
            <a:r>
              <a:rPr lang="en-US" sz="1600" i="1" dirty="0">
                <a:solidFill>
                  <a:srgbClr val="009211"/>
                </a:solidFill>
                <a:latin typeface="Bahnschrift" panose="020B0502040204020203" pitchFamily="34" charset="0"/>
              </a:rPr>
              <a:t>(2):</a:t>
            </a:r>
            <a:r>
              <a:rPr lang="ru-RU" sz="1600" i="1" dirty="0">
                <a:solidFill>
                  <a:srgbClr val="009211"/>
                </a:solidFill>
                <a:latin typeface="Bahnschrift" panose="020B0502040204020203" pitchFamily="34" charset="0"/>
              </a:rPr>
              <a:t>297-309</a:t>
            </a:r>
            <a:br>
              <a:rPr lang="ru-RU" sz="1600" i="1" dirty="0">
                <a:solidFill>
                  <a:srgbClr val="009211"/>
                </a:solidFill>
                <a:latin typeface="Bahnschrift" panose="020B0502040204020203" pitchFamily="34" charset="0"/>
              </a:rPr>
            </a:br>
            <a:r>
              <a:rPr lang="ru-RU" sz="1600" b="1" i="1" u="sng" dirty="0">
                <a:solidFill>
                  <a:srgbClr val="009211"/>
                </a:solidFill>
                <a:latin typeface="Bahnschrift" panose="020B0502040204020203" pitchFamily="34" charset="0"/>
              </a:rPr>
              <a:t>Okotrub K.A.</a:t>
            </a:r>
            <a:r>
              <a:rPr lang="en-US" sz="1600" b="1" i="1" u="sng"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Shamaeva</a:t>
            </a:r>
            <a:r>
              <a:rPr lang="ru-RU" sz="1600" i="1" dirty="0">
                <a:solidFill>
                  <a:srgbClr val="009211"/>
                </a:solidFill>
                <a:latin typeface="Bahnschrift" panose="020B0502040204020203" pitchFamily="34" charset="0"/>
              </a:rPr>
              <a:t> D.V., </a:t>
            </a:r>
            <a:r>
              <a:rPr lang="ru-RU" sz="1600" i="1" dirty="0" err="1">
                <a:solidFill>
                  <a:srgbClr val="009211"/>
                </a:solidFill>
                <a:latin typeface="Bahnschrift" panose="020B0502040204020203" pitchFamily="34" charset="0"/>
              </a:rPr>
              <a:t>Surovtsev</a:t>
            </a:r>
            <a:r>
              <a:rPr lang="ru-RU" sz="1600" i="1" dirty="0">
                <a:solidFill>
                  <a:srgbClr val="009211"/>
                </a:solidFill>
                <a:latin typeface="Bahnschrift" panose="020B0502040204020203" pitchFamily="34" charset="0"/>
              </a:rPr>
              <a:t> N.V.</a:t>
            </a:r>
            <a:endParaRPr lang="en-US" sz="1600" i="1" dirty="0">
              <a:solidFill>
                <a:srgbClr val="009211"/>
              </a:solidFill>
              <a:latin typeface="Bahnschrift" panose="020B0502040204020203" pitchFamily="34" charset="0"/>
            </a:endParaRPr>
          </a:p>
        </p:txBody>
      </p:sp>
      <p:sp>
        <p:nvSpPr>
          <p:cNvPr id="7" name="TextBox 6"/>
          <p:cNvSpPr txBox="1"/>
          <p:nvPr/>
        </p:nvSpPr>
        <p:spPr>
          <a:xfrm flipH="1">
            <a:off x="-1" y="2387843"/>
            <a:ext cx="12104913" cy="923330"/>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Bahnschrift" panose="020B0502040204020203" pitchFamily="34" charset="0"/>
              </a:rPr>
              <a:t>На многослойных пленках </a:t>
            </a:r>
            <a:r>
              <a:rPr lang="en-US" dirty="0" smtClean="0">
                <a:latin typeface="Bahnschrift" panose="020B0502040204020203" pitchFamily="34" charset="0"/>
              </a:rPr>
              <a:t>DOPC/DPPC-d62/</a:t>
            </a:r>
            <a:r>
              <a:rPr lang="en-US" dirty="0" err="1" smtClean="0">
                <a:latin typeface="Bahnschrift" panose="020B0502040204020203" pitchFamily="34" charset="0"/>
              </a:rPr>
              <a:t>Chol</a:t>
            </a:r>
            <a:r>
              <a:rPr lang="ru-RU" dirty="0">
                <a:latin typeface="Bahnschrift" panose="020B0502040204020203" pitchFamily="34" charset="0"/>
              </a:rPr>
              <a:t> </a:t>
            </a:r>
            <a:r>
              <a:rPr lang="ru-RU" dirty="0" smtClean="0">
                <a:latin typeface="Bahnschrift" panose="020B0502040204020203" pitchFamily="34" charset="0"/>
              </a:rPr>
              <a:t>продемонстрирована способность метода КРС в рамках одиночного эксперимента выявлять </a:t>
            </a:r>
            <a:r>
              <a:rPr lang="ru-RU" dirty="0" err="1">
                <a:latin typeface="Bahnschrift" panose="020B0502040204020203" pitchFamily="34" charset="0"/>
              </a:rPr>
              <a:t>микромасштабные</a:t>
            </a:r>
            <a:r>
              <a:rPr lang="ru-RU" dirty="0">
                <a:latin typeface="Bahnschrift" panose="020B0502040204020203" pitchFamily="34" charset="0"/>
              </a:rPr>
              <a:t> домены разных </a:t>
            </a:r>
            <a:r>
              <a:rPr lang="ru-RU" dirty="0" smtClean="0">
                <a:latin typeface="Bahnschrift" panose="020B0502040204020203" pitchFamily="34" charset="0"/>
              </a:rPr>
              <a:t>фаз, направление </a:t>
            </a:r>
            <a:r>
              <a:rPr lang="ru-RU" dirty="0" err="1" smtClean="0">
                <a:latin typeface="Bahnschrift" panose="020B0502040204020203" pitchFamily="34" charset="0"/>
              </a:rPr>
              <a:t>конод</a:t>
            </a:r>
            <a:r>
              <a:rPr lang="ru-RU" dirty="0" smtClean="0">
                <a:latin typeface="Bahnschrift" panose="020B0502040204020203" pitchFamily="34" charset="0"/>
              </a:rPr>
              <a:t>, оценить степень конформационного упорядочения насыщенных липидов и границ области сосуществования фаз. </a:t>
            </a:r>
            <a:endParaRPr lang="ru-RU" dirty="0">
              <a:latin typeface="Bahnschrift" panose="020B0502040204020203" pitchFamily="34" charset="0"/>
            </a:endParaRPr>
          </a:p>
        </p:txBody>
      </p:sp>
      <p:sp>
        <p:nvSpPr>
          <p:cNvPr id="8" name="Прямоугольник 7"/>
          <p:cNvSpPr/>
          <p:nvPr/>
        </p:nvSpPr>
        <p:spPr>
          <a:xfrm>
            <a:off x="-383172" y="3203793"/>
            <a:ext cx="12435839" cy="584775"/>
          </a:xfrm>
          <a:prstGeom prst="rect">
            <a:avLst/>
          </a:prstGeom>
        </p:spPr>
        <p:txBody>
          <a:bodyPr wrap="square">
            <a:spAutoFit/>
          </a:bodyPr>
          <a:lstStyle/>
          <a:p>
            <a:pPr lvl="0" algn="r">
              <a:spcAft>
                <a:spcPts val="1800"/>
              </a:spcAft>
            </a:pPr>
            <a:r>
              <a:rPr lang="ru-RU" sz="1600" i="1" dirty="0" err="1">
                <a:solidFill>
                  <a:srgbClr val="009211"/>
                </a:solidFill>
                <a:latin typeface="Bahnschrift" panose="020B0502040204020203" pitchFamily="34" charset="0"/>
              </a:rPr>
              <a:t>Coexistence</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of</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lipid</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phases</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in</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multilayer</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phospholipid</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films</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probed</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by</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Raman</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mapping</a:t>
            </a:r>
            <a:r>
              <a:rPr lang="ru-RU" sz="1600" i="1" dirty="0">
                <a:solidFill>
                  <a:srgbClr val="009211"/>
                </a:solidFill>
                <a:latin typeface="Bahnschrift" panose="020B0502040204020203" pitchFamily="34" charset="0"/>
              </a:rPr>
              <a:t> // </a:t>
            </a:r>
            <a:r>
              <a:rPr lang="ru-RU" sz="1600" i="1" dirty="0" err="1">
                <a:solidFill>
                  <a:srgbClr val="009211"/>
                </a:solidFill>
                <a:latin typeface="Bahnschrift" panose="020B0502040204020203" pitchFamily="34" charset="0"/>
              </a:rPr>
              <a:t>Analyst</a:t>
            </a:r>
            <a:r>
              <a:rPr lang="ru-RU" sz="1600" i="1" dirty="0">
                <a:solidFill>
                  <a:srgbClr val="009211"/>
                </a:solidFill>
                <a:latin typeface="Bahnschrift" panose="020B0502040204020203" pitchFamily="34" charset="0"/>
              </a:rPr>
              <a:t> </a:t>
            </a:r>
            <a:r>
              <a:rPr lang="en-US" sz="1600" i="1"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2022</a:t>
            </a:r>
            <a:r>
              <a:rPr lang="en-US" sz="1600" i="1"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 147</a:t>
            </a:r>
            <a:r>
              <a:rPr lang="en-US" sz="1600" i="1" dirty="0">
                <a:solidFill>
                  <a:srgbClr val="009211"/>
                </a:solidFill>
                <a:latin typeface="Bahnschrift" panose="020B0502040204020203" pitchFamily="34" charset="0"/>
              </a:rPr>
              <a:t>(16):</a:t>
            </a:r>
            <a:r>
              <a:rPr lang="ru-RU" sz="1600" i="1" dirty="0">
                <a:solidFill>
                  <a:srgbClr val="009211"/>
                </a:solidFill>
                <a:latin typeface="Bahnschrift" panose="020B0502040204020203" pitchFamily="34" charset="0"/>
              </a:rPr>
              <a:t>3748-3755</a:t>
            </a:r>
            <a:br>
              <a:rPr lang="ru-RU" sz="1600" i="1" dirty="0">
                <a:solidFill>
                  <a:srgbClr val="009211"/>
                </a:solidFill>
                <a:latin typeface="Bahnschrift" panose="020B0502040204020203" pitchFamily="34" charset="0"/>
              </a:rPr>
            </a:br>
            <a:r>
              <a:rPr lang="ru-RU" sz="1600" i="1" dirty="0" err="1">
                <a:solidFill>
                  <a:srgbClr val="009211"/>
                </a:solidFill>
                <a:latin typeface="Bahnschrift" panose="020B0502040204020203" pitchFamily="34" charset="0"/>
              </a:rPr>
              <a:t>Shamaeva</a:t>
            </a:r>
            <a:r>
              <a:rPr lang="ru-RU" sz="1600" i="1" dirty="0">
                <a:solidFill>
                  <a:srgbClr val="009211"/>
                </a:solidFill>
                <a:latin typeface="Bahnschrift" panose="020B0502040204020203" pitchFamily="34" charset="0"/>
              </a:rPr>
              <a:t> D.V., </a:t>
            </a:r>
            <a:r>
              <a:rPr lang="ru-RU" sz="1600" b="1" i="1" u="sng" dirty="0">
                <a:solidFill>
                  <a:srgbClr val="009211"/>
                </a:solidFill>
                <a:latin typeface="Bahnschrift" panose="020B0502040204020203" pitchFamily="34" charset="0"/>
              </a:rPr>
              <a:t>Okotrub K.A.</a:t>
            </a:r>
            <a:r>
              <a:rPr lang="en-US" sz="1600" b="1" i="1" u="sng"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 </a:t>
            </a:r>
            <a:r>
              <a:rPr lang="ru-RU" sz="1600" i="1" dirty="0" err="1">
                <a:solidFill>
                  <a:srgbClr val="009211"/>
                </a:solidFill>
                <a:latin typeface="Bahnschrift" panose="020B0502040204020203" pitchFamily="34" charset="0"/>
              </a:rPr>
              <a:t>Surovtsev</a:t>
            </a:r>
            <a:r>
              <a:rPr lang="ru-RU" sz="1600" i="1" dirty="0">
                <a:solidFill>
                  <a:srgbClr val="009211"/>
                </a:solidFill>
                <a:latin typeface="Bahnschrift" panose="020B0502040204020203" pitchFamily="34" charset="0"/>
              </a:rPr>
              <a:t> N.V.</a:t>
            </a:r>
          </a:p>
        </p:txBody>
      </p:sp>
      <p:sp>
        <p:nvSpPr>
          <p:cNvPr id="9" name="TextBox 8"/>
          <p:cNvSpPr txBox="1"/>
          <p:nvPr/>
        </p:nvSpPr>
        <p:spPr>
          <a:xfrm flipH="1">
            <a:off x="-2" y="3748528"/>
            <a:ext cx="12104913" cy="1200329"/>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Bahnschrift" panose="020B0502040204020203" pitchFamily="34" charset="0"/>
              </a:rPr>
              <a:t>С помощью меченых дейтерием жирных кислот было изучено как меняется фазовое состояние липидов с </a:t>
            </a:r>
            <a:r>
              <a:rPr lang="ru-RU" dirty="0">
                <a:latin typeface="Bahnschrift" panose="020B0502040204020203" pitchFamily="34" charset="0"/>
              </a:rPr>
              <a:t>разной степенью ненасыщенности</a:t>
            </a:r>
            <a:r>
              <a:rPr lang="ru-RU" dirty="0" smtClean="0">
                <a:latin typeface="Bahnschrift" panose="020B0502040204020203" pitchFamily="34" charset="0"/>
              </a:rPr>
              <a:t> в ооцитах домашней кошки в ходе их охлаждения до криогенных температур. Показано, что фракция насыщенных липидов может не плавиться выше температуры главного перехода, в то время как  мононенасыщенные липиды плавятся при более низких температурах. </a:t>
            </a:r>
            <a:endParaRPr lang="ru-RU" dirty="0">
              <a:latin typeface="Bahnschrift" panose="020B0502040204020203" pitchFamily="34" charset="0"/>
            </a:endParaRPr>
          </a:p>
        </p:txBody>
      </p:sp>
      <p:sp>
        <p:nvSpPr>
          <p:cNvPr id="10" name="TextBox 9"/>
          <p:cNvSpPr txBox="1"/>
          <p:nvPr/>
        </p:nvSpPr>
        <p:spPr>
          <a:xfrm flipH="1">
            <a:off x="-3" y="5448661"/>
            <a:ext cx="12104913" cy="923330"/>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Bahnschrift" panose="020B0502040204020203" pitchFamily="34" charset="0"/>
              </a:rPr>
              <a:t>Метод КРС показал, что в первые сутки после </a:t>
            </a:r>
            <a:r>
              <a:rPr lang="ru-RU" dirty="0" err="1" smtClean="0">
                <a:latin typeface="Bahnschrift" panose="020B0502040204020203" pitchFamily="34" charset="0"/>
              </a:rPr>
              <a:t>криоконсервации</a:t>
            </a:r>
            <a:r>
              <a:rPr lang="ru-RU" dirty="0" smtClean="0">
                <a:latin typeface="Bahnschrift" panose="020B0502040204020203" pitchFamily="34" charset="0"/>
              </a:rPr>
              <a:t> в эмбрионах мыши на стадии морулы увеличивается количество накопленной </a:t>
            </a:r>
            <a:r>
              <a:rPr lang="ru-RU" dirty="0" err="1" smtClean="0">
                <a:latin typeface="Bahnschrift" panose="020B0502040204020203" pitchFamily="34" charset="0"/>
              </a:rPr>
              <a:t>дейтерированной</a:t>
            </a:r>
            <a:r>
              <a:rPr lang="ru-RU" dirty="0" smtClean="0">
                <a:latin typeface="Bahnschrift" panose="020B0502040204020203" pitchFamily="34" charset="0"/>
              </a:rPr>
              <a:t> стеариновой кислоты, это изменение не наблюдается в случае 4-6 клеточных эмбрионов.</a:t>
            </a:r>
            <a:endParaRPr lang="ru-RU" dirty="0">
              <a:latin typeface="Bahnschrift" panose="020B0502040204020203" pitchFamily="34" charset="0"/>
            </a:endParaRPr>
          </a:p>
        </p:txBody>
      </p:sp>
      <p:sp>
        <p:nvSpPr>
          <p:cNvPr id="11" name="Прямоугольник 10"/>
          <p:cNvSpPr/>
          <p:nvPr/>
        </p:nvSpPr>
        <p:spPr>
          <a:xfrm>
            <a:off x="-405971" y="6266706"/>
            <a:ext cx="12354134" cy="584775"/>
          </a:xfrm>
          <a:prstGeom prst="rect">
            <a:avLst/>
          </a:prstGeom>
        </p:spPr>
        <p:txBody>
          <a:bodyPr wrap="square">
            <a:spAutoFit/>
          </a:bodyPr>
          <a:lstStyle/>
          <a:p>
            <a:pPr algn="r">
              <a:spcAft>
                <a:spcPts val="1800"/>
              </a:spcAft>
            </a:pPr>
            <a:r>
              <a:rPr lang="en-US" sz="1600" i="1" dirty="0">
                <a:solidFill>
                  <a:srgbClr val="009211"/>
                </a:solidFill>
                <a:latin typeface="Bahnschrift" panose="020B0502040204020203" pitchFamily="34" charset="0"/>
              </a:rPr>
              <a:t>Cryopreservation increases accumulation of exogenous stearic acid in mouse embryos //</a:t>
            </a:r>
            <a:r>
              <a:rPr lang="ru-RU" sz="1600" i="1" dirty="0">
                <a:solidFill>
                  <a:srgbClr val="009211"/>
                </a:solidFill>
                <a:latin typeface="Bahnschrift" panose="020B0502040204020203" pitchFamily="34" charset="0"/>
              </a:rPr>
              <a:t> </a:t>
            </a:r>
            <a:r>
              <a:rPr lang="en-US" sz="1600" i="1" dirty="0">
                <a:solidFill>
                  <a:srgbClr val="009211"/>
                </a:solidFill>
                <a:latin typeface="Bahnschrift" panose="020B0502040204020203" pitchFamily="34" charset="0"/>
              </a:rPr>
              <a:t>Cryobiology</a:t>
            </a:r>
            <a:r>
              <a:rPr lang="ru-RU" sz="1600" i="1" dirty="0">
                <a:solidFill>
                  <a:srgbClr val="009211"/>
                </a:solidFill>
                <a:latin typeface="Bahnschrift" panose="020B0502040204020203" pitchFamily="34" charset="0"/>
              </a:rPr>
              <a:t> (</a:t>
            </a:r>
            <a:r>
              <a:rPr lang="en-US" sz="1600" i="1" dirty="0">
                <a:solidFill>
                  <a:srgbClr val="009211"/>
                </a:solidFill>
                <a:latin typeface="Bahnschrift" panose="020B0502040204020203" pitchFamily="34" charset="0"/>
              </a:rPr>
              <a:t>2022</a:t>
            </a:r>
            <a:r>
              <a:rPr lang="ru-RU" sz="1600" i="1" dirty="0">
                <a:solidFill>
                  <a:srgbClr val="009211"/>
                </a:solidFill>
                <a:latin typeface="Bahnschrift" panose="020B0502040204020203" pitchFamily="34" charset="0"/>
              </a:rPr>
              <a:t>)</a:t>
            </a:r>
            <a:r>
              <a:rPr lang="en-US" sz="1600" i="1" dirty="0">
                <a:solidFill>
                  <a:srgbClr val="009211"/>
                </a:solidFill>
                <a:latin typeface="Bahnschrift" panose="020B0502040204020203" pitchFamily="34" charset="0"/>
              </a:rPr>
              <a:t> 109</a:t>
            </a:r>
            <a:r>
              <a:rPr lang="ru-RU" sz="1600" i="1" dirty="0">
                <a:solidFill>
                  <a:srgbClr val="009211"/>
                </a:solidFill>
                <a:latin typeface="Bahnschrift" panose="020B0502040204020203" pitchFamily="34" charset="0"/>
              </a:rPr>
              <a:t>:44-52</a:t>
            </a:r>
            <a:br>
              <a:rPr lang="ru-RU" sz="1600" i="1" dirty="0">
                <a:solidFill>
                  <a:srgbClr val="009211"/>
                </a:solidFill>
                <a:latin typeface="Bahnschrift" panose="020B0502040204020203" pitchFamily="34" charset="0"/>
              </a:rPr>
            </a:br>
            <a:r>
              <a:rPr lang="en-US" sz="1600" i="1" dirty="0" err="1">
                <a:solidFill>
                  <a:srgbClr val="009211"/>
                </a:solidFill>
                <a:latin typeface="Bahnschrift" panose="020B0502040204020203" pitchFamily="34" charset="0"/>
              </a:rPr>
              <a:t>Omelchenko</a:t>
            </a:r>
            <a:r>
              <a:rPr lang="en-US" sz="1600" i="1" dirty="0">
                <a:solidFill>
                  <a:srgbClr val="009211"/>
                </a:solidFill>
                <a:latin typeface="Bahnschrift" panose="020B0502040204020203" pitchFamily="34" charset="0"/>
              </a:rPr>
              <a:t> A.N., </a:t>
            </a:r>
            <a:r>
              <a:rPr lang="en-US" sz="1600" i="1" dirty="0" err="1">
                <a:solidFill>
                  <a:srgbClr val="009211"/>
                </a:solidFill>
                <a:latin typeface="Bahnschrift" panose="020B0502040204020203" pitchFamily="34" charset="0"/>
              </a:rPr>
              <a:t>Igonina</a:t>
            </a:r>
            <a:r>
              <a:rPr lang="en-US" sz="1600" i="1" dirty="0">
                <a:solidFill>
                  <a:srgbClr val="009211"/>
                </a:solidFill>
                <a:latin typeface="Bahnschrift" panose="020B0502040204020203" pitchFamily="34" charset="0"/>
              </a:rPr>
              <a:t> T.N., </a:t>
            </a:r>
            <a:r>
              <a:rPr lang="en-US" sz="1600" i="1" dirty="0" err="1">
                <a:solidFill>
                  <a:srgbClr val="009211"/>
                </a:solidFill>
                <a:latin typeface="Bahnschrift" panose="020B0502040204020203" pitchFamily="34" charset="0"/>
              </a:rPr>
              <a:t>Brusentsev</a:t>
            </a:r>
            <a:r>
              <a:rPr lang="en-US" sz="1600" i="1" dirty="0">
                <a:solidFill>
                  <a:srgbClr val="009211"/>
                </a:solidFill>
                <a:latin typeface="Bahnschrift" panose="020B0502040204020203" pitchFamily="34" charset="0"/>
              </a:rPr>
              <a:t> </a:t>
            </a:r>
            <a:r>
              <a:rPr lang="en-US" sz="1600" i="1" dirty="0" err="1">
                <a:solidFill>
                  <a:srgbClr val="009211"/>
                </a:solidFill>
                <a:latin typeface="Bahnschrift" panose="020B0502040204020203" pitchFamily="34" charset="0"/>
              </a:rPr>
              <a:t>E.Yu</a:t>
            </a:r>
            <a:r>
              <a:rPr lang="en-US" sz="1600" i="1" dirty="0">
                <a:solidFill>
                  <a:srgbClr val="009211"/>
                </a:solidFill>
                <a:latin typeface="Bahnschrift" panose="020B0502040204020203" pitchFamily="34" charset="0"/>
              </a:rPr>
              <a:t>., </a:t>
            </a:r>
            <a:r>
              <a:rPr lang="en-US" sz="1600" b="1" i="1" u="sng" dirty="0">
                <a:solidFill>
                  <a:srgbClr val="009211"/>
                </a:solidFill>
                <a:latin typeface="Bahnschrift" panose="020B0502040204020203" pitchFamily="34" charset="0"/>
              </a:rPr>
              <a:t>Okotrub K.A.*</a:t>
            </a:r>
            <a:r>
              <a:rPr lang="en-US" sz="1600" i="1" dirty="0">
                <a:solidFill>
                  <a:srgbClr val="009211"/>
                </a:solidFill>
                <a:latin typeface="Bahnschrift" panose="020B0502040204020203" pitchFamily="34" charset="0"/>
              </a:rPr>
              <a:t>, </a:t>
            </a:r>
            <a:r>
              <a:rPr lang="en-US" sz="1600" i="1" dirty="0" err="1">
                <a:solidFill>
                  <a:srgbClr val="009211"/>
                </a:solidFill>
                <a:latin typeface="Bahnschrift" panose="020B0502040204020203" pitchFamily="34" charset="0"/>
              </a:rPr>
              <a:t>Amstislavsky</a:t>
            </a:r>
            <a:r>
              <a:rPr lang="en-US" sz="1600" i="1" dirty="0">
                <a:solidFill>
                  <a:srgbClr val="009211"/>
                </a:solidFill>
                <a:latin typeface="Bahnschrift" panose="020B0502040204020203" pitchFamily="34" charset="0"/>
              </a:rPr>
              <a:t> </a:t>
            </a:r>
            <a:r>
              <a:rPr lang="en-US" sz="1600" i="1" dirty="0" err="1">
                <a:solidFill>
                  <a:srgbClr val="009211"/>
                </a:solidFill>
                <a:latin typeface="Bahnschrift" panose="020B0502040204020203" pitchFamily="34" charset="0"/>
              </a:rPr>
              <a:t>S.Ya</a:t>
            </a:r>
            <a:r>
              <a:rPr lang="en-US" sz="1600" i="1" dirty="0">
                <a:solidFill>
                  <a:srgbClr val="009211"/>
                </a:solidFill>
                <a:latin typeface="Bahnschrift" panose="020B0502040204020203" pitchFamily="34" charset="0"/>
              </a:rPr>
              <a:t>., </a:t>
            </a:r>
            <a:r>
              <a:rPr lang="en-US" sz="1600" i="1" dirty="0" err="1">
                <a:solidFill>
                  <a:srgbClr val="009211"/>
                </a:solidFill>
                <a:latin typeface="Bahnschrift" panose="020B0502040204020203" pitchFamily="34" charset="0"/>
              </a:rPr>
              <a:t>Surovtsev</a:t>
            </a:r>
            <a:r>
              <a:rPr lang="en-US" sz="1600" i="1" dirty="0">
                <a:solidFill>
                  <a:srgbClr val="009211"/>
                </a:solidFill>
                <a:latin typeface="Bahnschrift" panose="020B0502040204020203" pitchFamily="34" charset="0"/>
              </a:rPr>
              <a:t> N.V.</a:t>
            </a:r>
            <a:endParaRPr lang="ru-RU" sz="1600" i="1" dirty="0">
              <a:solidFill>
                <a:srgbClr val="009211"/>
              </a:solidFill>
              <a:latin typeface="Bahnschrift" panose="020B0502040204020203" pitchFamily="34" charset="0"/>
            </a:endParaRPr>
          </a:p>
        </p:txBody>
      </p:sp>
      <p:sp>
        <p:nvSpPr>
          <p:cNvPr id="12" name="Прямоугольник 11"/>
          <p:cNvSpPr/>
          <p:nvPr/>
        </p:nvSpPr>
        <p:spPr>
          <a:xfrm>
            <a:off x="636105" y="4883140"/>
            <a:ext cx="11416562" cy="584775"/>
          </a:xfrm>
          <a:prstGeom prst="rect">
            <a:avLst/>
          </a:prstGeom>
        </p:spPr>
        <p:txBody>
          <a:bodyPr wrap="square">
            <a:spAutoFit/>
          </a:bodyPr>
          <a:lstStyle/>
          <a:p>
            <a:pPr algn="r">
              <a:spcAft>
                <a:spcPts val="1800"/>
              </a:spcAft>
            </a:pPr>
            <a:r>
              <a:rPr lang="en-US" sz="1600" i="1" dirty="0">
                <a:solidFill>
                  <a:srgbClr val="009211"/>
                </a:solidFill>
                <a:latin typeface="Bahnschrift" panose="020B0502040204020203" pitchFamily="34" charset="0"/>
              </a:rPr>
              <a:t>Lipid phase transitions in cat oocytes supplemented with deuterated fatty acids //</a:t>
            </a:r>
            <a:r>
              <a:rPr lang="ru-RU" sz="1600" i="1" dirty="0">
                <a:solidFill>
                  <a:srgbClr val="009211"/>
                </a:solidFill>
                <a:latin typeface="Bahnschrift" panose="020B0502040204020203" pitchFamily="34" charset="0"/>
              </a:rPr>
              <a:t> </a:t>
            </a:r>
            <a:r>
              <a:rPr lang="en-US" sz="1600" i="1" dirty="0" err="1">
                <a:solidFill>
                  <a:srgbClr val="009211"/>
                </a:solidFill>
                <a:latin typeface="Bahnschrift" panose="020B0502040204020203" pitchFamily="34" charset="0"/>
              </a:rPr>
              <a:t>Biophys</a:t>
            </a:r>
            <a:r>
              <a:rPr lang="en-US" sz="1600" i="1" dirty="0">
                <a:solidFill>
                  <a:srgbClr val="009211"/>
                </a:solidFill>
                <a:latin typeface="Bahnschrift" panose="020B0502040204020203" pitchFamily="34" charset="0"/>
              </a:rPr>
              <a:t> J. (202</a:t>
            </a:r>
            <a:r>
              <a:rPr lang="ru-RU" sz="1600" i="1" dirty="0">
                <a:solidFill>
                  <a:srgbClr val="009211"/>
                </a:solidFill>
                <a:latin typeface="Bahnschrift" panose="020B0502040204020203" pitchFamily="34" charset="0"/>
              </a:rPr>
              <a:t>1</a:t>
            </a:r>
            <a:r>
              <a:rPr lang="en-US" sz="1600" i="1" dirty="0">
                <a:solidFill>
                  <a:srgbClr val="009211"/>
                </a:solidFill>
                <a:latin typeface="Bahnschrift" panose="020B0502040204020203" pitchFamily="34" charset="0"/>
              </a:rPr>
              <a:t>) 120(</a:t>
            </a:r>
            <a:r>
              <a:rPr lang="ru-RU" sz="1600" i="1" dirty="0">
                <a:solidFill>
                  <a:srgbClr val="009211"/>
                </a:solidFill>
                <a:latin typeface="Bahnschrift" panose="020B0502040204020203" pitchFamily="34" charset="0"/>
              </a:rPr>
              <a:t>24</a:t>
            </a:r>
            <a:r>
              <a:rPr lang="en-US" sz="1600" i="1" dirty="0">
                <a:solidFill>
                  <a:srgbClr val="009211"/>
                </a:solidFill>
                <a:latin typeface="Bahnschrift" panose="020B0502040204020203" pitchFamily="34" charset="0"/>
              </a:rPr>
              <a:t>):</a:t>
            </a:r>
            <a:r>
              <a:rPr lang="ru-RU" sz="1600" i="1" dirty="0">
                <a:solidFill>
                  <a:srgbClr val="009211"/>
                </a:solidFill>
                <a:latin typeface="Bahnschrift" panose="020B0502040204020203" pitchFamily="34" charset="0"/>
              </a:rPr>
              <a:t>5619-5630</a:t>
            </a:r>
            <a:br>
              <a:rPr lang="ru-RU" sz="1600" i="1" dirty="0">
                <a:solidFill>
                  <a:srgbClr val="009211"/>
                </a:solidFill>
                <a:latin typeface="Bahnschrift" panose="020B0502040204020203" pitchFamily="34" charset="0"/>
              </a:rPr>
            </a:br>
            <a:r>
              <a:rPr lang="en-US" sz="1600" b="1" i="1" u="sng" dirty="0">
                <a:solidFill>
                  <a:srgbClr val="009211"/>
                </a:solidFill>
                <a:latin typeface="Bahnschrift" panose="020B0502040204020203" pitchFamily="34" charset="0"/>
              </a:rPr>
              <a:t>Okotrub K.A.*</a:t>
            </a:r>
            <a:r>
              <a:rPr lang="en-US" sz="1600" i="1" dirty="0">
                <a:solidFill>
                  <a:srgbClr val="009211"/>
                </a:solidFill>
                <a:latin typeface="Bahnschrift" panose="020B0502040204020203" pitchFamily="34" charset="0"/>
              </a:rPr>
              <a:t>, Okotrub S.V., </a:t>
            </a:r>
            <a:r>
              <a:rPr lang="en-US" sz="1600" i="1" dirty="0" err="1">
                <a:solidFill>
                  <a:srgbClr val="009211"/>
                </a:solidFill>
                <a:latin typeface="Bahnschrift" panose="020B0502040204020203" pitchFamily="34" charset="0"/>
              </a:rPr>
              <a:t>Mokrousova</a:t>
            </a:r>
            <a:r>
              <a:rPr lang="en-US" sz="1600" i="1" dirty="0">
                <a:solidFill>
                  <a:srgbClr val="009211"/>
                </a:solidFill>
                <a:latin typeface="Bahnschrift" panose="020B0502040204020203" pitchFamily="34" charset="0"/>
              </a:rPr>
              <a:t> V.I., </a:t>
            </a:r>
            <a:r>
              <a:rPr lang="en-US" sz="1600" i="1" dirty="0" err="1">
                <a:solidFill>
                  <a:srgbClr val="009211"/>
                </a:solidFill>
                <a:latin typeface="Bahnschrift" panose="020B0502040204020203" pitchFamily="34" charset="0"/>
              </a:rPr>
              <a:t>Amstislavsky</a:t>
            </a:r>
            <a:r>
              <a:rPr lang="en-US" sz="1600" i="1" dirty="0">
                <a:solidFill>
                  <a:srgbClr val="009211"/>
                </a:solidFill>
                <a:latin typeface="Bahnschrift" panose="020B0502040204020203" pitchFamily="34" charset="0"/>
              </a:rPr>
              <a:t> S.Y., </a:t>
            </a:r>
            <a:r>
              <a:rPr lang="en-US" sz="1600" i="1" dirty="0" err="1">
                <a:solidFill>
                  <a:srgbClr val="009211"/>
                </a:solidFill>
                <a:latin typeface="Bahnschrift" panose="020B0502040204020203" pitchFamily="34" charset="0"/>
              </a:rPr>
              <a:t>Surovtsev</a:t>
            </a:r>
            <a:r>
              <a:rPr lang="en-US" sz="1600" i="1" dirty="0">
                <a:solidFill>
                  <a:srgbClr val="009211"/>
                </a:solidFill>
                <a:latin typeface="Bahnschrift" panose="020B0502040204020203" pitchFamily="34" charset="0"/>
              </a:rPr>
              <a:t> N.V.</a:t>
            </a:r>
          </a:p>
        </p:txBody>
      </p:sp>
      <p:sp>
        <p:nvSpPr>
          <p:cNvPr id="2" name="Номер слайда 1"/>
          <p:cNvSpPr>
            <a:spLocks noGrp="1"/>
          </p:cNvSpPr>
          <p:nvPr>
            <p:ph type="sldNum" sz="quarter" idx="12"/>
          </p:nvPr>
        </p:nvSpPr>
        <p:spPr/>
        <p:txBody>
          <a:bodyPr/>
          <a:lstStyle/>
          <a:p>
            <a:fld id="{60192FF4-D0B6-4DAE-AD3D-D7F6F2C9A694}" type="slidenum">
              <a:rPr lang="ru-RU" smtClean="0"/>
              <a:t>14</a:t>
            </a:fld>
            <a:endParaRPr lang="ru-RU" dirty="0"/>
          </a:p>
        </p:txBody>
      </p:sp>
    </p:spTree>
    <p:extLst>
      <p:ext uri="{BB962C8B-B14F-4D97-AF65-F5344CB8AC3E}">
        <p14:creationId xmlns:p14="http://schemas.microsoft.com/office/powerpoint/2010/main" val="235880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olesterol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8072" y="4246975"/>
            <a:ext cx="2886882" cy="1476143"/>
          </a:xfrm>
          <a:prstGeom prst="rect">
            <a:avLst/>
          </a:prstGeom>
          <a:noFill/>
          <a:extLst>
            <a:ext uri="{909E8E84-426E-40DD-AFC4-6F175D3DCCD1}">
              <a14:hiddenFill xmlns:a14="http://schemas.microsoft.com/office/drawing/2010/main">
                <a:solidFill>
                  <a:srgbClr val="FFFFFF"/>
                </a:solidFill>
              </a14:hiddenFill>
            </a:ext>
          </a:extLst>
        </p:spPr>
      </p:pic>
      <p:sp>
        <p:nvSpPr>
          <p:cNvPr id="40962" name="Заголовок 1"/>
          <p:cNvSpPr>
            <a:spLocks noGrp="1"/>
          </p:cNvSpPr>
          <p:nvPr>
            <p:ph type="title"/>
          </p:nvPr>
        </p:nvSpPr>
        <p:spPr>
          <a:xfrm>
            <a:off x="0" y="4417"/>
            <a:ext cx="12192000" cy="883431"/>
          </a:xfrm>
        </p:spPr>
        <p:txBody>
          <a:bodyPr/>
          <a:lstStyle/>
          <a:p>
            <a:pPr algn="ctr" eaLnBrk="1" hangingPunct="1"/>
            <a:r>
              <a:rPr lang="ru-RU" altLang="ru-RU" dirty="0" smtClean="0">
                <a:solidFill>
                  <a:srgbClr val="2E3192"/>
                </a:solidFill>
                <a:latin typeface="Bahnschrift SemiBold" panose="020B0502040204020203" pitchFamily="34" charset="0"/>
                <a:cs typeface="Times New Roman" panose="02020603050405020304" pitchFamily="18" charset="0"/>
              </a:rPr>
              <a:t>Липиды</a:t>
            </a:r>
            <a:endParaRPr lang="ru-RU" altLang="ru-RU" sz="3840" dirty="0">
              <a:solidFill>
                <a:srgbClr val="2E3192"/>
              </a:solidFill>
              <a:latin typeface="Bahnschrift SemiBold" panose="020B0502040204020203" pitchFamily="34" charset="0"/>
              <a:cs typeface="Times New Roman" panose="02020603050405020304" pitchFamily="18" charset="0"/>
            </a:endParaRPr>
          </a:p>
        </p:txBody>
      </p:sp>
      <p:pic>
        <p:nvPicPr>
          <p:cNvPr id="40965" name="Picture 9" descr="Lip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53" y="891533"/>
            <a:ext cx="4528453" cy="314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Oval 10"/>
          <p:cNvSpPr>
            <a:spLocks noChangeArrowheads="1"/>
          </p:cNvSpPr>
          <p:nvPr/>
        </p:nvSpPr>
        <p:spPr bwMode="auto">
          <a:xfrm>
            <a:off x="4127312" y="3065417"/>
            <a:ext cx="1515848" cy="1065190"/>
          </a:xfrm>
          <a:prstGeom prst="ellipse">
            <a:avLst/>
          </a:prstGeom>
          <a:noFill/>
          <a:ln w="38100">
            <a:solidFill>
              <a:schemeClr val="accent1">
                <a:lumMod val="60000"/>
                <a:lumOff val="40000"/>
              </a:schemeClr>
            </a:solidFill>
            <a:round/>
            <a:headEnd/>
            <a:tailEnd/>
          </a:ln>
        </p:spPr>
        <p:txBody>
          <a:bodyPr wrap="none" anchor="ctr"/>
          <a:lstStyle/>
          <a:p>
            <a:pPr eaLnBrk="1" hangingPunct="1">
              <a:defRPr/>
            </a:pPr>
            <a:endParaRPr lang="ru-RU" sz="2160">
              <a:latin typeface="Arial" charset="0"/>
              <a:cs typeface="Arial" charset="0"/>
            </a:endParaRPr>
          </a:p>
        </p:txBody>
      </p:sp>
      <p:sp>
        <p:nvSpPr>
          <p:cNvPr id="40967" name="TextBox 7"/>
          <p:cNvSpPr txBox="1">
            <a:spLocks noChangeArrowheads="1"/>
          </p:cNvSpPr>
          <p:nvPr/>
        </p:nvSpPr>
        <p:spPr bwMode="auto">
          <a:xfrm>
            <a:off x="417865" y="1313235"/>
            <a:ext cx="44291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ru-RU" altLang="ru-RU" sz="1800" dirty="0">
                <a:latin typeface="Bahnschrift Light" panose="020B0502040204020203" pitchFamily="34" charset="0"/>
                <a:cs typeface="Times New Roman" panose="02020603050405020304" pitchFamily="18" charset="0"/>
              </a:rPr>
              <a:t>Свободная жирная кислота</a:t>
            </a:r>
          </a:p>
        </p:txBody>
      </p:sp>
      <p:sp>
        <p:nvSpPr>
          <p:cNvPr id="40969" name="TextBox 9"/>
          <p:cNvSpPr txBox="1">
            <a:spLocks noChangeArrowheads="1"/>
          </p:cNvSpPr>
          <p:nvPr/>
        </p:nvSpPr>
        <p:spPr bwMode="auto">
          <a:xfrm>
            <a:off x="897161" y="2855093"/>
            <a:ext cx="249936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ru-RU" altLang="ru-RU" sz="1800" dirty="0" smtClean="0">
                <a:latin typeface="Bahnschrift Light" panose="020B0502040204020203" pitchFamily="34" charset="0"/>
                <a:cs typeface="Times New Roman" panose="02020603050405020304" pitchFamily="18" charset="0"/>
              </a:rPr>
              <a:t>Триглицерид </a:t>
            </a:r>
            <a:r>
              <a:rPr lang="en-US" altLang="ru-RU" sz="1800" dirty="0" smtClean="0">
                <a:latin typeface="Bahnschrift Light" panose="020B0502040204020203" pitchFamily="34" charset="0"/>
                <a:cs typeface="Times New Roman" panose="02020603050405020304" pitchFamily="18" charset="0"/>
              </a:rPr>
              <a:t>(TG)</a:t>
            </a:r>
            <a:endParaRPr lang="ru-RU" altLang="ru-RU" sz="1800" dirty="0">
              <a:latin typeface="Bahnschrift Light" panose="020B0502040204020203" pitchFamily="34" charset="0"/>
              <a:cs typeface="Times New Roman" panose="02020603050405020304" pitchFamily="18" charset="0"/>
            </a:endParaRPr>
          </a:p>
        </p:txBody>
      </p:sp>
      <p:sp>
        <p:nvSpPr>
          <p:cNvPr id="40970" name="TextBox 10"/>
          <p:cNvSpPr txBox="1">
            <a:spLocks noChangeArrowheads="1"/>
          </p:cNvSpPr>
          <p:nvPr/>
        </p:nvSpPr>
        <p:spPr bwMode="auto">
          <a:xfrm>
            <a:off x="1382747" y="3877133"/>
            <a:ext cx="249936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ru-RU" altLang="ru-RU" sz="1800" dirty="0">
                <a:latin typeface="Bahnschrift Light" panose="020B0502040204020203" pitchFamily="34" charset="0"/>
                <a:cs typeface="Times New Roman" panose="02020603050405020304" pitchFamily="18" charset="0"/>
              </a:rPr>
              <a:t>Фосфолипид</a:t>
            </a:r>
          </a:p>
        </p:txBody>
      </p:sp>
      <p:sp>
        <p:nvSpPr>
          <p:cNvPr id="14" name="TextBox 13"/>
          <p:cNvSpPr txBox="1"/>
          <p:nvPr/>
        </p:nvSpPr>
        <p:spPr>
          <a:xfrm>
            <a:off x="4437536" y="4094328"/>
            <a:ext cx="2464136" cy="461665"/>
          </a:xfrm>
          <a:prstGeom prst="rect">
            <a:avLst/>
          </a:prstGeom>
          <a:noFill/>
        </p:spPr>
        <p:txBody>
          <a:bodyPr wrap="none" rtlCol="0">
            <a:spAutoFit/>
          </a:bodyPr>
          <a:lstStyle/>
          <a:p>
            <a:r>
              <a:rPr lang="ru-RU" sz="2400" dirty="0">
                <a:solidFill>
                  <a:srgbClr val="95B3D7"/>
                </a:solidFill>
                <a:latin typeface="Bahnschrift" panose="020B0502040204020203" pitchFamily="34" charset="0"/>
              </a:rPr>
              <a:t>Полярная часть</a:t>
            </a:r>
          </a:p>
        </p:txBody>
      </p:sp>
      <p:sp>
        <p:nvSpPr>
          <p:cNvPr id="5" name="TextBox 4"/>
          <p:cNvSpPr txBox="1"/>
          <p:nvPr/>
        </p:nvSpPr>
        <p:spPr>
          <a:xfrm>
            <a:off x="826911" y="5613896"/>
            <a:ext cx="6355586" cy="1200329"/>
          </a:xfrm>
          <a:prstGeom prst="rect">
            <a:avLst/>
          </a:prstGeom>
          <a:noFill/>
        </p:spPr>
        <p:txBody>
          <a:bodyPr wrap="none" rtlCol="0">
            <a:spAutoFit/>
          </a:bodyPr>
          <a:lstStyle/>
          <a:p>
            <a:pPr marL="285750" indent="-285750">
              <a:buFont typeface="Arial" panose="020B0604020202020204" pitchFamily="34" charset="0"/>
              <a:buChar char="•"/>
            </a:pPr>
            <a:r>
              <a:rPr lang="ru-RU" sz="2400" dirty="0" smtClean="0"/>
              <a:t>Длина углеводородных цепочек</a:t>
            </a:r>
          </a:p>
          <a:p>
            <a:pPr marL="285750" indent="-285750">
              <a:buFont typeface="Arial" panose="020B0604020202020204" pitchFamily="34" charset="0"/>
              <a:buChar char="•"/>
            </a:pPr>
            <a:r>
              <a:rPr lang="ru-RU" sz="2400" dirty="0" smtClean="0"/>
              <a:t>Количество и расположение двойных связей</a:t>
            </a:r>
          </a:p>
          <a:p>
            <a:pPr marL="285750" indent="-285750">
              <a:buFont typeface="Arial" panose="020B0604020202020204" pitchFamily="34" charset="0"/>
              <a:buChar char="•"/>
            </a:pPr>
            <a:r>
              <a:rPr lang="ru-RU" sz="2400" dirty="0" smtClean="0"/>
              <a:t>Тип полярной головки </a:t>
            </a:r>
            <a:endParaRPr lang="ru-RU" sz="2400" dirty="0"/>
          </a:p>
        </p:txBody>
      </p:sp>
      <p:sp>
        <p:nvSpPr>
          <p:cNvPr id="18" name="TextBox 17"/>
          <p:cNvSpPr txBox="1"/>
          <p:nvPr/>
        </p:nvSpPr>
        <p:spPr>
          <a:xfrm rot="16200000">
            <a:off x="-1194410" y="2101458"/>
            <a:ext cx="3257009" cy="707886"/>
          </a:xfrm>
          <a:prstGeom prst="rect">
            <a:avLst/>
          </a:prstGeom>
          <a:noFill/>
        </p:spPr>
        <p:txBody>
          <a:bodyPr wrap="square" rtlCol="0">
            <a:spAutoFit/>
          </a:bodyPr>
          <a:lstStyle/>
          <a:p>
            <a:r>
              <a:rPr lang="ru-RU" sz="2000" dirty="0">
                <a:solidFill>
                  <a:srgbClr val="95B3D7"/>
                </a:solidFill>
                <a:latin typeface="Bahnschrift" panose="020B0502040204020203" pitchFamily="34" charset="0"/>
              </a:rPr>
              <a:t>Гидрофобные </a:t>
            </a:r>
            <a:r>
              <a:rPr lang="ru-RU" sz="2000" dirty="0" smtClean="0">
                <a:solidFill>
                  <a:srgbClr val="95B3D7"/>
                </a:solidFill>
                <a:latin typeface="Bahnschrift" panose="020B0502040204020203" pitchFamily="34" charset="0"/>
              </a:rPr>
              <a:t>углеводородные цепочки</a:t>
            </a:r>
            <a:endParaRPr lang="ru-RU" sz="2000" dirty="0">
              <a:solidFill>
                <a:srgbClr val="95B3D7"/>
              </a:solidFill>
              <a:latin typeface="Bahnschrift" panose="020B0502040204020203" pitchFamily="34" charset="0"/>
            </a:endParaRPr>
          </a:p>
        </p:txBody>
      </p:sp>
      <p:sp>
        <p:nvSpPr>
          <p:cNvPr id="24" name="TextBox 10"/>
          <p:cNvSpPr txBox="1">
            <a:spLocks noChangeArrowheads="1"/>
          </p:cNvSpPr>
          <p:nvPr/>
        </p:nvSpPr>
        <p:spPr bwMode="auto">
          <a:xfrm>
            <a:off x="3115594" y="4530107"/>
            <a:ext cx="145880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ru-RU" altLang="ru-RU" sz="1800" dirty="0" smtClean="0">
                <a:latin typeface="Bahnschrift Light" panose="020B0502040204020203" pitchFamily="34" charset="0"/>
                <a:cs typeface="Times New Roman" panose="02020603050405020304" pitchFamily="18" charset="0"/>
              </a:rPr>
              <a:t>Холестерин</a:t>
            </a:r>
            <a:endParaRPr lang="ru-RU" altLang="ru-RU" sz="1800" dirty="0">
              <a:latin typeface="Bahnschrift Light" panose="020B0502040204020203" pitchFamily="34" charset="0"/>
              <a:cs typeface="Times New Roman" panose="02020603050405020304" pitchFamily="18" charset="0"/>
            </a:endParaRPr>
          </a:p>
        </p:txBody>
      </p:sp>
      <p:grpSp>
        <p:nvGrpSpPr>
          <p:cNvPr id="2" name="Группа 1"/>
          <p:cNvGrpSpPr/>
          <p:nvPr/>
        </p:nvGrpSpPr>
        <p:grpSpPr>
          <a:xfrm>
            <a:off x="7003142" y="858067"/>
            <a:ext cx="5210031" cy="5686381"/>
            <a:chOff x="7114902" y="858067"/>
            <a:chExt cx="5210031" cy="5686381"/>
          </a:xfrm>
        </p:grpSpPr>
        <p:grpSp>
          <p:nvGrpSpPr>
            <p:cNvPr id="8" name="Группа 7"/>
            <p:cNvGrpSpPr/>
            <p:nvPr/>
          </p:nvGrpSpPr>
          <p:grpSpPr>
            <a:xfrm>
              <a:off x="7114902" y="858067"/>
              <a:ext cx="5178698" cy="5686381"/>
              <a:chOff x="7114902" y="741524"/>
              <a:chExt cx="5178698" cy="5686381"/>
            </a:xfrm>
          </p:grpSpPr>
          <p:sp>
            <p:nvSpPr>
              <p:cNvPr id="16" name="Прямоугольник 4"/>
              <p:cNvSpPr>
                <a:spLocks noChangeArrowheads="1"/>
              </p:cNvSpPr>
              <p:nvPr/>
            </p:nvSpPr>
            <p:spPr bwMode="auto">
              <a:xfrm>
                <a:off x="7933253" y="6077040"/>
                <a:ext cx="436034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None/>
                </a:pPr>
                <a:r>
                  <a:rPr lang="en-US" altLang="ru-RU" sz="1680" i="1" dirty="0">
                    <a:solidFill>
                      <a:srgbClr val="008000"/>
                    </a:solidFill>
                    <a:latin typeface="Bahnschrift" panose="020B0502040204020203" pitchFamily="34" charset="0"/>
                  </a:rPr>
                  <a:t>[</a:t>
                </a:r>
                <a:r>
                  <a:rPr lang="en-US" sz="1680" i="1" dirty="0" err="1" smtClean="0">
                    <a:solidFill>
                      <a:srgbClr val="008000"/>
                    </a:solidFill>
                    <a:latin typeface="Bahnschrift" panose="020B0502040204020203" pitchFamily="34" charset="0"/>
                  </a:rPr>
                  <a:t>Thiam</a:t>
                </a:r>
                <a:r>
                  <a:rPr lang="ru-RU" sz="1680" i="1" dirty="0" smtClean="0">
                    <a:solidFill>
                      <a:srgbClr val="008000"/>
                    </a:solidFill>
                    <a:latin typeface="Bahnschrift" panose="020B0502040204020203" pitchFamily="34" charset="0"/>
                  </a:rPr>
                  <a:t> </a:t>
                </a:r>
                <a:r>
                  <a:rPr lang="en-US" sz="1680" i="1" dirty="0" smtClean="0">
                    <a:solidFill>
                      <a:srgbClr val="008000"/>
                    </a:solidFill>
                    <a:latin typeface="Bahnschrift" panose="020B0502040204020203" pitchFamily="34" charset="0"/>
                  </a:rPr>
                  <a:t>et al, Nat </a:t>
                </a:r>
                <a:r>
                  <a:rPr lang="en-US" sz="1680" i="1" dirty="0">
                    <a:solidFill>
                      <a:srgbClr val="008000"/>
                    </a:solidFill>
                    <a:latin typeface="Bahnschrift" panose="020B0502040204020203" pitchFamily="34" charset="0"/>
                  </a:rPr>
                  <a:t>Rev </a:t>
                </a:r>
                <a:r>
                  <a:rPr lang="en-US" sz="1680" i="1" dirty="0" err="1">
                    <a:solidFill>
                      <a:srgbClr val="008000"/>
                    </a:solidFill>
                    <a:latin typeface="Bahnschrift" panose="020B0502040204020203" pitchFamily="34" charset="0"/>
                  </a:rPr>
                  <a:t>Mol</a:t>
                </a:r>
                <a:r>
                  <a:rPr lang="en-US" sz="1680" i="1" dirty="0">
                    <a:solidFill>
                      <a:srgbClr val="008000"/>
                    </a:solidFill>
                    <a:latin typeface="Bahnschrift" panose="020B0502040204020203" pitchFamily="34" charset="0"/>
                  </a:rPr>
                  <a:t> Cell </a:t>
                </a:r>
                <a:r>
                  <a:rPr lang="en-US" sz="1680" i="1" dirty="0" err="1">
                    <a:solidFill>
                      <a:srgbClr val="008000"/>
                    </a:solidFill>
                    <a:latin typeface="Bahnschrift" panose="020B0502040204020203" pitchFamily="34" charset="0"/>
                  </a:rPr>
                  <a:t>Biol</a:t>
                </a:r>
                <a:r>
                  <a:rPr lang="en-US" sz="1680" i="1" dirty="0">
                    <a:solidFill>
                      <a:srgbClr val="008000"/>
                    </a:solidFill>
                    <a:latin typeface="Bahnschrift" panose="020B0502040204020203" pitchFamily="34" charset="0"/>
                  </a:rPr>
                  <a:t> </a:t>
                </a:r>
                <a:r>
                  <a:rPr lang="en-US" sz="1680" i="1" dirty="0" smtClean="0">
                    <a:solidFill>
                      <a:srgbClr val="008000"/>
                    </a:solidFill>
                    <a:latin typeface="Bahnschrift" panose="020B0502040204020203" pitchFamily="34" charset="0"/>
                  </a:rPr>
                  <a:t>14 (2013)</a:t>
                </a:r>
                <a:r>
                  <a:rPr lang="en-US" altLang="ru-RU" sz="1680" i="1" dirty="0" smtClean="0">
                    <a:solidFill>
                      <a:srgbClr val="008000"/>
                    </a:solidFill>
                    <a:latin typeface="Bahnschrift" panose="020B0502040204020203" pitchFamily="34" charset="0"/>
                  </a:rPr>
                  <a:t>]</a:t>
                </a:r>
                <a:endParaRPr lang="ru-RU" altLang="ru-RU" sz="1680" i="1" dirty="0">
                  <a:solidFill>
                    <a:srgbClr val="008000"/>
                  </a:solidFill>
                  <a:latin typeface="Bahnschrift" panose="020B0502040204020203" pitchFamily="34" charset="0"/>
                </a:endParaRPr>
              </a:p>
            </p:txBody>
          </p:sp>
          <p:pic>
            <p:nvPicPr>
              <p:cNvPr id="19" name="Picture 8" descr="Fig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1172" t="16652" r="9153" b="61952"/>
              <a:stretch/>
            </p:blipFill>
            <p:spPr bwMode="auto">
              <a:xfrm>
                <a:off x="7992500" y="3480876"/>
                <a:ext cx="2577737" cy="2490417"/>
              </a:xfrm>
              <a:prstGeom prst="rect">
                <a:avLst/>
              </a:prstGeom>
              <a:noFill/>
              <a:extLst>
                <a:ext uri="{909E8E84-426E-40DD-AFC4-6F175D3DCCD1}">
                  <a14:hiddenFill xmlns:a14="http://schemas.microsoft.com/office/drawing/2010/main">
                    <a:solidFill>
                      <a:srgbClr val="FFFFFF"/>
                    </a:solidFill>
                  </a14:hiddenFill>
                </a:ext>
              </a:extLst>
            </p:spPr>
          </p:pic>
          <p:sp>
            <p:nvSpPr>
              <p:cNvPr id="20" name="Заголовок 1"/>
              <p:cNvSpPr txBox="1">
                <a:spLocks/>
              </p:cNvSpPr>
              <p:nvPr/>
            </p:nvSpPr>
            <p:spPr>
              <a:xfrm>
                <a:off x="7114902" y="2505442"/>
                <a:ext cx="3553097" cy="718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2800" dirty="0" smtClean="0">
                    <a:solidFill>
                      <a:srgbClr val="2E3192"/>
                    </a:solidFill>
                    <a:latin typeface="Bahnschrift SemiBold" panose="020B0502040204020203" pitchFamily="34" charset="0"/>
                    <a:cs typeface="Times New Roman" panose="02020603050405020304" pitchFamily="18" charset="0"/>
                  </a:rPr>
                  <a:t>Липидная гранула</a:t>
                </a:r>
                <a:endParaRPr lang="ru-RU" altLang="ru-RU" sz="2000" dirty="0">
                  <a:solidFill>
                    <a:srgbClr val="2E3192"/>
                  </a:solidFill>
                  <a:latin typeface="Bahnschrift SemiBold" panose="020B0502040204020203" pitchFamily="34" charset="0"/>
                  <a:cs typeface="Times New Roman" panose="02020603050405020304" pitchFamily="18" charset="0"/>
                </a:endParaRPr>
              </a:p>
            </p:txBody>
          </p:sp>
          <p:sp>
            <p:nvSpPr>
              <p:cNvPr id="21" name="Заголовок 1"/>
              <p:cNvSpPr txBox="1">
                <a:spLocks/>
              </p:cNvSpPr>
              <p:nvPr/>
            </p:nvSpPr>
            <p:spPr>
              <a:xfrm>
                <a:off x="7114903" y="741524"/>
                <a:ext cx="4894217" cy="6604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2800" dirty="0" err="1" smtClean="0">
                    <a:solidFill>
                      <a:srgbClr val="2E3192"/>
                    </a:solidFill>
                    <a:latin typeface="Bahnschrift SemiBold" panose="020B0502040204020203" pitchFamily="34" charset="0"/>
                    <a:cs typeface="Times New Roman" panose="02020603050405020304" pitchFamily="18" charset="0"/>
                  </a:rPr>
                  <a:t>Бислой</a:t>
                </a:r>
                <a:r>
                  <a:rPr lang="ru-RU" altLang="ru-RU" sz="2800" dirty="0">
                    <a:solidFill>
                      <a:srgbClr val="2E3192"/>
                    </a:solidFill>
                    <a:latin typeface="Bahnschrift SemiBold" panose="020B0502040204020203" pitchFamily="34" charset="0"/>
                    <a:cs typeface="Times New Roman" panose="02020603050405020304" pitchFamily="18" charset="0"/>
                  </a:rPr>
                  <a:t> </a:t>
                </a:r>
                <a:r>
                  <a:rPr lang="ru-RU" altLang="ru-RU" sz="2800" dirty="0" smtClean="0">
                    <a:solidFill>
                      <a:srgbClr val="2E3192"/>
                    </a:solidFill>
                    <a:latin typeface="Bahnschrift SemiBold" panose="020B0502040204020203" pitchFamily="34" charset="0"/>
                    <a:cs typeface="Times New Roman" panose="02020603050405020304" pitchFamily="18" charset="0"/>
                  </a:rPr>
                  <a:t>– основа биологических мембран</a:t>
                </a:r>
                <a:endParaRPr lang="ru-RU" altLang="ru-RU" sz="2000" dirty="0">
                  <a:solidFill>
                    <a:srgbClr val="2E3192"/>
                  </a:solidFill>
                  <a:latin typeface="Bahnschrift SemiBold" panose="020B0502040204020203" pitchFamily="34" charset="0"/>
                  <a:cs typeface="Times New Roman" panose="02020603050405020304" pitchFamily="18" charset="0"/>
                </a:endParaRPr>
              </a:p>
            </p:txBody>
          </p:sp>
          <p:pic>
            <p:nvPicPr>
              <p:cNvPr id="22" name="Picture 8" descr="Fig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2079" t="38010" b="53259"/>
              <a:stretch/>
            </p:blipFill>
            <p:spPr bwMode="auto">
              <a:xfrm>
                <a:off x="7228621" y="1468687"/>
                <a:ext cx="4162697" cy="101624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467600" y="2976180"/>
                <a:ext cx="4541520" cy="954107"/>
              </a:xfrm>
              <a:prstGeom prst="rect">
                <a:avLst/>
              </a:prstGeom>
            </p:spPr>
            <p:txBody>
              <a:bodyPr wrap="square">
                <a:spAutoFit/>
              </a:bodyPr>
              <a:lstStyle/>
              <a:p>
                <a:pPr algn="r"/>
                <a:r>
                  <a:rPr lang="ru-RU" altLang="ru-RU" sz="2800" dirty="0" smtClean="0">
                    <a:solidFill>
                      <a:srgbClr val="2E3192"/>
                    </a:solidFill>
                    <a:latin typeface="Bahnschrift SemiBold" panose="020B0502040204020203" pitchFamily="34" charset="0"/>
                    <a:cs typeface="Times New Roman" panose="02020603050405020304" pitchFamily="18" charset="0"/>
                  </a:rPr>
                  <a:t>– хранилище липидов в клетке</a:t>
                </a:r>
                <a:endParaRPr lang="ru-RU" altLang="ru-RU" sz="2000" dirty="0">
                  <a:solidFill>
                    <a:srgbClr val="2E3192"/>
                  </a:solidFill>
                  <a:latin typeface="Bahnschrift SemiBold" panose="020B0502040204020203" pitchFamily="34" charset="0"/>
                  <a:cs typeface="Times New Roman" panose="02020603050405020304" pitchFamily="18" charset="0"/>
                </a:endParaRPr>
              </a:p>
            </p:txBody>
          </p:sp>
        </p:grpSp>
        <p:cxnSp>
          <p:nvCxnSpPr>
            <p:cNvPr id="10" name="Прямая соединительная линия 9"/>
            <p:cNvCxnSpPr/>
            <p:nvPr/>
          </p:nvCxnSpPr>
          <p:spPr>
            <a:xfrm>
              <a:off x="11080931" y="1682567"/>
              <a:ext cx="6183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1080930" y="2459052"/>
              <a:ext cx="6183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1557000" y="1682567"/>
              <a:ext cx="0" cy="7804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539802" y="1888140"/>
              <a:ext cx="785131" cy="369332"/>
            </a:xfrm>
            <a:prstGeom prst="rect">
              <a:avLst/>
            </a:prstGeom>
            <a:noFill/>
          </p:spPr>
          <p:txBody>
            <a:bodyPr wrap="square" rtlCol="0">
              <a:spAutoFit/>
            </a:bodyPr>
            <a:lstStyle/>
            <a:p>
              <a:r>
                <a:rPr lang="en-US" dirty="0">
                  <a:latin typeface="Bahnschrift" panose="020B0502040204020203" pitchFamily="34" charset="0"/>
                </a:rPr>
                <a:t>~</a:t>
              </a:r>
              <a:r>
                <a:rPr lang="ru-RU" dirty="0" smtClean="0">
                  <a:latin typeface="Bahnschrift" panose="020B0502040204020203" pitchFamily="34" charset="0"/>
                </a:rPr>
                <a:t>5 </a:t>
              </a:r>
              <a:r>
                <a:rPr lang="ru-RU" dirty="0" err="1" smtClean="0">
                  <a:latin typeface="Bahnschrift" panose="020B0502040204020203" pitchFamily="34" charset="0"/>
                </a:rPr>
                <a:t>нм</a:t>
              </a:r>
              <a:endParaRPr lang="ru-RU" dirty="0">
                <a:latin typeface="Bahnschrift" panose="020B0502040204020203" pitchFamily="34" charset="0"/>
              </a:endParaRPr>
            </a:p>
          </p:txBody>
        </p:sp>
      </p:grpSp>
      <p:sp>
        <p:nvSpPr>
          <p:cNvPr id="3" name="Номер слайда 2"/>
          <p:cNvSpPr>
            <a:spLocks noGrp="1"/>
          </p:cNvSpPr>
          <p:nvPr>
            <p:ph type="sldNum" sz="quarter" idx="12"/>
          </p:nvPr>
        </p:nvSpPr>
        <p:spPr/>
        <p:txBody>
          <a:bodyPr/>
          <a:lstStyle/>
          <a:p>
            <a:fld id="{60192FF4-D0B6-4DAE-AD3D-D7F6F2C9A694}" type="slidenum">
              <a:rPr lang="ru-RU" smtClean="0"/>
              <a:t>2</a:t>
            </a:fld>
            <a:endParaRPr lang="ru-RU"/>
          </a:p>
        </p:txBody>
      </p:sp>
      <p:sp>
        <p:nvSpPr>
          <p:cNvPr id="4" name="TextBox 3"/>
          <p:cNvSpPr txBox="1"/>
          <p:nvPr/>
        </p:nvSpPr>
        <p:spPr>
          <a:xfrm rot="17734926">
            <a:off x="-418329" y="5903171"/>
            <a:ext cx="1584088" cy="369332"/>
          </a:xfrm>
          <a:prstGeom prst="rect">
            <a:avLst/>
          </a:prstGeom>
          <a:noFill/>
        </p:spPr>
        <p:txBody>
          <a:bodyPr wrap="none" rtlCol="0">
            <a:spAutoFit/>
          </a:bodyPr>
          <a:lstStyle/>
          <a:p>
            <a:r>
              <a:rPr lang="ru-RU" dirty="0" smtClean="0">
                <a:latin typeface="Bahnschrift" panose="020B0502040204020203" pitchFamily="34" charset="0"/>
              </a:rPr>
              <a:t>варьируются</a:t>
            </a:r>
            <a:endParaRPr lang="ru-RU" dirty="0">
              <a:latin typeface="Bahnschrift" panose="020B0502040204020203" pitchFamily="34" charset="0"/>
            </a:endParaRPr>
          </a:p>
        </p:txBody>
      </p:sp>
      <p:sp>
        <p:nvSpPr>
          <p:cNvPr id="7" name="Левая фигурная скобка 6"/>
          <p:cNvSpPr/>
          <p:nvPr/>
        </p:nvSpPr>
        <p:spPr>
          <a:xfrm>
            <a:off x="701372" y="5633259"/>
            <a:ext cx="240381" cy="1158106"/>
          </a:xfrm>
          <a:prstGeom prst="leftBrace">
            <a:avLst>
              <a:gd name="adj1" fmla="val 34511"/>
              <a:gd name="adj2" fmla="val 361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4073266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Заголовок 1"/>
          <p:cNvSpPr>
            <a:spLocks noGrp="1"/>
          </p:cNvSpPr>
          <p:nvPr>
            <p:ph type="title"/>
          </p:nvPr>
        </p:nvSpPr>
        <p:spPr>
          <a:xfrm>
            <a:off x="0" y="0"/>
            <a:ext cx="12192000" cy="1143000"/>
          </a:xfrm>
        </p:spPr>
        <p:txBody>
          <a:bodyPr/>
          <a:lstStyle/>
          <a:p>
            <a:pPr algn="ctr"/>
            <a:r>
              <a:rPr lang="ru-RU" altLang="ru-RU" dirty="0" err="1" smtClean="0">
                <a:solidFill>
                  <a:srgbClr val="2E3192"/>
                </a:solidFill>
                <a:latin typeface="Bahnschrift SemiBold" panose="020B0502040204020203" pitchFamily="34" charset="0"/>
                <a:cs typeface="Times New Roman" panose="02020603050405020304" pitchFamily="18" charset="0"/>
              </a:rPr>
              <a:t>Биоортогональные</a:t>
            </a:r>
            <a:r>
              <a:rPr lang="en-US" altLang="ru-RU" dirty="0" smtClean="0">
                <a:solidFill>
                  <a:srgbClr val="2E3192"/>
                </a:solidFill>
                <a:latin typeface="Bahnschrift SemiBold" panose="020B0502040204020203" pitchFamily="34" charset="0"/>
                <a:cs typeface="Times New Roman" panose="02020603050405020304" pitchFamily="18" charset="0"/>
              </a:rPr>
              <a:t> </a:t>
            </a:r>
            <a:r>
              <a:rPr lang="ru-RU" altLang="ru-RU" dirty="0" smtClean="0">
                <a:solidFill>
                  <a:srgbClr val="2E3192"/>
                </a:solidFill>
                <a:latin typeface="Bahnschrift SemiBold" panose="020B0502040204020203" pitchFamily="34" charset="0"/>
                <a:cs typeface="Times New Roman" panose="02020603050405020304" pitchFamily="18" charset="0"/>
              </a:rPr>
              <a:t>и изотопные метки</a:t>
            </a:r>
          </a:p>
        </p:txBody>
      </p:sp>
      <p:grpSp>
        <p:nvGrpSpPr>
          <p:cNvPr id="52230" name="Группа 52229"/>
          <p:cNvGrpSpPr/>
          <p:nvPr/>
        </p:nvGrpSpPr>
        <p:grpSpPr>
          <a:xfrm>
            <a:off x="0" y="1150018"/>
            <a:ext cx="11770645" cy="5344653"/>
            <a:chOff x="0" y="1150018"/>
            <a:chExt cx="11770645" cy="5344653"/>
          </a:xfrm>
        </p:grpSpPr>
        <p:pic>
          <p:nvPicPr>
            <p:cNvPr id="522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018"/>
              <a:ext cx="11770645" cy="534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Box 13"/>
            <p:cNvSpPr txBox="1">
              <a:spLocks noChangeArrowheads="1"/>
            </p:cNvSpPr>
            <p:nvPr/>
          </p:nvSpPr>
          <p:spPr bwMode="auto">
            <a:xfrm>
              <a:off x="5149900" y="1346203"/>
              <a:ext cx="2755609"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r>
                <a:rPr lang="ru-RU" altLang="ru-RU" sz="2800" dirty="0">
                  <a:latin typeface="Arial" panose="020B0604020202020204" pitchFamily="34" charset="0"/>
                </a:rPr>
                <a:t>«</a:t>
              </a:r>
              <a:r>
                <a:rPr lang="en-US" altLang="ru-RU" sz="2800" dirty="0">
                  <a:latin typeface="Arial" panose="020B0604020202020204" pitchFamily="34" charset="0"/>
                </a:rPr>
                <a:t>Silent Region</a:t>
              </a:r>
              <a:r>
                <a:rPr lang="ru-RU" altLang="ru-RU" sz="2800" dirty="0">
                  <a:latin typeface="Arial" panose="020B0604020202020204" pitchFamily="34" charset="0"/>
                </a:rPr>
                <a:t>»</a:t>
              </a:r>
            </a:p>
          </p:txBody>
        </p:sp>
      </p:grpSp>
      <p:sp>
        <p:nvSpPr>
          <p:cNvPr id="52228" name="Прямоугольник 4"/>
          <p:cNvSpPr>
            <a:spLocks noChangeArrowheads="1"/>
          </p:cNvSpPr>
          <p:nvPr/>
        </p:nvSpPr>
        <p:spPr bwMode="auto">
          <a:xfrm>
            <a:off x="0" y="6482047"/>
            <a:ext cx="1239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None/>
            </a:pPr>
            <a:r>
              <a:rPr lang="en-US" altLang="ru-RU" sz="1600" i="1" dirty="0">
                <a:solidFill>
                  <a:srgbClr val="008000"/>
                </a:solidFill>
                <a:latin typeface="Bahnschrift" panose="020B0502040204020203" pitchFamily="34" charset="0"/>
              </a:rPr>
              <a:t>[Hong et al </a:t>
            </a:r>
            <a:r>
              <a:rPr lang="en-US" altLang="ru-RU" sz="1600" i="1" dirty="0" err="1">
                <a:solidFill>
                  <a:srgbClr val="008000"/>
                </a:solidFill>
                <a:latin typeface="Bahnschrift" panose="020B0502040204020203" pitchFamily="34" charset="0"/>
              </a:rPr>
              <a:t>Curr</a:t>
            </a:r>
            <a:r>
              <a:rPr lang="en-US" altLang="ru-RU" sz="1600" i="1" dirty="0">
                <a:solidFill>
                  <a:srgbClr val="008000"/>
                </a:solidFill>
                <a:latin typeface="Bahnschrift" panose="020B0502040204020203" pitchFamily="34" charset="0"/>
              </a:rPr>
              <a:t> </a:t>
            </a:r>
            <a:r>
              <a:rPr lang="en-US" altLang="ru-RU" sz="1600" i="1" dirty="0" err="1">
                <a:solidFill>
                  <a:srgbClr val="008000"/>
                </a:solidFill>
                <a:latin typeface="Bahnschrift" panose="020B0502040204020203" pitchFamily="34" charset="0"/>
              </a:rPr>
              <a:t>Opin</a:t>
            </a:r>
            <a:r>
              <a:rPr lang="en-US" altLang="ru-RU" sz="1600" i="1" dirty="0">
                <a:solidFill>
                  <a:srgbClr val="008000"/>
                </a:solidFill>
                <a:latin typeface="Bahnschrift" panose="020B0502040204020203" pitchFamily="34" charset="0"/>
              </a:rPr>
              <a:t> </a:t>
            </a:r>
            <a:r>
              <a:rPr lang="en-US" altLang="ru-RU" sz="1600" i="1" dirty="0" err="1">
                <a:solidFill>
                  <a:srgbClr val="008000"/>
                </a:solidFill>
                <a:latin typeface="Bahnschrift" panose="020B0502040204020203" pitchFamily="34" charset="0"/>
              </a:rPr>
              <a:t>Chem</a:t>
            </a:r>
            <a:r>
              <a:rPr lang="en-US" altLang="ru-RU" sz="1600" i="1" dirty="0">
                <a:solidFill>
                  <a:srgbClr val="008000"/>
                </a:solidFill>
                <a:latin typeface="Bahnschrift" panose="020B0502040204020203" pitchFamily="34" charset="0"/>
              </a:rPr>
              <a:t> </a:t>
            </a:r>
            <a:r>
              <a:rPr lang="en-US" altLang="ru-RU" sz="1600" i="1" dirty="0" err="1">
                <a:solidFill>
                  <a:srgbClr val="008000"/>
                </a:solidFill>
                <a:latin typeface="Bahnschrift" panose="020B0502040204020203" pitchFamily="34" charset="0"/>
              </a:rPr>
              <a:t>Biol</a:t>
            </a:r>
            <a:r>
              <a:rPr lang="en-US" altLang="ru-RU" sz="1600" i="1" dirty="0">
                <a:solidFill>
                  <a:srgbClr val="008000"/>
                </a:solidFill>
                <a:latin typeface="Bahnschrift" panose="020B0502040204020203" pitchFamily="34" charset="0"/>
              </a:rPr>
              <a:t> 24 (2015</a:t>
            </a:r>
            <a:r>
              <a:rPr lang="en-US" altLang="ru-RU" sz="1600" i="1" dirty="0" smtClean="0">
                <a:solidFill>
                  <a:srgbClr val="008000"/>
                </a:solidFill>
                <a:latin typeface="Bahnschrift" panose="020B0502040204020203" pitchFamily="34" charset="0"/>
              </a:rPr>
              <a:t>)</a:t>
            </a:r>
            <a:r>
              <a:rPr lang="en-GB" altLang="ru-RU" sz="1600" i="1" dirty="0" smtClean="0">
                <a:solidFill>
                  <a:srgbClr val="008000"/>
                </a:solidFill>
                <a:latin typeface="Bahnschrift" panose="020B0502040204020203" pitchFamily="34" charset="0"/>
              </a:rPr>
              <a:t>]</a:t>
            </a:r>
            <a:endParaRPr lang="ru-RU" altLang="ru-RU" sz="1600" i="1" dirty="0">
              <a:solidFill>
                <a:srgbClr val="008000"/>
              </a:solidFill>
              <a:latin typeface="Bahnschrift" panose="020B0502040204020203" pitchFamily="34" charset="0"/>
            </a:endParaRPr>
          </a:p>
        </p:txBody>
      </p:sp>
      <p:sp>
        <p:nvSpPr>
          <p:cNvPr id="5" name="Номер слайда 4"/>
          <p:cNvSpPr>
            <a:spLocks noGrp="1"/>
          </p:cNvSpPr>
          <p:nvPr>
            <p:ph type="sldNum" sz="quarter" idx="12"/>
          </p:nvPr>
        </p:nvSpPr>
        <p:spPr/>
        <p:txBody>
          <a:bodyPr/>
          <a:lstStyle/>
          <a:p>
            <a:fld id="{60192FF4-D0B6-4DAE-AD3D-D7F6F2C9A694}" type="slidenum">
              <a:rPr lang="ru-RU" smtClean="0"/>
              <a:t>3</a:t>
            </a:fld>
            <a:endParaRPr lang="ru-RU" dirty="0"/>
          </a:p>
        </p:txBody>
      </p:sp>
      <p:sp>
        <p:nvSpPr>
          <p:cNvPr id="6" name="Прямоугольник 5"/>
          <p:cNvSpPr/>
          <p:nvPr/>
        </p:nvSpPr>
        <p:spPr>
          <a:xfrm>
            <a:off x="5082684" y="2288574"/>
            <a:ext cx="2834399" cy="281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2224" name="Группа 52223"/>
          <p:cNvGrpSpPr/>
          <p:nvPr/>
        </p:nvGrpSpPr>
        <p:grpSpPr>
          <a:xfrm>
            <a:off x="4266140" y="3780826"/>
            <a:ext cx="3303487" cy="2635088"/>
            <a:chOff x="4266140" y="3780826"/>
            <a:chExt cx="3303487" cy="2635088"/>
          </a:xfrm>
        </p:grpSpPr>
        <p:sp>
          <p:nvSpPr>
            <p:cNvPr id="7" name="Овал 6"/>
            <p:cNvSpPr/>
            <p:nvPr/>
          </p:nvSpPr>
          <p:spPr>
            <a:xfrm>
              <a:off x="4266140" y="5215104"/>
              <a:ext cx="3303487" cy="1200810"/>
            </a:xfrm>
            <a:prstGeom prst="ellipse">
              <a:avLst/>
            </a:prstGeom>
            <a:solidFill>
              <a:schemeClr val="bg1"/>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4536454" y="5465609"/>
              <a:ext cx="2862485" cy="830997"/>
            </a:xfrm>
            <a:prstGeom prst="rect">
              <a:avLst/>
            </a:prstGeom>
          </p:spPr>
          <p:txBody>
            <a:bodyPr wrap="square">
              <a:spAutoFit/>
            </a:bodyPr>
            <a:lstStyle/>
            <a:p>
              <a:pPr algn="ctr"/>
              <a:r>
                <a:rPr lang="ru-RU" sz="2400" dirty="0" smtClean="0">
                  <a:latin typeface="Bahnschrift" panose="020B0502040204020203" pitchFamily="34" charset="0"/>
                </a:rPr>
                <a:t>Конформационное состояние</a:t>
              </a:r>
              <a:endParaRPr lang="ru-RU" sz="2400" dirty="0"/>
            </a:p>
          </p:txBody>
        </p:sp>
        <p:sp>
          <p:nvSpPr>
            <p:cNvPr id="17" name="Стрелка вниз 16"/>
            <p:cNvSpPr/>
            <p:nvPr/>
          </p:nvSpPr>
          <p:spPr>
            <a:xfrm>
              <a:off x="5400786" y="3780826"/>
              <a:ext cx="1034194" cy="1706606"/>
            </a:xfrm>
            <a:prstGeom prst="downArrow">
              <a:avLst>
                <a:gd name="adj1" fmla="val 50000"/>
                <a:gd name="adj2" fmla="val 58852"/>
              </a:avLst>
            </a:prstGeom>
            <a:solidFill>
              <a:schemeClr val="accent1">
                <a:lumMod val="60000"/>
                <a:lumOff val="40000"/>
              </a:schemeClr>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2225" name="Группа 52224"/>
          <p:cNvGrpSpPr/>
          <p:nvPr/>
        </p:nvGrpSpPr>
        <p:grpSpPr>
          <a:xfrm>
            <a:off x="8532280" y="3411815"/>
            <a:ext cx="3303487" cy="2568269"/>
            <a:chOff x="8532280" y="3411815"/>
            <a:chExt cx="3303487" cy="2568269"/>
          </a:xfrm>
        </p:grpSpPr>
        <p:sp>
          <p:nvSpPr>
            <p:cNvPr id="38" name="Овал 37"/>
            <p:cNvSpPr/>
            <p:nvPr/>
          </p:nvSpPr>
          <p:spPr>
            <a:xfrm>
              <a:off x="8532280" y="4779274"/>
              <a:ext cx="3303487" cy="1200810"/>
            </a:xfrm>
            <a:prstGeom prst="ellipse">
              <a:avLst/>
            </a:prstGeom>
            <a:solidFill>
              <a:schemeClr val="bg1"/>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8876632" y="4960820"/>
              <a:ext cx="2513829" cy="830997"/>
            </a:xfrm>
            <a:prstGeom prst="rect">
              <a:avLst/>
            </a:prstGeom>
          </p:spPr>
          <p:txBody>
            <a:bodyPr wrap="none">
              <a:spAutoFit/>
            </a:bodyPr>
            <a:lstStyle/>
            <a:p>
              <a:pPr algn="ctr"/>
              <a:r>
                <a:rPr lang="ru-RU" sz="2400" dirty="0" err="1" smtClean="0">
                  <a:latin typeface="Bahnschrift" panose="020B0502040204020203" pitchFamily="34" charset="0"/>
                </a:rPr>
                <a:t>Характеризация</a:t>
              </a:r>
              <a:endParaRPr lang="ru-RU" sz="2400" dirty="0" smtClean="0">
                <a:latin typeface="Bahnschrift" panose="020B0502040204020203" pitchFamily="34" charset="0"/>
              </a:endParaRPr>
            </a:p>
            <a:p>
              <a:pPr algn="ctr"/>
              <a:r>
                <a:rPr lang="ru-RU" sz="2400" dirty="0" smtClean="0">
                  <a:latin typeface="Bahnschrift" panose="020B0502040204020203" pitchFamily="34" charset="0"/>
                </a:rPr>
                <a:t>метаболизма</a:t>
              </a:r>
              <a:endParaRPr lang="ru-RU" sz="2400" dirty="0"/>
            </a:p>
          </p:txBody>
        </p:sp>
        <p:sp>
          <p:nvSpPr>
            <p:cNvPr id="43" name="Стрелка вниз 42"/>
            <p:cNvSpPr/>
            <p:nvPr/>
          </p:nvSpPr>
          <p:spPr>
            <a:xfrm rot="19917873">
              <a:off x="8823659" y="3411815"/>
              <a:ext cx="1034194" cy="1706606"/>
            </a:xfrm>
            <a:prstGeom prst="downArrow">
              <a:avLst>
                <a:gd name="adj1" fmla="val 50000"/>
                <a:gd name="adj2" fmla="val 58852"/>
              </a:avLst>
            </a:prstGeom>
            <a:solidFill>
              <a:schemeClr val="accent1">
                <a:lumMod val="60000"/>
                <a:lumOff val="40000"/>
              </a:schemeClr>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Группа 30"/>
          <p:cNvGrpSpPr/>
          <p:nvPr/>
        </p:nvGrpSpPr>
        <p:grpSpPr>
          <a:xfrm>
            <a:off x="209985" y="3285944"/>
            <a:ext cx="3303487" cy="2511470"/>
            <a:chOff x="209985" y="3285944"/>
            <a:chExt cx="3303487" cy="2511470"/>
          </a:xfrm>
        </p:grpSpPr>
        <p:sp>
          <p:nvSpPr>
            <p:cNvPr id="39" name="Овал 38"/>
            <p:cNvSpPr/>
            <p:nvPr/>
          </p:nvSpPr>
          <p:spPr>
            <a:xfrm>
              <a:off x="209985" y="4596604"/>
              <a:ext cx="3303487" cy="1200810"/>
            </a:xfrm>
            <a:prstGeom prst="ellipse">
              <a:avLst/>
            </a:prstGeom>
            <a:solidFill>
              <a:schemeClr val="bg1"/>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36785" y="4790416"/>
              <a:ext cx="2956259" cy="830997"/>
            </a:xfrm>
            <a:prstGeom prst="rect">
              <a:avLst/>
            </a:prstGeom>
          </p:spPr>
          <p:txBody>
            <a:bodyPr wrap="none">
              <a:spAutoFit/>
            </a:bodyPr>
            <a:lstStyle/>
            <a:p>
              <a:pPr algn="ctr"/>
              <a:r>
                <a:rPr lang="ru-RU" sz="2400" dirty="0" smtClean="0">
                  <a:latin typeface="Bahnschrift" panose="020B0502040204020203" pitchFamily="34" charset="0"/>
                </a:rPr>
                <a:t>Пространственное </a:t>
              </a:r>
            </a:p>
            <a:p>
              <a:pPr algn="ctr"/>
              <a:r>
                <a:rPr lang="ru-RU" sz="2400" dirty="0" smtClean="0">
                  <a:latin typeface="Bahnschrift" panose="020B0502040204020203" pitchFamily="34" charset="0"/>
                </a:rPr>
                <a:t>распределение </a:t>
              </a:r>
              <a:endParaRPr lang="ru-RU" sz="2400" dirty="0"/>
            </a:p>
          </p:txBody>
        </p:sp>
        <p:sp>
          <p:nvSpPr>
            <p:cNvPr id="44" name="Стрелка вниз 43"/>
            <p:cNvSpPr/>
            <p:nvPr/>
          </p:nvSpPr>
          <p:spPr>
            <a:xfrm rot="1946823">
              <a:off x="2111720" y="3285944"/>
              <a:ext cx="1034194" cy="1706606"/>
            </a:xfrm>
            <a:prstGeom prst="downArrow">
              <a:avLst>
                <a:gd name="adj1" fmla="val 50000"/>
                <a:gd name="adj2" fmla="val 58852"/>
              </a:avLst>
            </a:prstGeom>
            <a:solidFill>
              <a:schemeClr val="accent1">
                <a:lumMod val="60000"/>
                <a:lumOff val="40000"/>
              </a:schemeClr>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211015" y="2055985"/>
            <a:ext cx="11816861" cy="1772303"/>
            <a:chOff x="211015" y="2055985"/>
            <a:chExt cx="11816861" cy="1772303"/>
          </a:xfrm>
        </p:grpSpPr>
        <p:sp>
          <p:nvSpPr>
            <p:cNvPr id="27" name="Скругленный прямоугольник 26"/>
            <p:cNvSpPr/>
            <p:nvPr/>
          </p:nvSpPr>
          <p:spPr bwMode="auto">
            <a:xfrm>
              <a:off x="211015" y="2055985"/>
              <a:ext cx="11816861" cy="1772303"/>
            </a:xfrm>
            <a:prstGeom prst="roundRect">
              <a:avLst>
                <a:gd name="adj" fmla="val 1081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TextBox 19"/>
            <p:cNvSpPr txBox="1">
              <a:spLocks noChangeArrowheads="1"/>
            </p:cNvSpPr>
            <p:nvPr/>
          </p:nvSpPr>
          <p:spPr bwMode="auto">
            <a:xfrm>
              <a:off x="273860" y="2104754"/>
              <a:ext cx="11744376" cy="16312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indent="0" algn="just" eaLnBrk="1" hangingPunct="1">
                <a:lnSpc>
                  <a:spcPct val="100000"/>
                </a:lnSpc>
                <a:spcBef>
                  <a:spcPct val="0"/>
                </a:spcBef>
                <a:buNone/>
              </a:pPr>
              <a:r>
                <a:rPr lang="ru-RU" altLang="ru-RU" dirty="0">
                  <a:solidFill>
                    <a:srgbClr val="2E3192"/>
                  </a:solidFill>
                  <a:latin typeface="Bahnschrift SemiBold" panose="020B0502040204020203" pitchFamily="34" charset="0"/>
                  <a:ea typeface="+mj-ea"/>
                  <a:cs typeface="Times New Roman" panose="02020603050405020304" pitchFamily="18" charset="0"/>
                </a:rPr>
                <a:t>Цель: </a:t>
              </a:r>
            </a:p>
            <a:p>
              <a:pPr marL="0" indent="0" algn="just" eaLnBrk="1" hangingPunct="1">
                <a:lnSpc>
                  <a:spcPct val="100000"/>
                </a:lnSpc>
                <a:spcBef>
                  <a:spcPct val="0"/>
                </a:spcBef>
                <a:buNone/>
              </a:pPr>
              <a:r>
                <a:rPr lang="ru-RU" altLang="ru-RU" sz="2400" dirty="0" smtClean="0">
                  <a:latin typeface="Bahnschrift" panose="020B0502040204020203" pitchFamily="34" charset="0"/>
                </a:rPr>
                <a:t>Разработка методов спектрального анализа </a:t>
              </a:r>
              <a:r>
                <a:rPr lang="ru-RU" altLang="ru-RU" sz="2400" dirty="0" err="1" smtClean="0">
                  <a:latin typeface="Bahnschrift" panose="020B0502040204020203" pitchFamily="34" charset="0"/>
                </a:rPr>
                <a:t>дейтерированных</a:t>
              </a:r>
              <a:r>
                <a:rPr lang="ru-RU" altLang="ru-RU" sz="2400" dirty="0" smtClean="0">
                  <a:latin typeface="Bahnschrift" panose="020B0502040204020203" pitchFamily="34" charset="0"/>
                </a:rPr>
                <a:t> меток для исследования липидных структур в биологических объектах. Применение метода изотопных меток для исследования эффектов </a:t>
              </a:r>
              <a:r>
                <a:rPr lang="ru-RU" altLang="ru-RU" sz="2400" dirty="0" err="1" smtClean="0">
                  <a:latin typeface="Bahnschrift" panose="020B0502040204020203" pitchFamily="34" charset="0"/>
                </a:rPr>
                <a:t>криоконсервации</a:t>
              </a:r>
              <a:r>
                <a:rPr lang="ru-RU" altLang="ru-RU" sz="2400" dirty="0" smtClean="0">
                  <a:latin typeface="Bahnschrift" panose="020B0502040204020203" pitchFamily="34" charset="0"/>
                </a:rPr>
                <a:t>.</a:t>
              </a:r>
              <a:endParaRPr lang="ru-RU" altLang="ru-RU" sz="2400" dirty="0">
                <a:latin typeface="Bahnschrift" panose="020B0502040204020203" pitchFamily="34" charset="0"/>
              </a:endParaRPr>
            </a:p>
          </p:txBody>
        </p:sp>
      </p:grpSp>
    </p:spTree>
    <p:extLst>
      <p:ext uri="{BB962C8B-B14F-4D97-AF65-F5344CB8AC3E}">
        <p14:creationId xmlns:p14="http://schemas.microsoft.com/office/powerpoint/2010/main" val="5036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52230"/>
                                        </p:tgtEl>
                                      </p:cBhvr>
                                    </p:animEffect>
                                    <p:set>
                                      <p:cBhvr>
                                        <p:cTn id="14" dur="1" fill="hold">
                                          <p:stCondLst>
                                            <p:cond delay="499"/>
                                          </p:stCondLst>
                                        </p:cTn>
                                        <p:tgtEl>
                                          <p:spTgt spid="52230"/>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52228"/>
                                        </p:tgtEl>
                                      </p:cBhvr>
                                    </p:animEffect>
                                    <p:set>
                                      <p:cBhvr>
                                        <p:cTn id="17" dur="1" fill="hold">
                                          <p:stCondLst>
                                            <p:cond delay="499"/>
                                          </p:stCondLst>
                                        </p:cTn>
                                        <p:tgtEl>
                                          <p:spTgt spid="5222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2224"/>
                                        </p:tgtEl>
                                        <p:attrNameLst>
                                          <p:attrName>style.visibility</p:attrName>
                                        </p:attrNameLst>
                                      </p:cBhvr>
                                      <p:to>
                                        <p:strVal val="visible"/>
                                      </p:to>
                                    </p:set>
                                    <p:animEffect transition="in" filter="fade">
                                      <p:cBhvr>
                                        <p:cTn id="25" dur="500"/>
                                        <p:tgtEl>
                                          <p:spTgt spid="5222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2225"/>
                                        </p:tgtEl>
                                        <p:attrNameLst>
                                          <p:attrName>style.visibility</p:attrName>
                                        </p:attrNameLst>
                                      </p:cBhvr>
                                      <p:to>
                                        <p:strVal val="visible"/>
                                      </p:to>
                                    </p:set>
                                    <p:animEffect transition="in" filter="fade">
                                      <p:cBhvr>
                                        <p:cTn id="29" dur="5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575" y="481013"/>
            <a:ext cx="834072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Заголовок 1"/>
          <p:cNvSpPr>
            <a:spLocks noGrp="1"/>
          </p:cNvSpPr>
          <p:nvPr>
            <p:ph type="title"/>
          </p:nvPr>
        </p:nvSpPr>
        <p:spPr>
          <a:xfrm>
            <a:off x="12700" y="46038"/>
            <a:ext cx="10298249" cy="881062"/>
          </a:xfrm>
        </p:spPr>
        <p:txBody>
          <a:bodyPr rtlCol="0">
            <a:noAutofit/>
          </a:bodyPr>
          <a:lstStyle/>
          <a:p>
            <a:pPr eaLnBrk="1" fontAlgn="auto" hangingPunct="1">
              <a:spcAft>
                <a:spcPts val="0"/>
              </a:spcAft>
              <a:defRPr/>
            </a:pPr>
            <a:r>
              <a:rPr lang="ru-RU" sz="4000" dirty="0" smtClean="0">
                <a:solidFill>
                  <a:srgbClr val="2E3192"/>
                </a:solidFill>
                <a:latin typeface="Bahnschrift SemiBold" panose="020B0502040204020203" pitchFamily="34" charset="0"/>
                <a:cs typeface="Times New Roman" panose="02020603050405020304" pitchFamily="18" charset="0"/>
              </a:rPr>
              <a:t>КРС </a:t>
            </a:r>
            <a:r>
              <a:rPr lang="ru-RU" sz="4000" dirty="0" err="1" smtClean="0">
                <a:solidFill>
                  <a:srgbClr val="2E3192"/>
                </a:solidFill>
                <a:latin typeface="Bahnschrift SemiBold" panose="020B0502040204020203" pitchFamily="34" charset="0"/>
                <a:cs typeface="Times New Roman" panose="02020603050405020304" pitchFamily="18" charset="0"/>
              </a:rPr>
              <a:t>дейтерированных</a:t>
            </a:r>
            <a:r>
              <a:rPr lang="ru-RU" sz="4000" dirty="0" smtClean="0">
                <a:solidFill>
                  <a:srgbClr val="2E3192"/>
                </a:solidFill>
                <a:latin typeface="Bahnschrift SemiBold" panose="020B0502040204020203" pitchFamily="34" charset="0"/>
                <a:cs typeface="Times New Roman" panose="02020603050405020304" pitchFamily="18" charset="0"/>
              </a:rPr>
              <a:t> жирных кислот</a:t>
            </a:r>
            <a:endParaRPr lang="ru-RU" sz="4000" dirty="0">
              <a:solidFill>
                <a:srgbClr val="2E3192"/>
              </a:solidFill>
              <a:latin typeface="Bahnschrift SemiBold" panose="020B0502040204020203" pitchFamily="34" charset="0"/>
              <a:cs typeface="Times New Roman" panose="02020603050405020304" pitchFamily="18" charset="0"/>
            </a:endParaRPr>
          </a:p>
        </p:txBody>
      </p:sp>
      <p:pic>
        <p:nvPicPr>
          <p:cNvPr id="7173"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 y="1841500"/>
            <a:ext cx="3852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Рисунок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63" y="3395663"/>
            <a:ext cx="38814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Заголовок 1"/>
          <p:cNvSpPr txBox="1">
            <a:spLocks/>
          </p:cNvSpPr>
          <p:nvPr/>
        </p:nvSpPr>
        <p:spPr bwMode="auto">
          <a:xfrm>
            <a:off x="-1" y="1301750"/>
            <a:ext cx="3965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2pPr>
            <a:lvl3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3pPr>
            <a:lvl4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4pPr>
            <a:lvl5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5pPr>
            <a:lvl6pPr marL="457200" algn="l" rtl="0" fontAlgn="base">
              <a:lnSpc>
                <a:spcPct val="90000"/>
              </a:lnSpc>
              <a:spcBef>
                <a:spcPct val="0"/>
              </a:spcBef>
              <a:spcAft>
                <a:spcPct val="0"/>
              </a:spcAft>
              <a:defRPr sz="4400">
                <a:solidFill>
                  <a:schemeClr val="tx1"/>
                </a:solidFill>
                <a:latin typeface="Candara" panose="020E0502030303020204" pitchFamily="34" charset="0"/>
              </a:defRPr>
            </a:lvl6pPr>
            <a:lvl7pPr marL="914400" algn="l" rtl="0" fontAlgn="base">
              <a:lnSpc>
                <a:spcPct val="90000"/>
              </a:lnSpc>
              <a:spcBef>
                <a:spcPct val="0"/>
              </a:spcBef>
              <a:spcAft>
                <a:spcPct val="0"/>
              </a:spcAft>
              <a:defRPr sz="4400">
                <a:solidFill>
                  <a:schemeClr val="tx1"/>
                </a:solidFill>
                <a:latin typeface="Candara" panose="020E0502030303020204" pitchFamily="34" charset="0"/>
              </a:defRPr>
            </a:lvl7pPr>
            <a:lvl8pPr marL="1371600" algn="l" rtl="0" fontAlgn="base">
              <a:lnSpc>
                <a:spcPct val="90000"/>
              </a:lnSpc>
              <a:spcBef>
                <a:spcPct val="0"/>
              </a:spcBef>
              <a:spcAft>
                <a:spcPct val="0"/>
              </a:spcAft>
              <a:defRPr sz="4400">
                <a:solidFill>
                  <a:schemeClr val="tx1"/>
                </a:solidFill>
                <a:latin typeface="Candara" panose="020E0502030303020204" pitchFamily="34" charset="0"/>
              </a:defRPr>
            </a:lvl8pPr>
            <a:lvl9pPr marL="1828800" algn="l" rtl="0" fontAlgn="base">
              <a:lnSpc>
                <a:spcPct val="90000"/>
              </a:lnSpc>
              <a:spcBef>
                <a:spcPct val="0"/>
              </a:spcBef>
              <a:spcAft>
                <a:spcPct val="0"/>
              </a:spcAft>
              <a:defRPr sz="4400">
                <a:solidFill>
                  <a:schemeClr val="tx1"/>
                </a:solidFill>
                <a:latin typeface="Candara" panose="020E0502030303020204" pitchFamily="34" charset="0"/>
              </a:defRPr>
            </a:lvl9pPr>
          </a:lstStyle>
          <a:p>
            <a:pPr eaLnBrk="1" fontAlgn="auto" hangingPunct="1">
              <a:spcAft>
                <a:spcPts val="0"/>
              </a:spcAft>
              <a:defRPr/>
            </a:pPr>
            <a:r>
              <a:rPr lang="en-US" sz="2800" dirty="0" smtClean="0">
                <a:solidFill>
                  <a:srgbClr val="2E3192"/>
                </a:solidFill>
                <a:latin typeface="Bahnschrift" panose="020B0502040204020203" pitchFamily="34" charset="0"/>
              </a:rPr>
              <a:t>Stearic acid-d35 (</a:t>
            </a:r>
            <a:r>
              <a:rPr lang="en-US" sz="2800" dirty="0" err="1" smtClean="0">
                <a:solidFill>
                  <a:srgbClr val="2E3192"/>
                </a:solidFill>
                <a:latin typeface="Bahnschrift" panose="020B0502040204020203" pitchFamily="34" charset="0"/>
              </a:rPr>
              <a:t>dSA</a:t>
            </a:r>
            <a:r>
              <a:rPr lang="en-US" sz="2800" dirty="0" smtClean="0">
                <a:solidFill>
                  <a:srgbClr val="2E3192"/>
                </a:solidFill>
                <a:latin typeface="Bahnschrift" panose="020B0502040204020203" pitchFamily="34" charset="0"/>
              </a:rPr>
              <a:t>)</a:t>
            </a:r>
            <a:endParaRPr lang="ru-RU" sz="2800" dirty="0">
              <a:solidFill>
                <a:srgbClr val="2E3192"/>
              </a:solidFill>
              <a:latin typeface="Bahnschrift" panose="020B0502040204020203" pitchFamily="34" charset="0"/>
            </a:endParaRPr>
          </a:p>
        </p:txBody>
      </p:sp>
      <p:sp>
        <p:nvSpPr>
          <p:cNvPr id="52" name="Заголовок 1"/>
          <p:cNvSpPr txBox="1">
            <a:spLocks/>
          </p:cNvSpPr>
          <p:nvPr/>
        </p:nvSpPr>
        <p:spPr bwMode="auto">
          <a:xfrm>
            <a:off x="0" y="2876550"/>
            <a:ext cx="3716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rtl="0" eaLnBrk="0" fontAlgn="base" hangingPunct="0">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2pPr>
            <a:lvl3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3pPr>
            <a:lvl4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4pPr>
            <a:lvl5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5pPr>
            <a:lvl6pPr marL="457200" algn="l" rtl="0" fontAlgn="base">
              <a:lnSpc>
                <a:spcPct val="90000"/>
              </a:lnSpc>
              <a:spcBef>
                <a:spcPct val="0"/>
              </a:spcBef>
              <a:spcAft>
                <a:spcPct val="0"/>
              </a:spcAft>
              <a:defRPr sz="4400">
                <a:solidFill>
                  <a:schemeClr val="tx1"/>
                </a:solidFill>
                <a:latin typeface="Candara" panose="020E0502030303020204" pitchFamily="34" charset="0"/>
              </a:defRPr>
            </a:lvl6pPr>
            <a:lvl7pPr marL="914400" algn="l" rtl="0" fontAlgn="base">
              <a:lnSpc>
                <a:spcPct val="90000"/>
              </a:lnSpc>
              <a:spcBef>
                <a:spcPct val="0"/>
              </a:spcBef>
              <a:spcAft>
                <a:spcPct val="0"/>
              </a:spcAft>
              <a:defRPr sz="4400">
                <a:solidFill>
                  <a:schemeClr val="tx1"/>
                </a:solidFill>
                <a:latin typeface="Candara" panose="020E0502030303020204" pitchFamily="34" charset="0"/>
              </a:defRPr>
            </a:lvl7pPr>
            <a:lvl8pPr marL="1371600" algn="l" rtl="0" fontAlgn="base">
              <a:lnSpc>
                <a:spcPct val="90000"/>
              </a:lnSpc>
              <a:spcBef>
                <a:spcPct val="0"/>
              </a:spcBef>
              <a:spcAft>
                <a:spcPct val="0"/>
              </a:spcAft>
              <a:defRPr sz="4400">
                <a:solidFill>
                  <a:schemeClr val="tx1"/>
                </a:solidFill>
                <a:latin typeface="Candara" panose="020E0502030303020204" pitchFamily="34" charset="0"/>
              </a:defRPr>
            </a:lvl8pPr>
            <a:lvl9pPr marL="1828800" algn="l" rtl="0" fontAlgn="base">
              <a:lnSpc>
                <a:spcPct val="90000"/>
              </a:lnSpc>
              <a:spcBef>
                <a:spcPct val="0"/>
              </a:spcBef>
              <a:spcAft>
                <a:spcPct val="0"/>
              </a:spcAft>
              <a:defRPr sz="4400">
                <a:solidFill>
                  <a:schemeClr val="tx1"/>
                </a:solidFill>
                <a:latin typeface="Candara" panose="020E0502030303020204" pitchFamily="34" charset="0"/>
              </a:defRPr>
            </a:lvl9pPr>
          </a:lstStyle>
          <a:p>
            <a:pPr eaLnBrk="1" fontAlgn="auto" hangingPunct="1">
              <a:spcAft>
                <a:spcPts val="0"/>
              </a:spcAft>
              <a:defRPr/>
            </a:pPr>
            <a:r>
              <a:rPr lang="en-US" sz="2800" dirty="0" smtClean="0">
                <a:solidFill>
                  <a:srgbClr val="2E3192"/>
                </a:solidFill>
                <a:latin typeface="Bahnschrift" panose="020B0502040204020203" pitchFamily="34" charset="0"/>
              </a:rPr>
              <a:t>Oleic acid-d9 (</a:t>
            </a:r>
            <a:r>
              <a:rPr lang="en-US" sz="2800" dirty="0" err="1" smtClean="0">
                <a:solidFill>
                  <a:srgbClr val="2E3192"/>
                </a:solidFill>
                <a:latin typeface="Bahnschrift" panose="020B0502040204020203" pitchFamily="34" charset="0"/>
              </a:rPr>
              <a:t>dOA</a:t>
            </a:r>
            <a:r>
              <a:rPr lang="en-US" sz="2800" dirty="0" smtClean="0">
                <a:solidFill>
                  <a:srgbClr val="2E3192"/>
                </a:solidFill>
                <a:latin typeface="Bahnschrift" panose="020B0502040204020203" pitchFamily="34" charset="0"/>
              </a:rPr>
              <a:t>)</a:t>
            </a:r>
            <a:endParaRPr lang="ru-RU" sz="2800" dirty="0">
              <a:solidFill>
                <a:srgbClr val="2E3192"/>
              </a:solidFill>
              <a:latin typeface="Bahnschrift" panose="020B0502040204020203" pitchFamily="34" charset="0"/>
            </a:endParaRPr>
          </a:p>
        </p:txBody>
      </p:sp>
      <p:pic>
        <p:nvPicPr>
          <p:cNvPr id="7177" name="Рисунок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3" y="4946650"/>
            <a:ext cx="433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Заголовок 1"/>
          <p:cNvSpPr txBox="1">
            <a:spLocks/>
          </p:cNvSpPr>
          <p:nvPr/>
        </p:nvSpPr>
        <p:spPr bwMode="auto">
          <a:xfrm>
            <a:off x="0" y="4422775"/>
            <a:ext cx="43243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rtl="0" eaLnBrk="0" fontAlgn="base" hangingPunct="0">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2pPr>
            <a:lvl3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3pPr>
            <a:lvl4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4pPr>
            <a:lvl5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5pPr>
            <a:lvl6pPr marL="457200" algn="l" rtl="0" fontAlgn="base">
              <a:lnSpc>
                <a:spcPct val="90000"/>
              </a:lnSpc>
              <a:spcBef>
                <a:spcPct val="0"/>
              </a:spcBef>
              <a:spcAft>
                <a:spcPct val="0"/>
              </a:spcAft>
              <a:defRPr sz="4400">
                <a:solidFill>
                  <a:schemeClr val="tx1"/>
                </a:solidFill>
                <a:latin typeface="Candara" panose="020E0502030303020204" pitchFamily="34" charset="0"/>
              </a:defRPr>
            </a:lvl6pPr>
            <a:lvl7pPr marL="914400" algn="l" rtl="0" fontAlgn="base">
              <a:lnSpc>
                <a:spcPct val="90000"/>
              </a:lnSpc>
              <a:spcBef>
                <a:spcPct val="0"/>
              </a:spcBef>
              <a:spcAft>
                <a:spcPct val="0"/>
              </a:spcAft>
              <a:defRPr sz="4400">
                <a:solidFill>
                  <a:schemeClr val="tx1"/>
                </a:solidFill>
                <a:latin typeface="Candara" panose="020E0502030303020204" pitchFamily="34" charset="0"/>
              </a:defRPr>
            </a:lvl7pPr>
            <a:lvl8pPr marL="1371600" algn="l" rtl="0" fontAlgn="base">
              <a:lnSpc>
                <a:spcPct val="90000"/>
              </a:lnSpc>
              <a:spcBef>
                <a:spcPct val="0"/>
              </a:spcBef>
              <a:spcAft>
                <a:spcPct val="0"/>
              </a:spcAft>
              <a:defRPr sz="4400">
                <a:solidFill>
                  <a:schemeClr val="tx1"/>
                </a:solidFill>
                <a:latin typeface="Candara" panose="020E0502030303020204" pitchFamily="34" charset="0"/>
              </a:defRPr>
            </a:lvl8pPr>
            <a:lvl9pPr marL="1828800" algn="l" rtl="0" fontAlgn="base">
              <a:lnSpc>
                <a:spcPct val="90000"/>
              </a:lnSpc>
              <a:spcBef>
                <a:spcPct val="0"/>
              </a:spcBef>
              <a:spcAft>
                <a:spcPct val="0"/>
              </a:spcAft>
              <a:defRPr sz="4400">
                <a:solidFill>
                  <a:schemeClr val="tx1"/>
                </a:solidFill>
                <a:latin typeface="Candara" panose="020E0502030303020204" pitchFamily="34" charset="0"/>
              </a:defRPr>
            </a:lvl9pPr>
          </a:lstStyle>
          <a:p>
            <a:pPr eaLnBrk="1" fontAlgn="auto" hangingPunct="1">
              <a:spcAft>
                <a:spcPts val="0"/>
              </a:spcAft>
              <a:defRPr/>
            </a:pPr>
            <a:r>
              <a:rPr lang="en-US" sz="2800" dirty="0" smtClean="0">
                <a:solidFill>
                  <a:srgbClr val="2E3192"/>
                </a:solidFill>
                <a:latin typeface="Bahnschrift" panose="020B0502040204020203" pitchFamily="34" charset="0"/>
              </a:rPr>
              <a:t>Arachidonic-d8 (</a:t>
            </a:r>
            <a:r>
              <a:rPr lang="en-US" sz="2800" dirty="0" err="1" smtClean="0">
                <a:solidFill>
                  <a:srgbClr val="2E3192"/>
                </a:solidFill>
                <a:latin typeface="Bahnschrift" panose="020B0502040204020203" pitchFamily="34" charset="0"/>
              </a:rPr>
              <a:t>dAA</a:t>
            </a:r>
            <a:r>
              <a:rPr lang="en-US" sz="2800" dirty="0" smtClean="0">
                <a:solidFill>
                  <a:srgbClr val="2E3192"/>
                </a:solidFill>
                <a:latin typeface="Bahnschrift" panose="020B0502040204020203" pitchFamily="34" charset="0"/>
              </a:rPr>
              <a:t>)</a:t>
            </a:r>
            <a:endParaRPr lang="ru-RU" sz="2800" dirty="0">
              <a:solidFill>
                <a:srgbClr val="2E3192"/>
              </a:solidFill>
              <a:latin typeface="Bahnschrift" panose="020B0502040204020203" pitchFamily="34" charset="0"/>
            </a:endParaRPr>
          </a:p>
        </p:txBody>
      </p:sp>
      <p:sp>
        <p:nvSpPr>
          <p:cNvPr id="13" name="Прямоугольник 12"/>
          <p:cNvSpPr>
            <a:spLocks noChangeArrowheads="1"/>
          </p:cNvSpPr>
          <p:nvPr/>
        </p:nvSpPr>
        <p:spPr bwMode="auto">
          <a:xfrm>
            <a:off x="6599600" y="824706"/>
            <a:ext cx="2051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a:lnSpc>
                <a:spcPct val="100000"/>
              </a:lnSpc>
              <a:spcBef>
                <a:spcPct val="0"/>
              </a:spcBef>
              <a:buFontTx/>
              <a:buNone/>
            </a:pPr>
            <a:r>
              <a:rPr lang="en-US" altLang="ru-RU" dirty="0"/>
              <a:t>FWHM sCD</a:t>
            </a:r>
            <a:r>
              <a:rPr lang="en-US" altLang="ru-RU" baseline="-25000" dirty="0"/>
              <a:t>2</a:t>
            </a:r>
          </a:p>
          <a:p>
            <a:pPr algn="ctr">
              <a:lnSpc>
                <a:spcPct val="100000"/>
              </a:lnSpc>
              <a:spcBef>
                <a:spcPct val="0"/>
              </a:spcBef>
              <a:buFontTx/>
              <a:buNone/>
            </a:pPr>
            <a:r>
              <a:rPr lang="en-US" altLang="ru-RU" i="1" dirty="0"/>
              <a:t>I</a:t>
            </a:r>
            <a:r>
              <a:rPr lang="en-US" altLang="ru-RU" sz="1400" dirty="0"/>
              <a:t>2150</a:t>
            </a:r>
            <a:r>
              <a:rPr lang="en-US" altLang="ru-RU" dirty="0"/>
              <a:t>/</a:t>
            </a:r>
            <a:r>
              <a:rPr lang="en-US" altLang="ru-RU" i="1" dirty="0"/>
              <a:t>I</a:t>
            </a:r>
            <a:r>
              <a:rPr lang="en-US" altLang="ru-RU" dirty="0"/>
              <a:t>(sCD</a:t>
            </a:r>
            <a:r>
              <a:rPr lang="en-US" altLang="ru-RU" sz="1400" dirty="0"/>
              <a:t>2</a:t>
            </a:r>
            <a:r>
              <a:rPr lang="en-US" altLang="ru-RU" dirty="0"/>
              <a:t>)</a:t>
            </a:r>
            <a:endParaRPr lang="ru-RU" altLang="ru-RU" dirty="0"/>
          </a:p>
        </p:txBody>
      </p:sp>
      <p:sp>
        <p:nvSpPr>
          <p:cNvPr id="15" name="Прямоугольник 14"/>
          <p:cNvSpPr>
            <a:spLocks noChangeArrowheads="1"/>
          </p:cNvSpPr>
          <p:nvPr/>
        </p:nvSpPr>
        <p:spPr bwMode="auto">
          <a:xfrm>
            <a:off x="6013622" y="3298470"/>
            <a:ext cx="195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a:lnSpc>
                <a:spcPct val="100000"/>
              </a:lnSpc>
              <a:spcBef>
                <a:spcPct val="0"/>
              </a:spcBef>
              <a:buFontTx/>
              <a:buNone/>
            </a:pPr>
            <a:r>
              <a:rPr lang="en-US" altLang="ru-RU" i="1" dirty="0"/>
              <a:t>I</a:t>
            </a:r>
            <a:r>
              <a:rPr lang="en-US" altLang="ru-RU" sz="1400" dirty="0"/>
              <a:t>2130</a:t>
            </a:r>
            <a:r>
              <a:rPr lang="en-US" altLang="ru-RU" dirty="0"/>
              <a:t>/</a:t>
            </a:r>
            <a:r>
              <a:rPr lang="en-US" altLang="ru-RU" i="1" dirty="0"/>
              <a:t>I</a:t>
            </a:r>
            <a:r>
              <a:rPr lang="en-US" altLang="ru-RU" dirty="0"/>
              <a:t>(sCD</a:t>
            </a:r>
            <a:r>
              <a:rPr lang="en-US" altLang="ru-RU" sz="1400" dirty="0"/>
              <a:t>3</a:t>
            </a:r>
            <a:r>
              <a:rPr lang="en-US" altLang="ru-RU" dirty="0"/>
              <a:t>)</a:t>
            </a:r>
            <a:endParaRPr lang="ru-RU" altLang="ru-RU" dirty="0"/>
          </a:p>
        </p:txBody>
      </p:sp>
      <p:cxnSp>
        <p:nvCxnSpPr>
          <p:cNvPr id="17" name="Прямая со стрелкой 16"/>
          <p:cNvCxnSpPr/>
          <p:nvPr/>
        </p:nvCxnSpPr>
        <p:spPr>
          <a:xfrm>
            <a:off x="5554663" y="1725613"/>
            <a:ext cx="0" cy="12382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182" name="TextBox 20"/>
          <p:cNvSpPr txBox="1">
            <a:spLocks noChangeArrowheads="1"/>
          </p:cNvSpPr>
          <p:nvPr/>
        </p:nvSpPr>
        <p:spPr bwMode="auto">
          <a:xfrm>
            <a:off x="5327650" y="1511300"/>
            <a:ext cx="500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1200">
                <a:latin typeface="Calibri" panose="020F0502020204030204" pitchFamily="34" charset="0"/>
              </a:rPr>
              <a:t>2150</a:t>
            </a:r>
            <a:endParaRPr lang="ru-RU" altLang="ru-RU" sz="1200">
              <a:latin typeface="Calibri" panose="020F0502020204030204" pitchFamily="34" charset="0"/>
            </a:endParaRPr>
          </a:p>
        </p:txBody>
      </p:sp>
      <p:cxnSp>
        <p:nvCxnSpPr>
          <p:cNvPr id="63" name="Прямая со стрелкой 62"/>
          <p:cNvCxnSpPr/>
          <p:nvPr/>
        </p:nvCxnSpPr>
        <p:spPr>
          <a:xfrm>
            <a:off x="5407025" y="3649663"/>
            <a:ext cx="0" cy="1254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184" name="TextBox 63"/>
          <p:cNvSpPr txBox="1">
            <a:spLocks noChangeArrowheads="1"/>
          </p:cNvSpPr>
          <p:nvPr/>
        </p:nvSpPr>
        <p:spPr bwMode="auto">
          <a:xfrm>
            <a:off x="5181600" y="3436938"/>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1200">
                <a:latin typeface="Calibri" panose="020F0502020204030204" pitchFamily="34" charset="0"/>
              </a:rPr>
              <a:t>2130</a:t>
            </a:r>
            <a:endParaRPr lang="ru-RU" altLang="ru-RU" sz="1200">
              <a:latin typeface="Calibri" panose="020F0502020204030204" pitchFamily="34" charset="0"/>
            </a:endParaRPr>
          </a:p>
        </p:txBody>
      </p:sp>
      <p:sp>
        <p:nvSpPr>
          <p:cNvPr id="65" name="Прямоугольник 64"/>
          <p:cNvSpPr>
            <a:spLocks noChangeArrowheads="1"/>
          </p:cNvSpPr>
          <p:nvPr/>
        </p:nvSpPr>
        <p:spPr bwMode="auto">
          <a:xfrm>
            <a:off x="9447213" y="242625"/>
            <a:ext cx="260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a:lnSpc>
                <a:spcPct val="100000"/>
              </a:lnSpc>
              <a:spcBef>
                <a:spcPct val="0"/>
              </a:spcBef>
              <a:buFontTx/>
              <a:buNone/>
            </a:pPr>
            <a:r>
              <a:rPr lang="en-US" altLang="ru-RU" i="1" dirty="0"/>
              <a:t>I</a:t>
            </a:r>
            <a:r>
              <a:rPr lang="en-US" altLang="ru-RU" dirty="0"/>
              <a:t>(aCH</a:t>
            </a:r>
            <a:r>
              <a:rPr lang="en-US" altLang="ru-RU" baseline="-25000" dirty="0"/>
              <a:t>2</a:t>
            </a:r>
            <a:r>
              <a:rPr lang="en-US" altLang="ru-RU" dirty="0"/>
              <a:t>)/</a:t>
            </a:r>
            <a:r>
              <a:rPr lang="en-US" altLang="ru-RU" i="1" dirty="0"/>
              <a:t>I</a:t>
            </a:r>
            <a:r>
              <a:rPr lang="en-US" altLang="ru-RU" dirty="0"/>
              <a:t>(sCH</a:t>
            </a:r>
            <a:r>
              <a:rPr lang="en-US" altLang="ru-RU" sz="1400" dirty="0"/>
              <a:t>2</a:t>
            </a:r>
            <a:r>
              <a:rPr lang="en-US" altLang="ru-RU" dirty="0"/>
              <a:t>)</a:t>
            </a:r>
            <a:endParaRPr lang="ru-RU" altLang="ru-RU" dirty="0"/>
          </a:p>
        </p:txBody>
      </p:sp>
      <p:sp>
        <p:nvSpPr>
          <p:cNvPr id="7186" name="TextBox 7"/>
          <p:cNvSpPr txBox="1">
            <a:spLocks noChangeArrowheads="1"/>
          </p:cNvSpPr>
          <p:nvPr/>
        </p:nvSpPr>
        <p:spPr bwMode="auto">
          <a:xfrm>
            <a:off x="0" y="6498699"/>
            <a:ext cx="643958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lnSpc>
                <a:spcPct val="100000"/>
              </a:lnSpc>
              <a:spcBef>
                <a:spcPct val="0"/>
              </a:spcBef>
              <a:buFontTx/>
              <a:buNone/>
            </a:pPr>
            <a:r>
              <a:rPr lang="en-GB" altLang="ru-RU" sz="1680" i="1" dirty="0">
                <a:solidFill>
                  <a:srgbClr val="008000"/>
                </a:solidFill>
                <a:latin typeface="Bahnschrift" panose="020B0502040204020203" pitchFamily="34" charset="0"/>
              </a:rPr>
              <a:t>[</a:t>
            </a:r>
            <a:r>
              <a:rPr lang="en-US" altLang="ru-RU" sz="1680" i="1" dirty="0">
                <a:solidFill>
                  <a:srgbClr val="008000"/>
                </a:solidFill>
                <a:latin typeface="Bahnschrift" panose="020B0502040204020203" pitchFamily="34" charset="0"/>
              </a:rPr>
              <a:t>Okotrub</a:t>
            </a:r>
            <a:r>
              <a:rPr lang="ru-RU" altLang="ru-RU" sz="1680" i="1" dirty="0">
                <a:solidFill>
                  <a:srgbClr val="008000"/>
                </a:solidFill>
                <a:latin typeface="Bahnschrift" panose="020B0502040204020203" pitchFamily="34" charset="0"/>
              </a:rPr>
              <a:t> </a:t>
            </a:r>
            <a:r>
              <a:rPr lang="en-US" altLang="ru-RU" sz="1680" i="1" dirty="0">
                <a:solidFill>
                  <a:srgbClr val="008000"/>
                </a:solidFill>
                <a:latin typeface="Bahnschrift" panose="020B0502040204020203" pitchFamily="34" charset="0"/>
              </a:rPr>
              <a:t>et al, </a:t>
            </a:r>
            <a:r>
              <a:rPr lang="en-US" altLang="ru-RU" sz="1680" i="1" dirty="0" err="1">
                <a:solidFill>
                  <a:srgbClr val="008000"/>
                </a:solidFill>
                <a:latin typeface="Bahnschrift" panose="020B0502040204020203" pitchFamily="34" charset="0"/>
              </a:rPr>
              <a:t>Biophys</a:t>
            </a:r>
            <a:r>
              <a:rPr lang="en-US" altLang="ru-RU" sz="1680" i="1" dirty="0">
                <a:solidFill>
                  <a:srgbClr val="008000"/>
                </a:solidFill>
                <a:latin typeface="Bahnschrift" panose="020B0502040204020203" pitchFamily="34" charset="0"/>
              </a:rPr>
              <a:t> </a:t>
            </a:r>
            <a:r>
              <a:rPr lang="en-US" altLang="ru-RU" sz="1680" i="1" dirty="0" smtClean="0">
                <a:solidFill>
                  <a:srgbClr val="008000"/>
                </a:solidFill>
                <a:latin typeface="Bahnschrift" panose="020B0502040204020203" pitchFamily="34" charset="0"/>
              </a:rPr>
              <a:t>J</a:t>
            </a:r>
            <a:r>
              <a:rPr lang="ru-RU" altLang="ru-RU" sz="1680" i="1" dirty="0" smtClean="0">
                <a:solidFill>
                  <a:srgbClr val="008000"/>
                </a:solidFill>
                <a:latin typeface="Bahnschrift" panose="020B0502040204020203" pitchFamily="34" charset="0"/>
              </a:rPr>
              <a:t> 120</a:t>
            </a:r>
            <a:r>
              <a:rPr lang="ru-RU" altLang="ru-RU" sz="1680" i="1" dirty="0">
                <a:solidFill>
                  <a:srgbClr val="008000"/>
                </a:solidFill>
                <a:latin typeface="Bahnschrift" panose="020B0502040204020203" pitchFamily="34" charset="0"/>
              </a:rPr>
              <a:t> </a:t>
            </a:r>
            <a:r>
              <a:rPr lang="en-US" altLang="ru-RU" sz="1680" i="1" dirty="0" smtClean="0">
                <a:solidFill>
                  <a:srgbClr val="008000"/>
                </a:solidFill>
                <a:latin typeface="Bahnschrift" panose="020B0502040204020203" pitchFamily="34" charset="0"/>
              </a:rPr>
              <a:t>(2021</a:t>
            </a:r>
            <a:r>
              <a:rPr lang="en-US" altLang="ru-RU" sz="1680" i="1" dirty="0">
                <a:solidFill>
                  <a:srgbClr val="008000"/>
                </a:solidFill>
                <a:latin typeface="Bahnschrift" panose="020B0502040204020203" pitchFamily="34" charset="0"/>
              </a:rPr>
              <a:t>); J Raman </a:t>
            </a:r>
            <a:r>
              <a:rPr lang="en-US" altLang="ru-RU" sz="1680" i="1" dirty="0" err="1">
                <a:solidFill>
                  <a:srgbClr val="008000"/>
                </a:solidFill>
                <a:latin typeface="Bahnschrift" panose="020B0502040204020203" pitchFamily="34" charset="0"/>
              </a:rPr>
              <a:t>Spectrosc</a:t>
            </a:r>
            <a:r>
              <a:rPr lang="en-US" altLang="ru-RU" sz="1680" i="1" dirty="0">
                <a:solidFill>
                  <a:srgbClr val="008000"/>
                </a:solidFill>
                <a:latin typeface="Bahnschrift" panose="020B0502040204020203" pitchFamily="34" charset="0"/>
              </a:rPr>
              <a:t> </a:t>
            </a:r>
            <a:r>
              <a:rPr lang="ru-RU" altLang="ru-RU" sz="1680" i="1" dirty="0" smtClean="0">
                <a:solidFill>
                  <a:srgbClr val="008000"/>
                </a:solidFill>
                <a:latin typeface="Bahnschrift" panose="020B0502040204020203" pitchFamily="34" charset="0"/>
              </a:rPr>
              <a:t>53 (</a:t>
            </a:r>
            <a:r>
              <a:rPr lang="en-US" altLang="ru-RU" sz="1680" i="1" dirty="0">
                <a:solidFill>
                  <a:srgbClr val="008000"/>
                </a:solidFill>
                <a:latin typeface="Bahnschrift" panose="020B0502040204020203" pitchFamily="34" charset="0"/>
              </a:rPr>
              <a:t>2022</a:t>
            </a:r>
            <a:r>
              <a:rPr lang="ru-RU" altLang="ru-RU" sz="1680" i="1" dirty="0">
                <a:solidFill>
                  <a:srgbClr val="008000"/>
                </a:solidFill>
                <a:latin typeface="Bahnschrift" panose="020B0502040204020203" pitchFamily="34" charset="0"/>
              </a:rPr>
              <a:t>)</a:t>
            </a:r>
            <a:r>
              <a:rPr lang="en-US" altLang="ru-RU" sz="1680" i="1" dirty="0">
                <a:solidFill>
                  <a:srgbClr val="008000"/>
                </a:solidFill>
                <a:latin typeface="Bahnschrift" panose="020B0502040204020203" pitchFamily="34" charset="0"/>
              </a:rPr>
              <a:t>]</a:t>
            </a:r>
            <a:endParaRPr lang="ru-RU" altLang="ru-RU" sz="1680" i="1" dirty="0">
              <a:solidFill>
                <a:srgbClr val="008000"/>
              </a:solidFill>
              <a:latin typeface="Bahnschrift" panose="020B0502040204020203" pitchFamily="34" charset="0"/>
            </a:endParaRPr>
          </a:p>
        </p:txBody>
      </p:sp>
      <p:sp>
        <p:nvSpPr>
          <p:cNvPr id="2" name="Номер слайда 1"/>
          <p:cNvSpPr>
            <a:spLocks noGrp="1"/>
          </p:cNvSpPr>
          <p:nvPr>
            <p:ph type="sldNum" sz="quarter" idx="12"/>
          </p:nvPr>
        </p:nvSpPr>
        <p:spPr/>
        <p:txBody>
          <a:bodyPr/>
          <a:lstStyle/>
          <a:p>
            <a:fld id="{60192FF4-D0B6-4DAE-AD3D-D7F6F2C9A694}" type="slidenum">
              <a:rPr lang="ru-RU" smtClean="0"/>
              <a:t>4</a:t>
            </a:fld>
            <a:endParaRPr lang="ru-RU"/>
          </a:p>
        </p:txBody>
      </p:sp>
    </p:spTree>
    <p:extLst>
      <p:ext uri="{BB962C8B-B14F-4D97-AF65-F5344CB8AC3E}">
        <p14:creationId xmlns:p14="http://schemas.microsoft.com/office/powerpoint/2010/main" val="41320538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563" y="910585"/>
            <a:ext cx="4259796" cy="5239081"/>
          </a:xfrm>
          <a:prstGeom prst="rect">
            <a:avLst/>
          </a:prstGeom>
        </p:spPr>
      </p:pic>
      <p:sp>
        <p:nvSpPr>
          <p:cNvPr id="2" name="Заголовок 1"/>
          <p:cNvSpPr>
            <a:spLocks noGrp="1"/>
          </p:cNvSpPr>
          <p:nvPr>
            <p:ph type="title"/>
          </p:nvPr>
        </p:nvSpPr>
        <p:spPr>
          <a:xfrm>
            <a:off x="0" y="0"/>
            <a:ext cx="12192000" cy="1325563"/>
          </a:xfrm>
        </p:spPr>
        <p:txBody>
          <a:bodyPr>
            <a:normAutofit/>
          </a:bodyPr>
          <a:lstStyle/>
          <a:p>
            <a:pPr algn="ctr"/>
            <a:r>
              <a:rPr lang="ru-RU" sz="3900" dirty="0">
                <a:solidFill>
                  <a:srgbClr val="2E3192"/>
                </a:solidFill>
                <a:latin typeface="Bahnschrift SemiBold" panose="020B0502040204020203" pitchFamily="34" charset="0"/>
                <a:cs typeface="Times New Roman" panose="02020603050405020304" pitchFamily="18" charset="0"/>
              </a:rPr>
              <a:t>Картирование модельных фосфолипидных </a:t>
            </a:r>
            <a:r>
              <a:rPr lang="ru-RU" sz="3900" dirty="0" smtClean="0">
                <a:solidFill>
                  <a:srgbClr val="2E3192"/>
                </a:solidFill>
                <a:latin typeface="Bahnschrift SemiBold" panose="020B0502040204020203" pitchFamily="34" charset="0"/>
                <a:cs typeface="Times New Roman" panose="02020603050405020304" pitchFamily="18" charset="0"/>
              </a:rPr>
              <a:t>пленок</a:t>
            </a:r>
            <a:r>
              <a:rPr lang="en-US" sz="3900" dirty="0" smtClean="0">
                <a:solidFill>
                  <a:srgbClr val="2E3192"/>
                </a:solidFill>
                <a:latin typeface="Bahnschrift SemiBold" panose="020B0502040204020203" pitchFamily="34" charset="0"/>
                <a:cs typeface="Times New Roman" panose="02020603050405020304" pitchFamily="18" charset="0"/>
              </a:rPr>
              <a:t/>
            </a:r>
            <a:br>
              <a:rPr lang="en-US" sz="3900" dirty="0" smtClean="0">
                <a:solidFill>
                  <a:srgbClr val="2E3192"/>
                </a:solidFill>
                <a:latin typeface="Bahnschrift SemiBold" panose="020B0502040204020203" pitchFamily="34" charset="0"/>
                <a:cs typeface="Times New Roman" panose="02020603050405020304" pitchFamily="18" charset="0"/>
              </a:rPr>
            </a:br>
            <a:r>
              <a:rPr lang="en-US" sz="3900" dirty="0" smtClean="0">
                <a:solidFill>
                  <a:srgbClr val="7D3F00"/>
                </a:solidFill>
                <a:latin typeface="Bahnschrift SemiBold" panose="020B0502040204020203" pitchFamily="34" charset="0"/>
                <a:cs typeface="Times New Roman" panose="02020603050405020304" pitchFamily="18" charset="0"/>
              </a:rPr>
              <a:t>DOPC</a:t>
            </a:r>
            <a:r>
              <a:rPr lang="en-US" sz="3900" dirty="0" smtClean="0">
                <a:solidFill>
                  <a:srgbClr val="2E3192"/>
                </a:solidFill>
                <a:latin typeface="Bahnschrift SemiBold" panose="020B0502040204020203" pitchFamily="34" charset="0"/>
                <a:cs typeface="Times New Roman" panose="02020603050405020304" pitchFamily="18" charset="0"/>
              </a:rPr>
              <a:t>/</a:t>
            </a:r>
            <a:r>
              <a:rPr lang="en-US" sz="3900" dirty="0" smtClean="0">
                <a:solidFill>
                  <a:srgbClr val="408181"/>
                </a:solidFill>
                <a:latin typeface="Bahnschrift SemiBold" panose="020B0502040204020203" pitchFamily="34" charset="0"/>
                <a:cs typeface="Times New Roman" panose="02020603050405020304" pitchFamily="18" charset="0"/>
              </a:rPr>
              <a:t>DPPC-d62</a:t>
            </a:r>
            <a:r>
              <a:rPr lang="en-US" sz="3900" dirty="0" smtClean="0">
                <a:solidFill>
                  <a:srgbClr val="2E3192"/>
                </a:solidFill>
                <a:latin typeface="Bahnschrift SemiBold" panose="020B0502040204020203" pitchFamily="34" charset="0"/>
                <a:cs typeface="Times New Roman" panose="02020603050405020304" pitchFamily="18" charset="0"/>
              </a:rPr>
              <a:t>/</a:t>
            </a:r>
            <a:r>
              <a:rPr lang="en-US" sz="3900" dirty="0" err="1" smtClean="0">
                <a:solidFill>
                  <a:srgbClr val="7D3F00"/>
                </a:solidFill>
                <a:latin typeface="Bahnschrift SemiBold" panose="020B0502040204020203" pitchFamily="34" charset="0"/>
                <a:cs typeface="Times New Roman" panose="02020603050405020304" pitchFamily="18" charset="0"/>
              </a:rPr>
              <a:t>Chol</a:t>
            </a:r>
            <a:endParaRPr lang="ru-RU" sz="3900" dirty="0">
              <a:solidFill>
                <a:srgbClr val="7D3F00"/>
              </a:solidFill>
              <a:latin typeface="Bahnschrift SemiBold" panose="020B0502040204020203"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79600"/>
            <a:ext cx="7683562" cy="4612640"/>
          </a:xfrm>
          <a:prstGeom prst="rect">
            <a:avLst/>
          </a:prstGeom>
        </p:spPr>
      </p:pic>
      <p:sp>
        <p:nvSpPr>
          <p:cNvPr id="7" name="TextBox 6"/>
          <p:cNvSpPr txBox="1"/>
          <p:nvPr/>
        </p:nvSpPr>
        <p:spPr>
          <a:xfrm>
            <a:off x="4314845" y="1423461"/>
            <a:ext cx="1167306" cy="707886"/>
          </a:xfrm>
          <a:prstGeom prst="rect">
            <a:avLst/>
          </a:prstGeom>
          <a:noFill/>
        </p:spPr>
        <p:txBody>
          <a:bodyPr wrap="none" rtlCol="0">
            <a:spAutoFit/>
          </a:bodyPr>
          <a:lstStyle/>
          <a:p>
            <a:pPr algn="ctr"/>
            <a:r>
              <a:rPr lang="en-US" sz="2400" dirty="0" err="1" smtClean="0">
                <a:solidFill>
                  <a:srgbClr val="408181"/>
                </a:solidFill>
                <a:latin typeface="Bahnschrift" panose="020B0502040204020203" pitchFamily="34" charset="0"/>
              </a:rPr>
              <a:t>sCD</a:t>
            </a:r>
            <a:endParaRPr lang="en-US" sz="2400" dirty="0" smtClean="0">
              <a:solidFill>
                <a:srgbClr val="408181"/>
              </a:solidFill>
              <a:latin typeface="Bahnschrift" panose="020B0502040204020203" pitchFamily="34" charset="0"/>
            </a:endParaRPr>
          </a:p>
          <a:p>
            <a:pPr algn="ctr"/>
            <a:r>
              <a:rPr lang="en-US" sz="1600" dirty="0" smtClean="0">
                <a:solidFill>
                  <a:srgbClr val="408181"/>
                </a:solidFill>
                <a:latin typeface="Bahnschrift" panose="020B0502040204020203" pitchFamily="34" charset="0"/>
              </a:rPr>
              <a:t>(2105 cm</a:t>
            </a:r>
            <a:r>
              <a:rPr lang="en-US" sz="1600" baseline="30000" dirty="0" smtClean="0">
                <a:solidFill>
                  <a:srgbClr val="408181"/>
                </a:solidFill>
                <a:latin typeface="Bahnschrift" panose="020B0502040204020203" pitchFamily="34" charset="0"/>
              </a:rPr>
              <a:t>-1</a:t>
            </a:r>
            <a:r>
              <a:rPr lang="en-US" sz="1600" dirty="0" smtClean="0">
                <a:solidFill>
                  <a:srgbClr val="408181"/>
                </a:solidFill>
                <a:latin typeface="Bahnschrift" panose="020B0502040204020203" pitchFamily="34" charset="0"/>
              </a:rPr>
              <a:t>)</a:t>
            </a:r>
            <a:endParaRPr lang="ru-RU" sz="1600" dirty="0">
              <a:solidFill>
                <a:srgbClr val="408181"/>
              </a:solidFill>
              <a:latin typeface="Bahnschrift" panose="020B0502040204020203" pitchFamily="34" charset="0"/>
            </a:endParaRPr>
          </a:p>
        </p:txBody>
      </p:sp>
      <p:sp>
        <p:nvSpPr>
          <p:cNvPr id="8" name="TextBox 7"/>
          <p:cNvSpPr txBox="1"/>
          <p:nvPr/>
        </p:nvSpPr>
        <p:spPr>
          <a:xfrm>
            <a:off x="6110243" y="1431072"/>
            <a:ext cx="1213794" cy="707886"/>
          </a:xfrm>
          <a:prstGeom prst="rect">
            <a:avLst/>
          </a:prstGeom>
          <a:noFill/>
        </p:spPr>
        <p:txBody>
          <a:bodyPr wrap="none" rtlCol="0">
            <a:spAutoFit/>
          </a:bodyPr>
          <a:lstStyle/>
          <a:p>
            <a:pPr algn="ctr"/>
            <a:r>
              <a:rPr lang="en-US" sz="2400" dirty="0" err="1" smtClean="0">
                <a:solidFill>
                  <a:srgbClr val="954A00"/>
                </a:solidFill>
                <a:latin typeface="Bahnschrift" panose="020B0502040204020203" pitchFamily="34" charset="0"/>
              </a:rPr>
              <a:t>sCH</a:t>
            </a:r>
            <a:endParaRPr lang="en-US" sz="2400" dirty="0" smtClean="0">
              <a:solidFill>
                <a:srgbClr val="954A00"/>
              </a:solidFill>
              <a:latin typeface="Bahnschrift" panose="020B0502040204020203" pitchFamily="34" charset="0"/>
            </a:endParaRPr>
          </a:p>
          <a:p>
            <a:pPr algn="ctr"/>
            <a:r>
              <a:rPr lang="en-US" sz="1600" dirty="0" smtClean="0">
                <a:solidFill>
                  <a:srgbClr val="954A00"/>
                </a:solidFill>
                <a:latin typeface="Bahnschrift" panose="020B0502040204020203" pitchFamily="34" charset="0"/>
              </a:rPr>
              <a:t>(2850 cm</a:t>
            </a:r>
            <a:r>
              <a:rPr lang="en-US" sz="1600" baseline="30000" dirty="0" smtClean="0">
                <a:solidFill>
                  <a:srgbClr val="954A00"/>
                </a:solidFill>
                <a:latin typeface="Bahnschrift" panose="020B0502040204020203" pitchFamily="34" charset="0"/>
              </a:rPr>
              <a:t>-1</a:t>
            </a:r>
            <a:r>
              <a:rPr lang="en-US" sz="1600" dirty="0" smtClean="0">
                <a:solidFill>
                  <a:srgbClr val="954A00"/>
                </a:solidFill>
                <a:latin typeface="Bahnschrift" panose="020B0502040204020203" pitchFamily="34" charset="0"/>
              </a:rPr>
              <a:t>)</a:t>
            </a:r>
            <a:endParaRPr lang="ru-RU" sz="1600" dirty="0">
              <a:solidFill>
                <a:srgbClr val="954A00"/>
              </a:solidFill>
              <a:latin typeface="Bahnschrift" panose="020B0502040204020203" pitchFamily="34" charset="0"/>
            </a:endParaRPr>
          </a:p>
        </p:txBody>
      </p:sp>
      <p:sp>
        <p:nvSpPr>
          <p:cNvPr id="9" name="Прямоугольник 8"/>
          <p:cNvSpPr/>
          <p:nvPr/>
        </p:nvSpPr>
        <p:spPr>
          <a:xfrm>
            <a:off x="0" y="6475531"/>
            <a:ext cx="5633273" cy="369332"/>
          </a:xfrm>
          <a:prstGeom prst="rect">
            <a:avLst/>
          </a:prstGeom>
        </p:spPr>
        <p:txBody>
          <a:bodyPr wrap="none">
            <a:spAutoFit/>
          </a:bodyPr>
          <a:lstStyle/>
          <a:p>
            <a:r>
              <a:rPr lang="en-GB" altLang="ru-RU" i="1" dirty="0" smtClean="0">
                <a:solidFill>
                  <a:srgbClr val="008000"/>
                </a:solidFill>
                <a:latin typeface="Bahnschrift" panose="020B0502040204020203" pitchFamily="34" charset="0"/>
              </a:rPr>
              <a:t>[</a:t>
            </a:r>
            <a:r>
              <a:rPr lang="en-GB" altLang="ru-RU" i="1" dirty="0" err="1" smtClean="0">
                <a:solidFill>
                  <a:srgbClr val="008000"/>
                </a:solidFill>
                <a:latin typeface="Bahnschrift" panose="020B0502040204020203" pitchFamily="34" charset="0"/>
              </a:rPr>
              <a:t>Shamaeva</a:t>
            </a:r>
            <a:r>
              <a:rPr lang="en-GB" altLang="ru-RU" i="1" dirty="0" smtClean="0">
                <a:solidFill>
                  <a:srgbClr val="008000"/>
                </a:solidFill>
                <a:latin typeface="Bahnschrift" panose="020B0502040204020203" pitchFamily="34" charset="0"/>
              </a:rPr>
              <a:t>, </a:t>
            </a:r>
            <a:r>
              <a:rPr lang="en-US" altLang="ru-RU" i="1" dirty="0" smtClean="0">
                <a:solidFill>
                  <a:srgbClr val="008000"/>
                </a:solidFill>
                <a:latin typeface="Bahnschrift" panose="020B0502040204020203" pitchFamily="34" charset="0"/>
              </a:rPr>
              <a:t>Okotrub &amp; </a:t>
            </a:r>
            <a:r>
              <a:rPr lang="en-US" altLang="ru-RU" i="1" dirty="0" err="1" smtClean="0">
                <a:solidFill>
                  <a:srgbClr val="008000"/>
                </a:solidFill>
                <a:latin typeface="Bahnschrift" panose="020B0502040204020203" pitchFamily="34" charset="0"/>
              </a:rPr>
              <a:t>Surovtsev</a:t>
            </a:r>
            <a:r>
              <a:rPr lang="en-US" altLang="ru-RU" i="1" dirty="0" smtClean="0">
                <a:solidFill>
                  <a:srgbClr val="008000"/>
                </a:solidFill>
                <a:latin typeface="Bahnschrift" panose="020B0502040204020203" pitchFamily="34" charset="0"/>
              </a:rPr>
              <a:t>, Analyst 147</a:t>
            </a:r>
            <a:r>
              <a:rPr lang="ru-RU" altLang="ru-RU" i="1" dirty="0" smtClean="0">
                <a:solidFill>
                  <a:srgbClr val="008000"/>
                </a:solidFill>
                <a:latin typeface="Bahnschrift" panose="020B0502040204020203" pitchFamily="34" charset="0"/>
              </a:rPr>
              <a:t> </a:t>
            </a:r>
            <a:r>
              <a:rPr lang="en-US" altLang="ru-RU" i="1" dirty="0">
                <a:solidFill>
                  <a:srgbClr val="008000"/>
                </a:solidFill>
                <a:latin typeface="Bahnschrift" panose="020B0502040204020203" pitchFamily="34" charset="0"/>
              </a:rPr>
              <a:t>(</a:t>
            </a:r>
            <a:r>
              <a:rPr lang="en-US" altLang="ru-RU" i="1" dirty="0" smtClean="0">
                <a:solidFill>
                  <a:srgbClr val="008000"/>
                </a:solidFill>
                <a:latin typeface="Bahnschrift" panose="020B0502040204020203" pitchFamily="34" charset="0"/>
              </a:rPr>
              <a:t>2022)]</a:t>
            </a:r>
            <a:endParaRPr lang="ru-RU" i="1" dirty="0"/>
          </a:p>
        </p:txBody>
      </p:sp>
      <p:sp>
        <p:nvSpPr>
          <p:cNvPr id="12" name="TextBox 11"/>
          <p:cNvSpPr txBox="1"/>
          <p:nvPr/>
        </p:nvSpPr>
        <p:spPr>
          <a:xfrm>
            <a:off x="259795" y="938629"/>
            <a:ext cx="3426958" cy="1200329"/>
          </a:xfrm>
          <a:prstGeom prst="rect">
            <a:avLst/>
          </a:prstGeom>
          <a:noFill/>
        </p:spPr>
        <p:txBody>
          <a:bodyPr wrap="square" rtlCol="0">
            <a:spAutoFit/>
          </a:bodyPr>
          <a:lstStyle/>
          <a:p>
            <a:r>
              <a:rPr lang="ru-RU" dirty="0" smtClean="0">
                <a:latin typeface="Bahnschrift" panose="020B0502040204020203" pitchFamily="34" charset="0"/>
              </a:rPr>
              <a:t>Пример подгонки данных моделью, учитывающей химический и конформационный состав</a:t>
            </a:r>
            <a:endParaRPr lang="ru-RU" dirty="0">
              <a:latin typeface="Bahnschrift" panose="020B0502040204020203" pitchFamily="34" charset="0"/>
            </a:endParaRPr>
          </a:p>
        </p:txBody>
      </p:sp>
      <p:sp>
        <p:nvSpPr>
          <p:cNvPr id="13" name="TextBox 12"/>
          <p:cNvSpPr txBox="1"/>
          <p:nvPr/>
        </p:nvSpPr>
        <p:spPr>
          <a:xfrm>
            <a:off x="9235440" y="969109"/>
            <a:ext cx="1407160" cy="400110"/>
          </a:xfrm>
          <a:prstGeom prst="rect">
            <a:avLst/>
          </a:prstGeom>
          <a:noFill/>
        </p:spPr>
        <p:txBody>
          <a:bodyPr wrap="square" rtlCol="0">
            <a:spAutoFit/>
          </a:bodyPr>
          <a:lstStyle/>
          <a:p>
            <a:r>
              <a:rPr lang="en-US" sz="2000" b="1" dirty="0" smtClean="0">
                <a:latin typeface="Bahnschrift" panose="020B0502040204020203" pitchFamily="34" charset="0"/>
              </a:rPr>
              <a:t>RH &lt; 30 %</a:t>
            </a:r>
            <a:endParaRPr lang="ru-RU" sz="2000" b="1" dirty="0">
              <a:latin typeface="Bahnschrift" panose="020B0502040204020203" pitchFamily="34" charset="0"/>
            </a:endParaRPr>
          </a:p>
        </p:txBody>
      </p:sp>
      <p:sp>
        <p:nvSpPr>
          <p:cNvPr id="14" name="TextBox 13"/>
          <p:cNvSpPr txBox="1"/>
          <p:nvPr/>
        </p:nvSpPr>
        <p:spPr>
          <a:xfrm>
            <a:off x="9022080" y="4039205"/>
            <a:ext cx="1407160" cy="400110"/>
          </a:xfrm>
          <a:prstGeom prst="rect">
            <a:avLst/>
          </a:prstGeom>
          <a:noFill/>
        </p:spPr>
        <p:txBody>
          <a:bodyPr wrap="square" rtlCol="0">
            <a:spAutoFit/>
          </a:bodyPr>
          <a:lstStyle/>
          <a:p>
            <a:r>
              <a:rPr lang="en-US" sz="2000" b="1" dirty="0" smtClean="0">
                <a:latin typeface="Bahnschrift" panose="020B0502040204020203" pitchFamily="34" charset="0"/>
              </a:rPr>
              <a:t>RH ≈ 100 %</a:t>
            </a:r>
            <a:endParaRPr lang="ru-RU" sz="2000" b="1" dirty="0">
              <a:latin typeface="Bahnschrift" panose="020B0502040204020203" pitchFamily="34" charset="0"/>
            </a:endParaRPr>
          </a:p>
        </p:txBody>
      </p:sp>
      <p:sp>
        <p:nvSpPr>
          <p:cNvPr id="3" name="Номер слайда 2"/>
          <p:cNvSpPr>
            <a:spLocks noGrp="1"/>
          </p:cNvSpPr>
          <p:nvPr>
            <p:ph type="sldNum" sz="quarter" idx="12"/>
          </p:nvPr>
        </p:nvSpPr>
        <p:spPr/>
        <p:txBody>
          <a:bodyPr/>
          <a:lstStyle/>
          <a:p>
            <a:fld id="{60192FF4-D0B6-4DAE-AD3D-D7F6F2C9A694}" type="slidenum">
              <a:rPr lang="ru-RU" smtClean="0"/>
              <a:t>5</a:t>
            </a:fld>
            <a:endParaRPr lang="ru-RU"/>
          </a:p>
        </p:txBody>
      </p:sp>
      <p:sp>
        <p:nvSpPr>
          <p:cNvPr id="4" name="TextBox 3"/>
          <p:cNvSpPr txBox="1"/>
          <p:nvPr/>
        </p:nvSpPr>
        <p:spPr>
          <a:xfrm>
            <a:off x="1569969" y="3997080"/>
            <a:ext cx="837089" cy="338554"/>
          </a:xfrm>
          <a:prstGeom prst="rect">
            <a:avLst/>
          </a:prstGeom>
          <a:noFill/>
        </p:spPr>
        <p:txBody>
          <a:bodyPr wrap="none" rtlCol="0">
            <a:spAutoFit/>
          </a:bodyPr>
          <a:lstStyle/>
          <a:p>
            <a:r>
              <a:rPr lang="ru-RU" sz="1600" dirty="0">
                <a:latin typeface="Bahnschrift" panose="020B0502040204020203" pitchFamily="34" charset="0"/>
              </a:rPr>
              <a:t>с</a:t>
            </a:r>
            <a:r>
              <a:rPr lang="ru-RU" sz="1600" dirty="0" smtClean="0">
                <a:latin typeface="Bahnschrift" panose="020B0502040204020203" pitchFamily="34" charset="0"/>
              </a:rPr>
              <a:t>пектр</a:t>
            </a:r>
            <a:endParaRPr lang="ru-RU" sz="1600" dirty="0">
              <a:latin typeface="Bahnschrift" panose="020B0502040204020203" pitchFamily="34" charset="0"/>
            </a:endParaRPr>
          </a:p>
        </p:txBody>
      </p:sp>
      <p:sp>
        <p:nvSpPr>
          <p:cNvPr id="18" name="TextBox 17"/>
          <p:cNvSpPr txBox="1"/>
          <p:nvPr/>
        </p:nvSpPr>
        <p:spPr>
          <a:xfrm>
            <a:off x="1474719" y="3189101"/>
            <a:ext cx="1079142" cy="338554"/>
          </a:xfrm>
          <a:prstGeom prst="rect">
            <a:avLst/>
          </a:prstGeom>
          <a:noFill/>
        </p:spPr>
        <p:txBody>
          <a:bodyPr wrap="none" rtlCol="0">
            <a:spAutoFit/>
          </a:bodyPr>
          <a:lstStyle/>
          <a:p>
            <a:r>
              <a:rPr lang="ru-RU" sz="1600" dirty="0" smtClean="0">
                <a:solidFill>
                  <a:srgbClr val="00A0A0"/>
                </a:solidFill>
                <a:latin typeface="Bahnschrift" panose="020B0502040204020203" pitchFamily="34" charset="0"/>
              </a:rPr>
              <a:t>подг</a:t>
            </a:r>
            <a:r>
              <a:rPr lang="ru-RU" sz="1600" dirty="0" smtClean="0">
                <a:solidFill>
                  <a:srgbClr val="FF7900"/>
                </a:solidFill>
                <a:latin typeface="Bahnschrift" panose="020B0502040204020203" pitchFamily="34" charset="0"/>
              </a:rPr>
              <a:t>онка</a:t>
            </a:r>
            <a:endParaRPr lang="ru-RU" sz="1600" dirty="0">
              <a:solidFill>
                <a:srgbClr val="FF7900"/>
              </a:solidFill>
              <a:latin typeface="Bahnschrift" panose="020B0502040204020203" pitchFamily="34" charset="0"/>
            </a:endParaRPr>
          </a:p>
        </p:txBody>
      </p:sp>
      <p:sp>
        <p:nvSpPr>
          <p:cNvPr id="19" name="TextBox 18"/>
          <p:cNvSpPr txBox="1"/>
          <p:nvPr/>
        </p:nvSpPr>
        <p:spPr>
          <a:xfrm>
            <a:off x="1343156" y="4963277"/>
            <a:ext cx="1079142" cy="338554"/>
          </a:xfrm>
          <a:prstGeom prst="rect">
            <a:avLst/>
          </a:prstGeom>
          <a:noFill/>
        </p:spPr>
        <p:txBody>
          <a:bodyPr wrap="none" rtlCol="0">
            <a:spAutoFit/>
          </a:bodyPr>
          <a:lstStyle/>
          <a:p>
            <a:r>
              <a:rPr lang="ru-RU" sz="1600" dirty="0" smtClean="0">
                <a:solidFill>
                  <a:srgbClr val="00A0A0"/>
                </a:solidFill>
                <a:latin typeface="Bahnschrift" panose="020B0502040204020203" pitchFamily="34" charset="0"/>
              </a:rPr>
              <a:t>подг</a:t>
            </a:r>
            <a:r>
              <a:rPr lang="ru-RU" sz="1600" dirty="0" smtClean="0">
                <a:solidFill>
                  <a:srgbClr val="FF7900"/>
                </a:solidFill>
                <a:latin typeface="Bahnschrift" panose="020B0502040204020203" pitchFamily="34" charset="0"/>
              </a:rPr>
              <a:t>онка</a:t>
            </a:r>
            <a:endParaRPr lang="ru-RU" sz="1600" dirty="0">
              <a:solidFill>
                <a:srgbClr val="FF7900"/>
              </a:solidFill>
              <a:latin typeface="Bahnschrift" panose="020B0502040204020203" pitchFamily="34" charset="0"/>
            </a:endParaRPr>
          </a:p>
        </p:txBody>
      </p:sp>
      <p:sp>
        <p:nvSpPr>
          <p:cNvPr id="20" name="TextBox 19"/>
          <p:cNvSpPr txBox="1"/>
          <p:nvPr/>
        </p:nvSpPr>
        <p:spPr>
          <a:xfrm>
            <a:off x="1464182" y="5331193"/>
            <a:ext cx="837089" cy="338554"/>
          </a:xfrm>
          <a:prstGeom prst="rect">
            <a:avLst/>
          </a:prstGeom>
          <a:noFill/>
        </p:spPr>
        <p:txBody>
          <a:bodyPr wrap="none" rtlCol="0">
            <a:spAutoFit/>
          </a:bodyPr>
          <a:lstStyle/>
          <a:p>
            <a:r>
              <a:rPr lang="ru-RU" sz="1600" dirty="0">
                <a:latin typeface="Bahnschrift" panose="020B0502040204020203" pitchFamily="34" charset="0"/>
              </a:rPr>
              <a:t>с</a:t>
            </a:r>
            <a:r>
              <a:rPr lang="ru-RU" sz="1600" dirty="0" smtClean="0">
                <a:latin typeface="Bahnschrift" panose="020B0502040204020203" pitchFamily="34" charset="0"/>
              </a:rPr>
              <a:t>пектр</a:t>
            </a:r>
            <a:endParaRPr lang="ru-RU" sz="1600" dirty="0">
              <a:latin typeface="Bahnschrift" panose="020B0502040204020203" pitchFamily="34" charset="0"/>
            </a:endParaRPr>
          </a:p>
        </p:txBody>
      </p:sp>
      <p:grpSp>
        <p:nvGrpSpPr>
          <p:cNvPr id="23" name="Группа 22"/>
          <p:cNvGrpSpPr/>
          <p:nvPr/>
        </p:nvGrpSpPr>
        <p:grpSpPr>
          <a:xfrm>
            <a:off x="-24166" y="938629"/>
            <a:ext cx="3611387" cy="5484004"/>
            <a:chOff x="-3860877" y="1573735"/>
            <a:chExt cx="3611387" cy="5484004"/>
          </a:xfrm>
        </p:grpSpPr>
        <p:sp>
          <p:nvSpPr>
            <p:cNvPr id="6" name="Прямоугольник 5"/>
            <p:cNvSpPr/>
            <p:nvPr/>
          </p:nvSpPr>
          <p:spPr>
            <a:xfrm>
              <a:off x="-3860877" y="1573735"/>
              <a:ext cx="3611387" cy="5484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16:0 PC-d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516" y="3629359"/>
              <a:ext cx="3420000" cy="8379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745516" y="3200805"/>
              <a:ext cx="1593706" cy="461665"/>
            </a:xfrm>
            <a:prstGeom prst="rect">
              <a:avLst/>
            </a:prstGeom>
          </p:spPr>
          <p:txBody>
            <a:bodyPr wrap="none">
              <a:spAutoFit/>
            </a:bodyPr>
            <a:lstStyle/>
            <a:p>
              <a:r>
                <a:rPr lang="en-US" sz="2400" dirty="0">
                  <a:solidFill>
                    <a:srgbClr val="408181"/>
                  </a:solidFill>
                  <a:latin typeface="Bahnschrift SemiBold" panose="020B0502040204020203" pitchFamily="34" charset="0"/>
                  <a:cs typeface="Times New Roman" panose="02020603050405020304" pitchFamily="18" charset="0"/>
                </a:rPr>
                <a:t>DPPC-d62</a:t>
              </a:r>
              <a:endParaRPr lang="ru-RU" sz="2400" dirty="0"/>
            </a:p>
          </p:txBody>
        </p:sp>
        <p:pic>
          <p:nvPicPr>
            <p:cNvPr id="1028" name="Picture 4" descr="18:1 (Δ9-Cis) PC (DO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84" y="2517598"/>
              <a:ext cx="3420000" cy="604200"/>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3745516" y="2176142"/>
              <a:ext cx="968535" cy="461665"/>
            </a:xfrm>
            <a:prstGeom prst="rect">
              <a:avLst/>
            </a:prstGeom>
          </p:spPr>
          <p:txBody>
            <a:bodyPr wrap="none">
              <a:spAutoFit/>
            </a:bodyPr>
            <a:lstStyle/>
            <a:p>
              <a:r>
                <a:rPr lang="en-US" sz="2400" dirty="0">
                  <a:solidFill>
                    <a:srgbClr val="7D3F00"/>
                  </a:solidFill>
                  <a:latin typeface="Bahnschrift SemiBold" panose="020B0502040204020203" pitchFamily="34" charset="0"/>
                  <a:cs typeface="Times New Roman" panose="02020603050405020304" pitchFamily="18" charset="0"/>
                </a:rPr>
                <a:t>DOPC</a:t>
              </a:r>
              <a:endParaRPr lang="ru-RU" sz="2400" dirty="0"/>
            </a:p>
          </p:txBody>
        </p:sp>
        <p:pic>
          <p:nvPicPr>
            <p:cNvPr id="24" name="Picture 2" descr="cholesterol (pla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668145" y="5038053"/>
              <a:ext cx="2051274" cy="1048873"/>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3765184" y="4579590"/>
              <a:ext cx="805029" cy="461665"/>
            </a:xfrm>
            <a:prstGeom prst="rect">
              <a:avLst/>
            </a:prstGeom>
          </p:spPr>
          <p:txBody>
            <a:bodyPr wrap="none">
              <a:spAutoFit/>
            </a:bodyPr>
            <a:lstStyle/>
            <a:p>
              <a:r>
                <a:rPr lang="en-US" sz="2400" dirty="0" err="1">
                  <a:solidFill>
                    <a:srgbClr val="7D3F00"/>
                  </a:solidFill>
                  <a:latin typeface="Bahnschrift SemiBold" panose="020B0502040204020203" pitchFamily="34" charset="0"/>
                  <a:cs typeface="Times New Roman" panose="02020603050405020304" pitchFamily="18" charset="0"/>
                </a:rPr>
                <a:t>Chol</a:t>
              </a:r>
              <a:endParaRPr lang="ru-RU" sz="2400" dirty="0"/>
            </a:p>
          </p:txBody>
        </p:sp>
      </p:grpSp>
    </p:spTree>
    <p:extLst>
      <p:ext uri="{BB962C8B-B14F-4D97-AF65-F5344CB8AC3E}">
        <p14:creationId xmlns:p14="http://schemas.microsoft.com/office/powerpoint/2010/main" val="32363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1"/>
            <a:ext cx="12192000" cy="894080"/>
          </a:xfrm>
        </p:spPr>
        <p:txBody>
          <a:bodyPr rtlCol="0">
            <a:normAutofit fontScale="90000"/>
          </a:bodyPr>
          <a:lstStyle/>
          <a:p>
            <a:pPr algn="ctr" eaLnBrk="1" fontAlgn="auto" hangingPunct="1">
              <a:spcAft>
                <a:spcPts val="0"/>
              </a:spcAft>
              <a:defRPr/>
            </a:pPr>
            <a:r>
              <a:rPr lang="ru-RU" sz="4000" dirty="0" smtClean="0">
                <a:solidFill>
                  <a:srgbClr val="2E3192"/>
                </a:solidFill>
                <a:latin typeface="Bahnschrift SemiBold" panose="020B0502040204020203" pitchFamily="34" charset="0"/>
                <a:cs typeface="Times New Roman" panose="02020603050405020304" pitchFamily="18" charset="0"/>
              </a:rPr>
              <a:t>Сосуществование фаз в </a:t>
            </a:r>
            <a:r>
              <a:rPr lang="ru-RU" sz="4000" dirty="0">
                <a:solidFill>
                  <a:srgbClr val="2E3192"/>
                </a:solidFill>
                <a:latin typeface="Bahnschrift SemiBold" panose="020B0502040204020203" pitchFamily="34" charset="0"/>
                <a:cs typeface="Times New Roman" panose="02020603050405020304" pitchFamily="18" charset="0"/>
              </a:rPr>
              <a:t>липидных </a:t>
            </a:r>
            <a:r>
              <a:rPr lang="ru-RU" sz="4000" dirty="0" smtClean="0">
                <a:solidFill>
                  <a:srgbClr val="2E3192"/>
                </a:solidFill>
                <a:latin typeface="Bahnschrift SemiBold" panose="020B0502040204020203" pitchFamily="34" charset="0"/>
                <a:cs typeface="Times New Roman" panose="02020603050405020304" pitchFamily="18" charset="0"/>
              </a:rPr>
              <a:t>гранулах</a:t>
            </a:r>
            <a:r>
              <a:rPr lang="en-US" sz="4000" dirty="0" smtClean="0">
                <a:solidFill>
                  <a:srgbClr val="2E3192"/>
                </a:solidFill>
                <a:latin typeface="Bahnschrift SemiBold" panose="020B0502040204020203" pitchFamily="34" charset="0"/>
                <a:cs typeface="Times New Roman" panose="02020603050405020304" pitchFamily="18" charset="0"/>
              </a:rPr>
              <a:t> </a:t>
            </a:r>
            <a:r>
              <a:rPr lang="ru-RU" sz="4000" dirty="0" smtClean="0">
                <a:solidFill>
                  <a:srgbClr val="2E3192"/>
                </a:solidFill>
                <a:latin typeface="Bahnschrift SemiBold" panose="020B0502040204020203" pitchFamily="34" charset="0"/>
                <a:cs typeface="Times New Roman" panose="02020603050405020304" pitchFamily="18" charset="0"/>
              </a:rPr>
              <a:t>в ооците домашней кошки</a:t>
            </a:r>
            <a:endParaRPr lang="ru-RU" sz="4000" dirty="0">
              <a:solidFill>
                <a:srgbClr val="2E3192"/>
              </a:solidFill>
              <a:latin typeface="Bahnschrift SemiBold" panose="020B0502040204020203" pitchFamily="34" charset="0"/>
              <a:cs typeface="Times New Roman" panose="02020603050405020304" pitchFamily="18" charset="0"/>
            </a:endParaRPr>
          </a:p>
        </p:txBody>
      </p:sp>
      <p:pic>
        <p:nvPicPr>
          <p:cNvPr id="1126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035050"/>
            <a:ext cx="304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638" y="1069975"/>
            <a:ext cx="7431087"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Рисунок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95813"/>
            <a:ext cx="39243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7"/>
          <p:cNvSpPr txBox="1">
            <a:spLocks noChangeArrowheads="1"/>
          </p:cNvSpPr>
          <p:nvPr/>
        </p:nvSpPr>
        <p:spPr bwMode="auto">
          <a:xfrm>
            <a:off x="10144125" y="62706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defRPr/>
            </a:pPr>
            <a:r>
              <a:rPr lang="en-US" altLang="ru-RU" sz="3200" b="1" i="1" dirty="0" smtClean="0">
                <a:solidFill>
                  <a:schemeClr val="accent5">
                    <a:lumMod val="75000"/>
                  </a:schemeClr>
                </a:solidFill>
                <a:latin typeface="Bahnschrift" panose="020B0502040204020203" pitchFamily="34" charset="0"/>
                <a:cs typeface="Times New Roman" panose="02020603050405020304" pitchFamily="18" charset="0"/>
              </a:rPr>
              <a:t>T = −25</a:t>
            </a:r>
            <a:r>
              <a:rPr lang="en-US" altLang="ru-RU" sz="3200" b="1" dirty="0" smtClean="0">
                <a:solidFill>
                  <a:schemeClr val="accent5">
                    <a:lumMod val="75000"/>
                  </a:schemeClr>
                </a:solidFill>
                <a:latin typeface="Bahnschrift" panose="020B0502040204020203" pitchFamily="34" charset="0"/>
                <a:cs typeface="Times New Roman" panose="02020603050405020304" pitchFamily="18" charset="0"/>
              </a:rPr>
              <a:t> </a:t>
            </a:r>
            <a:r>
              <a:rPr lang="en-US" altLang="ru-RU" sz="3200" b="1" i="1" dirty="0" smtClean="0">
                <a:solidFill>
                  <a:schemeClr val="accent5">
                    <a:lumMod val="75000"/>
                  </a:schemeClr>
                </a:solidFill>
                <a:latin typeface="Bahnschrift" panose="020B0502040204020203" pitchFamily="34" charset="0"/>
                <a:cs typeface="Times New Roman" panose="02020603050405020304" pitchFamily="18" charset="0"/>
              </a:rPr>
              <a:t>°C</a:t>
            </a:r>
            <a:endParaRPr lang="ru-RU" altLang="ru-RU" sz="3200" b="1" i="1" dirty="0" smtClean="0">
              <a:solidFill>
                <a:schemeClr val="accent5">
                  <a:lumMod val="75000"/>
                </a:schemeClr>
              </a:solidFill>
              <a:latin typeface="Bahnschrift" panose="020B0502040204020203" pitchFamily="34" charset="0"/>
              <a:cs typeface="Times New Roman" panose="02020603050405020304" pitchFamily="18" charset="0"/>
            </a:endParaRPr>
          </a:p>
        </p:txBody>
      </p:sp>
      <p:sp>
        <p:nvSpPr>
          <p:cNvPr id="11272" name="TextBox 1"/>
          <p:cNvSpPr txBox="1">
            <a:spLocks noChangeArrowheads="1"/>
          </p:cNvSpPr>
          <p:nvPr/>
        </p:nvSpPr>
        <p:spPr bwMode="auto">
          <a:xfrm>
            <a:off x="1249426" y="4733671"/>
            <a:ext cx="41389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1800" dirty="0">
                <a:solidFill>
                  <a:srgbClr val="FF0000"/>
                </a:solidFill>
                <a:latin typeface="Bahnschrift" panose="020B0502040204020203" pitchFamily="34" charset="0"/>
              </a:rPr>
              <a:t>Q1</a:t>
            </a:r>
            <a:endParaRPr lang="ru-RU" altLang="ru-RU" sz="1800" dirty="0">
              <a:solidFill>
                <a:srgbClr val="FF0000"/>
              </a:solidFill>
              <a:latin typeface="Bahnschrift" panose="020B0502040204020203" pitchFamily="34" charset="0"/>
            </a:endParaRPr>
          </a:p>
        </p:txBody>
      </p:sp>
      <p:sp>
        <p:nvSpPr>
          <p:cNvPr id="11273" name="TextBox 8"/>
          <p:cNvSpPr txBox="1">
            <a:spLocks noChangeArrowheads="1"/>
          </p:cNvSpPr>
          <p:nvPr/>
        </p:nvSpPr>
        <p:spPr bwMode="auto">
          <a:xfrm>
            <a:off x="2463800" y="4727575"/>
            <a:ext cx="46839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1800" dirty="0">
                <a:solidFill>
                  <a:srgbClr val="0000FF"/>
                </a:solidFill>
                <a:latin typeface="Bahnschrift" panose="020B0502040204020203" pitchFamily="34" charset="0"/>
              </a:rPr>
              <a:t>Q4</a:t>
            </a:r>
            <a:endParaRPr lang="ru-RU" altLang="ru-RU" sz="1800" dirty="0">
              <a:solidFill>
                <a:srgbClr val="0000FF"/>
              </a:solidFill>
              <a:latin typeface="Bahnschrift" panose="020B0502040204020203" pitchFamily="34" charset="0"/>
            </a:endParaRPr>
          </a:p>
        </p:txBody>
      </p:sp>
      <p:sp>
        <p:nvSpPr>
          <p:cNvPr id="11274" name="Прямоугольник 1"/>
          <p:cNvSpPr>
            <a:spLocks noChangeArrowheads="1"/>
          </p:cNvSpPr>
          <p:nvPr/>
        </p:nvSpPr>
        <p:spPr bwMode="auto">
          <a:xfrm>
            <a:off x="8612049" y="6488113"/>
            <a:ext cx="3470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ru-RU" sz="1600" i="1" dirty="0">
                <a:solidFill>
                  <a:srgbClr val="009211"/>
                </a:solidFill>
                <a:latin typeface="Bahnschrift" panose="020B0502040204020203" pitchFamily="34" charset="0"/>
              </a:rPr>
              <a:t>[</a:t>
            </a:r>
            <a:r>
              <a:rPr lang="en-US" altLang="ru-RU" sz="1600" i="1" dirty="0">
                <a:solidFill>
                  <a:srgbClr val="009211"/>
                </a:solidFill>
                <a:latin typeface="Bahnschrift" panose="020B0502040204020203" pitchFamily="34" charset="0"/>
              </a:rPr>
              <a:t>Okotrub</a:t>
            </a:r>
            <a:r>
              <a:rPr lang="ru-RU" altLang="ru-RU" sz="1600" i="1" dirty="0">
                <a:solidFill>
                  <a:srgbClr val="009211"/>
                </a:solidFill>
                <a:latin typeface="Bahnschrift" panose="020B0502040204020203" pitchFamily="34" charset="0"/>
              </a:rPr>
              <a:t> </a:t>
            </a:r>
            <a:r>
              <a:rPr lang="en-US" altLang="ru-RU" sz="1600" i="1" dirty="0">
                <a:solidFill>
                  <a:srgbClr val="009211"/>
                </a:solidFill>
                <a:latin typeface="Bahnschrift" panose="020B0502040204020203" pitchFamily="34" charset="0"/>
              </a:rPr>
              <a:t>et al, </a:t>
            </a:r>
            <a:r>
              <a:rPr lang="en-US" altLang="ru-RU" sz="1600" i="1" dirty="0" err="1">
                <a:solidFill>
                  <a:srgbClr val="009211"/>
                </a:solidFill>
                <a:latin typeface="Bahnschrift" panose="020B0502040204020203" pitchFamily="34" charset="0"/>
              </a:rPr>
              <a:t>Biophys</a:t>
            </a:r>
            <a:r>
              <a:rPr lang="en-US" altLang="ru-RU" sz="1600" i="1" dirty="0">
                <a:solidFill>
                  <a:srgbClr val="009211"/>
                </a:solidFill>
                <a:latin typeface="Bahnschrift" panose="020B0502040204020203" pitchFamily="34" charset="0"/>
              </a:rPr>
              <a:t> J </a:t>
            </a:r>
            <a:r>
              <a:rPr lang="ru-RU" altLang="ru-RU" sz="1600" i="1" dirty="0" smtClean="0">
                <a:solidFill>
                  <a:srgbClr val="009211"/>
                </a:solidFill>
                <a:latin typeface="Bahnschrift" panose="020B0502040204020203" pitchFamily="34" charset="0"/>
              </a:rPr>
              <a:t>120 </a:t>
            </a:r>
            <a:r>
              <a:rPr lang="en-US" altLang="ru-RU" sz="1600" i="1" dirty="0" smtClean="0">
                <a:solidFill>
                  <a:srgbClr val="009211"/>
                </a:solidFill>
                <a:latin typeface="Bahnschrift" panose="020B0502040204020203" pitchFamily="34" charset="0"/>
              </a:rPr>
              <a:t>(2021</a:t>
            </a:r>
            <a:r>
              <a:rPr lang="en-US" altLang="ru-RU" sz="1600" i="1" dirty="0">
                <a:solidFill>
                  <a:srgbClr val="009211"/>
                </a:solidFill>
                <a:latin typeface="Bahnschrift" panose="020B0502040204020203" pitchFamily="34" charset="0"/>
              </a:rPr>
              <a:t>)] </a:t>
            </a:r>
            <a:endParaRPr lang="ru-RU" altLang="ru-RU" sz="1600" i="1" dirty="0">
              <a:latin typeface="Bahnschrift" panose="020B0502040204020203" pitchFamily="34" charset="0"/>
            </a:endParaRPr>
          </a:p>
        </p:txBody>
      </p:sp>
      <p:sp>
        <p:nvSpPr>
          <p:cNvPr id="2" name="TextBox 1"/>
          <p:cNvSpPr txBox="1"/>
          <p:nvPr/>
        </p:nvSpPr>
        <p:spPr>
          <a:xfrm>
            <a:off x="5235152" y="4619143"/>
            <a:ext cx="546945" cy="369332"/>
          </a:xfrm>
          <a:prstGeom prst="rect">
            <a:avLst/>
          </a:prstGeom>
          <a:noFill/>
        </p:spPr>
        <p:txBody>
          <a:bodyPr wrap="none" rtlCol="0">
            <a:spAutoFit/>
          </a:bodyPr>
          <a:lstStyle/>
          <a:p>
            <a:r>
              <a:rPr lang="ru-RU" b="1" dirty="0" smtClean="0"/>
              <a:t>С=С</a:t>
            </a:r>
            <a:endParaRPr lang="ru-RU" b="1" dirty="0"/>
          </a:p>
        </p:txBody>
      </p:sp>
      <p:sp>
        <p:nvSpPr>
          <p:cNvPr id="16" name="TextBox 15"/>
          <p:cNvSpPr txBox="1"/>
          <p:nvPr/>
        </p:nvSpPr>
        <p:spPr>
          <a:xfrm>
            <a:off x="5586578" y="5655463"/>
            <a:ext cx="577402" cy="369332"/>
          </a:xfrm>
          <a:prstGeom prst="rect">
            <a:avLst/>
          </a:prstGeom>
          <a:noFill/>
        </p:spPr>
        <p:txBody>
          <a:bodyPr wrap="none" rtlCol="0">
            <a:spAutoFit/>
          </a:bodyPr>
          <a:lstStyle/>
          <a:p>
            <a:r>
              <a:rPr lang="ru-RU" b="1" dirty="0" smtClean="0"/>
              <a:t>С=</a:t>
            </a:r>
            <a:r>
              <a:rPr lang="en-US" b="1" dirty="0" smtClean="0"/>
              <a:t>O</a:t>
            </a:r>
            <a:endParaRPr lang="ru-RU" b="1" dirty="0"/>
          </a:p>
        </p:txBody>
      </p:sp>
      <p:sp>
        <p:nvSpPr>
          <p:cNvPr id="17" name="TextBox 16"/>
          <p:cNvSpPr txBox="1"/>
          <p:nvPr/>
        </p:nvSpPr>
        <p:spPr>
          <a:xfrm>
            <a:off x="7302570" y="4726702"/>
            <a:ext cx="452368" cy="369332"/>
          </a:xfrm>
          <a:prstGeom prst="rect">
            <a:avLst/>
          </a:prstGeom>
          <a:noFill/>
        </p:spPr>
        <p:txBody>
          <a:bodyPr wrap="none" rtlCol="0">
            <a:spAutoFit/>
          </a:bodyPr>
          <a:lstStyle/>
          <a:p>
            <a:r>
              <a:rPr lang="ru-RU" b="1" dirty="0" smtClean="0"/>
              <a:t>С</a:t>
            </a:r>
            <a:r>
              <a:rPr lang="en-US" b="1" dirty="0" smtClean="0"/>
              <a:t>D</a:t>
            </a:r>
            <a:endParaRPr lang="ru-RU" b="1" dirty="0"/>
          </a:p>
        </p:txBody>
      </p:sp>
      <p:sp>
        <p:nvSpPr>
          <p:cNvPr id="18" name="TextBox 17"/>
          <p:cNvSpPr txBox="1"/>
          <p:nvPr/>
        </p:nvSpPr>
        <p:spPr>
          <a:xfrm>
            <a:off x="9799432" y="4642003"/>
            <a:ext cx="452368" cy="369332"/>
          </a:xfrm>
          <a:prstGeom prst="rect">
            <a:avLst/>
          </a:prstGeom>
          <a:noFill/>
        </p:spPr>
        <p:txBody>
          <a:bodyPr wrap="none" rtlCol="0">
            <a:spAutoFit/>
          </a:bodyPr>
          <a:lstStyle/>
          <a:p>
            <a:r>
              <a:rPr lang="ru-RU" b="1" dirty="0" smtClean="0"/>
              <a:t>С</a:t>
            </a:r>
            <a:r>
              <a:rPr lang="en-US" b="1" dirty="0" smtClean="0"/>
              <a:t>H</a:t>
            </a:r>
            <a:endParaRPr lang="ru-RU" b="1" dirty="0"/>
          </a:p>
        </p:txBody>
      </p:sp>
      <p:grpSp>
        <p:nvGrpSpPr>
          <p:cNvPr id="11" name="Группа 10"/>
          <p:cNvGrpSpPr>
            <a:grpSpLocks/>
          </p:cNvGrpSpPr>
          <p:nvPr/>
        </p:nvGrpSpPr>
        <p:grpSpPr bwMode="auto">
          <a:xfrm>
            <a:off x="3921331" y="953770"/>
            <a:ext cx="6222794" cy="6011674"/>
            <a:chOff x="3638658" y="-546804"/>
            <a:chExt cx="8113152" cy="8778515"/>
          </a:xfrm>
        </p:grpSpPr>
        <p:pic>
          <p:nvPicPr>
            <p:cNvPr id="12" name="Рисунок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8658" y="-546804"/>
              <a:ext cx="8113152" cy="87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Прямая соединительная линия 12"/>
            <p:cNvCxnSpPr/>
            <p:nvPr/>
          </p:nvCxnSpPr>
          <p:spPr>
            <a:xfrm flipH="1">
              <a:off x="6722957" y="4310038"/>
              <a:ext cx="42542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6259177" y="4270511"/>
              <a:ext cx="15231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3600" b="1"/>
                <a:t>10 </a:t>
              </a:r>
              <a:r>
                <a:rPr lang="ru-RU" altLang="ru-RU" sz="3600" b="1"/>
                <a:t>µ</a:t>
              </a:r>
              <a:r>
                <a:rPr lang="en-US" altLang="ru-RU" sz="3600" b="1"/>
                <a:t>m</a:t>
              </a:r>
              <a:endParaRPr lang="ru-RU" altLang="ru-RU" sz="3600" b="1"/>
            </a:p>
          </p:txBody>
        </p:sp>
      </p:grpSp>
      <p:sp>
        <p:nvSpPr>
          <p:cNvPr id="3" name="Номер слайда 2"/>
          <p:cNvSpPr>
            <a:spLocks noGrp="1"/>
          </p:cNvSpPr>
          <p:nvPr>
            <p:ph type="sldNum" sz="quarter" idx="12"/>
          </p:nvPr>
        </p:nvSpPr>
        <p:spPr/>
        <p:txBody>
          <a:bodyPr/>
          <a:lstStyle/>
          <a:p>
            <a:fld id="{60192FF4-D0B6-4DAE-AD3D-D7F6F2C9A694}" type="slidenum">
              <a:rPr lang="ru-RU" smtClean="0"/>
              <a:t>6</a:t>
            </a:fld>
            <a:endParaRPr lang="ru-RU" dirty="0"/>
          </a:p>
        </p:txBody>
      </p:sp>
    </p:spTree>
    <p:extLst>
      <p:ext uri="{BB962C8B-B14F-4D97-AF65-F5344CB8AC3E}">
        <p14:creationId xmlns:p14="http://schemas.microsoft.com/office/powerpoint/2010/main" val="22251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539" t="66960" r="70005" b="2191"/>
          <a:stretch/>
        </p:blipFill>
        <p:spPr bwMode="auto">
          <a:xfrm>
            <a:off x="610584" y="3546507"/>
            <a:ext cx="2676382" cy="312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865" t="33061" r="69438" b="33307"/>
          <a:stretch/>
        </p:blipFill>
        <p:spPr bwMode="auto">
          <a:xfrm>
            <a:off x="3483320" y="1801948"/>
            <a:ext cx="2862413" cy="360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r="69550" b="66825"/>
          <a:stretch/>
        </p:blipFill>
        <p:spPr bwMode="auto">
          <a:xfrm>
            <a:off x="396710" y="339725"/>
            <a:ext cx="2952510" cy="334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a:spLocks noGrp="1"/>
          </p:cNvSpPr>
          <p:nvPr>
            <p:ph type="title"/>
          </p:nvPr>
        </p:nvSpPr>
        <p:spPr>
          <a:xfrm>
            <a:off x="0" y="0"/>
            <a:ext cx="12192000" cy="679450"/>
          </a:xfrm>
        </p:spPr>
        <p:txBody>
          <a:bodyPr rtlCol="0">
            <a:normAutofit/>
          </a:bodyPr>
          <a:lstStyle/>
          <a:p>
            <a:pPr algn="ctr" eaLnBrk="1" fontAlgn="auto" hangingPunct="1">
              <a:spcAft>
                <a:spcPts val="0"/>
              </a:spcAft>
              <a:defRPr/>
            </a:pPr>
            <a:r>
              <a:rPr lang="ru-RU" sz="4000" dirty="0">
                <a:solidFill>
                  <a:srgbClr val="2E3192"/>
                </a:solidFill>
                <a:latin typeface="Bahnschrift SemiBold" panose="020B0502040204020203" pitchFamily="34" charset="0"/>
                <a:cs typeface="Times New Roman" panose="02020603050405020304" pitchFamily="18" charset="0"/>
              </a:rPr>
              <a:t>Перераспределение разных жирных кислот </a:t>
            </a:r>
          </a:p>
        </p:txBody>
      </p:sp>
      <p:grpSp>
        <p:nvGrpSpPr>
          <p:cNvPr id="13" name="Группа 12"/>
          <p:cNvGrpSpPr>
            <a:grpSpLocks/>
          </p:cNvGrpSpPr>
          <p:nvPr/>
        </p:nvGrpSpPr>
        <p:grpSpPr bwMode="auto">
          <a:xfrm>
            <a:off x="6392180" y="679450"/>
            <a:ext cx="5159375" cy="4100513"/>
            <a:chOff x="6668101" y="631884"/>
            <a:chExt cx="5158139" cy="4099679"/>
          </a:xfrm>
        </p:grpSpPr>
        <p:pic>
          <p:nvPicPr>
            <p:cNvPr id="13344"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8101" y="896807"/>
              <a:ext cx="5158139" cy="383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TextBox 11"/>
            <p:cNvSpPr txBox="1">
              <a:spLocks noChangeArrowheads="1"/>
            </p:cNvSpPr>
            <p:nvPr/>
          </p:nvSpPr>
          <p:spPr bwMode="auto">
            <a:xfrm>
              <a:off x="7348598" y="631884"/>
              <a:ext cx="1021188" cy="46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pPr>
              <a:r>
                <a:rPr lang="en-US" altLang="ru-RU" sz="2400" dirty="0">
                  <a:latin typeface="Bahnschrift" panose="020B0502040204020203" pitchFamily="34" charset="0"/>
                  <a:cs typeface="Times New Roman" panose="02020603050405020304" pitchFamily="18" charset="0"/>
                </a:rPr>
                <a:t>NNMF</a:t>
              </a:r>
              <a:endParaRPr lang="ru-RU" altLang="ru-RU" sz="1800" dirty="0">
                <a:latin typeface="Bahnschrift" panose="020B0502040204020203" pitchFamily="34" charset="0"/>
                <a:cs typeface="Times New Roman" panose="02020603050405020304" pitchFamily="18" charset="0"/>
              </a:endParaRPr>
            </a:p>
          </p:txBody>
        </p:sp>
      </p:grpSp>
      <p:sp>
        <p:nvSpPr>
          <p:cNvPr id="30" name="TextBox 7"/>
          <p:cNvSpPr txBox="1">
            <a:spLocks noChangeArrowheads="1"/>
          </p:cNvSpPr>
          <p:nvPr/>
        </p:nvSpPr>
        <p:spPr bwMode="auto">
          <a:xfrm>
            <a:off x="9970812" y="523163"/>
            <a:ext cx="1994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nSpc>
                <a:spcPct val="100000"/>
              </a:lnSpc>
              <a:spcBef>
                <a:spcPct val="0"/>
              </a:spcBef>
              <a:buFontTx/>
              <a:buNone/>
              <a:defRPr/>
            </a:pPr>
            <a:r>
              <a:rPr lang="en-US" altLang="ru-RU" sz="3200" b="1" i="1" dirty="0">
                <a:solidFill>
                  <a:srgbClr val="2E3192"/>
                </a:solidFill>
                <a:latin typeface="Bahnschrift SemiBold" panose="020B0502040204020203" pitchFamily="34" charset="0"/>
                <a:ea typeface="+mj-ea"/>
                <a:cs typeface="Times New Roman" panose="02020603050405020304" pitchFamily="18" charset="0"/>
              </a:rPr>
              <a:t>T = −25 °C</a:t>
            </a:r>
            <a:endParaRPr lang="ru-RU" altLang="ru-RU" sz="3200" b="1" i="1" dirty="0">
              <a:solidFill>
                <a:srgbClr val="2E3192"/>
              </a:solidFill>
              <a:latin typeface="Bahnschrift SemiBold" panose="020B0502040204020203" pitchFamily="34" charset="0"/>
              <a:ea typeface="+mj-ea"/>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83319177"/>
              </p:ext>
            </p:extLst>
          </p:nvPr>
        </p:nvGraphicFramePr>
        <p:xfrm>
          <a:off x="6440488" y="4691063"/>
          <a:ext cx="5314950" cy="2027237"/>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2263222">
                  <a:extLst>
                    <a:ext uri="{9D8B030D-6E8A-4147-A177-3AD203B41FA5}">
                      <a16:colId xmlns:a16="http://schemas.microsoft.com/office/drawing/2014/main" val="20001"/>
                    </a:ext>
                  </a:extLst>
                </a:gridCol>
                <a:gridCol w="1280078">
                  <a:extLst>
                    <a:ext uri="{9D8B030D-6E8A-4147-A177-3AD203B41FA5}">
                      <a16:colId xmlns:a16="http://schemas.microsoft.com/office/drawing/2014/main" val="20002"/>
                    </a:ext>
                  </a:extLst>
                </a:gridCol>
              </a:tblGrid>
              <a:tr h="914543">
                <a:tc>
                  <a:txBody>
                    <a:bodyPr/>
                    <a:lstStyle/>
                    <a:p>
                      <a:pPr algn="ctr"/>
                      <a:r>
                        <a:rPr lang="en-US" sz="1800" dirty="0" smtClean="0">
                          <a:latin typeface="Bahnschrift" panose="020B0502040204020203" pitchFamily="34" charset="0"/>
                        </a:rPr>
                        <a:t>Fatty acid</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Ratio between disordered and ordered phases</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Uptake </a:t>
                      </a:r>
                      <a:endParaRPr lang="ru-RU" sz="1800" dirty="0">
                        <a:latin typeface="Bahnschrift" panose="020B0502040204020203" pitchFamily="34" charset="0"/>
                      </a:endParaRPr>
                    </a:p>
                  </a:txBody>
                  <a:tcPr marL="91434" marR="91434" marT="45727" marB="45727" anchor="ctr"/>
                </a:tc>
                <a:extLst>
                  <a:ext uri="{0D108BD9-81ED-4DB2-BD59-A6C34878D82A}">
                    <a16:rowId xmlns:a16="http://schemas.microsoft.com/office/drawing/2014/main" val="10000"/>
                  </a:ext>
                </a:extLst>
              </a:tr>
              <a:tr h="370898">
                <a:tc>
                  <a:txBody>
                    <a:bodyPr/>
                    <a:lstStyle/>
                    <a:p>
                      <a:pPr algn="ctr"/>
                      <a:r>
                        <a:rPr lang="en-US" sz="1800" dirty="0" smtClean="0">
                          <a:latin typeface="Bahnschrift" panose="020B0502040204020203" pitchFamily="34" charset="0"/>
                        </a:rPr>
                        <a:t>Stearic</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&lt;0.1</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~12 mol. %</a:t>
                      </a:r>
                      <a:endParaRPr lang="ru-RU" sz="1800" dirty="0">
                        <a:latin typeface="Bahnschrift" panose="020B0502040204020203" pitchFamily="34" charset="0"/>
                      </a:endParaRPr>
                    </a:p>
                  </a:txBody>
                  <a:tcPr marL="91434" marR="91434" marT="45727" marB="45727" anchor="ctr"/>
                </a:tc>
                <a:extLst>
                  <a:ext uri="{0D108BD9-81ED-4DB2-BD59-A6C34878D82A}">
                    <a16:rowId xmlns:a16="http://schemas.microsoft.com/office/drawing/2014/main" val="10001"/>
                  </a:ext>
                </a:extLst>
              </a:tr>
              <a:tr h="370898">
                <a:tc>
                  <a:txBody>
                    <a:bodyPr/>
                    <a:lstStyle/>
                    <a:p>
                      <a:pPr algn="ctr"/>
                      <a:r>
                        <a:rPr lang="en-US" sz="1800" dirty="0" smtClean="0">
                          <a:latin typeface="Bahnschrift" panose="020B0502040204020203" pitchFamily="34" charset="0"/>
                        </a:rPr>
                        <a:t>Oleic</a:t>
                      </a:r>
                      <a:endParaRPr lang="ru-RU" sz="1800" dirty="0">
                        <a:latin typeface="Bahnschrift" panose="020B0502040204020203" pitchFamily="34" charset="0"/>
                      </a:endParaRPr>
                    </a:p>
                  </a:txBody>
                  <a:tcPr marL="91434" marR="91434" marT="45727" marB="45727" anchor="ctr"/>
                </a:tc>
                <a:tc>
                  <a:txBody>
                    <a:bodyPr/>
                    <a:lstStyle/>
                    <a:p>
                      <a:pPr algn="ctr"/>
                      <a:r>
                        <a:rPr lang="ru-RU" sz="1800" b="0" i="0" u="none" strike="noStrike" kern="1200" baseline="0" dirty="0" smtClean="0">
                          <a:solidFill>
                            <a:schemeClr val="dk1"/>
                          </a:solidFill>
                          <a:latin typeface="Bahnschrift" panose="020B0502040204020203" pitchFamily="34" charset="0"/>
                          <a:ea typeface="+mn-ea"/>
                          <a:cs typeface="+mn-cs"/>
                        </a:rPr>
                        <a:t>1.2</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~25 mol. %</a:t>
                      </a:r>
                      <a:endParaRPr lang="ru-RU" sz="1800" dirty="0">
                        <a:latin typeface="Bahnschrift" panose="020B0502040204020203" pitchFamily="34" charset="0"/>
                      </a:endParaRPr>
                    </a:p>
                  </a:txBody>
                  <a:tcPr marL="91434" marR="91434" marT="45727" marB="45727" anchor="ctr"/>
                </a:tc>
                <a:extLst>
                  <a:ext uri="{0D108BD9-81ED-4DB2-BD59-A6C34878D82A}">
                    <a16:rowId xmlns:a16="http://schemas.microsoft.com/office/drawing/2014/main" val="10002"/>
                  </a:ext>
                </a:extLst>
              </a:tr>
              <a:tr h="370898">
                <a:tc>
                  <a:txBody>
                    <a:bodyPr/>
                    <a:lstStyle/>
                    <a:p>
                      <a:pPr algn="ctr"/>
                      <a:r>
                        <a:rPr lang="en-US" sz="1800" dirty="0" smtClean="0">
                          <a:latin typeface="Bahnschrift" panose="020B0502040204020203" pitchFamily="34" charset="0"/>
                        </a:rPr>
                        <a:t>Arachidonic</a:t>
                      </a:r>
                      <a:r>
                        <a:rPr lang="en-US" sz="1800" baseline="0" dirty="0" smtClean="0">
                          <a:latin typeface="Bahnschrift" panose="020B0502040204020203" pitchFamily="34" charset="0"/>
                        </a:rPr>
                        <a:t> </a:t>
                      </a:r>
                      <a:endParaRPr lang="ru-RU" sz="1800" dirty="0">
                        <a:latin typeface="Bahnschrift" panose="020B0502040204020203" pitchFamily="34" charset="0"/>
                      </a:endParaRPr>
                    </a:p>
                  </a:txBody>
                  <a:tcPr marL="91434" marR="91434" marT="45727" marB="45727" anchor="ctr"/>
                </a:tc>
                <a:tc>
                  <a:txBody>
                    <a:bodyPr/>
                    <a:lstStyle/>
                    <a:p>
                      <a:pPr algn="ctr"/>
                      <a:r>
                        <a:rPr lang="en-US" sz="1800" baseline="0" dirty="0" smtClean="0">
                          <a:latin typeface="Bahnschrift" panose="020B0502040204020203" pitchFamily="34" charset="0"/>
                        </a:rPr>
                        <a:t>1.45</a:t>
                      </a:r>
                      <a:endParaRPr lang="ru-RU" sz="1800" dirty="0">
                        <a:latin typeface="Bahnschrift" panose="020B0502040204020203" pitchFamily="34" charset="0"/>
                      </a:endParaRPr>
                    </a:p>
                  </a:txBody>
                  <a:tcPr marL="91434" marR="91434" marT="45727" marB="45727" anchor="ctr"/>
                </a:tc>
                <a:tc>
                  <a:txBody>
                    <a:bodyPr/>
                    <a:lstStyle/>
                    <a:p>
                      <a:pPr algn="ctr"/>
                      <a:r>
                        <a:rPr lang="en-US" sz="1800" dirty="0" smtClean="0">
                          <a:latin typeface="Bahnschrift" panose="020B0502040204020203" pitchFamily="34" charset="0"/>
                        </a:rPr>
                        <a:t>~ 4 mol. %</a:t>
                      </a:r>
                      <a:endParaRPr lang="ru-RU" sz="1800" dirty="0">
                        <a:latin typeface="Bahnschrift" panose="020B0502040204020203" pitchFamily="34" charset="0"/>
                      </a:endParaRPr>
                    </a:p>
                  </a:txBody>
                  <a:tcPr marL="91434" marR="91434" marT="45727" marB="45727" anchor="ctr"/>
                </a:tc>
                <a:extLst>
                  <a:ext uri="{0D108BD9-81ED-4DB2-BD59-A6C34878D82A}">
                    <a16:rowId xmlns:a16="http://schemas.microsoft.com/office/drawing/2014/main" val="10003"/>
                  </a:ext>
                </a:extLst>
              </a:tr>
            </a:tbl>
          </a:graphicData>
        </a:graphic>
      </p:graphicFrame>
      <p:sp>
        <p:nvSpPr>
          <p:cNvPr id="14" name="TextBox 13"/>
          <p:cNvSpPr txBox="1"/>
          <p:nvPr/>
        </p:nvSpPr>
        <p:spPr>
          <a:xfrm>
            <a:off x="3638550" y="1573525"/>
            <a:ext cx="936475" cy="584775"/>
          </a:xfrm>
          <a:prstGeom prst="rect">
            <a:avLst/>
          </a:prstGeom>
          <a:noFill/>
        </p:spPr>
        <p:txBody>
          <a:bodyPr wrap="none">
            <a:spAutoFit/>
          </a:bodyPr>
          <a:lstStyle/>
          <a:p>
            <a:pPr>
              <a:defRPr/>
            </a:pPr>
            <a:r>
              <a:rPr lang="en-US" sz="3200" dirty="0" err="1">
                <a:solidFill>
                  <a:srgbClr val="2E3192"/>
                </a:solidFill>
                <a:latin typeface="Bahnschrift" panose="020B0502040204020203" pitchFamily="34" charset="0"/>
                <a:ea typeface="+mj-ea"/>
                <a:cs typeface="+mj-cs"/>
              </a:rPr>
              <a:t>dOA</a:t>
            </a:r>
            <a:endParaRPr lang="ru-RU" sz="3200" dirty="0">
              <a:solidFill>
                <a:srgbClr val="2E3192"/>
              </a:solidFill>
              <a:latin typeface="Bahnschrift" panose="020B0502040204020203" pitchFamily="34" charset="0"/>
              <a:ea typeface="+mj-ea"/>
              <a:cs typeface="+mj-cs"/>
            </a:endParaRPr>
          </a:p>
        </p:txBody>
      </p:sp>
      <p:sp>
        <p:nvSpPr>
          <p:cNvPr id="16" name="TextBox 15"/>
          <p:cNvSpPr txBox="1"/>
          <p:nvPr/>
        </p:nvSpPr>
        <p:spPr>
          <a:xfrm>
            <a:off x="0" y="3885047"/>
            <a:ext cx="938077" cy="584775"/>
          </a:xfrm>
          <a:prstGeom prst="rect">
            <a:avLst/>
          </a:prstGeom>
          <a:noFill/>
        </p:spPr>
        <p:txBody>
          <a:bodyPr wrap="none">
            <a:spAutoFit/>
          </a:bodyPr>
          <a:lstStyle/>
          <a:p>
            <a:pPr>
              <a:defRPr/>
            </a:pPr>
            <a:r>
              <a:rPr lang="en-US" sz="3200" dirty="0" err="1">
                <a:solidFill>
                  <a:srgbClr val="2E3192"/>
                </a:solidFill>
                <a:latin typeface="Bahnschrift" panose="020B0502040204020203" pitchFamily="34" charset="0"/>
                <a:ea typeface="+mj-ea"/>
                <a:cs typeface="+mj-cs"/>
              </a:rPr>
              <a:t>dAA</a:t>
            </a:r>
            <a:endParaRPr lang="ru-RU" sz="3200" dirty="0">
              <a:solidFill>
                <a:srgbClr val="2E3192"/>
              </a:solidFill>
              <a:latin typeface="Bahnschrift" panose="020B0502040204020203" pitchFamily="34" charset="0"/>
              <a:ea typeface="+mj-ea"/>
              <a:cs typeface="+mj-cs"/>
            </a:endParaRPr>
          </a:p>
        </p:txBody>
      </p:sp>
      <p:sp>
        <p:nvSpPr>
          <p:cNvPr id="12" name="TextBox 11"/>
          <p:cNvSpPr txBox="1"/>
          <p:nvPr/>
        </p:nvSpPr>
        <p:spPr>
          <a:xfrm>
            <a:off x="-34925" y="529005"/>
            <a:ext cx="925253" cy="584775"/>
          </a:xfrm>
          <a:prstGeom prst="rect">
            <a:avLst/>
          </a:prstGeom>
          <a:noFill/>
        </p:spPr>
        <p:txBody>
          <a:bodyPr wrap="none">
            <a:spAutoFit/>
          </a:bodyPr>
          <a:lstStyle/>
          <a:p>
            <a:pPr>
              <a:defRPr/>
            </a:pPr>
            <a:r>
              <a:rPr lang="en-US" sz="3200" dirty="0" err="1">
                <a:solidFill>
                  <a:srgbClr val="2E3192"/>
                </a:solidFill>
                <a:latin typeface="Bahnschrift" panose="020B0502040204020203" pitchFamily="34" charset="0"/>
                <a:ea typeface="+mj-ea"/>
                <a:cs typeface="+mj-cs"/>
              </a:rPr>
              <a:t>dSA</a:t>
            </a:r>
            <a:endParaRPr lang="ru-RU" sz="3200" dirty="0">
              <a:solidFill>
                <a:srgbClr val="2E3192"/>
              </a:solidFill>
              <a:latin typeface="Bahnschrift" panose="020B0502040204020203" pitchFamily="34" charset="0"/>
              <a:ea typeface="+mj-ea"/>
              <a:cs typeface="+mj-cs"/>
            </a:endParaRPr>
          </a:p>
        </p:txBody>
      </p:sp>
      <p:sp>
        <p:nvSpPr>
          <p:cNvPr id="2" name="Номер слайда 1"/>
          <p:cNvSpPr>
            <a:spLocks noGrp="1"/>
          </p:cNvSpPr>
          <p:nvPr>
            <p:ph type="sldNum" sz="quarter" idx="12"/>
          </p:nvPr>
        </p:nvSpPr>
        <p:spPr/>
        <p:txBody>
          <a:bodyPr/>
          <a:lstStyle/>
          <a:p>
            <a:fld id="{60192FF4-D0B6-4DAE-AD3D-D7F6F2C9A694}" type="slidenum">
              <a:rPr lang="ru-RU" smtClean="0"/>
              <a:t>7</a:t>
            </a:fld>
            <a:endParaRPr lang="ru-RU"/>
          </a:p>
        </p:txBody>
      </p:sp>
      <p:sp>
        <p:nvSpPr>
          <p:cNvPr id="22" name="Прямоугольник 1"/>
          <p:cNvSpPr>
            <a:spLocks noChangeArrowheads="1"/>
          </p:cNvSpPr>
          <p:nvPr/>
        </p:nvSpPr>
        <p:spPr bwMode="auto">
          <a:xfrm>
            <a:off x="-89" y="6475377"/>
            <a:ext cx="3876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ru-RU" i="1" dirty="0">
                <a:solidFill>
                  <a:srgbClr val="009211"/>
                </a:solidFill>
                <a:latin typeface="Bahnschrift" panose="020B0502040204020203" pitchFamily="34" charset="0"/>
              </a:rPr>
              <a:t>[</a:t>
            </a:r>
            <a:r>
              <a:rPr lang="en-US" altLang="ru-RU" i="1" dirty="0">
                <a:solidFill>
                  <a:srgbClr val="009211"/>
                </a:solidFill>
                <a:latin typeface="Bahnschrift" panose="020B0502040204020203" pitchFamily="34" charset="0"/>
              </a:rPr>
              <a:t>Okotrub</a:t>
            </a:r>
            <a:r>
              <a:rPr lang="ru-RU" altLang="ru-RU" i="1" dirty="0">
                <a:solidFill>
                  <a:srgbClr val="009211"/>
                </a:solidFill>
                <a:latin typeface="Bahnschrift" panose="020B0502040204020203" pitchFamily="34" charset="0"/>
              </a:rPr>
              <a:t> </a:t>
            </a:r>
            <a:r>
              <a:rPr lang="en-US" altLang="ru-RU" i="1" dirty="0">
                <a:solidFill>
                  <a:srgbClr val="009211"/>
                </a:solidFill>
                <a:latin typeface="Bahnschrift" panose="020B0502040204020203" pitchFamily="34" charset="0"/>
              </a:rPr>
              <a:t>et al, </a:t>
            </a:r>
            <a:r>
              <a:rPr lang="en-US" altLang="ru-RU" i="1" dirty="0" err="1">
                <a:solidFill>
                  <a:srgbClr val="009211"/>
                </a:solidFill>
                <a:latin typeface="Bahnschrift" panose="020B0502040204020203" pitchFamily="34" charset="0"/>
              </a:rPr>
              <a:t>Biophys</a:t>
            </a:r>
            <a:r>
              <a:rPr lang="en-US" altLang="ru-RU" i="1" dirty="0">
                <a:solidFill>
                  <a:srgbClr val="009211"/>
                </a:solidFill>
                <a:latin typeface="Bahnschrift" panose="020B0502040204020203" pitchFamily="34" charset="0"/>
              </a:rPr>
              <a:t> J </a:t>
            </a:r>
            <a:r>
              <a:rPr lang="ru-RU" altLang="ru-RU" i="1" dirty="0" smtClean="0">
                <a:solidFill>
                  <a:srgbClr val="009211"/>
                </a:solidFill>
                <a:latin typeface="Bahnschrift" panose="020B0502040204020203" pitchFamily="34" charset="0"/>
              </a:rPr>
              <a:t>120 </a:t>
            </a:r>
            <a:r>
              <a:rPr lang="en-US" altLang="ru-RU" i="1" dirty="0" smtClean="0">
                <a:solidFill>
                  <a:srgbClr val="009211"/>
                </a:solidFill>
                <a:latin typeface="Bahnschrift" panose="020B0502040204020203" pitchFamily="34" charset="0"/>
              </a:rPr>
              <a:t>(2021</a:t>
            </a:r>
            <a:r>
              <a:rPr lang="en-US" altLang="ru-RU" i="1" dirty="0">
                <a:solidFill>
                  <a:srgbClr val="009211"/>
                </a:solidFill>
                <a:latin typeface="Bahnschrift" panose="020B0502040204020203" pitchFamily="34" charset="0"/>
              </a:rPr>
              <a:t>)] </a:t>
            </a:r>
            <a:endParaRPr lang="ru-RU" altLang="ru-RU" i="1" dirty="0">
              <a:latin typeface="Bahnschrift" panose="020B0502040204020203" pitchFamily="34" charset="0"/>
            </a:endParaRPr>
          </a:p>
        </p:txBody>
      </p:sp>
    </p:spTree>
    <p:extLst>
      <p:ext uri="{BB962C8B-B14F-4D97-AF65-F5344CB8AC3E}">
        <p14:creationId xmlns:p14="http://schemas.microsoft.com/office/powerpoint/2010/main" val="3759038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850900"/>
            <a:ext cx="4716463"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a:xfrm>
            <a:off x="10129838" y="6492875"/>
            <a:ext cx="2057400" cy="365125"/>
          </a:xfrm>
        </p:spPr>
        <p:txBody>
          <a:bodyPr/>
          <a:lstStyle/>
          <a:p>
            <a:pPr>
              <a:defRPr/>
            </a:pPr>
            <a:fld id="{4F66B6BB-FF6B-4D1C-890A-C7377AC82675}" type="slidenum">
              <a:rPr lang="ru-RU" altLang="ru-RU"/>
              <a:pPr>
                <a:defRPr/>
              </a:pPr>
              <a:t>8</a:t>
            </a:fld>
            <a:endParaRPr lang="ru-RU" altLang="ru-RU" dirty="0"/>
          </a:p>
        </p:txBody>
      </p:sp>
      <p:pic>
        <p:nvPicPr>
          <p:cNvPr id="15365"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138" y="850900"/>
            <a:ext cx="4716462"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2563" y="542925"/>
            <a:ext cx="2456122" cy="461665"/>
          </a:xfrm>
          <a:prstGeom prst="rect">
            <a:avLst/>
          </a:prstGeom>
          <a:noFill/>
        </p:spPr>
        <p:txBody>
          <a:bodyPr wrap="none">
            <a:spAutoFit/>
          </a:bodyPr>
          <a:lstStyle/>
          <a:p>
            <a:pPr>
              <a:defRPr/>
            </a:pPr>
            <a:r>
              <a:rPr lang="en-US" sz="2400" dirty="0">
                <a:solidFill>
                  <a:srgbClr val="C00000"/>
                </a:solidFill>
                <a:latin typeface="Bahnschrift" panose="020B0502040204020203" pitchFamily="34" charset="0"/>
                <a:ea typeface="+mj-ea"/>
                <a:cs typeface="+mj-cs"/>
              </a:rPr>
              <a:t>Stearic-d35 acid</a:t>
            </a:r>
            <a:endParaRPr lang="ru-RU" sz="2400" dirty="0">
              <a:solidFill>
                <a:srgbClr val="C00000"/>
              </a:solidFill>
              <a:latin typeface="Bahnschrift" panose="020B0502040204020203" pitchFamily="34" charset="0"/>
              <a:ea typeface="+mj-ea"/>
              <a:cs typeface="+mj-cs"/>
            </a:endParaRPr>
          </a:p>
        </p:txBody>
      </p:sp>
      <p:sp>
        <p:nvSpPr>
          <p:cNvPr id="7" name="TextBox 6"/>
          <p:cNvSpPr txBox="1"/>
          <p:nvPr/>
        </p:nvSpPr>
        <p:spPr>
          <a:xfrm>
            <a:off x="9802813" y="531813"/>
            <a:ext cx="1986441" cy="461665"/>
          </a:xfrm>
          <a:prstGeom prst="rect">
            <a:avLst/>
          </a:prstGeom>
          <a:noFill/>
        </p:spPr>
        <p:txBody>
          <a:bodyPr wrap="none">
            <a:spAutoFit/>
          </a:bodyPr>
          <a:lstStyle/>
          <a:p>
            <a:pPr>
              <a:defRPr/>
            </a:pPr>
            <a:r>
              <a:rPr lang="en-US" sz="2400" dirty="0">
                <a:solidFill>
                  <a:schemeClr val="accent5">
                    <a:lumMod val="75000"/>
                  </a:schemeClr>
                </a:solidFill>
                <a:latin typeface="Bahnschrift" panose="020B0502040204020203" pitchFamily="34" charset="0"/>
                <a:ea typeface="+mj-ea"/>
                <a:cs typeface="+mj-cs"/>
              </a:rPr>
              <a:t>Oleic-d9 acid</a:t>
            </a:r>
            <a:endParaRPr lang="ru-RU" sz="2400" dirty="0">
              <a:solidFill>
                <a:schemeClr val="accent5">
                  <a:lumMod val="75000"/>
                </a:schemeClr>
              </a:solidFill>
              <a:latin typeface="Bahnschrift" panose="020B0502040204020203" pitchFamily="34" charset="0"/>
              <a:ea typeface="+mj-ea"/>
              <a:cs typeface="+mj-cs"/>
            </a:endParaRPr>
          </a:p>
        </p:txBody>
      </p:sp>
      <p:sp>
        <p:nvSpPr>
          <p:cNvPr id="8" name="TextBox 7"/>
          <p:cNvSpPr txBox="1"/>
          <p:nvPr/>
        </p:nvSpPr>
        <p:spPr>
          <a:xfrm>
            <a:off x="4656138" y="6475413"/>
            <a:ext cx="3445174" cy="400110"/>
          </a:xfrm>
          <a:prstGeom prst="rect">
            <a:avLst/>
          </a:prstGeom>
          <a:noFill/>
        </p:spPr>
        <p:txBody>
          <a:bodyPr wrap="none">
            <a:spAutoFit/>
          </a:bodyPr>
          <a:lstStyle/>
          <a:p>
            <a:pPr>
              <a:defRPr/>
            </a:pPr>
            <a:r>
              <a:rPr lang="en-US" sz="2000" dirty="0">
                <a:latin typeface="Bahnschrift" panose="020B0502040204020203" pitchFamily="34" charset="0"/>
                <a:ea typeface="+mj-ea"/>
                <a:cs typeface="+mj-cs"/>
              </a:rPr>
              <a:t>(</a:t>
            </a:r>
            <a:r>
              <a:rPr lang="ru-RU" sz="2000" dirty="0">
                <a:latin typeface="Bahnschrift" panose="020B0502040204020203" pitchFamily="34" charset="0"/>
                <a:ea typeface="+mj-ea"/>
                <a:cs typeface="+mj-cs"/>
              </a:rPr>
              <a:t>Анализ средних спектров</a:t>
            </a:r>
            <a:r>
              <a:rPr lang="en-US" sz="2000" dirty="0">
                <a:latin typeface="Bahnschrift" panose="020B0502040204020203" pitchFamily="34" charset="0"/>
                <a:ea typeface="+mj-ea"/>
                <a:cs typeface="+mj-cs"/>
              </a:rPr>
              <a:t>)</a:t>
            </a:r>
            <a:endParaRPr lang="ru-RU" sz="2000" dirty="0">
              <a:latin typeface="Bahnschrift" panose="020B0502040204020203" pitchFamily="34" charset="0"/>
              <a:ea typeface="+mj-ea"/>
              <a:cs typeface="+mj-cs"/>
            </a:endParaRPr>
          </a:p>
        </p:txBody>
      </p:sp>
      <p:grpSp>
        <p:nvGrpSpPr>
          <p:cNvPr id="9" name="Группа 2"/>
          <p:cNvGrpSpPr>
            <a:grpSpLocks/>
          </p:cNvGrpSpPr>
          <p:nvPr/>
        </p:nvGrpSpPr>
        <p:grpSpPr bwMode="auto">
          <a:xfrm>
            <a:off x="913946" y="1391302"/>
            <a:ext cx="10479722" cy="2295525"/>
            <a:chOff x="129637" y="4050764"/>
            <a:chExt cx="8859900" cy="1301303"/>
          </a:xfrm>
        </p:grpSpPr>
        <p:sp>
          <p:nvSpPr>
            <p:cNvPr id="10" name="Скругленный прямоугольник 9"/>
            <p:cNvSpPr/>
            <p:nvPr/>
          </p:nvSpPr>
          <p:spPr>
            <a:xfrm>
              <a:off x="151980" y="4050764"/>
              <a:ext cx="8828620" cy="1301303"/>
            </a:xfrm>
            <a:prstGeom prst="roundRect">
              <a:avLst>
                <a:gd name="adj" fmla="val 10817"/>
              </a:avLst>
            </a:prstGeom>
            <a:solidFill>
              <a:schemeClr val="bg1"/>
            </a:solidFill>
            <a:ln w="3810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371" name="TextBox 19"/>
            <p:cNvSpPr txBox="1">
              <a:spLocks noChangeArrowheads="1"/>
            </p:cNvSpPr>
            <p:nvPr/>
          </p:nvSpPr>
          <p:spPr bwMode="auto">
            <a:xfrm>
              <a:off x="129637" y="4143266"/>
              <a:ext cx="8859900" cy="10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lnSpc>
                  <a:spcPct val="100000"/>
                </a:lnSpc>
                <a:spcBef>
                  <a:spcPct val="0"/>
                </a:spcBef>
              </a:pPr>
              <a:r>
                <a:rPr lang="ru-RU" altLang="ru-RU" sz="2400" dirty="0" smtClean="0">
                  <a:latin typeface="Bahnschrift" panose="020B0502040204020203" pitchFamily="34" charset="0"/>
                </a:rPr>
                <a:t>Мононенасыщенные цепочки в липидных гранулах </a:t>
              </a:r>
              <a:r>
                <a:rPr lang="ru-RU" altLang="ru-RU" sz="2400" dirty="0">
                  <a:latin typeface="Bahnschrift" panose="020B0502040204020203" pitchFamily="34" charset="0"/>
                </a:rPr>
                <a:t>претерпевает конформационное разупорядочение при -12 °С.</a:t>
              </a:r>
            </a:p>
            <a:p>
              <a:pPr eaLnBrk="1" hangingPunct="1">
                <a:lnSpc>
                  <a:spcPct val="100000"/>
                </a:lnSpc>
                <a:spcBef>
                  <a:spcPct val="0"/>
                </a:spcBef>
              </a:pPr>
              <a:r>
                <a:rPr lang="ru-RU" altLang="ru-RU" sz="2400" dirty="0">
                  <a:latin typeface="Bahnschrift" panose="020B0502040204020203" pitchFamily="34" charset="0"/>
                </a:rPr>
                <a:t>Часть </a:t>
              </a:r>
              <a:r>
                <a:rPr lang="ru-RU" altLang="ru-RU" sz="2400" dirty="0" smtClean="0">
                  <a:latin typeface="Bahnschrift" panose="020B0502040204020203" pitchFamily="34" charset="0"/>
                </a:rPr>
                <a:t>насыщенных липидов </a:t>
              </a:r>
              <a:r>
                <a:rPr lang="ru-RU" altLang="ru-RU" sz="2400" dirty="0">
                  <a:latin typeface="Bahnschrift" panose="020B0502040204020203" pitchFamily="34" charset="0"/>
                </a:rPr>
                <a:t>остается в </a:t>
              </a:r>
              <a:r>
                <a:rPr lang="ru-RU" altLang="ru-RU" sz="2400" dirty="0" err="1">
                  <a:latin typeface="Bahnschrift" panose="020B0502040204020203" pitchFamily="34" charset="0"/>
                </a:rPr>
                <a:t>конформационом</a:t>
              </a:r>
              <a:r>
                <a:rPr lang="ru-RU" altLang="ru-RU" sz="2400" dirty="0">
                  <a:latin typeface="Bahnschrift" panose="020B0502040204020203" pitchFamily="34" charset="0"/>
                </a:rPr>
                <a:t> упорядочении даже при  40 °С, хотя изначально все </a:t>
              </a:r>
              <a:r>
                <a:rPr lang="ru-RU" altLang="ru-RU" sz="2400" dirty="0" smtClean="0">
                  <a:latin typeface="Bahnschrift" panose="020B0502040204020203" pitchFamily="34" charset="0"/>
                </a:rPr>
                <a:t>липиды были </a:t>
              </a:r>
              <a:r>
                <a:rPr lang="ru-RU" altLang="ru-RU" sz="2400" dirty="0">
                  <a:latin typeface="Bahnschrift" panose="020B0502040204020203" pitchFamily="34" charset="0"/>
                </a:rPr>
                <a:t>в разупорядоченном состоянии.</a:t>
              </a:r>
            </a:p>
          </p:txBody>
        </p:sp>
      </p:grpSp>
      <p:sp>
        <p:nvSpPr>
          <p:cNvPr id="5" name="Заголовок 1"/>
          <p:cNvSpPr>
            <a:spLocks noGrp="1"/>
          </p:cNvSpPr>
          <p:nvPr>
            <p:ph type="title"/>
          </p:nvPr>
        </p:nvSpPr>
        <p:spPr>
          <a:xfrm>
            <a:off x="0" y="0"/>
            <a:ext cx="12192000" cy="927100"/>
          </a:xfrm>
        </p:spPr>
        <p:txBody>
          <a:bodyPr rtlCol="0">
            <a:noAutofit/>
          </a:bodyPr>
          <a:lstStyle/>
          <a:p>
            <a:pPr algn="ctr" eaLnBrk="1" fontAlgn="auto" hangingPunct="1">
              <a:spcAft>
                <a:spcPts val="0"/>
              </a:spcAft>
              <a:defRPr/>
            </a:pPr>
            <a:r>
              <a:rPr lang="ru-RU" sz="3600" dirty="0" smtClean="0">
                <a:solidFill>
                  <a:srgbClr val="2E3192"/>
                </a:solidFill>
                <a:latin typeface="Bahnschrift" panose="020B0502040204020203" pitchFamily="34" charset="0"/>
              </a:rPr>
              <a:t>Фазовые переходы в ооцитах с модифицированным липидным составом</a:t>
            </a:r>
            <a:endParaRPr lang="ru-RU" sz="3600" dirty="0">
              <a:solidFill>
                <a:srgbClr val="2E3192"/>
              </a:solidFill>
              <a:latin typeface="Bahnschrift" panose="020B0502040204020203" pitchFamily="34" charset="0"/>
            </a:endParaRPr>
          </a:p>
        </p:txBody>
      </p:sp>
      <p:sp>
        <p:nvSpPr>
          <p:cNvPr id="2" name="Полилиния 1"/>
          <p:cNvSpPr/>
          <p:nvPr/>
        </p:nvSpPr>
        <p:spPr>
          <a:xfrm>
            <a:off x="1948534" y="3952239"/>
            <a:ext cx="2257706" cy="764127"/>
          </a:xfrm>
          <a:custGeom>
            <a:avLst/>
            <a:gdLst>
              <a:gd name="connsiteX0" fmla="*/ 2320882 w 2320882"/>
              <a:gd name="connsiteY0" fmla="*/ 0 h 858939"/>
              <a:gd name="connsiteX1" fmla="*/ 1545378 w 2320882"/>
              <a:gd name="connsiteY1" fmla="*/ 532436 h 858939"/>
              <a:gd name="connsiteX2" fmla="*/ 202715 w 2320882"/>
              <a:gd name="connsiteY2" fmla="*/ 844952 h 858939"/>
              <a:gd name="connsiteX3" fmla="*/ 29094 w 2320882"/>
              <a:gd name="connsiteY3" fmla="*/ 775504 h 858939"/>
              <a:gd name="connsiteX0" fmla="*/ 2118167 w 2118167"/>
              <a:gd name="connsiteY0" fmla="*/ 0 h 844952"/>
              <a:gd name="connsiteX1" fmla="*/ 1342663 w 2118167"/>
              <a:gd name="connsiteY1" fmla="*/ 532436 h 844952"/>
              <a:gd name="connsiteX2" fmla="*/ 0 w 2118167"/>
              <a:gd name="connsiteY2" fmla="*/ 844952 h 844952"/>
            </a:gdLst>
            <a:ahLst/>
            <a:cxnLst>
              <a:cxn ang="0">
                <a:pos x="connsiteX0" y="connsiteY0"/>
              </a:cxn>
              <a:cxn ang="0">
                <a:pos x="connsiteX1" y="connsiteY1"/>
              </a:cxn>
              <a:cxn ang="0">
                <a:pos x="connsiteX2" y="connsiteY2"/>
              </a:cxn>
            </a:cxnLst>
            <a:rect l="l" t="t" r="r" b="b"/>
            <a:pathLst>
              <a:path w="2118167" h="844952">
                <a:moveTo>
                  <a:pt x="2118167" y="0"/>
                </a:moveTo>
                <a:cubicBezTo>
                  <a:pt x="1906929" y="195805"/>
                  <a:pt x="1695691" y="391611"/>
                  <a:pt x="1342663" y="532436"/>
                </a:cubicBezTo>
                <a:cubicBezTo>
                  <a:pt x="989635" y="673261"/>
                  <a:pt x="252714" y="804441"/>
                  <a:pt x="0" y="844952"/>
                </a:cubicBezTo>
              </a:path>
            </a:pathLst>
          </a:custGeom>
          <a:noFill/>
          <a:ln w="31750">
            <a:solidFill>
              <a:srgbClr val="800000"/>
            </a:solidFill>
            <a:prstDash val="solid"/>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олилиния 10"/>
          <p:cNvSpPr/>
          <p:nvPr/>
        </p:nvSpPr>
        <p:spPr>
          <a:xfrm>
            <a:off x="2915920" y="4185920"/>
            <a:ext cx="2802254" cy="822960"/>
          </a:xfrm>
          <a:custGeom>
            <a:avLst/>
            <a:gdLst>
              <a:gd name="connsiteX0" fmla="*/ 0 w 1788160"/>
              <a:gd name="connsiteY0" fmla="*/ 375920 h 375920"/>
              <a:gd name="connsiteX1" fmla="*/ 1046480 w 1788160"/>
              <a:gd name="connsiteY1" fmla="*/ 243840 h 375920"/>
              <a:gd name="connsiteX2" fmla="*/ 1788160 w 1788160"/>
              <a:gd name="connsiteY2" fmla="*/ 0 h 375920"/>
              <a:gd name="connsiteX3" fmla="*/ 1788160 w 1788160"/>
              <a:gd name="connsiteY3" fmla="*/ 0 h 375920"/>
              <a:gd name="connsiteX0" fmla="*/ 0 w 1788160"/>
              <a:gd name="connsiteY0" fmla="*/ 375920 h 375920"/>
              <a:gd name="connsiteX1" fmla="*/ 1046480 w 1788160"/>
              <a:gd name="connsiteY1" fmla="*/ 218440 h 375920"/>
              <a:gd name="connsiteX2" fmla="*/ 1788160 w 1788160"/>
              <a:gd name="connsiteY2" fmla="*/ 0 h 375920"/>
              <a:gd name="connsiteX3" fmla="*/ 1788160 w 1788160"/>
              <a:gd name="connsiteY3" fmla="*/ 0 h 375920"/>
              <a:gd name="connsiteX0" fmla="*/ 0 w 1788160"/>
              <a:gd name="connsiteY0" fmla="*/ 375920 h 375920"/>
              <a:gd name="connsiteX1" fmla="*/ 934164 w 1788160"/>
              <a:gd name="connsiteY1" fmla="*/ 243840 h 375920"/>
              <a:gd name="connsiteX2" fmla="*/ 1788160 w 1788160"/>
              <a:gd name="connsiteY2" fmla="*/ 0 h 375920"/>
              <a:gd name="connsiteX3" fmla="*/ 1788160 w 1788160"/>
              <a:gd name="connsiteY3" fmla="*/ 0 h 375920"/>
              <a:gd name="connsiteX0" fmla="*/ 0 w 2065205"/>
              <a:gd name="connsiteY0" fmla="*/ 411480 h 411480"/>
              <a:gd name="connsiteX1" fmla="*/ 1211209 w 2065205"/>
              <a:gd name="connsiteY1" fmla="*/ 243840 h 411480"/>
              <a:gd name="connsiteX2" fmla="*/ 2065205 w 2065205"/>
              <a:gd name="connsiteY2" fmla="*/ 0 h 411480"/>
              <a:gd name="connsiteX3" fmla="*/ 2065205 w 2065205"/>
              <a:gd name="connsiteY3" fmla="*/ 0 h 411480"/>
              <a:gd name="connsiteX0" fmla="*/ 0 w 2065205"/>
              <a:gd name="connsiteY0" fmla="*/ 411480 h 411480"/>
              <a:gd name="connsiteX1" fmla="*/ 1203721 w 2065205"/>
              <a:gd name="connsiteY1" fmla="*/ 233680 h 411480"/>
              <a:gd name="connsiteX2" fmla="*/ 2065205 w 2065205"/>
              <a:gd name="connsiteY2" fmla="*/ 0 h 411480"/>
              <a:gd name="connsiteX3" fmla="*/ 2065205 w 2065205"/>
              <a:gd name="connsiteY3" fmla="*/ 0 h 411480"/>
            </a:gdLst>
            <a:ahLst/>
            <a:cxnLst>
              <a:cxn ang="0">
                <a:pos x="connsiteX0" y="connsiteY0"/>
              </a:cxn>
              <a:cxn ang="0">
                <a:pos x="connsiteX1" y="connsiteY1"/>
              </a:cxn>
              <a:cxn ang="0">
                <a:pos x="connsiteX2" y="connsiteY2"/>
              </a:cxn>
              <a:cxn ang="0">
                <a:pos x="connsiteX3" y="connsiteY3"/>
              </a:cxn>
            </a:cxnLst>
            <a:rect l="l" t="t" r="r" b="b"/>
            <a:pathLst>
              <a:path w="2065205" h="411480">
                <a:moveTo>
                  <a:pt x="0" y="411480"/>
                </a:moveTo>
                <a:cubicBezTo>
                  <a:pt x="374226" y="376766"/>
                  <a:pt x="859520" y="302260"/>
                  <a:pt x="1203721" y="233680"/>
                </a:cubicBezTo>
                <a:cubicBezTo>
                  <a:pt x="1547922" y="165100"/>
                  <a:pt x="1921624" y="38947"/>
                  <a:pt x="2065205" y="0"/>
                </a:cubicBezTo>
                <a:lnTo>
                  <a:pt x="2065205" y="0"/>
                </a:lnTo>
              </a:path>
            </a:pathLst>
          </a:custGeom>
          <a:noFill/>
          <a:ln w="28575">
            <a:solidFill>
              <a:srgbClr val="FF7676"/>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a:off x="7612380" y="4915534"/>
            <a:ext cx="1346835" cy="842645"/>
          </a:xfrm>
          <a:custGeom>
            <a:avLst/>
            <a:gdLst>
              <a:gd name="connsiteX0" fmla="*/ 0 w 1239520"/>
              <a:gd name="connsiteY0" fmla="*/ 772160 h 772160"/>
              <a:gd name="connsiteX1" fmla="*/ 792480 w 1239520"/>
              <a:gd name="connsiteY1" fmla="*/ 599440 h 772160"/>
              <a:gd name="connsiteX2" fmla="*/ 1239520 w 1239520"/>
              <a:gd name="connsiteY2" fmla="*/ 0 h 772160"/>
              <a:gd name="connsiteX3" fmla="*/ 1239520 w 1239520"/>
              <a:gd name="connsiteY3" fmla="*/ 0 h 772160"/>
              <a:gd name="connsiteX0" fmla="*/ 0 w 1257300"/>
              <a:gd name="connsiteY0" fmla="*/ 810260 h 810260"/>
              <a:gd name="connsiteX1" fmla="*/ 810260 w 1257300"/>
              <a:gd name="connsiteY1" fmla="*/ 599440 h 810260"/>
              <a:gd name="connsiteX2" fmla="*/ 1257300 w 1257300"/>
              <a:gd name="connsiteY2" fmla="*/ 0 h 810260"/>
              <a:gd name="connsiteX3" fmla="*/ 1257300 w 1257300"/>
              <a:gd name="connsiteY3" fmla="*/ 0 h 810260"/>
              <a:gd name="connsiteX0" fmla="*/ 0 w 1257300"/>
              <a:gd name="connsiteY0" fmla="*/ 810260 h 810260"/>
              <a:gd name="connsiteX1" fmla="*/ 810260 w 1257300"/>
              <a:gd name="connsiteY1" fmla="*/ 599440 h 810260"/>
              <a:gd name="connsiteX2" fmla="*/ 1257300 w 1257300"/>
              <a:gd name="connsiteY2" fmla="*/ 0 h 810260"/>
              <a:gd name="connsiteX3" fmla="*/ 1257300 w 1257300"/>
              <a:gd name="connsiteY3" fmla="*/ 0 h 810260"/>
              <a:gd name="connsiteX0" fmla="*/ 0 w 1257300"/>
              <a:gd name="connsiteY0" fmla="*/ 810260 h 810260"/>
              <a:gd name="connsiteX1" fmla="*/ 810260 w 1257300"/>
              <a:gd name="connsiteY1" fmla="*/ 599440 h 810260"/>
              <a:gd name="connsiteX2" fmla="*/ 1257300 w 1257300"/>
              <a:gd name="connsiteY2" fmla="*/ 0 h 810260"/>
              <a:gd name="connsiteX3" fmla="*/ 1257300 w 1257300"/>
              <a:gd name="connsiteY3" fmla="*/ 0 h 810260"/>
              <a:gd name="connsiteX0" fmla="*/ 0 w 1377315"/>
              <a:gd name="connsiteY0" fmla="*/ 856172 h 856172"/>
              <a:gd name="connsiteX1" fmla="*/ 810260 w 1377315"/>
              <a:gd name="connsiteY1" fmla="*/ 645352 h 856172"/>
              <a:gd name="connsiteX2" fmla="*/ 1257300 w 1377315"/>
              <a:gd name="connsiteY2" fmla="*/ 45912 h 856172"/>
              <a:gd name="connsiteX3" fmla="*/ 1377315 w 1377315"/>
              <a:gd name="connsiteY3" fmla="*/ 40197 h 856172"/>
              <a:gd name="connsiteX0" fmla="*/ 0 w 1257300"/>
              <a:gd name="connsiteY0" fmla="*/ 810260 h 810260"/>
              <a:gd name="connsiteX1" fmla="*/ 810260 w 1257300"/>
              <a:gd name="connsiteY1" fmla="*/ 599440 h 810260"/>
              <a:gd name="connsiteX2" fmla="*/ 1257300 w 1257300"/>
              <a:gd name="connsiteY2" fmla="*/ 0 h 810260"/>
              <a:gd name="connsiteX0" fmla="*/ 0 w 1346835"/>
              <a:gd name="connsiteY0" fmla="*/ 903605 h 903605"/>
              <a:gd name="connsiteX1" fmla="*/ 810260 w 1346835"/>
              <a:gd name="connsiteY1" fmla="*/ 692785 h 903605"/>
              <a:gd name="connsiteX2" fmla="*/ 1346835 w 1346835"/>
              <a:gd name="connsiteY2" fmla="*/ 0 h 903605"/>
              <a:gd name="connsiteX0" fmla="*/ 0 w 1346835"/>
              <a:gd name="connsiteY0" fmla="*/ 903605 h 903605"/>
              <a:gd name="connsiteX1" fmla="*/ 810260 w 1346835"/>
              <a:gd name="connsiteY1" fmla="*/ 692785 h 903605"/>
              <a:gd name="connsiteX2" fmla="*/ 1346835 w 1346835"/>
              <a:gd name="connsiteY2" fmla="*/ 0 h 903605"/>
              <a:gd name="connsiteX0" fmla="*/ 0 w 1346835"/>
              <a:gd name="connsiteY0" fmla="*/ 903605 h 903605"/>
              <a:gd name="connsiteX1" fmla="*/ 810260 w 1346835"/>
              <a:gd name="connsiteY1" fmla="*/ 692785 h 903605"/>
              <a:gd name="connsiteX2" fmla="*/ 1346835 w 1346835"/>
              <a:gd name="connsiteY2" fmla="*/ 0 h 903605"/>
              <a:gd name="connsiteX0" fmla="*/ 0 w 1346835"/>
              <a:gd name="connsiteY0" fmla="*/ 824357 h 824357"/>
              <a:gd name="connsiteX1" fmla="*/ 810260 w 1346835"/>
              <a:gd name="connsiteY1" fmla="*/ 613537 h 824357"/>
              <a:gd name="connsiteX2" fmla="*/ 1346835 w 1346835"/>
              <a:gd name="connsiteY2" fmla="*/ 0 h 824357"/>
              <a:gd name="connsiteX0" fmla="*/ 0 w 1346835"/>
              <a:gd name="connsiteY0" fmla="*/ 824357 h 824357"/>
              <a:gd name="connsiteX1" fmla="*/ 810260 w 1346835"/>
              <a:gd name="connsiteY1" fmla="*/ 613537 h 824357"/>
              <a:gd name="connsiteX2" fmla="*/ 1346835 w 1346835"/>
              <a:gd name="connsiteY2" fmla="*/ 0 h 824357"/>
              <a:gd name="connsiteX0" fmla="*/ 0 w 1346835"/>
              <a:gd name="connsiteY0" fmla="*/ 842645 h 842645"/>
              <a:gd name="connsiteX1" fmla="*/ 810260 w 1346835"/>
              <a:gd name="connsiteY1" fmla="*/ 631825 h 842645"/>
              <a:gd name="connsiteX2" fmla="*/ 1346835 w 1346835"/>
              <a:gd name="connsiteY2" fmla="*/ 0 h 842645"/>
            </a:gdLst>
            <a:ahLst/>
            <a:cxnLst>
              <a:cxn ang="0">
                <a:pos x="connsiteX0" y="connsiteY0"/>
              </a:cxn>
              <a:cxn ang="0">
                <a:pos x="connsiteX1" y="connsiteY1"/>
              </a:cxn>
              <a:cxn ang="0">
                <a:pos x="connsiteX2" y="connsiteY2"/>
              </a:cxn>
            </a:cxnLst>
            <a:rect l="l" t="t" r="r" b="b"/>
            <a:pathLst>
              <a:path w="1346835" h="842645">
                <a:moveTo>
                  <a:pt x="0" y="842645"/>
                </a:moveTo>
                <a:cubicBezTo>
                  <a:pt x="292946" y="820631"/>
                  <a:pt x="585788" y="772266"/>
                  <a:pt x="810260" y="631825"/>
                </a:cubicBezTo>
                <a:cubicBezTo>
                  <a:pt x="1034732" y="491384"/>
                  <a:pt x="1155933" y="251354"/>
                  <a:pt x="1346835" y="0"/>
                </a:cubicBezTo>
              </a:path>
            </a:pathLst>
          </a:custGeom>
          <a:noFill/>
          <a:ln w="28575">
            <a:solidFill>
              <a:srgbClr val="5C5CFF"/>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2006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Заголовок 1"/>
          <p:cNvSpPr>
            <a:spLocks noGrp="1"/>
          </p:cNvSpPr>
          <p:nvPr>
            <p:ph type="title"/>
          </p:nvPr>
        </p:nvSpPr>
        <p:spPr>
          <a:xfrm>
            <a:off x="3175" y="6350"/>
            <a:ext cx="12179300" cy="1756462"/>
          </a:xfrm>
        </p:spPr>
        <p:txBody>
          <a:bodyPr rtlCol="0">
            <a:noAutofit/>
          </a:bodyPr>
          <a:lstStyle/>
          <a:p>
            <a:pPr algn="ctr" eaLnBrk="1" fontAlgn="auto" hangingPunct="1">
              <a:spcAft>
                <a:spcPts val="0"/>
              </a:spcAft>
              <a:defRPr/>
            </a:pPr>
            <a:r>
              <a:rPr lang="ru-RU" dirty="0" err="1" smtClean="0">
                <a:solidFill>
                  <a:srgbClr val="2E3192"/>
                </a:solidFill>
                <a:latin typeface="Bahnschrift SemiBold" panose="020B0502040204020203" pitchFamily="34" charset="0"/>
                <a:cs typeface="Times New Roman" panose="02020603050405020304" pitchFamily="18" charset="0"/>
              </a:rPr>
              <a:t>Характеризация</a:t>
            </a:r>
            <a:r>
              <a:rPr lang="ru-RU" dirty="0" smtClean="0">
                <a:solidFill>
                  <a:srgbClr val="2E3192"/>
                </a:solidFill>
                <a:latin typeface="Bahnschrift SemiBold" panose="020B0502040204020203" pitchFamily="34" charset="0"/>
                <a:cs typeface="Times New Roman" panose="02020603050405020304" pitchFamily="18" charset="0"/>
              </a:rPr>
              <a:t> липидного </a:t>
            </a:r>
            <a:r>
              <a:rPr lang="ru-RU" dirty="0">
                <a:solidFill>
                  <a:srgbClr val="2E3192"/>
                </a:solidFill>
                <a:latin typeface="Bahnschrift SemiBold" panose="020B0502040204020203" pitchFamily="34" charset="0"/>
                <a:cs typeface="Times New Roman" panose="02020603050405020304" pitchFamily="18" charset="0"/>
              </a:rPr>
              <a:t>метаболизма эмбрионов мыши после </a:t>
            </a:r>
            <a:r>
              <a:rPr lang="ru-RU" dirty="0" err="1">
                <a:solidFill>
                  <a:srgbClr val="2E3192"/>
                </a:solidFill>
                <a:latin typeface="Bahnschrift SemiBold" panose="020B0502040204020203" pitchFamily="34" charset="0"/>
                <a:cs typeface="Times New Roman" panose="02020603050405020304" pitchFamily="18" charset="0"/>
              </a:rPr>
              <a:t>криоконсервации</a:t>
            </a:r>
            <a:endParaRPr lang="ru-RU" dirty="0">
              <a:solidFill>
                <a:srgbClr val="2E3192"/>
              </a:solidFill>
              <a:latin typeface="Bahnschrift SemiBold" panose="020B0502040204020203" pitchFamily="34" charset="0"/>
              <a:cs typeface="Times New Roman" panose="02020603050405020304" pitchFamily="18" charset="0"/>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722438"/>
            <a:ext cx="982027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446963" y="2330450"/>
            <a:ext cx="1717675" cy="116205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p:cNvSpPr txBox="1"/>
          <p:nvPr/>
        </p:nvSpPr>
        <p:spPr>
          <a:xfrm>
            <a:off x="7197725" y="2005648"/>
            <a:ext cx="2149475" cy="923330"/>
          </a:xfrm>
          <a:prstGeom prst="rect">
            <a:avLst/>
          </a:prstGeom>
          <a:noFill/>
        </p:spPr>
        <p:txBody>
          <a:bodyPr>
            <a:spAutoFit/>
          </a:bodyPr>
          <a:lstStyle/>
          <a:p>
            <a:pPr algn="ctr">
              <a:defRPr/>
            </a:pPr>
            <a:r>
              <a:rPr lang="ru-RU" b="1" dirty="0"/>
              <a:t>Культивирование</a:t>
            </a:r>
          </a:p>
          <a:p>
            <a:pPr algn="ctr">
              <a:defRPr/>
            </a:pPr>
            <a:r>
              <a:rPr lang="en-US" b="1" dirty="0"/>
              <a:t>c</a:t>
            </a:r>
          </a:p>
          <a:p>
            <a:pPr algn="ctr">
              <a:defRPr/>
            </a:pPr>
            <a:r>
              <a:rPr lang="en-US" b="1" dirty="0" err="1" smtClean="0"/>
              <a:t>dSA</a:t>
            </a:r>
            <a:r>
              <a:rPr lang="en-US" b="1" dirty="0" smtClean="0"/>
              <a:t> </a:t>
            </a:r>
            <a:r>
              <a:rPr lang="en-US" b="1" dirty="0"/>
              <a:t>(</a:t>
            </a:r>
            <a:r>
              <a:rPr lang="ru-RU" b="1" dirty="0"/>
              <a:t>50 µ</a:t>
            </a:r>
            <a:r>
              <a:rPr lang="en-US" b="1" dirty="0"/>
              <a:t>M</a:t>
            </a:r>
            <a:r>
              <a:rPr lang="en-US" b="1" dirty="0" smtClean="0"/>
              <a:t>)</a:t>
            </a:r>
            <a:endParaRPr lang="en-US" b="1" dirty="0"/>
          </a:p>
        </p:txBody>
      </p:sp>
      <p:pic>
        <p:nvPicPr>
          <p:cNvPr id="19" name="Picture 2" descr="C:\Users\user\Desktop\ЛАБА, ЛЮБОВЬ МОЯ\2021DeuteratedMouse\IMG_20210929_161711.jpg"/>
          <p:cNvPicPr>
            <a:picLocks noChangeAspect="1" noChangeArrowheads="1"/>
          </p:cNvPicPr>
          <p:nvPr/>
        </p:nvPicPr>
        <p:blipFill>
          <a:blip r:embed="rId4">
            <a:extLst>
              <a:ext uri="{28A0092B-C50C-407E-A947-70E740481C1C}">
                <a14:useLocalDpi xmlns:a14="http://schemas.microsoft.com/office/drawing/2010/main" val="0"/>
              </a:ext>
            </a:extLst>
          </a:blip>
          <a:srcRect l="26083" t="16051" b="14394"/>
          <a:stretch>
            <a:fillRect/>
          </a:stretch>
        </p:blipFill>
        <p:spPr bwMode="auto">
          <a:xfrm>
            <a:off x="9474994" y="2904331"/>
            <a:ext cx="26289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Группа 19"/>
          <p:cNvGrpSpPr>
            <a:grpSpLocks/>
          </p:cNvGrpSpPr>
          <p:nvPr/>
        </p:nvGrpSpPr>
        <p:grpSpPr bwMode="auto">
          <a:xfrm>
            <a:off x="9987757" y="4793773"/>
            <a:ext cx="1770062" cy="369888"/>
            <a:chOff x="3995738" y="4105876"/>
            <a:chExt cx="1700974" cy="369332"/>
          </a:xfrm>
        </p:grpSpPr>
        <p:cxnSp>
          <p:nvCxnSpPr>
            <p:cNvPr id="21" name="Прямая со стрелкой 20"/>
            <p:cNvCxnSpPr/>
            <p:nvPr/>
          </p:nvCxnSpPr>
          <p:spPr>
            <a:xfrm>
              <a:off x="3995738" y="4472038"/>
              <a:ext cx="1700974"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4281807" y="4105876"/>
              <a:ext cx="1128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dirty="0">
                  <a:solidFill>
                    <a:srgbClr val="0070C0"/>
                  </a:solidFill>
                </a:rPr>
                <a:t>~</a:t>
              </a:r>
              <a:r>
                <a:rPr lang="ru-RU" altLang="ru-RU" dirty="0">
                  <a:solidFill>
                    <a:srgbClr val="0070C0"/>
                  </a:solidFill>
                </a:rPr>
                <a:t> 1</a:t>
              </a:r>
              <a:r>
                <a:rPr lang="en-US" altLang="ru-RU" dirty="0">
                  <a:solidFill>
                    <a:srgbClr val="0070C0"/>
                  </a:solidFill>
                </a:rPr>
                <a:t>00</a:t>
              </a:r>
              <a:r>
                <a:rPr lang="el-GR" altLang="ru-RU" dirty="0">
                  <a:solidFill>
                    <a:srgbClr val="0070C0"/>
                  </a:solidFill>
                </a:rPr>
                <a:t>μ</a:t>
              </a:r>
              <a:r>
                <a:rPr lang="en-US" altLang="ru-RU" dirty="0">
                  <a:solidFill>
                    <a:srgbClr val="0070C0"/>
                  </a:solidFill>
                </a:rPr>
                <a:t>m</a:t>
              </a:r>
              <a:r>
                <a:rPr lang="ru-RU" altLang="ru-RU" dirty="0">
                  <a:solidFill>
                    <a:srgbClr val="0070C0"/>
                  </a:solidFill>
                </a:rPr>
                <a:t> </a:t>
              </a:r>
            </a:p>
          </p:txBody>
        </p:sp>
      </p:grpSp>
      <p:pic>
        <p:nvPicPr>
          <p:cNvPr id="23" name="Picture 4" descr="1619358736_3-phonoteka_org-p-fon-mnogo-tochek-6.png (3600×3600)"/>
          <p:cNvPicPr>
            <a:picLocks noChangeAspect="1" noChangeArrowheads="1"/>
          </p:cNvPicPr>
          <p:nvPr/>
        </p:nvPicPr>
        <p:blipFill>
          <a:blip r:embed="rId5">
            <a:extLst>
              <a:ext uri="{28A0092B-C50C-407E-A947-70E740481C1C}">
                <a14:useLocalDpi xmlns:a14="http://schemas.microsoft.com/office/drawing/2010/main" val="0"/>
              </a:ext>
            </a:extLst>
          </a:blip>
          <a:srcRect l="50084" b="51442"/>
          <a:stretch>
            <a:fillRect/>
          </a:stretch>
        </p:blipFill>
        <p:spPr bwMode="auto">
          <a:xfrm>
            <a:off x="10319544" y="3339306"/>
            <a:ext cx="11049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Прямая соединительная линия 23"/>
          <p:cNvCxnSpPr/>
          <p:nvPr/>
        </p:nvCxnSpPr>
        <p:spPr>
          <a:xfrm flipV="1">
            <a:off x="9987757" y="2944653"/>
            <a:ext cx="0" cy="2300288"/>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11757819" y="2986563"/>
            <a:ext cx="0" cy="2300288"/>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25846" y="2282647"/>
            <a:ext cx="2178048" cy="369332"/>
          </a:xfrm>
          <a:prstGeom prst="rect">
            <a:avLst/>
          </a:prstGeom>
          <a:noFill/>
        </p:spPr>
        <p:txBody>
          <a:bodyPr wrap="square" rtlCol="0">
            <a:spAutoFit/>
          </a:bodyPr>
          <a:lstStyle/>
          <a:p>
            <a:r>
              <a:rPr lang="ru-RU" b="1" dirty="0" smtClean="0"/>
              <a:t>Измерение КРС</a:t>
            </a:r>
            <a:endParaRPr lang="ru-RU" b="1" dirty="0"/>
          </a:p>
        </p:txBody>
      </p:sp>
      <p:sp>
        <p:nvSpPr>
          <p:cNvPr id="18" name="Прямоугольник 45"/>
          <p:cNvSpPr>
            <a:spLocks noChangeArrowheads="1"/>
          </p:cNvSpPr>
          <p:nvPr/>
        </p:nvSpPr>
        <p:spPr bwMode="auto">
          <a:xfrm>
            <a:off x="7485015" y="6488113"/>
            <a:ext cx="4592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ru-RU" i="1" dirty="0">
                <a:solidFill>
                  <a:srgbClr val="009211"/>
                </a:solidFill>
                <a:latin typeface="Bahnschrift" panose="020B0502040204020203" pitchFamily="34" charset="0"/>
              </a:rPr>
              <a:t>[</a:t>
            </a:r>
            <a:r>
              <a:rPr lang="en-US" altLang="ru-RU" i="1" dirty="0" err="1">
                <a:solidFill>
                  <a:srgbClr val="009211"/>
                </a:solidFill>
                <a:latin typeface="Bahnschrift" panose="020B0502040204020203" pitchFamily="34" charset="0"/>
              </a:rPr>
              <a:t>Omelchenko</a:t>
            </a:r>
            <a:r>
              <a:rPr lang="ru-RU" altLang="ru-RU" i="1" dirty="0">
                <a:solidFill>
                  <a:srgbClr val="009211"/>
                </a:solidFill>
                <a:latin typeface="Bahnschrift" panose="020B0502040204020203" pitchFamily="34" charset="0"/>
              </a:rPr>
              <a:t> </a:t>
            </a:r>
            <a:r>
              <a:rPr lang="en-US" altLang="ru-RU" i="1" dirty="0">
                <a:solidFill>
                  <a:srgbClr val="009211"/>
                </a:solidFill>
                <a:latin typeface="Bahnschrift" panose="020B0502040204020203" pitchFamily="34" charset="0"/>
              </a:rPr>
              <a:t>et al, Cryobiology </a:t>
            </a:r>
            <a:r>
              <a:rPr lang="ru-RU" altLang="ru-RU" i="1" dirty="0" smtClean="0">
                <a:solidFill>
                  <a:srgbClr val="009211"/>
                </a:solidFill>
                <a:latin typeface="Bahnschrift" panose="020B0502040204020203" pitchFamily="34" charset="0"/>
              </a:rPr>
              <a:t>109 </a:t>
            </a:r>
            <a:r>
              <a:rPr lang="en-US" altLang="ru-RU" i="1" dirty="0" smtClean="0">
                <a:solidFill>
                  <a:srgbClr val="009211"/>
                </a:solidFill>
                <a:latin typeface="Bahnschrift" panose="020B0502040204020203" pitchFamily="34" charset="0"/>
              </a:rPr>
              <a:t>(2022</a:t>
            </a:r>
            <a:r>
              <a:rPr lang="en-US" altLang="ru-RU" i="1" dirty="0">
                <a:solidFill>
                  <a:srgbClr val="009211"/>
                </a:solidFill>
                <a:latin typeface="Bahnschrift" panose="020B0502040204020203" pitchFamily="34" charset="0"/>
              </a:rPr>
              <a:t>)] </a:t>
            </a:r>
            <a:endParaRPr lang="ru-RU" altLang="ru-RU" dirty="0">
              <a:latin typeface="Bahnschrift" panose="020B0502040204020203" pitchFamily="34" charset="0"/>
            </a:endParaRPr>
          </a:p>
        </p:txBody>
      </p:sp>
      <p:sp>
        <p:nvSpPr>
          <p:cNvPr id="3" name="Номер слайда 2"/>
          <p:cNvSpPr>
            <a:spLocks noGrp="1"/>
          </p:cNvSpPr>
          <p:nvPr>
            <p:ph type="sldNum" sz="quarter" idx="12"/>
          </p:nvPr>
        </p:nvSpPr>
        <p:spPr>
          <a:xfrm>
            <a:off x="9448800" y="6490817"/>
            <a:ext cx="2743200" cy="365125"/>
          </a:xfrm>
        </p:spPr>
        <p:txBody>
          <a:bodyPr/>
          <a:lstStyle/>
          <a:p>
            <a:fld id="{60192FF4-D0B6-4DAE-AD3D-D7F6F2C9A694}" type="slidenum">
              <a:rPr lang="ru-RU" smtClean="0"/>
              <a:t>9</a:t>
            </a:fld>
            <a:endParaRPr lang="ru-RU" dirty="0"/>
          </a:p>
        </p:txBody>
      </p:sp>
    </p:spTree>
    <p:extLst>
      <p:ext uri="{BB962C8B-B14F-4D97-AF65-F5344CB8AC3E}">
        <p14:creationId xmlns:p14="http://schemas.microsoft.com/office/powerpoint/2010/main" val="12309677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7206</TotalTime>
  <Words>1628</Words>
  <Application>Microsoft Office PowerPoint</Application>
  <PresentationFormat>Широкоэкранный</PresentationFormat>
  <Paragraphs>174</Paragraphs>
  <Slides>14</Slides>
  <Notes>6</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14</vt:i4>
      </vt:variant>
    </vt:vector>
  </HeadingPairs>
  <TitlesOfParts>
    <vt:vector size="26" baseType="lpstr">
      <vt:lpstr>Arial</vt:lpstr>
      <vt:lpstr>Bahnschrift</vt:lpstr>
      <vt:lpstr>Bahnschrift Light</vt:lpstr>
      <vt:lpstr>Bahnschrift SemiBold</vt:lpstr>
      <vt:lpstr>Calibri</vt:lpstr>
      <vt:lpstr>Calibri Light</vt:lpstr>
      <vt:lpstr>Cambria</vt:lpstr>
      <vt:lpstr>Georgia</vt:lpstr>
      <vt:lpstr>Lohit Devanagari</vt:lpstr>
      <vt:lpstr>Noto Serif CJK SC</vt:lpstr>
      <vt:lpstr>Times New Roman</vt:lpstr>
      <vt:lpstr>Тема Office</vt:lpstr>
      <vt:lpstr>Презентация PowerPoint</vt:lpstr>
      <vt:lpstr>Липиды</vt:lpstr>
      <vt:lpstr>Биоортогональные и изотопные метки</vt:lpstr>
      <vt:lpstr>КРС дейтерированных жирных кислот</vt:lpstr>
      <vt:lpstr>Картирование модельных фосфолипидных пленок DOPC/DPPC-d62/Chol</vt:lpstr>
      <vt:lpstr>Сосуществование фаз в липидных гранулах в ооците домашней кошки</vt:lpstr>
      <vt:lpstr>Перераспределение разных жирных кислот </vt:lpstr>
      <vt:lpstr>Фазовые переходы в ооцитах с модифицированным липидным составом</vt:lpstr>
      <vt:lpstr>Характеризация липидного метаболизма эмбрионов мыши после криоконсервации</vt:lpstr>
      <vt:lpstr>Характеризация липидного метаболизма в эмбрионах мыши после криоконсервации</vt:lpstr>
      <vt:lpstr>Заключение </vt:lpstr>
      <vt:lpstr>Презентация PowerPoint</vt:lpstr>
      <vt:lpstr>Презентация PowerPoint</vt:lpstr>
      <vt:lpstr>Заключение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Выдвижение на премии имени выдающихся учёных СО РАН</dc:title>
  <dc:creator>Okotrub K</dc:creator>
  <cp:lastModifiedBy>Okotrub K</cp:lastModifiedBy>
  <cp:revision>106</cp:revision>
  <dcterms:created xsi:type="dcterms:W3CDTF">2023-06-25T07:41:19Z</dcterms:created>
  <dcterms:modified xsi:type="dcterms:W3CDTF">2023-09-19T08:47:25Z</dcterms:modified>
</cp:coreProperties>
</file>