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302" r:id="rId5"/>
    <p:sldId id="303" r:id="rId6"/>
    <p:sldId id="272" r:id="rId7"/>
    <p:sldId id="299" r:id="rId8"/>
    <p:sldId id="300" r:id="rId9"/>
    <p:sldId id="328" r:id="rId10"/>
    <p:sldId id="337" r:id="rId11"/>
    <p:sldId id="295" r:id="rId12"/>
    <p:sldId id="290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9B0AFC-5E94-4421-9354-57204182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269B-5379-4B77-B417-4125CF057074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10AB2-ED7E-4682-AB7E-63A05298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514A62-0F2F-41C0-8CAA-141EFADB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6B628-EED0-4572-BE1B-F4D1DA8BC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555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48DBD-FD76-49B8-AFE0-7EC7258C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EB903-8D12-446A-BDA6-54789AC3B37C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0908-F2C7-4079-B74F-1D4F75C4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32830-FD3E-485A-98B5-5609DB20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52F1-F530-4677-A39D-F2227BA0B9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63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10D2FD-D29F-45C6-BB3F-0F7ED01C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BA99-12BB-44E9-B4FA-047F40F348B8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14609-8B74-44C9-83EC-9DB16C67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FF0A-EAB9-4BE4-9A6A-60209D9B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2AD0-30A3-40B3-8095-447A44308C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D351C1-7563-477D-9C38-B38BF581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3D68-AE81-408A-9BF8-351AB3D43456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2BBC61-41F4-4911-8AB8-D4074870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F18D66-3BBF-4EA6-B671-BBE4B5F3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3567-0B34-4619-B41D-273D96F322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9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B8714-F03B-4528-971F-7816CF70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0D82-FE3F-46ED-ACAA-FB5E8B1E6DBF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6CDC90-F715-4168-987D-D72E379A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D40F0-4FFD-4EB9-AE4A-B52224C0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F892-36D1-4287-97D3-67DB7F5DA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98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79B611E-461B-402B-A7D2-A7BBA9DA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963B3-1B46-4265-ABAB-2CE73DBD0905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D263C22-694A-4914-8158-8C2D78DB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219E8BE-C700-4EA8-86A0-57F9A2C1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269D-30D6-4B7A-8AA1-8B89AE7D38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367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86B57E5-FA58-423F-A96B-77FDD9AD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412F-1D69-46E8-84CE-7A0CE85C971B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870CFD7-860A-40E4-9CA3-E162338A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C6075AC-3284-4510-9EFD-E348895CB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2CEF-A11A-4F08-B41D-E4C12DECA9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74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91B4E4B-4AFE-4513-8F27-C57281E3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7B20-A741-43D4-BD27-E37607559CA0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A741CCF-B0DD-458F-9755-CC0397BA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563BEB1-6DEF-4B93-ADFA-85C0D9BEB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A903-7500-4299-9ACA-823D24B59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500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7691F0D-4404-47BC-985F-8FA8EB36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9802-9661-4C39-B5E9-9C11977E2A74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AADEC65-F912-4F3F-A977-5905B989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9B271C76-CEB4-4F28-B409-34ECEBAF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7AF1-65E8-46A1-9471-1194977CBF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5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23FDF1E-CED3-4387-84A9-5EBE1049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A2A8-BF70-4700-A4FC-4813FB8E82F0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CF8D74-08F9-4FED-A9A8-3B4132E7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585DE56-403A-4630-9C4D-063132F6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340E-F243-4081-85D7-50665C54A4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95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C235F6F-5FA6-4001-8756-BC0F6B8E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9FFA-F2E1-4879-9221-AC002D28A250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E416A96-1A18-4EB4-892A-BF7B19A3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FAD6196-3C75-4B33-91B9-772E414C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EFF6-7BD4-41AA-9CD5-12F9AE90B8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5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7A4558E-8BB6-44B9-945E-6C1FF5BC3A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E002341-7B81-4650-B7A9-5B7E34AE4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6472C-00EC-42F5-8AE3-CA0FC3E03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F77447-6DA5-4C34-8DE2-0D7DAAD45D53}" type="datetimeFigureOut">
              <a:rPr lang="ru-RU"/>
              <a:pPr>
                <a:defRPr/>
              </a:pPr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C50D0-9E73-49F9-B739-E03D79C7A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B4E814-DC00-4AA4-82FE-CF8C80185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61A69B-4EC3-451E-AAF4-164661008A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6">
            <a:extLst>
              <a:ext uri="{FF2B5EF4-FFF2-40B4-BE49-F238E27FC236}">
                <a16:creationId xmlns:a16="http://schemas.microsoft.com/office/drawing/2014/main" id="{22358C68-F27E-48F2-A58B-F3086B60D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0"/>
            <a:ext cx="9013825" cy="732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науки 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автоматики и электрометрии 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отделения Российской академии наук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ф.-м. н. Яковин Михаил Дмитриевич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конкурс премии им. В. П. Чеботаева.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Новосибирск, 2023 год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рямоугольник 9">
            <a:extLst>
              <a:ext uri="{FF2B5EF4-FFF2-40B4-BE49-F238E27FC236}">
                <a16:creationId xmlns:a16="http://schemas.microsoft.com/office/drawing/2014/main" id="{4D1279EE-B594-4E1A-9D61-DD3F83FDB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5583238"/>
            <a:ext cx="7285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2" descr="iae logo 110">
            <a:extLst>
              <a:ext uri="{FF2B5EF4-FFF2-40B4-BE49-F238E27FC236}">
                <a16:creationId xmlns:a16="http://schemas.microsoft.com/office/drawing/2014/main" id="{B7C43A50-81FC-4C10-9234-D48AC49C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13" y="0"/>
            <a:ext cx="1157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Минус 5">
            <a:extLst>
              <a:ext uri="{FF2B5EF4-FFF2-40B4-BE49-F238E27FC236}">
                <a16:creationId xmlns:a16="http://schemas.microsoft.com/office/drawing/2014/main" id="{3C4D774A-8417-4064-A8AB-A1F686824162}"/>
              </a:ext>
            </a:extLst>
          </p:cNvPr>
          <p:cNvSpPr/>
          <p:nvPr/>
        </p:nvSpPr>
        <p:spPr>
          <a:xfrm>
            <a:off x="1273175" y="1103313"/>
            <a:ext cx="9877425" cy="231775"/>
          </a:xfrm>
          <a:prstGeom prst="mathMinus">
            <a:avLst/>
          </a:prstGeom>
          <a:solidFill>
            <a:srgbClr val="030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7" y="120056"/>
            <a:ext cx="8534402" cy="979088"/>
          </a:xfrm>
        </p:spPr>
        <p:txBody>
          <a:bodyPr/>
          <a:lstStyle/>
          <a:p>
            <a:pPr algn="ctr"/>
            <a:r>
              <a:rPr lang="ru-RU" altLang="ru-RU" sz="2800" dirty="0"/>
              <a:t>Исследование квантового выхода люминесценции кристалла </a:t>
            </a:r>
            <a:r>
              <a:rPr lang="en-US" altLang="ru-RU" sz="2800" dirty="0" err="1"/>
              <a:t>TiSa</a:t>
            </a:r>
            <a:r>
              <a:rPr lang="ru-RU" altLang="ru-RU" sz="2800" dirty="0"/>
              <a:t> при криогенных температурах с накачкой в синей области спектра. Анализ результатов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C5FF98-6052-4774-A9DA-77865ADB3877}"/>
              </a:ext>
            </a:extLst>
          </p:cNvPr>
          <p:cNvSpPr/>
          <p:nvPr/>
        </p:nvSpPr>
        <p:spPr>
          <a:xfrm>
            <a:off x="11562063" y="6273225"/>
            <a:ext cx="629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9</a:t>
            </a:r>
          </a:p>
        </p:txBody>
      </p:sp>
      <p:sp>
        <p:nvSpPr>
          <p:cNvPr id="8" name="Минус 5">
            <a:extLst>
              <a:ext uri="{FF2B5EF4-FFF2-40B4-BE49-F238E27FC236}">
                <a16:creationId xmlns:a16="http://schemas.microsoft.com/office/drawing/2014/main" id="{7E7D6E50-48DA-4E12-84FA-446D9F1353F8}"/>
              </a:ext>
            </a:extLst>
          </p:cNvPr>
          <p:cNvSpPr/>
          <p:nvPr/>
        </p:nvSpPr>
        <p:spPr>
          <a:xfrm>
            <a:off x="1156854" y="1100719"/>
            <a:ext cx="9878291" cy="232229"/>
          </a:xfrm>
          <a:prstGeom prst="mathMinus">
            <a:avLst/>
          </a:prstGeom>
          <a:solidFill>
            <a:srgbClr val="030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iae logo 110">
            <a:extLst>
              <a:ext uri="{FF2B5EF4-FFF2-40B4-BE49-F238E27FC236}">
                <a16:creationId xmlns:a16="http://schemas.microsoft.com/office/drawing/2014/main" id="{B4B49BF2-9CA7-488A-A3A7-2E375594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145" y="0"/>
            <a:ext cx="115613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58C78B-25D8-4B95-BF40-39861B7D9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38" y="1587722"/>
            <a:ext cx="9054521" cy="49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E25F65A7-8E44-454B-9B9C-C923584A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/>
              <a:t>Публикации</a:t>
            </a:r>
            <a:br>
              <a:rPr lang="ru-RU" altLang="ru-RU" dirty="0"/>
            </a:br>
            <a:endParaRPr lang="ru-RU" altLang="ru-RU" dirty="0"/>
          </a:p>
        </p:txBody>
      </p:sp>
      <p:pic>
        <p:nvPicPr>
          <p:cNvPr id="5124" name="Picture 2" descr="iae logo 110">
            <a:extLst>
              <a:ext uri="{FF2B5EF4-FFF2-40B4-BE49-F238E27FC236}">
                <a16:creationId xmlns:a16="http://schemas.microsoft.com/office/drawing/2014/main" id="{745EC5DC-A3D3-4060-89B0-7D19595F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13" y="0"/>
            <a:ext cx="1157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Минус 6">
            <a:extLst>
              <a:ext uri="{FF2B5EF4-FFF2-40B4-BE49-F238E27FC236}">
                <a16:creationId xmlns:a16="http://schemas.microsoft.com/office/drawing/2014/main" id="{077D4CE5-203C-4731-9CFC-CA76BE22A528}"/>
              </a:ext>
            </a:extLst>
          </p:cNvPr>
          <p:cNvSpPr/>
          <p:nvPr/>
        </p:nvSpPr>
        <p:spPr>
          <a:xfrm>
            <a:off x="1273175" y="1103313"/>
            <a:ext cx="9877425" cy="231775"/>
          </a:xfrm>
          <a:prstGeom prst="mathMinus">
            <a:avLst/>
          </a:prstGeom>
          <a:solidFill>
            <a:srgbClr val="030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Прямоугольник 3">
            <a:extLst>
              <a:ext uri="{FF2B5EF4-FFF2-40B4-BE49-F238E27FC236}">
                <a16:creationId xmlns:a16="http://schemas.microsoft.com/office/drawing/2014/main" id="{52154794-5768-4365-B51A-41EDCEBD3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0553" y="6273225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/>
              <a:t>10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9E22755-BCD2-4E87-9011-2D0502FD72F1}"/>
              </a:ext>
            </a:extLst>
          </p:cNvPr>
          <p:cNvSpPr/>
          <p:nvPr/>
        </p:nvSpPr>
        <p:spPr>
          <a:xfrm>
            <a:off x="692727" y="1593273"/>
            <a:ext cx="10238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quantum efficiency of Ti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:Al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at cryogenic temperatures and excitation by laser diodes,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Gribanov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Nikolaev G.,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Yakovin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Yakovin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Physics: Conference Series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2067(1), 012010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параметрический генератор света для средней ИК области.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Квантовая электроника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52, № 6, с.549-554 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Subharmonic mode locking of a Q-switched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Nd:YAG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laser,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Gribanov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Yakovin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Yakovin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Chin. Opt. Lett.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031406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46836B90-7E5A-4CD5-A29A-891AABCE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2544763"/>
            <a:ext cx="10515600" cy="1325562"/>
          </a:xfrm>
        </p:spPr>
        <p:txBody>
          <a:bodyPr/>
          <a:lstStyle/>
          <a:p>
            <a:pPr algn="ctr" eaLnBrk="1" hangingPunct="1"/>
            <a:r>
              <a:rPr lang="ru-RU" altLang="ru-RU" sz="4800" b="1" i="1"/>
              <a:t>Спасибо за внимание</a:t>
            </a:r>
          </a:p>
        </p:txBody>
      </p:sp>
      <p:pic>
        <p:nvPicPr>
          <p:cNvPr id="7171" name="Picture 2" descr="iae logo 110">
            <a:extLst>
              <a:ext uri="{FF2B5EF4-FFF2-40B4-BE49-F238E27FC236}">
                <a16:creationId xmlns:a16="http://schemas.microsoft.com/office/drawing/2014/main" id="{A7165030-CAE3-4B90-9F6E-D4BBC83E3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13" y="0"/>
            <a:ext cx="1157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Минус 4">
            <a:extLst>
              <a:ext uri="{FF2B5EF4-FFF2-40B4-BE49-F238E27FC236}">
                <a16:creationId xmlns:a16="http://schemas.microsoft.com/office/drawing/2014/main" id="{1AA91EEB-A645-4710-BAC4-8F83990085E4}"/>
              </a:ext>
            </a:extLst>
          </p:cNvPr>
          <p:cNvSpPr/>
          <p:nvPr/>
        </p:nvSpPr>
        <p:spPr>
          <a:xfrm>
            <a:off x="1281113" y="3375025"/>
            <a:ext cx="9879012" cy="231775"/>
          </a:xfrm>
          <a:prstGeom prst="mathMinus">
            <a:avLst/>
          </a:prstGeom>
          <a:solidFill>
            <a:srgbClr val="030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E6F6D959-DB8F-49CD-8A27-9AFFA2BE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/>
              <a:t>Работы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3075" name="Объект 2">
            <a:extLst>
              <a:ext uri="{FF2B5EF4-FFF2-40B4-BE49-F238E27FC236}">
                <a16:creationId xmlns:a16="http://schemas.microsoft.com/office/drawing/2014/main" id="{A6EEE23F-7A4E-4A5B-BD12-31A84817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088"/>
            <a:ext cx="10515600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sz="2400" b="1" i="1" u="sng" dirty="0"/>
              <a:t>Область наук</a:t>
            </a:r>
            <a:r>
              <a:rPr lang="en-US" sz="2400" b="1" i="1" u="sng" dirty="0"/>
              <a:t>: </a:t>
            </a:r>
          </a:p>
          <a:p>
            <a:pPr marL="0" indent="0" eaLnBrk="1" hangingPunct="1">
              <a:buNone/>
              <a:defRPr/>
            </a:pPr>
            <a:r>
              <a:rPr lang="ru-RU" sz="2400" b="1" i="1" dirty="0"/>
              <a:t>Нелинейная оптика (нелинейное преобразование частоты обусловленное </a:t>
            </a:r>
            <a:r>
              <a:rPr lang="el-GR" sz="2400" b="1" i="1" dirty="0"/>
              <a:t>χ</a:t>
            </a:r>
            <a:r>
              <a:rPr lang="ru-RU" sz="2400" b="1" i="1" dirty="0"/>
              <a:t>2). лазерная физика (твердотельные лазеры)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 eaLnBrk="1" hangingPunct="1">
              <a:buNone/>
              <a:defRPr/>
            </a:pPr>
            <a:r>
              <a:rPr lang="ru-RU" b="1" i="1" u="sng" dirty="0"/>
              <a:t>Тематика</a:t>
            </a:r>
            <a:r>
              <a:rPr lang="en-US" b="1" i="1" u="sng" dirty="0"/>
              <a:t>:</a:t>
            </a:r>
            <a:r>
              <a:rPr lang="ru-RU" b="1" i="1" dirty="0"/>
              <a:t> </a:t>
            </a:r>
            <a:endParaRPr lang="en-US" b="1" i="1" dirty="0"/>
          </a:p>
          <a:p>
            <a:pPr marL="0" indent="0" eaLnBrk="1" hangingPunct="1">
              <a:buNone/>
              <a:defRPr/>
            </a:pPr>
            <a:r>
              <a:rPr lang="ru-RU" sz="2400" b="1" i="1" dirty="0"/>
              <a:t>Создание перестраиваемых источников когерентного излучения в широком спектральном диапазоне и повышение их эффективности.</a:t>
            </a:r>
            <a:endParaRPr lang="ru-RU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000" dirty="0"/>
          </a:p>
          <a:p>
            <a:pPr marL="342900" indent="-342900" eaLnBrk="1" hangingPunct="1">
              <a:buFont typeface="Arial" panose="020B0604020202020204" pitchFamily="34" charset="0"/>
              <a:buAutoNum type="arabicPeriod"/>
              <a:defRPr/>
            </a:pPr>
            <a:endParaRPr lang="ru-RU" sz="1800" b="1" dirty="0"/>
          </a:p>
          <a:p>
            <a:pPr marL="342900" indent="-342900" eaLnBrk="1" hangingPunct="1">
              <a:buFont typeface="Arial" panose="020B0604020202020204" pitchFamily="34" charset="0"/>
              <a:buAutoNum type="arabicPeriod"/>
              <a:defRPr/>
            </a:pPr>
            <a:endParaRPr lang="ru-RU" sz="1800" b="1" dirty="0"/>
          </a:p>
          <a:p>
            <a:pPr marL="342900" indent="-342900" eaLnBrk="1" hangingPunct="1">
              <a:buFont typeface="Arial" panose="020B0604020202020204" pitchFamily="34" charset="0"/>
              <a:buAutoNum type="arabicPeriod"/>
              <a:defRPr/>
            </a:pPr>
            <a:endParaRPr lang="ru-RU" sz="1800" b="1" dirty="0"/>
          </a:p>
          <a:p>
            <a:pPr marL="342900" indent="-342900" eaLnBrk="1" hangingPunct="1">
              <a:buFont typeface="Arial" panose="020B0604020202020204" pitchFamily="34" charset="0"/>
              <a:buAutoNum type="arabicPeriod"/>
              <a:defRPr/>
            </a:pPr>
            <a:endParaRPr lang="ru-RU" sz="1800" b="1" dirty="0"/>
          </a:p>
          <a:p>
            <a:pPr marL="342900" indent="-342900" eaLnBrk="1" hangingPunct="1">
              <a:buFont typeface="Arial" panose="020B0604020202020204" pitchFamily="34" charset="0"/>
              <a:buAutoNum type="arabicPeriod"/>
              <a:defRPr/>
            </a:pPr>
            <a:endParaRPr lang="ru-RU" sz="1800" dirty="0"/>
          </a:p>
          <a:p>
            <a:pPr marL="342900" indent="-342900" eaLnBrk="1" hangingPunct="1">
              <a:buFont typeface="Arial" panose="020B0604020202020204" pitchFamily="34" charset="0"/>
              <a:buAutoNum type="arabicPeriod"/>
              <a:defRPr/>
            </a:pPr>
            <a:endParaRPr lang="ru-RU" sz="18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t" hangingPunct="1">
              <a:buFont typeface="Arial" panose="020B0604020202020204" pitchFamily="34" charset="0"/>
              <a:buAutoNum type="arabicPeriod"/>
              <a:defRPr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t" hangingPunct="1">
              <a:buFont typeface="Arial" panose="020B0604020202020204" pitchFamily="34" charset="0"/>
              <a:buAutoNum type="arabicPeriod"/>
              <a:defRPr/>
            </a:pPr>
            <a:endParaRPr lang="ru-RU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ru-RU" dirty="0"/>
          </a:p>
        </p:txBody>
      </p:sp>
      <p:pic>
        <p:nvPicPr>
          <p:cNvPr id="3076" name="Picture 2" descr="iae logo 110">
            <a:extLst>
              <a:ext uri="{FF2B5EF4-FFF2-40B4-BE49-F238E27FC236}">
                <a16:creationId xmlns:a16="http://schemas.microsoft.com/office/drawing/2014/main" id="{8FA599D2-107A-4ED6-BB23-1261AB9C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13" y="0"/>
            <a:ext cx="1157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Минус 6">
            <a:extLst>
              <a:ext uri="{FF2B5EF4-FFF2-40B4-BE49-F238E27FC236}">
                <a16:creationId xmlns:a16="http://schemas.microsoft.com/office/drawing/2014/main" id="{077D4CE5-203C-4731-9CFC-CA76BE22A528}"/>
              </a:ext>
            </a:extLst>
          </p:cNvPr>
          <p:cNvSpPr/>
          <p:nvPr/>
        </p:nvSpPr>
        <p:spPr>
          <a:xfrm>
            <a:off x="1273175" y="1103313"/>
            <a:ext cx="9877425" cy="231775"/>
          </a:xfrm>
          <a:prstGeom prst="mathMinus">
            <a:avLst/>
          </a:prstGeom>
          <a:solidFill>
            <a:srgbClr val="030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8" name="Прямоугольник 3">
            <a:extLst>
              <a:ext uri="{FF2B5EF4-FFF2-40B4-BE49-F238E27FC236}">
                <a16:creationId xmlns:a16="http://schemas.microsoft.com/office/drawing/2014/main" id="{1BD3EF2F-F41C-4BEB-92B0-4F154119F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300" y="6176963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743F665F-68EE-4108-9825-1FD73390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44" y="312337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600" dirty="0"/>
              <a:t>Одночастотный непрерывный ПГС в среднем ИК диапазоне</a:t>
            </a:r>
            <a:br>
              <a:rPr lang="ru-RU" altLang="ru-RU" dirty="0"/>
            </a:br>
            <a:endParaRPr lang="ru-RU" altLang="ru-RU" dirty="0"/>
          </a:p>
        </p:txBody>
      </p:sp>
      <p:pic>
        <p:nvPicPr>
          <p:cNvPr id="4100" name="Picture 2" descr="iae logo 110">
            <a:extLst>
              <a:ext uri="{FF2B5EF4-FFF2-40B4-BE49-F238E27FC236}">
                <a16:creationId xmlns:a16="http://schemas.microsoft.com/office/drawing/2014/main" id="{926C8E40-242B-4B24-85F4-17875F09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13" y="0"/>
            <a:ext cx="1157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Минус 6">
            <a:extLst>
              <a:ext uri="{FF2B5EF4-FFF2-40B4-BE49-F238E27FC236}">
                <a16:creationId xmlns:a16="http://schemas.microsoft.com/office/drawing/2014/main" id="{077D4CE5-203C-4731-9CFC-CA76BE22A528}"/>
              </a:ext>
            </a:extLst>
          </p:cNvPr>
          <p:cNvSpPr/>
          <p:nvPr/>
        </p:nvSpPr>
        <p:spPr>
          <a:xfrm>
            <a:off x="1273175" y="1103313"/>
            <a:ext cx="9877425" cy="231775"/>
          </a:xfrm>
          <a:prstGeom prst="mathMinus">
            <a:avLst/>
          </a:prstGeom>
          <a:solidFill>
            <a:srgbClr val="030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Прямоугольник 3">
            <a:extLst>
              <a:ext uri="{FF2B5EF4-FFF2-40B4-BE49-F238E27FC236}">
                <a16:creationId xmlns:a16="http://schemas.microsoft.com/office/drawing/2014/main" id="{6BB133AC-9DEB-4B9D-977D-FF050825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300" y="6176963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/>
              <a:t>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7E6F0F-5795-4C19-A14B-910987DB5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1" y="1450018"/>
            <a:ext cx="5247251" cy="356532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AA4E50DC-6885-4DBC-A23C-7987C661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84" y="5001275"/>
            <a:ext cx="6183960" cy="175988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Рис.1. Схема экспериментальной установки: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нагреватель и система стабилизации температуры кристалла;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фильтр излучения холостой волны;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эталон Фабри – Перо;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система управления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пьезокерамикой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дихроичное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зеркало;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-метр холостой волны;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пьезоподвижка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измеритель мощности накачки;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измеритель мощности холостой волны;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лазера накачки;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l-G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-метру излучения накачки.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D6B4FF68-1A43-4F89-A042-DFAC25DCED34}"/>
              </a:ext>
            </a:extLst>
          </p:cNvPr>
          <p:cNvSpPr txBox="1">
            <a:spLocks/>
          </p:cNvSpPr>
          <p:nvPr/>
        </p:nvSpPr>
        <p:spPr bwMode="auto">
          <a:xfrm>
            <a:off x="6108915" y="1327855"/>
            <a:ext cx="4925798" cy="295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Выходная мощность ( на 3,56 мкм) – 2.8 Вт (Мощность накачки – 10 Вт)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перестройки длины волны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излучения – 2,7-4,5 мкм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Одночастотный режим генерации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 МГц)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2F8AB43-9EA5-4501-AA8E-5226049EC5A6}"/>
              </a:ext>
            </a:extLst>
          </p:cNvPr>
          <p:cNvSpPr/>
          <p:nvPr/>
        </p:nvSpPr>
        <p:spPr>
          <a:xfrm>
            <a:off x="6489517" y="6326846"/>
            <a:ext cx="2979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Рис.2. Фото резонатора ПГС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C86BF0-D70B-40FF-9386-2C23EDF91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57" y="3266275"/>
            <a:ext cx="4812638" cy="31577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iae logo 110">
            <a:extLst>
              <a:ext uri="{FF2B5EF4-FFF2-40B4-BE49-F238E27FC236}">
                <a16:creationId xmlns:a16="http://schemas.microsoft.com/office/drawing/2014/main" id="{926C8E40-242B-4B24-85F4-17875F09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13" y="0"/>
            <a:ext cx="1157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Минус 6">
            <a:extLst>
              <a:ext uri="{FF2B5EF4-FFF2-40B4-BE49-F238E27FC236}">
                <a16:creationId xmlns:a16="http://schemas.microsoft.com/office/drawing/2014/main" id="{077D4CE5-203C-4731-9CFC-CA76BE22A528}"/>
              </a:ext>
            </a:extLst>
          </p:cNvPr>
          <p:cNvSpPr/>
          <p:nvPr/>
        </p:nvSpPr>
        <p:spPr>
          <a:xfrm>
            <a:off x="1273175" y="1103313"/>
            <a:ext cx="9877425" cy="231775"/>
          </a:xfrm>
          <a:prstGeom prst="mathMinus">
            <a:avLst/>
          </a:prstGeom>
          <a:solidFill>
            <a:srgbClr val="030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Прямоугольник 3">
            <a:extLst>
              <a:ext uri="{FF2B5EF4-FFF2-40B4-BE49-F238E27FC236}">
                <a16:creationId xmlns:a16="http://schemas.microsoft.com/office/drawing/2014/main" id="{6BB133AC-9DEB-4B9D-977D-FF050825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300" y="6176963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/>
              <a:t>3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3E4B910-3E60-4A81-AB58-DBDEEB22C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193" y="1434883"/>
            <a:ext cx="2252799" cy="40162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D7905A-F4E0-46D0-9A97-E70BF27F4F2A}"/>
              </a:ext>
            </a:extLst>
          </p:cNvPr>
          <p:cNvSpPr txBox="1"/>
          <p:nvPr/>
        </p:nvSpPr>
        <p:spPr>
          <a:xfrm>
            <a:off x="1406254" y="514911"/>
            <a:ext cx="9379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atin typeface="+mj-lt"/>
                <a:cs typeface="Times New Roman" panose="02020603050405020304" pitchFamily="18" charset="0"/>
              </a:rPr>
              <a:t>Непрерывные ПГС. Универсальные параметры</a:t>
            </a:r>
            <a:r>
              <a:rPr lang="en-US" sz="3600" dirty="0">
                <a:latin typeface="+mj-lt"/>
                <a:cs typeface="Times New Roman" panose="02020603050405020304" pitchFamily="18" charset="0"/>
              </a:rPr>
              <a:t> </a:t>
            </a:r>
            <a:endParaRPr lang="ru-RU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B7B5DC-475E-4758-BF3C-2AE60FA11E38}"/>
              </a:ext>
            </a:extLst>
          </p:cNvPr>
          <p:cNvSpPr txBox="1"/>
          <p:nvPr/>
        </p:nvSpPr>
        <p:spPr>
          <a:xfrm>
            <a:off x="346234" y="1438584"/>
            <a:ext cx="1518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F91B4-94C8-4B2C-BB52-B4EE13E42450}"/>
              </a:ext>
            </a:extLst>
          </p:cNvPr>
          <p:cNvSpPr txBox="1"/>
          <p:nvPr/>
        </p:nvSpPr>
        <p:spPr>
          <a:xfrm>
            <a:off x="346546" y="2972271"/>
            <a:ext cx="8530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Генерируемая мощность холостой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сигнальной волны волны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809F6C-9A82-4826-8E4E-6308F9EBE38E}"/>
              </a:ext>
            </a:extLst>
          </p:cNvPr>
          <p:cNvSpPr txBox="1"/>
          <p:nvPr/>
        </p:nvSpPr>
        <p:spPr>
          <a:xfrm>
            <a:off x="201104" y="5027875"/>
            <a:ext cx="2858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 подобия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D6A58A3-F525-400D-A2EB-0326E9EC3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070" y="1417291"/>
            <a:ext cx="2289544" cy="5723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D645B6B-1D6E-4EFE-AF5A-81F4FEE6E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91" y="3427069"/>
            <a:ext cx="1892015" cy="8789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A827C2D-F031-4D92-BCAE-41986BD37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651" y="3367713"/>
            <a:ext cx="2047774" cy="94389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5FE253-11D2-4AB3-8810-686DC53ED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3277" y="5050902"/>
            <a:ext cx="1865734" cy="4810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406019-552C-480D-A979-93BBD85F810F}"/>
              </a:ext>
            </a:extLst>
          </p:cNvPr>
          <p:cNvSpPr txBox="1"/>
          <p:nvPr/>
        </p:nvSpPr>
        <p:spPr>
          <a:xfrm>
            <a:off x="276753" y="1916050"/>
            <a:ext cx="5352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кол-ва фотонов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(соотношение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-Роу)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E3E7ADD-8CC7-4A93-817C-037C7A5B7350}"/>
              </a:ext>
            </a:extLst>
          </p:cNvPr>
          <p:cNvSpPr txBox="1"/>
          <p:nvPr/>
        </p:nvSpPr>
        <p:spPr>
          <a:xfrm>
            <a:off x="228919" y="5467614"/>
            <a:ext cx="274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Нагрев кристалла: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45C384-527E-40B4-B7A6-A2D5E503CA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0604" y="5467614"/>
            <a:ext cx="2055762" cy="51394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4F62CEE7-E985-47ED-B6BF-D91717639D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373" y="6023926"/>
            <a:ext cx="2055762" cy="81943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A8D3702-BCAF-49C9-B002-EB1FC1AEC7A5}"/>
              </a:ext>
            </a:extLst>
          </p:cNvPr>
          <p:cNvSpPr txBox="1"/>
          <p:nvPr/>
        </p:nvSpPr>
        <p:spPr>
          <a:xfrm>
            <a:off x="180340" y="4210801"/>
            <a:ext cx="100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уменьшения тепловой нагрузки на нелинейный кристалл и увеличения стабильности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учитывать поглощение сигнальной волны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[Henderson, Stafford, 2006]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83D3B29-B3B8-4F86-8D06-00C7311750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4271" y="6023926"/>
            <a:ext cx="1859297" cy="78465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AA5FE4C-60B8-47C6-9E90-0E8F0E0845A5}"/>
              </a:ext>
            </a:extLst>
          </p:cNvPr>
          <p:cNvSpPr txBox="1"/>
          <p:nvPr/>
        </p:nvSpPr>
        <p:spPr>
          <a:xfrm>
            <a:off x="5201754" y="4910705"/>
            <a:ext cx="4947188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Численный пример: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=2,6 x 10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Вт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Pt=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Pp+Ps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Pp=51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Ps=51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Pt=102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3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971" y="-30029"/>
            <a:ext cx="9878289" cy="1325563"/>
          </a:xfrm>
        </p:spPr>
        <p:txBody>
          <a:bodyPr/>
          <a:lstStyle/>
          <a:p>
            <a:pPr algn="ctr"/>
            <a:r>
              <a:rPr lang="ru-RU" altLang="ru-RU" sz="2400" dirty="0"/>
              <a:t>Каскадное преобразование в видимую область излучения от параметрического суперлюминесцентного ПГС с накачкой от </a:t>
            </a:r>
            <a:r>
              <a:rPr lang="en-US" altLang="ru-RU" sz="2400" dirty="0"/>
              <a:t>Nd:YAG </a:t>
            </a:r>
            <a:r>
              <a:rPr lang="ru-RU" altLang="ru-RU" sz="2400" dirty="0"/>
              <a:t>лазера с СЗАОМ. Свойства лазера накачки</a:t>
            </a:r>
            <a:endParaRPr lang="ru-RU" sz="2400" dirty="0"/>
          </a:p>
        </p:txBody>
      </p:sp>
      <p:pic>
        <p:nvPicPr>
          <p:cNvPr id="6" name="Picture 2" descr="iae logo 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145" y="0"/>
            <a:ext cx="115613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Минус 6"/>
          <p:cNvSpPr/>
          <p:nvPr/>
        </p:nvSpPr>
        <p:spPr>
          <a:xfrm>
            <a:off x="1272969" y="1103085"/>
            <a:ext cx="9878291" cy="232229"/>
          </a:xfrm>
          <a:prstGeom prst="mathMinus">
            <a:avLst/>
          </a:prstGeom>
          <a:solidFill>
            <a:srgbClr val="030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52926" y="6288863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4</a:t>
            </a:r>
          </a:p>
        </p:txBody>
      </p:sp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id="{6BBBD062-6916-4F61-96B3-8B17E106BE3C}"/>
              </a:ext>
            </a:extLst>
          </p:cNvPr>
          <p:cNvSpPr txBox="1">
            <a:spLocks/>
          </p:cNvSpPr>
          <p:nvPr/>
        </p:nvSpPr>
        <p:spPr>
          <a:xfrm>
            <a:off x="230920" y="1281679"/>
            <a:ext cx="11382293" cy="1136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получения одновременной синхронизации мод и модуляции добротности с помощью одного акустооптического модулятора бегущей волны (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АОМа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и сферического зеркала (СЗ) резонатора лазера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/>
          </a:p>
        </p:txBody>
      </p:sp>
      <p:pic>
        <p:nvPicPr>
          <p:cNvPr id="12" name="Picture 1" descr="C:\Users\Alex\Documents\Статья\DSO3.bmp">
            <a:extLst>
              <a:ext uri="{FF2B5EF4-FFF2-40B4-BE49-F238E27FC236}">
                <a16:creationId xmlns:a16="http://schemas.microsoft.com/office/drawing/2014/main" id="{AC25B52B-8C03-491E-B892-AB0DCFD2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622" y="2799108"/>
            <a:ext cx="3333574" cy="2189300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014660-5821-44DE-87A9-DB0F78310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607" y="2333930"/>
            <a:ext cx="8788675" cy="313259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41448B4-B4BD-4A2B-82A4-715AC5E1770D}"/>
              </a:ext>
            </a:extLst>
          </p:cNvPr>
          <p:cNvSpPr/>
          <p:nvPr/>
        </p:nvSpPr>
        <p:spPr>
          <a:xfrm>
            <a:off x="3780471" y="4988408"/>
            <a:ext cx="8205568" cy="993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Денситограммы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импульсов на шкале 0,34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/см (предельное временное разрешение 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а - при точной настройке длины резонатора; б - при отстройке длины резонатора ±300 мкм.</a:t>
            </a:r>
          </a:p>
          <a:p>
            <a:pPr algn="just">
              <a:lnSpc>
                <a:spcPct val="120000"/>
              </a:lnSpc>
            </a:pP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3C9DCC-61DB-43B4-A8A0-2239E773498C}"/>
              </a:ext>
            </a:extLst>
          </p:cNvPr>
          <p:cNvSpPr/>
          <p:nvPr/>
        </p:nvSpPr>
        <p:spPr>
          <a:xfrm>
            <a:off x="161909" y="5398570"/>
            <a:ext cx="11805417" cy="147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лазера</a:t>
            </a:r>
            <a:r>
              <a:rPr lang="en-US" sz="2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/>
              <a:t>1) Высокая пиковая мощность – 0,1-50 МВт</a:t>
            </a:r>
          </a:p>
          <a:p>
            <a:pPr algn="just">
              <a:lnSpc>
                <a:spcPct val="120000"/>
              </a:lnSpc>
            </a:pPr>
            <a:r>
              <a:rPr lang="ru-RU" dirty="0"/>
              <a:t>2) Возможность регулировать пиковую мощность независимо от средней мощности </a:t>
            </a:r>
            <a:r>
              <a:rPr lang="en-US" dirty="0"/>
              <a:t>(</a:t>
            </a:r>
            <a:r>
              <a:rPr lang="ru-RU" dirty="0"/>
              <a:t>за счет распада импульсов от отстройки</a:t>
            </a:r>
            <a:r>
              <a:rPr lang="en-US" dirty="0"/>
              <a:t> </a:t>
            </a:r>
            <a:r>
              <a:rPr lang="ru-RU" dirty="0"/>
              <a:t>длины резонатора лазера</a:t>
            </a:r>
            <a:r>
              <a:rPr lang="en-US" dirty="0"/>
              <a:t> (</a:t>
            </a:r>
            <a:r>
              <a:rPr lang="ru-RU" dirty="0"/>
              <a:t>регулируемая структура импульсов синхронизации</a:t>
            </a:r>
            <a:r>
              <a:rPr lang="en-US" dirty="0"/>
              <a:t>))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04527B5D-B389-4195-A54A-BFEC432E7451}"/>
                  </a:ext>
                </a:extLst>
              </p:cNvPr>
              <p:cNvSpPr/>
              <p:nvPr/>
            </p:nvSpPr>
            <p:spPr>
              <a:xfrm>
                <a:off x="4129907" y="2672550"/>
                <a:ext cx="1399999" cy="564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АОМ</m:t>
                          </m:r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04527B5D-B389-4195-A54A-BFEC432E7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907" y="2672550"/>
                <a:ext cx="1399999" cy="5648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53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ae logo 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145" y="0"/>
            <a:ext cx="115613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1156854" y="1103083"/>
            <a:ext cx="9878291" cy="232229"/>
          </a:xfrm>
          <a:prstGeom prst="mathMinus">
            <a:avLst/>
          </a:prstGeom>
          <a:solidFill>
            <a:srgbClr val="030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dirty="0"/>
              <a:t>Каскадное преобразование в видимую область излучения от параметрического суперлюминесцентного ПГС с накачкой от </a:t>
            </a:r>
            <a:r>
              <a:rPr lang="en-US" altLang="ru-RU" sz="2400" dirty="0"/>
              <a:t>Nd:YAG </a:t>
            </a:r>
            <a:r>
              <a:rPr lang="ru-RU" altLang="ru-RU" sz="2400" dirty="0"/>
              <a:t>лазера с СЗАОМ</a:t>
            </a:r>
            <a:r>
              <a:rPr lang="en-US" altLang="ru-RU" sz="2400" dirty="0"/>
              <a:t>.</a:t>
            </a:r>
            <a:br>
              <a:rPr lang="en-US" altLang="ru-RU" sz="2400" dirty="0"/>
            </a:br>
            <a:r>
              <a:rPr lang="ru-RU" altLang="ru-RU" sz="2400" dirty="0"/>
              <a:t>Спектр </a:t>
            </a:r>
            <a:r>
              <a:rPr lang="ru-RU" altLang="ru-RU" sz="2400" dirty="0" err="1"/>
              <a:t>вых</a:t>
            </a:r>
            <a:r>
              <a:rPr lang="ru-RU" altLang="ru-RU" sz="2400" dirty="0"/>
              <a:t>. Излучения суперлюминесцентного ПГС</a:t>
            </a:r>
            <a:br>
              <a:rPr lang="ru-RU" altLang="ru-RU" sz="3600" dirty="0"/>
            </a:br>
            <a:br>
              <a:rPr lang="en-US" b="1" dirty="0"/>
            </a:br>
            <a:endParaRPr lang="ru-RU" dirty="0"/>
          </a:p>
        </p:txBody>
      </p:sp>
      <p:pic>
        <p:nvPicPr>
          <p:cNvPr id="7" name="Рисунок 6" descr="Спектр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363253"/>
            <a:ext cx="7419191" cy="39254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6701" y="5288687"/>
            <a:ext cx="7302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Спектральная диаграмма в области 350-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74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0 нм. 1 – 354,7 нм; 2 – 391,2 нм; 3 – 416,2 нм; 4 – 435,8 нм; 5 – 461,9 нм; 6 – 467 нм; 7 – 472,4 нм; 8 – 491,6 нм; 9 – 516,6 нм; 10 – 526,9 нм; 11 – 532,1 нм;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12 – 537,8 нм; 13 – 547,7 нм; 14 ‑ 617,9 нм; 15 – 737,5 нм.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803071" y="1103083"/>
                <a:ext cx="4543715" cy="60769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sz="2200" b="1" i="1" dirty="0">
                  <a:solidFill>
                    <a:srgbClr val="0000B9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𝟒𝟗𝟏</m:t>
                        </m:r>
                        <m: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  <m:r>
                      <a:rPr lang="ru-RU" sz="2200" b="1" i="1">
                        <a:solidFill>
                          <a:srgbClr val="0000B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b="1" i="1">
                        <a:solidFill>
                          <a:srgbClr val="0000B9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2200" b="1" i="1">
                        <a:solidFill>
                          <a:srgbClr val="0000B9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200" b="1" dirty="0">
                    <a:solidFill>
                      <a:srgbClr val="0000B9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𝟒𝟏𝟔</m:t>
                        </m:r>
                        <m: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ru-RU" sz="2200" b="1" i="1">
                        <a:solidFill>
                          <a:srgbClr val="0000B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b="1" i="1">
                        <a:solidFill>
                          <a:srgbClr val="0000B9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ru-RU" sz="2200" b="1" i="1">
                        <a:solidFill>
                          <a:srgbClr val="0000B9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0000B9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ru-RU" sz="2200" b="1" i="1">
                        <a:solidFill>
                          <a:srgbClr val="0000B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200" b="1" dirty="0">
                    <a:solidFill>
                      <a:srgbClr val="0000B9"/>
                    </a:solidFill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ru-RU" sz="2200" b="1" dirty="0">
                    <a:solidFill>
                      <a:srgbClr val="00B050"/>
                    </a:solidFill>
                  </a:rPr>
                  <a:t>526,1 нм, 526,9 нм, 537,85 нм, 538,4 нм 516,6 нм и 547,7 нм </a:t>
                </a:r>
                <a:r>
                  <a:rPr lang="ru-RU" sz="2200" b="1" dirty="0"/>
                  <a:t>– ВКР на </a:t>
                </a:r>
                <a:r>
                  <a:rPr lang="en-US" sz="2200" b="1" dirty="0"/>
                  <a:t>E</a:t>
                </a:r>
                <a:r>
                  <a:rPr lang="ru-RU" sz="2200" b="1" dirty="0"/>
                  <a:t>(1LO) = 194 см</a:t>
                </a:r>
                <a:r>
                  <a:rPr lang="ru-RU" sz="2200" b="1" baseline="30000" dirty="0"/>
                  <a:t>-1</a:t>
                </a:r>
                <a:r>
                  <a:rPr lang="ru-RU" sz="2200" b="1" dirty="0"/>
                  <a:t> (193 см</a:t>
                </a:r>
                <a:r>
                  <a:rPr lang="ru-RU" sz="2200" b="1" baseline="30000" dirty="0"/>
                  <a:t>-1</a:t>
                </a:r>
                <a:r>
                  <a:rPr lang="ru-RU" sz="2200" b="1" dirty="0"/>
                  <a:t>) , </a:t>
                </a:r>
                <a:r>
                  <a:rPr lang="en-US" sz="2200" b="1" dirty="0"/>
                  <a:t>E</a:t>
                </a:r>
                <a:r>
                  <a:rPr lang="ru-RU" sz="2200" b="1" dirty="0"/>
                  <a:t>(2</a:t>
                </a:r>
                <a:r>
                  <a:rPr lang="en-US" sz="2200" b="1" dirty="0"/>
                  <a:t>LO</a:t>
                </a:r>
                <a:r>
                  <a:rPr lang="ru-RU" sz="2200" b="1" dirty="0"/>
                  <a:t>) = 216 см</a:t>
                </a:r>
                <a:r>
                  <a:rPr lang="ru-RU" sz="2200" b="1" baseline="30000" dirty="0"/>
                  <a:t>-1</a:t>
                </a:r>
                <a:r>
                  <a:rPr lang="ru-RU" sz="2200" b="1" dirty="0"/>
                  <a:t> (217 см</a:t>
                </a:r>
                <a:r>
                  <a:rPr lang="ru-RU" sz="2200" b="1" baseline="30000" dirty="0"/>
                  <a:t>-1</a:t>
                </a:r>
                <a:r>
                  <a:rPr lang="ru-RU" sz="2200" b="1" dirty="0"/>
                  <a:t>)  и </a:t>
                </a:r>
              </a:p>
              <a:p>
                <a:r>
                  <a:rPr lang="ru-RU" sz="2200" b="1" dirty="0"/>
                  <a:t>4А</a:t>
                </a:r>
                <a:r>
                  <a:rPr lang="ru-RU" sz="2200" b="1" baseline="-25000" dirty="0"/>
                  <a:t>1</a:t>
                </a:r>
                <a:r>
                  <a:rPr lang="ru-RU" sz="2200" b="1" dirty="0"/>
                  <a:t> = 639 см</a:t>
                </a:r>
                <a:r>
                  <a:rPr lang="ru-RU" sz="2200" b="1" baseline="30000" dirty="0"/>
                  <a:t>-1</a:t>
                </a:r>
                <a:r>
                  <a:rPr lang="ru-RU" sz="2200" b="1" dirty="0"/>
                  <a:t> (550 см</a:t>
                </a:r>
                <a:r>
                  <a:rPr lang="ru-RU" sz="2200" b="1" baseline="30000" dirty="0"/>
                  <a:t>-1</a:t>
                </a:r>
                <a:r>
                  <a:rPr lang="ru-RU" sz="2200" b="1" dirty="0"/>
                  <a:t>) </a:t>
                </a:r>
              </a:p>
              <a:p>
                <a:r>
                  <a:rPr lang="en-US" sz="2200" b="1" dirty="0">
                    <a:solidFill>
                      <a:srgbClr val="00B050"/>
                    </a:solidFill>
                  </a:rPr>
                  <a:t>[</a:t>
                </a:r>
                <a:r>
                  <a:rPr lang="ru-RU" sz="2200" b="1" i="1" dirty="0" err="1">
                    <a:solidFill>
                      <a:srgbClr val="00B050"/>
                    </a:solidFill>
                  </a:rPr>
                  <a:t>Сушинский</a:t>
                </a:r>
                <a:r>
                  <a:rPr lang="ru-RU" sz="2200" b="1" i="1" dirty="0">
                    <a:solidFill>
                      <a:srgbClr val="00B050"/>
                    </a:solidFill>
                  </a:rPr>
                  <a:t> М. М. УФН, №10, т.154, 1988</a:t>
                </a:r>
                <a:r>
                  <a:rPr lang="en-US" sz="2200" b="1" dirty="0">
                    <a:solidFill>
                      <a:srgbClr val="00B050"/>
                    </a:solidFill>
                  </a:rPr>
                  <a:t>]</a:t>
                </a:r>
              </a:p>
              <a:p>
                <a:pPr>
                  <a:spcBef>
                    <a:spcPts val="1800"/>
                  </a:spcBef>
                </a:pPr>
                <a:r>
                  <a:rPr lang="ru-RU" sz="2200" b="1" dirty="0">
                    <a:solidFill>
                      <a:srgbClr val="FF0000"/>
                    </a:solidFill>
                  </a:rPr>
                  <a:t>Каскадная параметрическая генерация (накачка – 1475 нм)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ru-RU" sz="2200" b="1" dirty="0">
                    <a:solidFill>
                      <a:srgbClr val="FF0000"/>
                    </a:solidFill>
                  </a:rPr>
                  <a:t>и ГВГ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:</a:t>
                </a:r>
                <a:r>
                  <a:rPr lang="ru-RU" sz="22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ru-RU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216</m:t>
                          </m:r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46</m:t>
                          </m:r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535</m:t>
                          </m:r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ru-RU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1064</m:t>
                          </m:r>
                        </m:sub>
                      </m:sSub>
                      <m:r>
                        <a:rPr lang="ru-RU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2162</m:t>
                          </m:r>
                        </m:sub>
                      </m:sSub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ru-RU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216</m:t>
                          </m:r>
                          <m:r>
                            <a:rPr lang="ru-RU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200" dirty="0">
                  <a:solidFill>
                    <a:srgbClr val="FF0000"/>
                  </a:solidFill>
                </a:endParaRPr>
              </a:p>
              <a:p>
                <a:endParaRPr lang="ru-RU" sz="1600" dirty="0">
                  <a:solidFill>
                    <a:srgbClr val="FF0000"/>
                  </a:solidFill>
                </a:endParaRPr>
              </a:p>
              <a:p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071" y="1103083"/>
                <a:ext cx="4543715" cy="6076920"/>
              </a:xfrm>
              <a:prstGeom prst="rect">
                <a:avLst/>
              </a:prstGeom>
              <a:blipFill>
                <a:blip r:embed="rId4"/>
                <a:stretch>
                  <a:fillRect l="-1745" r="-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1798226" y="6273225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9118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743F665F-68EE-4108-9825-1FD73390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02" y="214483"/>
            <a:ext cx="10107323" cy="1325563"/>
          </a:xfrm>
        </p:spPr>
        <p:txBody>
          <a:bodyPr/>
          <a:lstStyle/>
          <a:p>
            <a:pPr algn="ctr" eaLnBrk="1" hangingPunct="1"/>
            <a:r>
              <a:rPr lang="ru-RU" altLang="ru-RU" sz="2800" dirty="0"/>
              <a:t>Каскадное преобразование в видимую область излучения от параметрического суперлюминесцентного ПГС с накачкой от </a:t>
            </a:r>
            <a:r>
              <a:rPr lang="en-US" altLang="ru-RU" sz="2800" dirty="0" err="1"/>
              <a:t>Nd:YAG</a:t>
            </a:r>
            <a:r>
              <a:rPr lang="en-US" altLang="ru-RU" sz="2800" dirty="0"/>
              <a:t> </a:t>
            </a:r>
            <a:r>
              <a:rPr lang="ru-RU" altLang="ru-RU" sz="2800" dirty="0"/>
              <a:t>лазера с СЗАОМ. Результаты.</a:t>
            </a:r>
            <a:br>
              <a:rPr lang="ru-RU" altLang="ru-RU" sz="4000" dirty="0"/>
            </a:br>
            <a:endParaRPr lang="ru-RU" altLang="ru-RU" sz="4000" dirty="0"/>
          </a:p>
        </p:txBody>
      </p:sp>
      <p:pic>
        <p:nvPicPr>
          <p:cNvPr id="4100" name="Picture 2" descr="iae logo 110">
            <a:extLst>
              <a:ext uri="{FF2B5EF4-FFF2-40B4-BE49-F238E27FC236}">
                <a16:creationId xmlns:a16="http://schemas.microsoft.com/office/drawing/2014/main" id="{926C8E40-242B-4B24-85F4-17875F09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13" y="0"/>
            <a:ext cx="1157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Минус 6">
            <a:extLst>
              <a:ext uri="{FF2B5EF4-FFF2-40B4-BE49-F238E27FC236}">
                <a16:creationId xmlns:a16="http://schemas.microsoft.com/office/drawing/2014/main" id="{077D4CE5-203C-4731-9CFC-CA76BE22A528}"/>
              </a:ext>
            </a:extLst>
          </p:cNvPr>
          <p:cNvSpPr/>
          <p:nvPr/>
        </p:nvSpPr>
        <p:spPr>
          <a:xfrm>
            <a:off x="1273175" y="1103313"/>
            <a:ext cx="9877425" cy="231775"/>
          </a:xfrm>
          <a:prstGeom prst="mathMinus">
            <a:avLst/>
          </a:prstGeom>
          <a:solidFill>
            <a:srgbClr val="030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Прямоугольник 3">
            <a:extLst>
              <a:ext uri="{FF2B5EF4-FFF2-40B4-BE49-F238E27FC236}">
                <a16:creationId xmlns:a16="http://schemas.microsoft.com/office/drawing/2014/main" id="{6BB133AC-9DEB-4B9D-977D-FF050825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0373" y="62738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/>
              <a:t>6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4E50DC-6885-4DBC-A23C-7987C661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5" y="4033710"/>
            <a:ext cx="6183960" cy="175988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экспериментальной установки: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Nd:YAG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 с СЗАОМ;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телескоп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фокусирующая линза в каскад ПГС;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нелинейный кристалл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PPLN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сепарирующее зеркало;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фокусирующая линза в каскад ГСЧ;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нелинейный кристалл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LBO;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призма;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диафрагма;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измеритель мощности;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измеритель мощности.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D6B4FF68-1A43-4F89-A042-DFAC25DCED34}"/>
              </a:ext>
            </a:extLst>
          </p:cNvPr>
          <p:cNvSpPr txBox="1">
            <a:spLocks/>
          </p:cNvSpPr>
          <p:nvPr/>
        </p:nvSpPr>
        <p:spPr bwMode="auto">
          <a:xfrm>
            <a:off x="6317455" y="1474470"/>
            <a:ext cx="5846618" cy="37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выходная мощность (на длинах волн 1,475 и 3,8 мкм) – 185 мВт (45мВт – на 3,8 мкм и 140 мВт на 1.475 мкм)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перестройки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3,8-3,6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мкм, 1,475-1,5 мкм, 619-624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6A7B553-9A00-4BBF-BD1E-164B3981DBB3}"/>
                  </a:ext>
                </a:extLst>
              </p:cNvPr>
              <p:cNvSpPr/>
              <p:nvPr/>
            </p:nvSpPr>
            <p:spPr>
              <a:xfrm>
                <a:off x="6345382" y="3331458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:r>
                  <a:rPr lang="ru-RU" sz="1800" dirty="0">
                    <a:latin typeface="Times New Roman" panose="02020603050405020304" pitchFamily="18" charset="0"/>
                  </a:rPr>
                  <a:t>Расходимость</a:t>
                </a:r>
                <a:r>
                  <a:rPr lang="en-US" sz="1800" dirty="0">
                    <a:latin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800" i="1">
                        <a:latin typeface="Cambria Math" panose="02040503050406030204" pitchFamily="18" charset="0"/>
                      </a:rPr>
                      <m:t>мрад</m:t>
                    </m:r>
                  </m:oMath>
                </a14:m>
                <a:r>
                  <a:rPr lang="ru-RU" sz="1800" dirty="0"/>
                  <a:t> – не зависит от </a:t>
                </a:r>
                <a:r>
                  <a:rPr lang="el-GR" sz="1800" dirty="0"/>
                  <a:t>λ</a:t>
                </a:r>
                <a:endParaRPr lang="ru-RU" sz="18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6A7B553-9A00-4BBF-BD1E-164B3981D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382" y="3331458"/>
                <a:ext cx="6096000" cy="646331"/>
              </a:xfrm>
              <a:prstGeom prst="rect">
                <a:avLst/>
              </a:prstGeom>
              <a:blipFill>
                <a:blip r:embed="rId3"/>
                <a:stretch>
                  <a:fillRect l="-900" t="-4673" b="-130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3FD8C5-CE4C-4492-8BA9-23D2F5FBC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28" y="1685736"/>
            <a:ext cx="5619419" cy="23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2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743F665F-68EE-4108-9825-1FD733907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02" y="214483"/>
            <a:ext cx="10107323" cy="1325563"/>
          </a:xfrm>
        </p:spPr>
        <p:txBody>
          <a:bodyPr/>
          <a:lstStyle/>
          <a:p>
            <a:pPr algn="ctr" eaLnBrk="1" hangingPunct="1"/>
            <a:r>
              <a:rPr lang="ru-RU" altLang="ru-RU" sz="2800" dirty="0"/>
              <a:t>Исследование квантового выхода люминесценции кристалла </a:t>
            </a:r>
            <a:r>
              <a:rPr lang="en-US" altLang="ru-RU" sz="2800" dirty="0" err="1"/>
              <a:t>TiSa</a:t>
            </a:r>
            <a:r>
              <a:rPr lang="ru-RU" altLang="ru-RU" sz="2800" dirty="0"/>
              <a:t> при криогенных температурах с накачкой в синей области спектра</a:t>
            </a:r>
            <a:br>
              <a:rPr lang="ru-RU" altLang="ru-RU" sz="4000" dirty="0"/>
            </a:br>
            <a:endParaRPr lang="ru-RU" altLang="ru-RU" sz="4000" dirty="0"/>
          </a:p>
        </p:txBody>
      </p:sp>
      <p:pic>
        <p:nvPicPr>
          <p:cNvPr id="4100" name="Picture 2" descr="iae logo 110">
            <a:extLst>
              <a:ext uri="{FF2B5EF4-FFF2-40B4-BE49-F238E27FC236}">
                <a16:creationId xmlns:a16="http://schemas.microsoft.com/office/drawing/2014/main" id="{926C8E40-242B-4B24-85F4-17875F09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13" y="0"/>
            <a:ext cx="11572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Минус 6">
            <a:extLst>
              <a:ext uri="{FF2B5EF4-FFF2-40B4-BE49-F238E27FC236}">
                <a16:creationId xmlns:a16="http://schemas.microsoft.com/office/drawing/2014/main" id="{077D4CE5-203C-4731-9CFC-CA76BE22A528}"/>
              </a:ext>
            </a:extLst>
          </p:cNvPr>
          <p:cNvSpPr/>
          <p:nvPr/>
        </p:nvSpPr>
        <p:spPr>
          <a:xfrm>
            <a:off x="1273175" y="1103313"/>
            <a:ext cx="9877425" cy="231775"/>
          </a:xfrm>
          <a:prstGeom prst="mathMinus">
            <a:avLst/>
          </a:prstGeom>
          <a:solidFill>
            <a:srgbClr val="030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Прямоугольник 3">
            <a:extLst>
              <a:ext uri="{FF2B5EF4-FFF2-40B4-BE49-F238E27FC236}">
                <a16:creationId xmlns:a16="http://schemas.microsoft.com/office/drawing/2014/main" id="{6BB133AC-9DEB-4B9D-977D-FF050825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8300" y="6234374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/>
              <a:t>8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4E50DC-6885-4DBC-A23C-7987C661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14" y="3143549"/>
            <a:ext cx="3664279" cy="463109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экспериментальной установки</a:t>
            </a: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23A83EA-2DE9-44AB-A382-949AEA0D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235"/>
            <a:ext cx="5216650" cy="189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28F0A18-66A9-42DA-929F-0ECDEDF7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65" y="1391939"/>
            <a:ext cx="3455434" cy="193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5D1C60C-13FC-4777-9316-C6474E3C6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8"/>
          <a:stretch/>
        </p:blipFill>
        <p:spPr bwMode="auto">
          <a:xfrm>
            <a:off x="3875893" y="3200400"/>
            <a:ext cx="8250965" cy="36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D786B0-6C77-4D88-851C-1496DB044F94}"/>
              </a:ext>
            </a:extLst>
          </p:cNvPr>
          <p:cNvSpPr/>
          <p:nvPr/>
        </p:nvSpPr>
        <p:spPr>
          <a:xfrm>
            <a:off x="211614" y="4296643"/>
            <a:ext cx="3664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12" name="Прямоугольник 3">
            <a:extLst>
              <a:ext uri="{FF2B5EF4-FFF2-40B4-BE49-F238E27FC236}">
                <a16:creationId xmlns:a16="http://schemas.microsoft.com/office/drawing/2014/main" id="{472AAB89-5F4C-4086-A93C-FB55C348B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0373" y="62738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4725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57"/>
            <a:ext cx="9878291" cy="1200343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/>
              <a:t>Исследование квантового выхода люминесценции кристалла </a:t>
            </a:r>
            <a:r>
              <a:rPr lang="en-US" altLang="ru-RU" sz="2800" dirty="0" err="1"/>
              <a:t>TiSa</a:t>
            </a:r>
            <a:r>
              <a:rPr lang="ru-RU" altLang="ru-RU" sz="2800" dirty="0"/>
              <a:t> при криогенных температурах с накачкой в синей области спектра. Обзор работ</a:t>
            </a:r>
            <a:endParaRPr lang="ru-RU" sz="2800" dirty="0"/>
          </a:p>
        </p:txBody>
      </p:sp>
      <p:pic>
        <p:nvPicPr>
          <p:cNvPr id="4" name="Picture 2" descr="iae logo 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145" y="0"/>
            <a:ext cx="115613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инус 4"/>
          <p:cNvSpPr/>
          <p:nvPr/>
        </p:nvSpPr>
        <p:spPr>
          <a:xfrm>
            <a:off x="1156854" y="1103083"/>
            <a:ext cx="9878291" cy="232229"/>
          </a:xfrm>
          <a:prstGeom prst="mathMinus">
            <a:avLst/>
          </a:prstGeom>
          <a:solidFill>
            <a:srgbClr val="0303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98226" y="6176963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8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EC2930-F6E2-4D33-B26E-AAB371C928CE}"/>
              </a:ext>
            </a:extLst>
          </p:cNvPr>
          <p:cNvSpPr/>
          <p:nvPr/>
        </p:nvSpPr>
        <p:spPr>
          <a:xfrm>
            <a:off x="0" y="13353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Shirakov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Burshtein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Shimony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Frumker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and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Ishaaya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Nature,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Rep. v.9, p.18810, 2019.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A1B289-692E-42EA-AB31-AB73ADF2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87" y="3612099"/>
            <a:ext cx="3689128" cy="262641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D9965BE-7251-4A6E-B101-89E69588182F}"/>
              </a:ext>
            </a:extLst>
          </p:cNvPr>
          <p:cNvSpPr/>
          <p:nvPr/>
        </p:nvSpPr>
        <p:spPr>
          <a:xfrm>
            <a:off x="-1" y="60554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квантового выхода при накачке 543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нормализованного на значение в 69,5% при 300К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728228-232E-4BA9-9CB3-338B876B75EB}"/>
              </a:ext>
            </a:extLst>
          </p:cNvPr>
          <p:cNvSpPr/>
          <p:nvPr/>
        </p:nvSpPr>
        <p:spPr>
          <a:xfrm>
            <a:off x="5517213" y="2053355"/>
            <a:ext cx="6096000" cy="6651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Backus S, Kirchner M, Lemons R, Schmidt D, Durfee C, Murnane M and Kapteyn, Opt. Express v.25, p.3666, 2017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A8609F-A61D-418F-94C8-BC45680EAA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13" y="2721414"/>
            <a:ext cx="5836587" cy="3765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978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18466</TotalTime>
  <Words>791</Words>
  <Application>Microsoft Office PowerPoint</Application>
  <PresentationFormat>Широкоэкранный</PresentationFormat>
  <Paragraphs>97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Презентация PowerPoint</vt:lpstr>
      <vt:lpstr>Работы </vt:lpstr>
      <vt:lpstr>Одночастотный непрерывный ПГС в среднем ИК диапазоне </vt:lpstr>
      <vt:lpstr>Презентация PowerPoint</vt:lpstr>
      <vt:lpstr>Каскадное преобразование в видимую область излучения от параметрического суперлюминесцентного ПГС с накачкой от Nd:YAG лазера с СЗАОМ. Свойства лазера накачки</vt:lpstr>
      <vt:lpstr>Каскадное преобразование в видимую область излучения от параметрического суперлюминесцентного ПГС с накачкой от Nd:YAG лазера с СЗАОМ. Спектр вых. Излучения суперлюминесцентного ПГС  </vt:lpstr>
      <vt:lpstr>Каскадное преобразование в видимую область излучения от параметрического суперлюминесцентного ПГС с накачкой от Nd:YAG лазера с СЗАОМ. Результаты. </vt:lpstr>
      <vt:lpstr>Исследование квантового выхода люминесценции кристалла TiSa при криогенных температурах с накачкой в синей области спектра </vt:lpstr>
      <vt:lpstr>Исследование квантового выхода люминесценции кристалла TiSa при криогенных температурах с накачкой в синей области спектра. Обзор работ</vt:lpstr>
      <vt:lpstr>Исследование квантового выхода люминесценции кристалла TiSa при криогенных температурах с накачкой в синей области спектра. Анализ результатов</vt:lpstr>
      <vt:lpstr>Публикации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User</cp:lastModifiedBy>
  <cp:revision>268</cp:revision>
  <dcterms:created xsi:type="dcterms:W3CDTF">2019-02-11T06:24:08Z</dcterms:created>
  <dcterms:modified xsi:type="dcterms:W3CDTF">2023-09-19T09:22:55Z</dcterms:modified>
</cp:coreProperties>
</file>