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279" r:id="rId3"/>
    <p:sldId id="280" r:id="rId4"/>
    <p:sldId id="281" r:id="rId5"/>
    <p:sldId id="283" r:id="rId6"/>
    <p:sldId id="284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307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86391" autoAdjust="0"/>
  </p:normalViewPr>
  <p:slideViewPr>
    <p:cSldViewPr snapToGrid="0">
      <p:cViewPr varScale="1">
        <p:scale>
          <a:sx n="94" d="100"/>
          <a:sy n="94" d="100"/>
        </p:scale>
        <p:origin x="354" y="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4T01:03:38.04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17658 12828,'-17635'-12811,"17612"12794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08.917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5295.39111"/>
      <inkml:brushProperty name="anchorY" value="-5336.57666"/>
      <inkml:brushProperty name="scaleFactor" value="0.5"/>
    </inkml:brush>
  </inkml:definitions>
  <inkml:trace contextRef="#ctx0" brushRef="#br0">1 0 24575,'0'0'0,"1"0"0,2 0 0,3 0 0,1 0 0,2 0 0,0 0 0,1 2 0,0 1 0,1-1 0,-1 0 0,0 1 0,0 0 0,-2-1 0,0 1 0,-1 1 0,0-1 0,-1 0 0,-1 1 0,-1 0 0,-1 1 0,1-1 0,-2 2 0,0-1 0,0 0 0,-1 1 0,-1-2 0,1 2 0,-1-1 0,0 0 0,-1 1 0,1-1 0,0 0 0,0 0 0,0 0 0,0 1 0,0-1 0,0 0 0,-2 0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10.245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6758.35059"/>
      <inkml:brushProperty name="anchorY" value="-6784.26953"/>
      <inkml:brushProperty name="scaleFactor" value="0.5"/>
    </inkml:brush>
  </inkml:definitions>
  <inkml:trace contextRef="#ctx0" brushRef="#br0">1 14 24575,'0'0'0,"2"0"0,1 0 0,3 0 0,1 0 0,1 0 0,-1 0 0,0 0 0,-1 0 0,0 0 0,-1 0 0,3 0 0,0 0 0,1 0 0,-1 0 0,0-1 0,0 0 0,1 0 0,-1 0 0,2-1 0,0 1 0,0-1 0,-1 1 0,-1 0 0,-3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16.791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6782.78076"/>
      <inkml:brushProperty name="anchorY" value="-6390.83594"/>
      <inkml:brushProperty name="scaleFactor" value="0.5"/>
    </inkml:brush>
  </inkml:definitions>
  <inkml:trace contextRef="#ctx0" brushRef="#br0">101 194 24575,'0'0'0,"-1"0"0,-1-1 0,-1-1 0,-1 0 0,-1-1 0,-1-1 0,-2 1 0,0-2 0,0 1 0,-2-1 0,3 1 0,2 0 0,1-1 0,1 2 0,1-2 0,1 1 0,0 0 0,1 0 0,0-1 0,0-1 0,0 0 0,0 0 0,0-1 0,-2 0 0,0 0 0,-1 0 0,1 1 0,-1 1 0,2-1 0,-1 1 0,1 0 0,1 0 0,0 0 0,0-1 0,0 2 0,0-2 0,-1 1 0,1 0 0,-1 0 0,0 0 0,-1 0 0,1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4T01:03:38.04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0,'8897'13700,"-8885"-13681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4T01:03:38.045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38 1 24575,'-3'0'0,"-6"0"0,-3 0 0,-1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3T09:35:57.494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5580.9209"/>
      <inkml:brushProperty name="anchorY" value="-2458.89722"/>
      <inkml:brushProperty name="scaleFactor" value="0.5"/>
    </inkml:brush>
  </inkml:definitions>
  <inkml:trace contextRef="#ctx0" brushRef="#br0">89 68 24575,'0'0'0,"2"-1"0,1-1 0,3 1 0,0 1 0,1-1 0,1 1 0,-3 1 0,-1 0 0,-4 3 0,-2 1 0,-4 0 0,0-1 0,-1 2 0,-1-2 0,0 0 0,3 1 0,-2-2 0,3 0 0,-1 1 0,1-1 0,0 1 0,3-1 0,1-2 0,4 1 0,2-2 0,2 1 0,0-1 0,-1-1 0,0 1 0,-1 0 0,3 0 0,1 0 0,1 0 0,2 0 0,-2-2 0,-1 1 0,-4 1 0,-4 0 0,-4 1 0,-1 1 0,-4 1 0,-1 0 0,-3 3 0,0-2 0,0 1 0,-3 1 0,2-1 0,2 0 0,1 0 0,1-1 0,1-1 0,1 0 0,4-1 0,5-3 0,4 0 0,3-2 0,2 0 0,-1 0 0,0 0 0,0 0 0,0 3 0,2-1 0,-1 0 0,3 1 0,-1 0 0,0 1 0,-1-1 0,-2 0 0,-4 0 0,-7 1 0,-6 2 0,-4 2 0,-2-1 0,-1 2 0,-1-2 0,3 2 0,1-1 0,2-1 0,2 0 0,0-1 0,1-1 0,1 1 0,0 1 0,2 0 0,-3 1 0,2-1 0,1 1 0,1 0 0,2-2 0,4-3 0,6-3 0,2 0 0,2-1 0,0-1 0,-1-1 0,-3 2 0,-2 0 0,-1 1 0,2 2 0,-1-1 0,-1 1 0,1-1 0,-4 4 0,-6 1 0,-3 2 0,-5 2 0,-3 2 0,-2 0 0,1-2 0,0-2 0,2 0 0,1-1 0,2 0 0,1 0 0,0 0 0,0 0 0,6 0 0,8-1 0,5-3 0,4-3 0,3 0 0,0-2 0,-2 0 0,-4 1 0,-2 0 0,-1 1 0,-2-1 0,0 0 0,0 0 0,0 0 0,2 0 0,-1 1 0,1 0 0,-3 1 0,-3 0 0,-4 3 0,-3 2 0,-1 3 0,-4-1 0,1 2 0,-2 3 0,0-1 0,0 0 0,2-2 0,1 0 0,2-2 0,1 0 0,2-1 0,0 0 0,1 1 0,0 0 0,0 0 0,1 1 0,-1 0 0,1 0 0,1-3 0,0-3 0,1-3 0,1-1 0,0-2 0,0 1 0,-1-2 0,-1 0 0,0-2 0,-2 2 0,0 0 0,0-1 0,1 1 0,0-1 0,0 1 0,-1 0 0,1-1 0,-1 1 0,-1 1 0,0-1 0,-1 0 0,-1 0 0,1 0 0,-1-1 0,2 0 0,-1 1 0,-1 1 0,0 1 0,0 2 0,-2-1 0,1 1 0,0 0 0,0-1 0,1 2 0,-1-2 0,-1 1 0,2-1 0,-2-1 0,-1 2 0,0-4 0,-1 3 0,2-2 0,0 1 0,0 0 0,1 1 0,0 0 0,1 0 0,0 0 0,0 0 0,-1-1 0,1-1 0,0 1 0,-1-1 0,0 1 0,0 0 0,0 1 0,0 1 0,0 0 0,0 1 0,-1 1 0,-1 0 0,0 0 0,-1 1 0,1 0 0,0 0 0,-1 0 0,1 0 0,0 0 0,0 0 0,0 0 0,0 2 0,2-1 0,1 3 0,0 0 0,3 2 0,-1 0 0,0 0 0,-1 1 0,0 0 0,1 1 0,-1 0 0,1-1 0,1-1 0,0 1 0,0-2 0,0 1 0,0-2 0,0 2 0,0-1 0,0 0 0,0 0 0,1-1 0,0 0 0,0 0 0,0 1 0,1-1 0,0 1 0,1 1 0,0 0 0,2 0 0,-1 1 0,1-2 0,-1 1 0,2-1 0,-1 1 0,0-2 0,1 0 0,0 0 0,-1 0 0,-2 1 0,1-1 0,-1 0 0,0 0 0,0-1 0,0 1 0,0 0 0,0 0 0,-1 1 0,-1 1 0,0 0 0,-1 0 0,0 0 0,0 1 0,0 1 0,1 0 0,1 1 0,2-2 0,2 0 0,1-1 0,1-3 0,0-1 0,-1-1 0,0-2 0,-2-2 0,0-1 0,-2 0 0,0 0 0,1-2 0,0 2 0,0 0 0,0 0 0,-2 0 0,1-1 0,-2 1 0,0 1 0,-4 1 0,-3 1 0,-2 0 0,-2 1 0,0 0 0,1 2 0,1 0 0,0 0 0,2 0 0,-1 0 0,0-1 0,0-1 0,1 0 0,1-2 0,2 1 0,1 1 0,4 2 0,6 1 0,2 2 0,5 3 0,1-1 0,1 0 0,-1-1 0,-2-3 0,-1 1 0,0-2 0,2 0 0,-2-2 0,-1 1 0,-2-1 0,-1 1 0,-3-3 0,-1 0 0,-2-2 0,-2-1 0,-1-2 0,0 0 0,0-1 0,-1 0 0,1 1 0,0-1 0,-1 2 0,-2 1 0,-3 2 0,-1 2 0,-2 2 0,-1 1 0,-2 1 0,-2 0 0,0 0 0,-1-2 0,0 1 0,-1-1 0,0-1 0,-1 0 0,2 0 0,0 0 0,2-2 0,2 1 0,2-2 0,0-2 0,4 1 0,-1-2 0,3 1 0,0 1 0,0-2 0,0-1 0,2 1 0,-1-1 0,3 1 0,4 1 0,3 1 0,4 2 0,4 1 0,3 0 0,2 1 0,1 0 0,2 1 0,-2-1 0,-3 0 0,-4 1 0,-5-3 0,-4 1 0,-3-4 0,-1 0 0,-3 0 0,1-2 0,-1 1 0,-3 2 0,-1 0 0,-4 2 0,-2 0 0,-1 2 0,-3 1 0,0 0 0,2 1 0,0 0 0,1 0 0,2-1 0,1 1 0,0-2 0,2 0 0,2-3 0,2-1 0,2-3 0,0 0 0,1-1 0,0 1 0,1 0 0,-2 1 0,-2 1 0,2 3 0,4 0 0,6 2 0,2 0 0,3 0 0,-3 0 0,-1-3 0,-2 1 0,-4-2 0,0-1 0,-4-1 0,1 0 0,-1 0 0,-1-3 0,-3 1 0,1 0 0,-1 1 0,-1 2 0,-1-1 0,-1 1 0,-1 0 0,1 1 0,-2 0 0,0 1 0,-2 0 0,-1 1 0,0 1 0,0 0 0,2 1 0,1 0 0,0 0 0,2 2 0,0 1 0,2 0 0,1 1 0,2 0 0,3 0 0,3 0 0,4-1 0,2 0 0,1-2 0,-1 0 0,0 0 0,0-1 0,1 0 0,0-1 0,1 1 0,1 0 0,0 0 0,-2 0 0,-1 0 0,-1 2 0,-3 2 0,-2 1 0,-2 1 0,0 1 0,-2-1 0,0-1 0,-1 1 0,-1 1 0,-1-2 0,-4 0 0,-4-1 0,-4-1 0,1-1 0,-2-1 0,2-1 0,0 0 0,2 0 0,2 0 0,3-1 0,2-1 0,0 1 0,1 0 0,-1 1 0,-1-1 0,1 1 0,3-2 0,5 1 0,4-1 0,2-2 0,0 1 0,1-1 0,-1 0 0,2 1 0,-2-1 0,0 1 0,-2 0 0,-1 0 0,1 1 0,-1 0 0,3 1 0,2 0 0,1 3 0,2 1 0,0 0 0,-4 1 0,-2 1 0,-3 0 0,-3 2 0,-3-1 0,-4-1 0,-1 2 0,-5-2 0,-1 0 0,-2-1 0,2-1 0,0-1 0,1 2 0,2-1 0,-1-1 0,2 1 0,0-1 0,0 1 0,0-1 0,4 0 0,6-2 0,7 0 0,6-3 0,1 2 0,0-1 0,-2 1 0,-2 0 0,-2-1 0,-1 1 0,-3 0 0,0 0 0,1 0 0,1 1 0,2 0 0,1 0 0,7 0 0,2 0 0,0 0 0,1 1 0,-2 2 0,-5 0 0,-3 1 0,-4-1 0,-6 2 0,-2 1 0,-2-1 0,-1 1 0,-1-1 0,1 1 0,-2-1 0,3 1 0,-3-2 0,1-1 0,-2 0 0,2-1 0,-1 0 0,-2 2 0,-2 0 0,1-1 0,0-1 0,1 0 0,1 0 0,-1 2 0,-2-1 0,3 0 0,-4 0 0,0 2 0,0 0 0,0-2 0,0-1 0,1 0 0,2 0 0,1 0 0,0-1 0,0 2 0,2 0 0,8 1 0,10 0 0,10 1 0,7 1 0,4-1 0,-2 0 0,-7-1 0,-5-1 0,-6 1 0,-5 0 0,-3-1 0,-3-2 0,-1-1 0,-2-3 0,-3-2 0,1 0 0,-3-1 0,0 1 0,-2 0 0,-2 2 0,-3 0 0,-1 1 0,0 1 0,1 0 0,0 1 0,3 0 0,2 2 0,2 0 0,1 0 0,2 2 0,0-1 0,-1 1 0,2 1 0,-1-1 0,0 0 0,2 0 0,-1 1 0,0-1 0,0 0 0,0 0 0,-2-1 0,0 0 0,-1-3 0,-6 0 0,-2-4 0,-2 0 0,1-1 0,0 0 0,6 1 0,7 0 0,9 4 0,4 1 0,1 2 0,1 2 0,-1-1 0,-3 1 0,-2-1 0,0 2 0,1-2 0,-1 0 0,0-1 0,-1-1 0,-2-2 0,-1-1 0,-3-3 0,0-1 0,-2-2 0,0 0 0,0-1 0,-1-1 0,1-2 0,-1 1 0,1-1 0,0 1 0,0 0 0,0 1 0,0 1 0,-1 1 0,0 3 0,0-2 0,-1 1 0,-1-1 0,0 1 0,-1-1 0,2 1 0,-2-1 0,-1-2 0,1 0 0,0 0 0,0 0 0,0 1 0,0 1 0,0 0 0,2 0 0,-2 0 0,1 0 0,2-1 0,-2 2 0,2-1 0,-1 0 0,1 1 0,1 0 0,0-1 0,-2 0 0,0 1 0,-1 0 0,-1 0 0,1 1 0,1 0 0,3 0 0,3 4 0,3 0 0,1 2 0,3 1 0,-4 1 0,0 2 0,-2 0 0,0 0 0,0 0 0,-2 1 0,0-2 0,-2 1 0,0-2 0,-1 3 0,0-1 0,0 1 0,0 0 0,-1-1 0,-1-2 0,-3-1 0,-3-1 0,-1-1 0,0-1 0,1 0 0,0 0 0,2 2 0,1 0 0,1 1 0,2 1 0,1 1 0,0 2 0,1 0 0,0 1 0,0 0 0,1 0 0,-1 0 0,1-1 0,4 0 0,3 1 0,2-1 0,2-1 0,1-1 0,-1 1 0,-2-2 0,0 0 0,-5 0 0,-3 0 0,-5 1 0,-1-1 0,-3-1 0,0 0 0,0 0 0,1-1 0,1-1 0,1-2 0,1-1 0,2-2 0,1 0 0,2-1 0,2-1 0,0 1 0,4 0 0,0-1 0,0 1 0,0 1 0,1 0 0,-2 1 0,-1 0 0,-1-1 0,-1 1 0,2 1 0,-1 1 0,-2 3 0,1 0 0,-2 2 0,0 1 0,-1 1 0,1 0 0,0 0 0,0 1 0,-4-1 0,-6-1 0,-3-1 0,-1-3 0,1 1 0,2 2 0,1-3 0,3 2 0,1 0 0,-2-2 0,1 3 0,-3 0 0,1-1 0,-2 0 0,2 0 0,-1-1 0,-2 0 0,1 0 0,0 1 0,1-1 0,-1 2 0,1-1 0,0-2 0,0 1 0,1-1 0,-3-1 0,1 0 0,-1 0 0,-1 0 0,1-1 0,0-1 0,1-1 0,-1-2 0,2-1 0,2 1 0,0 1 0,1-1 0,1 0 0,1 0 0,2-1 0,0 1 0,0-1 0,3-1 0,0 2 0,1-1 0,1 1 0,1 0 0,0 2 0,2-2 0,3 0 0,0-1 0,0 2 0,-1-2 0,-3 1 0,-2 0 0,-2 0 0,0 0 0,-2-1 0,0 2 0,-1-3 0,1 1 0,-1-1 0,0 0 0,0 0 0,0 1 0,0-1 0,-2 0 0,0 0 0,-2 1 0,-1-1 0,-1 0 0,-1 1 0,-1 1 0,-1 1 0,0 0 0,0 0 0,1 2 0,2 0 0,-1 1 0,4 2 0,-1 2 0,2 0 0,1 1 0,1 0 0,0 1 0,1 1 0,2 1 0,7 0 0,4 0 0,6 0 0,3-2 0,-2-1 0,-2-1 0,-4-3 0,-5-3 0,-4-2 0,-2-1 0,-2-1 0,-2 1 0,0 0 0,0-1 0,1 2 0,-1-1 0,1 1 0,0-1 0,-1 2 0,1-3 0,2 1 0,-2-1 0,3 0 0,0 0 0,1 1 0,0-1 0,1 2 0,0-2 0,0 1 0,-2-1 0,-1 2 0,-1-1 0,0 0 0,-2 1 0,1 1 0,1 1 0,3 1 0,3 2 0,2 2 0,1-1 0,-2 4 0,-2 0 0,-2 2 0,-1 2 0,-2 0 0,-1-1 0,0 0 0,0 1 0,-1-1 0,1 1 0,0-1 0,0 0 0,-3 0 0,0-1 0,0 0 0,-1-1 0,1-1 0,0 2 0,-1-1 0,0 0 0,-1-1 0,1 0 0,0-1 0,1 1 0,-2 0 0,0-2 0,0 1 0,1-1 0,-1 0 0,4 2 0,7 4 0,6 0 0,3 0 0,-1-1 0,-3 1 0,-2-1 0,-4 0 0,-2-1 0,-3-1 0,2 0 0,-2-2 0,2 1 0,0 0 0,0 0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13.573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8257.04199"/>
      <inkml:brushProperty name="anchorY" value="-8038.22559"/>
      <inkml:brushProperty name="scaleFactor" value="0.5"/>
    </inkml:brush>
  </inkml:definitions>
  <inkml:trace contextRef="#ctx0" brushRef="#br0">162 297 24575,'0'0'0,"0"-1"0,1-1 0,0-1 0,1-1 0,1 0 0,0 0 0,-1 0 0,1-2 0,0 1 0,-2-2 0,0 0 0,1 2 0,-1-1 0,1 1 0,-2 0 0,1 0 0,-1-2 0,0 2 0,0-1 0,0-1 0,0 2 0,0-2 0,0 0 0,0 1 0,0 0 0,0 0 0,0 1 0,0-1 0,-2-2 0,-1 0 0,-1 0 0,-2 0 0,1 1 0,-2 1 0,0 0 0,0 0 0,1 1 0,1 0 0,1 0 0,1 0 0,-2-1 0,2 2 0,-1-1 0,0 1 0,1 0 0,-1-1 0,0 2 0,0-1 0,-1 0 0,-2 0 0,1 0 0,0 0 0,0 2 0,0-2 0,-1-1 0,0 1 0,1 1 0,1 1 0,-1 1 0,0 0 0,1 1 0,0 0 0,0 0 0,0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0:59.397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00.319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1270"/>
      <inkml:brushProperty name="anchorY" value="-1270"/>
      <inkml:brushProperty name="scaleFactor" value="0.5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05.590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2540"/>
      <inkml:brushProperty name="anchorY" value="-2540"/>
      <inkml:brushProperty name="scaleFactor" value="0.5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4T00:31:06.902"/>
    </inkml:context>
    <inkml:brush xml:id="br0">
      <inkml:brushProperty name="width" value="0.025" units="cm"/>
      <inkml:brushProperty name="height" value="0.025" units="cm"/>
      <inkml:brushProperty name="color" value="#B4C3DA"/>
      <inkml:brushProperty name="inkEffects" value="silver"/>
      <inkml:brushProperty name="anchorX" value="-3810"/>
      <inkml:brushProperty name="anchorY" value="-3810"/>
      <inkml:brushProperty name="scaleFactor" value="0.5"/>
    </inkml:brush>
  </inkml:definitions>
  <inkml:trace contextRef="#ctx0" brushRef="#br0">1 0 24575,'0'0'0,"1"2"0,5 1 0,2 2 0,2 1 0,1 1 0,0-1 0,-1 0 0,0 0 0,-3 0 0,-1-1 0,0-2 0,-1-1 0,-2 0 0,1 1 0,-1 0 0,1-1 0,0 3 0,1 0 0,-1 0 0,2 1 0,-2-1 0,0 1 0,-1-1 0,1 1 0,-2-2 0,1 1 0,-1-1 0,1 0 0,-2 1 0,1-1 0,-1 2 0,2-2 0,-2 2 0,1-1 0,0 1 0,-2 0 0,2 1 0,-1 0 0,1-1 0,0 2 0,-1-4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099D2-F50B-43A4-BFC4-E3FBC4D08390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30393-C69E-4770-BE9D-17C28A5E9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8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0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1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4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5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7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5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30393-C69E-4770-BE9D-17C28A5E98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0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8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5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8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18" descr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4" y="6218548"/>
            <a:ext cx="3834488" cy="37959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915235" y="1457591"/>
            <a:ext cx="10372658" cy="1470367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+mn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30469" y="3213769"/>
            <a:ext cx="8542189" cy="1753007"/>
          </a:xfrm>
          <a:prstGeom prst="rect">
            <a:avLst/>
          </a:prstGeom>
        </p:spPr>
        <p:txBody>
          <a:bodyPr/>
          <a:lstStyle>
            <a:lvl1pPr algn="ctr">
              <a:spcBef>
                <a:spcPts val="600"/>
              </a:spcBef>
              <a:defRPr sz="2800">
                <a:solidFill>
                  <a:srgbClr val="888888"/>
                </a:solidFill>
              </a:defRPr>
            </a:lvl1pPr>
            <a:lvl2pPr algn="ctr">
              <a:spcBef>
                <a:spcPts val="600"/>
              </a:spcBef>
              <a:defRPr sz="2800">
                <a:solidFill>
                  <a:srgbClr val="888888"/>
                </a:solidFill>
              </a:defRPr>
            </a:lvl2pPr>
            <a:lvl3pPr marL="0" indent="914400" algn="ctr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</a:defRPr>
            </a:lvl3pPr>
            <a:lvl4pPr marL="0" indent="1371600" algn="ctr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</a:defRPr>
            </a:lvl4pPr>
            <a:lvl5pPr marL="0" indent="1828800" algn="ctr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" name="Прямоугольник 21"/>
          <p:cNvSpPr/>
          <p:nvPr/>
        </p:nvSpPr>
        <p:spPr>
          <a:xfrm>
            <a:off x="-2" y="0"/>
            <a:ext cx="12203127" cy="86010"/>
          </a:xfrm>
          <a:prstGeom prst="rect">
            <a:avLst/>
          </a:prstGeom>
          <a:solidFill>
            <a:srgbClr val="2F55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47" name="Прямая соединительная линия 22"/>
          <p:cNvSpPr/>
          <p:nvPr/>
        </p:nvSpPr>
        <p:spPr>
          <a:xfrm flipV="1">
            <a:off x="-1" y="5950074"/>
            <a:ext cx="12198359" cy="17239"/>
          </a:xfrm>
          <a:prstGeom prst="line">
            <a:avLst/>
          </a:prstGeom>
          <a:ln w="25400">
            <a:solidFill>
              <a:srgbClr val="2F5597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48" name="Рисунок 6" descr="Рисунок 6"/>
          <p:cNvPicPr>
            <a:picLocks noChangeAspect="1"/>
          </p:cNvPicPr>
          <p:nvPr/>
        </p:nvPicPr>
        <p:blipFill>
          <a:blip r:embed="rId3"/>
          <a:srcRect r="11507" b="25762"/>
          <a:stretch>
            <a:fillRect/>
          </a:stretch>
        </p:blipFill>
        <p:spPr>
          <a:xfrm>
            <a:off x="7759472" y="2212806"/>
            <a:ext cx="4438886" cy="372003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1"/>
            <a:ext cx="2844801" cy="368301"/>
          </a:xfrm>
          <a:prstGeom prst="rect">
            <a:avLst/>
          </a:prstGeom>
        </p:spPr>
        <p:txBody>
          <a:bodyPr anchor="ctr"/>
          <a:lstStyle>
            <a:lvl1pPr algn="r">
              <a:spcBef>
                <a:spcPts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444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0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1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4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0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5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7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8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62246-871C-41C4-B21C-5B003248177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D2455-E881-41BF-9746-55A92DD70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6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0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320.png"/><Relationship Id="rId4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8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1.jpeg"/><Relationship Id="rId26" Type="http://schemas.openxmlformats.org/officeDocument/2006/relationships/image" Target="../media/image16.png"/><Relationship Id="rId21" Type="http://schemas.openxmlformats.org/officeDocument/2006/relationships/customXml" Target="../ink/ink6.xml"/><Relationship Id="rId34" Type="http://schemas.openxmlformats.org/officeDocument/2006/relationships/image" Target="../media/image20.png"/><Relationship Id="rId12" Type="http://schemas.openxmlformats.org/officeDocument/2006/relationships/customXml" Target="../ink/ink2.xml"/><Relationship Id="rId17" Type="http://schemas.openxmlformats.org/officeDocument/2006/relationships/image" Target="../media/image11.png"/><Relationship Id="rId25" Type="http://schemas.openxmlformats.org/officeDocument/2006/relationships/customXml" Target="../ink/ink8.xml"/><Relationship Id="rId33" Type="http://schemas.openxmlformats.org/officeDocument/2006/relationships/customXml" Target="../ink/ink12.xml"/><Relationship Id="rId2" Type="http://schemas.openxmlformats.org/officeDocument/2006/relationships/customXml" Target="../ink/ink1.xml"/><Relationship Id="rId16" Type="http://schemas.openxmlformats.org/officeDocument/2006/relationships/customXml" Target="../ink/ink4.xml"/><Relationship Id="rId20" Type="http://schemas.openxmlformats.org/officeDocument/2006/relationships/image" Target="../media/image13.png"/><Relationship Id="rId29" Type="http://schemas.openxmlformats.org/officeDocument/2006/relationships/customXml" Target="../ink/ink10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10.png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15" Type="http://schemas.openxmlformats.org/officeDocument/2006/relationships/image" Target="../media/image60.png"/><Relationship Id="rId23" Type="http://schemas.openxmlformats.org/officeDocument/2006/relationships/customXml" Target="../ink/ink7.xml"/><Relationship Id="rId28" Type="http://schemas.openxmlformats.org/officeDocument/2006/relationships/image" Target="../media/image17.png"/><Relationship Id="rId19" Type="http://schemas.openxmlformats.org/officeDocument/2006/relationships/customXml" Target="../ink/ink5.xml"/><Relationship Id="rId31" Type="http://schemas.openxmlformats.org/officeDocument/2006/relationships/customXml" Target="../ink/ink11.xml"/><Relationship Id="rId14" Type="http://schemas.openxmlformats.org/officeDocument/2006/relationships/customXml" Target="../ink/ink3.xml"/><Relationship Id="rId22" Type="http://schemas.openxmlformats.org/officeDocument/2006/relationships/image" Target="../media/image14.png"/><Relationship Id="rId27" Type="http://schemas.openxmlformats.org/officeDocument/2006/relationships/customXml" Target="../ink/ink9.xml"/><Relationship Id="rId3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111125"/>
            <a:ext cx="118999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kern="1200" dirty="0">
                <a:solidFill>
                  <a:schemeClr val="tx1"/>
                </a:solidFill>
                <a:effectLst/>
                <a:latin typeface="+mn-lt"/>
              </a:rPr>
              <a:t>Определение механизма нагрева выброса солнечной плазмы по микроволновым наблюдениям на Сибирском </a:t>
            </a:r>
            <a:r>
              <a:rPr lang="ru-RU" sz="2400" b="1" kern="1200" dirty="0" err="1">
                <a:solidFill>
                  <a:schemeClr val="tx1"/>
                </a:solidFill>
                <a:effectLst/>
                <a:latin typeface="+mn-lt"/>
              </a:rPr>
              <a:t>радиогелиографе</a:t>
            </a:r>
            <a:br>
              <a:rPr lang="en-US" sz="2800" b="1" kern="12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800" b="1" kern="1200" dirty="0">
                <a:solidFill>
                  <a:schemeClr val="tx1"/>
                </a:solidFill>
                <a:effectLst/>
                <a:latin typeface="+mn-lt"/>
              </a:rPr>
              <a:t>							</a:t>
            </a:r>
            <a:r>
              <a:rPr lang="ru-RU" sz="2400" b="1" i="1" dirty="0">
                <a:latin typeface="+mn-lt"/>
              </a:rPr>
              <a:t>Докладчик А.М.</a:t>
            </a:r>
            <a:r>
              <a:rPr lang="en-US" sz="2400" b="1" i="1" dirty="0">
                <a:latin typeface="+mn-lt"/>
              </a:rPr>
              <a:t> </a:t>
            </a:r>
            <a:r>
              <a:rPr lang="ru-RU" sz="2400" b="1" i="1" dirty="0" err="1">
                <a:latin typeface="+mn-lt"/>
              </a:rPr>
              <a:t>Уралов</a:t>
            </a:r>
            <a:endParaRPr lang="ru-RU" sz="2400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431925"/>
            <a:ext cx="11861800" cy="224719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Сибирский </a:t>
            </a:r>
            <a:r>
              <a:rPr lang="ru-RU" dirty="0" err="1">
                <a:solidFill>
                  <a:srgbClr val="002060"/>
                </a:solidFill>
              </a:rPr>
              <a:t>радиогелиограф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b="1" dirty="0">
                <a:solidFill>
                  <a:srgbClr val="002060"/>
                </a:solidFill>
              </a:rPr>
              <a:t>СРГ</a:t>
            </a:r>
            <a:r>
              <a:rPr lang="ru-RU" dirty="0">
                <a:solidFill>
                  <a:srgbClr val="002060"/>
                </a:solidFill>
              </a:rPr>
              <a:t>) – радиотелескоп параллельного апертурного синтеза изображений Солнца в диапазоне 3-24 ГГц</a:t>
            </a:r>
          </a:p>
          <a:p>
            <a:r>
              <a:rPr lang="ru-RU" dirty="0">
                <a:solidFill>
                  <a:srgbClr val="002060"/>
                </a:solidFill>
              </a:rPr>
              <a:t>Принят в эксплуатацию. Регулярно ведутся наблюдения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u="sng" dirty="0"/>
              <a:t>badary.iszf.irk.ru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</a:rPr>
              <a:t>Получен результат, имеющий отношение к давней проблеме нагрева плазмы солнечной короны. Использование </a:t>
            </a:r>
            <a:r>
              <a:rPr lang="ru-RU" dirty="0" err="1">
                <a:solidFill>
                  <a:srgbClr val="002060"/>
                </a:solidFill>
              </a:rPr>
              <a:t>радиометода</a:t>
            </a:r>
            <a:r>
              <a:rPr lang="ru-RU" dirty="0">
                <a:solidFill>
                  <a:srgbClr val="002060"/>
                </a:solidFill>
              </a:rPr>
              <a:t> в определении главного источника нагрева оказалось возможным благодаря техническим характеристикам СРГ</a:t>
            </a:r>
          </a:p>
        </p:txBody>
      </p:sp>
      <p:pic>
        <p:nvPicPr>
          <p:cNvPr id="5" name="Рисунок 18" descr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4" y="6218548"/>
            <a:ext cx="3834488" cy="3795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21"/>
          <p:cNvSpPr/>
          <p:nvPr/>
        </p:nvSpPr>
        <p:spPr>
          <a:xfrm>
            <a:off x="-2" y="0"/>
            <a:ext cx="12203127" cy="86010"/>
          </a:xfrm>
          <a:prstGeom prst="rect">
            <a:avLst/>
          </a:prstGeom>
          <a:solidFill>
            <a:srgbClr val="2F55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9" name="Прямая соединительная линия 22"/>
          <p:cNvSpPr/>
          <p:nvPr/>
        </p:nvSpPr>
        <p:spPr>
          <a:xfrm flipV="1">
            <a:off x="-1" y="5950074"/>
            <a:ext cx="12198359" cy="17239"/>
          </a:xfrm>
          <a:prstGeom prst="line">
            <a:avLst/>
          </a:prstGeom>
          <a:ln w="25400">
            <a:solidFill>
              <a:srgbClr val="2F5597"/>
            </a:solidFill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892800" y="6172201"/>
            <a:ext cx="2844801" cy="368301"/>
          </a:xfrm>
          <a:prstGeom prst="rect">
            <a:avLst/>
          </a:prstGeom>
        </p:spPr>
        <p:txBody>
          <a:bodyPr anchor="ctr"/>
          <a:lstStyle>
            <a:lvl1pPr algn="r">
              <a:spcBef>
                <a:spcPts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27" y="3635952"/>
            <a:ext cx="6569409" cy="29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5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35" y="136791"/>
            <a:ext cx="7314365" cy="873591"/>
          </a:xfrm>
        </p:spPr>
        <p:txBody>
          <a:bodyPr>
            <a:normAutofit/>
          </a:bodyPr>
          <a:lstStyle/>
          <a:p>
            <a:r>
              <a:rPr lang="ru-RU" sz="3200" b="1" dirty="0"/>
              <a:t>Кинематика расширяющейся плазмы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14843" y="136791"/>
            <a:ext cx="11378009" cy="6424744"/>
            <a:chOff x="703826" y="104776"/>
            <a:chExt cx="11378009" cy="6424744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DCAFCF2-741B-4C5F-9006-45E5B6CA3914}"/>
                </a:ext>
              </a:extLst>
            </p:cNvPr>
            <p:cNvGrpSpPr/>
            <p:nvPr/>
          </p:nvGrpSpPr>
          <p:grpSpPr>
            <a:xfrm>
              <a:off x="3972913" y="104776"/>
              <a:ext cx="8108922" cy="6424744"/>
              <a:chOff x="2650149" y="294643"/>
              <a:chExt cx="7525698" cy="6201039"/>
            </a:xfrm>
          </p:grpSpPr>
          <p:grpSp>
            <p:nvGrpSpPr>
              <p:cNvPr id="5" name="Group 31"/>
              <p:cNvGrpSpPr/>
              <p:nvPr/>
            </p:nvGrpSpPr>
            <p:grpSpPr>
              <a:xfrm>
                <a:off x="2650149" y="294643"/>
                <a:ext cx="7525698" cy="6201039"/>
                <a:chOff x="2650149" y="294643"/>
                <a:chExt cx="7525698" cy="6201039"/>
              </a:xfrm>
            </p:grpSpPr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C1C13453-BC99-49EB-8402-1F00D08B38C0}"/>
                    </a:ext>
                  </a:extLst>
                </p:cNvPr>
                <p:cNvGrpSpPr/>
                <p:nvPr/>
              </p:nvGrpSpPr>
              <p:grpSpPr>
                <a:xfrm>
                  <a:off x="2650149" y="294643"/>
                  <a:ext cx="7525698" cy="6201039"/>
                  <a:chOff x="2650149" y="426530"/>
                  <a:chExt cx="7525698" cy="6201039"/>
                </a:xfrm>
              </p:grpSpPr>
              <p:grpSp>
                <p:nvGrpSpPr>
                  <p:cNvPr id="11" name="Группа 10">
                    <a:extLst>
                      <a:ext uri="{FF2B5EF4-FFF2-40B4-BE49-F238E27FC236}">
                        <a16:creationId xmlns:a16="http://schemas.microsoft.com/office/drawing/2014/main" id="{DAE38A44-5EE5-4441-8D64-9891D9E4674C}"/>
                      </a:ext>
                    </a:extLst>
                  </p:cNvPr>
                  <p:cNvGrpSpPr/>
                  <p:nvPr/>
                </p:nvGrpSpPr>
                <p:grpSpPr>
                  <a:xfrm>
                    <a:off x="2650149" y="426530"/>
                    <a:ext cx="7525698" cy="6201039"/>
                    <a:chOff x="2650149" y="426530"/>
                    <a:chExt cx="7525698" cy="6201039"/>
                  </a:xfrm>
                </p:grpSpPr>
                <p:pic>
                  <p:nvPicPr>
                    <p:cNvPr id="14" name="Рисунок 13">
                      <a:extLst>
                        <a:ext uri="{FF2B5EF4-FFF2-40B4-BE49-F238E27FC236}">
                          <a16:creationId xmlns:a16="http://schemas.microsoft.com/office/drawing/2014/main" id="{49324376-2A58-43D5-A48B-502ADF88CC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23388" t="13860" r="27566" b="20702"/>
                    <a:stretch/>
                  </p:blipFill>
                  <p:spPr>
                    <a:xfrm>
                      <a:off x="2650149" y="1300603"/>
                      <a:ext cx="7525698" cy="532696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9D9191D4-66C9-4C49-96CE-7A71DBA877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50843" y="1711760"/>
                      <a:ext cx="29728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6" name="Прямая соединительная линия 15">
                      <a:extLst>
                        <a:ext uri="{FF2B5EF4-FFF2-40B4-BE49-F238E27FC236}">
                          <a16:creationId xmlns:a16="http://schemas.microsoft.com/office/drawing/2014/main" id="{0A94429C-F0A5-4A3B-928C-452134AD22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795083" y="823519"/>
                      <a:ext cx="0" cy="4478323"/>
                    </a:xfrm>
                    <a:prstGeom prst="line">
                      <a:avLst/>
                    </a:prstGeom>
                    <a:ln w="66675" cmpd="sng">
                      <a:solidFill>
                        <a:schemeClr val="accent2">
                          <a:alpha val="62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Прямая соединительная линия 16">
                      <a:extLst>
                        <a:ext uri="{FF2B5EF4-FFF2-40B4-BE49-F238E27FC236}">
                          <a16:creationId xmlns:a16="http://schemas.microsoft.com/office/drawing/2014/main" id="{C0BEF23D-6AD4-4233-B7E1-D57616AFEA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719271" y="823519"/>
                      <a:ext cx="0" cy="4478323"/>
                    </a:xfrm>
                    <a:prstGeom prst="line">
                      <a:avLst/>
                    </a:prstGeom>
                    <a:ln w="66675" cmpd="sng">
                      <a:solidFill>
                        <a:schemeClr val="accent2">
                          <a:alpha val="62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65C064CD-940E-4226-963F-AD32AF5D01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77016" y="426530"/>
                      <a:ext cx="255309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ru-RU" sz="2000" dirty="0">
                          <a:solidFill>
                            <a:srgbClr val="4D230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интервал измерений</a:t>
                      </a:r>
                    </a:p>
                  </p:txBody>
                </p:sp>
                <p:cxnSp>
                  <p:nvCxnSpPr>
                    <p:cNvPr id="19" name="Прямая соединительная линия 18">
                      <a:extLst>
                        <a:ext uri="{FF2B5EF4-FFF2-40B4-BE49-F238E27FC236}">
                          <a16:creationId xmlns:a16="http://schemas.microsoft.com/office/drawing/2014/main" id="{DCDE1A0D-470E-4F85-9832-F87C2062F7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58833" y="4466916"/>
                      <a:ext cx="994249" cy="5151"/>
                    </a:xfrm>
                    <a:prstGeom prst="line">
                      <a:avLst/>
                    </a:prstGeom>
                    <a:ln w="15875">
                      <a:prstDash val="solid"/>
                      <a:headEnd type="oval" w="sm" len="sm"/>
                      <a:tailEnd type="oval" w="sm" len="sm"/>
                    </a:ln>
                  </p:spPr>
                  <p:style>
                    <a:lnRef idx="3">
                      <a:schemeClr val="accent5"/>
                    </a:lnRef>
                    <a:fillRef idx="0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F645225-34BA-4461-9317-CD54A21F24D9}"/>
                      </a:ext>
                    </a:extLst>
                  </p:cNvPr>
                  <p:cNvSpPr txBox="1"/>
                  <p:nvPr/>
                </p:nvSpPr>
                <p:spPr>
                  <a:xfrm>
                    <a:off x="3780693" y="3156439"/>
                    <a:ext cx="38504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</a:t>
                    </a:r>
                    <a:endParaRPr lang="ru-RU" sz="28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783204D-9208-4D18-BEA2-38F97D729B8A}"/>
                      </a:ext>
                    </a:extLst>
                  </p:cNvPr>
                  <p:cNvSpPr txBox="1"/>
                  <p:nvPr/>
                </p:nvSpPr>
                <p:spPr>
                  <a:xfrm>
                    <a:off x="3783623" y="4372707"/>
                    <a:ext cx="36901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  <a:endParaRPr lang="ru-RU" sz="28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0" name="Straight Connector 17"/>
                <p:cNvCxnSpPr/>
                <p:nvPr/>
              </p:nvCxnSpPr>
              <p:spPr>
                <a:xfrm flipH="1" flipV="1">
                  <a:off x="4957549" y="4319516"/>
                  <a:ext cx="1794681" cy="170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8"/>
              <p:cNvCxnSpPr/>
              <p:nvPr/>
            </p:nvCxnSpPr>
            <p:spPr>
              <a:xfrm>
                <a:off x="7135897" y="773084"/>
                <a:ext cx="0" cy="4788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12"/>
              <p:cNvCxnSpPr/>
              <p:nvPr/>
            </p:nvCxnSpPr>
            <p:spPr>
              <a:xfrm>
                <a:off x="4671752" y="3208713"/>
                <a:ext cx="3782291" cy="166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18"/>
              <p:cNvCxnSpPr/>
              <p:nvPr/>
            </p:nvCxnSpPr>
            <p:spPr>
              <a:xfrm>
                <a:off x="7255045" y="925484"/>
                <a:ext cx="0" cy="4788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645225-34BA-4461-9317-CD54A21F24D9}"/>
                </a:ext>
              </a:extLst>
            </p:cNvPr>
            <p:cNvSpPr txBox="1"/>
            <p:nvPr/>
          </p:nvSpPr>
          <p:spPr>
            <a:xfrm>
              <a:off x="2455041" y="2969188"/>
              <a:ext cx="2639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скорость разлёта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83204D-9208-4D18-BEA2-38F97D729B8A}"/>
                </a:ext>
              </a:extLst>
            </p:cNvPr>
            <p:cNvSpPr txBox="1"/>
            <p:nvPr/>
          </p:nvSpPr>
          <p:spPr>
            <a:xfrm>
              <a:off x="3472349" y="4245960"/>
              <a:ext cx="1476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ускорение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645225-34BA-4461-9317-CD54A21F24D9}"/>
                </a:ext>
              </a:extLst>
            </p:cNvPr>
            <p:cNvSpPr txBox="1"/>
            <p:nvPr/>
          </p:nvSpPr>
          <p:spPr>
            <a:xfrm>
              <a:off x="703826" y="1475667"/>
              <a:ext cx="4392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расстояние до центра разлёта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7151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535" y="123343"/>
            <a:ext cx="9476578" cy="735183"/>
          </a:xfrm>
        </p:spPr>
        <p:txBody>
          <a:bodyPr>
            <a:noAutofit/>
          </a:bodyPr>
          <a:lstStyle/>
          <a:p>
            <a:r>
              <a:rPr lang="ru-RU" sz="3200" b="1" dirty="0"/>
              <a:t>Изменение яркостной температуры при разлёте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356F69-A761-4D47-B529-E8B5F0FD0A18}"/>
                  </a:ext>
                </a:extLst>
              </p:cNvPr>
              <p:cNvSpPr txBox="1"/>
              <p:nvPr/>
            </p:nvSpPr>
            <p:spPr>
              <a:xfrm>
                <a:off x="138725" y="1768035"/>
                <a:ext cx="870364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Ожидаемый закон изменения яркостной температуры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000" b="1" i="1" baseline="-250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с расстоянием</a:t>
                </a:r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endParaRPr lang="ru-RU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0356F69-A761-4D47-B529-E8B5F0FD0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5" y="1768035"/>
                <a:ext cx="8703649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770"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2E51D4-E898-4796-8E19-0302E41D2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43" t="59103" r="24206" b="24231"/>
          <a:stretch/>
        </p:blipFill>
        <p:spPr>
          <a:xfrm>
            <a:off x="472829" y="2166808"/>
            <a:ext cx="3626951" cy="655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86A0B5-C6CE-499E-9837-92E6D73A94D7}"/>
                  </a:ext>
                </a:extLst>
              </p:cNvPr>
              <p:cNvSpPr txBox="1"/>
              <p:nvPr/>
            </p:nvSpPr>
            <p:spPr>
              <a:xfrm>
                <a:off x="203350" y="3778948"/>
                <a:ext cx="5392954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ru-RU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ansion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type m:val="skw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𝑑𝑛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den>
                          </m:f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/3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ru-RU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≪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ru-RU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ionization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ru-RU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86A0B5-C6CE-499E-9837-92E6D73A9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50" y="3778948"/>
                <a:ext cx="5392954" cy="506870"/>
              </a:xfrm>
              <a:prstGeom prst="rect">
                <a:avLst/>
              </a:prstGeom>
              <a:blipFill rotWithShape="1">
                <a:blip r:embed="rId5"/>
                <a:stretch>
                  <a:fillRect t="-106024" b="-1578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24640-7524-4AB6-91BE-4F5AD7F0AA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769" r="9134" b="50000"/>
          <a:stretch/>
        </p:blipFill>
        <p:spPr>
          <a:xfrm>
            <a:off x="138725" y="2764242"/>
            <a:ext cx="8607097" cy="4918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DBDD92-A0FC-4F86-94E8-6168F37D5D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50" t="25770" r="53197" b="68205"/>
          <a:stretch/>
        </p:blipFill>
        <p:spPr>
          <a:xfrm>
            <a:off x="6873628" y="3314078"/>
            <a:ext cx="2674257" cy="321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2CA771-9E7E-417A-8DF1-A8A9339D32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61" t="10897" r="38197" b="81379"/>
          <a:stretch/>
        </p:blipFill>
        <p:spPr>
          <a:xfrm>
            <a:off x="138725" y="3340067"/>
            <a:ext cx="3688755" cy="4115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B6F269-14BC-4D35-AFC9-2EF94BEC62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20" t="15128" r="8359" b="74487"/>
          <a:stretch/>
        </p:blipFill>
        <p:spPr>
          <a:xfrm>
            <a:off x="1704596" y="4285818"/>
            <a:ext cx="7168226" cy="551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F5C618-2E0C-4AB3-98A2-38B81B7B76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4" t="60724" r="8413" b="16667"/>
          <a:stretch/>
        </p:blipFill>
        <p:spPr>
          <a:xfrm>
            <a:off x="888023" y="4965596"/>
            <a:ext cx="7985469" cy="1204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80BEFC-A4E0-421B-8573-6AF832459069}"/>
              </a:ext>
            </a:extLst>
          </p:cNvPr>
          <p:cNvSpPr txBox="1"/>
          <p:nvPr/>
        </p:nvSpPr>
        <p:spPr>
          <a:xfrm>
            <a:off x="138725" y="820595"/>
            <a:ext cx="118871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Имеем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2000" i="1" dirty="0"/>
              <a:t>тепловое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i="1" dirty="0"/>
              <a:t>free-free </a:t>
            </a:r>
            <a:r>
              <a:rPr lang="ru-RU" sz="2000" i="1" dirty="0"/>
              <a:t>радиоизлучение</a:t>
            </a:r>
            <a:r>
              <a:rPr lang="en-US" sz="2000" i="1" dirty="0"/>
              <a:t>, </a:t>
            </a:r>
            <a:r>
              <a:rPr lang="ru-RU" sz="2000" i="1" dirty="0" err="1"/>
              <a:t>самоподобное</a:t>
            </a:r>
            <a:r>
              <a:rPr lang="ru-RU" sz="2000" i="1" dirty="0"/>
              <a:t> и быстрое расширение плазмы. </a:t>
            </a:r>
            <a:r>
              <a:rPr lang="ru-RU" sz="2000" b="1" i="1" dirty="0">
                <a:solidFill>
                  <a:srgbClr val="002060"/>
                </a:solidFill>
              </a:rPr>
              <a:t>Предполагаем:</a:t>
            </a:r>
            <a:r>
              <a:rPr lang="ru-RU" sz="2000" i="1" dirty="0"/>
              <a:t> степенную (политропическую) связь параметров плазмы. Степенная аппроксимация наших измерений (далее) покажет состоятельность такого предположения.</a:t>
            </a:r>
            <a:endParaRPr lang="ru-RU" sz="2000" i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C8760F-9875-4B0F-B90C-9D1066C89B1A}"/>
              </a:ext>
            </a:extLst>
          </p:cNvPr>
          <p:cNvSpPr/>
          <p:nvPr/>
        </p:nvSpPr>
        <p:spPr>
          <a:xfrm>
            <a:off x="492369" y="4791846"/>
            <a:ext cx="8739554" cy="1378407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457353" y="3268554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76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454A9F-B384-4B0C-A1F1-EFD9D6FCBD72}"/>
              </a:ext>
            </a:extLst>
          </p:cNvPr>
          <p:cNvSpPr/>
          <p:nvPr/>
        </p:nvSpPr>
        <p:spPr>
          <a:xfrm>
            <a:off x="154363" y="3162186"/>
            <a:ext cx="4436442" cy="25890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34DCD0-3B20-49C3-99EB-6DF2B7326A7C}"/>
                  </a:ext>
                </a:extLst>
              </p:cNvPr>
              <p:cNvSpPr txBox="1"/>
              <p:nvPr/>
            </p:nvSpPr>
            <p:spPr>
              <a:xfrm>
                <a:off x="8606288" y="1115688"/>
                <a:ext cx="8597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600" b="1" i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F34DCD0-3B20-49C3-99EB-6DF2B732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288" y="1115688"/>
                <a:ext cx="859790" cy="3385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Группа 27"/>
          <p:cNvGrpSpPr/>
          <p:nvPr/>
        </p:nvGrpSpPr>
        <p:grpSpPr>
          <a:xfrm>
            <a:off x="159026" y="96927"/>
            <a:ext cx="11999101" cy="6392276"/>
            <a:chOff x="159026" y="71527"/>
            <a:chExt cx="11999101" cy="63922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E736A9-E4D2-4C2C-AB6A-9A648ED65F5A}"/>
                    </a:ext>
                  </a:extLst>
                </p:cNvPr>
                <p:cNvSpPr txBox="1"/>
                <p:nvPr/>
              </p:nvSpPr>
              <p:spPr>
                <a:xfrm>
                  <a:off x="235226" y="3235921"/>
                  <a:ext cx="4355579" cy="23610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ru-RU" i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инструмент диагностики - </a:t>
                  </a:r>
                  <a:r>
                    <a:rPr lang="ru-RU" b="1" i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место излома:</a:t>
                  </a:r>
                  <a:endParaRPr lang="en-US" b="1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ru-RU" b="1" i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измеряются температура плазмы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b="1" i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 мера эмиссии </a:t>
                  </a:r>
                  <a:r>
                    <a:rPr lang="en-US" sz="18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EM</a:t>
                  </a:r>
                  <a:r>
                    <a:rPr lang="ru-RU" b="1" i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800" b="1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b="0" i="1" smtClean="0">
                          <a:latin typeface="Cambria Math"/>
                        </a:rPr>
                        <m:t>  </m:t>
                      </m:r>
                      <m:r>
                        <m:rPr>
                          <m:nor/>
                        </m:rP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ru-RU" i="1" dirty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0.5 </m:t>
                      </m:r>
                      <m:r>
                        <m:rPr>
                          <m:nor/>
                        </m:rP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a:rPr lang="en-US" i="1" baseline="-25000" dirty="0" smtClean="0">
                          <a:latin typeface="Cambria Math"/>
                          <a:cs typeface="Times New Roman" panose="02020603050405020304" pitchFamily="18" charset="0"/>
                          <a:sym typeface="Wingdings"/>
                        </a:rPr>
                        <m:t>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ru-RU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a14:m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1.59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3× 10</a:t>
                  </a:r>
                  <a:r>
                    <a:rPr lang="en-US" i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≤ T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≤ 6 × 10</a:t>
                  </a:r>
                  <a:r>
                    <a:rPr lang="ru-RU" i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  <a:p>
                  <a:r>
                    <a:rPr lang="en-US" sz="18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EM</a:t>
                  </a:r>
                  <a:r>
                    <a:rPr lang="ru-RU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=</a:t>
                  </a:r>
                  <a:r>
                    <a:rPr lang="ru-RU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sz="1800" baseline="-25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i="1" baseline="30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ru-RU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</a:t>
                  </a:r>
                  <a:r>
                    <a:rPr lang="en-US" i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26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i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baseline="-250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14:m>
                    <m:oMath xmlns:m="http://schemas.openxmlformats.org/officeDocument/2006/math">
                      <m:r>
                        <a:rPr lang="ru-RU" b="0" i="0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ru-RU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US" i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endParaRPr lang="ru-RU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</a:t>
                  </a:r>
                  <a:r>
                    <a:rPr lang="ru-RU" i="1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ru-RU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2n</a:t>
                  </a:r>
                  <a:r>
                    <a:rPr lang="en-US" baseline="-250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kT</a:t>
                  </a:r>
                  <a14:m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ru-RU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US" i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m:rPr>
                          <m:nor/>
                        </m:rPr>
                        <a:rPr lang="en-US" b="0" i="1" baseline="30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dyne cm</a:t>
                  </a:r>
                  <a:r>
                    <a:rPr lang="en-US" i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i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1" baseline="30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ru-RU" sz="16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16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ionization</m:t>
                          </m:r>
                        </m:sub>
                      </m:sSub>
                    </m:oMath>
                  </a14:m>
                  <a:r>
                    <a:rPr lang="en-US" sz="1600" dirty="0"/>
                    <a:t> &gt;&gt; 130 sec </a:t>
                  </a:r>
                  <a:r>
                    <a:rPr lang="en-US" sz="1600" b="1" dirty="0"/>
                    <a:t>&gt;</a:t>
                  </a:r>
                  <a14:m>
                    <m:oMath xmlns:m="http://schemas.openxmlformats.org/officeDocument/2006/math">
                      <m:r>
                        <a:rPr lang="en-US" sz="16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sz="16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ansion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</m:t>
                      </m:r>
                      <m:r>
                        <a:rPr lang="ru-RU" sz="1600" b="0" i="1" smtClean="0"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sec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24E736A9-E4D2-4C2C-AB6A-9A648ED65F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26" y="3235921"/>
                  <a:ext cx="4355579" cy="236103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361" t="-3359" r="-560" b="-36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3DC59D9-AFFF-4698-BB22-E1406E5E496F}"/>
                </a:ext>
              </a:extLst>
            </p:cNvPr>
            <p:cNvGrpSpPr/>
            <p:nvPr/>
          </p:nvGrpSpPr>
          <p:grpSpPr>
            <a:xfrm>
              <a:off x="4588541" y="71527"/>
              <a:ext cx="7569586" cy="6392276"/>
              <a:chOff x="4417761" y="192697"/>
              <a:chExt cx="7667423" cy="6472605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11FD034-056C-4363-9B0A-ACCB1C38820B}"/>
                  </a:ext>
                </a:extLst>
              </p:cNvPr>
              <p:cNvGrpSpPr/>
              <p:nvPr/>
            </p:nvGrpSpPr>
            <p:grpSpPr>
              <a:xfrm>
                <a:off x="4417761" y="192697"/>
                <a:ext cx="7667423" cy="6472605"/>
                <a:chOff x="4400983" y="192947"/>
                <a:chExt cx="7667423" cy="6472605"/>
              </a:xfrm>
            </p:grpSpPr>
            <p:pic>
              <p:nvPicPr>
                <p:cNvPr id="18" name="Рисунок 17">
                  <a:extLst>
                    <a:ext uri="{FF2B5EF4-FFF2-40B4-BE49-F238E27FC236}">
                      <a16:creationId xmlns:a16="http://schemas.microsoft.com/office/drawing/2014/main" id="{7D72198E-0D0C-4F1B-B021-C94324188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562" t="17917" r="16485" b="6944"/>
                <a:stretch/>
              </p:blipFill>
              <p:spPr>
                <a:xfrm>
                  <a:off x="4400983" y="192947"/>
                  <a:ext cx="7667423" cy="6472605"/>
                </a:xfrm>
                <a:prstGeom prst="rect">
                  <a:avLst/>
                </a:prstGeom>
              </p:spPr>
            </p:pic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A83602A6-2C2F-48D6-9714-A144F6E03292}"/>
                    </a:ext>
                  </a:extLst>
                </p:cNvPr>
                <p:cNvGrpSpPr/>
                <p:nvPr/>
              </p:nvGrpSpPr>
              <p:grpSpPr>
                <a:xfrm>
                  <a:off x="7754782" y="1006955"/>
                  <a:ext cx="1730069" cy="3603380"/>
                  <a:chOff x="7753530" y="1006677"/>
                  <a:chExt cx="1731337" cy="360365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E02DB853-07C5-4D17-9A70-BF123A64F5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72133" y="1006677"/>
                        <a:ext cx="333643" cy="3713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ru-RU" dirty="0"/>
                      </a:p>
                    </p:txBody>
                  </p:sp>
                </mc:Choice>
                <mc:Fallback xmlns="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E02DB853-07C5-4D17-9A70-BF123A64F53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72133" y="1006677"/>
                        <a:ext cx="333643" cy="371375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1481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1F571357-908B-4F99-B2BD-D53BDF67C1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185949" y="1614879"/>
                        <a:ext cx="298918" cy="280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ru-RU" dirty="0"/>
                      </a:p>
                    </p:txBody>
                  </p:sp>
                </mc:Choice>
                <mc:Fallback xmlns="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1F571357-908B-4F99-B2BD-D53BDF67C16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185949" y="1614879"/>
                        <a:ext cx="298918" cy="280502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0833" r="-6250" b="-152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A785E3E-DAC2-4AF1-ACB6-6E76ADB159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53530" y="3649103"/>
                        <a:ext cx="333462" cy="3740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ru-RU" dirty="0"/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AA785E3E-DAC2-4AF1-ACB6-6E76ADB159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53530" y="3649103"/>
                        <a:ext cx="333462" cy="37400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r="-1296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D89B9FC4-9894-4C65-9214-87CE8DE360B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894434" y="4236333"/>
                        <a:ext cx="325073" cy="3740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ru-RU" dirty="0"/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D89B9FC4-9894-4C65-9214-87CE8DE360B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894434" y="4236333"/>
                        <a:ext cx="325073" cy="37400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1886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F34DCD0-3B20-49C3-99EB-6DF2B7326A7C}"/>
                      </a:ext>
                    </a:extLst>
                  </p:cNvPr>
                  <p:cNvSpPr txBox="1"/>
                  <p:nvPr/>
                </p:nvSpPr>
                <p:spPr>
                  <a:xfrm>
                    <a:off x="8366715" y="3931469"/>
                    <a:ext cx="79485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600" b="1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1600" b="1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ru-RU" sz="1600" b="1" i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F34DCD0-3B20-49C3-99EB-6DF2B7326A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66715" y="3931469"/>
                    <a:ext cx="794856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Стрелка: вправо с вырезом 3">
              <a:extLst>
                <a:ext uri="{FF2B5EF4-FFF2-40B4-BE49-F238E27FC236}">
                  <a16:creationId xmlns:a16="http://schemas.microsoft.com/office/drawing/2014/main" id="{366BF235-2BF8-4545-944B-6348014A427C}"/>
                </a:ext>
              </a:extLst>
            </p:cNvPr>
            <p:cNvSpPr/>
            <p:nvPr/>
          </p:nvSpPr>
          <p:spPr>
            <a:xfrm rot="20736641" flipH="1">
              <a:off x="4757016" y="3319952"/>
              <a:ext cx="1024245" cy="484632"/>
            </a:xfrm>
            <a:prstGeom prst="notchedRightArrow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: вправо с вырезом 24">
              <a:extLst>
                <a:ext uri="{FF2B5EF4-FFF2-40B4-BE49-F238E27FC236}">
                  <a16:creationId xmlns:a16="http://schemas.microsoft.com/office/drawing/2014/main" id="{BB7F00F0-8742-4BC1-B4EA-2A2456EB3FBA}"/>
                </a:ext>
              </a:extLst>
            </p:cNvPr>
            <p:cNvSpPr/>
            <p:nvPr/>
          </p:nvSpPr>
          <p:spPr>
            <a:xfrm rot="318947" flipH="1">
              <a:off x="4813669" y="2192773"/>
              <a:ext cx="1024245" cy="484632"/>
            </a:xfrm>
            <a:prstGeom prst="notchedRightArrow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159026" y="742113"/>
              <a:ext cx="4429515" cy="1912187"/>
              <a:chOff x="159026" y="653213"/>
              <a:chExt cx="4429515" cy="191218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1C1B720-53D9-423A-AECA-987D03B4EE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1924" t="32180" r="12524" b="58292"/>
              <a:stretch/>
            </p:blipFill>
            <p:spPr>
              <a:xfrm>
                <a:off x="452805" y="1114003"/>
                <a:ext cx="3231173" cy="37445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C873B0F-3397-4AD0-AB79-A5188BE325C2}"/>
                      </a:ext>
                    </a:extLst>
                  </p:cNvPr>
                  <p:cNvSpPr txBox="1"/>
                  <p:nvPr/>
                </p:nvSpPr>
                <p:spPr>
                  <a:xfrm>
                    <a:off x="413239" y="2020537"/>
                    <a:ext cx="4013377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ru-R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m:rPr>
                              <m:nor/>
                            </m:rPr>
                            <a:rPr lang="en-US" sz="2000" dirty="0" smtClean="0">
                              <a:solidFill>
                                <a:srgbClr val="FF0000"/>
                              </a:solidFill>
                            </a:rPr>
                            <m:t>1.42</m:t>
                          </m:r>
                          <m:r>
                            <a:rPr lang="ru-RU" sz="2000" b="0" i="1" dirty="0" smtClean="0">
                              <a:latin typeface="Cambria Math" panose="02040503050406030204" pitchFamily="18" charset="0"/>
                            </a:rPr>
                            <m:t>÷</m:t>
                          </m:r>
                          <m:r>
                            <a:rPr lang="ru-R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1.45</m:t>
                          </m:r>
                        </m:oMath>
                      </m:oMathPara>
                    </a14:m>
                    <a:endParaRPr lang="ru-RU" sz="1200" i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C873B0F-3397-4AD0-AB79-A5188BE325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3239" y="2020537"/>
                    <a:ext cx="4013377" cy="307777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04FE23-6387-47A2-BFCB-081A8226A3A9}"/>
                  </a:ext>
                </a:extLst>
              </p:cNvPr>
              <p:cNvSpPr txBox="1"/>
              <p:nvPr/>
            </p:nvSpPr>
            <p:spPr>
              <a:xfrm>
                <a:off x="168551" y="720159"/>
                <a:ext cx="43738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инструмент диагностики – </a:t>
                </a:r>
                <a:r>
                  <a:rPr lang="ru-RU" b="1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наклоны: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B1AF0ED-FD92-4522-A849-87F1BC274234}"/>
                  </a:ext>
                </a:extLst>
              </p:cNvPr>
              <p:cNvSpPr/>
              <p:nvPr/>
            </p:nvSpPr>
            <p:spPr>
              <a:xfrm>
                <a:off x="159026" y="653213"/>
                <a:ext cx="4429515" cy="1912187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259187-BC44-4B99-B3DE-A8CEE7A929AA}"/>
                  </a:ext>
                </a:extLst>
              </p:cNvPr>
              <p:cNvSpPr txBox="1"/>
              <p:nvPr/>
            </p:nvSpPr>
            <p:spPr>
              <a:xfrm>
                <a:off x="461869" y="1056054"/>
                <a:ext cx="7954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7CD2B9-0544-4DC0-932D-A9E6F89D51C3}"/>
                  </a:ext>
                </a:extLst>
              </p:cNvPr>
              <p:cNvSpPr txBox="1"/>
              <p:nvPr/>
            </p:nvSpPr>
            <p:spPr>
              <a:xfrm>
                <a:off x="2947374" y="1054104"/>
                <a:ext cx="823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то</a:t>
                </a:r>
              </a:p>
            </p:txBody>
          </p:sp>
          <p:pic>
            <p:nvPicPr>
              <p:cNvPr id="26" name="Рисунок 23">
                <a:extLst>
                  <a:ext uri="{FF2B5EF4-FFF2-40B4-BE49-F238E27FC236}">
                    <a16:creationId xmlns:a16="http://schemas.microsoft.com/office/drawing/2014/main" id="{F250A4A0-2547-4281-A3A1-78C1166899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1924" t="48069" r="12524" b="41750"/>
              <a:stretch/>
            </p:blipFill>
            <p:spPr>
              <a:xfrm>
                <a:off x="442307" y="1512225"/>
                <a:ext cx="3201132" cy="40011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53235" y="149491"/>
                <a:ext cx="6044365" cy="625209"/>
              </a:xfrm>
            </p:spPr>
            <p:txBody>
              <a:bodyPr>
                <a:noAutofit/>
              </a:bodyPr>
              <a:lstStyle/>
              <a:p>
                <a:r>
                  <a:rPr lang="ru-RU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Измерения показателя </a:t>
                </a:r>
                <a:r>
                  <a:rPr lang="ru-RU" sz="28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политропы</a:t>
                </a:r>
                <a:r>
                  <a:rPr lang="ru-RU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3235" y="149491"/>
                <a:ext cx="6044365" cy="625209"/>
              </a:xfrm>
              <a:blipFill rotWithShape="1">
                <a:blip r:embed="rId13"/>
                <a:stretch>
                  <a:fillRect l="-2016" t="-3922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34DCD0-3B20-49C3-99EB-6DF2B7326A7C}"/>
                  </a:ext>
                </a:extLst>
              </p:cNvPr>
              <p:cNvSpPr txBox="1"/>
              <p:nvPr/>
            </p:nvSpPr>
            <p:spPr>
              <a:xfrm>
                <a:off x="8606288" y="1134738"/>
                <a:ext cx="8597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600" b="1" i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34DCD0-3B20-49C3-99EB-6DF2B732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288" y="1134738"/>
                <a:ext cx="859790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7731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80C691-FCC3-44B1-BBE5-356F449EE9BE}"/>
              </a:ext>
            </a:extLst>
          </p:cNvPr>
          <p:cNvSpPr txBox="1"/>
          <p:nvPr/>
        </p:nvSpPr>
        <p:spPr>
          <a:xfrm>
            <a:off x="10408138" y="135988"/>
            <a:ext cx="1692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учебника, пролистываем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BCC6A-F233-42F5-9BBB-A8AF217EE675}"/>
              </a:ext>
            </a:extLst>
          </p:cNvPr>
          <p:cNvSpPr txBox="1"/>
          <p:nvPr/>
        </p:nvSpPr>
        <p:spPr>
          <a:xfrm>
            <a:off x="7260676" y="642462"/>
            <a:ext cx="32422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первый закон термодинамики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2CAEA-2188-44FF-A30A-D80C05BD9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4" t="12355" r="27477" b="55841"/>
          <a:stretch/>
        </p:blipFill>
        <p:spPr>
          <a:xfrm>
            <a:off x="209721" y="696752"/>
            <a:ext cx="6773013" cy="2466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2A459-23D3-4ACD-8DEE-42D5E9E142F5}"/>
              </a:ext>
            </a:extLst>
          </p:cNvPr>
          <p:cNvSpPr txBox="1"/>
          <p:nvPr/>
        </p:nvSpPr>
        <p:spPr>
          <a:xfrm>
            <a:off x="7374518" y="2676271"/>
            <a:ext cx="39704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изменение внутренней энергии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ε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55E2D-DA4B-4511-8424-10B318363D9F}"/>
              </a:ext>
            </a:extLst>
          </p:cNvPr>
          <p:cNvSpPr txBox="1"/>
          <p:nvPr/>
        </p:nvSpPr>
        <p:spPr>
          <a:xfrm>
            <a:off x="2944533" y="3334572"/>
            <a:ext cx="7197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/2, 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ε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NC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pV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-1),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(i+2)/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3,</a:t>
            </a:r>
            <a:r>
              <a:rPr lang="el-GR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γ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5/3,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sz="2000" b="1" baseline="-25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=3/2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5DB31E-2180-46FF-B580-CC424F183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1" t="38653" r="16674" b="48622"/>
          <a:stretch/>
        </p:blipFill>
        <p:spPr>
          <a:xfrm>
            <a:off x="419448" y="4455973"/>
            <a:ext cx="6532756" cy="782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0E528E-2F36-48B9-B621-0FA7E365A7CF}"/>
              </a:ext>
            </a:extLst>
          </p:cNvPr>
          <p:cNvSpPr txBox="1"/>
          <p:nvPr/>
        </p:nvSpPr>
        <p:spPr>
          <a:xfrm>
            <a:off x="423639" y="3787220"/>
            <a:ext cx="10892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Приток или отток тепла в пересчёте на одну частицу </a:t>
            </a:r>
            <a:r>
              <a:rPr lang="ru-RU" sz="2000" b="1" dirty="0"/>
              <a:t>(</a:t>
            </a:r>
            <a:r>
              <a:rPr lang="ru-RU" sz="1600" b="1" i="1" dirty="0"/>
              <a:t>ибо радиоизлучение определяется электронами, концентрация которых изменяется и неизвестна</a:t>
            </a:r>
            <a:r>
              <a:rPr lang="ru-RU" sz="20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F9773-D111-4C07-8F38-CBE8D3083A42}"/>
                  </a:ext>
                </a:extLst>
              </p:cNvPr>
              <p:cNvSpPr txBox="1"/>
              <p:nvPr/>
            </p:nvSpPr>
            <p:spPr>
              <a:xfrm>
                <a:off x="7537513" y="4589827"/>
                <a:ext cx="33765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= 0</a:t>
                </a:r>
                <a:r>
                  <a:rPr 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если</a:t>
                </a:r>
                <a:r>
                  <a:rPr 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ru-RU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5/3</m:t>
                    </m:r>
                    <m:r>
                      <m:rPr>
                        <m:nor/>
                      </m:rPr>
                      <a:rPr lang="en-US" sz="20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= </m:t>
                    </m:r>
                    <m:r>
                      <m:rPr>
                        <m:nor/>
                      </m:rPr>
                      <a:rPr lang="ru-RU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1.67</m:t>
                    </m:r>
                    <m:r>
                      <m:rPr>
                        <m:nor/>
                      </m:rPr>
                      <a:rPr lang="ru-RU" sz="20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= </m:t>
                    </m:r>
                    <m:r>
                      <m:rPr>
                        <m:nor/>
                      </m:rPr>
                      <a:rPr lang="el-GR" sz="2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γ</m:t>
                    </m:r>
                  </m:oMath>
                </a14:m>
                <a:endParaRPr lang="ru-RU" sz="20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FF9773-D111-4C07-8F38-CBE8D3083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13" y="4589827"/>
                <a:ext cx="3376569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805"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7BECD7-ECD3-4E26-86DD-9FE53D8DE3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46" t="63080" r="16812" b="22202"/>
          <a:stretch/>
        </p:blipFill>
        <p:spPr>
          <a:xfrm>
            <a:off x="595615" y="5368817"/>
            <a:ext cx="6415402" cy="1048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1F4A6-73C6-429B-8E48-E032E7428B1B}"/>
                  </a:ext>
                </a:extLst>
              </p:cNvPr>
              <p:cNvSpPr txBox="1"/>
              <p:nvPr/>
            </p:nvSpPr>
            <p:spPr>
              <a:xfrm>
                <a:off x="7154008" y="5259554"/>
                <a:ext cx="492998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000" i="1" dirty="0">
                    <a:solidFill>
                      <a:srgbClr val="002060"/>
                    </a:solidFill>
                  </a:rPr>
                  <a:t>измеренное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ru-RU" sz="2000" i="1" dirty="0">
                    <a:solidFill>
                      <a:srgbClr val="002060"/>
                    </a:solidFill>
                  </a:rPr>
                  <a:t>значение</a:t>
                </a:r>
                <a:r>
                  <a:rPr lang="ru-RU" sz="20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ru-RU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≈1.45</m:t>
                    </m:r>
                  </m:oMath>
                </a14:m>
                <a:r>
                  <a:rPr lang="ru-RU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означает, что температура падает с расширением медленнее, чем по закону адиабаты. </a:t>
                </a:r>
              </a:p>
              <a:p>
                <a:r>
                  <a:rPr lang="ru-RU" sz="20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Есть подогрев.</a:t>
                </a:r>
                <a:endParaRPr lang="ru-RU" sz="2000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8C1F4A6-73C6-429B-8E48-E032E742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008" y="5259554"/>
                <a:ext cx="4929984" cy="1323439"/>
              </a:xfrm>
              <a:prstGeom prst="rect">
                <a:avLst/>
              </a:prstGeom>
              <a:blipFill rotWithShape="1">
                <a:blip r:embed="rId7"/>
                <a:stretch>
                  <a:fillRect l="-1361" t="-2765" b="-6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AA9D446-298B-474A-9762-24A1BF7A667A}"/>
              </a:ext>
            </a:extLst>
          </p:cNvPr>
          <p:cNvSpPr txBox="1"/>
          <p:nvPr/>
        </p:nvSpPr>
        <p:spPr>
          <a:xfrm>
            <a:off x="7225371" y="1829379"/>
            <a:ext cx="2793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работа при расширении</a:t>
            </a:r>
            <a:endParaRPr lang="en-US" dirty="0"/>
          </a:p>
          <a:p>
            <a:pPr algn="ctr"/>
            <a:r>
              <a:rPr lang="en-US" sz="1000" i="1" dirty="0"/>
              <a:t>against surroundings and/or to add kinetic energy           </a:t>
            </a:r>
            <a:endParaRPr lang="ru-RU" sz="10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34" y="111391"/>
            <a:ext cx="10400466" cy="599809"/>
          </a:xfrm>
        </p:spPr>
        <p:txBody>
          <a:bodyPr>
            <a:normAutofit/>
          </a:bodyPr>
          <a:lstStyle/>
          <a:p>
            <a:r>
              <a:rPr lang="ru-RU" sz="2000" b="1" dirty="0"/>
              <a:t>Количество тепла, выделившегося при политропическом расширении плазменного объёма</a:t>
            </a:r>
          </a:p>
        </p:txBody>
      </p:sp>
    </p:spTree>
    <p:extLst>
      <p:ext uri="{BB962C8B-B14F-4D97-AF65-F5344CB8AC3E}">
        <p14:creationId xmlns:p14="http://schemas.microsoft.com/office/powerpoint/2010/main" val="10765194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86892A-0129-4FD0-8E57-334BBE7CFA61}"/>
              </a:ext>
            </a:extLst>
          </p:cNvPr>
          <p:cNvSpPr txBox="1"/>
          <p:nvPr/>
        </p:nvSpPr>
        <p:spPr>
          <a:xfrm>
            <a:off x="384143" y="2134591"/>
            <a:ext cx="11145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скорость разлёта плазмы,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коэффициент подогрева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 = 0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наших измерений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=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ускорение.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5E44C9-9BD5-4058-A0A2-B86D10DD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6" t="24587" r="19014" b="63914"/>
          <a:stretch/>
        </p:blipFill>
        <p:spPr>
          <a:xfrm>
            <a:off x="453004" y="1272562"/>
            <a:ext cx="8372214" cy="788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5DEC8-F342-4119-A547-763CAB67EDF6}"/>
              </a:ext>
            </a:extLst>
          </p:cNvPr>
          <p:cNvSpPr txBox="1"/>
          <p:nvPr/>
        </p:nvSpPr>
        <p:spPr>
          <a:xfrm>
            <a:off x="173014" y="2999698"/>
            <a:ext cx="1350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0B61D1-9C49-4338-B6F9-5D80A0DF060E}"/>
                  </a:ext>
                </a:extLst>
              </p:cNvPr>
              <p:cNvSpPr txBox="1"/>
              <p:nvPr/>
            </p:nvSpPr>
            <p:spPr>
              <a:xfrm>
                <a:off x="276722" y="4598030"/>
                <a:ext cx="1026014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Это общее соотношение для ускоренно разлетающейся политропической плазмы. Конкретное значение показателя </a:t>
                </a:r>
                <a:r>
                  <a:rPr lang="ru-RU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политропы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определяется комбинацией факторов нагрева и охлаждения. </a:t>
                </a:r>
              </a:p>
              <a:p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Чтобы подобрать </a:t>
                </a: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надо степенную зависимость (</a:t>
                </a:r>
                <a:r>
                  <a:rPr lang="ru-RU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 численное значение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этого соотношения сравнить с теоретической оценкой темпа подогрева для вероятных механизмов диссипации.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80B61D1-9C49-4338-B6F9-5D80A0DF0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22" y="4598030"/>
                <a:ext cx="10260143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475" t="-2538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767C462-5295-46BB-9F01-685D82495AAA}"/>
              </a:ext>
            </a:extLst>
          </p:cNvPr>
          <p:cNvGrpSpPr/>
          <p:nvPr/>
        </p:nvGrpSpPr>
        <p:grpSpPr>
          <a:xfrm>
            <a:off x="1625041" y="3294555"/>
            <a:ext cx="7798873" cy="1068044"/>
            <a:chOff x="276723" y="3894129"/>
            <a:chExt cx="7798873" cy="106804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D0F7588-6C41-4DE8-9E78-9DC48A9637DF}"/>
                </a:ext>
              </a:extLst>
            </p:cNvPr>
            <p:cNvGrpSpPr/>
            <p:nvPr/>
          </p:nvGrpSpPr>
          <p:grpSpPr>
            <a:xfrm>
              <a:off x="606613" y="4062608"/>
              <a:ext cx="7093009" cy="772428"/>
              <a:chOff x="606614" y="4046807"/>
              <a:chExt cx="7093009" cy="77242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3ED853DA-CB10-4689-AF2F-9544FF7A46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39" t="38737" r="8583" b="50000"/>
              <a:stretch/>
            </p:blipFill>
            <p:spPr>
              <a:xfrm>
                <a:off x="606614" y="4046807"/>
                <a:ext cx="7093009" cy="772428"/>
              </a:xfrm>
              <a:prstGeom prst="rect">
                <a:avLst/>
              </a:prstGeom>
            </p:spPr>
          </p:pic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C2128707-9ADD-482B-8EC6-4FF518E74A65}"/>
                  </a:ext>
                </a:extLst>
              </p:cNvPr>
              <p:cNvGrpSpPr/>
              <p:nvPr/>
            </p:nvGrpSpPr>
            <p:grpSpPr>
              <a:xfrm>
                <a:off x="1328271" y="4141576"/>
                <a:ext cx="4427637" cy="664143"/>
                <a:chOff x="1328271" y="4141576"/>
                <a:chExt cx="4427637" cy="664143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C4886F9-2B7A-4306-BDC2-E9192A24A32A}"/>
                    </a:ext>
                  </a:extLst>
                </p:cNvPr>
                <p:cNvSpPr txBox="1"/>
                <p:nvPr/>
              </p:nvSpPr>
              <p:spPr>
                <a:xfrm>
                  <a:off x="1328271" y="4215863"/>
                  <a:ext cx="300082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dirty="0"/>
                    <a:t>≈</a:t>
                  </a:r>
                </a:p>
              </p:txBody>
            </p:sp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7AD086F8-98F7-4751-B8DC-708887BDC584}"/>
                    </a:ext>
                  </a:extLst>
                </p:cNvPr>
                <p:cNvSpPr/>
                <p:nvPr/>
              </p:nvSpPr>
              <p:spPr>
                <a:xfrm>
                  <a:off x="4220495" y="4141576"/>
                  <a:ext cx="1535413" cy="6641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D9B879D-BD4F-4ED3-A1DA-5FF0A093081F}"/>
                </a:ext>
              </a:extLst>
            </p:cNvPr>
            <p:cNvSpPr/>
            <p:nvPr/>
          </p:nvSpPr>
          <p:spPr>
            <a:xfrm>
              <a:off x="276723" y="3894129"/>
              <a:ext cx="7798873" cy="1068044"/>
            </a:xfrm>
            <a:prstGeom prst="rect">
              <a:avLst/>
            </a:prstGeom>
            <a:noFill/>
            <a:ln w="444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Стрелка: вниз 18">
            <a:extLst>
              <a:ext uri="{FF2B5EF4-FFF2-40B4-BE49-F238E27FC236}">
                <a16:creationId xmlns:a16="http://schemas.microsoft.com/office/drawing/2014/main" id="{B6E6AAF6-DE95-4633-8DE2-9B7E2BD87D99}"/>
              </a:ext>
            </a:extLst>
          </p:cNvPr>
          <p:cNvSpPr/>
          <p:nvPr/>
        </p:nvSpPr>
        <p:spPr>
          <a:xfrm rot="18584513">
            <a:off x="5542103" y="5981822"/>
            <a:ext cx="484632" cy="579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35" y="212991"/>
            <a:ext cx="11543465" cy="968109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Эволюция с расстоянием темпа подогрева </a:t>
            </a:r>
            <a:r>
              <a:rPr lang="ru-RU" sz="3200" b="1" dirty="0" err="1"/>
              <a:t>d</a:t>
            </a:r>
            <a:r>
              <a:rPr lang="ru-RU" sz="3200" b="1" i="1" dirty="0" err="1"/>
              <a:t>q</a:t>
            </a:r>
            <a:r>
              <a:rPr lang="ru-RU" sz="3200" b="1" dirty="0"/>
              <a:t>/</a:t>
            </a:r>
            <a:r>
              <a:rPr lang="ru-RU" sz="3200" b="1" dirty="0" err="1"/>
              <a:t>d</a:t>
            </a:r>
            <a:r>
              <a:rPr lang="ru-RU" sz="3200" b="1" i="1" dirty="0" err="1"/>
              <a:t>t</a:t>
            </a:r>
            <a:r>
              <a:rPr lang="ru-RU" sz="3200" b="1" dirty="0"/>
              <a:t> </a:t>
            </a:r>
            <a:r>
              <a:rPr lang="ru-RU" sz="3200" b="1" dirty="0" err="1"/>
              <a:t>политропически</a:t>
            </a:r>
            <a:r>
              <a:rPr lang="ru-RU" sz="3200" b="1" dirty="0"/>
              <a:t> расширяющейся плазмы</a:t>
            </a:r>
          </a:p>
        </p:txBody>
      </p:sp>
    </p:spTree>
    <p:extLst>
      <p:ext uri="{BB962C8B-B14F-4D97-AF65-F5344CB8AC3E}">
        <p14:creationId xmlns:p14="http://schemas.microsoft.com/office/powerpoint/2010/main" val="14191927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35" y="174892"/>
            <a:ext cx="10372658" cy="74522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2"/>
                </a:solidFill>
              </a:rPr>
              <a:t>Предпочтительный механизм нагрева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1753B-4711-449C-A67F-266CB904E007}"/>
              </a:ext>
            </a:extLst>
          </p:cNvPr>
          <p:cNvSpPr txBox="1"/>
          <p:nvPr/>
        </p:nvSpPr>
        <p:spPr>
          <a:xfrm>
            <a:off x="560062" y="867081"/>
            <a:ext cx="2811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Омический нагрев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8981D9-6665-475E-AD8C-4CE49D931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4" t="46736" r="11797" b="43641"/>
          <a:stretch/>
        </p:blipFill>
        <p:spPr>
          <a:xfrm>
            <a:off x="923925" y="1868769"/>
            <a:ext cx="9401175" cy="632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B1516C-BD49-4186-8182-825C82D3DB5E}"/>
              </a:ext>
            </a:extLst>
          </p:cNvPr>
          <p:cNvSpPr txBox="1"/>
          <p:nvPr/>
        </p:nvSpPr>
        <p:spPr>
          <a:xfrm>
            <a:off x="1981200" y="4333875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B336C-1D1E-43CC-9236-F50F737617B1}"/>
                  </a:ext>
                </a:extLst>
              </p:cNvPr>
              <p:cNvSpPr txBox="1"/>
              <p:nvPr/>
            </p:nvSpPr>
            <p:spPr>
              <a:xfrm>
                <a:off x="254000" y="2545499"/>
                <a:ext cx="11866880" cy="1841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b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Приравнивая показатели степени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/d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e−</a:t>
                </a:r>
                <a:r>
                  <a:rPr lang="en-US" sz="20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общего политропического соотношения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i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i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4.5α − 7.5 = −3α + 2.5,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находим 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b="1" baseline="-25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e−</a:t>
                </a:r>
                <a:r>
                  <a:rPr lang="en-US" sz="2000" b="1" baseline="-250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4/3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≈ 1.33</a:t>
                </a:r>
                <a:r>
                  <a:rPr lang="en-US" sz="2000" dirty="0"/>
                  <a:t>,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что в пределах ошибок измерений близко к экспериментальной величине 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 ≈ 1.45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или даже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ru-RU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1.42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Другие механизмы не показывают такой близости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Оценочная подстановка экспериментального значения 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ru-RU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i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i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e−</a:t>
                </a:r>
                <a:r>
                  <a:rPr lang="en-US" sz="2000" baseline="-25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показывает, что эффективность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e-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)-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нагрева падает с расширением: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AB336C-1D1E-43CC-9236-F50F7376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2545499"/>
                <a:ext cx="11866880" cy="1841530"/>
              </a:xfrm>
              <a:prstGeom prst="rect">
                <a:avLst/>
              </a:prstGeom>
              <a:blipFill>
                <a:blip r:embed="rId4"/>
                <a:stretch>
                  <a:fillRect l="-565" t="-1987" b="-39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2A084C-687E-45D4-B75F-7B2B3FBA77D7}"/>
              </a:ext>
            </a:extLst>
          </p:cNvPr>
          <p:cNvSpPr txBox="1"/>
          <p:nvPr/>
        </p:nvSpPr>
        <p:spPr>
          <a:xfrm>
            <a:off x="603983" y="5069993"/>
            <a:ext cx="8915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(e-</a:t>
            </a:r>
            <a:r>
              <a:rPr lang="en-US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омический подогрев расширяющейся плазмы сохраняет свою эффективность значительно дольше, чем другие механизмы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8446C5-9E05-45E3-A005-E372B3952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42" t="73633" r="13474" b="16942"/>
          <a:stretch/>
        </p:blipFill>
        <p:spPr>
          <a:xfrm>
            <a:off x="3353999" y="4264527"/>
            <a:ext cx="6453523" cy="740770"/>
          </a:xfrm>
          <a:prstGeom prst="rect">
            <a:avLst/>
          </a:prstGeom>
        </p:spPr>
      </p:pic>
      <p:sp>
        <p:nvSpPr>
          <p:cNvPr id="12" name="Стрелка: вниз 18">
            <a:extLst>
              <a:ext uri="{FF2B5EF4-FFF2-40B4-BE49-F238E27FC236}">
                <a16:creationId xmlns:a16="http://schemas.microsoft.com/office/drawing/2014/main" id="{B6E6AAF6-DE95-4633-8DE2-9B7E2BD87D99}"/>
              </a:ext>
            </a:extLst>
          </p:cNvPr>
          <p:cNvSpPr/>
          <p:nvPr/>
        </p:nvSpPr>
        <p:spPr>
          <a:xfrm>
            <a:off x="4872224" y="6121976"/>
            <a:ext cx="484632" cy="579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064DC-7A35-4BC4-8256-5C40F98EA078}"/>
              </a:ext>
            </a:extLst>
          </p:cNvPr>
          <p:cNvSpPr txBox="1"/>
          <p:nvPr/>
        </p:nvSpPr>
        <p:spPr>
          <a:xfrm>
            <a:off x="885825" y="1390074"/>
            <a:ext cx="8064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подогрева из-за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(e-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соударений в пересчёте на одну частицу</a:t>
            </a:r>
          </a:p>
        </p:txBody>
      </p:sp>
    </p:spTree>
    <p:extLst>
      <p:ext uri="{BB962C8B-B14F-4D97-AF65-F5344CB8AC3E}">
        <p14:creationId xmlns:p14="http://schemas.microsoft.com/office/powerpoint/2010/main" val="41795115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35" y="162191"/>
            <a:ext cx="8012865" cy="67600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подогрева из-за (e-n)-соударений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A7D2E-FA17-4511-B8A5-963BAB5D577F}"/>
              </a:ext>
            </a:extLst>
          </p:cNvPr>
          <p:cNvSpPr txBox="1"/>
          <p:nvPr/>
        </p:nvSpPr>
        <p:spPr>
          <a:xfrm>
            <a:off x="969882" y="775567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n-US" sz="22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e−n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8/3 ≈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2.67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l-GR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sz="2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5/3 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  <a:r>
              <a:rPr lang="en-US" sz="2200" b="1" i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2EA5FFE-48E1-4DA7-9429-FF476E15A6D3}"/>
              </a:ext>
            </a:extLst>
          </p:cNvPr>
          <p:cNvCxnSpPr/>
          <p:nvPr/>
        </p:nvCxnSpPr>
        <p:spPr>
          <a:xfrm>
            <a:off x="4520778" y="988729"/>
            <a:ext cx="29014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68A0E2-20C8-4B37-A71A-844DD0ED09BA}"/>
              </a:ext>
            </a:extLst>
          </p:cNvPr>
          <p:cNvSpPr txBox="1"/>
          <p:nvPr/>
        </p:nvSpPr>
        <p:spPr>
          <a:xfrm>
            <a:off x="353461" y="1231171"/>
            <a:ext cx="11673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Нельзя согласовать единым политропическим законом адиабатическое охлаждение и омический нагрев из-за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(e-n)-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соударений. Косвенное указание несущественности этого фактора в нашем случае.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60118" y="2076656"/>
            <a:ext cx="4487761" cy="436923"/>
            <a:chOff x="960118" y="2063956"/>
            <a:chExt cx="4487761" cy="436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684FE51-57A7-49F0-B511-2F36040D09FD}"/>
                    </a:ext>
                  </a:extLst>
                </p:cNvPr>
                <p:cNvSpPr txBox="1"/>
                <p:nvPr/>
              </p:nvSpPr>
              <p:spPr>
                <a:xfrm>
                  <a:off x="1684401" y="2063956"/>
                  <a:ext cx="3763478" cy="3853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400" b="0" dirty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p>
                      </m:sSubSup>
                    </m:oMath>
                  </a14:m>
                  <a:r>
                    <a:rPr lang="en-US" sz="2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−3.675</m:t>
                          </m:r>
                        </m:sup>
                      </m:sSup>
                    </m:oMath>
                  </a14:m>
                  <a:endPara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684FE51-57A7-49F0-B511-2F36040D09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401" y="2063956"/>
                  <a:ext cx="3763478" cy="38536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11111" b="-5714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CEE58-4EDC-428B-B6F4-A8F213D5586C}"/>
                </a:ext>
              </a:extLst>
            </p:cNvPr>
            <p:cNvSpPr txBox="1"/>
            <p:nvPr/>
          </p:nvSpPr>
          <p:spPr>
            <a:xfrm>
              <a:off x="960118" y="2131547"/>
              <a:ext cx="4644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ru-RU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3CF77B-AFC2-4A7F-98F7-7285A5961FD3}"/>
              </a:ext>
            </a:extLst>
          </p:cNvPr>
          <p:cNvSpPr txBox="1"/>
          <p:nvPr/>
        </p:nvSpPr>
        <p:spPr>
          <a:xfrm>
            <a:off x="286346" y="2531799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теплопроводность: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44919-4BEC-479A-BB02-87CA70A0073C}"/>
              </a:ext>
            </a:extLst>
          </p:cNvPr>
          <p:cNvSpPr txBox="1"/>
          <p:nvPr/>
        </p:nvSpPr>
        <p:spPr>
          <a:xfrm>
            <a:off x="844613" y="3610094"/>
            <a:ext cx="1965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n-US" sz="24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TC </a:t>
            </a:r>
            <a:r>
              <a:rPr lang="en-US" sz="2400" dirty="0"/>
              <a:t>=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1.2 ,</a:t>
            </a:r>
            <a:r>
              <a:rPr lang="en-US" sz="2400" dirty="0"/>
              <a:t>                            </a:t>
            </a:r>
            <a:endParaRPr lang="ru-R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730E27-675A-4265-973F-DE1F77793FF8}"/>
                  </a:ext>
                </a:extLst>
              </p:cNvPr>
              <p:cNvSpPr txBox="1"/>
              <p:nvPr/>
            </p:nvSpPr>
            <p:spPr>
              <a:xfrm>
                <a:off x="3474036" y="3608542"/>
                <a:ext cx="3763478" cy="403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0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𝑇𝐶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−3.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725</m:t>
                        </m:r>
                      </m:sup>
                    </m:sSup>
                  </m:oMath>
                </a14:m>
                <a:endPara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730E27-675A-4265-973F-DE1F77793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036" y="3608542"/>
                <a:ext cx="3763478" cy="403059"/>
              </a:xfrm>
              <a:prstGeom prst="rect">
                <a:avLst/>
              </a:prstGeom>
              <a:blipFill>
                <a:blip r:embed="rId3"/>
                <a:stretch>
                  <a:fillRect t="-19697" b="-409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08A3431-9AB7-4313-B189-A91EC8EA84A3}"/>
              </a:ext>
            </a:extLst>
          </p:cNvPr>
          <p:cNvSpPr txBox="1"/>
          <p:nvPr/>
        </p:nvSpPr>
        <p:spPr>
          <a:xfrm>
            <a:off x="3108963" y="3676536"/>
            <a:ext cx="498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90336D-772E-47F3-B21F-9C2B623A9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84" t="26231" r="5500" b="62715"/>
          <a:stretch/>
        </p:blipFill>
        <p:spPr>
          <a:xfrm>
            <a:off x="1424537" y="2921831"/>
            <a:ext cx="8258476" cy="620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008B28-B754-43A0-8B7F-58695EDF1B15}"/>
              </a:ext>
            </a:extLst>
          </p:cNvPr>
          <p:cNvSpPr txBox="1"/>
          <p:nvPr/>
        </p:nvSpPr>
        <p:spPr>
          <a:xfrm>
            <a:off x="309095" y="4207166"/>
            <a:ext cx="10738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Турбулентные движения, если таковые присутствуют.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27570-AF91-E050-983D-735821FCC635}"/>
              </a:ext>
            </a:extLst>
          </p:cNvPr>
          <p:cNvSpPr txBox="1"/>
          <p:nvPr/>
        </p:nvSpPr>
        <p:spPr>
          <a:xfrm>
            <a:off x="353461" y="4622731"/>
            <a:ext cx="11673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диссипации энергии турбулентных движений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пересчёте на одну частицу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политропически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расширяющейся плазмы (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опускаем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катастрофически быстро падает при удалении от центра разлёта:  </a:t>
            </a:r>
          </a:p>
        </p:txBody>
      </p:sp>
      <p:pic>
        <p:nvPicPr>
          <p:cNvPr id="17" name="Рисунок 26">
            <a:extLst>
              <a:ext uri="{FF2B5EF4-FFF2-40B4-BE49-F238E27FC236}">
                <a16:creationId xmlns:a16="http://schemas.microsoft.com/office/drawing/2014/main" id="{CB9451D9-1554-1327-FC88-7DB7DE718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4" t="79594" r="24812" b="1033"/>
          <a:stretch/>
        </p:blipFill>
        <p:spPr>
          <a:xfrm>
            <a:off x="2477193" y="5466302"/>
            <a:ext cx="4555375" cy="4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452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276491"/>
            <a:ext cx="4787900" cy="866509"/>
          </a:xfrm>
        </p:spPr>
        <p:txBody>
          <a:bodyPr/>
          <a:lstStyle/>
          <a:p>
            <a:pPr algn="ctr"/>
            <a:r>
              <a:rPr lang="ru-RU" sz="4800" b="1" kern="1200" dirty="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rPr>
              <a:t>Итоги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28600" y="1079500"/>
            <a:ext cx="11823700" cy="4889500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Впервые </a:t>
            </a:r>
            <a:r>
              <a:rPr lang="ru-RU" dirty="0" err="1">
                <a:solidFill>
                  <a:schemeClr val="tx1"/>
                </a:solidFill>
              </a:rPr>
              <a:t>радиометодом</a:t>
            </a:r>
            <a:r>
              <a:rPr lang="ru-RU" dirty="0">
                <a:solidFill>
                  <a:schemeClr val="tx1"/>
                </a:solidFill>
              </a:rPr>
              <a:t> определён главный механизм нагрева низкотемпературного компонента корональной плазмы активных протуберанцев</a:t>
            </a:r>
          </a:p>
          <a:p>
            <a:pPr algn="l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Метод опирается на технические возможности Сибирского </a:t>
            </a:r>
            <a:r>
              <a:rPr lang="ru-RU" dirty="0" err="1">
                <a:solidFill>
                  <a:schemeClr val="tx1"/>
                </a:solidFill>
              </a:rPr>
              <a:t>радиогелиографа</a:t>
            </a:r>
            <a:endParaRPr lang="ru-RU" dirty="0">
              <a:solidFill>
                <a:schemeClr val="tx1"/>
              </a:solidFill>
            </a:endParaRPr>
          </a:p>
          <a:p>
            <a:pPr algn="l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Источник нагрева – омическая диссипация электрических  токов, являющихся и главным фактором магнитогидродинамической неустойчивости эруптивной структуры</a:t>
            </a:r>
          </a:p>
          <a:p>
            <a:pPr algn="l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При этом ожидаемый показатель </a:t>
            </a:r>
            <a:r>
              <a:rPr lang="ru-RU" dirty="0" err="1">
                <a:solidFill>
                  <a:schemeClr val="tx1"/>
                </a:solidFill>
              </a:rPr>
              <a:t>политропы</a:t>
            </a:r>
            <a:r>
              <a:rPr lang="ru-RU" dirty="0">
                <a:solidFill>
                  <a:schemeClr val="tx1"/>
                </a:solidFill>
              </a:rPr>
              <a:t> расширяющейся плазмы близок к измеренному, а эффективность омической диссипации из-за электрон-протонных столкновений снижается при расширении намного медленнее, чем для других механизмов нагрева или охлаждения</a:t>
            </a:r>
          </a:p>
        </p:txBody>
      </p:sp>
    </p:spTree>
    <p:extLst>
      <p:ext uri="{BB962C8B-B14F-4D97-AF65-F5344CB8AC3E}">
        <p14:creationId xmlns:p14="http://schemas.microsoft.com/office/powerpoint/2010/main" val="6116579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55342" y="6167126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8" tIns="45718" rIns="45718" bIns="45718" rtlCol="0" anchor="ctr"/>
          <a:lstStyle>
            <a:lvl1pPr algn="r">
              <a:spcBef>
                <a:spcPts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27001"/>
            <a:ext cx="8636000" cy="575171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Вид на Радиоастрофизическую обсерваторию ИСЗФ СО РАН, расположенную в предгорьях Восточных Саян. Координаты: E102.2, N51.8, высота на уровнем моря 799 м. Сибирский Радиогелиограф - солнечный радиотелескоп, использующий параллельный апертурный синтез для "/>
          <p:cNvSpPr txBox="1"/>
          <p:nvPr/>
        </p:nvSpPr>
        <p:spPr>
          <a:xfrm>
            <a:off x="8642350" y="127001"/>
            <a:ext cx="3429000" cy="535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42A9"/>
                </a:solidFill>
              </a:defRPr>
            </a:pPr>
            <a:r>
              <a:rPr dirty="0" err="1">
                <a:solidFill>
                  <a:srgbClr val="002060"/>
                </a:solidFill>
              </a:rPr>
              <a:t>Вид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Радиоастрофизическую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обсерваторию</a:t>
            </a:r>
            <a:r>
              <a:rPr dirty="0">
                <a:solidFill>
                  <a:srgbClr val="002060"/>
                </a:solidFill>
              </a:rPr>
              <a:t> ИСЗФ СО РАН, </a:t>
            </a:r>
            <a:r>
              <a:rPr dirty="0" err="1">
                <a:solidFill>
                  <a:srgbClr val="002060"/>
                </a:solidFill>
              </a:rPr>
              <a:t>расположенную</a:t>
            </a:r>
            <a:r>
              <a:rPr dirty="0">
                <a:solidFill>
                  <a:srgbClr val="002060"/>
                </a:solidFill>
              </a:rPr>
              <a:t> в </a:t>
            </a:r>
            <a:r>
              <a:rPr dirty="0" err="1">
                <a:solidFill>
                  <a:srgbClr val="002060"/>
                </a:solidFill>
              </a:rPr>
              <a:t>предгорьях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Восточн</a:t>
            </a:r>
            <a:r>
              <a:rPr lang="ru-RU" dirty="0">
                <a:solidFill>
                  <a:srgbClr val="002060"/>
                </a:solidFill>
              </a:rPr>
              <a:t>ого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Саян</a:t>
            </a:r>
            <a:r>
              <a:rPr lang="ru-RU" dirty="0">
                <a:solidFill>
                  <a:srgbClr val="002060"/>
                </a:solidFill>
              </a:rPr>
              <a:t>а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Координаты</a:t>
            </a:r>
            <a:r>
              <a:rPr dirty="0">
                <a:solidFill>
                  <a:srgbClr val="002060"/>
                </a:solidFill>
              </a:rPr>
              <a:t>: E102.2, N51.8, </a:t>
            </a:r>
            <a:r>
              <a:rPr dirty="0" err="1">
                <a:solidFill>
                  <a:srgbClr val="002060"/>
                </a:solidFill>
              </a:rPr>
              <a:t>высота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lang="ru-RU" dirty="0">
                <a:solidFill>
                  <a:srgbClr val="002060"/>
                </a:solidFill>
              </a:rPr>
              <a:t>д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уровнем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моря</a:t>
            </a:r>
            <a:r>
              <a:rPr dirty="0">
                <a:solidFill>
                  <a:srgbClr val="002060"/>
                </a:solidFill>
              </a:rPr>
              <a:t> 799 м.</a:t>
            </a:r>
            <a:r>
              <a:rPr dirty="0"/>
              <a:t> </a:t>
            </a:r>
            <a:r>
              <a:rPr b="1" dirty="0"/>
              <a:t>С</a:t>
            </a:r>
            <a:r>
              <a:rPr lang="ru-RU" b="1" dirty="0"/>
              <a:t>РГ</a:t>
            </a:r>
            <a:r>
              <a:rPr dirty="0"/>
              <a:t> </a:t>
            </a:r>
            <a:r>
              <a:rPr dirty="0">
                <a:solidFill>
                  <a:srgbClr val="002060"/>
                </a:solidFill>
              </a:rPr>
              <a:t>- </a:t>
            </a:r>
            <a:r>
              <a:rPr dirty="0" err="1">
                <a:solidFill>
                  <a:srgbClr val="002060"/>
                </a:solidFill>
              </a:rPr>
              <a:t>солнечный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радиотелескоп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использующий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параллельный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апертурный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синтез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для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построения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изображений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Солнца</a:t>
            </a:r>
            <a:r>
              <a:rPr dirty="0">
                <a:solidFill>
                  <a:srgbClr val="002060"/>
                </a:solidFill>
              </a:rPr>
              <a:t> в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диапазоне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частот</a:t>
            </a:r>
            <a:r>
              <a:rPr dirty="0">
                <a:solidFill>
                  <a:srgbClr val="002060"/>
                </a:solidFill>
              </a:rPr>
              <a:t> 3-24 </a:t>
            </a:r>
            <a:r>
              <a:rPr dirty="0" err="1">
                <a:solidFill>
                  <a:srgbClr val="002060"/>
                </a:solidFill>
              </a:rPr>
              <a:t>ГГц</a:t>
            </a:r>
            <a:r>
              <a:rPr dirty="0">
                <a:solidFill>
                  <a:srgbClr val="002060"/>
                </a:solidFill>
              </a:rPr>
              <a:t>.</a:t>
            </a:r>
          </a:p>
          <a:p>
            <a:pPr>
              <a:defRPr>
                <a:solidFill>
                  <a:srgbClr val="0042A9"/>
                </a:solidFill>
              </a:defRPr>
            </a:pPr>
            <a:r>
              <a:rPr dirty="0" err="1">
                <a:solidFill>
                  <a:srgbClr val="002060"/>
                </a:solidFill>
              </a:rPr>
              <a:t>Разработка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СРГ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началась</a:t>
            </a:r>
            <a:r>
              <a:rPr dirty="0">
                <a:solidFill>
                  <a:srgbClr val="002060"/>
                </a:solidFill>
              </a:rPr>
              <a:t> с </a:t>
            </a:r>
            <a:r>
              <a:rPr dirty="0" err="1">
                <a:solidFill>
                  <a:srgbClr val="002060"/>
                </a:solidFill>
              </a:rPr>
              <a:t>создания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сначала</a:t>
            </a:r>
            <a:r>
              <a:rPr dirty="0">
                <a:solidFill>
                  <a:srgbClr val="002060"/>
                </a:solidFill>
              </a:rPr>
              <a:t> 10-антенного, </a:t>
            </a:r>
            <a:r>
              <a:rPr dirty="0" err="1">
                <a:solidFill>
                  <a:srgbClr val="002060"/>
                </a:solidFill>
              </a:rPr>
              <a:t>затем</a:t>
            </a:r>
            <a:r>
              <a:rPr dirty="0">
                <a:solidFill>
                  <a:srgbClr val="002060"/>
                </a:solidFill>
              </a:rPr>
              <a:t> 48-антенного </a:t>
            </a:r>
            <a:r>
              <a:rPr dirty="0" err="1">
                <a:solidFill>
                  <a:srgbClr val="002060"/>
                </a:solidFill>
              </a:rPr>
              <a:t>макетов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Опыт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макетирования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положен</a:t>
            </a:r>
            <a:r>
              <a:rPr dirty="0">
                <a:solidFill>
                  <a:srgbClr val="002060"/>
                </a:solidFill>
              </a:rPr>
              <a:t> в </a:t>
            </a:r>
            <a:r>
              <a:rPr dirty="0" err="1">
                <a:solidFill>
                  <a:srgbClr val="002060"/>
                </a:solidFill>
              </a:rPr>
              <a:t>проект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уникального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радиотелескопа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состоящего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из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трёх</a:t>
            </a:r>
            <a:r>
              <a:rPr dirty="0">
                <a:solidFill>
                  <a:srgbClr val="002060"/>
                </a:solidFill>
              </a:rPr>
              <a:t> Т-</a:t>
            </a:r>
            <a:r>
              <a:rPr dirty="0" err="1">
                <a:solidFill>
                  <a:srgbClr val="002060"/>
                </a:solidFill>
              </a:rPr>
              <a:t>образных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решеток</a:t>
            </a:r>
            <a:r>
              <a:rPr dirty="0">
                <a:solidFill>
                  <a:srgbClr val="002060"/>
                </a:solidFill>
              </a:rPr>
              <a:t>: 128, 192, 206 </a:t>
            </a:r>
            <a:r>
              <a:rPr dirty="0" err="1">
                <a:solidFill>
                  <a:srgbClr val="002060"/>
                </a:solidFill>
              </a:rPr>
              <a:t>антенн</a:t>
            </a:r>
            <a:r>
              <a:rPr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118" name="Drawing"/>
          <p:cNvGrpSpPr/>
          <p:nvPr/>
        </p:nvGrpSpPr>
        <p:grpSpPr>
          <a:xfrm>
            <a:off x="352312" y="2958212"/>
            <a:ext cx="947540" cy="1814295"/>
            <a:chOff x="-574532" y="-131820"/>
            <a:chExt cx="947538" cy="1814293"/>
          </a:xfrm>
        </p:grpSpPr>
        <p:sp>
          <p:nvSpPr>
            <p:cNvPr id="115" name="Line"/>
            <p:cNvSpPr/>
            <p:nvPr/>
          </p:nvSpPr>
          <p:spPr>
            <a:xfrm>
              <a:off x="634" y="-131821"/>
              <a:ext cx="234524" cy="307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151" extrusionOk="0">
                  <a:moveTo>
                    <a:pt x="0" y="9080"/>
                  </a:moveTo>
                  <a:cubicBezTo>
                    <a:pt x="0" y="8330"/>
                    <a:pt x="0" y="7580"/>
                    <a:pt x="0" y="7580"/>
                  </a:cubicBezTo>
                  <a:cubicBezTo>
                    <a:pt x="0" y="7580"/>
                    <a:pt x="0" y="8330"/>
                    <a:pt x="700" y="10205"/>
                  </a:cubicBezTo>
                  <a:cubicBezTo>
                    <a:pt x="1400" y="12080"/>
                    <a:pt x="2800" y="15080"/>
                    <a:pt x="3900" y="16955"/>
                  </a:cubicBezTo>
                  <a:cubicBezTo>
                    <a:pt x="5000" y="18830"/>
                    <a:pt x="5800" y="19580"/>
                    <a:pt x="6500" y="20255"/>
                  </a:cubicBezTo>
                  <a:cubicBezTo>
                    <a:pt x="7200" y="20930"/>
                    <a:pt x="7800" y="21530"/>
                    <a:pt x="9200" y="20855"/>
                  </a:cubicBezTo>
                  <a:cubicBezTo>
                    <a:pt x="10600" y="20180"/>
                    <a:pt x="12800" y="18230"/>
                    <a:pt x="14700" y="15755"/>
                  </a:cubicBezTo>
                  <a:cubicBezTo>
                    <a:pt x="16600" y="13280"/>
                    <a:pt x="18200" y="10280"/>
                    <a:pt x="19300" y="7880"/>
                  </a:cubicBezTo>
                  <a:cubicBezTo>
                    <a:pt x="20400" y="5480"/>
                    <a:pt x="21000" y="3680"/>
                    <a:pt x="21300" y="2330"/>
                  </a:cubicBezTo>
                  <a:cubicBezTo>
                    <a:pt x="21600" y="980"/>
                    <a:pt x="21600" y="80"/>
                    <a:pt x="21400" y="5"/>
                  </a:cubicBezTo>
                  <a:cubicBezTo>
                    <a:pt x="21200" y="-70"/>
                    <a:pt x="20800" y="680"/>
                    <a:pt x="20500" y="1430"/>
                  </a:cubicBezTo>
                  <a:cubicBezTo>
                    <a:pt x="20200" y="2180"/>
                    <a:pt x="20000" y="2930"/>
                    <a:pt x="19800" y="368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Line"/>
            <p:cNvSpPr/>
            <p:nvPr/>
          </p:nvSpPr>
          <p:spPr>
            <a:xfrm>
              <a:off x="111693" y="-71862"/>
              <a:ext cx="261314" cy="19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7" extrusionOk="0">
                  <a:moveTo>
                    <a:pt x="0" y="0"/>
                  </a:moveTo>
                  <a:cubicBezTo>
                    <a:pt x="2520" y="5339"/>
                    <a:pt x="5040" y="10679"/>
                    <a:pt x="6750" y="14198"/>
                  </a:cubicBezTo>
                  <a:cubicBezTo>
                    <a:pt x="8460" y="17717"/>
                    <a:pt x="9360" y="19416"/>
                    <a:pt x="10260" y="20387"/>
                  </a:cubicBezTo>
                  <a:cubicBezTo>
                    <a:pt x="11160" y="21357"/>
                    <a:pt x="12060" y="21600"/>
                    <a:pt x="12960" y="21236"/>
                  </a:cubicBezTo>
                  <a:cubicBezTo>
                    <a:pt x="13860" y="20872"/>
                    <a:pt x="14760" y="19901"/>
                    <a:pt x="16200" y="17110"/>
                  </a:cubicBezTo>
                  <a:cubicBezTo>
                    <a:pt x="17640" y="14319"/>
                    <a:pt x="19620" y="9708"/>
                    <a:pt x="21600" y="509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Line"/>
            <p:cNvSpPr/>
            <p:nvPr/>
          </p:nvSpPr>
          <p:spPr>
            <a:xfrm>
              <a:off x="-574533" y="1357584"/>
              <a:ext cx="174488" cy="32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484" extrusionOk="0">
                  <a:moveTo>
                    <a:pt x="12834" y="6130"/>
                  </a:moveTo>
                  <a:cubicBezTo>
                    <a:pt x="13100" y="4258"/>
                    <a:pt x="13367" y="2386"/>
                    <a:pt x="12834" y="1306"/>
                  </a:cubicBezTo>
                  <a:cubicBezTo>
                    <a:pt x="12300" y="226"/>
                    <a:pt x="10967" y="-62"/>
                    <a:pt x="9100" y="10"/>
                  </a:cubicBezTo>
                  <a:cubicBezTo>
                    <a:pt x="7234" y="82"/>
                    <a:pt x="4834" y="514"/>
                    <a:pt x="2967" y="1378"/>
                  </a:cubicBezTo>
                  <a:cubicBezTo>
                    <a:pt x="1100" y="2242"/>
                    <a:pt x="-233" y="3538"/>
                    <a:pt x="34" y="4906"/>
                  </a:cubicBezTo>
                  <a:cubicBezTo>
                    <a:pt x="300" y="6274"/>
                    <a:pt x="2167" y="7714"/>
                    <a:pt x="5634" y="9658"/>
                  </a:cubicBezTo>
                  <a:cubicBezTo>
                    <a:pt x="9100" y="11602"/>
                    <a:pt x="14167" y="14050"/>
                    <a:pt x="17234" y="15490"/>
                  </a:cubicBezTo>
                  <a:cubicBezTo>
                    <a:pt x="20300" y="16930"/>
                    <a:pt x="21367" y="17362"/>
                    <a:pt x="21367" y="17794"/>
                  </a:cubicBezTo>
                  <a:cubicBezTo>
                    <a:pt x="21367" y="18226"/>
                    <a:pt x="20300" y="18658"/>
                    <a:pt x="18034" y="19234"/>
                  </a:cubicBezTo>
                  <a:cubicBezTo>
                    <a:pt x="15767" y="19810"/>
                    <a:pt x="12300" y="20530"/>
                    <a:pt x="9767" y="20962"/>
                  </a:cubicBezTo>
                  <a:cubicBezTo>
                    <a:pt x="7234" y="21394"/>
                    <a:pt x="5634" y="21538"/>
                    <a:pt x="4167" y="21466"/>
                  </a:cubicBezTo>
                  <a:cubicBezTo>
                    <a:pt x="2700" y="21394"/>
                    <a:pt x="1367" y="21106"/>
                    <a:pt x="1100" y="20674"/>
                  </a:cubicBezTo>
                  <a:cubicBezTo>
                    <a:pt x="834" y="20242"/>
                    <a:pt x="1634" y="19666"/>
                    <a:pt x="2567" y="19378"/>
                  </a:cubicBezTo>
                  <a:cubicBezTo>
                    <a:pt x="3500" y="19090"/>
                    <a:pt x="4567" y="19090"/>
                    <a:pt x="5634" y="1909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23" name="Drawing"/>
          <p:cNvGrpSpPr/>
          <p:nvPr/>
        </p:nvGrpSpPr>
        <p:grpSpPr>
          <a:xfrm>
            <a:off x="7943748" y="4064705"/>
            <a:ext cx="293979" cy="292698"/>
            <a:chOff x="-5897" y="-50982"/>
            <a:chExt cx="293978" cy="292697"/>
          </a:xfrm>
        </p:grpSpPr>
        <p:sp>
          <p:nvSpPr>
            <p:cNvPr id="119" name="Line"/>
            <p:cNvSpPr/>
            <p:nvPr/>
          </p:nvSpPr>
          <p:spPr>
            <a:xfrm>
              <a:off x="634" y="-13666"/>
              <a:ext cx="97994" cy="24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0" y="1169"/>
                  </a:moveTo>
                  <a:cubicBezTo>
                    <a:pt x="1440" y="424"/>
                    <a:pt x="2880" y="-321"/>
                    <a:pt x="3840" y="145"/>
                  </a:cubicBezTo>
                  <a:cubicBezTo>
                    <a:pt x="4800" y="610"/>
                    <a:pt x="5280" y="2286"/>
                    <a:pt x="7200" y="5544"/>
                  </a:cubicBezTo>
                  <a:cubicBezTo>
                    <a:pt x="9120" y="8803"/>
                    <a:pt x="12480" y="13645"/>
                    <a:pt x="15120" y="16531"/>
                  </a:cubicBezTo>
                  <a:cubicBezTo>
                    <a:pt x="17760" y="19417"/>
                    <a:pt x="19680" y="20348"/>
                    <a:pt x="21600" y="2127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Line"/>
            <p:cNvSpPr/>
            <p:nvPr/>
          </p:nvSpPr>
          <p:spPr>
            <a:xfrm>
              <a:off x="-5898" y="-50983"/>
              <a:ext cx="215584" cy="50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28" extrusionOk="0">
                  <a:moveTo>
                    <a:pt x="0" y="20228"/>
                  </a:moveTo>
                  <a:cubicBezTo>
                    <a:pt x="2836" y="12452"/>
                    <a:pt x="5673" y="4676"/>
                    <a:pt x="9273" y="1652"/>
                  </a:cubicBezTo>
                  <a:cubicBezTo>
                    <a:pt x="12873" y="-1372"/>
                    <a:pt x="17236" y="356"/>
                    <a:pt x="21600" y="208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Line"/>
            <p:cNvSpPr/>
            <p:nvPr/>
          </p:nvSpPr>
          <p:spPr>
            <a:xfrm>
              <a:off x="52897" y="58795"/>
              <a:ext cx="235184" cy="1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800" y="0"/>
                    <a:pt x="11600" y="0"/>
                    <a:pt x="15200" y="3600"/>
                  </a:cubicBezTo>
                  <a:cubicBezTo>
                    <a:pt x="18800" y="7200"/>
                    <a:pt x="202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Line"/>
            <p:cNvSpPr/>
            <p:nvPr/>
          </p:nvSpPr>
          <p:spPr>
            <a:xfrm>
              <a:off x="79029" y="219361"/>
              <a:ext cx="195986" cy="22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484"/>
                  </a:moveTo>
                  <a:cubicBezTo>
                    <a:pt x="5040" y="521"/>
                    <a:pt x="10080" y="-1443"/>
                    <a:pt x="13680" y="1502"/>
                  </a:cubicBezTo>
                  <a:cubicBezTo>
                    <a:pt x="17280" y="4448"/>
                    <a:pt x="19440" y="12302"/>
                    <a:pt x="21600" y="2015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26" name="Drawing"/>
          <p:cNvGrpSpPr/>
          <p:nvPr/>
        </p:nvGrpSpPr>
        <p:grpSpPr>
          <a:xfrm>
            <a:off x="4056710" y="2404084"/>
            <a:ext cx="189453" cy="398504"/>
            <a:chOff x="634" y="-228649"/>
            <a:chExt cx="189452" cy="398503"/>
          </a:xfrm>
        </p:grpSpPr>
        <p:sp>
          <p:nvSpPr>
            <p:cNvPr id="124" name="Line"/>
            <p:cNvSpPr/>
            <p:nvPr/>
          </p:nvSpPr>
          <p:spPr>
            <a:xfrm>
              <a:off x="634" y="-20763"/>
              <a:ext cx="45731" cy="19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0" y="2341"/>
                  </a:moveTo>
                  <a:cubicBezTo>
                    <a:pt x="0" y="1113"/>
                    <a:pt x="0" y="-114"/>
                    <a:pt x="1029" y="9"/>
                  </a:cubicBezTo>
                  <a:cubicBezTo>
                    <a:pt x="2057" y="131"/>
                    <a:pt x="4114" y="1604"/>
                    <a:pt x="6172" y="4550"/>
                  </a:cubicBezTo>
                  <a:cubicBezTo>
                    <a:pt x="8229" y="7495"/>
                    <a:pt x="10286" y="11913"/>
                    <a:pt x="12857" y="14859"/>
                  </a:cubicBezTo>
                  <a:cubicBezTo>
                    <a:pt x="15429" y="17804"/>
                    <a:pt x="18514" y="19277"/>
                    <a:pt x="20057" y="20136"/>
                  </a:cubicBezTo>
                  <a:cubicBezTo>
                    <a:pt x="21600" y="20995"/>
                    <a:pt x="21600" y="21241"/>
                    <a:pt x="21600" y="2148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Line"/>
            <p:cNvSpPr/>
            <p:nvPr/>
          </p:nvSpPr>
          <p:spPr>
            <a:xfrm>
              <a:off x="634" y="-228650"/>
              <a:ext cx="189454" cy="32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1664"/>
                  </a:moveTo>
                  <a:cubicBezTo>
                    <a:pt x="3476" y="14688"/>
                    <a:pt x="6952" y="17712"/>
                    <a:pt x="9186" y="19440"/>
                  </a:cubicBezTo>
                  <a:cubicBezTo>
                    <a:pt x="11421" y="21168"/>
                    <a:pt x="12414" y="21600"/>
                    <a:pt x="14028" y="21528"/>
                  </a:cubicBezTo>
                  <a:cubicBezTo>
                    <a:pt x="15641" y="21456"/>
                    <a:pt x="17876" y="20880"/>
                    <a:pt x="18745" y="19800"/>
                  </a:cubicBezTo>
                  <a:cubicBezTo>
                    <a:pt x="19614" y="18720"/>
                    <a:pt x="19117" y="17136"/>
                    <a:pt x="18621" y="14184"/>
                  </a:cubicBezTo>
                  <a:cubicBezTo>
                    <a:pt x="18124" y="11232"/>
                    <a:pt x="17628" y="6912"/>
                    <a:pt x="17503" y="4320"/>
                  </a:cubicBezTo>
                  <a:cubicBezTo>
                    <a:pt x="17379" y="1728"/>
                    <a:pt x="17628" y="864"/>
                    <a:pt x="18372" y="432"/>
                  </a:cubicBezTo>
                  <a:cubicBezTo>
                    <a:pt x="19117" y="0"/>
                    <a:pt x="20359" y="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35" y="136791"/>
            <a:ext cx="4215565" cy="62520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РАО</a:t>
            </a:r>
            <a:r>
              <a:rPr lang="ru-RU" sz="3200" baseline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ИСЗФ СО РАН</a:t>
            </a:r>
            <a:endParaRPr lang="ru-RU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7542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55342" y="6167126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8" tIns="45718" rIns="45718" bIns="45718" rtlCol="0" anchor="ctr"/>
          <a:lstStyle>
            <a:lvl1pPr algn="r">
              <a:spcBef>
                <a:spcPts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27001"/>
            <a:ext cx="8636000" cy="5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Диапазон рабочих частот определен задачей исследования активности солнечной короны. На максимальной частоте 24 ГГц основной вклад в излучение определяется переходным слоем между хромосферой и короной (2000 км над фотосферой). На минимальной частоте вклад"/>
          <p:cNvSpPr txBox="1"/>
          <p:nvPr/>
        </p:nvSpPr>
        <p:spPr>
          <a:xfrm>
            <a:off x="8642350" y="93461"/>
            <a:ext cx="3468198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42A9"/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Диапазон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рабочих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частот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СРГ </a:t>
            </a:r>
            <a:r>
              <a:rPr dirty="0" err="1">
                <a:solidFill>
                  <a:srgbClr val="002060"/>
                </a:solidFill>
              </a:rPr>
              <a:t>определен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задачей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исследования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активности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солнечной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короны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максимальной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частоте</a:t>
            </a:r>
            <a:r>
              <a:rPr dirty="0">
                <a:solidFill>
                  <a:srgbClr val="002060"/>
                </a:solidFill>
              </a:rPr>
              <a:t> 24 </a:t>
            </a:r>
            <a:r>
              <a:rPr dirty="0" err="1">
                <a:solidFill>
                  <a:srgbClr val="002060"/>
                </a:solidFill>
              </a:rPr>
              <a:t>ГГц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основной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вклад</a:t>
            </a:r>
            <a:r>
              <a:rPr dirty="0">
                <a:solidFill>
                  <a:srgbClr val="002060"/>
                </a:solidFill>
              </a:rPr>
              <a:t> в </a:t>
            </a:r>
            <a:r>
              <a:rPr dirty="0" err="1">
                <a:solidFill>
                  <a:srgbClr val="002060"/>
                </a:solidFill>
              </a:rPr>
              <a:t>излучение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определяется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переходным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слоем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между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хромосферой</a:t>
            </a:r>
            <a:r>
              <a:rPr dirty="0">
                <a:solidFill>
                  <a:srgbClr val="002060"/>
                </a:solidFill>
              </a:rPr>
              <a:t> и </a:t>
            </a:r>
            <a:r>
              <a:rPr dirty="0" err="1">
                <a:solidFill>
                  <a:srgbClr val="002060"/>
                </a:solidFill>
              </a:rPr>
              <a:t>короной</a:t>
            </a:r>
            <a:r>
              <a:rPr dirty="0">
                <a:solidFill>
                  <a:srgbClr val="002060"/>
                </a:solidFill>
              </a:rPr>
              <a:t> (2</a:t>
            </a:r>
            <a:r>
              <a:rPr lang="ru-RU" dirty="0">
                <a:solidFill>
                  <a:srgbClr val="002060"/>
                </a:solidFill>
              </a:rPr>
              <a:t> тыс.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над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фотосферой</a:t>
            </a:r>
            <a:r>
              <a:rPr dirty="0">
                <a:solidFill>
                  <a:srgbClr val="002060"/>
                </a:solidFill>
              </a:rPr>
              <a:t>).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минимальной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частоте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вклад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обеспечен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только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короной</a:t>
            </a:r>
            <a:r>
              <a:rPr dirty="0">
                <a:solidFill>
                  <a:srgbClr val="002060"/>
                </a:solidFill>
              </a:rPr>
              <a:t> (</a:t>
            </a:r>
            <a:r>
              <a:rPr dirty="0" err="1">
                <a:solidFill>
                  <a:srgbClr val="002060"/>
                </a:solidFill>
              </a:rPr>
              <a:t>высота</a:t>
            </a:r>
            <a:r>
              <a:rPr dirty="0">
                <a:solidFill>
                  <a:srgbClr val="002060"/>
                </a:solidFill>
              </a:rPr>
              <a:t> 10-20 </a:t>
            </a:r>
            <a:r>
              <a:rPr lang="ru-RU" dirty="0">
                <a:solidFill>
                  <a:srgbClr val="002060"/>
                </a:solidFill>
              </a:rPr>
              <a:t>тыс. </a:t>
            </a:r>
            <a:r>
              <a:rPr dirty="0" err="1">
                <a:solidFill>
                  <a:srgbClr val="002060"/>
                </a:solidFill>
              </a:rPr>
              <a:t>км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над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фотосферой</a:t>
            </a:r>
            <a:r>
              <a:rPr dirty="0">
                <a:solidFill>
                  <a:srgbClr val="002060"/>
                </a:solidFill>
              </a:rPr>
              <a:t>). </a:t>
            </a:r>
            <a:r>
              <a:rPr dirty="0" err="1">
                <a:solidFill>
                  <a:srgbClr val="002060"/>
                </a:solidFill>
              </a:rPr>
              <a:t>Требования</a:t>
            </a:r>
            <a:r>
              <a:rPr dirty="0">
                <a:solidFill>
                  <a:srgbClr val="002060"/>
                </a:solidFill>
              </a:rPr>
              <a:t> к </a:t>
            </a:r>
            <a:r>
              <a:rPr dirty="0" err="1">
                <a:solidFill>
                  <a:srgbClr val="002060"/>
                </a:solidFill>
              </a:rPr>
              <a:t>солнечному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радиотелескопу</a:t>
            </a:r>
            <a:r>
              <a:rPr dirty="0">
                <a:solidFill>
                  <a:srgbClr val="002060"/>
                </a:solidFill>
              </a:rPr>
              <a:t> (</a:t>
            </a:r>
            <a:r>
              <a:rPr dirty="0" err="1">
                <a:solidFill>
                  <a:srgbClr val="002060"/>
                </a:solidFill>
              </a:rPr>
              <a:t>наименьшее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расстояние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между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антеннам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чувствительность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калибровка</a:t>
            </a:r>
            <a:r>
              <a:rPr dirty="0">
                <a:solidFill>
                  <a:srgbClr val="002060"/>
                </a:solidFill>
              </a:rPr>
              <a:t>) </a:t>
            </a:r>
            <a:r>
              <a:rPr dirty="0" err="1">
                <a:solidFill>
                  <a:srgbClr val="002060"/>
                </a:solidFill>
              </a:rPr>
              <a:t>невыполнимы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одном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наборе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антенн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Поэтому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используются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три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решётки</a:t>
            </a:r>
            <a:r>
              <a:rPr dirty="0">
                <a:solidFill>
                  <a:srgbClr val="002060"/>
                </a:solidFill>
              </a:rPr>
              <a:t> с </a:t>
            </a:r>
            <a:r>
              <a:rPr dirty="0" err="1">
                <a:solidFill>
                  <a:srgbClr val="002060"/>
                </a:solidFill>
              </a:rPr>
              <a:t>антеннами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диаметров</a:t>
            </a:r>
            <a:r>
              <a:rPr dirty="0">
                <a:solidFill>
                  <a:srgbClr val="002060"/>
                </a:solidFill>
              </a:rPr>
              <a:t> 3.0,2.0,0.9 м, с </a:t>
            </a:r>
            <a:r>
              <a:rPr dirty="0" err="1">
                <a:solidFill>
                  <a:srgbClr val="002060"/>
                </a:solidFill>
              </a:rPr>
              <a:t>расстояниями</a:t>
            </a:r>
            <a:r>
              <a:rPr dirty="0">
                <a:solidFill>
                  <a:srgbClr val="002060"/>
                </a:solidFill>
              </a:rPr>
              <a:t>: 9.8,4.9,2.45 м</a:t>
            </a:r>
          </a:p>
        </p:txBody>
      </p:sp>
      <p:grpSp>
        <p:nvGrpSpPr>
          <p:cNvPr id="150" name="Drawing"/>
          <p:cNvGrpSpPr/>
          <p:nvPr/>
        </p:nvGrpSpPr>
        <p:grpSpPr>
          <a:xfrm>
            <a:off x="5931634" y="2730742"/>
            <a:ext cx="2214633" cy="2541258"/>
            <a:chOff x="-293342" y="-587938"/>
            <a:chExt cx="2214631" cy="2541257"/>
          </a:xfrm>
        </p:grpSpPr>
        <p:sp>
          <p:nvSpPr>
            <p:cNvPr id="131" name="Line"/>
            <p:cNvSpPr/>
            <p:nvPr/>
          </p:nvSpPr>
          <p:spPr>
            <a:xfrm>
              <a:off x="-25497" y="-1"/>
              <a:ext cx="111059" cy="46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0"/>
                  </a:moveTo>
                  <a:cubicBezTo>
                    <a:pt x="6776" y="2422"/>
                    <a:pt x="8471" y="4845"/>
                    <a:pt x="9529" y="6813"/>
                  </a:cubicBezTo>
                  <a:cubicBezTo>
                    <a:pt x="10588" y="8781"/>
                    <a:pt x="11012" y="10295"/>
                    <a:pt x="11224" y="12062"/>
                  </a:cubicBezTo>
                  <a:cubicBezTo>
                    <a:pt x="11435" y="13828"/>
                    <a:pt x="11435" y="15847"/>
                    <a:pt x="11435" y="17159"/>
                  </a:cubicBezTo>
                  <a:cubicBezTo>
                    <a:pt x="11435" y="18471"/>
                    <a:pt x="11435" y="19077"/>
                    <a:pt x="10588" y="19228"/>
                  </a:cubicBezTo>
                  <a:cubicBezTo>
                    <a:pt x="9741" y="19379"/>
                    <a:pt x="8047" y="19077"/>
                    <a:pt x="6565" y="18723"/>
                  </a:cubicBezTo>
                  <a:cubicBezTo>
                    <a:pt x="5082" y="18370"/>
                    <a:pt x="3812" y="17966"/>
                    <a:pt x="2541" y="17563"/>
                  </a:cubicBezTo>
                  <a:cubicBezTo>
                    <a:pt x="1271" y="17159"/>
                    <a:pt x="0" y="16755"/>
                    <a:pt x="0" y="16755"/>
                  </a:cubicBezTo>
                  <a:cubicBezTo>
                    <a:pt x="0" y="16755"/>
                    <a:pt x="1271" y="17159"/>
                    <a:pt x="2753" y="17865"/>
                  </a:cubicBezTo>
                  <a:cubicBezTo>
                    <a:pt x="4235" y="18572"/>
                    <a:pt x="5929" y="19581"/>
                    <a:pt x="7412" y="20338"/>
                  </a:cubicBezTo>
                  <a:cubicBezTo>
                    <a:pt x="8894" y="21095"/>
                    <a:pt x="10165" y="21600"/>
                    <a:pt x="11012" y="21600"/>
                  </a:cubicBezTo>
                  <a:cubicBezTo>
                    <a:pt x="11859" y="21600"/>
                    <a:pt x="12282" y="21095"/>
                    <a:pt x="13976" y="19783"/>
                  </a:cubicBezTo>
                  <a:cubicBezTo>
                    <a:pt x="15671" y="18471"/>
                    <a:pt x="18635" y="16351"/>
                    <a:pt x="21600" y="1423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Line"/>
            <p:cNvSpPr/>
            <p:nvPr/>
          </p:nvSpPr>
          <p:spPr>
            <a:xfrm>
              <a:off x="-293343" y="-516045"/>
              <a:ext cx="112018" cy="27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426" extrusionOk="0">
                  <a:moveTo>
                    <a:pt x="0" y="10711"/>
                  </a:moveTo>
                  <a:cubicBezTo>
                    <a:pt x="0" y="9010"/>
                    <a:pt x="0" y="7309"/>
                    <a:pt x="1834" y="5609"/>
                  </a:cubicBezTo>
                  <a:cubicBezTo>
                    <a:pt x="3668" y="3908"/>
                    <a:pt x="7336" y="2207"/>
                    <a:pt x="10189" y="1187"/>
                  </a:cubicBezTo>
                  <a:cubicBezTo>
                    <a:pt x="13042" y="166"/>
                    <a:pt x="15079" y="-174"/>
                    <a:pt x="16098" y="81"/>
                  </a:cubicBezTo>
                  <a:cubicBezTo>
                    <a:pt x="17117" y="336"/>
                    <a:pt x="17117" y="1187"/>
                    <a:pt x="16302" y="2462"/>
                  </a:cubicBezTo>
                  <a:cubicBezTo>
                    <a:pt x="15487" y="3738"/>
                    <a:pt x="13857" y="5439"/>
                    <a:pt x="12634" y="6714"/>
                  </a:cubicBezTo>
                  <a:cubicBezTo>
                    <a:pt x="11411" y="7990"/>
                    <a:pt x="10596" y="8840"/>
                    <a:pt x="11004" y="9520"/>
                  </a:cubicBezTo>
                  <a:cubicBezTo>
                    <a:pt x="11411" y="10201"/>
                    <a:pt x="13041" y="10711"/>
                    <a:pt x="14875" y="11221"/>
                  </a:cubicBezTo>
                  <a:cubicBezTo>
                    <a:pt x="16709" y="11732"/>
                    <a:pt x="18747" y="12242"/>
                    <a:pt x="19970" y="13347"/>
                  </a:cubicBezTo>
                  <a:cubicBezTo>
                    <a:pt x="21192" y="14453"/>
                    <a:pt x="21600" y="16154"/>
                    <a:pt x="19358" y="17599"/>
                  </a:cubicBezTo>
                  <a:cubicBezTo>
                    <a:pt x="17117" y="19045"/>
                    <a:pt x="12226" y="20235"/>
                    <a:pt x="7336" y="2142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Line"/>
            <p:cNvSpPr/>
            <p:nvPr/>
          </p:nvSpPr>
          <p:spPr>
            <a:xfrm>
              <a:off x="-103891" y="-326642"/>
              <a:ext cx="26132" cy="13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Line"/>
            <p:cNvSpPr/>
            <p:nvPr/>
          </p:nvSpPr>
          <p:spPr>
            <a:xfrm>
              <a:off x="-71227" y="-587939"/>
              <a:ext cx="106472" cy="243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1199" extrusionOk="0">
                  <a:moveTo>
                    <a:pt x="5184" y="5114"/>
                  </a:moveTo>
                  <a:cubicBezTo>
                    <a:pt x="6048" y="9283"/>
                    <a:pt x="6912" y="13451"/>
                    <a:pt x="7776" y="16104"/>
                  </a:cubicBezTo>
                  <a:cubicBezTo>
                    <a:pt x="8640" y="18756"/>
                    <a:pt x="9504" y="19893"/>
                    <a:pt x="11016" y="20556"/>
                  </a:cubicBezTo>
                  <a:cubicBezTo>
                    <a:pt x="12528" y="21220"/>
                    <a:pt x="14688" y="21409"/>
                    <a:pt x="16416" y="20935"/>
                  </a:cubicBezTo>
                  <a:cubicBezTo>
                    <a:pt x="18144" y="20462"/>
                    <a:pt x="19440" y="19325"/>
                    <a:pt x="20304" y="16483"/>
                  </a:cubicBezTo>
                  <a:cubicBezTo>
                    <a:pt x="21168" y="13641"/>
                    <a:pt x="21600" y="9093"/>
                    <a:pt x="20304" y="6156"/>
                  </a:cubicBezTo>
                  <a:cubicBezTo>
                    <a:pt x="19008" y="3220"/>
                    <a:pt x="15984" y="1893"/>
                    <a:pt x="12744" y="1041"/>
                  </a:cubicBezTo>
                  <a:cubicBezTo>
                    <a:pt x="9504" y="188"/>
                    <a:pt x="6048" y="-191"/>
                    <a:pt x="3888" y="93"/>
                  </a:cubicBezTo>
                  <a:cubicBezTo>
                    <a:pt x="1728" y="377"/>
                    <a:pt x="864" y="1325"/>
                    <a:pt x="0" y="227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Line"/>
            <p:cNvSpPr/>
            <p:nvPr/>
          </p:nvSpPr>
          <p:spPr>
            <a:xfrm>
              <a:off x="1271833" y="58795"/>
              <a:ext cx="100699" cy="39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500" extrusionOk="0">
                  <a:moveTo>
                    <a:pt x="21252" y="0"/>
                  </a:moveTo>
                  <a:cubicBezTo>
                    <a:pt x="20333" y="2730"/>
                    <a:pt x="19414" y="5459"/>
                    <a:pt x="18495" y="8130"/>
                  </a:cubicBezTo>
                  <a:cubicBezTo>
                    <a:pt x="17575" y="10800"/>
                    <a:pt x="16656" y="13411"/>
                    <a:pt x="15737" y="15310"/>
                  </a:cubicBezTo>
                  <a:cubicBezTo>
                    <a:pt x="14818" y="17209"/>
                    <a:pt x="13899" y="18396"/>
                    <a:pt x="13209" y="19286"/>
                  </a:cubicBezTo>
                  <a:cubicBezTo>
                    <a:pt x="12520" y="20176"/>
                    <a:pt x="12061" y="20769"/>
                    <a:pt x="11141" y="20829"/>
                  </a:cubicBezTo>
                  <a:cubicBezTo>
                    <a:pt x="10222" y="20888"/>
                    <a:pt x="8843" y="20413"/>
                    <a:pt x="7695" y="19879"/>
                  </a:cubicBezTo>
                  <a:cubicBezTo>
                    <a:pt x="6546" y="19345"/>
                    <a:pt x="5626" y="18752"/>
                    <a:pt x="4248" y="18277"/>
                  </a:cubicBezTo>
                  <a:cubicBezTo>
                    <a:pt x="2869" y="17802"/>
                    <a:pt x="1031" y="17446"/>
                    <a:pt x="341" y="17565"/>
                  </a:cubicBezTo>
                  <a:cubicBezTo>
                    <a:pt x="-348" y="17684"/>
                    <a:pt x="112" y="18277"/>
                    <a:pt x="801" y="18870"/>
                  </a:cubicBezTo>
                  <a:cubicBezTo>
                    <a:pt x="1490" y="19464"/>
                    <a:pt x="2409" y="20057"/>
                    <a:pt x="4248" y="20591"/>
                  </a:cubicBezTo>
                  <a:cubicBezTo>
                    <a:pt x="6086" y="21125"/>
                    <a:pt x="8843" y="21600"/>
                    <a:pt x="10682" y="21481"/>
                  </a:cubicBezTo>
                  <a:cubicBezTo>
                    <a:pt x="12520" y="21363"/>
                    <a:pt x="13439" y="20651"/>
                    <a:pt x="15048" y="20176"/>
                  </a:cubicBezTo>
                  <a:cubicBezTo>
                    <a:pt x="16656" y="19701"/>
                    <a:pt x="18954" y="19464"/>
                    <a:pt x="21252" y="19226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Line"/>
            <p:cNvSpPr/>
            <p:nvPr/>
          </p:nvSpPr>
          <p:spPr>
            <a:xfrm>
              <a:off x="1196144" y="-446672"/>
              <a:ext cx="143723" cy="18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8" extrusionOk="0">
                  <a:moveTo>
                    <a:pt x="0" y="5429"/>
                  </a:moveTo>
                  <a:cubicBezTo>
                    <a:pt x="327" y="4202"/>
                    <a:pt x="655" y="2975"/>
                    <a:pt x="1636" y="2116"/>
                  </a:cubicBezTo>
                  <a:cubicBezTo>
                    <a:pt x="2618" y="1257"/>
                    <a:pt x="4255" y="766"/>
                    <a:pt x="5891" y="398"/>
                  </a:cubicBezTo>
                  <a:cubicBezTo>
                    <a:pt x="7527" y="29"/>
                    <a:pt x="9164" y="-216"/>
                    <a:pt x="10146" y="275"/>
                  </a:cubicBezTo>
                  <a:cubicBezTo>
                    <a:pt x="11127" y="766"/>
                    <a:pt x="11455" y="1993"/>
                    <a:pt x="10964" y="4448"/>
                  </a:cubicBezTo>
                  <a:cubicBezTo>
                    <a:pt x="10473" y="6902"/>
                    <a:pt x="9164" y="10584"/>
                    <a:pt x="8345" y="13039"/>
                  </a:cubicBezTo>
                  <a:cubicBezTo>
                    <a:pt x="7527" y="15493"/>
                    <a:pt x="7200" y="16720"/>
                    <a:pt x="6709" y="17948"/>
                  </a:cubicBezTo>
                  <a:cubicBezTo>
                    <a:pt x="6218" y="19175"/>
                    <a:pt x="5564" y="20402"/>
                    <a:pt x="6382" y="20893"/>
                  </a:cubicBezTo>
                  <a:cubicBezTo>
                    <a:pt x="7200" y="21384"/>
                    <a:pt x="9491" y="21139"/>
                    <a:pt x="12273" y="20770"/>
                  </a:cubicBezTo>
                  <a:cubicBezTo>
                    <a:pt x="15055" y="20402"/>
                    <a:pt x="18327" y="19911"/>
                    <a:pt x="21600" y="1942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Line"/>
            <p:cNvSpPr/>
            <p:nvPr/>
          </p:nvSpPr>
          <p:spPr>
            <a:xfrm>
              <a:off x="1392129" y="-287445"/>
              <a:ext cx="26132" cy="6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Line"/>
            <p:cNvSpPr/>
            <p:nvPr/>
          </p:nvSpPr>
          <p:spPr>
            <a:xfrm>
              <a:off x="1463990" y="-523172"/>
              <a:ext cx="78417" cy="18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215" extrusionOk="0">
                  <a:moveTo>
                    <a:pt x="7006" y="3007"/>
                  </a:moveTo>
                  <a:cubicBezTo>
                    <a:pt x="5254" y="5707"/>
                    <a:pt x="3503" y="8407"/>
                    <a:pt x="2919" y="10984"/>
                  </a:cubicBezTo>
                  <a:cubicBezTo>
                    <a:pt x="2335" y="13561"/>
                    <a:pt x="2919" y="16016"/>
                    <a:pt x="4670" y="17857"/>
                  </a:cubicBezTo>
                  <a:cubicBezTo>
                    <a:pt x="6422" y="19698"/>
                    <a:pt x="9341" y="20925"/>
                    <a:pt x="11968" y="21171"/>
                  </a:cubicBezTo>
                  <a:cubicBezTo>
                    <a:pt x="14595" y="21416"/>
                    <a:pt x="16930" y="20680"/>
                    <a:pt x="18681" y="18102"/>
                  </a:cubicBezTo>
                  <a:cubicBezTo>
                    <a:pt x="20432" y="15525"/>
                    <a:pt x="21600" y="11107"/>
                    <a:pt x="20724" y="7916"/>
                  </a:cubicBezTo>
                  <a:cubicBezTo>
                    <a:pt x="19849" y="4725"/>
                    <a:pt x="16930" y="2761"/>
                    <a:pt x="14011" y="1534"/>
                  </a:cubicBezTo>
                  <a:cubicBezTo>
                    <a:pt x="11092" y="307"/>
                    <a:pt x="8173" y="-184"/>
                    <a:pt x="5838" y="61"/>
                  </a:cubicBezTo>
                  <a:cubicBezTo>
                    <a:pt x="3503" y="307"/>
                    <a:pt x="1751" y="1289"/>
                    <a:pt x="0" y="2271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575524" y="927663"/>
              <a:ext cx="685949" cy="535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886" y="1668"/>
                    <a:pt x="18171" y="3337"/>
                    <a:pt x="16526" y="5005"/>
                  </a:cubicBezTo>
                  <a:cubicBezTo>
                    <a:pt x="14880" y="6673"/>
                    <a:pt x="13303" y="8341"/>
                    <a:pt x="11897" y="9746"/>
                  </a:cubicBezTo>
                  <a:cubicBezTo>
                    <a:pt x="10491" y="11151"/>
                    <a:pt x="9257" y="12293"/>
                    <a:pt x="8023" y="13434"/>
                  </a:cubicBezTo>
                  <a:cubicBezTo>
                    <a:pt x="6789" y="14576"/>
                    <a:pt x="5554" y="15717"/>
                    <a:pt x="4217" y="17078"/>
                  </a:cubicBezTo>
                  <a:cubicBezTo>
                    <a:pt x="2880" y="18439"/>
                    <a:pt x="1440" y="2002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Line"/>
            <p:cNvSpPr/>
            <p:nvPr/>
          </p:nvSpPr>
          <p:spPr>
            <a:xfrm>
              <a:off x="1222275" y="947261"/>
              <a:ext cx="699015" cy="65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120" y="1640"/>
                    <a:pt x="18639" y="3279"/>
                    <a:pt x="17226" y="4705"/>
                  </a:cubicBezTo>
                  <a:cubicBezTo>
                    <a:pt x="15813" y="6131"/>
                    <a:pt x="14467" y="7343"/>
                    <a:pt x="13256" y="8483"/>
                  </a:cubicBezTo>
                  <a:cubicBezTo>
                    <a:pt x="12045" y="9624"/>
                    <a:pt x="10968" y="10693"/>
                    <a:pt x="9892" y="11798"/>
                  </a:cubicBezTo>
                  <a:cubicBezTo>
                    <a:pt x="8815" y="12903"/>
                    <a:pt x="7738" y="14044"/>
                    <a:pt x="6662" y="15149"/>
                  </a:cubicBezTo>
                  <a:cubicBezTo>
                    <a:pt x="5585" y="16253"/>
                    <a:pt x="4508" y="17323"/>
                    <a:pt x="3398" y="18392"/>
                  </a:cubicBezTo>
                  <a:cubicBezTo>
                    <a:pt x="2288" y="19461"/>
                    <a:pt x="1144" y="2053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Line"/>
            <p:cNvSpPr/>
            <p:nvPr/>
          </p:nvSpPr>
          <p:spPr>
            <a:xfrm>
              <a:off x="314211" y="1437224"/>
              <a:ext cx="1123649" cy="22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9" y="206"/>
                    <a:pt x="837" y="411"/>
                    <a:pt x="1360" y="1131"/>
                  </a:cubicBezTo>
                  <a:cubicBezTo>
                    <a:pt x="1884" y="1851"/>
                    <a:pt x="2512" y="3086"/>
                    <a:pt x="3140" y="3909"/>
                  </a:cubicBezTo>
                  <a:cubicBezTo>
                    <a:pt x="3767" y="4731"/>
                    <a:pt x="4395" y="5143"/>
                    <a:pt x="5191" y="5657"/>
                  </a:cubicBezTo>
                  <a:cubicBezTo>
                    <a:pt x="5986" y="6171"/>
                    <a:pt x="6949" y="6789"/>
                    <a:pt x="7849" y="7611"/>
                  </a:cubicBezTo>
                  <a:cubicBezTo>
                    <a:pt x="8749" y="8434"/>
                    <a:pt x="9586" y="9463"/>
                    <a:pt x="10360" y="10491"/>
                  </a:cubicBezTo>
                  <a:cubicBezTo>
                    <a:pt x="11135" y="11520"/>
                    <a:pt x="11847" y="12549"/>
                    <a:pt x="12516" y="13371"/>
                  </a:cubicBezTo>
                  <a:cubicBezTo>
                    <a:pt x="13186" y="14194"/>
                    <a:pt x="13814" y="14811"/>
                    <a:pt x="14442" y="15429"/>
                  </a:cubicBezTo>
                  <a:cubicBezTo>
                    <a:pt x="15070" y="16046"/>
                    <a:pt x="15698" y="16663"/>
                    <a:pt x="16430" y="16971"/>
                  </a:cubicBezTo>
                  <a:cubicBezTo>
                    <a:pt x="17163" y="17280"/>
                    <a:pt x="18000" y="17280"/>
                    <a:pt x="18879" y="18000"/>
                  </a:cubicBezTo>
                  <a:cubicBezTo>
                    <a:pt x="19758" y="18720"/>
                    <a:pt x="20679" y="2016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Line"/>
            <p:cNvSpPr/>
            <p:nvPr/>
          </p:nvSpPr>
          <p:spPr>
            <a:xfrm>
              <a:off x="1228808" y="1580946"/>
              <a:ext cx="97994" cy="5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1222275" y="1626676"/>
              <a:ext cx="97994" cy="8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Line"/>
            <p:cNvSpPr/>
            <p:nvPr/>
          </p:nvSpPr>
          <p:spPr>
            <a:xfrm>
              <a:off x="484065" y="1369718"/>
              <a:ext cx="103028" cy="185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600" extrusionOk="0">
                  <a:moveTo>
                    <a:pt x="0" y="2541"/>
                  </a:moveTo>
                  <a:cubicBezTo>
                    <a:pt x="0" y="1271"/>
                    <a:pt x="0" y="0"/>
                    <a:pt x="441" y="0"/>
                  </a:cubicBezTo>
                  <a:cubicBezTo>
                    <a:pt x="882" y="0"/>
                    <a:pt x="1763" y="1271"/>
                    <a:pt x="3747" y="2795"/>
                  </a:cubicBezTo>
                  <a:cubicBezTo>
                    <a:pt x="5731" y="4320"/>
                    <a:pt x="8816" y="6099"/>
                    <a:pt x="12122" y="7751"/>
                  </a:cubicBezTo>
                  <a:cubicBezTo>
                    <a:pt x="15429" y="9402"/>
                    <a:pt x="18955" y="10927"/>
                    <a:pt x="20278" y="12325"/>
                  </a:cubicBezTo>
                  <a:cubicBezTo>
                    <a:pt x="21600" y="13722"/>
                    <a:pt x="20718" y="14993"/>
                    <a:pt x="16971" y="16518"/>
                  </a:cubicBezTo>
                  <a:cubicBezTo>
                    <a:pt x="13224" y="18042"/>
                    <a:pt x="6612" y="19821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1183078" y="1607078"/>
              <a:ext cx="65329" cy="5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6" name="Line"/>
            <p:cNvSpPr/>
            <p:nvPr/>
          </p:nvSpPr>
          <p:spPr>
            <a:xfrm>
              <a:off x="457933" y="1509085"/>
              <a:ext cx="78395" cy="5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000" y="0"/>
                    <a:pt x="14400" y="0"/>
                    <a:pt x="10800" y="3600"/>
                  </a:cubicBezTo>
                  <a:cubicBezTo>
                    <a:pt x="7200" y="7200"/>
                    <a:pt x="36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7" name="Line"/>
            <p:cNvSpPr/>
            <p:nvPr/>
          </p:nvSpPr>
          <p:spPr>
            <a:xfrm>
              <a:off x="412203" y="1693953"/>
              <a:ext cx="155914" cy="259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39" extrusionOk="0">
                  <a:moveTo>
                    <a:pt x="0" y="2539"/>
                  </a:moveTo>
                  <a:cubicBezTo>
                    <a:pt x="0" y="5419"/>
                    <a:pt x="0" y="8299"/>
                    <a:pt x="600" y="10189"/>
                  </a:cubicBezTo>
                  <a:cubicBezTo>
                    <a:pt x="1200" y="12079"/>
                    <a:pt x="2400" y="12979"/>
                    <a:pt x="5100" y="12979"/>
                  </a:cubicBezTo>
                  <a:cubicBezTo>
                    <a:pt x="7800" y="12979"/>
                    <a:pt x="12000" y="12079"/>
                    <a:pt x="15000" y="10279"/>
                  </a:cubicBezTo>
                  <a:cubicBezTo>
                    <a:pt x="18000" y="8479"/>
                    <a:pt x="19800" y="5779"/>
                    <a:pt x="20700" y="3709"/>
                  </a:cubicBezTo>
                  <a:cubicBezTo>
                    <a:pt x="21600" y="1639"/>
                    <a:pt x="21600" y="199"/>
                    <a:pt x="21300" y="19"/>
                  </a:cubicBezTo>
                  <a:cubicBezTo>
                    <a:pt x="21000" y="-161"/>
                    <a:pt x="20400" y="919"/>
                    <a:pt x="20100" y="4159"/>
                  </a:cubicBezTo>
                  <a:cubicBezTo>
                    <a:pt x="19800" y="7399"/>
                    <a:pt x="19800" y="12799"/>
                    <a:pt x="19950" y="16039"/>
                  </a:cubicBezTo>
                  <a:cubicBezTo>
                    <a:pt x="20100" y="19279"/>
                    <a:pt x="20400" y="20359"/>
                    <a:pt x="20700" y="21439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8" name="Line"/>
            <p:cNvSpPr/>
            <p:nvPr/>
          </p:nvSpPr>
          <p:spPr>
            <a:xfrm>
              <a:off x="673517" y="1874924"/>
              <a:ext cx="19599" cy="1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9" name="Line"/>
            <p:cNvSpPr/>
            <p:nvPr/>
          </p:nvSpPr>
          <p:spPr>
            <a:xfrm>
              <a:off x="788518" y="1696398"/>
              <a:ext cx="138743" cy="23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400" extrusionOk="0">
                  <a:moveTo>
                    <a:pt x="15349" y="4905"/>
                  </a:moveTo>
                  <a:cubicBezTo>
                    <a:pt x="13023" y="3335"/>
                    <a:pt x="10697" y="1764"/>
                    <a:pt x="8703" y="880"/>
                  </a:cubicBezTo>
                  <a:cubicBezTo>
                    <a:pt x="6709" y="-4"/>
                    <a:pt x="5048" y="-200"/>
                    <a:pt x="3553" y="193"/>
                  </a:cubicBezTo>
                  <a:cubicBezTo>
                    <a:pt x="2057" y="585"/>
                    <a:pt x="728" y="1567"/>
                    <a:pt x="229" y="3040"/>
                  </a:cubicBezTo>
                  <a:cubicBezTo>
                    <a:pt x="-269" y="4513"/>
                    <a:pt x="63" y="6476"/>
                    <a:pt x="1060" y="7655"/>
                  </a:cubicBezTo>
                  <a:cubicBezTo>
                    <a:pt x="2057" y="8833"/>
                    <a:pt x="3719" y="9225"/>
                    <a:pt x="5879" y="8931"/>
                  </a:cubicBezTo>
                  <a:cubicBezTo>
                    <a:pt x="8039" y="8636"/>
                    <a:pt x="10697" y="7655"/>
                    <a:pt x="12857" y="6869"/>
                  </a:cubicBezTo>
                  <a:cubicBezTo>
                    <a:pt x="15017" y="6084"/>
                    <a:pt x="16679" y="5495"/>
                    <a:pt x="18008" y="5691"/>
                  </a:cubicBezTo>
                  <a:cubicBezTo>
                    <a:pt x="19337" y="5887"/>
                    <a:pt x="20334" y="6869"/>
                    <a:pt x="20833" y="8342"/>
                  </a:cubicBezTo>
                  <a:cubicBezTo>
                    <a:pt x="21331" y="9815"/>
                    <a:pt x="21331" y="11778"/>
                    <a:pt x="20500" y="13938"/>
                  </a:cubicBezTo>
                  <a:cubicBezTo>
                    <a:pt x="19669" y="16098"/>
                    <a:pt x="18008" y="18455"/>
                    <a:pt x="15349" y="19731"/>
                  </a:cubicBezTo>
                  <a:cubicBezTo>
                    <a:pt x="12691" y="21007"/>
                    <a:pt x="9036" y="21204"/>
                    <a:pt x="5380" y="21400"/>
                  </a:cubicBezTo>
                </a:path>
              </a:pathLst>
            </a:custGeom>
            <a:noFill/>
            <a:ln w="254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78" name="Drawing"/>
          <p:cNvGrpSpPr/>
          <p:nvPr/>
        </p:nvGrpSpPr>
        <p:grpSpPr>
          <a:xfrm>
            <a:off x="1895312" y="2578294"/>
            <a:ext cx="2788551" cy="2667415"/>
            <a:chOff x="-76787" y="-1439401"/>
            <a:chExt cx="2788549" cy="2667414"/>
          </a:xfrm>
        </p:grpSpPr>
        <p:sp>
          <p:nvSpPr>
            <p:cNvPr id="151" name="Line"/>
            <p:cNvSpPr/>
            <p:nvPr/>
          </p:nvSpPr>
          <p:spPr>
            <a:xfrm>
              <a:off x="635" y="-30967"/>
              <a:ext cx="176387" cy="8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1" extrusionOk="0">
                  <a:moveTo>
                    <a:pt x="0" y="7876"/>
                  </a:moveTo>
                  <a:cubicBezTo>
                    <a:pt x="0" y="5106"/>
                    <a:pt x="0" y="2337"/>
                    <a:pt x="667" y="953"/>
                  </a:cubicBezTo>
                  <a:cubicBezTo>
                    <a:pt x="1333" y="-432"/>
                    <a:pt x="2667" y="-432"/>
                    <a:pt x="4133" y="1783"/>
                  </a:cubicBezTo>
                  <a:cubicBezTo>
                    <a:pt x="5600" y="3999"/>
                    <a:pt x="7200" y="8430"/>
                    <a:pt x="8400" y="12030"/>
                  </a:cubicBezTo>
                  <a:cubicBezTo>
                    <a:pt x="9600" y="15630"/>
                    <a:pt x="10400" y="18399"/>
                    <a:pt x="11467" y="19783"/>
                  </a:cubicBezTo>
                  <a:cubicBezTo>
                    <a:pt x="12533" y="21168"/>
                    <a:pt x="13867" y="21168"/>
                    <a:pt x="15600" y="19230"/>
                  </a:cubicBezTo>
                  <a:cubicBezTo>
                    <a:pt x="17333" y="17291"/>
                    <a:pt x="19467" y="13414"/>
                    <a:pt x="21600" y="9537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2" name="Line"/>
            <p:cNvSpPr/>
            <p:nvPr/>
          </p:nvSpPr>
          <p:spPr>
            <a:xfrm>
              <a:off x="105160" y="-293978"/>
              <a:ext cx="19599" cy="359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0" y="18327"/>
                    <a:pt x="4800" y="15055"/>
                    <a:pt x="7200" y="12109"/>
                  </a:cubicBezTo>
                  <a:cubicBezTo>
                    <a:pt x="9600" y="9164"/>
                    <a:pt x="12000" y="6545"/>
                    <a:pt x="14400" y="4582"/>
                  </a:cubicBezTo>
                  <a:cubicBezTo>
                    <a:pt x="16800" y="2618"/>
                    <a:pt x="19200" y="1309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3" name="Line"/>
            <p:cNvSpPr/>
            <p:nvPr/>
          </p:nvSpPr>
          <p:spPr>
            <a:xfrm>
              <a:off x="-76788" y="-610554"/>
              <a:ext cx="177594" cy="16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0907" extrusionOk="0">
                  <a:moveTo>
                    <a:pt x="2253" y="2911"/>
                  </a:moveTo>
                  <a:cubicBezTo>
                    <a:pt x="1199" y="5436"/>
                    <a:pt x="145" y="7961"/>
                    <a:pt x="14" y="10626"/>
                  </a:cubicBezTo>
                  <a:cubicBezTo>
                    <a:pt x="-118" y="13290"/>
                    <a:pt x="672" y="16096"/>
                    <a:pt x="2253" y="18059"/>
                  </a:cubicBezTo>
                  <a:cubicBezTo>
                    <a:pt x="3833" y="20023"/>
                    <a:pt x="6204" y="21145"/>
                    <a:pt x="9102" y="20864"/>
                  </a:cubicBezTo>
                  <a:cubicBezTo>
                    <a:pt x="11999" y="20584"/>
                    <a:pt x="15423" y="18901"/>
                    <a:pt x="17794" y="16797"/>
                  </a:cubicBezTo>
                  <a:cubicBezTo>
                    <a:pt x="20165" y="14693"/>
                    <a:pt x="21482" y="12168"/>
                    <a:pt x="21482" y="9503"/>
                  </a:cubicBezTo>
                  <a:cubicBezTo>
                    <a:pt x="21482" y="6839"/>
                    <a:pt x="20165" y="4033"/>
                    <a:pt x="18189" y="2210"/>
                  </a:cubicBezTo>
                  <a:cubicBezTo>
                    <a:pt x="16214" y="387"/>
                    <a:pt x="13580" y="-455"/>
                    <a:pt x="10814" y="246"/>
                  </a:cubicBezTo>
                  <a:cubicBezTo>
                    <a:pt x="8048" y="948"/>
                    <a:pt x="5150" y="3192"/>
                    <a:pt x="3833" y="5015"/>
                  </a:cubicBezTo>
                  <a:cubicBezTo>
                    <a:pt x="2516" y="6839"/>
                    <a:pt x="2780" y="8241"/>
                    <a:pt x="3043" y="964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4" name="Line"/>
            <p:cNvSpPr/>
            <p:nvPr/>
          </p:nvSpPr>
          <p:spPr>
            <a:xfrm>
              <a:off x="163955" y="-463832"/>
              <a:ext cx="6534" cy="1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5" name="Line"/>
            <p:cNvSpPr/>
            <p:nvPr/>
          </p:nvSpPr>
          <p:spPr>
            <a:xfrm>
              <a:off x="225720" y="-668880"/>
              <a:ext cx="128941" cy="250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444" extrusionOk="0">
                  <a:moveTo>
                    <a:pt x="13327" y="4685"/>
                  </a:moveTo>
                  <a:cubicBezTo>
                    <a:pt x="14035" y="3754"/>
                    <a:pt x="14743" y="2823"/>
                    <a:pt x="14566" y="1985"/>
                  </a:cubicBezTo>
                  <a:cubicBezTo>
                    <a:pt x="14389" y="1147"/>
                    <a:pt x="13327" y="403"/>
                    <a:pt x="11733" y="123"/>
                  </a:cubicBezTo>
                  <a:cubicBezTo>
                    <a:pt x="10140" y="-156"/>
                    <a:pt x="8015" y="30"/>
                    <a:pt x="5714" y="775"/>
                  </a:cubicBezTo>
                  <a:cubicBezTo>
                    <a:pt x="3412" y="1520"/>
                    <a:pt x="933" y="2823"/>
                    <a:pt x="225" y="4313"/>
                  </a:cubicBezTo>
                  <a:cubicBezTo>
                    <a:pt x="-483" y="5803"/>
                    <a:pt x="579" y="7478"/>
                    <a:pt x="1996" y="8410"/>
                  </a:cubicBezTo>
                  <a:cubicBezTo>
                    <a:pt x="3412" y="9341"/>
                    <a:pt x="5183" y="9527"/>
                    <a:pt x="7484" y="8968"/>
                  </a:cubicBezTo>
                  <a:cubicBezTo>
                    <a:pt x="9786" y="8410"/>
                    <a:pt x="12619" y="7106"/>
                    <a:pt x="14035" y="5989"/>
                  </a:cubicBezTo>
                  <a:cubicBezTo>
                    <a:pt x="15451" y="4872"/>
                    <a:pt x="15451" y="3941"/>
                    <a:pt x="14743" y="3103"/>
                  </a:cubicBezTo>
                  <a:cubicBezTo>
                    <a:pt x="14035" y="2265"/>
                    <a:pt x="12619" y="1520"/>
                    <a:pt x="12087" y="1613"/>
                  </a:cubicBezTo>
                  <a:cubicBezTo>
                    <a:pt x="11556" y="1706"/>
                    <a:pt x="11910" y="2637"/>
                    <a:pt x="13327" y="4406"/>
                  </a:cubicBezTo>
                  <a:cubicBezTo>
                    <a:pt x="14743" y="6175"/>
                    <a:pt x="17222" y="8782"/>
                    <a:pt x="18815" y="11016"/>
                  </a:cubicBezTo>
                  <a:cubicBezTo>
                    <a:pt x="20409" y="13251"/>
                    <a:pt x="21117" y="15113"/>
                    <a:pt x="20940" y="16416"/>
                  </a:cubicBezTo>
                  <a:cubicBezTo>
                    <a:pt x="20763" y="17720"/>
                    <a:pt x="19701" y="18465"/>
                    <a:pt x="17399" y="19210"/>
                  </a:cubicBezTo>
                  <a:cubicBezTo>
                    <a:pt x="15097" y="19954"/>
                    <a:pt x="11556" y="20699"/>
                    <a:pt x="8015" y="2144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6" name="Line"/>
            <p:cNvSpPr/>
            <p:nvPr/>
          </p:nvSpPr>
          <p:spPr>
            <a:xfrm>
              <a:off x="523262" y="705546"/>
              <a:ext cx="228650" cy="10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0"/>
                    <a:pt x="2057" y="0"/>
                    <a:pt x="4526" y="2025"/>
                  </a:cubicBezTo>
                  <a:cubicBezTo>
                    <a:pt x="6994" y="4050"/>
                    <a:pt x="10903" y="8100"/>
                    <a:pt x="13989" y="11700"/>
                  </a:cubicBezTo>
                  <a:cubicBezTo>
                    <a:pt x="17074" y="15300"/>
                    <a:pt x="19337" y="1845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7" name="Line"/>
            <p:cNvSpPr/>
            <p:nvPr/>
          </p:nvSpPr>
          <p:spPr>
            <a:xfrm>
              <a:off x="895633" y="685947"/>
              <a:ext cx="195986" cy="91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0"/>
                    <a:pt x="2400" y="0"/>
                    <a:pt x="3840" y="1800"/>
                  </a:cubicBezTo>
                  <a:cubicBezTo>
                    <a:pt x="5280" y="3600"/>
                    <a:pt x="6960" y="7200"/>
                    <a:pt x="9600" y="10029"/>
                  </a:cubicBezTo>
                  <a:cubicBezTo>
                    <a:pt x="12240" y="12857"/>
                    <a:pt x="15840" y="14914"/>
                    <a:pt x="18000" y="16714"/>
                  </a:cubicBezTo>
                  <a:cubicBezTo>
                    <a:pt x="20160" y="18514"/>
                    <a:pt x="20880" y="2005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8" name="Line"/>
            <p:cNvSpPr/>
            <p:nvPr/>
          </p:nvSpPr>
          <p:spPr>
            <a:xfrm>
              <a:off x="477532" y="640218"/>
              <a:ext cx="836204" cy="241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06" y="20822"/>
                    <a:pt x="1013" y="20043"/>
                    <a:pt x="1688" y="19362"/>
                  </a:cubicBezTo>
                  <a:cubicBezTo>
                    <a:pt x="2363" y="18681"/>
                    <a:pt x="3206" y="18097"/>
                    <a:pt x="4106" y="17611"/>
                  </a:cubicBezTo>
                  <a:cubicBezTo>
                    <a:pt x="5006" y="17124"/>
                    <a:pt x="5963" y="16735"/>
                    <a:pt x="6862" y="16151"/>
                  </a:cubicBezTo>
                  <a:cubicBezTo>
                    <a:pt x="7763" y="15568"/>
                    <a:pt x="8606" y="14789"/>
                    <a:pt x="9309" y="14108"/>
                  </a:cubicBezTo>
                  <a:cubicBezTo>
                    <a:pt x="10012" y="13427"/>
                    <a:pt x="10575" y="12843"/>
                    <a:pt x="11109" y="12162"/>
                  </a:cubicBezTo>
                  <a:cubicBezTo>
                    <a:pt x="11644" y="11481"/>
                    <a:pt x="12150" y="10703"/>
                    <a:pt x="12994" y="9730"/>
                  </a:cubicBezTo>
                  <a:cubicBezTo>
                    <a:pt x="13837" y="8757"/>
                    <a:pt x="15019" y="7589"/>
                    <a:pt x="16031" y="6519"/>
                  </a:cubicBezTo>
                  <a:cubicBezTo>
                    <a:pt x="17044" y="5449"/>
                    <a:pt x="17887" y="4476"/>
                    <a:pt x="18787" y="3405"/>
                  </a:cubicBezTo>
                  <a:cubicBezTo>
                    <a:pt x="19687" y="2335"/>
                    <a:pt x="20644" y="1168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" name="Line"/>
            <p:cNvSpPr/>
            <p:nvPr/>
          </p:nvSpPr>
          <p:spPr>
            <a:xfrm>
              <a:off x="1026290" y="641187"/>
              <a:ext cx="163322" cy="149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0" y="21461"/>
                  </a:moveTo>
                  <a:cubicBezTo>
                    <a:pt x="4032" y="15826"/>
                    <a:pt x="8064" y="10191"/>
                    <a:pt x="10656" y="6904"/>
                  </a:cubicBezTo>
                  <a:cubicBezTo>
                    <a:pt x="13248" y="3618"/>
                    <a:pt x="14400" y="2678"/>
                    <a:pt x="15552" y="1739"/>
                  </a:cubicBezTo>
                  <a:cubicBezTo>
                    <a:pt x="16704" y="800"/>
                    <a:pt x="17856" y="-139"/>
                    <a:pt x="18000" y="18"/>
                  </a:cubicBezTo>
                  <a:cubicBezTo>
                    <a:pt x="18144" y="174"/>
                    <a:pt x="17280" y="1426"/>
                    <a:pt x="15552" y="2991"/>
                  </a:cubicBezTo>
                  <a:cubicBezTo>
                    <a:pt x="13824" y="4557"/>
                    <a:pt x="11232" y="6435"/>
                    <a:pt x="9216" y="8313"/>
                  </a:cubicBezTo>
                  <a:cubicBezTo>
                    <a:pt x="7200" y="10191"/>
                    <a:pt x="5760" y="12070"/>
                    <a:pt x="5760" y="13009"/>
                  </a:cubicBezTo>
                  <a:cubicBezTo>
                    <a:pt x="5760" y="13948"/>
                    <a:pt x="7200" y="13948"/>
                    <a:pt x="10080" y="13948"/>
                  </a:cubicBezTo>
                  <a:cubicBezTo>
                    <a:pt x="12960" y="13948"/>
                    <a:pt x="17280" y="13948"/>
                    <a:pt x="21600" y="1394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0" name="Line"/>
            <p:cNvSpPr/>
            <p:nvPr/>
          </p:nvSpPr>
          <p:spPr>
            <a:xfrm>
              <a:off x="542860" y="794011"/>
              <a:ext cx="189453" cy="15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8" extrusionOk="0">
                  <a:moveTo>
                    <a:pt x="0" y="4780"/>
                  </a:moveTo>
                  <a:cubicBezTo>
                    <a:pt x="497" y="3321"/>
                    <a:pt x="993" y="1861"/>
                    <a:pt x="2483" y="986"/>
                  </a:cubicBezTo>
                  <a:cubicBezTo>
                    <a:pt x="3972" y="110"/>
                    <a:pt x="6455" y="-182"/>
                    <a:pt x="9559" y="110"/>
                  </a:cubicBezTo>
                  <a:cubicBezTo>
                    <a:pt x="12662" y="402"/>
                    <a:pt x="16386" y="1277"/>
                    <a:pt x="18621" y="2299"/>
                  </a:cubicBezTo>
                  <a:cubicBezTo>
                    <a:pt x="20855" y="3321"/>
                    <a:pt x="21600" y="4488"/>
                    <a:pt x="21600" y="5656"/>
                  </a:cubicBezTo>
                  <a:cubicBezTo>
                    <a:pt x="21600" y="6823"/>
                    <a:pt x="20855" y="7991"/>
                    <a:pt x="18993" y="9888"/>
                  </a:cubicBezTo>
                  <a:cubicBezTo>
                    <a:pt x="17131" y="11786"/>
                    <a:pt x="14152" y="14413"/>
                    <a:pt x="12538" y="16456"/>
                  </a:cubicBezTo>
                  <a:cubicBezTo>
                    <a:pt x="10924" y="18499"/>
                    <a:pt x="10676" y="19959"/>
                    <a:pt x="10428" y="21418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1" name="Line"/>
            <p:cNvSpPr/>
            <p:nvPr/>
          </p:nvSpPr>
          <p:spPr>
            <a:xfrm>
              <a:off x="762799" y="898727"/>
              <a:ext cx="139368" cy="329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extrusionOk="0">
                  <a:moveTo>
                    <a:pt x="10462" y="8652"/>
                  </a:moveTo>
                  <a:cubicBezTo>
                    <a:pt x="10462" y="9358"/>
                    <a:pt x="10462" y="10064"/>
                    <a:pt x="8944" y="10558"/>
                  </a:cubicBezTo>
                  <a:cubicBezTo>
                    <a:pt x="7425" y="11052"/>
                    <a:pt x="4387" y="11334"/>
                    <a:pt x="2531" y="11123"/>
                  </a:cubicBezTo>
                  <a:cubicBezTo>
                    <a:pt x="675" y="10911"/>
                    <a:pt x="0" y="10205"/>
                    <a:pt x="0" y="9005"/>
                  </a:cubicBezTo>
                  <a:cubicBezTo>
                    <a:pt x="0" y="7805"/>
                    <a:pt x="675" y="6111"/>
                    <a:pt x="2025" y="4699"/>
                  </a:cubicBezTo>
                  <a:cubicBezTo>
                    <a:pt x="3375" y="3287"/>
                    <a:pt x="5400" y="2158"/>
                    <a:pt x="7087" y="1381"/>
                  </a:cubicBezTo>
                  <a:cubicBezTo>
                    <a:pt x="8775" y="605"/>
                    <a:pt x="10125" y="181"/>
                    <a:pt x="11644" y="40"/>
                  </a:cubicBezTo>
                  <a:cubicBezTo>
                    <a:pt x="13162" y="-101"/>
                    <a:pt x="14850" y="40"/>
                    <a:pt x="15525" y="1875"/>
                  </a:cubicBezTo>
                  <a:cubicBezTo>
                    <a:pt x="16200" y="3711"/>
                    <a:pt x="15862" y="7240"/>
                    <a:pt x="14175" y="10699"/>
                  </a:cubicBezTo>
                  <a:cubicBezTo>
                    <a:pt x="12487" y="14158"/>
                    <a:pt x="9450" y="17546"/>
                    <a:pt x="7087" y="19381"/>
                  </a:cubicBezTo>
                  <a:cubicBezTo>
                    <a:pt x="4725" y="21217"/>
                    <a:pt x="3037" y="21499"/>
                    <a:pt x="2025" y="21287"/>
                  </a:cubicBezTo>
                  <a:cubicBezTo>
                    <a:pt x="1012" y="21075"/>
                    <a:pt x="675" y="20370"/>
                    <a:pt x="506" y="19664"/>
                  </a:cubicBezTo>
                  <a:cubicBezTo>
                    <a:pt x="337" y="18958"/>
                    <a:pt x="337" y="18252"/>
                    <a:pt x="1350" y="17687"/>
                  </a:cubicBezTo>
                  <a:cubicBezTo>
                    <a:pt x="2362" y="17123"/>
                    <a:pt x="4387" y="16699"/>
                    <a:pt x="7931" y="17264"/>
                  </a:cubicBezTo>
                  <a:cubicBezTo>
                    <a:pt x="11475" y="17828"/>
                    <a:pt x="16537" y="19381"/>
                    <a:pt x="21600" y="20934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2" name="Line"/>
            <p:cNvSpPr/>
            <p:nvPr/>
          </p:nvSpPr>
          <p:spPr>
            <a:xfrm>
              <a:off x="954429" y="1156312"/>
              <a:ext cx="19599" cy="6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3" name="Line"/>
            <p:cNvSpPr/>
            <p:nvPr/>
          </p:nvSpPr>
          <p:spPr>
            <a:xfrm>
              <a:off x="977004" y="923307"/>
              <a:ext cx="121148" cy="239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extrusionOk="0">
                  <a:moveTo>
                    <a:pt x="629" y="393"/>
                  </a:moveTo>
                  <a:cubicBezTo>
                    <a:pt x="244" y="2356"/>
                    <a:pt x="-142" y="4320"/>
                    <a:pt x="51" y="5793"/>
                  </a:cubicBezTo>
                  <a:cubicBezTo>
                    <a:pt x="244" y="7265"/>
                    <a:pt x="1015" y="8247"/>
                    <a:pt x="3137" y="9033"/>
                  </a:cubicBezTo>
                  <a:cubicBezTo>
                    <a:pt x="5258" y="9818"/>
                    <a:pt x="8729" y="10407"/>
                    <a:pt x="11622" y="9818"/>
                  </a:cubicBezTo>
                  <a:cubicBezTo>
                    <a:pt x="14515" y="9229"/>
                    <a:pt x="16829" y="7462"/>
                    <a:pt x="18179" y="6087"/>
                  </a:cubicBezTo>
                  <a:cubicBezTo>
                    <a:pt x="19529" y="4713"/>
                    <a:pt x="19915" y="3731"/>
                    <a:pt x="19915" y="2553"/>
                  </a:cubicBezTo>
                  <a:cubicBezTo>
                    <a:pt x="19915" y="1375"/>
                    <a:pt x="19529" y="0"/>
                    <a:pt x="18951" y="0"/>
                  </a:cubicBezTo>
                  <a:cubicBezTo>
                    <a:pt x="18372" y="0"/>
                    <a:pt x="17601" y="1375"/>
                    <a:pt x="17215" y="4222"/>
                  </a:cubicBezTo>
                  <a:cubicBezTo>
                    <a:pt x="16829" y="7069"/>
                    <a:pt x="16829" y="11389"/>
                    <a:pt x="17601" y="14531"/>
                  </a:cubicBezTo>
                  <a:cubicBezTo>
                    <a:pt x="18372" y="17673"/>
                    <a:pt x="19915" y="19636"/>
                    <a:pt x="21458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Line"/>
            <p:cNvSpPr/>
            <p:nvPr/>
          </p:nvSpPr>
          <p:spPr>
            <a:xfrm>
              <a:off x="1222275" y="855801"/>
              <a:ext cx="116845" cy="32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539" extrusionOk="0">
                  <a:moveTo>
                    <a:pt x="0" y="0"/>
                  </a:moveTo>
                  <a:cubicBezTo>
                    <a:pt x="400" y="3004"/>
                    <a:pt x="800" y="6008"/>
                    <a:pt x="800" y="7868"/>
                  </a:cubicBezTo>
                  <a:cubicBezTo>
                    <a:pt x="800" y="9727"/>
                    <a:pt x="400" y="10442"/>
                    <a:pt x="200" y="11158"/>
                  </a:cubicBezTo>
                  <a:cubicBezTo>
                    <a:pt x="0" y="11873"/>
                    <a:pt x="0" y="12588"/>
                    <a:pt x="1000" y="12803"/>
                  </a:cubicBezTo>
                  <a:cubicBezTo>
                    <a:pt x="2000" y="13017"/>
                    <a:pt x="4000" y="12731"/>
                    <a:pt x="6800" y="12946"/>
                  </a:cubicBezTo>
                  <a:cubicBezTo>
                    <a:pt x="9600" y="13160"/>
                    <a:pt x="13200" y="13875"/>
                    <a:pt x="15800" y="14591"/>
                  </a:cubicBezTo>
                  <a:cubicBezTo>
                    <a:pt x="18400" y="15306"/>
                    <a:pt x="20000" y="16021"/>
                    <a:pt x="20800" y="16736"/>
                  </a:cubicBezTo>
                  <a:cubicBezTo>
                    <a:pt x="21600" y="17452"/>
                    <a:pt x="21600" y="18167"/>
                    <a:pt x="21200" y="18882"/>
                  </a:cubicBezTo>
                  <a:cubicBezTo>
                    <a:pt x="20800" y="19597"/>
                    <a:pt x="20000" y="20313"/>
                    <a:pt x="18600" y="20813"/>
                  </a:cubicBezTo>
                  <a:cubicBezTo>
                    <a:pt x="17200" y="21314"/>
                    <a:pt x="15200" y="21600"/>
                    <a:pt x="13400" y="21528"/>
                  </a:cubicBezTo>
                  <a:cubicBezTo>
                    <a:pt x="11600" y="21457"/>
                    <a:pt x="10000" y="21028"/>
                    <a:pt x="8400" y="20599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5" name="Line"/>
            <p:cNvSpPr/>
            <p:nvPr/>
          </p:nvSpPr>
          <p:spPr>
            <a:xfrm>
              <a:off x="1254939" y="829670"/>
              <a:ext cx="156790" cy="5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6" name="Line"/>
            <p:cNvSpPr/>
            <p:nvPr/>
          </p:nvSpPr>
          <p:spPr>
            <a:xfrm>
              <a:off x="1927822" y="-797007"/>
              <a:ext cx="58796" cy="58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800" y="19600"/>
                    <a:pt x="20000" y="17600"/>
                    <a:pt x="18000" y="15600"/>
                  </a:cubicBezTo>
                  <a:cubicBezTo>
                    <a:pt x="16000" y="13600"/>
                    <a:pt x="12800" y="11600"/>
                    <a:pt x="10400" y="9600"/>
                  </a:cubicBezTo>
                  <a:cubicBezTo>
                    <a:pt x="8000" y="7600"/>
                    <a:pt x="6400" y="5600"/>
                    <a:pt x="4800" y="4000"/>
                  </a:cubicBezTo>
                  <a:cubicBezTo>
                    <a:pt x="3200" y="2400"/>
                    <a:pt x="1600" y="1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" name="Line"/>
            <p:cNvSpPr/>
            <p:nvPr/>
          </p:nvSpPr>
          <p:spPr>
            <a:xfrm>
              <a:off x="2463514" y="-901532"/>
              <a:ext cx="10090" cy="66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12960" y="21600"/>
                  </a:moveTo>
                  <a:cubicBezTo>
                    <a:pt x="17280" y="19694"/>
                    <a:pt x="21600" y="17788"/>
                    <a:pt x="19440" y="16024"/>
                  </a:cubicBezTo>
                  <a:cubicBezTo>
                    <a:pt x="17280" y="14259"/>
                    <a:pt x="8640" y="12635"/>
                    <a:pt x="4320" y="10800"/>
                  </a:cubicBezTo>
                  <a:cubicBezTo>
                    <a:pt x="0" y="8965"/>
                    <a:pt x="0" y="6918"/>
                    <a:pt x="0" y="5082"/>
                  </a:cubicBezTo>
                  <a:cubicBezTo>
                    <a:pt x="0" y="3247"/>
                    <a:pt x="0" y="1624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Line"/>
            <p:cNvSpPr/>
            <p:nvPr/>
          </p:nvSpPr>
          <p:spPr>
            <a:xfrm>
              <a:off x="1620778" y="-894999"/>
              <a:ext cx="1090985" cy="12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9" y="20084"/>
                    <a:pt x="259" y="18568"/>
                    <a:pt x="539" y="17811"/>
                  </a:cubicBezTo>
                  <a:cubicBezTo>
                    <a:pt x="819" y="17053"/>
                    <a:pt x="1250" y="17053"/>
                    <a:pt x="1940" y="16674"/>
                  </a:cubicBezTo>
                  <a:cubicBezTo>
                    <a:pt x="2630" y="16295"/>
                    <a:pt x="3578" y="15537"/>
                    <a:pt x="4549" y="14968"/>
                  </a:cubicBezTo>
                  <a:cubicBezTo>
                    <a:pt x="5519" y="14400"/>
                    <a:pt x="6510" y="14021"/>
                    <a:pt x="7545" y="14211"/>
                  </a:cubicBezTo>
                  <a:cubicBezTo>
                    <a:pt x="8580" y="14400"/>
                    <a:pt x="9657" y="15158"/>
                    <a:pt x="10671" y="14589"/>
                  </a:cubicBezTo>
                  <a:cubicBezTo>
                    <a:pt x="11684" y="14021"/>
                    <a:pt x="12632" y="12126"/>
                    <a:pt x="13602" y="10800"/>
                  </a:cubicBezTo>
                  <a:cubicBezTo>
                    <a:pt x="14572" y="9474"/>
                    <a:pt x="15564" y="8716"/>
                    <a:pt x="16620" y="8147"/>
                  </a:cubicBezTo>
                  <a:cubicBezTo>
                    <a:pt x="17677" y="7579"/>
                    <a:pt x="18798" y="7200"/>
                    <a:pt x="19574" y="6632"/>
                  </a:cubicBezTo>
                  <a:cubicBezTo>
                    <a:pt x="20350" y="6063"/>
                    <a:pt x="20781" y="5305"/>
                    <a:pt x="21061" y="4168"/>
                  </a:cubicBezTo>
                  <a:cubicBezTo>
                    <a:pt x="21341" y="3032"/>
                    <a:pt x="21471" y="151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9" name="Line"/>
            <p:cNvSpPr/>
            <p:nvPr/>
          </p:nvSpPr>
          <p:spPr>
            <a:xfrm>
              <a:off x="2489646" y="-965889"/>
              <a:ext cx="143723" cy="15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13366"/>
                  </a:moveTo>
                  <a:cubicBezTo>
                    <a:pt x="0" y="11866"/>
                    <a:pt x="0" y="10366"/>
                    <a:pt x="2127" y="8416"/>
                  </a:cubicBezTo>
                  <a:cubicBezTo>
                    <a:pt x="4255" y="6466"/>
                    <a:pt x="8509" y="4066"/>
                    <a:pt x="11945" y="2416"/>
                  </a:cubicBezTo>
                  <a:cubicBezTo>
                    <a:pt x="15382" y="766"/>
                    <a:pt x="18000" y="-134"/>
                    <a:pt x="18327" y="16"/>
                  </a:cubicBezTo>
                  <a:cubicBezTo>
                    <a:pt x="18655" y="166"/>
                    <a:pt x="16691" y="1366"/>
                    <a:pt x="13582" y="3316"/>
                  </a:cubicBezTo>
                  <a:cubicBezTo>
                    <a:pt x="10473" y="5266"/>
                    <a:pt x="6218" y="7966"/>
                    <a:pt x="3600" y="9916"/>
                  </a:cubicBezTo>
                  <a:cubicBezTo>
                    <a:pt x="982" y="11866"/>
                    <a:pt x="0" y="13066"/>
                    <a:pt x="327" y="13966"/>
                  </a:cubicBezTo>
                  <a:cubicBezTo>
                    <a:pt x="655" y="14866"/>
                    <a:pt x="2291" y="15466"/>
                    <a:pt x="6055" y="16666"/>
                  </a:cubicBezTo>
                  <a:cubicBezTo>
                    <a:pt x="9818" y="17866"/>
                    <a:pt x="15709" y="19666"/>
                    <a:pt x="21600" y="2146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Line"/>
            <p:cNvSpPr/>
            <p:nvPr/>
          </p:nvSpPr>
          <p:spPr>
            <a:xfrm>
              <a:off x="1784099" y="-883791"/>
              <a:ext cx="148602" cy="152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251" extrusionOk="0">
                  <a:moveTo>
                    <a:pt x="0" y="259"/>
                  </a:moveTo>
                  <a:cubicBezTo>
                    <a:pt x="1543" y="-45"/>
                    <a:pt x="3086" y="-349"/>
                    <a:pt x="5863" y="1020"/>
                  </a:cubicBezTo>
                  <a:cubicBezTo>
                    <a:pt x="8640" y="2389"/>
                    <a:pt x="12651" y="5431"/>
                    <a:pt x="15274" y="7409"/>
                  </a:cubicBezTo>
                  <a:cubicBezTo>
                    <a:pt x="17897" y="9386"/>
                    <a:pt x="19131" y="10299"/>
                    <a:pt x="20057" y="11516"/>
                  </a:cubicBezTo>
                  <a:cubicBezTo>
                    <a:pt x="20983" y="12733"/>
                    <a:pt x="21600" y="14254"/>
                    <a:pt x="20366" y="15927"/>
                  </a:cubicBezTo>
                  <a:cubicBezTo>
                    <a:pt x="19131" y="17600"/>
                    <a:pt x="16046" y="19426"/>
                    <a:pt x="12960" y="2125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1" name="Line"/>
            <p:cNvSpPr/>
            <p:nvPr/>
          </p:nvSpPr>
          <p:spPr>
            <a:xfrm>
              <a:off x="1927822" y="-921131"/>
              <a:ext cx="1" cy="104527"/>
            </a:xfrm>
            <a:prstGeom prst="ellipse">
              <a:avLst/>
            </a:pr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" name="Line"/>
            <p:cNvSpPr/>
            <p:nvPr/>
          </p:nvSpPr>
          <p:spPr>
            <a:xfrm>
              <a:off x="1926428" y="-1316459"/>
              <a:ext cx="160322" cy="199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4" h="21492" extrusionOk="0">
                  <a:moveTo>
                    <a:pt x="14676" y="2475"/>
                  </a:moveTo>
                  <a:cubicBezTo>
                    <a:pt x="11834" y="2005"/>
                    <a:pt x="8992" y="1535"/>
                    <a:pt x="6576" y="1418"/>
                  </a:cubicBezTo>
                  <a:cubicBezTo>
                    <a:pt x="4160" y="1301"/>
                    <a:pt x="2171" y="1535"/>
                    <a:pt x="1034" y="2240"/>
                  </a:cubicBezTo>
                  <a:cubicBezTo>
                    <a:pt x="-103" y="2944"/>
                    <a:pt x="-387" y="4118"/>
                    <a:pt x="608" y="5527"/>
                  </a:cubicBezTo>
                  <a:cubicBezTo>
                    <a:pt x="1602" y="6935"/>
                    <a:pt x="3876" y="8579"/>
                    <a:pt x="6292" y="9635"/>
                  </a:cubicBezTo>
                  <a:cubicBezTo>
                    <a:pt x="8708" y="10692"/>
                    <a:pt x="11266" y="11162"/>
                    <a:pt x="12971" y="10927"/>
                  </a:cubicBezTo>
                  <a:cubicBezTo>
                    <a:pt x="14676" y="10692"/>
                    <a:pt x="15529" y="9753"/>
                    <a:pt x="16239" y="8109"/>
                  </a:cubicBezTo>
                  <a:cubicBezTo>
                    <a:pt x="16950" y="6466"/>
                    <a:pt x="17518" y="4118"/>
                    <a:pt x="17092" y="2475"/>
                  </a:cubicBezTo>
                  <a:cubicBezTo>
                    <a:pt x="16666" y="831"/>
                    <a:pt x="15245" y="-108"/>
                    <a:pt x="14534" y="9"/>
                  </a:cubicBezTo>
                  <a:cubicBezTo>
                    <a:pt x="13824" y="127"/>
                    <a:pt x="13824" y="1301"/>
                    <a:pt x="14960" y="4235"/>
                  </a:cubicBezTo>
                  <a:cubicBezTo>
                    <a:pt x="16097" y="7170"/>
                    <a:pt x="18371" y="11866"/>
                    <a:pt x="19650" y="14801"/>
                  </a:cubicBezTo>
                  <a:cubicBezTo>
                    <a:pt x="20929" y="17735"/>
                    <a:pt x="21213" y="18909"/>
                    <a:pt x="20645" y="19731"/>
                  </a:cubicBezTo>
                  <a:cubicBezTo>
                    <a:pt x="20076" y="20553"/>
                    <a:pt x="18655" y="21022"/>
                    <a:pt x="17234" y="21257"/>
                  </a:cubicBezTo>
                  <a:cubicBezTo>
                    <a:pt x="15813" y="21492"/>
                    <a:pt x="14392" y="21492"/>
                    <a:pt x="13824" y="21492"/>
                  </a:cubicBezTo>
                  <a:cubicBezTo>
                    <a:pt x="13255" y="21492"/>
                    <a:pt x="13539" y="21492"/>
                    <a:pt x="13824" y="2149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3" name="Line"/>
            <p:cNvSpPr/>
            <p:nvPr/>
          </p:nvSpPr>
          <p:spPr>
            <a:xfrm>
              <a:off x="2182602" y="-1175911"/>
              <a:ext cx="26133" cy="13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" name="Line"/>
            <p:cNvSpPr/>
            <p:nvPr/>
          </p:nvSpPr>
          <p:spPr>
            <a:xfrm>
              <a:off x="2318674" y="-1439402"/>
              <a:ext cx="77645" cy="25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1418" extrusionOk="0">
                  <a:moveTo>
                    <a:pt x="292" y="9438"/>
                  </a:moveTo>
                  <a:cubicBezTo>
                    <a:pt x="860" y="12161"/>
                    <a:pt x="1429" y="14884"/>
                    <a:pt x="2281" y="16699"/>
                  </a:cubicBezTo>
                  <a:cubicBezTo>
                    <a:pt x="3134" y="18514"/>
                    <a:pt x="4271" y="19421"/>
                    <a:pt x="5976" y="20147"/>
                  </a:cubicBezTo>
                  <a:cubicBezTo>
                    <a:pt x="7681" y="20873"/>
                    <a:pt x="9955" y="21418"/>
                    <a:pt x="12229" y="21418"/>
                  </a:cubicBezTo>
                  <a:cubicBezTo>
                    <a:pt x="14502" y="21418"/>
                    <a:pt x="16776" y="20873"/>
                    <a:pt x="17913" y="20147"/>
                  </a:cubicBezTo>
                  <a:cubicBezTo>
                    <a:pt x="19050" y="19421"/>
                    <a:pt x="19050" y="18514"/>
                    <a:pt x="15923" y="16699"/>
                  </a:cubicBezTo>
                  <a:cubicBezTo>
                    <a:pt x="12797" y="14884"/>
                    <a:pt x="6544" y="12161"/>
                    <a:pt x="3134" y="9892"/>
                  </a:cubicBezTo>
                  <a:cubicBezTo>
                    <a:pt x="-277" y="7623"/>
                    <a:pt x="-845" y="5808"/>
                    <a:pt x="1144" y="4265"/>
                  </a:cubicBezTo>
                  <a:cubicBezTo>
                    <a:pt x="3134" y="2722"/>
                    <a:pt x="7681" y="1452"/>
                    <a:pt x="11376" y="726"/>
                  </a:cubicBezTo>
                  <a:cubicBezTo>
                    <a:pt x="15071" y="0"/>
                    <a:pt x="17913" y="-182"/>
                    <a:pt x="19334" y="181"/>
                  </a:cubicBezTo>
                  <a:cubicBezTo>
                    <a:pt x="20755" y="544"/>
                    <a:pt x="20755" y="1452"/>
                    <a:pt x="17913" y="3539"/>
                  </a:cubicBezTo>
                  <a:cubicBezTo>
                    <a:pt x="15071" y="5626"/>
                    <a:pt x="9387" y="8894"/>
                    <a:pt x="3702" y="12161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5" name="Line"/>
            <p:cNvSpPr/>
            <p:nvPr/>
          </p:nvSpPr>
          <p:spPr>
            <a:xfrm>
              <a:off x="764977" y="594488"/>
              <a:ext cx="195986" cy="7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00" y="0"/>
                    <a:pt x="2400" y="0"/>
                    <a:pt x="5040" y="3300"/>
                  </a:cubicBezTo>
                  <a:cubicBezTo>
                    <a:pt x="7680" y="6600"/>
                    <a:pt x="11760" y="13200"/>
                    <a:pt x="14760" y="16800"/>
                  </a:cubicBezTo>
                  <a:cubicBezTo>
                    <a:pt x="17760" y="20400"/>
                    <a:pt x="19680" y="210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6" name="Line"/>
            <p:cNvSpPr/>
            <p:nvPr/>
          </p:nvSpPr>
          <p:spPr>
            <a:xfrm>
              <a:off x="503663" y="679415"/>
              <a:ext cx="6534" cy="3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7" name="Line"/>
            <p:cNvSpPr/>
            <p:nvPr/>
          </p:nvSpPr>
          <p:spPr>
            <a:xfrm>
              <a:off x="470999" y="620619"/>
              <a:ext cx="150256" cy="97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3" y="2400"/>
                    <a:pt x="626" y="4800"/>
                    <a:pt x="3287" y="8160"/>
                  </a:cubicBezTo>
                  <a:cubicBezTo>
                    <a:pt x="5948" y="11520"/>
                    <a:pt x="10957" y="15840"/>
                    <a:pt x="14400" y="18240"/>
                  </a:cubicBezTo>
                  <a:cubicBezTo>
                    <a:pt x="17843" y="20640"/>
                    <a:pt x="19722" y="2112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5" y="111391"/>
            <a:ext cx="5344986" cy="752209"/>
          </a:xfrm>
        </p:spPr>
        <p:txBody>
          <a:bodyPr/>
          <a:lstStyle/>
          <a:p>
            <a:r>
              <a:rPr lang="ru-RU" sz="3200" kern="1200" dirty="0">
                <a:solidFill>
                  <a:srgbClr val="D9D9D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Сибирский </a:t>
            </a:r>
            <a:r>
              <a:rPr lang="ru-RU" sz="3200" kern="1200" dirty="0" err="1">
                <a:solidFill>
                  <a:srgbClr val="D9D9D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радиогелиограф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7604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55342" y="6167126"/>
            <a:ext cx="181381" cy="24830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8" tIns="45718" rIns="45718" bIns="45718" rtlCol="0" anchor="ctr"/>
          <a:lstStyle>
            <a:lvl1pPr algn="r">
              <a:spcBef>
                <a:spcPts val="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2" name="Монтировка антенн альт-азимутальная. Скорость 15-5000 уг. секунд за секунду. Точность сопровождения Солнца 3 уг. минуты. В каждой антенне активный облучатель, принимающий обе круговые поляризации. Сигнал передается в рабочее здание по аналоговым оптическ"/>
          <p:cNvSpPr txBox="1"/>
          <p:nvPr/>
        </p:nvSpPr>
        <p:spPr>
          <a:xfrm>
            <a:off x="8642350" y="93461"/>
            <a:ext cx="3468198" cy="535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42A9"/>
                </a:solidFill>
              </a:defRPr>
            </a:lvl1pPr>
          </a:lstStyle>
          <a:p>
            <a:r>
              <a:rPr dirty="0" err="1">
                <a:solidFill>
                  <a:srgbClr val="002060"/>
                </a:solidFill>
              </a:rPr>
              <a:t>Монтировка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антенн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СРГ </a:t>
            </a:r>
            <a:r>
              <a:rPr dirty="0" err="1">
                <a:solidFill>
                  <a:srgbClr val="002060"/>
                </a:solidFill>
              </a:rPr>
              <a:t>альт-азимутальная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Скорость</a:t>
            </a:r>
            <a:r>
              <a:rPr dirty="0">
                <a:solidFill>
                  <a:srgbClr val="002060"/>
                </a:solidFill>
              </a:rPr>
              <a:t> 15-5000</a:t>
            </a:r>
            <a:r>
              <a:rPr lang="ru-RU" dirty="0">
                <a:solidFill>
                  <a:srgbClr val="002060"/>
                </a:solidFill>
                <a:sym typeface="Symbol"/>
              </a:rPr>
              <a:t>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секунду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Точность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сопровождения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Солнца</a:t>
            </a:r>
            <a:r>
              <a:rPr dirty="0">
                <a:solidFill>
                  <a:srgbClr val="002060"/>
                </a:solidFill>
              </a:rPr>
              <a:t> 3</a:t>
            </a:r>
            <a:r>
              <a:rPr lang="ru-RU" dirty="0">
                <a:solidFill>
                  <a:srgbClr val="002060"/>
                </a:solidFill>
                <a:sym typeface="Symbol"/>
              </a:rPr>
              <a:t></a:t>
            </a:r>
            <a:r>
              <a:rPr dirty="0">
                <a:solidFill>
                  <a:srgbClr val="002060"/>
                </a:solidFill>
              </a:rPr>
              <a:t>. В </a:t>
            </a:r>
            <a:r>
              <a:rPr dirty="0" err="1">
                <a:solidFill>
                  <a:srgbClr val="002060"/>
                </a:solidFill>
              </a:rPr>
              <a:t>каждой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антенне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активный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облучатель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принимающий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круговые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поляризации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Сигнал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передается</a:t>
            </a:r>
            <a:r>
              <a:rPr dirty="0">
                <a:solidFill>
                  <a:srgbClr val="002060"/>
                </a:solidFill>
              </a:rPr>
              <a:t> в </a:t>
            </a:r>
            <a:r>
              <a:rPr dirty="0" err="1">
                <a:solidFill>
                  <a:srgbClr val="002060"/>
                </a:solidFill>
              </a:rPr>
              <a:t>рабочее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здание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аналоговым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оптическим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линиям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Корреляторы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СРГ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могут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обрабатывать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сигналы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от</a:t>
            </a:r>
            <a:r>
              <a:rPr dirty="0">
                <a:solidFill>
                  <a:srgbClr val="002060"/>
                </a:solidFill>
              </a:rPr>
              <a:t> 208 </a:t>
            </a:r>
            <a:r>
              <a:rPr dirty="0" err="1">
                <a:solidFill>
                  <a:srgbClr val="002060"/>
                </a:solidFill>
              </a:rPr>
              <a:t>антенн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число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уровней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квантования</a:t>
            </a:r>
            <a:r>
              <a:rPr dirty="0">
                <a:solidFill>
                  <a:srgbClr val="002060"/>
                </a:solidFill>
              </a:rPr>
              <a:t> 1-4. </a:t>
            </a:r>
            <a:r>
              <a:rPr dirty="0" err="1">
                <a:solidFill>
                  <a:srgbClr val="002060"/>
                </a:solidFill>
              </a:rPr>
              <a:t>Угловое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разрешение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до</a:t>
            </a:r>
            <a:r>
              <a:rPr dirty="0">
                <a:solidFill>
                  <a:srgbClr val="002060"/>
                </a:solidFill>
              </a:rPr>
              <a:t> 4</a:t>
            </a:r>
            <a:r>
              <a:rPr lang="ru-RU" dirty="0">
                <a:solidFill>
                  <a:srgbClr val="002060"/>
                </a:solidFill>
                <a:sym typeface="Symbol"/>
              </a:rPr>
              <a:t>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24 </a:t>
            </a:r>
            <a:r>
              <a:rPr dirty="0" err="1">
                <a:solidFill>
                  <a:srgbClr val="002060"/>
                </a:solidFill>
              </a:rPr>
              <a:t>ГГц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спектральное</a:t>
            </a:r>
            <a:r>
              <a:rPr dirty="0">
                <a:solidFill>
                  <a:srgbClr val="002060"/>
                </a:solidFill>
              </a:rPr>
              <a:t> - 10 </a:t>
            </a:r>
            <a:r>
              <a:rPr dirty="0" err="1">
                <a:solidFill>
                  <a:srgbClr val="002060"/>
                </a:solidFill>
              </a:rPr>
              <a:t>МГц</a:t>
            </a:r>
            <a:r>
              <a:rPr dirty="0">
                <a:solidFill>
                  <a:srgbClr val="002060"/>
                </a:solidFill>
              </a:rPr>
              <a:t>, </a:t>
            </a:r>
            <a:r>
              <a:rPr dirty="0" err="1">
                <a:solidFill>
                  <a:srgbClr val="002060"/>
                </a:solidFill>
              </a:rPr>
              <a:t>временное</a:t>
            </a:r>
            <a:r>
              <a:rPr dirty="0">
                <a:solidFill>
                  <a:srgbClr val="002060"/>
                </a:solidFill>
              </a:rPr>
              <a:t> - </a:t>
            </a:r>
            <a:r>
              <a:rPr dirty="0" err="1">
                <a:solidFill>
                  <a:srgbClr val="002060"/>
                </a:solidFill>
              </a:rPr>
              <a:t>до</a:t>
            </a:r>
            <a:r>
              <a:rPr dirty="0">
                <a:solidFill>
                  <a:srgbClr val="002060"/>
                </a:solidFill>
              </a:rPr>
              <a:t> 0.1 с </a:t>
            </a: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один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канал</a:t>
            </a:r>
            <a:r>
              <a:rPr dirty="0">
                <a:solidFill>
                  <a:srgbClr val="002060"/>
                </a:solidFill>
              </a:rPr>
              <a:t>. </a:t>
            </a:r>
            <a:r>
              <a:rPr dirty="0" err="1">
                <a:solidFill>
                  <a:srgbClr val="002060"/>
                </a:solidFill>
              </a:rPr>
              <a:t>Чувствительность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яркостной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температуре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до</a:t>
            </a:r>
            <a:r>
              <a:rPr dirty="0">
                <a:solidFill>
                  <a:srgbClr val="002060"/>
                </a:solidFill>
              </a:rPr>
              <a:t> 1000 K, </a:t>
            </a:r>
            <a:r>
              <a:rPr dirty="0" err="1">
                <a:solidFill>
                  <a:srgbClr val="002060"/>
                </a:solidFill>
              </a:rPr>
              <a:t>по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потоку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до</a:t>
            </a:r>
            <a:r>
              <a:rPr dirty="0">
                <a:solidFill>
                  <a:srgbClr val="002060"/>
                </a:solidFill>
              </a:rPr>
              <a:t> 100 </a:t>
            </a:r>
            <a:r>
              <a:rPr dirty="0" err="1">
                <a:solidFill>
                  <a:srgbClr val="002060"/>
                </a:solidFill>
              </a:rPr>
              <a:t>Янских</a:t>
            </a:r>
            <a:r>
              <a:rPr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350" y="127000"/>
            <a:ext cx="8636000" cy="5755928"/>
            <a:chOff x="6350" y="127000"/>
            <a:chExt cx="8636000" cy="5755928"/>
          </a:xfrm>
        </p:grpSpPr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127000"/>
              <a:ext cx="8636000" cy="57559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5" name="Line"/>
            <p:cNvSpPr/>
            <p:nvPr/>
          </p:nvSpPr>
          <p:spPr>
            <a:xfrm>
              <a:off x="8110271" y="2587645"/>
              <a:ext cx="282248" cy="3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480" extrusionOk="0">
                  <a:moveTo>
                    <a:pt x="7916" y="4750"/>
                  </a:moveTo>
                  <a:cubicBezTo>
                    <a:pt x="7261" y="4382"/>
                    <a:pt x="6607" y="4014"/>
                    <a:pt x="6034" y="4075"/>
                  </a:cubicBezTo>
                  <a:cubicBezTo>
                    <a:pt x="5461" y="4137"/>
                    <a:pt x="4970" y="4628"/>
                    <a:pt x="3989" y="5916"/>
                  </a:cubicBezTo>
                  <a:cubicBezTo>
                    <a:pt x="3007" y="7205"/>
                    <a:pt x="1534" y="9291"/>
                    <a:pt x="716" y="10948"/>
                  </a:cubicBezTo>
                  <a:cubicBezTo>
                    <a:pt x="-102" y="12605"/>
                    <a:pt x="-266" y="13832"/>
                    <a:pt x="470" y="15366"/>
                  </a:cubicBezTo>
                  <a:cubicBezTo>
                    <a:pt x="1207" y="16900"/>
                    <a:pt x="2843" y="18741"/>
                    <a:pt x="4479" y="19846"/>
                  </a:cubicBezTo>
                  <a:cubicBezTo>
                    <a:pt x="6116" y="20950"/>
                    <a:pt x="7752" y="21319"/>
                    <a:pt x="9389" y="21441"/>
                  </a:cubicBezTo>
                  <a:cubicBezTo>
                    <a:pt x="11025" y="21564"/>
                    <a:pt x="12661" y="21441"/>
                    <a:pt x="14543" y="20398"/>
                  </a:cubicBezTo>
                  <a:cubicBezTo>
                    <a:pt x="16425" y="19355"/>
                    <a:pt x="18552" y="17391"/>
                    <a:pt x="19779" y="15673"/>
                  </a:cubicBezTo>
                  <a:cubicBezTo>
                    <a:pt x="21007" y="13955"/>
                    <a:pt x="21334" y="12482"/>
                    <a:pt x="21170" y="11194"/>
                  </a:cubicBezTo>
                  <a:cubicBezTo>
                    <a:pt x="21007" y="9905"/>
                    <a:pt x="20352" y="8800"/>
                    <a:pt x="18879" y="7021"/>
                  </a:cubicBezTo>
                  <a:cubicBezTo>
                    <a:pt x="17407" y="5241"/>
                    <a:pt x="15116" y="2787"/>
                    <a:pt x="13561" y="1498"/>
                  </a:cubicBezTo>
                  <a:cubicBezTo>
                    <a:pt x="12007" y="209"/>
                    <a:pt x="11189" y="87"/>
                    <a:pt x="10370" y="25"/>
                  </a:cubicBezTo>
                  <a:cubicBezTo>
                    <a:pt x="9552" y="-36"/>
                    <a:pt x="8734" y="-36"/>
                    <a:pt x="7916" y="639"/>
                  </a:cubicBezTo>
                  <a:cubicBezTo>
                    <a:pt x="7098" y="1314"/>
                    <a:pt x="6279" y="2664"/>
                    <a:pt x="5461" y="4014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Line"/>
            <p:cNvSpPr/>
            <p:nvPr/>
          </p:nvSpPr>
          <p:spPr>
            <a:xfrm>
              <a:off x="7843238" y="3199843"/>
              <a:ext cx="376477" cy="36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362" extrusionOk="0">
                  <a:moveTo>
                    <a:pt x="2979" y="4266"/>
                  </a:moveTo>
                  <a:cubicBezTo>
                    <a:pt x="2234" y="5918"/>
                    <a:pt x="1490" y="7570"/>
                    <a:pt x="1117" y="9348"/>
                  </a:cubicBezTo>
                  <a:cubicBezTo>
                    <a:pt x="745" y="11127"/>
                    <a:pt x="745" y="13033"/>
                    <a:pt x="993" y="14558"/>
                  </a:cubicBezTo>
                  <a:cubicBezTo>
                    <a:pt x="1241" y="16083"/>
                    <a:pt x="1738" y="17226"/>
                    <a:pt x="2545" y="18115"/>
                  </a:cubicBezTo>
                  <a:cubicBezTo>
                    <a:pt x="3352" y="19005"/>
                    <a:pt x="4469" y="19640"/>
                    <a:pt x="5710" y="20212"/>
                  </a:cubicBezTo>
                  <a:cubicBezTo>
                    <a:pt x="6952" y="20784"/>
                    <a:pt x="8317" y="21292"/>
                    <a:pt x="9931" y="21355"/>
                  </a:cubicBezTo>
                  <a:cubicBezTo>
                    <a:pt x="11545" y="21419"/>
                    <a:pt x="13407" y="21038"/>
                    <a:pt x="15083" y="20339"/>
                  </a:cubicBezTo>
                  <a:cubicBezTo>
                    <a:pt x="16759" y="19640"/>
                    <a:pt x="18248" y="18624"/>
                    <a:pt x="19366" y="17035"/>
                  </a:cubicBezTo>
                  <a:cubicBezTo>
                    <a:pt x="20483" y="15447"/>
                    <a:pt x="21228" y="13287"/>
                    <a:pt x="21414" y="10937"/>
                  </a:cubicBezTo>
                  <a:cubicBezTo>
                    <a:pt x="21600" y="8586"/>
                    <a:pt x="21228" y="6045"/>
                    <a:pt x="20545" y="4203"/>
                  </a:cubicBezTo>
                  <a:cubicBezTo>
                    <a:pt x="19862" y="2360"/>
                    <a:pt x="18869" y="1217"/>
                    <a:pt x="17379" y="581"/>
                  </a:cubicBezTo>
                  <a:cubicBezTo>
                    <a:pt x="15890" y="-54"/>
                    <a:pt x="13903" y="-181"/>
                    <a:pt x="12041" y="264"/>
                  </a:cubicBezTo>
                  <a:cubicBezTo>
                    <a:pt x="10179" y="708"/>
                    <a:pt x="8441" y="1725"/>
                    <a:pt x="6890" y="2424"/>
                  </a:cubicBezTo>
                  <a:cubicBezTo>
                    <a:pt x="5338" y="3123"/>
                    <a:pt x="3972" y="3504"/>
                    <a:pt x="2855" y="4266"/>
                  </a:cubicBezTo>
                  <a:cubicBezTo>
                    <a:pt x="1738" y="5028"/>
                    <a:pt x="869" y="6172"/>
                    <a:pt x="0" y="7315"/>
                  </a:cubicBezTo>
                </a:path>
              </a:pathLst>
            </a:custGeom>
            <a:noFill/>
            <a:ln w="254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3" name="Drawing"/>
            <p:cNvSpPr/>
            <p:nvPr/>
          </p:nvSpPr>
          <p:spPr>
            <a:xfrm>
              <a:off x="548576" y="5115659"/>
              <a:ext cx="507135" cy="5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459" extrusionOk="0">
                  <a:moveTo>
                    <a:pt x="2769" y="3080"/>
                  </a:moveTo>
                  <a:cubicBezTo>
                    <a:pt x="2123" y="3682"/>
                    <a:pt x="1477" y="4285"/>
                    <a:pt x="1108" y="5318"/>
                  </a:cubicBezTo>
                  <a:cubicBezTo>
                    <a:pt x="738" y="6350"/>
                    <a:pt x="646" y="7813"/>
                    <a:pt x="969" y="9448"/>
                  </a:cubicBezTo>
                  <a:cubicBezTo>
                    <a:pt x="1292" y="11083"/>
                    <a:pt x="2031" y="12890"/>
                    <a:pt x="2769" y="14353"/>
                  </a:cubicBezTo>
                  <a:cubicBezTo>
                    <a:pt x="3508" y="15816"/>
                    <a:pt x="4246" y="16935"/>
                    <a:pt x="5077" y="18011"/>
                  </a:cubicBezTo>
                  <a:cubicBezTo>
                    <a:pt x="5908" y="19086"/>
                    <a:pt x="6831" y="20119"/>
                    <a:pt x="8123" y="20722"/>
                  </a:cubicBezTo>
                  <a:cubicBezTo>
                    <a:pt x="9415" y="21324"/>
                    <a:pt x="11077" y="21496"/>
                    <a:pt x="12415" y="21453"/>
                  </a:cubicBezTo>
                  <a:cubicBezTo>
                    <a:pt x="13754" y="21410"/>
                    <a:pt x="14769" y="21152"/>
                    <a:pt x="15877" y="20678"/>
                  </a:cubicBezTo>
                  <a:cubicBezTo>
                    <a:pt x="16985" y="20205"/>
                    <a:pt x="18185" y="19517"/>
                    <a:pt x="19154" y="18441"/>
                  </a:cubicBezTo>
                  <a:cubicBezTo>
                    <a:pt x="20123" y="17365"/>
                    <a:pt x="20862" y="15902"/>
                    <a:pt x="21231" y="14525"/>
                  </a:cubicBezTo>
                  <a:cubicBezTo>
                    <a:pt x="21600" y="13149"/>
                    <a:pt x="21600" y="11858"/>
                    <a:pt x="21138" y="10223"/>
                  </a:cubicBezTo>
                  <a:cubicBezTo>
                    <a:pt x="20677" y="8588"/>
                    <a:pt x="19754" y="6608"/>
                    <a:pt x="18738" y="5102"/>
                  </a:cubicBezTo>
                  <a:cubicBezTo>
                    <a:pt x="17723" y="3596"/>
                    <a:pt x="16615" y="2564"/>
                    <a:pt x="15277" y="1832"/>
                  </a:cubicBezTo>
                  <a:cubicBezTo>
                    <a:pt x="13938" y="1101"/>
                    <a:pt x="12369" y="670"/>
                    <a:pt x="10708" y="369"/>
                  </a:cubicBezTo>
                  <a:cubicBezTo>
                    <a:pt x="9046" y="68"/>
                    <a:pt x="7292" y="-104"/>
                    <a:pt x="5723" y="68"/>
                  </a:cubicBezTo>
                  <a:cubicBezTo>
                    <a:pt x="4154" y="240"/>
                    <a:pt x="2769" y="757"/>
                    <a:pt x="1846" y="1746"/>
                  </a:cubicBezTo>
                  <a:cubicBezTo>
                    <a:pt x="923" y="2736"/>
                    <a:pt x="462" y="4199"/>
                    <a:pt x="0" y="5662"/>
                  </a:cubicBezTo>
                </a:path>
              </a:pathLst>
            </a:custGeom>
            <a:ln w="25400" cap="rnd">
              <a:solidFill>
                <a:srgbClr val="FCD02F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  <p:sp>
        <p:nvSpPr>
          <p:cNvPr id="184" name="Line"/>
          <p:cNvSpPr/>
          <p:nvPr/>
        </p:nvSpPr>
        <p:spPr>
          <a:xfrm>
            <a:off x="8637567" y="1503518"/>
            <a:ext cx="1246138" cy="362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43" extrusionOk="0">
                <a:moveTo>
                  <a:pt x="0" y="20508"/>
                </a:moveTo>
                <a:cubicBezTo>
                  <a:pt x="339" y="19862"/>
                  <a:pt x="679" y="19215"/>
                  <a:pt x="1131" y="19086"/>
                </a:cubicBezTo>
                <a:cubicBezTo>
                  <a:pt x="1583" y="18956"/>
                  <a:pt x="2149" y="19344"/>
                  <a:pt x="2808" y="19409"/>
                </a:cubicBezTo>
                <a:cubicBezTo>
                  <a:pt x="3468" y="19474"/>
                  <a:pt x="4222" y="19215"/>
                  <a:pt x="5014" y="19215"/>
                </a:cubicBezTo>
                <a:cubicBezTo>
                  <a:pt x="5805" y="19215"/>
                  <a:pt x="6635" y="19474"/>
                  <a:pt x="7426" y="19732"/>
                </a:cubicBezTo>
                <a:cubicBezTo>
                  <a:pt x="8218" y="19991"/>
                  <a:pt x="8972" y="20250"/>
                  <a:pt x="9745" y="20444"/>
                </a:cubicBezTo>
                <a:cubicBezTo>
                  <a:pt x="10517" y="20638"/>
                  <a:pt x="11309" y="20767"/>
                  <a:pt x="12082" y="20896"/>
                </a:cubicBezTo>
                <a:cubicBezTo>
                  <a:pt x="12854" y="21026"/>
                  <a:pt x="13608" y="21155"/>
                  <a:pt x="14362" y="21284"/>
                </a:cubicBezTo>
                <a:cubicBezTo>
                  <a:pt x="15116" y="21414"/>
                  <a:pt x="15870" y="21543"/>
                  <a:pt x="16530" y="21543"/>
                </a:cubicBezTo>
                <a:cubicBezTo>
                  <a:pt x="17190" y="21543"/>
                  <a:pt x="17755" y="21414"/>
                  <a:pt x="18320" y="21284"/>
                </a:cubicBezTo>
                <a:cubicBezTo>
                  <a:pt x="18886" y="21155"/>
                  <a:pt x="19451" y="21026"/>
                  <a:pt x="19923" y="20702"/>
                </a:cubicBezTo>
                <a:cubicBezTo>
                  <a:pt x="20394" y="20379"/>
                  <a:pt x="20771" y="19862"/>
                  <a:pt x="21035" y="19021"/>
                </a:cubicBezTo>
                <a:cubicBezTo>
                  <a:pt x="21298" y="18180"/>
                  <a:pt x="21449" y="17016"/>
                  <a:pt x="21525" y="15723"/>
                </a:cubicBezTo>
                <a:cubicBezTo>
                  <a:pt x="21600" y="14429"/>
                  <a:pt x="21600" y="13006"/>
                  <a:pt x="21412" y="11519"/>
                </a:cubicBezTo>
                <a:cubicBezTo>
                  <a:pt x="21223" y="10032"/>
                  <a:pt x="20846" y="8480"/>
                  <a:pt x="20469" y="7251"/>
                </a:cubicBezTo>
                <a:cubicBezTo>
                  <a:pt x="20092" y="6022"/>
                  <a:pt x="19715" y="5117"/>
                  <a:pt x="19112" y="4470"/>
                </a:cubicBezTo>
                <a:cubicBezTo>
                  <a:pt x="18509" y="3823"/>
                  <a:pt x="17680" y="3435"/>
                  <a:pt x="16813" y="2724"/>
                </a:cubicBezTo>
                <a:cubicBezTo>
                  <a:pt x="15946" y="2012"/>
                  <a:pt x="15041" y="978"/>
                  <a:pt x="14193" y="460"/>
                </a:cubicBezTo>
                <a:cubicBezTo>
                  <a:pt x="13345" y="-57"/>
                  <a:pt x="12553" y="-57"/>
                  <a:pt x="11837" y="72"/>
                </a:cubicBezTo>
                <a:cubicBezTo>
                  <a:pt x="11120" y="202"/>
                  <a:pt x="10480" y="460"/>
                  <a:pt x="9876" y="848"/>
                </a:cubicBezTo>
                <a:cubicBezTo>
                  <a:pt x="9273" y="1236"/>
                  <a:pt x="8708" y="1754"/>
                  <a:pt x="8048" y="1948"/>
                </a:cubicBezTo>
                <a:cubicBezTo>
                  <a:pt x="7388" y="2142"/>
                  <a:pt x="6635" y="2012"/>
                  <a:pt x="5786" y="2206"/>
                </a:cubicBezTo>
                <a:cubicBezTo>
                  <a:pt x="4938" y="2400"/>
                  <a:pt x="3996" y="2918"/>
                  <a:pt x="3185" y="3306"/>
                </a:cubicBezTo>
                <a:cubicBezTo>
                  <a:pt x="2375" y="3694"/>
                  <a:pt x="1696" y="3953"/>
                  <a:pt x="1263" y="4147"/>
                </a:cubicBezTo>
                <a:cubicBezTo>
                  <a:pt x="829" y="4341"/>
                  <a:pt x="641" y="4470"/>
                  <a:pt x="490" y="5181"/>
                </a:cubicBezTo>
                <a:cubicBezTo>
                  <a:pt x="339" y="5893"/>
                  <a:pt x="226" y="7186"/>
                  <a:pt x="188" y="8803"/>
                </a:cubicBezTo>
                <a:cubicBezTo>
                  <a:pt x="151" y="10420"/>
                  <a:pt x="188" y="12360"/>
                  <a:pt x="264" y="13847"/>
                </a:cubicBezTo>
                <a:cubicBezTo>
                  <a:pt x="339" y="15335"/>
                  <a:pt x="452" y="16369"/>
                  <a:pt x="565" y="17404"/>
                </a:cubicBezTo>
              </a:path>
            </a:pathLst>
          </a:custGeom>
          <a:noFill/>
          <a:ln w="25400" cap="rnd">
            <a:solidFill>
              <a:srgbClr val="FCD02F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00" y="106519"/>
            <a:ext cx="4711700" cy="744381"/>
          </a:xfrm>
        </p:spPr>
        <p:txBody>
          <a:bodyPr/>
          <a:lstStyle/>
          <a:p>
            <a:r>
              <a:rPr lang="ru-RU" sz="3200" kern="1200" dirty="0">
                <a:solidFill>
                  <a:srgbClr val="D9D9D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Три интерферометра СРГ</a:t>
            </a:r>
            <a:endParaRPr lang="ru-RU" dirty="0"/>
          </a:p>
        </p:txBody>
      </p:sp>
      <p:sp>
        <p:nvSpPr>
          <p:cNvPr id="5" name="Flowchart: Collate 4"/>
          <p:cNvSpPr/>
          <p:nvPr/>
        </p:nvSpPr>
        <p:spPr>
          <a:xfrm>
            <a:off x="11163300" y="6238875"/>
            <a:ext cx="209550" cy="4572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66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200291"/>
            <a:ext cx="11785600" cy="828409"/>
          </a:xfrm>
        </p:spPr>
        <p:txBody>
          <a:bodyPr>
            <a:normAutofit/>
          </a:bodyPr>
          <a:lstStyle/>
          <a:p>
            <a:r>
              <a:rPr lang="ru-RU" sz="3200" b="1" kern="1200" dirty="0" err="1">
                <a:solidFill>
                  <a:schemeClr val="tx1"/>
                </a:solidFill>
                <a:effectLst/>
              </a:rPr>
              <a:t>Радиометод</a:t>
            </a:r>
            <a:r>
              <a:rPr lang="ru-RU" sz="3200" b="1" kern="1200" dirty="0">
                <a:solidFill>
                  <a:schemeClr val="tx1"/>
                </a:solidFill>
                <a:effectLst/>
              </a:rPr>
              <a:t> оценки нагрева плазмы эруптивного протуберанца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949700" y="939800"/>
            <a:ext cx="805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A.M. </a:t>
            </a:r>
            <a:r>
              <a:rPr lang="en-US" dirty="0" err="1"/>
              <a:t>Uralov</a:t>
            </a:r>
            <a:r>
              <a:rPr lang="en-US" dirty="0"/>
              <a:t>, V.V. </a:t>
            </a:r>
            <a:r>
              <a:rPr lang="en-US" dirty="0" err="1"/>
              <a:t>Grechnev</a:t>
            </a:r>
            <a:r>
              <a:rPr lang="en-US" dirty="0"/>
              <a:t>, S.V. </a:t>
            </a:r>
            <a:r>
              <a:rPr lang="en-US" dirty="0" err="1"/>
              <a:t>Lesovoi</a:t>
            </a:r>
            <a:r>
              <a:rPr lang="en-US" dirty="0"/>
              <a:t>, M.V. </a:t>
            </a:r>
            <a:r>
              <a:rPr lang="en-US" dirty="0" err="1"/>
              <a:t>Globa</a:t>
            </a:r>
            <a:r>
              <a:rPr lang="en-US" dirty="0"/>
              <a:t>. </a:t>
            </a:r>
          </a:p>
          <a:p>
            <a:r>
              <a:rPr lang="en-US" dirty="0"/>
              <a:t>Plasma heating in an erupting prominence detected from microwave observations with the Siberian </a:t>
            </a:r>
            <a:r>
              <a:rPr lang="en-US" dirty="0" err="1"/>
              <a:t>Radioheliograph</a:t>
            </a:r>
            <a:r>
              <a:rPr lang="en-US" dirty="0"/>
              <a:t> // Solar Phys. 2023, Vol. 298, article id. 117</a:t>
            </a:r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8B2FA2F-AF65-4C2D-A474-F2B08620A17E}"/>
              </a:ext>
            </a:extLst>
          </p:cNvPr>
          <p:cNvGrpSpPr/>
          <p:nvPr/>
        </p:nvGrpSpPr>
        <p:grpSpPr>
          <a:xfrm>
            <a:off x="48865" y="1887543"/>
            <a:ext cx="6761748" cy="4722319"/>
            <a:chOff x="48865" y="1887543"/>
            <a:chExt cx="6761748" cy="472231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02ED219-EC3B-4817-8227-ED3A690EB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22" t="13509" r="25493" b="10526"/>
            <a:stretch/>
          </p:blipFill>
          <p:spPr>
            <a:xfrm>
              <a:off x="48865" y="1887543"/>
              <a:ext cx="6761748" cy="47223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6BBB30-B4EE-453C-A5A2-765E538C77DF}"/>
                </a:ext>
              </a:extLst>
            </p:cNvPr>
            <p:cNvSpPr txBox="1"/>
            <p:nvPr/>
          </p:nvSpPr>
          <p:spPr>
            <a:xfrm>
              <a:off x="1833440" y="5117096"/>
              <a:ext cx="1787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12 January 2022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BA9EC67-1D57-49ED-AC5B-1FB5343E2907}"/>
                </a:ext>
              </a:extLst>
            </p:cNvPr>
            <p:cNvGrpSpPr/>
            <p:nvPr/>
          </p:nvGrpSpPr>
          <p:grpSpPr>
            <a:xfrm rot="21379109">
              <a:off x="3474501" y="4115081"/>
              <a:ext cx="538225" cy="328754"/>
              <a:chOff x="4346267" y="4107441"/>
              <a:chExt cx="538225" cy="328754"/>
            </a:xfrm>
          </p:grpSpPr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FCCCF0D9-5A3C-47AD-9C4C-3C57DA754B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1413" y="4107444"/>
                <a:ext cx="403079" cy="328280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prstDash val="sysDash"/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C12A6235-776E-4C08-828B-A4D06F29C9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46267" y="4107441"/>
                <a:ext cx="141204" cy="328754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prstDash val="sysDash"/>
                <a:headEnd type="none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867400" y="2108200"/>
            <a:ext cx="6121400" cy="3962400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1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Протуберанец – достаточно холодная и плотная плазма, удерживаемая магнитным полем в разреженной и горячей короне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Эрупция – потеря равновесия и быстрое расширение вверх. Причина – тороидальная неустойчивость электрических токов, формирующих винтовую магнитную структуру протуберанца</a:t>
            </a:r>
          </a:p>
          <a:p>
            <a:pPr algn="l">
              <a:lnSpc>
                <a:spcPct val="11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Эруптивный протуберанец – главный движитель и компонент коронального выброса массы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905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669048" y="1663701"/>
            <a:ext cx="6167352" cy="330307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12 января 2022 г.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Движущиеся боковые окружности –  остатки изображений Солнца от близлежащих главных интерференционных максимумов антенной решётки</a:t>
            </a:r>
          </a:p>
        </p:txBody>
      </p:sp>
      <p:pic>
        <p:nvPicPr>
          <p:cNvPr id="4" name="srh_cme_20220112_118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1542"/>
            <a:ext cx="5669048" cy="5675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347" y="127001"/>
            <a:ext cx="6611853" cy="1333499"/>
          </a:xfrm>
        </p:spPr>
        <p:txBody>
          <a:bodyPr>
            <a:normAutofit/>
          </a:bodyPr>
          <a:lstStyle/>
          <a:p>
            <a:r>
              <a:rPr lang="ru-RU" sz="2800" b="1" dirty="0"/>
              <a:t>Эрупция протуберанца на изображениях Солнца на частоте 11.8 ГГц</a:t>
            </a:r>
          </a:p>
        </p:txBody>
      </p:sp>
    </p:spTree>
    <p:extLst>
      <p:ext uri="{BB962C8B-B14F-4D97-AF65-F5344CB8AC3E}">
        <p14:creationId xmlns:p14="http://schemas.microsoft.com/office/powerpoint/2010/main" val="2167871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111391"/>
            <a:ext cx="11925300" cy="980809"/>
          </a:xfrm>
        </p:spPr>
        <p:txBody>
          <a:bodyPr>
            <a:normAutofit/>
          </a:bodyPr>
          <a:lstStyle/>
          <a:p>
            <a:r>
              <a:rPr lang="ru-RU" sz="2400" b="1" dirty="0"/>
              <a:t>Изображения эрупции в ультрафиолете и на СРГ с масштабированием поля зрения</a:t>
            </a:r>
          </a:p>
        </p:txBody>
      </p:sp>
      <p:pic>
        <p:nvPicPr>
          <p:cNvPr id="4" name="AIA193_304_SRH_eruption">
            <a:hlinkClick r:id="" action="ppaction://media"/>
            <a:extLst>
              <a:ext uri="{FF2B5EF4-FFF2-40B4-BE49-F238E27FC236}">
                <a16:creationId xmlns:a16="http://schemas.microsoft.com/office/drawing/2014/main" id="{9EC5BDD5-3E3F-4A7D-AD74-BD1A4F24D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625" y="1219200"/>
            <a:ext cx="9525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98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200" y="276491"/>
            <a:ext cx="5664199" cy="126020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4000" dirty="0"/>
              <a:t>Измерения яркостной температуры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024196" y="1676401"/>
            <a:ext cx="6040804" cy="4162424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Необходимо выделить какой-либо элемент массы разлетающейся </a:t>
            </a:r>
            <a:r>
              <a:rPr lang="ru-RU" dirty="0" err="1">
                <a:solidFill>
                  <a:schemeClr val="tx1"/>
                </a:solidFill>
              </a:rPr>
              <a:t>магнитоплазмы</a:t>
            </a:r>
            <a:r>
              <a:rPr lang="ru-RU" dirty="0">
                <a:solidFill>
                  <a:schemeClr val="tx1"/>
                </a:solidFill>
              </a:rPr>
              <a:t> и следить за ним 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Показаны два таких элемента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СРГ измеряет их положение и яркостную температуру микроволнового излучения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</a:rPr>
              <a:t>Для работы надо привязать измерения к единому началу отсчёта – центру разлёта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AE5C4F-5582-4A56-AAD1-E97CCD223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8" t="13056" r="27344" b="8750"/>
          <a:stretch/>
        </p:blipFill>
        <p:spPr>
          <a:xfrm>
            <a:off x="71071" y="476250"/>
            <a:ext cx="5953125" cy="5362575"/>
          </a:xfrm>
          <a:prstGeom prst="rect">
            <a:avLst/>
          </a:prstGeom>
        </p:spPr>
      </p:pic>
      <p:sp>
        <p:nvSpPr>
          <p:cNvPr id="5" name="Стрелка: вниз 2">
            <a:extLst>
              <a:ext uri="{FF2B5EF4-FFF2-40B4-BE49-F238E27FC236}">
                <a16:creationId xmlns:a16="http://schemas.microsoft.com/office/drawing/2014/main" id="{EB3ECE14-AB15-4F55-9C48-E6D90DC67B3E}"/>
              </a:ext>
            </a:extLst>
          </p:cNvPr>
          <p:cNvSpPr/>
          <p:nvPr/>
        </p:nvSpPr>
        <p:spPr>
          <a:xfrm>
            <a:off x="10906448" y="5709606"/>
            <a:ext cx="484632" cy="589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352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235" y="403491"/>
            <a:ext cx="4609265" cy="1470367"/>
          </a:xfrm>
        </p:spPr>
        <p:txBody>
          <a:bodyPr>
            <a:noAutofit/>
          </a:bodyPr>
          <a:lstStyle/>
          <a:p>
            <a:r>
              <a:rPr lang="ru-RU" sz="3600" b="1" dirty="0" err="1"/>
              <a:t>Самоподобие</a:t>
            </a:r>
            <a:r>
              <a:rPr lang="ru-RU" sz="3600" b="1" dirty="0"/>
              <a:t> расширяющейся плазмы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4710265" y="418147"/>
            <a:ext cx="9906100" cy="7783768"/>
            <a:chOff x="4710265" y="418147"/>
            <a:chExt cx="9906100" cy="778376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A9C3A0E5-0704-4C26-8EF2-1BF16CAA1B9E}"/>
                </a:ext>
              </a:extLst>
            </p:cNvPr>
            <p:cNvGrpSpPr/>
            <p:nvPr/>
          </p:nvGrpSpPr>
          <p:grpSpPr>
            <a:xfrm>
              <a:off x="4710265" y="418147"/>
              <a:ext cx="9906100" cy="7783768"/>
              <a:chOff x="2981905" y="85640"/>
              <a:chExt cx="12658704" cy="9946640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F366094-7B60-4D36-A960-022E68C9A31F}"/>
                  </a:ext>
                </a:extLst>
              </p:cNvPr>
              <p:cNvGrpSpPr/>
              <p:nvPr/>
            </p:nvGrpSpPr>
            <p:grpSpPr>
              <a:xfrm>
                <a:off x="2981905" y="85640"/>
                <a:ext cx="12658704" cy="9946640"/>
                <a:chOff x="2981905" y="85640"/>
                <a:chExt cx="12658704" cy="9946640"/>
              </a:xfrm>
            </p:grpSpPr>
            <p:sp>
              <p:nvSpPr>
                <p:cNvPr id="7" name="Дуга 6">
                  <a:extLst>
                    <a:ext uri="{FF2B5EF4-FFF2-40B4-BE49-F238E27FC236}">
                      <a16:creationId xmlns:a16="http://schemas.microsoft.com/office/drawing/2014/main" id="{C88A5695-AE6C-47E3-83CB-88E821F0188D}"/>
                    </a:ext>
                  </a:extLst>
                </p:cNvPr>
                <p:cNvSpPr/>
                <p:nvPr/>
              </p:nvSpPr>
              <p:spPr>
                <a:xfrm>
                  <a:off x="9457514" y="3918858"/>
                  <a:ext cx="6183095" cy="6113422"/>
                </a:xfrm>
                <a:prstGeom prst="arc">
                  <a:avLst>
                    <a:gd name="adj1" fmla="val 10987249"/>
                    <a:gd name="adj2" fmla="val 15679713"/>
                  </a:avLst>
                </a:prstGeom>
                <a:ln w="1047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highlight>
                      <a:srgbClr val="808000"/>
                    </a:highlight>
                  </a:endParaRP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">
                  <p14:nvContentPartPr>
                    <p14:cNvPr id="8" name="Рукописный ввод 36">
                      <a:extLst>
                        <a:ext uri="{FF2B5EF4-FFF2-40B4-BE49-F238E27FC236}">
                          <a16:creationId xmlns:a16="http://schemas.microsoft.com/office/drawing/2014/main" id="{FE5409D9-073A-4093-A7D7-8C5AABD860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1905" y="481263"/>
                    <a:ext cx="8123500" cy="5902148"/>
                  </p14:xfrm>
                </p:contentPart>
              </mc:Choice>
              <mc:Fallback xmlns="">
                <p:pic>
                  <p:nvPicPr>
                    <p:cNvPr id="37" name="Рукописный ввод 36">
                      <a:extLst>
                        <a:ext uri="{FF2B5EF4-FFF2-40B4-BE49-F238E27FC236}">
                          <a16:creationId xmlns:a16="http://schemas.microsoft.com/office/drawing/2014/main" id="{FE5409D9-073A-4093-A7D7-8C5AABD86090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977585" y="476943"/>
                      <a:ext cx="8132140" cy="59107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9" name="Рукописный ввод 37">
                      <a:extLst>
                        <a:ext uri="{FF2B5EF4-FFF2-40B4-BE49-F238E27FC236}">
                          <a16:creationId xmlns:a16="http://schemas.microsoft.com/office/drawing/2014/main" id="{74944453-7074-422F-8B6C-F35B625855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26441" y="85640"/>
                    <a:ext cx="4099123" cy="6311811"/>
                  </p14:xfrm>
                </p:contentPart>
              </mc:Choice>
              <mc:Fallback xmlns="">
                <p:pic>
                  <p:nvPicPr>
                    <p:cNvPr id="38" name="Рукописный ввод 37">
                      <a:extLst>
                        <a:ext uri="{FF2B5EF4-FFF2-40B4-BE49-F238E27FC236}">
                          <a16:creationId xmlns:a16="http://schemas.microsoft.com/office/drawing/2014/main" id="{74944453-7074-422F-8B6C-F35B625855E8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022121" y="81320"/>
                      <a:ext cx="4107763" cy="6320451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B234B40C-616C-4142-825B-A976D37B4F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466564">
                  <a:off x="7781753" y="2986299"/>
                  <a:ext cx="1512000" cy="1359905"/>
                </a:xfrm>
                <a:prstGeom prst="ellipse">
                  <a:avLst/>
                </a:prstGeom>
                <a:solidFill>
                  <a:srgbClr val="000000">
                    <a:alpha val="5000"/>
                  </a:srgbClr>
                </a:solidFill>
                <a:ln w="139700">
                  <a:solidFill>
                    <a:schemeClr val="accent2">
                      <a:alpha val="71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Овал 10">
                  <a:extLst>
                    <a:ext uri="{FF2B5EF4-FFF2-40B4-BE49-F238E27FC236}">
                      <a16:creationId xmlns:a16="http://schemas.microsoft.com/office/drawing/2014/main" id="{92E72D57-3FFD-4B00-A543-C3FA7F1EBB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466564">
                  <a:off x="5031065" y="212468"/>
                  <a:ext cx="2757755" cy="2488574"/>
                </a:xfrm>
                <a:prstGeom prst="ellipse">
                  <a:avLst/>
                </a:prstGeom>
                <a:solidFill>
                  <a:srgbClr val="000000">
                    <a:alpha val="5000"/>
                  </a:srgbClr>
                </a:solidFill>
                <a:ln w="184150">
                  <a:solidFill>
                    <a:schemeClr val="accent2">
                      <a:alpha val="71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647F1E65-8FDD-40EB-AF7A-217A477E53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466564">
                  <a:off x="9202557" y="4491002"/>
                  <a:ext cx="889664" cy="718564"/>
                </a:xfrm>
                <a:prstGeom prst="ellipse">
                  <a:avLst/>
                </a:prstGeom>
                <a:solidFill>
                  <a:srgbClr val="000000">
                    <a:alpha val="5000"/>
                  </a:srgbClr>
                </a:solidFill>
                <a:ln w="69850">
                  <a:solidFill>
                    <a:schemeClr val="accent2">
                      <a:alpha val="71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3" name="Рукописный ввод 58">
                      <a:extLst>
                        <a:ext uri="{FF2B5EF4-FFF2-40B4-BE49-F238E27FC236}">
                          <a16:creationId xmlns:a16="http://schemas.microsoft.com/office/drawing/2014/main" id="{7CB2A268-ECC3-4786-988F-39888DE812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07525" y="1237680"/>
                    <a:ext cx="17280" cy="360"/>
                  </p14:xfrm>
                </p:contentPart>
              </mc:Choice>
              <mc:Fallback xmlns="">
                <p:pic>
                  <p:nvPicPr>
                    <p:cNvPr id="59" name="Рукописный ввод 58">
                      <a:extLst>
                        <a:ext uri="{FF2B5EF4-FFF2-40B4-BE49-F238E27FC236}">
                          <a16:creationId xmlns:a16="http://schemas.microsoft.com/office/drawing/2014/main" id="{7CB2A268-ECC3-4786-988F-39888DE81233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503205" y="1233360"/>
                      <a:ext cx="2592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14" name="Звезда: 5 точек 5">
                  <a:extLst>
                    <a:ext uri="{FF2B5EF4-FFF2-40B4-BE49-F238E27FC236}">
                      <a16:creationId xmlns:a16="http://schemas.microsoft.com/office/drawing/2014/main" id="{5BDE58AA-3DBE-4BA1-B799-623E077855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663828">
                  <a:off x="10334866" y="5658672"/>
                  <a:ext cx="118025" cy="92125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олилиния: фигура 33">
                  <a:extLst>
                    <a:ext uri="{FF2B5EF4-FFF2-40B4-BE49-F238E27FC236}">
                      <a16:creationId xmlns:a16="http://schemas.microsoft.com/office/drawing/2014/main" id="{FD7EDBCE-ECE3-49DE-ACFF-0D3244E982A4}"/>
                    </a:ext>
                  </a:extLst>
                </p:cNvPr>
                <p:cNvSpPr/>
                <p:nvPr/>
              </p:nvSpPr>
              <p:spPr>
                <a:xfrm rot="20370973">
                  <a:off x="10058400" y="5359012"/>
                  <a:ext cx="599727" cy="534923"/>
                </a:xfrm>
                <a:custGeom>
                  <a:avLst/>
                  <a:gdLst>
                    <a:gd name="connsiteX0" fmla="*/ 401 w 526330"/>
                    <a:gd name="connsiteY0" fmla="*/ 549853 h 549853"/>
                    <a:gd name="connsiteX1" fmla="*/ 401 w 526330"/>
                    <a:gd name="connsiteY1" fmla="*/ 358605 h 549853"/>
                    <a:gd name="connsiteX2" fmla="*/ 12354 w 526330"/>
                    <a:gd name="connsiteY2" fmla="*/ 119547 h 549853"/>
                    <a:gd name="connsiteX3" fmla="*/ 18330 w 526330"/>
                    <a:gd name="connsiteY3" fmla="*/ 101617 h 549853"/>
                    <a:gd name="connsiteX4" fmla="*/ 78095 w 526330"/>
                    <a:gd name="connsiteY4" fmla="*/ 59782 h 549853"/>
                    <a:gd name="connsiteX5" fmla="*/ 96024 w 526330"/>
                    <a:gd name="connsiteY5" fmla="*/ 47829 h 549853"/>
                    <a:gd name="connsiteX6" fmla="*/ 167742 w 526330"/>
                    <a:gd name="connsiteY6" fmla="*/ 35876 h 549853"/>
                    <a:gd name="connsiteX7" fmla="*/ 227507 w 526330"/>
                    <a:gd name="connsiteY7" fmla="*/ 59782 h 549853"/>
                    <a:gd name="connsiteX8" fmla="*/ 245436 w 526330"/>
                    <a:gd name="connsiteY8" fmla="*/ 101617 h 549853"/>
                    <a:gd name="connsiteX9" fmla="*/ 263365 w 526330"/>
                    <a:gd name="connsiteY9" fmla="*/ 119547 h 549853"/>
                    <a:gd name="connsiteX10" fmla="*/ 269342 w 526330"/>
                    <a:gd name="connsiteY10" fmla="*/ 143453 h 549853"/>
                    <a:gd name="connsiteX11" fmla="*/ 281295 w 526330"/>
                    <a:gd name="connsiteY11" fmla="*/ 167358 h 549853"/>
                    <a:gd name="connsiteX12" fmla="*/ 287271 w 526330"/>
                    <a:gd name="connsiteY12" fmla="*/ 227123 h 549853"/>
                    <a:gd name="connsiteX13" fmla="*/ 281295 w 526330"/>
                    <a:gd name="connsiteY13" fmla="*/ 268958 h 549853"/>
                    <a:gd name="connsiteX14" fmla="*/ 257389 w 526330"/>
                    <a:gd name="connsiteY14" fmla="*/ 280911 h 549853"/>
                    <a:gd name="connsiteX15" fmla="*/ 167742 w 526330"/>
                    <a:gd name="connsiteY15" fmla="*/ 257005 h 549853"/>
                    <a:gd name="connsiteX16" fmla="*/ 161765 w 526330"/>
                    <a:gd name="connsiteY16" fmla="*/ 227123 h 549853"/>
                    <a:gd name="connsiteX17" fmla="*/ 167742 w 526330"/>
                    <a:gd name="connsiteY17" fmla="*/ 71735 h 549853"/>
                    <a:gd name="connsiteX18" fmla="*/ 209577 w 526330"/>
                    <a:gd name="connsiteY18" fmla="*/ 35876 h 549853"/>
                    <a:gd name="connsiteX19" fmla="*/ 257389 w 526330"/>
                    <a:gd name="connsiteY19" fmla="*/ 17947 h 549853"/>
                    <a:gd name="connsiteX20" fmla="*/ 293248 w 526330"/>
                    <a:gd name="connsiteY20" fmla="*/ 11970 h 549853"/>
                    <a:gd name="connsiteX21" fmla="*/ 323130 w 526330"/>
                    <a:gd name="connsiteY21" fmla="*/ 17 h 549853"/>
                    <a:gd name="connsiteX22" fmla="*/ 460589 w 526330"/>
                    <a:gd name="connsiteY22" fmla="*/ 29900 h 549853"/>
                    <a:gd name="connsiteX23" fmla="*/ 490471 w 526330"/>
                    <a:gd name="connsiteY23" fmla="*/ 83688 h 549853"/>
                    <a:gd name="connsiteX24" fmla="*/ 508401 w 526330"/>
                    <a:gd name="connsiteY24" fmla="*/ 113570 h 549853"/>
                    <a:gd name="connsiteX25" fmla="*/ 520354 w 526330"/>
                    <a:gd name="connsiteY25" fmla="*/ 137476 h 549853"/>
                    <a:gd name="connsiteX26" fmla="*/ 526330 w 526330"/>
                    <a:gd name="connsiteY26" fmla="*/ 179311 h 549853"/>
                    <a:gd name="connsiteX27" fmla="*/ 508401 w 526330"/>
                    <a:gd name="connsiteY27" fmla="*/ 268958 h 549853"/>
                    <a:gd name="connsiteX28" fmla="*/ 490471 w 526330"/>
                    <a:gd name="connsiteY28" fmla="*/ 334700 h 549853"/>
                    <a:gd name="connsiteX29" fmla="*/ 472542 w 526330"/>
                    <a:gd name="connsiteY29" fmla="*/ 364582 h 549853"/>
                    <a:gd name="connsiteX30" fmla="*/ 460589 w 526330"/>
                    <a:gd name="connsiteY30" fmla="*/ 388488 h 549853"/>
                    <a:gd name="connsiteX31" fmla="*/ 454612 w 526330"/>
                    <a:gd name="connsiteY31" fmla="*/ 412394 h 549853"/>
                    <a:gd name="connsiteX32" fmla="*/ 442659 w 526330"/>
                    <a:gd name="connsiteY32" fmla="*/ 424347 h 549853"/>
                    <a:gd name="connsiteX0" fmla="*/ 30052 w 555981"/>
                    <a:gd name="connsiteY0" fmla="*/ 549853 h 549853"/>
                    <a:gd name="connsiteX1" fmla="*/ 169 w 555981"/>
                    <a:gd name="connsiteY1" fmla="*/ 352629 h 549853"/>
                    <a:gd name="connsiteX2" fmla="*/ 42005 w 555981"/>
                    <a:gd name="connsiteY2" fmla="*/ 119547 h 549853"/>
                    <a:gd name="connsiteX3" fmla="*/ 47981 w 555981"/>
                    <a:gd name="connsiteY3" fmla="*/ 101617 h 549853"/>
                    <a:gd name="connsiteX4" fmla="*/ 107746 w 555981"/>
                    <a:gd name="connsiteY4" fmla="*/ 59782 h 549853"/>
                    <a:gd name="connsiteX5" fmla="*/ 125675 w 555981"/>
                    <a:gd name="connsiteY5" fmla="*/ 47829 h 549853"/>
                    <a:gd name="connsiteX6" fmla="*/ 197393 w 555981"/>
                    <a:gd name="connsiteY6" fmla="*/ 35876 h 549853"/>
                    <a:gd name="connsiteX7" fmla="*/ 257158 w 555981"/>
                    <a:gd name="connsiteY7" fmla="*/ 59782 h 549853"/>
                    <a:gd name="connsiteX8" fmla="*/ 275087 w 555981"/>
                    <a:gd name="connsiteY8" fmla="*/ 101617 h 549853"/>
                    <a:gd name="connsiteX9" fmla="*/ 293016 w 555981"/>
                    <a:gd name="connsiteY9" fmla="*/ 119547 h 549853"/>
                    <a:gd name="connsiteX10" fmla="*/ 298993 w 555981"/>
                    <a:gd name="connsiteY10" fmla="*/ 143453 h 549853"/>
                    <a:gd name="connsiteX11" fmla="*/ 310946 w 555981"/>
                    <a:gd name="connsiteY11" fmla="*/ 167358 h 549853"/>
                    <a:gd name="connsiteX12" fmla="*/ 316922 w 555981"/>
                    <a:gd name="connsiteY12" fmla="*/ 227123 h 549853"/>
                    <a:gd name="connsiteX13" fmla="*/ 310946 w 555981"/>
                    <a:gd name="connsiteY13" fmla="*/ 268958 h 549853"/>
                    <a:gd name="connsiteX14" fmla="*/ 287040 w 555981"/>
                    <a:gd name="connsiteY14" fmla="*/ 280911 h 549853"/>
                    <a:gd name="connsiteX15" fmla="*/ 197393 w 555981"/>
                    <a:gd name="connsiteY15" fmla="*/ 257005 h 549853"/>
                    <a:gd name="connsiteX16" fmla="*/ 191416 w 555981"/>
                    <a:gd name="connsiteY16" fmla="*/ 227123 h 549853"/>
                    <a:gd name="connsiteX17" fmla="*/ 197393 w 555981"/>
                    <a:gd name="connsiteY17" fmla="*/ 71735 h 549853"/>
                    <a:gd name="connsiteX18" fmla="*/ 239228 w 555981"/>
                    <a:gd name="connsiteY18" fmla="*/ 35876 h 549853"/>
                    <a:gd name="connsiteX19" fmla="*/ 287040 w 555981"/>
                    <a:gd name="connsiteY19" fmla="*/ 17947 h 549853"/>
                    <a:gd name="connsiteX20" fmla="*/ 322899 w 555981"/>
                    <a:gd name="connsiteY20" fmla="*/ 11970 h 549853"/>
                    <a:gd name="connsiteX21" fmla="*/ 352781 w 555981"/>
                    <a:gd name="connsiteY21" fmla="*/ 17 h 549853"/>
                    <a:gd name="connsiteX22" fmla="*/ 490240 w 555981"/>
                    <a:gd name="connsiteY22" fmla="*/ 29900 h 549853"/>
                    <a:gd name="connsiteX23" fmla="*/ 520122 w 555981"/>
                    <a:gd name="connsiteY23" fmla="*/ 83688 h 549853"/>
                    <a:gd name="connsiteX24" fmla="*/ 538052 w 555981"/>
                    <a:gd name="connsiteY24" fmla="*/ 113570 h 549853"/>
                    <a:gd name="connsiteX25" fmla="*/ 550005 w 555981"/>
                    <a:gd name="connsiteY25" fmla="*/ 137476 h 549853"/>
                    <a:gd name="connsiteX26" fmla="*/ 555981 w 555981"/>
                    <a:gd name="connsiteY26" fmla="*/ 179311 h 549853"/>
                    <a:gd name="connsiteX27" fmla="*/ 538052 w 555981"/>
                    <a:gd name="connsiteY27" fmla="*/ 268958 h 549853"/>
                    <a:gd name="connsiteX28" fmla="*/ 520122 w 555981"/>
                    <a:gd name="connsiteY28" fmla="*/ 334700 h 549853"/>
                    <a:gd name="connsiteX29" fmla="*/ 502193 w 555981"/>
                    <a:gd name="connsiteY29" fmla="*/ 364582 h 549853"/>
                    <a:gd name="connsiteX30" fmla="*/ 490240 w 555981"/>
                    <a:gd name="connsiteY30" fmla="*/ 388488 h 549853"/>
                    <a:gd name="connsiteX31" fmla="*/ 484263 w 555981"/>
                    <a:gd name="connsiteY31" fmla="*/ 412394 h 549853"/>
                    <a:gd name="connsiteX32" fmla="*/ 472310 w 555981"/>
                    <a:gd name="connsiteY32" fmla="*/ 424347 h 549853"/>
                    <a:gd name="connsiteX0" fmla="*/ 30052 w 555981"/>
                    <a:gd name="connsiteY0" fmla="*/ 549853 h 549853"/>
                    <a:gd name="connsiteX1" fmla="*/ 169 w 555981"/>
                    <a:gd name="connsiteY1" fmla="*/ 352629 h 549853"/>
                    <a:gd name="connsiteX2" fmla="*/ 42005 w 555981"/>
                    <a:gd name="connsiteY2" fmla="*/ 119547 h 549853"/>
                    <a:gd name="connsiteX3" fmla="*/ 47981 w 555981"/>
                    <a:gd name="connsiteY3" fmla="*/ 101617 h 549853"/>
                    <a:gd name="connsiteX4" fmla="*/ 107746 w 555981"/>
                    <a:gd name="connsiteY4" fmla="*/ 59782 h 549853"/>
                    <a:gd name="connsiteX5" fmla="*/ 125675 w 555981"/>
                    <a:gd name="connsiteY5" fmla="*/ 47829 h 549853"/>
                    <a:gd name="connsiteX6" fmla="*/ 197393 w 555981"/>
                    <a:gd name="connsiteY6" fmla="*/ 35876 h 549853"/>
                    <a:gd name="connsiteX7" fmla="*/ 257158 w 555981"/>
                    <a:gd name="connsiteY7" fmla="*/ 59782 h 549853"/>
                    <a:gd name="connsiteX8" fmla="*/ 275087 w 555981"/>
                    <a:gd name="connsiteY8" fmla="*/ 101617 h 549853"/>
                    <a:gd name="connsiteX9" fmla="*/ 293016 w 555981"/>
                    <a:gd name="connsiteY9" fmla="*/ 119547 h 549853"/>
                    <a:gd name="connsiteX10" fmla="*/ 298993 w 555981"/>
                    <a:gd name="connsiteY10" fmla="*/ 143453 h 549853"/>
                    <a:gd name="connsiteX11" fmla="*/ 310946 w 555981"/>
                    <a:gd name="connsiteY11" fmla="*/ 167358 h 549853"/>
                    <a:gd name="connsiteX12" fmla="*/ 316922 w 555981"/>
                    <a:gd name="connsiteY12" fmla="*/ 227123 h 549853"/>
                    <a:gd name="connsiteX13" fmla="*/ 310946 w 555981"/>
                    <a:gd name="connsiteY13" fmla="*/ 268958 h 549853"/>
                    <a:gd name="connsiteX14" fmla="*/ 287040 w 555981"/>
                    <a:gd name="connsiteY14" fmla="*/ 280911 h 549853"/>
                    <a:gd name="connsiteX15" fmla="*/ 197393 w 555981"/>
                    <a:gd name="connsiteY15" fmla="*/ 257005 h 549853"/>
                    <a:gd name="connsiteX16" fmla="*/ 191416 w 555981"/>
                    <a:gd name="connsiteY16" fmla="*/ 227123 h 549853"/>
                    <a:gd name="connsiteX17" fmla="*/ 197393 w 555981"/>
                    <a:gd name="connsiteY17" fmla="*/ 71735 h 549853"/>
                    <a:gd name="connsiteX18" fmla="*/ 239228 w 555981"/>
                    <a:gd name="connsiteY18" fmla="*/ 35876 h 549853"/>
                    <a:gd name="connsiteX19" fmla="*/ 287040 w 555981"/>
                    <a:gd name="connsiteY19" fmla="*/ 17947 h 549853"/>
                    <a:gd name="connsiteX20" fmla="*/ 322899 w 555981"/>
                    <a:gd name="connsiteY20" fmla="*/ 11970 h 549853"/>
                    <a:gd name="connsiteX21" fmla="*/ 352781 w 555981"/>
                    <a:gd name="connsiteY21" fmla="*/ 17 h 549853"/>
                    <a:gd name="connsiteX22" fmla="*/ 490240 w 555981"/>
                    <a:gd name="connsiteY22" fmla="*/ 29900 h 549853"/>
                    <a:gd name="connsiteX23" fmla="*/ 520122 w 555981"/>
                    <a:gd name="connsiteY23" fmla="*/ 83688 h 549853"/>
                    <a:gd name="connsiteX24" fmla="*/ 538052 w 555981"/>
                    <a:gd name="connsiteY24" fmla="*/ 113570 h 549853"/>
                    <a:gd name="connsiteX25" fmla="*/ 550005 w 555981"/>
                    <a:gd name="connsiteY25" fmla="*/ 137476 h 549853"/>
                    <a:gd name="connsiteX26" fmla="*/ 555981 w 555981"/>
                    <a:gd name="connsiteY26" fmla="*/ 179311 h 549853"/>
                    <a:gd name="connsiteX27" fmla="*/ 538052 w 555981"/>
                    <a:gd name="connsiteY27" fmla="*/ 268958 h 549853"/>
                    <a:gd name="connsiteX28" fmla="*/ 520122 w 555981"/>
                    <a:gd name="connsiteY28" fmla="*/ 334700 h 549853"/>
                    <a:gd name="connsiteX29" fmla="*/ 502193 w 555981"/>
                    <a:gd name="connsiteY29" fmla="*/ 364582 h 549853"/>
                    <a:gd name="connsiteX30" fmla="*/ 490240 w 555981"/>
                    <a:gd name="connsiteY30" fmla="*/ 388488 h 549853"/>
                    <a:gd name="connsiteX31" fmla="*/ 484263 w 555981"/>
                    <a:gd name="connsiteY31" fmla="*/ 412394 h 549853"/>
                    <a:gd name="connsiteX0" fmla="*/ 30052 w 555981"/>
                    <a:gd name="connsiteY0" fmla="*/ 549853 h 549853"/>
                    <a:gd name="connsiteX1" fmla="*/ 169 w 555981"/>
                    <a:gd name="connsiteY1" fmla="*/ 352629 h 549853"/>
                    <a:gd name="connsiteX2" fmla="*/ 42005 w 555981"/>
                    <a:gd name="connsiteY2" fmla="*/ 119547 h 549853"/>
                    <a:gd name="connsiteX3" fmla="*/ 47981 w 555981"/>
                    <a:gd name="connsiteY3" fmla="*/ 101617 h 549853"/>
                    <a:gd name="connsiteX4" fmla="*/ 107746 w 555981"/>
                    <a:gd name="connsiteY4" fmla="*/ 59782 h 549853"/>
                    <a:gd name="connsiteX5" fmla="*/ 125675 w 555981"/>
                    <a:gd name="connsiteY5" fmla="*/ 47829 h 549853"/>
                    <a:gd name="connsiteX6" fmla="*/ 197393 w 555981"/>
                    <a:gd name="connsiteY6" fmla="*/ 35876 h 549853"/>
                    <a:gd name="connsiteX7" fmla="*/ 257158 w 555981"/>
                    <a:gd name="connsiteY7" fmla="*/ 59782 h 549853"/>
                    <a:gd name="connsiteX8" fmla="*/ 275087 w 555981"/>
                    <a:gd name="connsiteY8" fmla="*/ 101617 h 549853"/>
                    <a:gd name="connsiteX9" fmla="*/ 293016 w 555981"/>
                    <a:gd name="connsiteY9" fmla="*/ 119547 h 549853"/>
                    <a:gd name="connsiteX10" fmla="*/ 298993 w 555981"/>
                    <a:gd name="connsiteY10" fmla="*/ 143453 h 549853"/>
                    <a:gd name="connsiteX11" fmla="*/ 310946 w 555981"/>
                    <a:gd name="connsiteY11" fmla="*/ 167358 h 549853"/>
                    <a:gd name="connsiteX12" fmla="*/ 316922 w 555981"/>
                    <a:gd name="connsiteY12" fmla="*/ 227123 h 549853"/>
                    <a:gd name="connsiteX13" fmla="*/ 310946 w 555981"/>
                    <a:gd name="connsiteY13" fmla="*/ 268958 h 549853"/>
                    <a:gd name="connsiteX14" fmla="*/ 287040 w 555981"/>
                    <a:gd name="connsiteY14" fmla="*/ 280911 h 549853"/>
                    <a:gd name="connsiteX15" fmla="*/ 197393 w 555981"/>
                    <a:gd name="connsiteY15" fmla="*/ 257005 h 549853"/>
                    <a:gd name="connsiteX16" fmla="*/ 191416 w 555981"/>
                    <a:gd name="connsiteY16" fmla="*/ 227123 h 549853"/>
                    <a:gd name="connsiteX17" fmla="*/ 197393 w 555981"/>
                    <a:gd name="connsiteY17" fmla="*/ 71735 h 549853"/>
                    <a:gd name="connsiteX18" fmla="*/ 239228 w 555981"/>
                    <a:gd name="connsiteY18" fmla="*/ 35876 h 549853"/>
                    <a:gd name="connsiteX19" fmla="*/ 287040 w 555981"/>
                    <a:gd name="connsiteY19" fmla="*/ 17947 h 549853"/>
                    <a:gd name="connsiteX20" fmla="*/ 322899 w 555981"/>
                    <a:gd name="connsiteY20" fmla="*/ 11970 h 549853"/>
                    <a:gd name="connsiteX21" fmla="*/ 352781 w 555981"/>
                    <a:gd name="connsiteY21" fmla="*/ 17 h 549853"/>
                    <a:gd name="connsiteX22" fmla="*/ 490240 w 555981"/>
                    <a:gd name="connsiteY22" fmla="*/ 29900 h 549853"/>
                    <a:gd name="connsiteX23" fmla="*/ 520122 w 555981"/>
                    <a:gd name="connsiteY23" fmla="*/ 83688 h 549853"/>
                    <a:gd name="connsiteX24" fmla="*/ 538052 w 555981"/>
                    <a:gd name="connsiteY24" fmla="*/ 113570 h 549853"/>
                    <a:gd name="connsiteX25" fmla="*/ 550005 w 555981"/>
                    <a:gd name="connsiteY25" fmla="*/ 137476 h 549853"/>
                    <a:gd name="connsiteX26" fmla="*/ 555981 w 555981"/>
                    <a:gd name="connsiteY26" fmla="*/ 179311 h 549853"/>
                    <a:gd name="connsiteX27" fmla="*/ 538052 w 555981"/>
                    <a:gd name="connsiteY27" fmla="*/ 268958 h 549853"/>
                    <a:gd name="connsiteX28" fmla="*/ 502193 w 555981"/>
                    <a:gd name="connsiteY28" fmla="*/ 364582 h 549853"/>
                    <a:gd name="connsiteX29" fmla="*/ 490240 w 555981"/>
                    <a:gd name="connsiteY29" fmla="*/ 388488 h 549853"/>
                    <a:gd name="connsiteX30" fmla="*/ 484263 w 555981"/>
                    <a:gd name="connsiteY30" fmla="*/ 412394 h 549853"/>
                    <a:gd name="connsiteX0" fmla="*/ 30052 w 555981"/>
                    <a:gd name="connsiteY0" fmla="*/ 549853 h 549853"/>
                    <a:gd name="connsiteX1" fmla="*/ 169 w 555981"/>
                    <a:gd name="connsiteY1" fmla="*/ 352629 h 549853"/>
                    <a:gd name="connsiteX2" fmla="*/ 42005 w 555981"/>
                    <a:gd name="connsiteY2" fmla="*/ 119547 h 549853"/>
                    <a:gd name="connsiteX3" fmla="*/ 47981 w 555981"/>
                    <a:gd name="connsiteY3" fmla="*/ 101617 h 549853"/>
                    <a:gd name="connsiteX4" fmla="*/ 107746 w 555981"/>
                    <a:gd name="connsiteY4" fmla="*/ 59782 h 549853"/>
                    <a:gd name="connsiteX5" fmla="*/ 125675 w 555981"/>
                    <a:gd name="connsiteY5" fmla="*/ 47829 h 549853"/>
                    <a:gd name="connsiteX6" fmla="*/ 197393 w 555981"/>
                    <a:gd name="connsiteY6" fmla="*/ 35876 h 549853"/>
                    <a:gd name="connsiteX7" fmla="*/ 257158 w 555981"/>
                    <a:gd name="connsiteY7" fmla="*/ 59782 h 549853"/>
                    <a:gd name="connsiteX8" fmla="*/ 275087 w 555981"/>
                    <a:gd name="connsiteY8" fmla="*/ 101617 h 549853"/>
                    <a:gd name="connsiteX9" fmla="*/ 293016 w 555981"/>
                    <a:gd name="connsiteY9" fmla="*/ 119547 h 549853"/>
                    <a:gd name="connsiteX10" fmla="*/ 298993 w 555981"/>
                    <a:gd name="connsiteY10" fmla="*/ 143453 h 549853"/>
                    <a:gd name="connsiteX11" fmla="*/ 310946 w 555981"/>
                    <a:gd name="connsiteY11" fmla="*/ 167358 h 549853"/>
                    <a:gd name="connsiteX12" fmla="*/ 316922 w 555981"/>
                    <a:gd name="connsiteY12" fmla="*/ 227123 h 549853"/>
                    <a:gd name="connsiteX13" fmla="*/ 310946 w 555981"/>
                    <a:gd name="connsiteY13" fmla="*/ 268958 h 549853"/>
                    <a:gd name="connsiteX14" fmla="*/ 287040 w 555981"/>
                    <a:gd name="connsiteY14" fmla="*/ 280911 h 549853"/>
                    <a:gd name="connsiteX15" fmla="*/ 197393 w 555981"/>
                    <a:gd name="connsiteY15" fmla="*/ 257005 h 549853"/>
                    <a:gd name="connsiteX16" fmla="*/ 191416 w 555981"/>
                    <a:gd name="connsiteY16" fmla="*/ 227123 h 549853"/>
                    <a:gd name="connsiteX17" fmla="*/ 197393 w 555981"/>
                    <a:gd name="connsiteY17" fmla="*/ 71735 h 549853"/>
                    <a:gd name="connsiteX18" fmla="*/ 239228 w 555981"/>
                    <a:gd name="connsiteY18" fmla="*/ 35876 h 549853"/>
                    <a:gd name="connsiteX19" fmla="*/ 287040 w 555981"/>
                    <a:gd name="connsiteY19" fmla="*/ 17947 h 549853"/>
                    <a:gd name="connsiteX20" fmla="*/ 322899 w 555981"/>
                    <a:gd name="connsiteY20" fmla="*/ 11970 h 549853"/>
                    <a:gd name="connsiteX21" fmla="*/ 352781 w 555981"/>
                    <a:gd name="connsiteY21" fmla="*/ 17 h 549853"/>
                    <a:gd name="connsiteX22" fmla="*/ 490240 w 555981"/>
                    <a:gd name="connsiteY22" fmla="*/ 29900 h 549853"/>
                    <a:gd name="connsiteX23" fmla="*/ 520122 w 555981"/>
                    <a:gd name="connsiteY23" fmla="*/ 83688 h 549853"/>
                    <a:gd name="connsiteX24" fmla="*/ 538052 w 555981"/>
                    <a:gd name="connsiteY24" fmla="*/ 113570 h 549853"/>
                    <a:gd name="connsiteX25" fmla="*/ 555981 w 555981"/>
                    <a:gd name="connsiteY25" fmla="*/ 179311 h 549853"/>
                    <a:gd name="connsiteX26" fmla="*/ 538052 w 555981"/>
                    <a:gd name="connsiteY26" fmla="*/ 268958 h 549853"/>
                    <a:gd name="connsiteX27" fmla="*/ 502193 w 555981"/>
                    <a:gd name="connsiteY27" fmla="*/ 364582 h 549853"/>
                    <a:gd name="connsiteX28" fmla="*/ 490240 w 555981"/>
                    <a:gd name="connsiteY28" fmla="*/ 388488 h 549853"/>
                    <a:gd name="connsiteX29" fmla="*/ 484263 w 555981"/>
                    <a:gd name="connsiteY29" fmla="*/ 412394 h 549853"/>
                    <a:gd name="connsiteX0" fmla="*/ 30052 w 555981"/>
                    <a:gd name="connsiteY0" fmla="*/ 549853 h 549853"/>
                    <a:gd name="connsiteX1" fmla="*/ 169 w 555981"/>
                    <a:gd name="connsiteY1" fmla="*/ 352629 h 549853"/>
                    <a:gd name="connsiteX2" fmla="*/ 42005 w 555981"/>
                    <a:gd name="connsiteY2" fmla="*/ 119547 h 549853"/>
                    <a:gd name="connsiteX3" fmla="*/ 47981 w 555981"/>
                    <a:gd name="connsiteY3" fmla="*/ 101617 h 549853"/>
                    <a:gd name="connsiteX4" fmla="*/ 107746 w 555981"/>
                    <a:gd name="connsiteY4" fmla="*/ 59782 h 549853"/>
                    <a:gd name="connsiteX5" fmla="*/ 125675 w 555981"/>
                    <a:gd name="connsiteY5" fmla="*/ 47829 h 549853"/>
                    <a:gd name="connsiteX6" fmla="*/ 197393 w 555981"/>
                    <a:gd name="connsiteY6" fmla="*/ 35876 h 549853"/>
                    <a:gd name="connsiteX7" fmla="*/ 257158 w 555981"/>
                    <a:gd name="connsiteY7" fmla="*/ 59782 h 549853"/>
                    <a:gd name="connsiteX8" fmla="*/ 275087 w 555981"/>
                    <a:gd name="connsiteY8" fmla="*/ 101617 h 549853"/>
                    <a:gd name="connsiteX9" fmla="*/ 293016 w 555981"/>
                    <a:gd name="connsiteY9" fmla="*/ 119547 h 549853"/>
                    <a:gd name="connsiteX10" fmla="*/ 298993 w 555981"/>
                    <a:gd name="connsiteY10" fmla="*/ 143453 h 549853"/>
                    <a:gd name="connsiteX11" fmla="*/ 316922 w 555981"/>
                    <a:gd name="connsiteY11" fmla="*/ 227123 h 549853"/>
                    <a:gd name="connsiteX12" fmla="*/ 310946 w 555981"/>
                    <a:gd name="connsiteY12" fmla="*/ 268958 h 549853"/>
                    <a:gd name="connsiteX13" fmla="*/ 287040 w 555981"/>
                    <a:gd name="connsiteY13" fmla="*/ 280911 h 549853"/>
                    <a:gd name="connsiteX14" fmla="*/ 197393 w 555981"/>
                    <a:gd name="connsiteY14" fmla="*/ 257005 h 549853"/>
                    <a:gd name="connsiteX15" fmla="*/ 191416 w 555981"/>
                    <a:gd name="connsiteY15" fmla="*/ 227123 h 549853"/>
                    <a:gd name="connsiteX16" fmla="*/ 197393 w 555981"/>
                    <a:gd name="connsiteY16" fmla="*/ 71735 h 549853"/>
                    <a:gd name="connsiteX17" fmla="*/ 239228 w 555981"/>
                    <a:gd name="connsiteY17" fmla="*/ 35876 h 549853"/>
                    <a:gd name="connsiteX18" fmla="*/ 287040 w 555981"/>
                    <a:gd name="connsiteY18" fmla="*/ 17947 h 549853"/>
                    <a:gd name="connsiteX19" fmla="*/ 322899 w 555981"/>
                    <a:gd name="connsiteY19" fmla="*/ 11970 h 549853"/>
                    <a:gd name="connsiteX20" fmla="*/ 352781 w 555981"/>
                    <a:gd name="connsiteY20" fmla="*/ 17 h 549853"/>
                    <a:gd name="connsiteX21" fmla="*/ 490240 w 555981"/>
                    <a:gd name="connsiteY21" fmla="*/ 29900 h 549853"/>
                    <a:gd name="connsiteX22" fmla="*/ 520122 w 555981"/>
                    <a:gd name="connsiteY22" fmla="*/ 83688 h 549853"/>
                    <a:gd name="connsiteX23" fmla="*/ 538052 w 555981"/>
                    <a:gd name="connsiteY23" fmla="*/ 113570 h 549853"/>
                    <a:gd name="connsiteX24" fmla="*/ 555981 w 555981"/>
                    <a:gd name="connsiteY24" fmla="*/ 179311 h 549853"/>
                    <a:gd name="connsiteX25" fmla="*/ 538052 w 555981"/>
                    <a:gd name="connsiteY25" fmla="*/ 268958 h 549853"/>
                    <a:gd name="connsiteX26" fmla="*/ 502193 w 555981"/>
                    <a:gd name="connsiteY26" fmla="*/ 364582 h 549853"/>
                    <a:gd name="connsiteX27" fmla="*/ 490240 w 555981"/>
                    <a:gd name="connsiteY27" fmla="*/ 388488 h 549853"/>
                    <a:gd name="connsiteX28" fmla="*/ 484263 w 555981"/>
                    <a:gd name="connsiteY28" fmla="*/ 412394 h 549853"/>
                    <a:gd name="connsiteX0" fmla="*/ 0 w 555812"/>
                    <a:gd name="connsiteY0" fmla="*/ 352629 h 412394"/>
                    <a:gd name="connsiteX1" fmla="*/ 41836 w 555812"/>
                    <a:gd name="connsiteY1" fmla="*/ 119547 h 412394"/>
                    <a:gd name="connsiteX2" fmla="*/ 47812 w 555812"/>
                    <a:gd name="connsiteY2" fmla="*/ 101617 h 412394"/>
                    <a:gd name="connsiteX3" fmla="*/ 107577 w 555812"/>
                    <a:gd name="connsiteY3" fmla="*/ 59782 h 412394"/>
                    <a:gd name="connsiteX4" fmla="*/ 125506 w 555812"/>
                    <a:gd name="connsiteY4" fmla="*/ 47829 h 412394"/>
                    <a:gd name="connsiteX5" fmla="*/ 197224 w 555812"/>
                    <a:gd name="connsiteY5" fmla="*/ 35876 h 412394"/>
                    <a:gd name="connsiteX6" fmla="*/ 256989 w 555812"/>
                    <a:gd name="connsiteY6" fmla="*/ 59782 h 412394"/>
                    <a:gd name="connsiteX7" fmla="*/ 274918 w 555812"/>
                    <a:gd name="connsiteY7" fmla="*/ 101617 h 412394"/>
                    <a:gd name="connsiteX8" fmla="*/ 292847 w 555812"/>
                    <a:gd name="connsiteY8" fmla="*/ 119547 h 412394"/>
                    <a:gd name="connsiteX9" fmla="*/ 298824 w 555812"/>
                    <a:gd name="connsiteY9" fmla="*/ 143453 h 412394"/>
                    <a:gd name="connsiteX10" fmla="*/ 316753 w 555812"/>
                    <a:gd name="connsiteY10" fmla="*/ 227123 h 412394"/>
                    <a:gd name="connsiteX11" fmla="*/ 310777 w 555812"/>
                    <a:gd name="connsiteY11" fmla="*/ 268958 h 412394"/>
                    <a:gd name="connsiteX12" fmla="*/ 286871 w 555812"/>
                    <a:gd name="connsiteY12" fmla="*/ 280911 h 412394"/>
                    <a:gd name="connsiteX13" fmla="*/ 197224 w 555812"/>
                    <a:gd name="connsiteY13" fmla="*/ 257005 h 412394"/>
                    <a:gd name="connsiteX14" fmla="*/ 191247 w 555812"/>
                    <a:gd name="connsiteY14" fmla="*/ 227123 h 412394"/>
                    <a:gd name="connsiteX15" fmla="*/ 197224 w 555812"/>
                    <a:gd name="connsiteY15" fmla="*/ 71735 h 412394"/>
                    <a:gd name="connsiteX16" fmla="*/ 239059 w 555812"/>
                    <a:gd name="connsiteY16" fmla="*/ 35876 h 412394"/>
                    <a:gd name="connsiteX17" fmla="*/ 286871 w 555812"/>
                    <a:gd name="connsiteY17" fmla="*/ 17947 h 412394"/>
                    <a:gd name="connsiteX18" fmla="*/ 322730 w 555812"/>
                    <a:gd name="connsiteY18" fmla="*/ 11970 h 412394"/>
                    <a:gd name="connsiteX19" fmla="*/ 352612 w 555812"/>
                    <a:gd name="connsiteY19" fmla="*/ 17 h 412394"/>
                    <a:gd name="connsiteX20" fmla="*/ 490071 w 555812"/>
                    <a:gd name="connsiteY20" fmla="*/ 29900 h 412394"/>
                    <a:gd name="connsiteX21" fmla="*/ 519953 w 555812"/>
                    <a:gd name="connsiteY21" fmla="*/ 83688 h 412394"/>
                    <a:gd name="connsiteX22" fmla="*/ 537883 w 555812"/>
                    <a:gd name="connsiteY22" fmla="*/ 113570 h 412394"/>
                    <a:gd name="connsiteX23" fmla="*/ 555812 w 555812"/>
                    <a:gd name="connsiteY23" fmla="*/ 179311 h 412394"/>
                    <a:gd name="connsiteX24" fmla="*/ 537883 w 555812"/>
                    <a:gd name="connsiteY24" fmla="*/ 268958 h 412394"/>
                    <a:gd name="connsiteX25" fmla="*/ 502024 w 555812"/>
                    <a:gd name="connsiteY25" fmla="*/ 364582 h 412394"/>
                    <a:gd name="connsiteX26" fmla="*/ 490071 w 555812"/>
                    <a:gd name="connsiteY26" fmla="*/ 388488 h 412394"/>
                    <a:gd name="connsiteX27" fmla="*/ 484094 w 555812"/>
                    <a:gd name="connsiteY27" fmla="*/ 412394 h 412394"/>
                    <a:gd name="connsiteX0" fmla="*/ 0 w 529618"/>
                    <a:gd name="connsiteY0" fmla="*/ 424066 h 424066"/>
                    <a:gd name="connsiteX1" fmla="*/ 15642 w 529618"/>
                    <a:gd name="connsiteY1" fmla="*/ 119547 h 424066"/>
                    <a:gd name="connsiteX2" fmla="*/ 21618 w 529618"/>
                    <a:gd name="connsiteY2" fmla="*/ 101617 h 424066"/>
                    <a:gd name="connsiteX3" fmla="*/ 81383 w 529618"/>
                    <a:gd name="connsiteY3" fmla="*/ 59782 h 424066"/>
                    <a:gd name="connsiteX4" fmla="*/ 99312 w 529618"/>
                    <a:gd name="connsiteY4" fmla="*/ 47829 h 424066"/>
                    <a:gd name="connsiteX5" fmla="*/ 171030 w 529618"/>
                    <a:gd name="connsiteY5" fmla="*/ 35876 h 424066"/>
                    <a:gd name="connsiteX6" fmla="*/ 230795 w 529618"/>
                    <a:gd name="connsiteY6" fmla="*/ 59782 h 424066"/>
                    <a:gd name="connsiteX7" fmla="*/ 248724 w 529618"/>
                    <a:gd name="connsiteY7" fmla="*/ 101617 h 424066"/>
                    <a:gd name="connsiteX8" fmla="*/ 266653 w 529618"/>
                    <a:gd name="connsiteY8" fmla="*/ 119547 h 424066"/>
                    <a:gd name="connsiteX9" fmla="*/ 272630 w 529618"/>
                    <a:gd name="connsiteY9" fmla="*/ 143453 h 424066"/>
                    <a:gd name="connsiteX10" fmla="*/ 290559 w 529618"/>
                    <a:gd name="connsiteY10" fmla="*/ 227123 h 424066"/>
                    <a:gd name="connsiteX11" fmla="*/ 284583 w 529618"/>
                    <a:gd name="connsiteY11" fmla="*/ 268958 h 424066"/>
                    <a:gd name="connsiteX12" fmla="*/ 260677 w 529618"/>
                    <a:gd name="connsiteY12" fmla="*/ 280911 h 424066"/>
                    <a:gd name="connsiteX13" fmla="*/ 171030 w 529618"/>
                    <a:gd name="connsiteY13" fmla="*/ 257005 h 424066"/>
                    <a:gd name="connsiteX14" fmla="*/ 165053 w 529618"/>
                    <a:gd name="connsiteY14" fmla="*/ 227123 h 424066"/>
                    <a:gd name="connsiteX15" fmla="*/ 171030 w 529618"/>
                    <a:gd name="connsiteY15" fmla="*/ 71735 h 424066"/>
                    <a:gd name="connsiteX16" fmla="*/ 212865 w 529618"/>
                    <a:gd name="connsiteY16" fmla="*/ 35876 h 424066"/>
                    <a:gd name="connsiteX17" fmla="*/ 260677 w 529618"/>
                    <a:gd name="connsiteY17" fmla="*/ 17947 h 424066"/>
                    <a:gd name="connsiteX18" fmla="*/ 296536 w 529618"/>
                    <a:gd name="connsiteY18" fmla="*/ 11970 h 424066"/>
                    <a:gd name="connsiteX19" fmla="*/ 326418 w 529618"/>
                    <a:gd name="connsiteY19" fmla="*/ 17 h 424066"/>
                    <a:gd name="connsiteX20" fmla="*/ 463877 w 529618"/>
                    <a:gd name="connsiteY20" fmla="*/ 29900 h 424066"/>
                    <a:gd name="connsiteX21" fmla="*/ 493759 w 529618"/>
                    <a:gd name="connsiteY21" fmla="*/ 83688 h 424066"/>
                    <a:gd name="connsiteX22" fmla="*/ 511689 w 529618"/>
                    <a:gd name="connsiteY22" fmla="*/ 113570 h 424066"/>
                    <a:gd name="connsiteX23" fmla="*/ 529618 w 529618"/>
                    <a:gd name="connsiteY23" fmla="*/ 179311 h 424066"/>
                    <a:gd name="connsiteX24" fmla="*/ 511689 w 529618"/>
                    <a:gd name="connsiteY24" fmla="*/ 268958 h 424066"/>
                    <a:gd name="connsiteX25" fmla="*/ 475830 w 529618"/>
                    <a:gd name="connsiteY25" fmla="*/ 364582 h 424066"/>
                    <a:gd name="connsiteX26" fmla="*/ 463877 w 529618"/>
                    <a:gd name="connsiteY26" fmla="*/ 388488 h 424066"/>
                    <a:gd name="connsiteX27" fmla="*/ 457900 w 529618"/>
                    <a:gd name="connsiteY27" fmla="*/ 412394 h 424066"/>
                    <a:gd name="connsiteX0" fmla="*/ 3013 w 532631"/>
                    <a:gd name="connsiteY0" fmla="*/ 424066 h 424066"/>
                    <a:gd name="connsiteX1" fmla="*/ 18655 w 532631"/>
                    <a:gd name="connsiteY1" fmla="*/ 119547 h 424066"/>
                    <a:gd name="connsiteX2" fmla="*/ 24631 w 532631"/>
                    <a:gd name="connsiteY2" fmla="*/ 101617 h 424066"/>
                    <a:gd name="connsiteX3" fmla="*/ 84396 w 532631"/>
                    <a:gd name="connsiteY3" fmla="*/ 59782 h 424066"/>
                    <a:gd name="connsiteX4" fmla="*/ 102325 w 532631"/>
                    <a:gd name="connsiteY4" fmla="*/ 47829 h 424066"/>
                    <a:gd name="connsiteX5" fmla="*/ 174043 w 532631"/>
                    <a:gd name="connsiteY5" fmla="*/ 35876 h 424066"/>
                    <a:gd name="connsiteX6" fmla="*/ 233808 w 532631"/>
                    <a:gd name="connsiteY6" fmla="*/ 59782 h 424066"/>
                    <a:gd name="connsiteX7" fmla="*/ 251737 w 532631"/>
                    <a:gd name="connsiteY7" fmla="*/ 101617 h 424066"/>
                    <a:gd name="connsiteX8" fmla="*/ 269666 w 532631"/>
                    <a:gd name="connsiteY8" fmla="*/ 119547 h 424066"/>
                    <a:gd name="connsiteX9" fmla="*/ 275643 w 532631"/>
                    <a:gd name="connsiteY9" fmla="*/ 143453 h 424066"/>
                    <a:gd name="connsiteX10" fmla="*/ 293572 w 532631"/>
                    <a:gd name="connsiteY10" fmla="*/ 227123 h 424066"/>
                    <a:gd name="connsiteX11" fmla="*/ 287596 w 532631"/>
                    <a:gd name="connsiteY11" fmla="*/ 268958 h 424066"/>
                    <a:gd name="connsiteX12" fmla="*/ 263690 w 532631"/>
                    <a:gd name="connsiteY12" fmla="*/ 280911 h 424066"/>
                    <a:gd name="connsiteX13" fmla="*/ 174043 w 532631"/>
                    <a:gd name="connsiteY13" fmla="*/ 257005 h 424066"/>
                    <a:gd name="connsiteX14" fmla="*/ 168066 w 532631"/>
                    <a:gd name="connsiteY14" fmla="*/ 227123 h 424066"/>
                    <a:gd name="connsiteX15" fmla="*/ 174043 w 532631"/>
                    <a:gd name="connsiteY15" fmla="*/ 71735 h 424066"/>
                    <a:gd name="connsiteX16" fmla="*/ 215878 w 532631"/>
                    <a:gd name="connsiteY16" fmla="*/ 35876 h 424066"/>
                    <a:gd name="connsiteX17" fmla="*/ 263690 w 532631"/>
                    <a:gd name="connsiteY17" fmla="*/ 17947 h 424066"/>
                    <a:gd name="connsiteX18" fmla="*/ 299549 w 532631"/>
                    <a:gd name="connsiteY18" fmla="*/ 11970 h 424066"/>
                    <a:gd name="connsiteX19" fmla="*/ 329431 w 532631"/>
                    <a:gd name="connsiteY19" fmla="*/ 17 h 424066"/>
                    <a:gd name="connsiteX20" fmla="*/ 466890 w 532631"/>
                    <a:gd name="connsiteY20" fmla="*/ 29900 h 424066"/>
                    <a:gd name="connsiteX21" fmla="*/ 496772 w 532631"/>
                    <a:gd name="connsiteY21" fmla="*/ 83688 h 424066"/>
                    <a:gd name="connsiteX22" fmla="*/ 514702 w 532631"/>
                    <a:gd name="connsiteY22" fmla="*/ 113570 h 424066"/>
                    <a:gd name="connsiteX23" fmla="*/ 532631 w 532631"/>
                    <a:gd name="connsiteY23" fmla="*/ 179311 h 424066"/>
                    <a:gd name="connsiteX24" fmla="*/ 514702 w 532631"/>
                    <a:gd name="connsiteY24" fmla="*/ 268958 h 424066"/>
                    <a:gd name="connsiteX25" fmla="*/ 478843 w 532631"/>
                    <a:gd name="connsiteY25" fmla="*/ 364582 h 424066"/>
                    <a:gd name="connsiteX26" fmla="*/ 466890 w 532631"/>
                    <a:gd name="connsiteY26" fmla="*/ 388488 h 424066"/>
                    <a:gd name="connsiteX27" fmla="*/ 460913 w 532631"/>
                    <a:gd name="connsiteY27" fmla="*/ 412394 h 424066"/>
                    <a:gd name="connsiteX0" fmla="*/ 3013 w 532631"/>
                    <a:gd name="connsiteY0" fmla="*/ 424066 h 424066"/>
                    <a:gd name="connsiteX1" fmla="*/ 18655 w 532631"/>
                    <a:gd name="connsiteY1" fmla="*/ 119547 h 424066"/>
                    <a:gd name="connsiteX2" fmla="*/ 84396 w 532631"/>
                    <a:gd name="connsiteY2" fmla="*/ 59782 h 424066"/>
                    <a:gd name="connsiteX3" fmla="*/ 102325 w 532631"/>
                    <a:gd name="connsiteY3" fmla="*/ 47829 h 424066"/>
                    <a:gd name="connsiteX4" fmla="*/ 174043 w 532631"/>
                    <a:gd name="connsiteY4" fmla="*/ 35876 h 424066"/>
                    <a:gd name="connsiteX5" fmla="*/ 233808 w 532631"/>
                    <a:gd name="connsiteY5" fmla="*/ 59782 h 424066"/>
                    <a:gd name="connsiteX6" fmla="*/ 251737 w 532631"/>
                    <a:gd name="connsiteY6" fmla="*/ 101617 h 424066"/>
                    <a:gd name="connsiteX7" fmla="*/ 269666 w 532631"/>
                    <a:gd name="connsiteY7" fmla="*/ 119547 h 424066"/>
                    <a:gd name="connsiteX8" fmla="*/ 275643 w 532631"/>
                    <a:gd name="connsiteY8" fmla="*/ 143453 h 424066"/>
                    <a:gd name="connsiteX9" fmla="*/ 293572 w 532631"/>
                    <a:gd name="connsiteY9" fmla="*/ 227123 h 424066"/>
                    <a:gd name="connsiteX10" fmla="*/ 287596 w 532631"/>
                    <a:gd name="connsiteY10" fmla="*/ 268958 h 424066"/>
                    <a:gd name="connsiteX11" fmla="*/ 263690 w 532631"/>
                    <a:gd name="connsiteY11" fmla="*/ 280911 h 424066"/>
                    <a:gd name="connsiteX12" fmla="*/ 174043 w 532631"/>
                    <a:gd name="connsiteY12" fmla="*/ 257005 h 424066"/>
                    <a:gd name="connsiteX13" fmla="*/ 168066 w 532631"/>
                    <a:gd name="connsiteY13" fmla="*/ 227123 h 424066"/>
                    <a:gd name="connsiteX14" fmla="*/ 174043 w 532631"/>
                    <a:gd name="connsiteY14" fmla="*/ 71735 h 424066"/>
                    <a:gd name="connsiteX15" fmla="*/ 215878 w 532631"/>
                    <a:gd name="connsiteY15" fmla="*/ 35876 h 424066"/>
                    <a:gd name="connsiteX16" fmla="*/ 263690 w 532631"/>
                    <a:gd name="connsiteY16" fmla="*/ 17947 h 424066"/>
                    <a:gd name="connsiteX17" fmla="*/ 299549 w 532631"/>
                    <a:gd name="connsiteY17" fmla="*/ 11970 h 424066"/>
                    <a:gd name="connsiteX18" fmla="*/ 329431 w 532631"/>
                    <a:gd name="connsiteY18" fmla="*/ 17 h 424066"/>
                    <a:gd name="connsiteX19" fmla="*/ 466890 w 532631"/>
                    <a:gd name="connsiteY19" fmla="*/ 29900 h 424066"/>
                    <a:gd name="connsiteX20" fmla="*/ 496772 w 532631"/>
                    <a:gd name="connsiteY20" fmla="*/ 83688 h 424066"/>
                    <a:gd name="connsiteX21" fmla="*/ 514702 w 532631"/>
                    <a:gd name="connsiteY21" fmla="*/ 113570 h 424066"/>
                    <a:gd name="connsiteX22" fmla="*/ 532631 w 532631"/>
                    <a:gd name="connsiteY22" fmla="*/ 179311 h 424066"/>
                    <a:gd name="connsiteX23" fmla="*/ 514702 w 532631"/>
                    <a:gd name="connsiteY23" fmla="*/ 268958 h 424066"/>
                    <a:gd name="connsiteX24" fmla="*/ 478843 w 532631"/>
                    <a:gd name="connsiteY24" fmla="*/ 364582 h 424066"/>
                    <a:gd name="connsiteX25" fmla="*/ 466890 w 532631"/>
                    <a:gd name="connsiteY25" fmla="*/ 388488 h 424066"/>
                    <a:gd name="connsiteX26" fmla="*/ 460913 w 532631"/>
                    <a:gd name="connsiteY26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54469 w 535363"/>
                    <a:gd name="connsiteY6" fmla="*/ 101617 h 424066"/>
                    <a:gd name="connsiteX7" fmla="*/ 272398 w 535363"/>
                    <a:gd name="connsiteY7" fmla="*/ 119547 h 424066"/>
                    <a:gd name="connsiteX8" fmla="*/ 278375 w 535363"/>
                    <a:gd name="connsiteY8" fmla="*/ 143453 h 424066"/>
                    <a:gd name="connsiteX9" fmla="*/ 296304 w 535363"/>
                    <a:gd name="connsiteY9" fmla="*/ 227123 h 424066"/>
                    <a:gd name="connsiteX10" fmla="*/ 290328 w 535363"/>
                    <a:gd name="connsiteY10" fmla="*/ 268958 h 424066"/>
                    <a:gd name="connsiteX11" fmla="*/ 266422 w 535363"/>
                    <a:gd name="connsiteY11" fmla="*/ 280911 h 424066"/>
                    <a:gd name="connsiteX12" fmla="*/ 176775 w 535363"/>
                    <a:gd name="connsiteY12" fmla="*/ 257005 h 424066"/>
                    <a:gd name="connsiteX13" fmla="*/ 170798 w 535363"/>
                    <a:gd name="connsiteY13" fmla="*/ 227123 h 424066"/>
                    <a:gd name="connsiteX14" fmla="*/ 176775 w 535363"/>
                    <a:gd name="connsiteY14" fmla="*/ 71735 h 424066"/>
                    <a:gd name="connsiteX15" fmla="*/ 218610 w 535363"/>
                    <a:gd name="connsiteY15" fmla="*/ 35876 h 424066"/>
                    <a:gd name="connsiteX16" fmla="*/ 266422 w 535363"/>
                    <a:gd name="connsiteY16" fmla="*/ 17947 h 424066"/>
                    <a:gd name="connsiteX17" fmla="*/ 302281 w 535363"/>
                    <a:gd name="connsiteY17" fmla="*/ 11970 h 424066"/>
                    <a:gd name="connsiteX18" fmla="*/ 332163 w 535363"/>
                    <a:gd name="connsiteY18" fmla="*/ 17 h 424066"/>
                    <a:gd name="connsiteX19" fmla="*/ 469622 w 535363"/>
                    <a:gd name="connsiteY19" fmla="*/ 29900 h 424066"/>
                    <a:gd name="connsiteX20" fmla="*/ 499504 w 535363"/>
                    <a:gd name="connsiteY20" fmla="*/ 83688 h 424066"/>
                    <a:gd name="connsiteX21" fmla="*/ 517434 w 535363"/>
                    <a:gd name="connsiteY21" fmla="*/ 113570 h 424066"/>
                    <a:gd name="connsiteX22" fmla="*/ 535363 w 535363"/>
                    <a:gd name="connsiteY22" fmla="*/ 179311 h 424066"/>
                    <a:gd name="connsiteX23" fmla="*/ 517434 w 535363"/>
                    <a:gd name="connsiteY23" fmla="*/ 268958 h 424066"/>
                    <a:gd name="connsiteX24" fmla="*/ 481575 w 535363"/>
                    <a:gd name="connsiteY24" fmla="*/ 364582 h 424066"/>
                    <a:gd name="connsiteX25" fmla="*/ 469622 w 535363"/>
                    <a:gd name="connsiteY25" fmla="*/ 388488 h 424066"/>
                    <a:gd name="connsiteX26" fmla="*/ 463645 w 535363"/>
                    <a:gd name="connsiteY26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78375 w 535363"/>
                    <a:gd name="connsiteY7" fmla="*/ 143453 h 424066"/>
                    <a:gd name="connsiteX8" fmla="*/ 296304 w 535363"/>
                    <a:gd name="connsiteY8" fmla="*/ 227123 h 424066"/>
                    <a:gd name="connsiteX9" fmla="*/ 290328 w 535363"/>
                    <a:gd name="connsiteY9" fmla="*/ 268958 h 424066"/>
                    <a:gd name="connsiteX10" fmla="*/ 266422 w 535363"/>
                    <a:gd name="connsiteY10" fmla="*/ 280911 h 424066"/>
                    <a:gd name="connsiteX11" fmla="*/ 176775 w 535363"/>
                    <a:gd name="connsiteY11" fmla="*/ 257005 h 424066"/>
                    <a:gd name="connsiteX12" fmla="*/ 170798 w 535363"/>
                    <a:gd name="connsiteY12" fmla="*/ 227123 h 424066"/>
                    <a:gd name="connsiteX13" fmla="*/ 176775 w 535363"/>
                    <a:gd name="connsiteY13" fmla="*/ 71735 h 424066"/>
                    <a:gd name="connsiteX14" fmla="*/ 218610 w 535363"/>
                    <a:gd name="connsiteY14" fmla="*/ 35876 h 424066"/>
                    <a:gd name="connsiteX15" fmla="*/ 266422 w 535363"/>
                    <a:gd name="connsiteY15" fmla="*/ 17947 h 424066"/>
                    <a:gd name="connsiteX16" fmla="*/ 302281 w 535363"/>
                    <a:gd name="connsiteY16" fmla="*/ 11970 h 424066"/>
                    <a:gd name="connsiteX17" fmla="*/ 332163 w 535363"/>
                    <a:gd name="connsiteY17" fmla="*/ 17 h 424066"/>
                    <a:gd name="connsiteX18" fmla="*/ 469622 w 535363"/>
                    <a:gd name="connsiteY18" fmla="*/ 29900 h 424066"/>
                    <a:gd name="connsiteX19" fmla="*/ 499504 w 535363"/>
                    <a:gd name="connsiteY19" fmla="*/ 83688 h 424066"/>
                    <a:gd name="connsiteX20" fmla="*/ 517434 w 535363"/>
                    <a:gd name="connsiteY20" fmla="*/ 113570 h 424066"/>
                    <a:gd name="connsiteX21" fmla="*/ 535363 w 535363"/>
                    <a:gd name="connsiteY21" fmla="*/ 179311 h 424066"/>
                    <a:gd name="connsiteX22" fmla="*/ 517434 w 535363"/>
                    <a:gd name="connsiteY22" fmla="*/ 268958 h 424066"/>
                    <a:gd name="connsiteX23" fmla="*/ 481575 w 535363"/>
                    <a:gd name="connsiteY23" fmla="*/ 364582 h 424066"/>
                    <a:gd name="connsiteX24" fmla="*/ 469622 w 535363"/>
                    <a:gd name="connsiteY24" fmla="*/ 388488 h 424066"/>
                    <a:gd name="connsiteX25" fmla="*/ 463645 w 535363"/>
                    <a:gd name="connsiteY25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90328 w 535363"/>
                    <a:gd name="connsiteY8" fmla="*/ 268958 h 424066"/>
                    <a:gd name="connsiteX9" fmla="*/ 266422 w 535363"/>
                    <a:gd name="connsiteY9" fmla="*/ 280911 h 424066"/>
                    <a:gd name="connsiteX10" fmla="*/ 176775 w 535363"/>
                    <a:gd name="connsiteY10" fmla="*/ 257005 h 424066"/>
                    <a:gd name="connsiteX11" fmla="*/ 170798 w 535363"/>
                    <a:gd name="connsiteY11" fmla="*/ 227123 h 424066"/>
                    <a:gd name="connsiteX12" fmla="*/ 176775 w 535363"/>
                    <a:gd name="connsiteY12" fmla="*/ 71735 h 424066"/>
                    <a:gd name="connsiteX13" fmla="*/ 218610 w 535363"/>
                    <a:gd name="connsiteY13" fmla="*/ 35876 h 424066"/>
                    <a:gd name="connsiteX14" fmla="*/ 266422 w 535363"/>
                    <a:gd name="connsiteY14" fmla="*/ 17947 h 424066"/>
                    <a:gd name="connsiteX15" fmla="*/ 302281 w 535363"/>
                    <a:gd name="connsiteY15" fmla="*/ 11970 h 424066"/>
                    <a:gd name="connsiteX16" fmla="*/ 332163 w 535363"/>
                    <a:gd name="connsiteY16" fmla="*/ 17 h 424066"/>
                    <a:gd name="connsiteX17" fmla="*/ 469622 w 535363"/>
                    <a:gd name="connsiteY17" fmla="*/ 29900 h 424066"/>
                    <a:gd name="connsiteX18" fmla="*/ 499504 w 535363"/>
                    <a:gd name="connsiteY18" fmla="*/ 83688 h 424066"/>
                    <a:gd name="connsiteX19" fmla="*/ 517434 w 535363"/>
                    <a:gd name="connsiteY19" fmla="*/ 113570 h 424066"/>
                    <a:gd name="connsiteX20" fmla="*/ 535363 w 535363"/>
                    <a:gd name="connsiteY20" fmla="*/ 179311 h 424066"/>
                    <a:gd name="connsiteX21" fmla="*/ 517434 w 535363"/>
                    <a:gd name="connsiteY21" fmla="*/ 268958 h 424066"/>
                    <a:gd name="connsiteX22" fmla="*/ 481575 w 535363"/>
                    <a:gd name="connsiteY22" fmla="*/ 364582 h 424066"/>
                    <a:gd name="connsiteX23" fmla="*/ 469622 w 535363"/>
                    <a:gd name="connsiteY23" fmla="*/ 388488 h 424066"/>
                    <a:gd name="connsiteX24" fmla="*/ 463645 w 535363"/>
                    <a:gd name="connsiteY24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80911 h 424066"/>
                    <a:gd name="connsiteX9" fmla="*/ 176775 w 535363"/>
                    <a:gd name="connsiteY9" fmla="*/ 257005 h 424066"/>
                    <a:gd name="connsiteX10" fmla="*/ 170798 w 535363"/>
                    <a:gd name="connsiteY10" fmla="*/ 227123 h 424066"/>
                    <a:gd name="connsiteX11" fmla="*/ 176775 w 535363"/>
                    <a:gd name="connsiteY11" fmla="*/ 71735 h 424066"/>
                    <a:gd name="connsiteX12" fmla="*/ 218610 w 535363"/>
                    <a:gd name="connsiteY12" fmla="*/ 35876 h 424066"/>
                    <a:gd name="connsiteX13" fmla="*/ 266422 w 535363"/>
                    <a:gd name="connsiteY13" fmla="*/ 17947 h 424066"/>
                    <a:gd name="connsiteX14" fmla="*/ 302281 w 535363"/>
                    <a:gd name="connsiteY14" fmla="*/ 11970 h 424066"/>
                    <a:gd name="connsiteX15" fmla="*/ 332163 w 535363"/>
                    <a:gd name="connsiteY15" fmla="*/ 17 h 424066"/>
                    <a:gd name="connsiteX16" fmla="*/ 469622 w 535363"/>
                    <a:gd name="connsiteY16" fmla="*/ 29900 h 424066"/>
                    <a:gd name="connsiteX17" fmla="*/ 499504 w 535363"/>
                    <a:gd name="connsiteY17" fmla="*/ 83688 h 424066"/>
                    <a:gd name="connsiteX18" fmla="*/ 517434 w 535363"/>
                    <a:gd name="connsiteY18" fmla="*/ 113570 h 424066"/>
                    <a:gd name="connsiteX19" fmla="*/ 535363 w 535363"/>
                    <a:gd name="connsiteY19" fmla="*/ 179311 h 424066"/>
                    <a:gd name="connsiteX20" fmla="*/ 517434 w 535363"/>
                    <a:gd name="connsiteY20" fmla="*/ 268958 h 424066"/>
                    <a:gd name="connsiteX21" fmla="*/ 481575 w 535363"/>
                    <a:gd name="connsiteY21" fmla="*/ 364582 h 424066"/>
                    <a:gd name="connsiteX22" fmla="*/ 469622 w 535363"/>
                    <a:gd name="connsiteY22" fmla="*/ 388488 h 424066"/>
                    <a:gd name="connsiteX23" fmla="*/ 463645 w 535363"/>
                    <a:gd name="connsiteY23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80911 h 424066"/>
                    <a:gd name="connsiteX9" fmla="*/ 176775 w 535363"/>
                    <a:gd name="connsiteY9" fmla="*/ 257005 h 424066"/>
                    <a:gd name="connsiteX10" fmla="*/ 176775 w 535363"/>
                    <a:gd name="connsiteY10" fmla="*/ 71735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80911 h 424066"/>
                    <a:gd name="connsiteX9" fmla="*/ 183919 w 535363"/>
                    <a:gd name="connsiteY9" fmla="*/ 254623 h 424066"/>
                    <a:gd name="connsiteX10" fmla="*/ 176775 w 535363"/>
                    <a:gd name="connsiteY10" fmla="*/ 71735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69005 h 424066"/>
                    <a:gd name="connsiteX9" fmla="*/ 183919 w 535363"/>
                    <a:gd name="connsiteY9" fmla="*/ 254623 h 424066"/>
                    <a:gd name="connsiteX10" fmla="*/ 176775 w 535363"/>
                    <a:gd name="connsiteY10" fmla="*/ 71735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69005 h 424066"/>
                    <a:gd name="connsiteX9" fmla="*/ 188681 w 535363"/>
                    <a:gd name="connsiteY9" fmla="*/ 237954 h 424066"/>
                    <a:gd name="connsiteX10" fmla="*/ 176775 w 535363"/>
                    <a:gd name="connsiteY10" fmla="*/ 71735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66422 w 535363"/>
                    <a:gd name="connsiteY8" fmla="*/ 269005 h 424066"/>
                    <a:gd name="connsiteX9" fmla="*/ 188681 w 535363"/>
                    <a:gd name="connsiteY9" fmla="*/ 237954 h 424066"/>
                    <a:gd name="connsiteX10" fmla="*/ 176775 w 535363"/>
                    <a:gd name="connsiteY10" fmla="*/ 100310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28322 w 535363"/>
                    <a:gd name="connsiteY8" fmla="*/ 264243 h 424066"/>
                    <a:gd name="connsiteX9" fmla="*/ 188681 w 535363"/>
                    <a:gd name="connsiteY9" fmla="*/ 237954 h 424066"/>
                    <a:gd name="connsiteX10" fmla="*/ 176775 w 535363"/>
                    <a:gd name="connsiteY10" fmla="*/ 100310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28322 w 535363"/>
                    <a:gd name="connsiteY8" fmla="*/ 264243 h 424066"/>
                    <a:gd name="connsiteX9" fmla="*/ 179156 w 535363"/>
                    <a:gd name="connsiteY9" fmla="*/ 221285 h 424066"/>
                    <a:gd name="connsiteX10" fmla="*/ 176775 w 535363"/>
                    <a:gd name="connsiteY10" fmla="*/ 100310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28322 w 535363"/>
                    <a:gd name="connsiteY8" fmla="*/ 264243 h 424066"/>
                    <a:gd name="connsiteX9" fmla="*/ 179156 w 535363"/>
                    <a:gd name="connsiteY9" fmla="*/ 221285 h 424066"/>
                    <a:gd name="connsiteX10" fmla="*/ 176775 w 535363"/>
                    <a:gd name="connsiteY10" fmla="*/ 100310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5745 w 535363"/>
                    <a:gd name="connsiteY0" fmla="*/ 424066 h 424066"/>
                    <a:gd name="connsiteX1" fmla="*/ 7099 w 535363"/>
                    <a:gd name="connsiteY1" fmla="*/ 119547 h 424066"/>
                    <a:gd name="connsiteX2" fmla="*/ 87128 w 535363"/>
                    <a:gd name="connsiteY2" fmla="*/ 59782 h 424066"/>
                    <a:gd name="connsiteX3" fmla="*/ 105057 w 535363"/>
                    <a:gd name="connsiteY3" fmla="*/ 47829 h 424066"/>
                    <a:gd name="connsiteX4" fmla="*/ 176775 w 535363"/>
                    <a:gd name="connsiteY4" fmla="*/ 35876 h 424066"/>
                    <a:gd name="connsiteX5" fmla="*/ 236540 w 535363"/>
                    <a:gd name="connsiteY5" fmla="*/ 59782 h 424066"/>
                    <a:gd name="connsiteX6" fmla="*/ 272398 w 535363"/>
                    <a:gd name="connsiteY6" fmla="*/ 119547 h 424066"/>
                    <a:gd name="connsiteX7" fmla="*/ 296304 w 535363"/>
                    <a:gd name="connsiteY7" fmla="*/ 227123 h 424066"/>
                    <a:gd name="connsiteX8" fmla="*/ 228322 w 535363"/>
                    <a:gd name="connsiteY8" fmla="*/ 264243 h 424066"/>
                    <a:gd name="connsiteX9" fmla="*/ 179156 w 535363"/>
                    <a:gd name="connsiteY9" fmla="*/ 221285 h 424066"/>
                    <a:gd name="connsiteX10" fmla="*/ 176775 w 535363"/>
                    <a:gd name="connsiteY10" fmla="*/ 100310 h 424066"/>
                    <a:gd name="connsiteX11" fmla="*/ 218610 w 535363"/>
                    <a:gd name="connsiteY11" fmla="*/ 35876 h 424066"/>
                    <a:gd name="connsiteX12" fmla="*/ 266422 w 535363"/>
                    <a:gd name="connsiteY12" fmla="*/ 17947 h 424066"/>
                    <a:gd name="connsiteX13" fmla="*/ 302281 w 535363"/>
                    <a:gd name="connsiteY13" fmla="*/ 11970 h 424066"/>
                    <a:gd name="connsiteX14" fmla="*/ 332163 w 535363"/>
                    <a:gd name="connsiteY14" fmla="*/ 17 h 424066"/>
                    <a:gd name="connsiteX15" fmla="*/ 469622 w 535363"/>
                    <a:gd name="connsiteY15" fmla="*/ 29900 h 424066"/>
                    <a:gd name="connsiteX16" fmla="*/ 499504 w 535363"/>
                    <a:gd name="connsiteY16" fmla="*/ 83688 h 424066"/>
                    <a:gd name="connsiteX17" fmla="*/ 517434 w 535363"/>
                    <a:gd name="connsiteY17" fmla="*/ 113570 h 424066"/>
                    <a:gd name="connsiteX18" fmla="*/ 535363 w 535363"/>
                    <a:gd name="connsiteY18" fmla="*/ 179311 h 424066"/>
                    <a:gd name="connsiteX19" fmla="*/ 517434 w 535363"/>
                    <a:gd name="connsiteY19" fmla="*/ 268958 h 424066"/>
                    <a:gd name="connsiteX20" fmla="*/ 481575 w 535363"/>
                    <a:gd name="connsiteY20" fmla="*/ 364582 h 424066"/>
                    <a:gd name="connsiteX21" fmla="*/ 469622 w 535363"/>
                    <a:gd name="connsiteY21" fmla="*/ 388488 h 424066"/>
                    <a:gd name="connsiteX22" fmla="*/ 463645 w 535363"/>
                    <a:gd name="connsiteY22" fmla="*/ 412394 h 424066"/>
                    <a:gd name="connsiteX0" fmla="*/ 36612 w 566230"/>
                    <a:gd name="connsiteY0" fmla="*/ 424066 h 424066"/>
                    <a:gd name="connsiteX1" fmla="*/ 663 w 566230"/>
                    <a:gd name="connsiteY1" fmla="*/ 122055 h 424066"/>
                    <a:gd name="connsiteX2" fmla="*/ 117995 w 566230"/>
                    <a:gd name="connsiteY2" fmla="*/ 59782 h 424066"/>
                    <a:gd name="connsiteX3" fmla="*/ 135924 w 566230"/>
                    <a:gd name="connsiteY3" fmla="*/ 47829 h 424066"/>
                    <a:gd name="connsiteX4" fmla="*/ 207642 w 566230"/>
                    <a:gd name="connsiteY4" fmla="*/ 35876 h 424066"/>
                    <a:gd name="connsiteX5" fmla="*/ 267407 w 566230"/>
                    <a:gd name="connsiteY5" fmla="*/ 59782 h 424066"/>
                    <a:gd name="connsiteX6" fmla="*/ 303265 w 566230"/>
                    <a:gd name="connsiteY6" fmla="*/ 119547 h 424066"/>
                    <a:gd name="connsiteX7" fmla="*/ 327171 w 566230"/>
                    <a:gd name="connsiteY7" fmla="*/ 227123 h 424066"/>
                    <a:gd name="connsiteX8" fmla="*/ 259189 w 566230"/>
                    <a:gd name="connsiteY8" fmla="*/ 264243 h 424066"/>
                    <a:gd name="connsiteX9" fmla="*/ 210023 w 566230"/>
                    <a:gd name="connsiteY9" fmla="*/ 221285 h 424066"/>
                    <a:gd name="connsiteX10" fmla="*/ 207642 w 566230"/>
                    <a:gd name="connsiteY10" fmla="*/ 100310 h 424066"/>
                    <a:gd name="connsiteX11" fmla="*/ 249477 w 566230"/>
                    <a:gd name="connsiteY11" fmla="*/ 35876 h 424066"/>
                    <a:gd name="connsiteX12" fmla="*/ 297289 w 566230"/>
                    <a:gd name="connsiteY12" fmla="*/ 17947 h 424066"/>
                    <a:gd name="connsiteX13" fmla="*/ 333148 w 566230"/>
                    <a:gd name="connsiteY13" fmla="*/ 11970 h 424066"/>
                    <a:gd name="connsiteX14" fmla="*/ 363030 w 566230"/>
                    <a:gd name="connsiteY14" fmla="*/ 17 h 424066"/>
                    <a:gd name="connsiteX15" fmla="*/ 500489 w 566230"/>
                    <a:gd name="connsiteY15" fmla="*/ 29900 h 424066"/>
                    <a:gd name="connsiteX16" fmla="*/ 530371 w 566230"/>
                    <a:gd name="connsiteY16" fmla="*/ 83688 h 424066"/>
                    <a:gd name="connsiteX17" fmla="*/ 548301 w 566230"/>
                    <a:gd name="connsiteY17" fmla="*/ 113570 h 424066"/>
                    <a:gd name="connsiteX18" fmla="*/ 566230 w 566230"/>
                    <a:gd name="connsiteY18" fmla="*/ 179311 h 424066"/>
                    <a:gd name="connsiteX19" fmla="*/ 548301 w 566230"/>
                    <a:gd name="connsiteY19" fmla="*/ 268958 h 424066"/>
                    <a:gd name="connsiteX20" fmla="*/ 512442 w 566230"/>
                    <a:gd name="connsiteY20" fmla="*/ 364582 h 424066"/>
                    <a:gd name="connsiteX21" fmla="*/ 500489 w 566230"/>
                    <a:gd name="connsiteY21" fmla="*/ 388488 h 424066"/>
                    <a:gd name="connsiteX22" fmla="*/ 494512 w 566230"/>
                    <a:gd name="connsiteY22" fmla="*/ 412394 h 424066"/>
                    <a:gd name="connsiteX0" fmla="*/ 36612 w 566230"/>
                    <a:gd name="connsiteY0" fmla="*/ 424066 h 424066"/>
                    <a:gd name="connsiteX1" fmla="*/ 663 w 566230"/>
                    <a:gd name="connsiteY1" fmla="*/ 122055 h 424066"/>
                    <a:gd name="connsiteX2" fmla="*/ 135924 w 566230"/>
                    <a:gd name="connsiteY2" fmla="*/ 47829 h 424066"/>
                    <a:gd name="connsiteX3" fmla="*/ 207642 w 566230"/>
                    <a:gd name="connsiteY3" fmla="*/ 35876 h 424066"/>
                    <a:gd name="connsiteX4" fmla="*/ 267407 w 566230"/>
                    <a:gd name="connsiteY4" fmla="*/ 59782 h 424066"/>
                    <a:gd name="connsiteX5" fmla="*/ 303265 w 566230"/>
                    <a:gd name="connsiteY5" fmla="*/ 119547 h 424066"/>
                    <a:gd name="connsiteX6" fmla="*/ 327171 w 566230"/>
                    <a:gd name="connsiteY6" fmla="*/ 227123 h 424066"/>
                    <a:gd name="connsiteX7" fmla="*/ 259189 w 566230"/>
                    <a:gd name="connsiteY7" fmla="*/ 264243 h 424066"/>
                    <a:gd name="connsiteX8" fmla="*/ 210023 w 566230"/>
                    <a:gd name="connsiteY8" fmla="*/ 221285 h 424066"/>
                    <a:gd name="connsiteX9" fmla="*/ 207642 w 566230"/>
                    <a:gd name="connsiteY9" fmla="*/ 100310 h 424066"/>
                    <a:gd name="connsiteX10" fmla="*/ 249477 w 566230"/>
                    <a:gd name="connsiteY10" fmla="*/ 35876 h 424066"/>
                    <a:gd name="connsiteX11" fmla="*/ 297289 w 566230"/>
                    <a:gd name="connsiteY11" fmla="*/ 17947 h 424066"/>
                    <a:gd name="connsiteX12" fmla="*/ 333148 w 566230"/>
                    <a:gd name="connsiteY12" fmla="*/ 11970 h 424066"/>
                    <a:gd name="connsiteX13" fmla="*/ 363030 w 566230"/>
                    <a:gd name="connsiteY13" fmla="*/ 17 h 424066"/>
                    <a:gd name="connsiteX14" fmla="*/ 500489 w 566230"/>
                    <a:gd name="connsiteY14" fmla="*/ 29900 h 424066"/>
                    <a:gd name="connsiteX15" fmla="*/ 530371 w 566230"/>
                    <a:gd name="connsiteY15" fmla="*/ 83688 h 424066"/>
                    <a:gd name="connsiteX16" fmla="*/ 548301 w 566230"/>
                    <a:gd name="connsiteY16" fmla="*/ 113570 h 424066"/>
                    <a:gd name="connsiteX17" fmla="*/ 566230 w 566230"/>
                    <a:gd name="connsiteY17" fmla="*/ 179311 h 424066"/>
                    <a:gd name="connsiteX18" fmla="*/ 548301 w 566230"/>
                    <a:gd name="connsiteY18" fmla="*/ 268958 h 424066"/>
                    <a:gd name="connsiteX19" fmla="*/ 512442 w 566230"/>
                    <a:gd name="connsiteY19" fmla="*/ 364582 h 424066"/>
                    <a:gd name="connsiteX20" fmla="*/ 500489 w 566230"/>
                    <a:gd name="connsiteY20" fmla="*/ 388488 h 424066"/>
                    <a:gd name="connsiteX21" fmla="*/ 494512 w 566230"/>
                    <a:gd name="connsiteY21" fmla="*/ 412394 h 424066"/>
                    <a:gd name="connsiteX0" fmla="*/ 36612 w 566230"/>
                    <a:gd name="connsiteY0" fmla="*/ 424066 h 424066"/>
                    <a:gd name="connsiteX1" fmla="*/ 663 w 566230"/>
                    <a:gd name="connsiteY1" fmla="*/ 122055 h 424066"/>
                    <a:gd name="connsiteX2" fmla="*/ 135924 w 566230"/>
                    <a:gd name="connsiteY2" fmla="*/ 47829 h 424066"/>
                    <a:gd name="connsiteX3" fmla="*/ 207642 w 566230"/>
                    <a:gd name="connsiteY3" fmla="*/ 35876 h 424066"/>
                    <a:gd name="connsiteX4" fmla="*/ 267407 w 566230"/>
                    <a:gd name="connsiteY4" fmla="*/ 59782 h 424066"/>
                    <a:gd name="connsiteX5" fmla="*/ 303265 w 566230"/>
                    <a:gd name="connsiteY5" fmla="*/ 119547 h 424066"/>
                    <a:gd name="connsiteX6" fmla="*/ 329366 w 566230"/>
                    <a:gd name="connsiteY6" fmla="*/ 186995 h 424066"/>
                    <a:gd name="connsiteX7" fmla="*/ 259189 w 566230"/>
                    <a:gd name="connsiteY7" fmla="*/ 264243 h 424066"/>
                    <a:gd name="connsiteX8" fmla="*/ 210023 w 566230"/>
                    <a:gd name="connsiteY8" fmla="*/ 221285 h 424066"/>
                    <a:gd name="connsiteX9" fmla="*/ 207642 w 566230"/>
                    <a:gd name="connsiteY9" fmla="*/ 100310 h 424066"/>
                    <a:gd name="connsiteX10" fmla="*/ 249477 w 566230"/>
                    <a:gd name="connsiteY10" fmla="*/ 35876 h 424066"/>
                    <a:gd name="connsiteX11" fmla="*/ 297289 w 566230"/>
                    <a:gd name="connsiteY11" fmla="*/ 17947 h 424066"/>
                    <a:gd name="connsiteX12" fmla="*/ 333148 w 566230"/>
                    <a:gd name="connsiteY12" fmla="*/ 11970 h 424066"/>
                    <a:gd name="connsiteX13" fmla="*/ 363030 w 566230"/>
                    <a:gd name="connsiteY13" fmla="*/ 17 h 424066"/>
                    <a:gd name="connsiteX14" fmla="*/ 500489 w 566230"/>
                    <a:gd name="connsiteY14" fmla="*/ 29900 h 424066"/>
                    <a:gd name="connsiteX15" fmla="*/ 530371 w 566230"/>
                    <a:gd name="connsiteY15" fmla="*/ 83688 h 424066"/>
                    <a:gd name="connsiteX16" fmla="*/ 548301 w 566230"/>
                    <a:gd name="connsiteY16" fmla="*/ 113570 h 424066"/>
                    <a:gd name="connsiteX17" fmla="*/ 566230 w 566230"/>
                    <a:gd name="connsiteY17" fmla="*/ 179311 h 424066"/>
                    <a:gd name="connsiteX18" fmla="*/ 548301 w 566230"/>
                    <a:gd name="connsiteY18" fmla="*/ 268958 h 424066"/>
                    <a:gd name="connsiteX19" fmla="*/ 512442 w 566230"/>
                    <a:gd name="connsiteY19" fmla="*/ 364582 h 424066"/>
                    <a:gd name="connsiteX20" fmla="*/ 500489 w 566230"/>
                    <a:gd name="connsiteY20" fmla="*/ 388488 h 424066"/>
                    <a:gd name="connsiteX21" fmla="*/ 494512 w 566230"/>
                    <a:gd name="connsiteY21" fmla="*/ 412394 h 424066"/>
                    <a:gd name="connsiteX0" fmla="*/ 36612 w 566230"/>
                    <a:gd name="connsiteY0" fmla="*/ 424066 h 424066"/>
                    <a:gd name="connsiteX1" fmla="*/ 663 w 566230"/>
                    <a:gd name="connsiteY1" fmla="*/ 122055 h 424066"/>
                    <a:gd name="connsiteX2" fmla="*/ 135924 w 566230"/>
                    <a:gd name="connsiteY2" fmla="*/ 47829 h 424066"/>
                    <a:gd name="connsiteX3" fmla="*/ 207642 w 566230"/>
                    <a:gd name="connsiteY3" fmla="*/ 35876 h 424066"/>
                    <a:gd name="connsiteX4" fmla="*/ 267407 w 566230"/>
                    <a:gd name="connsiteY4" fmla="*/ 59782 h 424066"/>
                    <a:gd name="connsiteX5" fmla="*/ 329366 w 566230"/>
                    <a:gd name="connsiteY5" fmla="*/ 186995 h 424066"/>
                    <a:gd name="connsiteX6" fmla="*/ 259189 w 566230"/>
                    <a:gd name="connsiteY6" fmla="*/ 264243 h 424066"/>
                    <a:gd name="connsiteX7" fmla="*/ 210023 w 566230"/>
                    <a:gd name="connsiteY7" fmla="*/ 221285 h 424066"/>
                    <a:gd name="connsiteX8" fmla="*/ 207642 w 566230"/>
                    <a:gd name="connsiteY8" fmla="*/ 100310 h 424066"/>
                    <a:gd name="connsiteX9" fmla="*/ 249477 w 566230"/>
                    <a:gd name="connsiteY9" fmla="*/ 35876 h 424066"/>
                    <a:gd name="connsiteX10" fmla="*/ 297289 w 566230"/>
                    <a:gd name="connsiteY10" fmla="*/ 17947 h 424066"/>
                    <a:gd name="connsiteX11" fmla="*/ 333148 w 566230"/>
                    <a:gd name="connsiteY11" fmla="*/ 11970 h 424066"/>
                    <a:gd name="connsiteX12" fmla="*/ 363030 w 566230"/>
                    <a:gd name="connsiteY12" fmla="*/ 17 h 424066"/>
                    <a:gd name="connsiteX13" fmla="*/ 500489 w 566230"/>
                    <a:gd name="connsiteY13" fmla="*/ 29900 h 424066"/>
                    <a:gd name="connsiteX14" fmla="*/ 530371 w 566230"/>
                    <a:gd name="connsiteY14" fmla="*/ 83688 h 424066"/>
                    <a:gd name="connsiteX15" fmla="*/ 548301 w 566230"/>
                    <a:gd name="connsiteY15" fmla="*/ 113570 h 424066"/>
                    <a:gd name="connsiteX16" fmla="*/ 566230 w 566230"/>
                    <a:gd name="connsiteY16" fmla="*/ 179311 h 424066"/>
                    <a:gd name="connsiteX17" fmla="*/ 548301 w 566230"/>
                    <a:gd name="connsiteY17" fmla="*/ 268958 h 424066"/>
                    <a:gd name="connsiteX18" fmla="*/ 512442 w 566230"/>
                    <a:gd name="connsiteY18" fmla="*/ 364582 h 424066"/>
                    <a:gd name="connsiteX19" fmla="*/ 500489 w 566230"/>
                    <a:gd name="connsiteY19" fmla="*/ 388488 h 424066"/>
                    <a:gd name="connsiteX20" fmla="*/ 494512 w 566230"/>
                    <a:gd name="connsiteY20" fmla="*/ 412394 h 424066"/>
                    <a:gd name="connsiteX0" fmla="*/ 36612 w 566230"/>
                    <a:gd name="connsiteY0" fmla="*/ 438727 h 438727"/>
                    <a:gd name="connsiteX1" fmla="*/ 663 w 566230"/>
                    <a:gd name="connsiteY1" fmla="*/ 136716 h 438727"/>
                    <a:gd name="connsiteX2" fmla="*/ 135924 w 566230"/>
                    <a:gd name="connsiteY2" fmla="*/ 62490 h 438727"/>
                    <a:gd name="connsiteX3" fmla="*/ 207642 w 566230"/>
                    <a:gd name="connsiteY3" fmla="*/ 50537 h 438727"/>
                    <a:gd name="connsiteX4" fmla="*/ 267407 w 566230"/>
                    <a:gd name="connsiteY4" fmla="*/ 74443 h 438727"/>
                    <a:gd name="connsiteX5" fmla="*/ 329366 w 566230"/>
                    <a:gd name="connsiteY5" fmla="*/ 201656 h 438727"/>
                    <a:gd name="connsiteX6" fmla="*/ 259189 w 566230"/>
                    <a:gd name="connsiteY6" fmla="*/ 278904 h 438727"/>
                    <a:gd name="connsiteX7" fmla="*/ 210023 w 566230"/>
                    <a:gd name="connsiteY7" fmla="*/ 235946 h 438727"/>
                    <a:gd name="connsiteX8" fmla="*/ 207642 w 566230"/>
                    <a:gd name="connsiteY8" fmla="*/ 114971 h 438727"/>
                    <a:gd name="connsiteX9" fmla="*/ 245089 w 566230"/>
                    <a:gd name="connsiteY9" fmla="*/ 2885 h 438727"/>
                    <a:gd name="connsiteX10" fmla="*/ 297289 w 566230"/>
                    <a:gd name="connsiteY10" fmla="*/ 32608 h 438727"/>
                    <a:gd name="connsiteX11" fmla="*/ 333148 w 566230"/>
                    <a:gd name="connsiteY11" fmla="*/ 26631 h 438727"/>
                    <a:gd name="connsiteX12" fmla="*/ 363030 w 566230"/>
                    <a:gd name="connsiteY12" fmla="*/ 14678 h 438727"/>
                    <a:gd name="connsiteX13" fmla="*/ 500489 w 566230"/>
                    <a:gd name="connsiteY13" fmla="*/ 44561 h 438727"/>
                    <a:gd name="connsiteX14" fmla="*/ 530371 w 566230"/>
                    <a:gd name="connsiteY14" fmla="*/ 98349 h 438727"/>
                    <a:gd name="connsiteX15" fmla="*/ 548301 w 566230"/>
                    <a:gd name="connsiteY15" fmla="*/ 128231 h 438727"/>
                    <a:gd name="connsiteX16" fmla="*/ 566230 w 566230"/>
                    <a:gd name="connsiteY16" fmla="*/ 193972 h 438727"/>
                    <a:gd name="connsiteX17" fmla="*/ 548301 w 566230"/>
                    <a:gd name="connsiteY17" fmla="*/ 283619 h 438727"/>
                    <a:gd name="connsiteX18" fmla="*/ 512442 w 566230"/>
                    <a:gd name="connsiteY18" fmla="*/ 379243 h 438727"/>
                    <a:gd name="connsiteX19" fmla="*/ 500489 w 566230"/>
                    <a:gd name="connsiteY19" fmla="*/ 403149 h 438727"/>
                    <a:gd name="connsiteX20" fmla="*/ 494512 w 566230"/>
                    <a:gd name="connsiteY20" fmla="*/ 427055 h 438727"/>
                    <a:gd name="connsiteX0" fmla="*/ 36612 w 566230"/>
                    <a:gd name="connsiteY0" fmla="*/ 448773 h 448773"/>
                    <a:gd name="connsiteX1" fmla="*/ 663 w 566230"/>
                    <a:gd name="connsiteY1" fmla="*/ 146762 h 448773"/>
                    <a:gd name="connsiteX2" fmla="*/ 135924 w 566230"/>
                    <a:gd name="connsiteY2" fmla="*/ 72536 h 448773"/>
                    <a:gd name="connsiteX3" fmla="*/ 207642 w 566230"/>
                    <a:gd name="connsiteY3" fmla="*/ 60583 h 448773"/>
                    <a:gd name="connsiteX4" fmla="*/ 267407 w 566230"/>
                    <a:gd name="connsiteY4" fmla="*/ 84489 h 448773"/>
                    <a:gd name="connsiteX5" fmla="*/ 329366 w 566230"/>
                    <a:gd name="connsiteY5" fmla="*/ 211702 h 448773"/>
                    <a:gd name="connsiteX6" fmla="*/ 259189 w 566230"/>
                    <a:gd name="connsiteY6" fmla="*/ 288950 h 448773"/>
                    <a:gd name="connsiteX7" fmla="*/ 210023 w 566230"/>
                    <a:gd name="connsiteY7" fmla="*/ 245992 h 448773"/>
                    <a:gd name="connsiteX8" fmla="*/ 207642 w 566230"/>
                    <a:gd name="connsiteY8" fmla="*/ 125017 h 448773"/>
                    <a:gd name="connsiteX9" fmla="*/ 245089 w 566230"/>
                    <a:gd name="connsiteY9" fmla="*/ 12931 h 448773"/>
                    <a:gd name="connsiteX10" fmla="*/ 312650 w 566230"/>
                    <a:gd name="connsiteY10" fmla="*/ 5034 h 448773"/>
                    <a:gd name="connsiteX11" fmla="*/ 333148 w 566230"/>
                    <a:gd name="connsiteY11" fmla="*/ 36677 h 448773"/>
                    <a:gd name="connsiteX12" fmla="*/ 363030 w 566230"/>
                    <a:gd name="connsiteY12" fmla="*/ 24724 h 448773"/>
                    <a:gd name="connsiteX13" fmla="*/ 500489 w 566230"/>
                    <a:gd name="connsiteY13" fmla="*/ 54607 h 448773"/>
                    <a:gd name="connsiteX14" fmla="*/ 530371 w 566230"/>
                    <a:gd name="connsiteY14" fmla="*/ 108395 h 448773"/>
                    <a:gd name="connsiteX15" fmla="*/ 548301 w 566230"/>
                    <a:gd name="connsiteY15" fmla="*/ 138277 h 448773"/>
                    <a:gd name="connsiteX16" fmla="*/ 566230 w 566230"/>
                    <a:gd name="connsiteY16" fmla="*/ 204018 h 448773"/>
                    <a:gd name="connsiteX17" fmla="*/ 548301 w 566230"/>
                    <a:gd name="connsiteY17" fmla="*/ 293665 h 448773"/>
                    <a:gd name="connsiteX18" fmla="*/ 512442 w 566230"/>
                    <a:gd name="connsiteY18" fmla="*/ 389289 h 448773"/>
                    <a:gd name="connsiteX19" fmla="*/ 500489 w 566230"/>
                    <a:gd name="connsiteY19" fmla="*/ 413195 h 448773"/>
                    <a:gd name="connsiteX20" fmla="*/ 494512 w 566230"/>
                    <a:gd name="connsiteY20" fmla="*/ 437101 h 448773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35924 w 566230"/>
                    <a:gd name="connsiteY2" fmla="*/ 70780 h 447017"/>
                    <a:gd name="connsiteX3" fmla="*/ 207642 w 566230"/>
                    <a:gd name="connsiteY3" fmla="*/ 58827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63030 w 566230"/>
                    <a:gd name="connsiteY12" fmla="*/ 22968 h 447017"/>
                    <a:gd name="connsiteX13" fmla="*/ 500489 w 566230"/>
                    <a:gd name="connsiteY13" fmla="*/ 52851 h 447017"/>
                    <a:gd name="connsiteX14" fmla="*/ 530371 w 566230"/>
                    <a:gd name="connsiteY14" fmla="*/ 106639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35924 w 566230"/>
                    <a:gd name="connsiteY2" fmla="*/ 7078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63030 w 566230"/>
                    <a:gd name="connsiteY12" fmla="*/ 22968 h 447017"/>
                    <a:gd name="connsiteX13" fmla="*/ 500489 w 566230"/>
                    <a:gd name="connsiteY13" fmla="*/ 52851 h 447017"/>
                    <a:gd name="connsiteX14" fmla="*/ 530371 w 566230"/>
                    <a:gd name="connsiteY14" fmla="*/ 106639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29341 w 566230"/>
                    <a:gd name="connsiteY2" fmla="*/ 4570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63030 w 566230"/>
                    <a:gd name="connsiteY12" fmla="*/ 22968 h 447017"/>
                    <a:gd name="connsiteX13" fmla="*/ 500489 w 566230"/>
                    <a:gd name="connsiteY13" fmla="*/ 52851 h 447017"/>
                    <a:gd name="connsiteX14" fmla="*/ 530371 w 566230"/>
                    <a:gd name="connsiteY14" fmla="*/ 106639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29341 w 566230"/>
                    <a:gd name="connsiteY2" fmla="*/ 4570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84973 w 566230"/>
                    <a:gd name="connsiteY12" fmla="*/ 17951 h 447017"/>
                    <a:gd name="connsiteX13" fmla="*/ 500489 w 566230"/>
                    <a:gd name="connsiteY13" fmla="*/ 52851 h 447017"/>
                    <a:gd name="connsiteX14" fmla="*/ 530371 w 566230"/>
                    <a:gd name="connsiteY14" fmla="*/ 106639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29341 w 566230"/>
                    <a:gd name="connsiteY2" fmla="*/ 4570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84973 w 566230"/>
                    <a:gd name="connsiteY12" fmla="*/ 17951 h 447017"/>
                    <a:gd name="connsiteX13" fmla="*/ 498295 w 566230"/>
                    <a:gd name="connsiteY13" fmla="*/ 55359 h 447017"/>
                    <a:gd name="connsiteX14" fmla="*/ 530371 w 566230"/>
                    <a:gd name="connsiteY14" fmla="*/ 106639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29341 w 566230"/>
                    <a:gd name="connsiteY2" fmla="*/ 4570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84973 w 566230"/>
                    <a:gd name="connsiteY12" fmla="*/ 17951 h 447017"/>
                    <a:gd name="connsiteX13" fmla="*/ 498295 w 566230"/>
                    <a:gd name="connsiteY13" fmla="*/ 55359 h 447017"/>
                    <a:gd name="connsiteX14" fmla="*/ 543537 w 566230"/>
                    <a:gd name="connsiteY14" fmla="*/ 99115 h 447017"/>
                    <a:gd name="connsiteX15" fmla="*/ 548301 w 566230"/>
                    <a:gd name="connsiteY15" fmla="*/ 136521 h 447017"/>
                    <a:gd name="connsiteX16" fmla="*/ 566230 w 566230"/>
                    <a:gd name="connsiteY16" fmla="*/ 202262 h 447017"/>
                    <a:gd name="connsiteX17" fmla="*/ 548301 w 566230"/>
                    <a:gd name="connsiteY17" fmla="*/ 291909 h 447017"/>
                    <a:gd name="connsiteX18" fmla="*/ 512442 w 566230"/>
                    <a:gd name="connsiteY18" fmla="*/ 387533 h 447017"/>
                    <a:gd name="connsiteX19" fmla="*/ 500489 w 566230"/>
                    <a:gd name="connsiteY19" fmla="*/ 411439 h 447017"/>
                    <a:gd name="connsiteX20" fmla="*/ 494512 w 566230"/>
                    <a:gd name="connsiteY20" fmla="*/ 435345 h 447017"/>
                    <a:gd name="connsiteX0" fmla="*/ 36612 w 566230"/>
                    <a:gd name="connsiteY0" fmla="*/ 447017 h 447017"/>
                    <a:gd name="connsiteX1" fmla="*/ 663 w 566230"/>
                    <a:gd name="connsiteY1" fmla="*/ 145006 h 447017"/>
                    <a:gd name="connsiteX2" fmla="*/ 129341 w 566230"/>
                    <a:gd name="connsiteY2" fmla="*/ 45700 h 447017"/>
                    <a:gd name="connsiteX3" fmla="*/ 201059 w 566230"/>
                    <a:gd name="connsiteY3" fmla="*/ 18699 h 447017"/>
                    <a:gd name="connsiteX4" fmla="*/ 267407 w 566230"/>
                    <a:gd name="connsiteY4" fmla="*/ 82733 h 447017"/>
                    <a:gd name="connsiteX5" fmla="*/ 329366 w 566230"/>
                    <a:gd name="connsiteY5" fmla="*/ 209946 h 447017"/>
                    <a:gd name="connsiteX6" fmla="*/ 259189 w 566230"/>
                    <a:gd name="connsiteY6" fmla="*/ 287194 h 447017"/>
                    <a:gd name="connsiteX7" fmla="*/ 210023 w 566230"/>
                    <a:gd name="connsiteY7" fmla="*/ 244236 h 447017"/>
                    <a:gd name="connsiteX8" fmla="*/ 207642 w 566230"/>
                    <a:gd name="connsiteY8" fmla="*/ 123261 h 447017"/>
                    <a:gd name="connsiteX9" fmla="*/ 245089 w 566230"/>
                    <a:gd name="connsiteY9" fmla="*/ 11175 h 447017"/>
                    <a:gd name="connsiteX10" fmla="*/ 312650 w 566230"/>
                    <a:gd name="connsiteY10" fmla="*/ 3278 h 447017"/>
                    <a:gd name="connsiteX11" fmla="*/ 355091 w 566230"/>
                    <a:gd name="connsiteY11" fmla="*/ 4825 h 447017"/>
                    <a:gd name="connsiteX12" fmla="*/ 384973 w 566230"/>
                    <a:gd name="connsiteY12" fmla="*/ 17951 h 447017"/>
                    <a:gd name="connsiteX13" fmla="*/ 498295 w 566230"/>
                    <a:gd name="connsiteY13" fmla="*/ 55359 h 447017"/>
                    <a:gd name="connsiteX14" fmla="*/ 548301 w 566230"/>
                    <a:gd name="connsiteY14" fmla="*/ 136521 h 447017"/>
                    <a:gd name="connsiteX15" fmla="*/ 566230 w 566230"/>
                    <a:gd name="connsiteY15" fmla="*/ 202262 h 447017"/>
                    <a:gd name="connsiteX16" fmla="*/ 548301 w 566230"/>
                    <a:gd name="connsiteY16" fmla="*/ 291909 h 447017"/>
                    <a:gd name="connsiteX17" fmla="*/ 512442 w 566230"/>
                    <a:gd name="connsiteY17" fmla="*/ 387533 h 447017"/>
                    <a:gd name="connsiteX18" fmla="*/ 500489 w 566230"/>
                    <a:gd name="connsiteY18" fmla="*/ 411439 h 447017"/>
                    <a:gd name="connsiteX19" fmla="*/ 494512 w 566230"/>
                    <a:gd name="connsiteY19" fmla="*/ 435345 h 447017"/>
                    <a:gd name="connsiteX0" fmla="*/ 36612 w 566230"/>
                    <a:gd name="connsiteY0" fmla="*/ 447752 h 447752"/>
                    <a:gd name="connsiteX1" fmla="*/ 663 w 566230"/>
                    <a:gd name="connsiteY1" fmla="*/ 145741 h 447752"/>
                    <a:gd name="connsiteX2" fmla="*/ 129341 w 566230"/>
                    <a:gd name="connsiteY2" fmla="*/ 46435 h 447752"/>
                    <a:gd name="connsiteX3" fmla="*/ 201059 w 566230"/>
                    <a:gd name="connsiteY3" fmla="*/ 19434 h 447752"/>
                    <a:gd name="connsiteX4" fmla="*/ 267407 w 566230"/>
                    <a:gd name="connsiteY4" fmla="*/ 83468 h 447752"/>
                    <a:gd name="connsiteX5" fmla="*/ 329366 w 566230"/>
                    <a:gd name="connsiteY5" fmla="*/ 210681 h 447752"/>
                    <a:gd name="connsiteX6" fmla="*/ 259189 w 566230"/>
                    <a:gd name="connsiteY6" fmla="*/ 287929 h 447752"/>
                    <a:gd name="connsiteX7" fmla="*/ 210023 w 566230"/>
                    <a:gd name="connsiteY7" fmla="*/ 244971 h 447752"/>
                    <a:gd name="connsiteX8" fmla="*/ 207642 w 566230"/>
                    <a:gd name="connsiteY8" fmla="*/ 123996 h 447752"/>
                    <a:gd name="connsiteX9" fmla="*/ 245089 w 566230"/>
                    <a:gd name="connsiteY9" fmla="*/ 11910 h 447752"/>
                    <a:gd name="connsiteX10" fmla="*/ 312650 w 566230"/>
                    <a:gd name="connsiteY10" fmla="*/ 4013 h 447752"/>
                    <a:gd name="connsiteX11" fmla="*/ 384973 w 566230"/>
                    <a:gd name="connsiteY11" fmla="*/ 18686 h 447752"/>
                    <a:gd name="connsiteX12" fmla="*/ 498295 w 566230"/>
                    <a:gd name="connsiteY12" fmla="*/ 56094 h 447752"/>
                    <a:gd name="connsiteX13" fmla="*/ 548301 w 566230"/>
                    <a:gd name="connsiteY13" fmla="*/ 137256 h 447752"/>
                    <a:gd name="connsiteX14" fmla="*/ 566230 w 566230"/>
                    <a:gd name="connsiteY14" fmla="*/ 202997 h 447752"/>
                    <a:gd name="connsiteX15" fmla="*/ 548301 w 566230"/>
                    <a:gd name="connsiteY15" fmla="*/ 292644 h 447752"/>
                    <a:gd name="connsiteX16" fmla="*/ 512442 w 566230"/>
                    <a:gd name="connsiteY16" fmla="*/ 388268 h 447752"/>
                    <a:gd name="connsiteX17" fmla="*/ 500489 w 566230"/>
                    <a:gd name="connsiteY17" fmla="*/ 412174 h 447752"/>
                    <a:gd name="connsiteX18" fmla="*/ 494512 w 566230"/>
                    <a:gd name="connsiteY18" fmla="*/ 436080 h 447752"/>
                    <a:gd name="connsiteX0" fmla="*/ 36612 w 566230"/>
                    <a:gd name="connsiteY0" fmla="*/ 447752 h 447752"/>
                    <a:gd name="connsiteX1" fmla="*/ 663 w 566230"/>
                    <a:gd name="connsiteY1" fmla="*/ 145741 h 447752"/>
                    <a:gd name="connsiteX2" fmla="*/ 129341 w 566230"/>
                    <a:gd name="connsiteY2" fmla="*/ 46435 h 447752"/>
                    <a:gd name="connsiteX3" fmla="*/ 201059 w 566230"/>
                    <a:gd name="connsiteY3" fmla="*/ 19434 h 447752"/>
                    <a:gd name="connsiteX4" fmla="*/ 267407 w 566230"/>
                    <a:gd name="connsiteY4" fmla="*/ 83468 h 447752"/>
                    <a:gd name="connsiteX5" fmla="*/ 329366 w 566230"/>
                    <a:gd name="connsiteY5" fmla="*/ 210681 h 447752"/>
                    <a:gd name="connsiteX6" fmla="*/ 259189 w 566230"/>
                    <a:gd name="connsiteY6" fmla="*/ 287929 h 447752"/>
                    <a:gd name="connsiteX7" fmla="*/ 194662 w 566230"/>
                    <a:gd name="connsiteY7" fmla="*/ 214875 h 447752"/>
                    <a:gd name="connsiteX8" fmla="*/ 207642 w 566230"/>
                    <a:gd name="connsiteY8" fmla="*/ 123996 h 447752"/>
                    <a:gd name="connsiteX9" fmla="*/ 245089 w 566230"/>
                    <a:gd name="connsiteY9" fmla="*/ 11910 h 447752"/>
                    <a:gd name="connsiteX10" fmla="*/ 312650 w 566230"/>
                    <a:gd name="connsiteY10" fmla="*/ 4013 h 447752"/>
                    <a:gd name="connsiteX11" fmla="*/ 384973 w 566230"/>
                    <a:gd name="connsiteY11" fmla="*/ 18686 h 447752"/>
                    <a:gd name="connsiteX12" fmla="*/ 498295 w 566230"/>
                    <a:gd name="connsiteY12" fmla="*/ 56094 h 447752"/>
                    <a:gd name="connsiteX13" fmla="*/ 548301 w 566230"/>
                    <a:gd name="connsiteY13" fmla="*/ 137256 h 447752"/>
                    <a:gd name="connsiteX14" fmla="*/ 566230 w 566230"/>
                    <a:gd name="connsiteY14" fmla="*/ 202997 h 447752"/>
                    <a:gd name="connsiteX15" fmla="*/ 548301 w 566230"/>
                    <a:gd name="connsiteY15" fmla="*/ 292644 h 447752"/>
                    <a:gd name="connsiteX16" fmla="*/ 512442 w 566230"/>
                    <a:gd name="connsiteY16" fmla="*/ 388268 h 447752"/>
                    <a:gd name="connsiteX17" fmla="*/ 500489 w 566230"/>
                    <a:gd name="connsiteY17" fmla="*/ 412174 h 447752"/>
                    <a:gd name="connsiteX18" fmla="*/ 494512 w 566230"/>
                    <a:gd name="connsiteY18" fmla="*/ 436080 h 447752"/>
                    <a:gd name="connsiteX0" fmla="*/ 36612 w 566230"/>
                    <a:gd name="connsiteY0" fmla="*/ 447752 h 447752"/>
                    <a:gd name="connsiteX1" fmla="*/ 663 w 566230"/>
                    <a:gd name="connsiteY1" fmla="*/ 145741 h 447752"/>
                    <a:gd name="connsiteX2" fmla="*/ 129341 w 566230"/>
                    <a:gd name="connsiteY2" fmla="*/ 46435 h 447752"/>
                    <a:gd name="connsiteX3" fmla="*/ 201059 w 566230"/>
                    <a:gd name="connsiteY3" fmla="*/ 19434 h 447752"/>
                    <a:gd name="connsiteX4" fmla="*/ 267407 w 566230"/>
                    <a:gd name="connsiteY4" fmla="*/ 83468 h 447752"/>
                    <a:gd name="connsiteX5" fmla="*/ 329366 w 566230"/>
                    <a:gd name="connsiteY5" fmla="*/ 210681 h 447752"/>
                    <a:gd name="connsiteX6" fmla="*/ 259189 w 566230"/>
                    <a:gd name="connsiteY6" fmla="*/ 287929 h 447752"/>
                    <a:gd name="connsiteX7" fmla="*/ 196857 w 566230"/>
                    <a:gd name="connsiteY7" fmla="*/ 227415 h 447752"/>
                    <a:gd name="connsiteX8" fmla="*/ 207642 w 566230"/>
                    <a:gd name="connsiteY8" fmla="*/ 123996 h 447752"/>
                    <a:gd name="connsiteX9" fmla="*/ 245089 w 566230"/>
                    <a:gd name="connsiteY9" fmla="*/ 11910 h 447752"/>
                    <a:gd name="connsiteX10" fmla="*/ 312650 w 566230"/>
                    <a:gd name="connsiteY10" fmla="*/ 4013 h 447752"/>
                    <a:gd name="connsiteX11" fmla="*/ 384973 w 566230"/>
                    <a:gd name="connsiteY11" fmla="*/ 18686 h 447752"/>
                    <a:gd name="connsiteX12" fmla="*/ 498295 w 566230"/>
                    <a:gd name="connsiteY12" fmla="*/ 56094 h 447752"/>
                    <a:gd name="connsiteX13" fmla="*/ 548301 w 566230"/>
                    <a:gd name="connsiteY13" fmla="*/ 137256 h 447752"/>
                    <a:gd name="connsiteX14" fmla="*/ 566230 w 566230"/>
                    <a:gd name="connsiteY14" fmla="*/ 202997 h 447752"/>
                    <a:gd name="connsiteX15" fmla="*/ 548301 w 566230"/>
                    <a:gd name="connsiteY15" fmla="*/ 292644 h 447752"/>
                    <a:gd name="connsiteX16" fmla="*/ 512442 w 566230"/>
                    <a:gd name="connsiteY16" fmla="*/ 388268 h 447752"/>
                    <a:gd name="connsiteX17" fmla="*/ 500489 w 566230"/>
                    <a:gd name="connsiteY17" fmla="*/ 412174 h 447752"/>
                    <a:gd name="connsiteX18" fmla="*/ 494512 w 566230"/>
                    <a:gd name="connsiteY18" fmla="*/ 436080 h 447752"/>
                    <a:gd name="connsiteX0" fmla="*/ 36612 w 566230"/>
                    <a:gd name="connsiteY0" fmla="*/ 447096 h 447096"/>
                    <a:gd name="connsiteX1" fmla="*/ 663 w 566230"/>
                    <a:gd name="connsiteY1" fmla="*/ 145085 h 447096"/>
                    <a:gd name="connsiteX2" fmla="*/ 129341 w 566230"/>
                    <a:gd name="connsiteY2" fmla="*/ 45779 h 447096"/>
                    <a:gd name="connsiteX3" fmla="*/ 201059 w 566230"/>
                    <a:gd name="connsiteY3" fmla="*/ 18778 h 447096"/>
                    <a:gd name="connsiteX4" fmla="*/ 267407 w 566230"/>
                    <a:gd name="connsiteY4" fmla="*/ 82812 h 447096"/>
                    <a:gd name="connsiteX5" fmla="*/ 329366 w 566230"/>
                    <a:gd name="connsiteY5" fmla="*/ 210025 h 447096"/>
                    <a:gd name="connsiteX6" fmla="*/ 259189 w 566230"/>
                    <a:gd name="connsiteY6" fmla="*/ 287273 h 447096"/>
                    <a:gd name="connsiteX7" fmla="*/ 196857 w 566230"/>
                    <a:gd name="connsiteY7" fmla="*/ 226759 h 447096"/>
                    <a:gd name="connsiteX8" fmla="*/ 196670 w 566230"/>
                    <a:gd name="connsiteY8" fmla="*/ 113308 h 447096"/>
                    <a:gd name="connsiteX9" fmla="*/ 245089 w 566230"/>
                    <a:gd name="connsiteY9" fmla="*/ 11254 h 447096"/>
                    <a:gd name="connsiteX10" fmla="*/ 312650 w 566230"/>
                    <a:gd name="connsiteY10" fmla="*/ 3357 h 447096"/>
                    <a:gd name="connsiteX11" fmla="*/ 384973 w 566230"/>
                    <a:gd name="connsiteY11" fmla="*/ 18030 h 447096"/>
                    <a:gd name="connsiteX12" fmla="*/ 498295 w 566230"/>
                    <a:gd name="connsiteY12" fmla="*/ 55438 h 447096"/>
                    <a:gd name="connsiteX13" fmla="*/ 548301 w 566230"/>
                    <a:gd name="connsiteY13" fmla="*/ 136600 h 447096"/>
                    <a:gd name="connsiteX14" fmla="*/ 566230 w 566230"/>
                    <a:gd name="connsiteY14" fmla="*/ 202341 h 447096"/>
                    <a:gd name="connsiteX15" fmla="*/ 548301 w 566230"/>
                    <a:gd name="connsiteY15" fmla="*/ 291988 h 447096"/>
                    <a:gd name="connsiteX16" fmla="*/ 512442 w 566230"/>
                    <a:gd name="connsiteY16" fmla="*/ 387612 h 447096"/>
                    <a:gd name="connsiteX17" fmla="*/ 500489 w 566230"/>
                    <a:gd name="connsiteY17" fmla="*/ 411518 h 447096"/>
                    <a:gd name="connsiteX18" fmla="*/ 494512 w 566230"/>
                    <a:gd name="connsiteY18" fmla="*/ 435424 h 447096"/>
                    <a:gd name="connsiteX0" fmla="*/ 36612 w 566230"/>
                    <a:gd name="connsiteY0" fmla="*/ 447096 h 447096"/>
                    <a:gd name="connsiteX1" fmla="*/ 663 w 566230"/>
                    <a:gd name="connsiteY1" fmla="*/ 145085 h 447096"/>
                    <a:gd name="connsiteX2" fmla="*/ 129341 w 566230"/>
                    <a:gd name="connsiteY2" fmla="*/ 45779 h 447096"/>
                    <a:gd name="connsiteX3" fmla="*/ 201059 w 566230"/>
                    <a:gd name="connsiteY3" fmla="*/ 18778 h 447096"/>
                    <a:gd name="connsiteX4" fmla="*/ 298127 w 566230"/>
                    <a:gd name="connsiteY4" fmla="*/ 85320 h 447096"/>
                    <a:gd name="connsiteX5" fmla="*/ 329366 w 566230"/>
                    <a:gd name="connsiteY5" fmla="*/ 210025 h 447096"/>
                    <a:gd name="connsiteX6" fmla="*/ 259189 w 566230"/>
                    <a:gd name="connsiteY6" fmla="*/ 287273 h 447096"/>
                    <a:gd name="connsiteX7" fmla="*/ 196857 w 566230"/>
                    <a:gd name="connsiteY7" fmla="*/ 226759 h 447096"/>
                    <a:gd name="connsiteX8" fmla="*/ 196670 w 566230"/>
                    <a:gd name="connsiteY8" fmla="*/ 113308 h 447096"/>
                    <a:gd name="connsiteX9" fmla="*/ 245089 w 566230"/>
                    <a:gd name="connsiteY9" fmla="*/ 11254 h 447096"/>
                    <a:gd name="connsiteX10" fmla="*/ 312650 w 566230"/>
                    <a:gd name="connsiteY10" fmla="*/ 3357 h 447096"/>
                    <a:gd name="connsiteX11" fmla="*/ 384973 w 566230"/>
                    <a:gd name="connsiteY11" fmla="*/ 18030 h 447096"/>
                    <a:gd name="connsiteX12" fmla="*/ 498295 w 566230"/>
                    <a:gd name="connsiteY12" fmla="*/ 55438 h 447096"/>
                    <a:gd name="connsiteX13" fmla="*/ 548301 w 566230"/>
                    <a:gd name="connsiteY13" fmla="*/ 136600 h 447096"/>
                    <a:gd name="connsiteX14" fmla="*/ 566230 w 566230"/>
                    <a:gd name="connsiteY14" fmla="*/ 202341 h 447096"/>
                    <a:gd name="connsiteX15" fmla="*/ 548301 w 566230"/>
                    <a:gd name="connsiteY15" fmla="*/ 291988 h 447096"/>
                    <a:gd name="connsiteX16" fmla="*/ 512442 w 566230"/>
                    <a:gd name="connsiteY16" fmla="*/ 387612 h 447096"/>
                    <a:gd name="connsiteX17" fmla="*/ 500489 w 566230"/>
                    <a:gd name="connsiteY17" fmla="*/ 411518 h 447096"/>
                    <a:gd name="connsiteX18" fmla="*/ 494512 w 566230"/>
                    <a:gd name="connsiteY18" fmla="*/ 435424 h 447096"/>
                    <a:gd name="connsiteX0" fmla="*/ 36612 w 566230"/>
                    <a:gd name="connsiteY0" fmla="*/ 447096 h 447096"/>
                    <a:gd name="connsiteX1" fmla="*/ 663 w 566230"/>
                    <a:gd name="connsiteY1" fmla="*/ 145085 h 447096"/>
                    <a:gd name="connsiteX2" fmla="*/ 129341 w 566230"/>
                    <a:gd name="connsiteY2" fmla="*/ 45779 h 447096"/>
                    <a:gd name="connsiteX3" fmla="*/ 201059 w 566230"/>
                    <a:gd name="connsiteY3" fmla="*/ 18778 h 447096"/>
                    <a:gd name="connsiteX4" fmla="*/ 298127 w 566230"/>
                    <a:gd name="connsiteY4" fmla="*/ 85320 h 447096"/>
                    <a:gd name="connsiteX5" fmla="*/ 329366 w 566230"/>
                    <a:gd name="connsiteY5" fmla="*/ 210025 h 447096"/>
                    <a:gd name="connsiteX6" fmla="*/ 259189 w 566230"/>
                    <a:gd name="connsiteY6" fmla="*/ 287273 h 447096"/>
                    <a:gd name="connsiteX7" fmla="*/ 196857 w 566230"/>
                    <a:gd name="connsiteY7" fmla="*/ 226759 h 447096"/>
                    <a:gd name="connsiteX8" fmla="*/ 196670 w 566230"/>
                    <a:gd name="connsiteY8" fmla="*/ 113308 h 447096"/>
                    <a:gd name="connsiteX9" fmla="*/ 245089 w 566230"/>
                    <a:gd name="connsiteY9" fmla="*/ 11254 h 447096"/>
                    <a:gd name="connsiteX10" fmla="*/ 312650 w 566230"/>
                    <a:gd name="connsiteY10" fmla="*/ 3357 h 447096"/>
                    <a:gd name="connsiteX11" fmla="*/ 384973 w 566230"/>
                    <a:gd name="connsiteY11" fmla="*/ 18030 h 447096"/>
                    <a:gd name="connsiteX12" fmla="*/ 498295 w 566230"/>
                    <a:gd name="connsiteY12" fmla="*/ 55438 h 447096"/>
                    <a:gd name="connsiteX13" fmla="*/ 548301 w 566230"/>
                    <a:gd name="connsiteY13" fmla="*/ 136600 h 447096"/>
                    <a:gd name="connsiteX14" fmla="*/ 566230 w 566230"/>
                    <a:gd name="connsiteY14" fmla="*/ 202341 h 447096"/>
                    <a:gd name="connsiteX15" fmla="*/ 548301 w 566230"/>
                    <a:gd name="connsiteY15" fmla="*/ 291988 h 447096"/>
                    <a:gd name="connsiteX16" fmla="*/ 512442 w 566230"/>
                    <a:gd name="connsiteY16" fmla="*/ 387612 h 447096"/>
                    <a:gd name="connsiteX17" fmla="*/ 500489 w 566230"/>
                    <a:gd name="connsiteY17" fmla="*/ 411518 h 447096"/>
                    <a:gd name="connsiteX0" fmla="*/ 36612 w 566230"/>
                    <a:gd name="connsiteY0" fmla="*/ 447096 h 517577"/>
                    <a:gd name="connsiteX1" fmla="*/ 663 w 566230"/>
                    <a:gd name="connsiteY1" fmla="*/ 145085 h 517577"/>
                    <a:gd name="connsiteX2" fmla="*/ 129341 w 566230"/>
                    <a:gd name="connsiteY2" fmla="*/ 45779 h 517577"/>
                    <a:gd name="connsiteX3" fmla="*/ 201059 w 566230"/>
                    <a:gd name="connsiteY3" fmla="*/ 18778 h 517577"/>
                    <a:gd name="connsiteX4" fmla="*/ 298127 w 566230"/>
                    <a:gd name="connsiteY4" fmla="*/ 85320 h 517577"/>
                    <a:gd name="connsiteX5" fmla="*/ 329366 w 566230"/>
                    <a:gd name="connsiteY5" fmla="*/ 210025 h 517577"/>
                    <a:gd name="connsiteX6" fmla="*/ 259189 w 566230"/>
                    <a:gd name="connsiteY6" fmla="*/ 287273 h 517577"/>
                    <a:gd name="connsiteX7" fmla="*/ 196857 w 566230"/>
                    <a:gd name="connsiteY7" fmla="*/ 226759 h 517577"/>
                    <a:gd name="connsiteX8" fmla="*/ 196670 w 566230"/>
                    <a:gd name="connsiteY8" fmla="*/ 113308 h 517577"/>
                    <a:gd name="connsiteX9" fmla="*/ 245089 w 566230"/>
                    <a:gd name="connsiteY9" fmla="*/ 11254 h 517577"/>
                    <a:gd name="connsiteX10" fmla="*/ 312650 w 566230"/>
                    <a:gd name="connsiteY10" fmla="*/ 3357 h 517577"/>
                    <a:gd name="connsiteX11" fmla="*/ 384973 w 566230"/>
                    <a:gd name="connsiteY11" fmla="*/ 18030 h 517577"/>
                    <a:gd name="connsiteX12" fmla="*/ 498295 w 566230"/>
                    <a:gd name="connsiteY12" fmla="*/ 55438 h 517577"/>
                    <a:gd name="connsiteX13" fmla="*/ 548301 w 566230"/>
                    <a:gd name="connsiteY13" fmla="*/ 136600 h 517577"/>
                    <a:gd name="connsiteX14" fmla="*/ 566230 w 566230"/>
                    <a:gd name="connsiteY14" fmla="*/ 202341 h 517577"/>
                    <a:gd name="connsiteX15" fmla="*/ 548301 w 566230"/>
                    <a:gd name="connsiteY15" fmla="*/ 291988 h 517577"/>
                    <a:gd name="connsiteX16" fmla="*/ 512442 w 566230"/>
                    <a:gd name="connsiteY16" fmla="*/ 387612 h 517577"/>
                    <a:gd name="connsiteX17" fmla="*/ 452401 w 566230"/>
                    <a:gd name="connsiteY17" fmla="*/ 517577 h 517577"/>
                    <a:gd name="connsiteX0" fmla="*/ 16427 w 567186"/>
                    <a:gd name="connsiteY0" fmla="*/ 296134 h 517577"/>
                    <a:gd name="connsiteX1" fmla="*/ 1619 w 567186"/>
                    <a:gd name="connsiteY1" fmla="*/ 145085 h 517577"/>
                    <a:gd name="connsiteX2" fmla="*/ 130297 w 567186"/>
                    <a:gd name="connsiteY2" fmla="*/ 45779 h 517577"/>
                    <a:gd name="connsiteX3" fmla="*/ 202015 w 567186"/>
                    <a:gd name="connsiteY3" fmla="*/ 18778 h 517577"/>
                    <a:gd name="connsiteX4" fmla="*/ 299083 w 567186"/>
                    <a:gd name="connsiteY4" fmla="*/ 85320 h 517577"/>
                    <a:gd name="connsiteX5" fmla="*/ 330322 w 567186"/>
                    <a:gd name="connsiteY5" fmla="*/ 210025 h 517577"/>
                    <a:gd name="connsiteX6" fmla="*/ 260145 w 567186"/>
                    <a:gd name="connsiteY6" fmla="*/ 287273 h 517577"/>
                    <a:gd name="connsiteX7" fmla="*/ 197813 w 567186"/>
                    <a:gd name="connsiteY7" fmla="*/ 226759 h 517577"/>
                    <a:gd name="connsiteX8" fmla="*/ 197626 w 567186"/>
                    <a:gd name="connsiteY8" fmla="*/ 113308 h 517577"/>
                    <a:gd name="connsiteX9" fmla="*/ 246045 w 567186"/>
                    <a:gd name="connsiteY9" fmla="*/ 11254 h 517577"/>
                    <a:gd name="connsiteX10" fmla="*/ 313606 w 567186"/>
                    <a:gd name="connsiteY10" fmla="*/ 3357 h 517577"/>
                    <a:gd name="connsiteX11" fmla="*/ 385929 w 567186"/>
                    <a:gd name="connsiteY11" fmla="*/ 18030 h 517577"/>
                    <a:gd name="connsiteX12" fmla="*/ 499251 w 567186"/>
                    <a:gd name="connsiteY12" fmla="*/ 55438 h 517577"/>
                    <a:gd name="connsiteX13" fmla="*/ 549257 w 567186"/>
                    <a:gd name="connsiteY13" fmla="*/ 136600 h 517577"/>
                    <a:gd name="connsiteX14" fmla="*/ 567186 w 567186"/>
                    <a:gd name="connsiteY14" fmla="*/ 202341 h 517577"/>
                    <a:gd name="connsiteX15" fmla="*/ 549257 w 567186"/>
                    <a:gd name="connsiteY15" fmla="*/ 291988 h 517577"/>
                    <a:gd name="connsiteX16" fmla="*/ 513398 w 567186"/>
                    <a:gd name="connsiteY16" fmla="*/ 387612 h 517577"/>
                    <a:gd name="connsiteX17" fmla="*/ 453357 w 567186"/>
                    <a:gd name="connsiteY17" fmla="*/ 517577 h 517577"/>
                    <a:gd name="connsiteX0" fmla="*/ 3704 w 554463"/>
                    <a:gd name="connsiteY0" fmla="*/ 296134 h 517577"/>
                    <a:gd name="connsiteX1" fmla="*/ 13880 w 554463"/>
                    <a:gd name="connsiteY1" fmla="*/ 109720 h 517577"/>
                    <a:gd name="connsiteX2" fmla="*/ 117574 w 554463"/>
                    <a:gd name="connsiteY2" fmla="*/ 45779 h 517577"/>
                    <a:gd name="connsiteX3" fmla="*/ 189292 w 554463"/>
                    <a:gd name="connsiteY3" fmla="*/ 18778 h 517577"/>
                    <a:gd name="connsiteX4" fmla="*/ 286360 w 554463"/>
                    <a:gd name="connsiteY4" fmla="*/ 85320 h 517577"/>
                    <a:gd name="connsiteX5" fmla="*/ 317599 w 554463"/>
                    <a:gd name="connsiteY5" fmla="*/ 210025 h 517577"/>
                    <a:gd name="connsiteX6" fmla="*/ 247422 w 554463"/>
                    <a:gd name="connsiteY6" fmla="*/ 287273 h 517577"/>
                    <a:gd name="connsiteX7" fmla="*/ 185090 w 554463"/>
                    <a:gd name="connsiteY7" fmla="*/ 226759 h 517577"/>
                    <a:gd name="connsiteX8" fmla="*/ 184903 w 554463"/>
                    <a:gd name="connsiteY8" fmla="*/ 113308 h 517577"/>
                    <a:gd name="connsiteX9" fmla="*/ 233322 w 554463"/>
                    <a:gd name="connsiteY9" fmla="*/ 11254 h 517577"/>
                    <a:gd name="connsiteX10" fmla="*/ 300883 w 554463"/>
                    <a:gd name="connsiteY10" fmla="*/ 3357 h 517577"/>
                    <a:gd name="connsiteX11" fmla="*/ 373206 w 554463"/>
                    <a:gd name="connsiteY11" fmla="*/ 18030 h 517577"/>
                    <a:gd name="connsiteX12" fmla="*/ 486528 w 554463"/>
                    <a:gd name="connsiteY12" fmla="*/ 55438 h 517577"/>
                    <a:gd name="connsiteX13" fmla="*/ 536534 w 554463"/>
                    <a:gd name="connsiteY13" fmla="*/ 136600 h 517577"/>
                    <a:gd name="connsiteX14" fmla="*/ 554463 w 554463"/>
                    <a:gd name="connsiteY14" fmla="*/ 202341 h 517577"/>
                    <a:gd name="connsiteX15" fmla="*/ 536534 w 554463"/>
                    <a:gd name="connsiteY15" fmla="*/ 291988 h 517577"/>
                    <a:gd name="connsiteX16" fmla="*/ 500675 w 554463"/>
                    <a:gd name="connsiteY16" fmla="*/ 387612 h 517577"/>
                    <a:gd name="connsiteX17" fmla="*/ 440634 w 554463"/>
                    <a:gd name="connsiteY17" fmla="*/ 517577 h 517577"/>
                    <a:gd name="connsiteX0" fmla="*/ 52552 w 603311"/>
                    <a:gd name="connsiteY0" fmla="*/ 296134 h 517577"/>
                    <a:gd name="connsiteX1" fmla="*/ 454 w 603311"/>
                    <a:gd name="connsiteY1" fmla="*/ 33262 h 517577"/>
                    <a:gd name="connsiteX2" fmla="*/ 166422 w 603311"/>
                    <a:gd name="connsiteY2" fmla="*/ 45779 h 517577"/>
                    <a:gd name="connsiteX3" fmla="*/ 238140 w 603311"/>
                    <a:gd name="connsiteY3" fmla="*/ 18778 h 517577"/>
                    <a:gd name="connsiteX4" fmla="*/ 335208 w 603311"/>
                    <a:gd name="connsiteY4" fmla="*/ 85320 h 517577"/>
                    <a:gd name="connsiteX5" fmla="*/ 366447 w 603311"/>
                    <a:gd name="connsiteY5" fmla="*/ 210025 h 517577"/>
                    <a:gd name="connsiteX6" fmla="*/ 296270 w 603311"/>
                    <a:gd name="connsiteY6" fmla="*/ 287273 h 517577"/>
                    <a:gd name="connsiteX7" fmla="*/ 233938 w 603311"/>
                    <a:gd name="connsiteY7" fmla="*/ 226759 h 517577"/>
                    <a:gd name="connsiteX8" fmla="*/ 233751 w 603311"/>
                    <a:gd name="connsiteY8" fmla="*/ 113308 h 517577"/>
                    <a:gd name="connsiteX9" fmla="*/ 282170 w 603311"/>
                    <a:gd name="connsiteY9" fmla="*/ 11254 h 517577"/>
                    <a:gd name="connsiteX10" fmla="*/ 349731 w 603311"/>
                    <a:gd name="connsiteY10" fmla="*/ 3357 h 517577"/>
                    <a:gd name="connsiteX11" fmla="*/ 422054 w 603311"/>
                    <a:gd name="connsiteY11" fmla="*/ 18030 h 517577"/>
                    <a:gd name="connsiteX12" fmla="*/ 535376 w 603311"/>
                    <a:gd name="connsiteY12" fmla="*/ 55438 h 517577"/>
                    <a:gd name="connsiteX13" fmla="*/ 585382 w 603311"/>
                    <a:gd name="connsiteY13" fmla="*/ 136600 h 517577"/>
                    <a:gd name="connsiteX14" fmla="*/ 603311 w 603311"/>
                    <a:gd name="connsiteY14" fmla="*/ 202341 h 517577"/>
                    <a:gd name="connsiteX15" fmla="*/ 585382 w 603311"/>
                    <a:gd name="connsiteY15" fmla="*/ 291988 h 517577"/>
                    <a:gd name="connsiteX16" fmla="*/ 549523 w 603311"/>
                    <a:gd name="connsiteY16" fmla="*/ 387612 h 517577"/>
                    <a:gd name="connsiteX17" fmla="*/ 489482 w 603311"/>
                    <a:gd name="connsiteY17" fmla="*/ 517577 h 517577"/>
                    <a:gd name="connsiteX0" fmla="*/ 52552 w 603311"/>
                    <a:gd name="connsiteY0" fmla="*/ 296134 h 517577"/>
                    <a:gd name="connsiteX1" fmla="*/ 454 w 603311"/>
                    <a:gd name="connsiteY1" fmla="*/ 33262 h 517577"/>
                    <a:gd name="connsiteX2" fmla="*/ 166422 w 603311"/>
                    <a:gd name="connsiteY2" fmla="*/ 45779 h 517577"/>
                    <a:gd name="connsiteX3" fmla="*/ 238140 w 603311"/>
                    <a:gd name="connsiteY3" fmla="*/ 18778 h 517577"/>
                    <a:gd name="connsiteX4" fmla="*/ 335208 w 603311"/>
                    <a:gd name="connsiteY4" fmla="*/ 85320 h 517577"/>
                    <a:gd name="connsiteX5" fmla="*/ 366447 w 603311"/>
                    <a:gd name="connsiteY5" fmla="*/ 210025 h 517577"/>
                    <a:gd name="connsiteX6" fmla="*/ 296270 w 603311"/>
                    <a:gd name="connsiteY6" fmla="*/ 287273 h 517577"/>
                    <a:gd name="connsiteX7" fmla="*/ 233938 w 603311"/>
                    <a:gd name="connsiteY7" fmla="*/ 226759 h 517577"/>
                    <a:gd name="connsiteX8" fmla="*/ 233751 w 603311"/>
                    <a:gd name="connsiteY8" fmla="*/ 113308 h 517577"/>
                    <a:gd name="connsiteX9" fmla="*/ 282170 w 603311"/>
                    <a:gd name="connsiteY9" fmla="*/ 11254 h 517577"/>
                    <a:gd name="connsiteX10" fmla="*/ 349731 w 603311"/>
                    <a:gd name="connsiteY10" fmla="*/ 3357 h 517577"/>
                    <a:gd name="connsiteX11" fmla="*/ 422054 w 603311"/>
                    <a:gd name="connsiteY11" fmla="*/ 18030 h 517577"/>
                    <a:gd name="connsiteX12" fmla="*/ 535376 w 603311"/>
                    <a:gd name="connsiteY12" fmla="*/ 55438 h 517577"/>
                    <a:gd name="connsiteX13" fmla="*/ 585382 w 603311"/>
                    <a:gd name="connsiteY13" fmla="*/ 136600 h 517577"/>
                    <a:gd name="connsiteX14" fmla="*/ 603311 w 603311"/>
                    <a:gd name="connsiteY14" fmla="*/ 202341 h 517577"/>
                    <a:gd name="connsiteX15" fmla="*/ 585382 w 603311"/>
                    <a:gd name="connsiteY15" fmla="*/ 291988 h 517577"/>
                    <a:gd name="connsiteX16" fmla="*/ 549523 w 603311"/>
                    <a:gd name="connsiteY16" fmla="*/ 387612 h 517577"/>
                    <a:gd name="connsiteX17" fmla="*/ 489482 w 603311"/>
                    <a:gd name="connsiteY17" fmla="*/ 517577 h 517577"/>
                    <a:gd name="connsiteX0" fmla="*/ 55706 w 606465"/>
                    <a:gd name="connsiteY0" fmla="*/ 296134 h 517577"/>
                    <a:gd name="connsiteX1" fmla="*/ 3608 w 606465"/>
                    <a:gd name="connsiteY1" fmla="*/ 33262 h 517577"/>
                    <a:gd name="connsiteX2" fmla="*/ 169576 w 606465"/>
                    <a:gd name="connsiteY2" fmla="*/ 45779 h 517577"/>
                    <a:gd name="connsiteX3" fmla="*/ 241294 w 606465"/>
                    <a:gd name="connsiteY3" fmla="*/ 18778 h 517577"/>
                    <a:gd name="connsiteX4" fmla="*/ 338362 w 606465"/>
                    <a:gd name="connsiteY4" fmla="*/ 85320 h 517577"/>
                    <a:gd name="connsiteX5" fmla="*/ 369601 w 606465"/>
                    <a:gd name="connsiteY5" fmla="*/ 210025 h 517577"/>
                    <a:gd name="connsiteX6" fmla="*/ 299424 w 606465"/>
                    <a:gd name="connsiteY6" fmla="*/ 287273 h 517577"/>
                    <a:gd name="connsiteX7" fmla="*/ 237092 w 606465"/>
                    <a:gd name="connsiteY7" fmla="*/ 226759 h 517577"/>
                    <a:gd name="connsiteX8" fmla="*/ 236905 w 606465"/>
                    <a:gd name="connsiteY8" fmla="*/ 113308 h 517577"/>
                    <a:gd name="connsiteX9" fmla="*/ 285324 w 606465"/>
                    <a:gd name="connsiteY9" fmla="*/ 11254 h 517577"/>
                    <a:gd name="connsiteX10" fmla="*/ 352885 w 606465"/>
                    <a:gd name="connsiteY10" fmla="*/ 3357 h 517577"/>
                    <a:gd name="connsiteX11" fmla="*/ 425208 w 606465"/>
                    <a:gd name="connsiteY11" fmla="*/ 18030 h 517577"/>
                    <a:gd name="connsiteX12" fmla="*/ 538530 w 606465"/>
                    <a:gd name="connsiteY12" fmla="*/ 55438 h 517577"/>
                    <a:gd name="connsiteX13" fmla="*/ 588536 w 606465"/>
                    <a:gd name="connsiteY13" fmla="*/ 136600 h 517577"/>
                    <a:gd name="connsiteX14" fmla="*/ 606465 w 606465"/>
                    <a:gd name="connsiteY14" fmla="*/ 202341 h 517577"/>
                    <a:gd name="connsiteX15" fmla="*/ 588536 w 606465"/>
                    <a:gd name="connsiteY15" fmla="*/ 291988 h 517577"/>
                    <a:gd name="connsiteX16" fmla="*/ 552677 w 606465"/>
                    <a:gd name="connsiteY16" fmla="*/ 387612 h 517577"/>
                    <a:gd name="connsiteX17" fmla="*/ 492636 w 606465"/>
                    <a:gd name="connsiteY17" fmla="*/ 517577 h 517577"/>
                    <a:gd name="connsiteX0" fmla="*/ 55706 w 606465"/>
                    <a:gd name="connsiteY0" fmla="*/ 296134 h 517577"/>
                    <a:gd name="connsiteX1" fmla="*/ 3608 w 606465"/>
                    <a:gd name="connsiteY1" fmla="*/ 33262 h 517577"/>
                    <a:gd name="connsiteX2" fmla="*/ 166986 w 606465"/>
                    <a:gd name="connsiteY2" fmla="*/ 33164 h 517577"/>
                    <a:gd name="connsiteX3" fmla="*/ 241294 w 606465"/>
                    <a:gd name="connsiteY3" fmla="*/ 18778 h 517577"/>
                    <a:gd name="connsiteX4" fmla="*/ 338362 w 606465"/>
                    <a:gd name="connsiteY4" fmla="*/ 85320 h 517577"/>
                    <a:gd name="connsiteX5" fmla="*/ 369601 w 606465"/>
                    <a:gd name="connsiteY5" fmla="*/ 210025 h 517577"/>
                    <a:gd name="connsiteX6" fmla="*/ 299424 w 606465"/>
                    <a:gd name="connsiteY6" fmla="*/ 287273 h 517577"/>
                    <a:gd name="connsiteX7" fmla="*/ 237092 w 606465"/>
                    <a:gd name="connsiteY7" fmla="*/ 226759 h 517577"/>
                    <a:gd name="connsiteX8" fmla="*/ 236905 w 606465"/>
                    <a:gd name="connsiteY8" fmla="*/ 113308 h 517577"/>
                    <a:gd name="connsiteX9" fmla="*/ 285324 w 606465"/>
                    <a:gd name="connsiteY9" fmla="*/ 11254 h 517577"/>
                    <a:gd name="connsiteX10" fmla="*/ 352885 w 606465"/>
                    <a:gd name="connsiteY10" fmla="*/ 3357 h 517577"/>
                    <a:gd name="connsiteX11" fmla="*/ 425208 w 606465"/>
                    <a:gd name="connsiteY11" fmla="*/ 18030 h 517577"/>
                    <a:gd name="connsiteX12" fmla="*/ 538530 w 606465"/>
                    <a:gd name="connsiteY12" fmla="*/ 55438 h 517577"/>
                    <a:gd name="connsiteX13" fmla="*/ 588536 w 606465"/>
                    <a:gd name="connsiteY13" fmla="*/ 136600 h 517577"/>
                    <a:gd name="connsiteX14" fmla="*/ 606465 w 606465"/>
                    <a:gd name="connsiteY14" fmla="*/ 202341 h 517577"/>
                    <a:gd name="connsiteX15" fmla="*/ 588536 w 606465"/>
                    <a:gd name="connsiteY15" fmla="*/ 291988 h 517577"/>
                    <a:gd name="connsiteX16" fmla="*/ 552677 w 606465"/>
                    <a:gd name="connsiteY16" fmla="*/ 387612 h 517577"/>
                    <a:gd name="connsiteX17" fmla="*/ 492636 w 606465"/>
                    <a:gd name="connsiteY17" fmla="*/ 517577 h 517577"/>
                    <a:gd name="connsiteX0" fmla="*/ 66210 w 606000"/>
                    <a:gd name="connsiteY0" fmla="*/ 231767 h 517577"/>
                    <a:gd name="connsiteX1" fmla="*/ 3143 w 606000"/>
                    <a:gd name="connsiteY1" fmla="*/ 33262 h 517577"/>
                    <a:gd name="connsiteX2" fmla="*/ 166521 w 606000"/>
                    <a:gd name="connsiteY2" fmla="*/ 33164 h 517577"/>
                    <a:gd name="connsiteX3" fmla="*/ 240829 w 606000"/>
                    <a:gd name="connsiteY3" fmla="*/ 18778 h 517577"/>
                    <a:gd name="connsiteX4" fmla="*/ 337897 w 606000"/>
                    <a:gd name="connsiteY4" fmla="*/ 85320 h 517577"/>
                    <a:gd name="connsiteX5" fmla="*/ 369136 w 606000"/>
                    <a:gd name="connsiteY5" fmla="*/ 210025 h 517577"/>
                    <a:gd name="connsiteX6" fmla="*/ 298959 w 606000"/>
                    <a:gd name="connsiteY6" fmla="*/ 287273 h 517577"/>
                    <a:gd name="connsiteX7" fmla="*/ 236627 w 606000"/>
                    <a:gd name="connsiteY7" fmla="*/ 226759 h 517577"/>
                    <a:gd name="connsiteX8" fmla="*/ 236440 w 606000"/>
                    <a:gd name="connsiteY8" fmla="*/ 113308 h 517577"/>
                    <a:gd name="connsiteX9" fmla="*/ 284859 w 606000"/>
                    <a:gd name="connsiteY9" fmla="*/ 11254 h 517577"/>
                    <a:gd name="connsiteX10" fmla="*/ 352420 w 606000"/>
                    <a:gd name="connsiteY10" fmla="*/ 3357 h 517577"/>
                    <a:gd name="connsiteX11" fmla="*/ 424743 w 606000"/>
                    <a:gd name="connsiteY11" fmla="*/ 18030 h 517577"/>
                    <a:gd name="connsiteX12" fmla="*/ 538065 w 606000"/>
                    <a:gd name="connsiteY12" fmla="*/ 55438 h 517577"/>
                    <a:gd name="connsiteX13" fmla="*/ 588071 w 606000"/>
                    <a:gd name="connsiteY13" fmla="*/ 136600 h 517577"/>
                    <a:gd name="connsiteX14" fmla="*/ 606000 w 606000"/>
                    <a:gd name="connsiteY14" fmla="*/ 202341 h 517577"/>
                    <a:gd name="connsiteX15" fmla="*/ 588071 w 606000"/>
                    <a:gd name="connsiteY15" fmla="*/ 291988 h 517577"/>
                    <a:gd name="connsiteX16" fmla="*/ 552212 w 606000"/>
                    <a:gd name="connsiteY16" fmla="*/ 387612 h 517577"/>
                    <a:gd name="connsiteX17" fmla="*/ 492171 w 606000"/>
                    <a:gd name="connsiteY17" fmla="*/ 517577 h 517577"/>
                    <a:gd name="connsiteX0" fmla="*/ 33113 w 572903"/>
                    <a:gd name="connsiteY0" fmla="*/ 231767 h 517577"/>
                    <a:gd name="connsiteX1" fmla="*/ 5356 w 572903"/>
                    <a:gd name="connsiteY1" fmla="*/ 17649 h 517577"/>
                    <a:gd name="connsiteX2" fmla="*/ 133424 w 572903"/>
                    <a:gd name="connsiteY2" fmla="*/ 33164 h 517577"/>
                    <a:gd name="connsiteX3" fmla="*/ 207732 w 572903"/>
                    <a:gd name="connsiteY3" fmla="*/ 18778 h 517577"/>
                    <a:gd name="connsiteX4" fmla="*/ 304800 w 572903"/>
                    <a:gd name="connsiteY4" fmla="*/ 85320 h 517577"/>
                    <a:gd name="connsiteX5" fmla="*/ 336039 w 572903"/>
                    <a:gd name="connsiteY5" fmla="*/ 210025 h 517577"/>
                    <a:gd name="connsiteX6" fmla="*/ 265862 w 572903"/>
                    <a:gd name="connsiteY6" fmla="*/ 287273 h 517577"/>
                    <a:gd name="connsiteX7" fmla="*/ 203530 w 572903"/>
                    <a:gd name="connsiteY7" fmla="*/ 226759 h 517577"/>
                    <a:gd name="connsiteX8" fmla="*/ 203343 w 572903"/>
                    <a:gd name="connsiteY8" fmla="*/ 113308 h 517577"/>
                    <a:gd name="connsiteX9" fmla="*/ 251762 w 572903"/>
                    <a:gd name="connsiteY9" fmla="*/ 11254 h 517577"/>
                    <a:gd name="connsiteX10" fmla="*/ 319323 w 572903"/>
                    <a:gd name="connsiteY10" fmla="*/ 3357 h 517577"/>
                    <a:gd name="connsiteX11" fmla="*/ 391646 w 572903"/>
                    <a:gd name="connsiteY11" fmla="*/ 18030 h 517577"/>
                    <a:gd name="connsiteX12" fmla="*/ 504968 w 572903"/>
                    <a:gd name="connsiteY12" fmla="*/ 55438 h 517577"/>
                    <a:gd name="connsiteX13" fmla="*/ 554974 w 572903"/>
                    <a:gd name="connsiteY13" fmla="*/ 136600 h 517577"/>
                    <a:gd name="connsiteX14" fmla="*/ 572903 w 572903"/>
                    <a:gd name="connsiteY14" fmla="*/ 202341 h 517577"/>
                    <a:gd name="connsiteX15" fmla="*/ 554974 w 572903"/>
                    <a:gd name="connsiteY15" fmla="*/ 291988 h 517577"/>
                    <a:gd name="connsiteX16" fmla="*/ 519115 w 572903"/>
                    <a:gd name="connsiteY16" fmla="*/ 387612 h 517577"/>
                    <a:gd name="connsiteX17" fmla="*/ 459074 w 572903"/>
                    <a:gd name="connsiteY17" fmla="*/ 517577 h 517577"/>
                    <a:gd name="connsiteX0" fmla="*/ 33113 w 572903"/>
                    <a:gd name="connsiteY0" fmla="*/ 231767 h 517577"/>
                    <a:gd name="connsiteX1" fmla="*/ 5356 w 572903"/>
                    <a:gd name="connsiteY1" fmla="*/ 17649 h 517577"/>
                    <a:gd name="connsiteX2" fmla="*/ 61013 w 572903"/>
                    <a:gd name="connsiteY2" fmla="*/ 18428 h 517577"/>
                    <a:gd name="connsiteX3" fmla="*/ 133424 w 572903"/>
                    <a:gd name="connsiteY3" fmla="*/ 33164 h 517577"/>
                    <a:gd name="connsiteX4" fmla="*/ 207732 w 572903"/>
                    <a:gd name="connsiteY4" fmla="*/ 18778 h 517577"/>
                    <a:gd name="connsiteX5" fmla="*/ 304800 w 572903"/>
                    <a:gd name="connsiteY5" fmla="*/ 85320 h 517577"/>
                    <a:gd name="connsiteX6" fmla="*/ 336039 w 572903"/>
                    <a:gd name="connsiteY6" fmla="*/ 210025 h 517577"/>
                    <a:gd name="connsiteX7" fmla="*/ 265862 w 572903"/>
                    <a:gd name="connsiteY7" fmla="*/ 287273 h 517577"/>
                    <a:gd name="connsiteX8" fmla="*/ 203530 w 572903"/>
                    <a:gd name="connsiteY8" fmla="*/ 226759 h 517577"/>
                    <a:gd name="connsiteX9" fmla="*/ 203343 w 572903"/>
                    <a:gd name="connsiteY9" fmla="*/ 113308 h 517577"/>
                    <a:gd name="connsiteX10" fmla="*/ 251762 w 572903"/>
                    <a:gd name="connsiteY10" fmla="*/ 11254 h 517577"/>
                    <a:gd name="connsiteX11" fmla="*/ 319323 w 572903"/>
                    <a:gd name="connsiteY11" fmla="*/ 3357 h 517577"/>
                    <a:gd name="connsiteX12" fmla="*/ 391646 w 572903"/>
                    <a:gd name="connsiteY12" fmla="*/ 18030 h 517577"/>
                    <a:gd name="connsiteX13" fmla="*/ 504968 w 572903"/>
                    <a:gd name="connsiteY13" fmla="*/ 55438 h 517577"/>
                    <a:gd name="connsiteX14" fmla="*/ 554974 w 572903"/>
                    <a:gd name="connsiteY14" fmla="*/ 136600 h 517577"/>
                    <a:gd name="connsiteX15" fmla="*/ 572903 w 572903"/>
                    <a:gd name="connsiteY15" fmla="*/ 202341 h 517577"/>
                    <a:gd name="connsiteX16" fmla="*/ 554974 w 572903"/>
                    <a:gd name="connsiteY16" fmla="*/ 291988 h 517577"/>
                    <a:gd name="connsiteX17" fmla="*/ 519115 w 572903"/>
                    <a:gd name="connsiteY17" fmla="*/ 387612 h 517577"/>
                    <a:gd name="connsiteX18" fmla="*/ 459074 w 572903"/>
                    <a:gd name="connsiteY18" fmla="*/ 517577 h 517577"/>
                    <a:gd name="connsiteX0" fmla="*/ 33113 w 572903"/>
                    <a:gd name="connsiteY0" fmla="*/ 231767 h 517577"/>
                    <a:gd name="connsiteX1" fmla="*/ 5356 w 572903"/>
                    <a:gd name="connsiteY1" fmla="*/ 17649 h 517577"/>
                    <a:gd name="connsiteX2" fmla="*/ 73593 w 572903"/>
                    <a:gd name="connsiteY2" fmla="*/ 15769 h 517577"/>
                    <a:gd name="connsiteX3" fmla="*/ 133424 w 572903"/>
                    <a:gd name="connsiteY3" fmla="*/ 33164 h 517577"/>
                    <a:gd name="connsiteX4" fmla="*/ 207732 w 572903"/>
                    <a:gd name="connsiteY4" fmla="*/ 18778 h 517577"/>
                    <a:gd name="connsiteX5" fmla="*/ 304800 w 572903"/>
                    <a:gd name="connsiteY5" fmla="*/ 85320 h 517577"/>
                    <a:gd name="connsiteX6" fmla="*/ 336039 w 572903"/>
                    <a:gd name="connsiteY6" fmla="*/ 210025 h 517577"/>
                    <a:gd name="connsiteX7" fmla="*/ 265862 w 572903"/>
                    <a:gd name="connsiteY7" fmla="*/ 287273 h 517577"/>
                    <a:gd name="connsiteX8" fmla="*/ 203530 w 572903"/>
                    <a:gd name="connsiteY8" fmla="*/ 226759 h 517577"/>
                    <a:gd name="connsiteX9" fmla="*/ 203343 w 572903"/>
                    <a:gd name="connsiteY9" fmla="*/ 113308 h 517577"/>
                    <a:gd name="connsiteX10" fmla="*/ 251762 w 572903"/>
                    <a:gd name="connsiteY10" fmla="*/ 11254 h 517577"/>
                    <a:gd name="connsiteX11" fmla="*/ 319323 w 572903"/>
                    <a:gd name="connsiteY11" fmla="*/ 3357 h 517577"/>
                    <a:gd name="connsiteX12" fmla="*/ 391646 w 572903"/>
                    <a:gd name="connsiteY12" fmla="*/ 18030 h 517577"/>
                    <a:gd name="connsiteX13" fmla="*/ 504968 w 572903"/>
                    <a:gd name="connsiteY13" fmla="*/ 55438 h 517577"/>
                    <a:gd name="connsiteX14" fmla="*/ 554974 w 572903"/>
                    <a:gd name="connsiteY14" fmla="*/ 136600 h 517577"/>
                    <a:gd name="connsiteX15" fmla="*/ 572903 w 572903"/>
                    <a:gd name="connsiteY15" fmla="*/ 202341 h 517577"/>
                    <a:gd name="connsiteX16" fmla="*/ 554974 w 572903"/>
                    <a:gd name="connsiteY16" fmla="*/ 291988 h 517577"/>
                    <a:gd name="connsiteX17" fmla="*/ 519115 w 572903"/>
                    <a:gd name="connsiteY17" fmla="*/ 387612 h 517577"/>
                    <a:gd name="connsiteX18" fmla="*/ 459074 w 572903"/>
                    <a:gd name="connsiteY18" fmla="*/ 517577 h 517577"/>
                    <a:gd name="connsiteX0" fmla="*/ 33113 w 572903"/>
                    <a:gd name="connsiteY0" fmla="*/ 231767 h 602466"/>
                    <a:gd name="connsiteX1" fmla="*/ 5356 w 572903"/>
                    <a:gd name="connsiteY1" fmla="*/ 17649 h 602466"/>
                    <a:gd name="connsiteX2" fmla="*/ 73593 w 572903"/>
                    <a:gd name="connsiteY2" fmla="*/ 15769 h 602466"/>
                    <a:gd name="connsiteX3" fmla="*/ 133424 w 572903"/>
                    <a:gd name="connsiteY3" fmla="*/ 33164 h 602466"/>
                    <a:gd name="connsiteX4" fmla="*/ 207732 w 572903"/>
                    <a:gd name="connsiteY4" fmla="*/ 18778 h 602466"/>
                    <a:gd name="connsiteX5" fmla="*/ 304800 w 572903"/>
                    <a:gd name="connsiteY5" fmla="*/ 85320 h 602466"/>
                    <a:gd name="connsiteX6" fmla="*/ 336039 w 572903"/>
                    <a:gd name="connsiteY6" fmla="*/ 210025 h 602466"/>
                    <a:gd name="connsiteX7" fmla="*/ 265862 w 572903"/>
                    <a:gd name="connsiteY7" fmla="*/ 287273 h 602466"/>
                    <a:gd name="connsiteX8" fmla="*/ 203530 w 572903"/>
                    <a:gd name="connsiteY8" fmla="*/ 226759 h 602466"/>
                    <a:gd name="connsiteX9" fmla="*/ 203343 w 572903"/>
                    <a:gd name="connsiteY9" fmla="*/ 113308 h 602466"/>
                    <a:gd name="connsiteX10" fmla="*/ 251762 w 572903"/>
                    <a:gd name="connsiteY10" fmla="*/ 11254 h 602466"/>
                    <a:gd name="connsiteX11" fmla="*/ 319323 w 572903"/>
                    <a:gd name="connsiteY11" fmla="*/ 3357 h 602466"/>
                    <a:gd name="connsiteX12" fmla="*/ 391646 w 572903"/>
                    <a:gd name="connsiteY12" fmla="*/ 18030 h 602466"/>
                    <a:gd name="connsiteX13" fmla="*/ 504968 w 572903"/>
                    <a:gd name="connsiteY13" fmla="*/ 55438 h 602466"/>
                    <a:gd name="connsiteX14" fmla="*/ 554974 w 572903"/>
                    <a:gd name="connsiteY14" fmla="*/ 136600 h 602466"/>
                    <a:gd name="connsiteX15" fmla="*/ 572903 w 572903"/>
                    <a:gd name="connsiteY15" fmla="*/ 202341 h 602466"/>
                    <a:gd name="connsiteX16" fmla="*/ 554974 w 572903"/>
                    <a:gd name="connsiteY16" fmla="*/ 291988 h 602466"/>
                    <a:gd name="connsiteX17" fmla="*/ 519115 w 572903"/>
                    <a:gd name="connsiteY17" fmla="*/ 387612 h 602466"/>
                    <a:gd name="connsiteX18" fmla="*/ 419616 w 572903"/>
                    <a:gd name="connsiteY18" fmla="*/ 602466 h 602466"/>
                    <a:gd name="connsiteX0" fmla="*/ 33113 w 572903"/>
                    <a:gd name="connsiteY0" fmla="*/ 231767 h 387612"/>
                    <a:gd name="connsiteX1" fmla="*/ 5356 w 572903"/>
                    <a:gd name="connsiteY1" fmla="*/ 17649 h 387612"/>
                    <a:gd name="connsiteX2" fmla="*/ 73593 w 572903"/>
                    <a:gd name="connsiteY2" fmla="*/ 15769 h 387612"/>
                    <a:gd name="connsiteX3" fmla="*/ 133424 w 572903"/>
                    <a:gd name="connsiteY3" fmla="*/ 33164 h 387612"/>
                    <a:gd name="connsiteX4" fmla="*/ 207732 w 572903"/>
                    <a:gd name="connsiteY4" fmla="*/ 18778 h 387612"/>
                    <a:gd name="connsiteX5" fmla="*/ 304800 w 572903"/>
                    <a:gd name="connsiteY5" fmla="*/ 85320 h 387612"/>
                    <a:gd name="connsiteX6" fmla="*/ 336039 w 572903"/>
                    <a:gd name="connsiteY6" fmla="*/ 210025 h 387612"/>
                    <a:gd name="connsiteX7" fmla="*/ 265862 w 572903"/>
                    <a:gd name="connsiteY7" fmla="*/ 287273 h 387612"/>
                    <a:gd name="connsiteX8" fmla="*/ 203530 w 572903"/>
                    <a:gd name="connsiteY8" fmla="*/ 226759 h 387612"/>
                    <a:gd name="connsiteX9" fmla="*/ 203343 w 572903"/>
                    <a:gd name="connsiteY9" fmla="*/ 113308 h 387612"/>
                    <a:gd name="connsiteX10" fmla="*/ 251762 w 572903"/>
                    <a:gd name="connsiteY10" fmla="*/ 11254 h 387612"/>
                    <a:gd name="connsiteX11" fmla="*/ 319323 w 572903"/>
                    <a:gd name="connsiteY11" fmla="*/ 3357 h 387612"/>
                    <a:gd name="connsiteX12" fmla="*/ 391646 w 572903"/>
                    <a:gd name="connsiteY12" fmla="*/ 18030 h 387612"/>
                    <a:gd name="connsiteX13" fmla="*/ 504968 w 572903"/>
                    <a:gd name="connsiteY13" fmla="*/ 55438 h 387612"/>
                    <a:gd name="connsiteX14" fmla="*/ 554974 w 572903"/>
                    <a:gd name="connsiteY14" fmla="*/ 136600 h 387612"/>
                    <a:gd name="connsiteX15" fmla="*/ 572903 w 572903"/>
                    <a:gd name="connsiteY15" fmla="*/ 202341 h 387612"/>
                    <a:gd name="connsiteX16" fmla="*/ 554974 w 572903"/>
                    <a:gd name="connsiteY16" fmla="*/ 291988 h 387612"/>
                    <a:gd name="connsiteX17" fmla="*/ 519115 w 572903"/>
                    <a:gd name="connsiteY17" fmla="*/ 387612 h 387612"/>
                    <a:gd name="connsiteX0" fmla="*/ 64131 w 570772"/>
                    <a:gd name="connsiteY0" fmla="*/ 481521 h 481521"/>
                    <a:gd name="connsiteX1" fmla="*/ 3225 w 570772"/>
                    <a:gd name="connsiteY1" fmla="*/ 17649 h 481521"/>
                    <a:gd name="connsiteX2" fmla="*/ 71462 w 570772"/>
                    <a:gd name="connsiteY2" fmla="*/ 15769 h 481521"/>
                    <a:gd name="connsiteX3" fmla="*/ 131293 w 570772"/>
                    <a:gd name="connsiteY3" fmla="*/ 33164 h 481521"/>
                    <a:gd name="connsiteX4" fmla="*/ 205601 w 570772"/>
                    <a:gd name="connsiteY4" fmla="*/ 18778 h 481521"/>
                    <a:gd name="connsiteX5" fmla="*/ 302669 w 570772"/>
                    <a:gd name="connsiteY5" fmla="*/ 85320 h 481521"/>
                    <a:gd name="connsiteX6" fmla="*/ 333908 w 570772"/>
                    <a:gd name="connsiteY6" fmla="*/ 210025 h 481521"/>
                    <a:gd name="connsiteX7" fmla="*/ 263731 w 570772"/>
                    <a:gd name="connsiteY7" fmla="*/ 287273 h 481521"/>
                    <a:gd name="connsiteX8" fmla="*/ 201399 w 570772"/>
                    <a:gd name="connsiteY8" fmla="*/ 226759 h 481521"/>
                    <a:gd name="connsiteX9" fmla="*/ 201212 w 570772"/>
                    <a:gd name="connsiteY9" fmla="*/ 113308 h 481521"/>
                    <a:gd name="connsiteX10" fmla="*/ 249631 w 570772"/>
                    <a:gd name="connsiteY10" fmla="*/ 11254 h 481521"/>
                    <a:gd name="connsiteX11" fmla="*/ 317192 w 570772"/>
                    <a:gd name="connsiteY11" fmla="*/ 3357 h 481521"/>
                    <a:gd name="connsiteX12" fmla="*/ 389515 w 570772"/>
                    <a:gd name="connsiteY12" fmla="*/ 18030 h 481521"/>
                    <a:gd name="connsiteX13" fmla="*/ 502837 w 570772"/>
                    <a:gd name="connsiteY13" fmla="*/ 55438 h 481521"/>
                    <a:gd name="connsiteX14" fmla="*/ 552843 w 570772"/>
                    <a:gd name="connsiteY14" fmla="*/ 136600 h 481521"/>
                    <a:gd name="connsiteX15" fmla="*/ 570772 w 570772"/>
                    <a:gd name="connsiteY15" fmla="*/ 202341 h 481521"/>
                    <a:gd name="connsiteX16" fmla="*/ 552843 w 570772"/>
                    <a:gd name="connsiteY16" fmla="*/ 291988 h 481521"/>
                    <a:gd name="connsiteX17" fmla="*/ 516984 w 570772"/>
                    <a:gd name="connsiteY17" fmla="*/ 387612 h 481521"/>
                    <a:gd name="connsiteX0" fmla="*/ 64131 w 570772"/>
                    <a:gd name="connsiteY0" fmla="*/ 481521 h 481521"/>
                    <a:gd name="connsiteX1" fmla="*/ 3225 w 570772"/>
                    <a:gd name="connsiteY1" fmla="*/ 17649 h 481521"/>
                    <a:gd name="connsiteX2" fmla="*/ 71462 w 570772"/>
                    <a:gd name="connsiteY2" fmla="*/ 15769 h 481521"/>
                    <a:gd name="connsiteX3" fmla="*/ 131293 w 570772"/>
                    <a:gd name="connsiteY3" fmla="*/ 33164 h 481521"/>
                    <a:gd name="connsiteX4" fmla="*/ 205601 w 570772"/>
                    <a:gd name="connsiteY4" fmla="*/ 18778 h 481521"/>
                    <a:gd name="connsiteX5" fmla="*/ 302669 w 570772"/>
                    <a:gd name="connsiteY5" fmla="*/ 85320 h 481521"/>
                    <a:gd name="connsiteX6" fmla="*/ 333908 w 570772"/>
                    <a:gd name="connsiteY6" fmla="*/ 210025 h 481521"/>
                    <a:gd name="connsiteX7" fmla="*/ 263731 w 570772"/>
                    <a:gd name="connsiteY7" fmla="*/ 287273 h 481521"/>
                    <a:gd name="connsiteX8" fmla="*/ 201399 w 570772"/>
                    <a:gd name="connsiteY8" fmla="*/ 226759 h 481521"/>
                    <a:gd name="connsiteX9" fmla="*/ 201212 w 570772"/>
                    <a:gd name="connsiteY9" fmla="*/ 113308 h 481521"/>
                    <a:gd name="connsiteX10" fmla="*/ 249631 w 570772"/>
                    <a:gd name="connsiteY10" fmla="*/ 11254 h 481521"/>
                    <a:gd name="connsiteX11" fmla="*/ 317192 w 570772"/>
                    <a:gd name="connsiteY11" fmla="*/ 3357 h 481521"/>
                    <a:gd name="connsiteX12" fmla="*/ 389515 w 570772"/>
                    <a:gd name="connsiteY12" fmla="*/ 18030 h 481521"/>
                    <a:gd name="connsiteX13" fmla="*/ 502837 w 570772"/>
                    <a:gd name="connsiteY13" fmla="*/ 55438 h 481521"/>
                    <a:gd name="connsiteX14" fmla="*/ 552843 w 570772"/>
                    <a:gd name="connsiteY14" fmla="*/ 136600 h 481521"/>
                    <a:gd name="connsiteX15" fmla="*/ 570772 w 570772"/>
                    <a:gd name="connsiteY15" fmla="*/ 202341 h 481521"/>
                    <a:gd name="connsiteX16" fmla="*/ 552843 w 570772"/>
                    <a:gd name="connsiteY16" fmla="*/ 291988 h 481521"/>
                    <a:gd name="connsiteX17" fmla="*/ 476759 w 570772"/>
                    <a:gd name="connsiteY17" fmla="*/ 474850 h 481521"/>
                    <a:gd name="connsiteX0" fmla="*/ 137143 w 569241"/>
                    <a:gd name="connsiteY0" fmla="*/ 540120 h 540120"/>
                    <a:gd name="connsiteX1" fmla="*/ 1694 w 569241"/>
                    <a:gd name="connsiteY1" fmla="*/ 17649 h 540120"/>
                    <a:gd name="connsiteX2" fmla="*/ 69931 w 569241"/>
                    <a:gd name="connsiteY2" fmla="*/ 15769 h 540120"/>
                    <a:gd name="connsiteX3" fmla="*/ 129762 w 569241"/>
                    <a:gd name="connsiteY3" fmla="*/ 33164 h 540120"/>
                    <a:gd name="connsiteX4" fmla="*/ 204070 w 569241"/>
                    <a:gd name="connsiteY4" fmla="*/ 18778 h 540120"/>
                    <a:gd name="connsiteX5" fmla="*/ 301138 w 569241"/>
                    <a:gd name="connsiteY5" fmla="*/ 85320 h 540120"/>
                    <a:gd name="connsiteX6" fmla="*/ 332377 w 569241"/>
                    <a:gd name="connsiteY6" fmla="*/ 210025 h 540120"/>
                    <a:gd name="connsiteX7" fmla="*/ 262200 w 569241"/>
                    <a:gd name="connsiteY7" fmla="*/ 287273 h 540120"/>
                    <a:gd name="connsiteX8" fmla="*/ 199868 w 569241"/>
                    <a:gd name="connsiteY8" fmla="*/ 226759 h 540120"/>
                    <a:gd name="connsiteX9" fmla="*/ 199681 w 569241"/>
                    <a:gd name="connsiteY9" fmla="*/ 113308 h 540120"/>
                    <a:gd name="connsiteX10" fmla="*/ 248100 w 569241"/>
                    <a:gd name="connsiteY10" fmla="*/ 11254 h 540120"/>
                    <a:gd name="connsiteX11" fmla="*/ 315661 w 569241"/>
                    <a:gd name="connsiteY11" fmla="*/ 3357 h 540120"/>
                    <a:gd name="connsiteX12" fmla="*/ 387984 w 569241"/>
                    <a:gd name="connsiteY12" fmla="*/ 18030 h 540120"/>
                    <a:gd name="connsiteX13" fmla="*/ 501306 w 569241"/>
                    <a:gd name="connsiteY13" fmla="*/ 55438 h 540120"/>
                    <a:gd name="connsiteX14" fmla="*/ 551312 w 569241"/>
                    <a:gd name="connsiteY14" fmla="*/ 136600 h 540120"/>
                    <a:gd name="connsiteX15" fmla="*/ 569241 w 569241"/>
                    <a:gd name="connsiteY15" fmla="*/ 202341 h 540120"/>
                    <a:gd name="connsiteX16" fmla="*/ 551312 w 569241"/>
                    <a:gd name="connsiteY16" fmla="*/ 291988 h 540120"/>
                    <a:gd name="connsiteX17" fmla="*/ 475228 w 569241"/>
                    <a:gd name="connsiteY17" fmla="*/ 474850 h 540120"/>
                    <a:gd name="connsiteX0" fmla="*/ 137143 w 569241"/>
                    <a:gd name="connsiteY0" fmla="*/ 540120 h 540120"/>
                    <a:gd name="connsiteX1" fmla="*/ 1694 w 569241"/>
                    <a:gd name="connsiteY1" fmla="*/ 17649 h 540120"/>
                    <a:gd name="connsiteX2" fmla="*/ 69931 w 569241"/>
                    <a:gd name="connsiteY2" fmla="*/ 15769 h 540120"/>
                    <a:gd name="connsiteX3" fmla="*/ 204070 w 569241"/>
                    <a:gd name="connsiteY3" fmla="*/ 18778 h 540120"/>
                    <a:gd name="connsiteX4" fmla="*/ 301138 w 569241"/>
                    <a:gd name="connsiteY4" fmla="*/ 85320 h 540120"/>
                    <a:gd name="connsiteX5" fmla="*/ 332377 w 569241"/>
                    <a:gd name="connsiteY5" fmla="*/ 210025 h 540120"/>
                    <a:gd name="connsiteX6" fmla="*/ 262200 w 569241"/>
                    <a:gd name="connsiteY6" fmla="*/ 287273 h 540120"/>
                    <a:gd name="connsiteX7" fmla="*/ 199868 w 569241"/>
                    <a:gd name="connsiteY7" fmla="*/ 226759 h 540120"/>
                    <a:gd name="connsiteX8" fmla="*/ 199681 w 569241"/>
                    <a:gd name="connsiteY8" fmla="*/ 113308 h 540120"/>
                    <a:gd name="connsiteX9" fmla="*/ 248100 w 569241"/>
                    <a:gd name="connsiteY9" fmla="*/ 11254 h 540120"/>
                    <a:gd name="connsiteX10" fmla="*/ 315661 w 569241"/>
                    <a:gd name="connsiteY10" fmla="*/ 3357 h 540120"/>
                    <a:gd name="connsiteX11" fmla="*/ 387984 w 569241"/>
                    <a:gd name="connsiteY11" fmla="*/ 18030 h 540120"/>
                    <a:gd name="connsiteX12" fmla="*/ 501306 w 569241"/>
                    <a:gd name="connsiteY12" fmla="*/ 55438 h 540120"/>
                    <a:gd name="connsiteX13" fmla="*/ 551312 w 569241"/>
                    <a:gd name="connsiteY13" fmla="*/ 136600 h 540120"/>
                    <a:gd name="connsiteX14" fmla="*/ 569241 w 569241"/>
                    <a:gd name="connsiteY14" fmla="*/ 202341 h 540120"/>
                    <a:gd name="connsiteX15" fmla="*/ 551312 w 569241"/>
                    <a:gd name="connsiteY15" fmla="*/ 291988 h 540120"/>
                    <a:gd name="connsiteX16" fmla="*/ 475228 w 569241"/>
                    <a:gd name="connsiteY16" fmla="*/ 474850 h 540120"/>
                    <a:gd name="connsiteX0" fmla="*/ 137143 w 569241"/>
                    <a:gd name="connsiteY0" fmla="*/ 540120 h 540120"/>
                    <a:gd name="connsiteX1" fmla="*/ 1694 w 569241"/>
                    <a:gd name="connsiteY1" fmla="*/ 17649 h 540120"/>
                    <a:gd name="connsiteX2" fmla="*/ 69931 w 569241"/>
                    <a:gd name="connsiteY2" fmla="*/ 15769 h 540120"/>
                    <a:gd name="connsiteX3" fmla="*/ 204070 w 569241"/>
                    <a:gd name="connsiteY3" fmla="*/ 18778 h 540120"/>
                    <a:gd name="connsiteX4" fmla="*/ 301138 w 569241"/>
                    <a:gd name="connsiteY4" fmla="*/ 85320 h 540120"/>
                    <a:gd name="connsiteX5" fmla="*/ 332377 w 569241"/>
                    <a:gd name="connsiteY5" fmla="*/ 210025 h 540120"/>
                    <a:gd name="connsiteX6" fmla="*/ 262200 w 569241"/>
                    <a:gd name="connsiteY6" fmla="*/ 287273 h 540120"/>
                    <a:gd name="connsiteX7" fmla="*/ 199868 w 569241"/>
                    <a:gd name="connsiteY7" fmla="*/ 226759 h 540120"/>
                    <a:gd name="connsiteX8" fmla="*/ 199681 w 569241"/>
                    <a:gd name="connsiteY8" fmla="*/ 113308 h 540120"/>
                    <a:gd name="connsiteX9" fmla="*/ 248100 w 569241"/>
                    <a:gd name="connsiteY9" fmla="*/ 11254 h 540120"/>
                    <a:gd name="connsiteX10" fmla="*/ 315661 w 569241"/>
                    <a:gd name="connsiteY10" fmla="*/ 3357 h 540120"/>
                    <a:gd name="connsiteX11" fmla="*/ 387984 w 569241"/>
                    <a:gd name="connsiteY11" fmla="*/ 18030 h 540120"/>
                    <a:gd name="connsiteX12" fmla="*/ 501306 w 569241"/>
                    <a:gd name="connsiteY12" fmla="*/ 55438 h 540120"/>
                    <a:gd name="connsiteX13" fmla="*/ 551312 w 569241"/>
                    <a:gd name="connsiteY13" fmla="*/ 136600 h 540120"/>
                    <a:gd name="connsiteX14" fmla="*/ 569241 w 569241"/>
                    <a:gd name="connsiteY14" fmla="*/ 202341 h 540120"/>
                    <a:gd name="connsiteX15" fmla="*/ 551312 w 569241"/>
                    <a:gd name="connsiteY15" fmla="*/ 291988 h 540120"/>
                    <a:gd name="connsiteX16" fmla="*/ 475228 w 569241"/>
                    <a:gd name="connsiteY16" fmla="*/ 474850 h 540120"/>
                    <a:gd name="connsiteX0" fmla="*/ 137143 w 569241"/>
                    <a:gd name="connsiteY0" fmla="*/ 563395 h 563395"/>
                    <a:gd name="connsiteX1" fmla="*/ 1694 w 569241"/>
                    <a:gd name="connsiteY1" fmla="*/ 40924 h 563395"/>
                    <a:gd name="connsiteX2" fmla="*/ 204070 w 569241"/>
                    <a:gd name="connsiteY2" fmla="*/ 42053 h 563395"/>
                    <a:gd name="connsiteX3" fmla="*/ 301138 w 569241"/>
                    <a:gd name="connsiteY3" fmla="*/ 108595 h 563395"/>
                    <a:gd name="connsiteX4" fmla="*/ 332377 w 569241"/>
                    <a:gd name="connsiteY4" fmla="*/ 233300 h 563395"/>
                    <a:gd name="connsiteX5" fmla="*/ 262200 w 569241"/>
                    <a:gd name="connsiteY5" fmla="*/ 310548 h 563395"/>
                    <a:gd name="connsiteX6" fmla="*/ 199868 w 569241"/>
                    <a:gd name="connsiteY6" fmla="*/ 250034 h 563395"/>
                    <a:gd name="connsiteX7" fmla="*/ 199681 w 569241"/>
                    <a:gd name="connsiteY7" fmla="*/ 136583 h 563395"/>
                    <a:gd name="connsiteX8" fmla="*/ 248100 w 569241"/>
                    <a:gd name="connsiteY8" fmla="*/ 34529 h 563395"/>
                    <a:gd name="connsiteX9" fmla="*/ 315661 w 569241"/>
                    <a:gd name="connsiteY9" fmla="*/ 26632 h 563395"/>
                    <a:gd name="connsiteX10" fmla="*/ 387984 w 569241"/>
                    <a:gd name="connsiteY10" fmla="*/ 41305 h 563395"/>
                    <a:gd name="connsiteX11" fmla="*/ 501306 w 569241"/>
                    <a:gd name="connsiteY11" fmla="*/ 78713 h 563395"/>
                    <a:gd name="connsiteX12" fmla="*/ 551312 w 569241"/>
                    <a:gd name="connsiteY12" fmla="*/ 159875 h 563395"/>
                    <a:gd name="connsiteX13" fmla="*/ 569241 w 569241"/>
                    <a:gd name="connsiteY13" fmla="*/ 225616 h 563395"/>
                    <a:gd name="connsiteX14" fmla="*/ 551312 w 569241"/>
                    <a:gd name="connsiteY14" fmla="*/ 315263 h 563395"/>
                    <a:gd name="connsiteX15" fmla="*/ 475228 w 569241"/>
                    <a:gd name="connsiteY15" fmla="*/ 498125 h 563395"/>
                    <a:gd name="connsiteX0" fmla="*/ 137143 w 569241"/>
                    <a:gd name="connsiteY0" fmla="*/ 563395 h 563395"/>
                    <a:gd name="connsiteX1" fmla="*/ 1694 w 569241"/>
                    <a:gd name="connsiteY1" fmla="*/ 40924 h 563395"/>
                    <a:gd name="connsiteX2" fmla="*/ 204070 w 569241"/>
                    <a:gd name="connsiteY2" fmla="*/ 42053 h 563395"/>
                    <a:gd name="connsiteX3" fmla="*/ 301138 w 569241"/>
                    <a:gd name="connsiteY3" fmla="*/ 108595 h 563395"/>
                    <a:gd name="connsiteX4" fmla="*/ 332377 w 569241"/>
                    <a:gd name="connsiteY4" fmla="*/ 233300 h 563395"/>
                    <a:gd name="connsiteX5" fmla="*/ 262200 w 569241"/>
                    <a:gd name="connsiteY5" fmla="*/ 310548 h 563395"/>
                    <a:gd name="connsiteX6" fmla="*/ 199868 w 569241"/>
                    <a:gd name="connsiteY6" fmla="*/ 250034 h 563395"/>
                    <a:gd name="connsiteX7" fmla="*/ 199681 w 569241"/>
                    <a:gd name="connsiteY7" fmla="*/ 136583 h 563395"/>
                    <a:gd name="connsiteX8" fmla="*/ 248100 w 569241"/>
                    <a:gd name="connsiteY8" fmla="*/ 34529 h 563395"/>
                    <a:gd name="connsiteX9" fmla="*/ 387984 w 569241"/>
                    <a:gd name="connsiteY9" fmla="*/ 41305 h 563395"/>
                    <a:gd name="connsiteX10" fmla="*/ 501306 w 569241"/>
                    <a:gd name="connsiteY10" fmla="*/ 78713 h 563395"/>
                    <a:gd name="connsiteX11" fmla="*/ 551312 w 569241"/>
                    <a:gd name="connsiteY11" fmla="*/ 159875 h 563395"/>
                    <a:gd name="connsiteX12" fmla="*/ 569241 w 569241"/>
                    <a:gd name="connsiteY12" fmla="*/ 225616 h 563395"/>
                    <a:gd name="connsiteX13" fmla="*/ 551312 w 569241"/>
                    <a:gd name="connsiteY13" fmla="*/ 315263 h 563395"/>
                    <a:gd name="connsiteX14" fmla="*/ 475228 w 569241"/>
                    <a:gd name="connsiteY14" fmla="*/ 498125 h 563395"/>
                    <a:gd name="connsiteX0" fmla="*/ 137143 w 569241"/>
                    <a:gd name="connsiteY0" fmla="*/ 563395 h 563395"/>
                    <a:gd name="connsiteX1" fmla="*/ 1694 w 569241"/>
                    <a:gd name="connsiteY1" fmla="*/ 40924 h 563395"/>
                    <a:gd name="connsiteX2" fmla="*/ 204070 w 569241"/>
                    <a:gd name="connsiteY2" fmla="*/ 42053 h 563395"/>
                    <a:gd name="connsiteX3" fmla="*/ 301138 w 569241"/>
                    <a:gd name="connsiteY3" fmla="*/ 108595 h 563395"/>
                    <a:gd name="connsiteX4" fmla="*/ 332377 w 569241"/>
                    <a:gd name="connsiteY4" fmla="*/ 233300 h 563395"/>
                    <a:gd name="connsiteX5" fmla="*/ 262200 w 569241"/>
                    <a:gd name="connsiteY5" fmla="*/ 310548 h 563395"/>
                    <a:gd name="connsiteX6" fmla="*/ 199868 w 569241"/>
                    <a:gd name="connsiteY6" fmla="*/ 250034 h 563395"/>
                    <a:gd name="connsiteX7" fmla="*/ 199681 w 569241"/>
                    <a:gd name="connsiteY7" fmla="*/ 136583 h 563395"/>
                    <a:gd name="connsiteX8" fmla="*/ 248100 w 569241"/>
                    <a:gd name="connsiteY8" fmla="*/ 34529 h 563395"/>
                    <a:gd name="connsiteX9" fmla="*/ 501306 w 569241"/>
                    <a:gd name="connsiteY9" fmla="*/ 78713 h 563395"/>
                    <a:gd name="connsiteX10" fmla="*/ 551312 w 569241"/>
                    <a:gd name="connsiteY10" fmla="*/ 159875 h 563395"/>
                    <a:gd name="connsiteX11" fmla="*/ 569241 w 569241"/>
                    <a:gd name="connsiteY11" fmla="*/ 225616 h 563395"/>
                    <a:gd name="connsiteX12" fmla="*/ 551312 w 569241"/>
                    <a:gd name="connsiteY12" fmla="*/ 315263 h 563395"/>
                    <a:gd name="connsiteX13" fmla="*/ 475228 w 569241"/>
                    <a:gd name="connsiteY13" fmla="*/ 498125 h 563395"/>
                    <a:gd name="connsiteX0" fmla="*/ 137143 w 569241"/>
                    <a:gd name="connsiteY0" fmla="*/ 563395 h 563395"/>
                    <a:gd name="connsiteX1" fmla="*/ 1694 w 569241"/>
                    <a:gd name="connsiteY1" fmla="*/ 40924 h 563395"/>
                    <a:gd name="connsiteX2" fmla="*/ 204070 w 569241"/>
                    <a:gd name="connsiteY2" fmla="*/ 42053 h 563395"/>
                    <a:gd name="connsiteX3" fmla="*/ 301138 w 569241"/>
                    <a:gd name="connsiteY3" fmla="*/ 108595 h 563395"/>
                    <a:gd name="connsiteX4" fmla="*/ 332377 w 569241"/>
                    <a:gd name="connsiteY4" fmla="*/ 233300 h 563395"/>
                    <a:gd name="connsiteX5" fmla="*/ 262200 w 569241"/>
                    <a:gd name="connsiteY5" fmla="*/ 310548 h 563395"/>
                    <a:gd name="connsiteX6" fmla="*/ 199868 w 569241"/>
                    <a:gd name="connsiteY6" fmla="*/ 250034 h 563395"/>
                    <a:gd name="connsiteX7" fmla="*/ 193514 w 569241"/>
                    <a:gd name="connsiteY7" fmla="*/ 133950 h 563395"/>
                    <a:gd name="connsiteX8" fmla="*/ 248100 w 569241"/>
                    <a:gd name="connsiteY8" fmla="*/ 34529 h 563395"/>
                    <a:gd name="connsiteX9" fmla="*/ 501306 w 569241"/>
                    <a:gd name="connsiteY9" fmla="*/ 78713 h 563395"/>
                    <a:gd name="connsiteX10" fmla="*/ 551312 w 569241"/>
                    <a:gd name="connsiteY10" fmla="*/ 159875 h 563395"/>
                    <a:gd name="connsiteX11" fmla="*/ 569241 w 569241"/>
                    <a:gd name="connsiteY11" fmla="*/ 225616 h 563395"/>
                    <a:gd name="connsiteX12" fmla="*/ 551312 w 569241"/>
                    <a:gd name="connsiteY12" fmla="*/ 315263 h 563395"/>
                    <a:gd name="connsiteX13" fmla="*/ 475228 w 569241"/>
                    <a:gd name="connsiteY13" fmla="*/ 498125 h 563395"/>
                    <a:gd name="connsiteX0" fmla="*/ 137143 w 569241"/>
                    <a:gd name="connsiteY0" fmla="*/ 563395 h 563395"/>
                    <a:gd name="connsiteX1" fmla="*/ 1694 w 569241"/>
                    <a:gd name="connsiteY1" fmla="*/ 40924 h 563395"/>
                    <a:gd name="connsiteX2" fmla="*/ 204070 w 569241"/>
                    <a:gd name="connsiteY2" fmla="*/ 42053 h 563395"/>
                    <a:gd name="connsiteX3" fmla="*/ 301138 w 569241"/>
                    <a:gd name="connsiteY3" fmla="*/ 108595 h 563395"/>
                    <a:gd name="connsiteX4" fmla="*/ 332377 w 569241"/>
                    <a:gd name="connsiteY4" fmla="*/ 233300 h 563395"/>
                    <a:gd name="connsiteX5" fmla="*/ 266039 w 569241"/>
                    <a:gd name="connsiteY5" fmla="*/ 298802 h 563395"/>
                    <a:gd name="connsiteX6" fmla="*/ 199868 w 569241"/>
                    <a:gd name="connsiteY6" fmla="*/ 250034 h 563395"/>
                    <a:gd name="connsiteX7" fmla="*/ 193514 w 569241"/>
                    <a:gd name="connsiteY7" fmla="*/ 133950 h 563395"/>
                    <a:gd name="connsiteX8" fmla="*/ 248100 w 569241"/>
                    <a:gd name="connsiteY8" fmla="*/ 34529 h 563395"/>
                    <a:gd name="connsiteX9" fmla="*/ 501306 w 569241"/>
                    <a:gd name="connsiteY9" fmla="*/ 78713 h 563395"/>
                    <a:gd name="connsiteX10" fmla="*/ 551312 w 569241"/>
                    <a:gd name="connsiteY10" fmla="*/ 159875 h 563395"/>
                    <a:gd name="connsiteX11" fmla="*/ 569241 w 569241"/>
                    <a:gd name="connsiteY11" fmla="*/ 225616 h 563395"/>
                    <a:gd name="connsiteX12" fmla="*/ 551312 w 569241"/>
                    <a:gd name="connsiteY12" fmla="*/ 315263 h 563395"/>
                    <a:gd name="connsiteX13" fmla="*/ 475228 w 569241"/>
                    <a:gd name="connsiteY13" fmla="*/ 498125 h 563395"/>
                    <a:gd name="connsiteX0" fmla="*/ 137143 w 572162"/>
                    <a:gd name="connsiteY0" fmla="*/ 563395 h 563395"/>
                    <a:gd name="connsiteX1" fmla="*/ 1694 w 572162"/>
                    <a:gd name="connsiteY1" fmla="*/ 40924 h 563395"/>
                    <a:gd name="connsiteX2" fmla="*/ 204070 w 572162"/>
                    <a:gd name="connsiteY2" fmla="*/ 42053 h 563395"/>
                    <a:gd name="connsiteX3" fmla="*/ 301138 w 572162"/>
                    <a:gd name="connsiteY3" fmla="*/ 108595 h 563395"/>
                    <a:gd name="connsiteX4" fmla="*/ 332377 w 572162"/>
                    <a:gd name="connsiteY4" fmla="*/ 233300 h 563395"/>
                    <a:gd name="connsiteX5" fmla="*/ 266039 w 572162"/>
                    <a:gd name="connsiteY5" fmla="*/ 298802 h 563395"/>
                    <a:gd name="connsiteX6" fmla="*/ 199868 w 572162"/>
                    <a:gd name="connsiteY6" fmla="*/ 250034 h 563395"/>
                    <a:gd name="connsiteX7" fmla="*/ 193514 w 572162"/>
                    <a:gd name="connsiteY7" fmla="*/ 133950 h 563395"/>
                    <a:gd name="connsiteX8" fmla="*/ 248100 w 572162"/>
                    <a:gd name="connsiteY8" fmla="*/ 34529 h 563395"/>
                    <a:gd name="connsiteX9" fmla="*/ 501306 w 572162"/>
                    <a:gd name="connsiteY9" fmla="*/ 78713 h 563395"/>
                    <a:gd name="connsiteX10" fmla="*/ 569241 w 572162"/>
                    <a:gd name="connsiteY10" fmla="*/ 225616 h 563395"/>
                    <a:gd name="connsiteX11" fmla="*/ 551312 w 572162"/>
                    <a:gd name="connsiteY11" fmla="*/ 315263 h 563395"/>
                    <a:gd name="connsiteX12" fmla="*/ 475228 w 572162"/>
                    <a:gd name="connsiteY12" fmla="*/ 498125 h 563395"/>
                    <a:gd name="connsiteX0" fmla="*/ 137143 w 552641"/>
                    <a:gd name="connsiteY0" fmla="*/ 563395 h 563395"/>
                    <a:gd name="connsiteX1" fmla="*/ 1694 w 552641"/>
                    <a:gd name="connsiteY1" fmla="*/ 40924 h 563395"/>
                    <a:gd name="connsiteX2" fmla="*/ 204070 w 552641"/>
                    <a:gd name="connsiteY2" fmla="*/ 42053 h 563395"/>
                    <a:gd name="connsiteX3" fmla="*/ 301138 w 552641"/>
                    <a:gd name="connsiteY3" fmla="*/ 108595 h 563395"/>
                    <a:gd name="connsiteX4" fmla="*/ 332377 w 552641"/>
                    <a:gd name="connsiteY4" fmla="*/ 233300 h 563395"/>
                    <a:gd name="connsiteX5" fmla="*/ 266039 w 552641"/>
                    <a:gd name="connsiteY5" fmla="*/ 298802 h 563395"/>
                    <a:gd name="connsiteX6" fmla="*/ 199868 w 552641"/>
                    <a:gd name="connsiteY6" fmla="*/ 250034 h 563395"/>
                    <a:gd name="connsiteX7" fmla="*/ 193514 w 552641"/>
                    <a:gd name="connsiteY7" fmla="*/ 133950 h 563395"/>
                    <a:gd name="connsiteX8" fmla="*/ 248100 w 552641"/>
                    <a:gd name="connsiteY8" fmla="*/ 34529 h 563395"/>
                    <a:gd name="connsiteX9" fmla="*/ 501306 w 552641"/>
                    <a:gd name="connsiteY9" fmla="*/ 78713 h 563395"/>
                    <a:gd name="connsiteX10" fmla="*/ 551312 w 552641"/>
                    <a:gd name="connsiteY10" fmla="*/ 315263 h 563395"/>
                    <a:gd name="connsiteX11" fmla="*/ 475228 w 552641"/>
                    <a:gd name="connsiteY11" fmla="*/ 498125 h 56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2641" h="563395">
                      <a:moveTo>
                        <a:pt x="137143" y="563395"/>
                      </a:moveTo>
                      <a:cubicBezTo>
                        <a:pt x="126446" y="383606"/>
                        <a:pt x="-17096" y="130209"/>
                        <a:pt x="1694" y="40924"/>
                      </a:cubicBezTo>
                      <a:cubicBezTo>
                        <a:pt x="12848" y="-45966"/>
                        <a:pt x="154163" y="30775"/>
                        <a:pt x="204070" y="42053"/>
                      </a:cubicBezTo>
                      <a:cubicBezTo>
                        <a:pt x="253977" y="53332"/>
                        <a:pt x="279754" y="76721"/>
                        <a:pt x="301138" y="108595"/>
                      </a:cubicBezTo>
                      <a:cubicBezTo>
                        <a:pt x="322522" y="140469"/>
                        <a:pt x="333747" y="199223"/>
                        <a:pt x="332377" y="233300"/>
                      </a:cubicBezTo>
                      <a:cubicBezTo>
                        <a:pt x="331007" y="267377"/>
                        <a:pt x="288124" y="296013"/>
                        <a:pt x="266039" y="298802"/>
                      </a:cubicBezTo>
                      <a:cubicBezTo>
                        <a:pt x="243954" y="301591"/>
                        <a:pt x="224988" y="274671"/>
                        <a:pt x="199868" y="250034"/>
                      </a:cubicBezTo>
                      <a:cubicBezTo>
                        <a:pt x="184927" y="215171"/>
                        <a:pt x="185475" y="169867"/>
                        <a:pt x="193514" y="133950"/>
                      </a:cubicBezTo>
                      <a:cubicBezTo>
                        <a:pt x="201553" y="98033"/>
                        <a:pt x="196801" y="43735"/>
                        <a:pt x="248100" y="34529"/>
                      </a:cubicBezTo>
                      <a:cubicBezTo>
                        <a:pt x="299399" y="25323"/>
                        <a:pt x="450771" y="31924"/>
                        <a:pt x="501306" y="78713"/>
                      </a:cubicBezTo>
                      <a:cubicBezTo>
                        <a:pt x="551841" y="125502"/>
                        <a:pt x="555658" y="245361"/>
                        <a:pt x="551312" y="315263"/>
                      </a:cubicBezTo>
                      <a:cubicBezTo>
                        <a:pt x="546966" y="385165"/>
                        <a:pt x="497788" y="446379"/>
                        <a:pt x="475228" y="498125"/>
                      </a:cubicBezTo>
                    </a:path>
                  </a:pathLst>
                </a:custGeom>
                <a:noFill/>
                <a:ln w="317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Арка 15">
                  <a:extLst>
                    <a:ext uri="{FF2B5EF4-FFF2-40B4-BE49-F238E27FC236}">
                      <a16:creationId xmlns:a16="http://schemas.microsoft.com/office/drawing/2014/main" id="{DA3A2108-B2BE-4BDA-9093-C162571A9B86}"/>
                    </a:ext>
                  </a:extLst>
                </p:cNvPr>
                <p:cNvSpPr/>
                <p:nvPr/>
              </p:nvSpPr>
              <p:spPr>
                <a:xfrm rot="20498311">
                  <a:off x="10407273" y="5786536"/>
                  <a:ext cx="67860" cy="116537"/>
                </a:xfrm>
                <a:prstGeom prst="blockArc">
                  <a:avLst>
                    <a:gd name="adj1" fmla="val 10562315"/>
                    <a:gd name="adj2" fmla="val 20850346"/>
                    <a:gd name="adj3" fmla="val 3055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Арка 16">
                  <a:extLst>
                    <a:ext uri="{FF2B5EF4-FFF2-40B4-BE49-F238E27FC236}">
                      <a16:creationId xmlns:a16="http://schemas.microsoft.com/office/drawing/2014/main" id="{DE321117-C93A-4A9C-A93F-DF1D5867CA31}"/>
                    </a:ext>
                  </a:extLst>
                </p:cNvPr>
                <p:cNvSpPr/>
                <p:nvPr/>
              </p:nvSpPr>
              <p:spPr>
                <a:xfrm rot="20498311">
                  <a:off x="10440611" y="5755577"/>
                  <a:ext cx="67860" cy="116537"/>
                </a:xfrm>
                <a:prstGeom prst="blockArc">
                  <a:avLst>
                    <a:gd name="adj1" fmla="val 10562315"/>
                    <a:gd name="adj2" fmla="val 20850346"/>
                    <a:gd name="adj3" fmla="val 3055"/>
                  </a:avLst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">
                  <p14:nvContentPartPr>
                    <p14:cNvPr id="65" name="Рукописный ввод 64">
                      <a:extLst>
                        <a:ext uri="{FF2B5EF4-FFF2-40B4-BE49-F238E27FC236}">
                          <a16:creationId xmlns:a16="http://schemas.microsoft.com/office/drawing/2014/main" id="{087B5EC1-1A2B-4D99-8BE7-758C548AED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17425" y="5445636"/>
                    <a:ext cx="171360" cy="173160"/>
                  </p14:xfrm>
                </p:contentPart>
              </mc:Choice>
              <mc:Fallback xmlns="">
                <p:pic>
                  <p:nvPicPr>
                    <p:cNvPr id="18" name="Рукописный ввод 64">
                      <a:extLst>
                        <a:ext uri="{FF2B5EF4-FFF2-40B4-BE49-F238E27FC236}">
                          <a16:creationId xmlns:a16="http://schemas.microsoft.com/office/drawing/2014/main" id="{087B5EC1-1A2B-4D99-8BE7-758C548AED83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10213105" y="5441316"/>
                      <a:ext cx="180000" cy="1818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19" name="Восьмиугольник 18">
                  <a:extLst>
                    <a:ext uri="{FF2B5EF4-FFF2-40B4-BE49-F238E27FC236}">
                      <a16:creationId xmlns:a16="http://schemas.microsoft.com/office/drawing/2014/main" id="{8CFABE06-2C6F-4AB7-A120-49B2A85D5E20}"/>
                    </a:ext>
                  </a:extLst>
                </p:cNvPr>
                <p:cNvSpPr/>
                <p:nvPr/>
              </p:nvSpPr>
              <p:spPr>
                <a:xfrm>
                  <a:off x="5783743" y="580680"/>
                  <a:ext cx="914400" cy="914400"/>
                </a:xfrm>
                <a:prstGeom prst="octagon">
                  <a:avLst/>
                </a:prstGeom>
                <a:noFill/>
                <a:ln w="98425" cmpd="dbl"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Восьмиугольник 19">
                  <a:extLst>
                    <a:ext uri="{FF2B5EF4-FFF2-40B4-BE49-F238E27FC236}">
                      <a16:creationId xmlns:a16="http://schemas.microsoft.com/office/drawing/2014/main" id="{A76896CD-E0EC-41A3-87DD-F8667058ED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42785" y="3219903"/>
                  <a:ext cx="435935" cy="435935"/>
                </a:xfrm>
                <a:prstGeom prst="octagon">
                  <a:avLst/>
                </a:prstGeom>
                <a:noFill/>
                <a:ln w="44450" cmpd="dbl"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Восьмиугольник 20">
                  <a:extLst>
                    <a:ext uri="{FF2B5EF4-FFF2-40B4-BE49-F238E27FC236}">
                      <a16:creationId xmlns:a16="http://schemas.microsoft.com/office/drawing/2014/main" id="{5BECA2B1-326B-45D4-9E99-D20283921E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65410" y="4575051"/>
                  <a:ext cx="201168" cy="201168"/>
                </a:xfrm>
                <a:prstGeom prst="octagon">
                  <a:avLst/>
                </a:prstGeom>
                <a:noFill/>
                <a:ln w="25400" cmpd="dbl"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2" name="Прямая со стрелкой 21">
                  <a:extLst>
                    <a:ext uri="{FF2B5EF4-FFF2-40B4-BE49-F238E27FC236}">
                      <a16:creationId xmlns:a16="http://schemas.microsoft.com/office/drawing/2014/main" id="{1C68BB1D-F080-4E26-9766-8A10353A1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96720" y="5290238"/>
                  <a:ext cx="1749830" cy="119719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 стрелкой 22">
                  <a:extLst>
                    <a:ext uri="{FF2B5EF4-FFF2-40B4-BE49-F238E27FC236}">
                      <a16:creationId xmlns:a16="http://schemas.microsoft.com/office/drawing/2014/main" id="{8F4AA6A8-73B9-48CB-9A07-50A269E42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89546" y="833054"/>
                  <a:ext cx="3570977" cy="54767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3FDBC1E-DCEC-4807-9865-96A76C1BABAF}"/>
                    </a:ext>
                  </a:extLst>
                </p:cNvPr>
                <p:cNvSpPr txBox="1"/>
                <p:nvPr/>
              </p:nvSpPr>
              <p:spPr>
                <a:xfrm>
                  <a:off x="8904946" y="5148646"/>
                  <a:ext cx="742444" cy="1022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sz="2800" b="1" baseline="-25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0</a:t>
                  </a:r>
                  <a:endParaRPr lang="ru-RU" sz="2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F15631-4986-4817-B1B9-2F24402FE6F1}"/>
                    </a:ext>
                  </a:extLst>
                </p:cNvPr>
                <p:cNvSpPr txBox="1"/>
                <p:nvPr/>
              </p:nvSpPr>
              <p:spPr>
                <a:xfrm>
                  <a:off x="7816360" y="543450"/>
                  <a:ext cx="386615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</a:t>
                  </a:r>
                  <a:endParaRPr lang="ru-RU" sz="2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2FBA407-3624-4C6B-8157-1140AB7E9748}"/>
                    </a:ext>
                  </a:extLst>
                </p:cNvPr>
                <p:cNvSpPr txBox="1"/>
                <p:nvPr/>
              </p:nvSpPr>
              <p:spPr>
                <a:xfrm>
                  <a:off x="6131297" y="1655542"/>
                  <a:ext cx="13529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cold plasma </a:t>
                  </a:r>
                  <a:endParaRPr lang="ru-RU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3CA8F7D-95D0-4E90-B47C-F29E438A1A1A}"/>
                    </a:ext>
                  </a:extLst>
                </p:cNvPr>
                <p:cNvSpPr txBox="1"/>
                <p:nvPr/>
              </p:nvSpPr>
              <p:spPr>
                <a:xfrm>
                  <a:off x="6275673" y="2579562"/>
                  <a:ext cx="750769" cy="471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hot</a:t>
                  </a:r>
                  <a:endParaRPr lang="ru-RU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245ADC-02E0-416C-8EEE-BE1A4E27AA85}"/>
                    </a:ext>
                  </a:extLst>
                </p:cNvPr>
                <p:cNvSpPr txBox="1"/>
                <p:nvPr/>
              </p:nvSpPr>
              <p:spPr>
                <a:xfrm>
                  <a:off x="9795414" y="6326361"/>
                  <a:ext cx="178216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expansion center</a:t>
                  </a:r>
                  <a:endParaRPr lang="ru-RU" dirty="0"/>
                </a:p>
              </p:txBody>
            </p:sp>
            <p:sp>
              <p:nvSpPr>
                <p:cNvPr id="29" name="Круг: прозрачная заливка 27">
                  <a:extLst>
                    <a:ext uri="{FF2B5EF4-FFF2-40B4-BE49-F238E27FC236}">
                      <a16:creationId xmlns:a16="http://schemas.microsoft.com/office/drawing/2014/main" id="{8CA57F59-5798-45CA-8A67-DCFA7C573E6D}"/>
                    </a:ext>
                  </a:extLst>
                </p:cNvPr>
                <p:cNvSpPr/>
                <p:nvPr/>
              </p:nvSpPr>
              <p:spPr>
                <a:xfrm flipH="1" flipV="1">
                  <a:off x="11057048" y="6325252"/>
                  <a:ext cx="95631" cy="94798"/>
                </a:xfrm>
                <a:prstGeom prst="donut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Часть круга 4">
                  <a:extLst>
                    <a:ext uri="{FF2B5EF4-FFF2-40B4-BE49-F238E27FC236}">
                      <a16:creationId xmlns:a16="http://schemas.microsoft.com/office/drawing/2014/main" id="{0E0305D6-5BB2-4FAC-A07A-698A231E64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71854">
                  <a:off x="9666508" y="3810638"/>
                  <a:ext cx="4860712" cy="5581576"/>
                </a:xfrm>
                <a:prstGeom prst="pie">
                  <a:avLst>
                    <a:gd name="adj1" fmla="val 8088110"/>
                    <a:gd name="adj2" fmla="val 13515748"/>
                  </a:avLst>
                </a:prstGeom>
                <a:blipFill dpi="0" rotWithShape="1">
                  <a:blip r:embed="rId18">
                    <a:alphaModFix amt="19000"/>
                  </a:blip>
                  <a:srcRect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">
                  <p14:nvContentPartPr>
                    <p14:cNvPr id="18" name="Рукописный ввод 20">
                      <a:extLst>
                        <a:ext uri="{FF2B5EF4-FFF2-40B4-BE49-F238E27FC236}">
                          <a16:creationId xmlns:a16="http://schemas.microsoft.com/office/drawing/2014/main" id="{42607CBA-C59C-469E-A539-F1E0B8CD39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58489" y="5478578"/>
                    <a:ext cx="86040" cy="136440"/>
                  </p14:xfrm>
                </p:contentPart>
              </mc:Choice>
              <mc:Fallback xmlns="">
                <p:pic>
                  <p:nvPicPr>
                    <p:cNvPr id="31" name="Рукописный ввод 20">
                      <a:extLst>
                        <a:ext uri="{FF2B5EF4-FFF2-40B4-BE49-F238E27FC236}">
                          <a16:creationId xmlns:a16="http://schemas.microsoft.com/office/drawing/2014/main" id="{42607CBA-C59C-469E-A539-F1E0B8CD39B7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10254169" y="5474258"/>
                      <a:ext cx="94680" cy="14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2" name="Группа 31">
                  <a:extLst>
                    <a:ext uri="{FF2B5EF4-FFF2-40B4-BE49-F238E27FC236}">
                      <a16:creationId xmlns:a16="http://schemas.microsoft.com/office/drawing/2014/main" id="{3ADA388B-71DD-4C02-97EA-22760C780126}"/>
                    </a:ext>
                  </a:extLst>
                </p:cNvPr>
                <p:cNvGrpSpPr/>
                <p:nvPr/>
              </p:nvGrpSpPr>
              <p:grpSpPr>
                <a:xfrm>
                  <a:off x="10250929" y="5474258"/>
                  <a:ext cx="120960" cy="126720"/>
                  <a:chOff x="10250929" y="5474258"/>
                  <a:chExt cx="120960" cy="12672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">
                    <p14:nvContentPartPr>
                      <p14:cNvPr id="31" name="Рукописный ввод 7">
                        <a:extLst>
                          <a:ext uri="{FF2B5EF4-FFF2-40B4-BE49-F238E27FC236}">
                            <a16:creationId xmlns:a16="http://schemas.microsoft.com/office/drawing/2014/main" id="{7B023CAD-92D8-4F3C-9E4D-D360F50D06C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303489" y="5531498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3" name="Рукописный ввод 7">
                        <a:extLst>
                          <a:ext uri="{FF2B5EF4-FFF2-40B4-BE49-F238E27FC236}">
                            <a16:creationId xmlns:a16="http://schemas.microsoft.com/office/drawing/2014/main" id="{7B023CAD-92D8-4F3C-9E4D-D360F50D0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299169" y="5527178"/>
                        <a:ext cx="9000" cy="9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">
                    <p14:nvContentPartPr>
                      <p14:cNvPr id="33" name="Рукописный ввод 8">
                        <a:extLst>
                          <a:ext uri="{FF2B5EF4-FFF2-40B4-BE49-F238E27FC236}">
                            <a16:creationId xmlns:a16="http://schemas.microsoft.com/office/drawing/2014/main" id="{B33136D7-2AB3-456D-BCB5-E96747309DD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303489" y="5531498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4" name="Рукописный ввод 8">
                        <a:extLst>
                          <a:ext uri="{FF2B5EF4-FFF2-40B4-BE49-F238E27FC236}">
                            <a16:creationId xmlns:a16="http://schemas.microsoft.com/office/drawing/2014/main" id="{B33136D7-2AB3-456D-BCB5-E96747309D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99169" y="5527178"/>
                        <a:ext cx="9000" cy="9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">
                    <p14:nvContentPartPr>
                      <p14:cNvPr id="34" name="Рукописный ввод 12">
                        <a:extLst>
                          <a:ext uri="{FF2B5EF4-FFF2-40B4-BE49-F238E27FC236}">
                            <a16:creationId xmlns:a16="http://schemas.microsoft.com/office/drawing/2014/main" id="{A19982A4-2043-4982-9DB3-CAA25455426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50929" y="5474258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5" name="Рукописный ввод 12">
                        <a:extLst>
                          <a:ext uri="{FF2B5EF4-FFF2-40B4-BE49-F238E27FC236}">
                            <a16:creationId xmlns:a16="http://schemas.microsoft.com/office/drawing/2014/main" id="{A19982A4-2043-4982-9DB3-CAA254554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246609" y="5469938"/>
                        <a:ext cx="9000" cy="9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">
                    <p14:nvContentPartPr>
                      <p14:cNvPr id="35" name="Рукописный ввод 13">
                        <a:extLst>
                          <a:ext uri="{FF2B5EF4-FFF2-40B4-BE49-F238E27FC236}">
                            <a16:creationId xmlns:a16="http://schemas.microsoft.com/office/drawing/2014/main" id="{57F60A1B-A7CC-48F5-95E0-EA761ECD3AC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50929" y="5474258"/>
                      <a:ext cx="77760" cy="92880"/>
                    </p14:xfrm>
                  </p:contentPart>
                </mc:Choice>
                <mc:Fallback xmlns="">
                  <p:pic>
                    <p:nvPicPr>
                      <p:cNvPr id="36" name="Рукописный ввод 13">
                        <a:extLst>
                          <a:ext uri="{FF2B5EF4-FFF2-40B4-BE49-F238E27FC236}">
                            <a16:creationId xmlns:a16="http://schemas.microsoft.com/office/drawing/2014/main" id="{57F60A1B-A7CC-48F5-95E0-EA761ECD3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246609" y="5469938"/>
                        <a:ext cx="86400" cy="101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9">
                    <p14:nvContentPartPr>
                      <p14:cNvPr id="36" name="Рукописный ввод 15">
                        <a:extLst>
                          <a:ext uri="{FF2B5EF4-FFF2-40B4-BE49-F238E27FC236}">
                            <a16:creationId xmlns:a16="http://schemas.microsoft.com/office/drawing/2014/main" id="{501CAC1E-2F3E-412A-B4A8-3FB29A241AA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58129" y="5524298"/>
                      <a:ext cx="72000" cy="64440"/>
                    </p14:xfrm>
                  </p:contentPart>
                </mc:Choice>
                <mc:Fallback xmlns="">
                  <p:pic>
                    <p:nvPicPr>
                      <p:cNvPr id="37" name="Рукописный ввод 15">
                        <a:extLst>
                          <a:ext uri="{FF2B5EF4-FFF2-40B4-BE49-F238E27FC236}">
                            <a16:creationId xmlns:a16="http://schemas.microsoft.com/office/drawing/2014/main" id="{501CAC1E-2F3E-412A-B4A8-3FB29A241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253809" y="5519978"/>
                        <a:ext cx="80640" cy="73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31">
                    <p14:nvContentPartPr>
                      <p14:cNvPr id="37" name="Рукописный ввод 16">
                        <a:extLst>
                          <a:ext uri="{FF2B5EF4-FFF2-40B4-BE49-F238E27FC236}">
                            <a16:creationId xmlns:a16="http://schemas.microsoft.com/office/drawing/2014/main" id="{C3875CD1-7260-4676-B5D9-5EDF4A85E28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89089" y="5582618"/>
                      <a:ext cx="82800" cy="6120"/>
                    </p14:xfrm>
                  </p:contentPart>
                </mc:Choice>
                <mc:Fallback xmlns="">
                  <p:pic>
                    <p:nvPicPr>
                      <p:cNvPr id="38" name="Рукописный ввод 16">
                        <a:extLst>
                          <a:ext uri="{FF2B5EF4-FFF2-40B4-BE49-F238E27FC236}">
                            <a16:creationId xmlns:a16="http://schemas.microsoft.com/office/drawing/2014/main" id="{C3875CD1-7260-4676-B5D9-5EDF4A85E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284769" y="5578298"/>
                        <a:ext cx="91440" cy="14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33">
                    <p14:nvContentPartPr>
                      <p14:cNvPr id="38" name="Рукописный ввод 28">
                        <a:extLst>
                          <a:ext uri="{FF2B5EF4-FFF2-40B4-BE49-F238E27FC236}">
                            <a16:creationId xmlns:a16="http://schemas.microsoft.com/office/drawing/2014/main" id="{0A65930D-7FFC-40F8-8892-3BBB7591226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254889" y="5511338"/>
                      <a:ext cx="46440" cy="89640"/>
                    </p14:xfrm>
                  </p:contentPart>
                </mc:Choice>
                <mc:Fallback xmlns="">
                  <p:pic>
                    <p:nvPicPr>
                      <p:cNvPr id="39" name="Рукописный ввод 28">
                        <a:extLst>
                          <a:ext uri="{FF2B5EF4-FFF2-40B4-BE49-F238E27FC236}">
                            <a16:creationId xmlns:a16="http://schemas.microsoft.com/office/drawing/2014/main" id="{0A65930D-7FFC-40F8-8892-3BBB75912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250569" y="5507018"/>
                        <a:ext cx="55080" cy="98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D52F64B9-D4B5-4C6E-9629-89CB3E8EC4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96719" y="5132339"/>
                <a:ext cx="199584" cy="262784"/>
              </a:xfrm>
              <a:prstGeom prst="line">
                <a:avLst/>
              </a:prstGeom>
              <a:ln w="952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5E3D8B-C53B-4F71-A009-3A61D04D45EE}"/>
                </a:ext>
              </a:extLst>
            </p:cNvPr>
            <p:cNvSpPr txBox="1"/>
            <p:nvPr/>
          </p:nvSpPr>
          <p:spPr>
            <a:xfrm>
              <a:off x="9938855" y="5434651"/>
              <a:ext cx="1927707" cy="400110"/>
            </a:xfrm>
            <a:prstGeom prst="rect">
              <a:avLst/>
            </a:prstGeom>
            <a:solidFill>
              <a:srgbClr val="FFF6DD"/>
            </a:solidFill>
          </p:spPr>
          <p:txBody>
            <a:bodyPr wrap="none" rtlCol="0">
              <a:spAutoFit/>
            </a:bodyPr>
            <a:lstStyle/>
            <a:p>
              <a:r>
                <a:rPr lang="ru-RU" sz="2000" i="1" dirty="0">
                  <a:solidFill>
                    <a:srgbClr val="002060"/>
                  </a:solidFill>
                </a:rPr>
                <a:t>центр разлёта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8922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4483</TotalTime>
  <Words>1254</Words>
  <Application>Microsoft Office PowerPoint</Application>
  <PresentationFormat>Широкоэкранный</PresentationFormat>
  <Paragraphs>122</Paragraphs>
  <Slides>17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Office Theme</vt:lpstr>
      <vt:lpstr>Определение механизма нагрева выброса солнечной плазмы по микроволновым наблюдениям на Сибирском радиогелиографе        Докладчик А.М. Уралов</vt:lpstr>
      <vt:lpstr>РАО ИСЗФ СО РАН</vt:lpstr>
      <vt:lpstr>Сибирский радиогелиограф</vt:lpstr>
      <vt:lpstr>Три интерферометра СРГ</vt:lpstr>
      <vt:lpstr>Радиометод оценки нагрева плазмы эруптивного протуберанца </vt:lpstr>
      <vt:lpstr>Эрупция протуберанца на изображениях Солнца на частоте 11.8 ГГц</vt:lpstr>
      <vt:lpstr>Изображения эрупции в ультрафиолете и на СРГ с масштабированием поля зрения</vt:lpstr>
      <vt:lpstr>Измерения яркостной температуры</vt:lpstr>
      <vt:lpstr>Самоподобие расширяющейся плазмы</vt:lpstr>
      <vt:lpstr>Кинематика расширяющейся плазмы</vt:lpstr>
      <vt:lpstr>Изменение яркостной температуры при разлёте</vt:lpstr>
      <vt:lpstr>Измерения показателя политропы α</vt:lpstr>
      <vt:lpstr>Количество тепла, выделившегося при политропическом расширении плазменного объёма</vt:lpstr>
      <vt:lpstr>Эволюция с расстоянием темпа подогрева dq/dt политропически расширяющейся плазмы</vt:lpstr>
      <vt:lpstr>Предпочтительный механизм нагрева</vt:lpstr>
      <vt:lpstr>** Темп подогрева из-за (e-n)-соударений</vt:lpstr>
      <vt:lpstr>Итоги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Heating in an Erupting Prominence Detected from SRH Microwave Observations</dc:title>
  <dc:creator>Uralov</dc:creator>
  <cp:lastModifiedBy>Светлана Уралова</cp:lastModifiedBy>
  <cp:revision>313</cp:revision>
  <dcterms:created xsi:type="dcterms:W3CDTF">2023-05-25T07:29:16Z</dcterms:created>
  <dcterms:modified xsi:type="dcterms:W3CDTF">2023-11-28T03:14:10Z</dcterms:modified>
</cp:coreProperties>
</file>