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9.png" ContentType="image/png"/>
  <Override PartName="/ppt/media/image10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3780000"/>
            <a:ext cx="10079640" cy="188964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blurRad="0" dir="16200000" dist="18000">
              <a:srgbClr val="f491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8999640" cy="98964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 flipV="1">
            <a:off x="0" y="-720"/>
            <a:ext cx="10079640" cy="107964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blurRad="0" dir="5400000" dist="10800">
              <a:srgbClr val="f491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8999640" cy="98964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8999640" cy="404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"/>
          <p:cNvSpPr/>
          <p:nvPr/>
        </p:nvSpPr>
        <p:spPr>
          <a:xfrm flipV="1">
            <a:off x="0" y="-720"/>
            <a:ext cx="10079640" cy="17964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blurRad="0" dir="5400000" dist="10800">
              <a:srgbClr val="f491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79" name=""/>
          <p:cNvSpPr/>
          <p:nvPr/>
        </p:nvSpPr>
        <p:spPr>
          <a:xfrm>
            <a:off x="0" y="5580000"/>
            <a:ext cx="10079640" cy="8964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blurRad="0" dir="16200000" dist="10800">
              <a:srgbClr val="f491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</a:t>
            </a:r>
            <a:r>
              <a:rPr b="0" lang="ru-RU" sz="4400" spc="-1" strike="noStrike">
                <a:latin typeface="Arial"/>
              </a:rPr>
              <a:t>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"/>
          <p:cNvSpPr/>
          <p:nvPr/>
        </p:nvSpPr>
        <p:spPr>
          <a:xfrm>
            <a:off x="540000" y="2160360"/>
            <a:ext cx="8999640" cy="10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 fontScale="48000"/>
          </a:bodyPr>
          <a:p>
            <a:pPr algn="just">
              <a:lnSpc>
                <a:spcPct val="115000"/>
              </a:lnSpc>
            </a:pPr>
            <a:r>
              <a:rPr b="1" lang="de-AT" sz="3600" spc="-1" strike="noStrike">
                <a:solidFill>
                  <a:srgbClr val="04617b"/>
                </a:solidFill>
                <a:latin typeface="Times new roman"/>
              </a:rPr>
              <a:t>Формирование функции инжекции солнечных энергичных частиц в постепенных событиях.</a:t>
            </a:r>
            <a:endParaRPr b="1" lang="ru-RU" sz="3600" spc="-1" strike="noStrike"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540000" y="4140000"/>
            <a:ext cx="8999640" cy="80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r>
              <a:rPr b="1" lang="de-AT" sz="2700" spc="-1" strike="noStrike">
                <a:solidFill>
                  <a:srgbClr val="dbf5f9"/>
                </a:solidFill>
                <a:latin typeface="Source Sans Pro"/>
              </a:rPr>
              <a:t>д.ф.-м.н. Петухов С.И. </a:t>
            </a:r>
            <a:endParaRPr b="0" lang="ru-RU" sz="27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27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AT" sz="1600" spc="-1" strike="noStrike">
                <a:solidFill>
                  <a:srgbClr val="dbf5f9"/>
                </a:solidFill>
                <a:latin typeface="Source Sans Pro"/>
              </a:rPr>
              <a:t>Научная сессия Объединенного ученого совета </a:t>
            </a:r>
            <a:endParaRPr b="0" lang="ru-RU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AT" sz="1600" spc="-1" strike="noStrike">
                <a:solidFill>
                  <a:srgbClr val="dbf5f9"/>
                </a:solidFill>
                <a:latin typeface="Source Sans Pro"/>
              </a:rPr>
              <a:t>по физическим наукам СО РАН, ИЯФ СО РАН, 29.11.2023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20" name=""/>
          <p:cNvSpPr txBox="1"/>
          <p:nvPr/>
        </p:nvSpPr>
        <p:spPr>
          <a:xfrm>
            <a:off x="1800000" y="289800"/>
            <a:ext cx="7920000" cy="151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de-AT" sz="2400" spc="-1" strike="noStrike">
                <a:solidFill>
                  <a:srgbClr val="00008b"/>
                </a:solidFill>
                <a:latin typeface="Source Sans Pro"/>
              </a:rPr>
              <a:t>Институт космофизических исследований и </a:t>
            </a:r>
            <a:r>
              <a:rPr b="1" lang="de-AT" sz="2400" spc="-1" strike="noStrike">
                <a:solidFill>
                  <a:srgbClr val="00008b"/>
                </a:solidFill>
                <a:latin typeface="Source Sans Pro"/>
              </a:rPr>
              <a:t>аэрономии им. Ю.Г. Шафера </a:t>
            </a:r>
            <a:endParaRPr b="0" lang="ru-RU" sz="2400" spc="-1" strike="noStrike">
              <a:solidFill>
                <a:srgbClr val="00008b"/>
              </a:solidFill>
              <a:latin typeface="Arial"/>
            </a:endParaRPr>
          </a:p>
          <a:p>
            <a:r>
              <a:rPr b="1" lang="de-AT" sz="2400" spc="-1" strike="noStrike">
                <a:solidFill>
                  <a:srgbClr val="00008b"/>
                </a:solidFill>
                <a:latin typeface="Source Sans Pro"/>
              </a:rPr>
              <a:t>Сибирского отделения Российской академии наук</a:t>
            </a:r>
            <a:endParaRPr b="0" lang="ru-RU" sz="2400" spc="-1" strike="noStrike">
              <a:solidFill>
                <a:srgbClr val="00008b"/>
              </a:solidFill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180000" y="0"/>
            <a:ext cx="1451880" cy="205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360000" y="2182680"/>
            <a:ext cx="9179640" cy="336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Заключение.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  <a:ea typeface="Noto Sans CJK SC"/>
              </a:rPr>
              <a:t>Впервые представлена нестационарная модель формирования функции инжекции СКЛ в постепенных событиях, основанная на диффузионном механизме ускорения. Предполагается, что корональная и межпланетная величины коэффициента диффузии частиц сильно различаются, при этом изменение величины в пространстве происходит скачком. Возможно, место изменения совпадает с границей сверхзвукового солнечного ветра. Модельные расчеты соответствуют экспериментальным данным, когда граница располагается на 6 радиусах Солнца.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540000" y="2469960"/>
            <a:ext cx="9179640" cy="336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  <a:ea typeface="Noto Sans CJK SC"/>
              </a:rPr>
              <a:t>Тайминг рассчитанной ФИ частиц в реальном событии соответствует быстрой составляющей ФИ, восстановленной </a:t>
            </a:r>
            <a:r>
              <a:rPr b="0" lang="de-AT" sz="1800" spc="-1" strike="noStrike">
                <a:latin typeface="Source Sans Pro"/>
              </a:rPr>
              <a:t>другими авторами с использованием измерений. Установлены характерные свойства ФИ: i) момент начала инжекции обратно пропорционален энергии частиц; ii) чем меньше энергия частиц, тем позже наступает максимум ФИ, iii) чем меньше энергия частиц, тем больше максимум ФИ.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:a14="http://schemas.microsoft.com/office/drawing/2010/main" Requires="a14">
          <p:sp>
            <p:nvSpPr>
              <p:cNvPr id="140" name=""/>
              <p:cNvSpPr txBox="1"/>
              <p:nvPr/>
            </p:nvSpPr>
            <p:spPr>
              <a:xfrm>
                <a:off x="3420000" y="1800000"/>
                <a:ext cx="3891240" cy="53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k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k</m:t>
                        </m:r>
                        <m:r>
                          <m:t xml:space="preserve">0</m:t>
                        </m:r>
                      </m:sub>
                    </m:sSub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k</m:t>
                                </m:r>
                              </m:num>
                              <m:den>
                                <m:sSub>
                                  <m:e>
                                    <m:r>
                                      <m:t xml:space="preserve">k</m:t>
                                    </m:r>
                                  </m:e>
                                  <m:sub>
                                    <m:r>
                                      <m:t xml:space="preserve"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</m:fPr>
                          <m:num>
                            <m:r>
                              <m:t xml:space="preserve">−</m:t>
                            </m:r>
                            <m:r>
                              <m:t xml:space="preserve">5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r</m:t>
                                </m:r>
                              </m:num>
                              <m:den>
                                <m:sSub>
                                  <m:e>
                                    <m:r>
                                      <m:t xml:space="preserve">R</m:t>
                                    </m:r>
                                  </m:e>
                                  <m:sub>
                                    <m:r>
                                      <m:rPr>
                                        <m:lit/>
                                        <m:nor/>
                                      </m:rPr>
                                      <m:t xml:space="preserve">⨀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−</m:t>
                        </m:r>
                        <m:r>
                          <m:t xml:space="preserve">5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141" name=""/>
          <p:cNvSpPr/>
          <p:nvPr/>
        </p:nvSpPr>
        <p:spPr>
          <a:xfrm>
            <a:off x="900000" y="1569960"/>
            <a:ext cx="8099640" cy="13096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Инерционный участок спектра турбулентности, образованного магнитной энергией альвеновских волн в солнечной атмосфере, можно представить в виде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где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и соответствующий коэффициент диффузии</a:t>
            </a:r>
            <a:endParaRPr b="0" lang="ru-RU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42" name=""/>
              <p:cNvSpPr txBox="1"/>
              <p:nvPr/>
            </p:nvSpPr>
            <p:spPr>
              <a:xfrm>
                <a:off x="2210400" y="2700000"/>
                <a:ext cx="2109240" cy="53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k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=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8</m:t>
                        </m:r>
                      </m:sup>
                    </m:sSup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см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43" name=""/>
              <p:cNvSpPr txBox="1"/>
              <p:nvPr/>
            </p:nvSpPr>
            <p:spPr>
              <a:xfrm>
                <a:off x="5040000" y="2520000"/>
                <a:ext cx="4877640" cy="107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w</m:t>
                        </m:r>
                        <m:r>
                          <m:rPr>
                            <m:lit/>
                            <m:nor/>
                          </m:rPr>
                          <m:t xml:space="preserve">*</m:t>
                        </m:r>
                      </m:sub>
                    </m:sSub>
                    <m:r>
                      <m:t xml:space="preserve">=</m:t>
                    </m:r>
                    <m:nary>
                      <m:naryPr>
                        <m:chr m:val="∫"/>
                      </m:naryPr>
                      <m:sub>
                        <m:sSub>
                          <m:e>
                            <m:r>
                              <m:t xml:space="preserve">k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</m:sub>
                      <m:sup>
                        <m:r>
                          <m:t xml:space="preserve">∞</m:t>
                        </m:r>
                      </m:sup>
                      <m:e>
                        <m:sSub>
                          <m:e>
                            <m:r>
                              <m:t xml:space="preserve">E</m:t>
                            </m:r>
                          </m:e>
                          <m:sub>
                            <m:r>
                              <m:t xml:space="preserve">k</m:t>
                            </m:r>
                          </m:sub>
                        </m:sSub>
                      </m:e>
                    </m:nary>
                    <m:r>
                      <m:t xml:space="preserve">dk</m:t>
                    </m:r>
                    <m:r>
                      <m:t xml:space="preserve">=</m:t>
                    </m:r>
                    <m:r>
                      <m:t xml:space="preserve">3</m:t>
                    </m:r>
                    <m:r>
                      <m:t xml:space="preserve">⋅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rPr>
                            <m:lit/>
                            <m:nor/>
                          </m:rPr>
                          <m:t xml:space="preserve">эрг</m:t>
                        </m:r>
                      </m:num>
                      <m:den>
                        <m:sSup>
                          <m:e>
                            <m:r>
                              <m:rPr>
                                <m:lit/>
                                <m:nor/>
                              </m:rPr>
                              <m:t xml:space="preserve">см</m:t>
                            </m:r>
                          </m:e>
                          <m:sup>
                            <m:r>
                              <m:t xml:space="preserve">3</m:t>
                            </m:r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44" name=""/>
              <p:cNvSpPr txBox="1"/>
              <p:nvPr/>
            </p:nvSpPr>
            <p:spPr>
              <a:xfrm>
                <a:off x="1260000" y="4316400"/>
                <a:ext cx="451044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Κ</m:t>
                        </m:r>
                        <m:r>
                          <m:t xml:space="preserve">=</m:t>
                        </m:r>
                        <m:r>
                          <m:t xml:space="preserve">Κ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f>
                      <m:num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f>
                                  <m:fPr>
                                    <m:type m:val="lin"/>
                                  </m:fPr>
                                  <m:num>
                                    <m:r>
                                      <m:t xml:space="preserve">p</m:t>
                                    </m:r>
                                  </m:num>
                                  <m:den>
                                    <m:r>
                                      <m:t xml:space="preserve">mc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4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sSup>
                              <m:e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f>
                                      <m:fPr>
                                        <m:type m:val="lin"/>
                                      </m:fPr>
                                      <m:num>
                                        <m:r>
                                          <m:t xml:space="preserve">p</m:t>
                                        </m:r>
                                      </m:num>
                                      <m:den>
                                        <m:r>
                                          <m:t xml:space="preserve">mc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t xml:space="preserve">⋅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r</m:t>
                                </m:r>
                              </m:num>
                              <m:den>
                                <m:sSub>
                                  <m:e>
                                    <m:r>
                                      <m:t xml:space="preserve">R</m:t>
                                    </m:r>
                                  </m:e>
                                  <m:sub>
                                    <m:r>
                                      <m:rPr>
                                        <m:lit/>
                                        <m:nor/>
                                      </m:rPr>
                                      <m:t xml:space="preserve">⨀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</m:fPr>
                          <m:num>
                            <m:r>
                              <m:t xml:space="preserve">5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45" name=""/>
              <p:cNvSpPr txBox="1"/>
              <p:nvPr/>
            </p:nvSpPr>
            <p:spPr>
              <a:xfrm>
                <a:off x="6660000" y="4503600"/>
                <a:ext cx="3016440" cy="536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Κ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6.6</m:t>
                    </m:r>
                    <m:r>
                      <m:t xml:space="preserve">⋅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rPr>
                            <m:lit/>
                            <m:nor/>
                          </m:rPr>
                          <m:t xml:space="preserve">17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sSup>
                          <m:e>
                            <m:r>
                              <m:rPr>
                                <m:lit/>
                                <m:nor/>
                              </m:rPr>
                              <m:t xml:space="preserve">см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540000" y="2469960"/>
            <a:ext cx="8999640" cy="336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Рассчитанные плотность числа СКЛ с энергией 1 ГэВ в зависимости от времени и спектр максимальных значений интенсивности СКЛ при использовании диффузионной модели распространения частиц в межпланетном пространстве удовлетворительно соответствуют измерениям на Земле.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540000" y="2469960"/>
            <a:ext cx="8639640" cy="336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Неоднородное распределение уровня альвеновской турбулентности делит формирование спектра СКЛ, наблюдаемого в межпланетном пространстве в постепенных событиях, на 2 стадии: 1 стадия — генерация СКЛ в солнечной атмосфере; 2 стадия — распространение СКЛ в межпланетном пространстве и образование энергичных штормовых частиц вблизи ударного фронта. Переход между стадиями описывается функцией инжекции СКЛ в зависимости от времени и энергии.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540000" y="2469960"/>
            <a:ext cx="8639640" cy="336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Результаты опубликованы: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Petukhov, I., Petukhova, A., Petukhov, S. Formation of the Injection Function </a:t>
            </a:r>
            <a:r>
              <a:rPr b="0" lang="de-AT" sz="1800" spc="-1" strike="noStrike">
                <a:latin typeface="Source Sans Pro"/>
              </a:rPr>
              <a:t>of Solar Energetic Particles in Gradual Events. // Astrophysical Journal, </a:t>
            </a:r>
            <a:r>
              <a:rPr b="0" lang="de-AT" sz="1800" spc="-1" strike="noStrike">
                <a:latin typeface="Source Sans Pro"/>
              </a:rPr>
              <a:t>2023, 953(1), 94 DOI: 10.3847/1538-4357/ace31f  (WoS Q1)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Работа выполнена в рамках государственного задания Министерства </a:t>
            </a:r>
            <a:r>
              <a:rPr b="0" lang="de-AT" sz="1800" spc="-1" strike="noStrike">
                <a:latin typeface="Source Sans Pro"/>
              </a:rPr>
              <a:t>науки и высшего образования Российской Федерации </a:t>
            </a:r>
            <a:br/>
            <a:r>
              <a:rPr b="0" lang="de-AT" sz="1800" spc="-1" strike="noStrike">
                <a:latin typeface="Source Sans Pro"/>
              </a:rPr>
              <a:t>(тема № FWRS-2021-0012, ЕГИСУ НИОКТР №122011700180-7).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 txBox="1"/>
          <p:nvPr/>
        </p:nvSpPr>
        <p:spPr>
          <a:xfrm>
            <a:off x="1620000" y="2517840"/>
            <a:ext cx="7920000" cy="110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de-AT" sz="3600" spc="-1" strike="noStrike">
                <a:solidFill>
                  <a:srgbClr val="04617b"/>
                </a:solidFill>
                <a:latin typeface="Times new roman"/>
              </a:rPr>
              <a:t>СПАСИБО ЗА ВНИМАНИЕ!!!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"/>
          <p:cNvSpPr/>
          <p:nvPr/>
        </p:nvSpPr>
        <p:spPr>
          <a:xfrm>
            <a:off x="502920" y="90720"/>
            <a:ext cx="9071280" cy="94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1800000" y="1107720"/>
            <a:ext cx="6619320" cy="456192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180000" y="4314240"/>
            <a:ext cx="9359640" cy="12654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Рисунок 1. Радиусы ударного фронта  и КВМ  (а), скорости ударного фронта  и рассеивающих центров  (б) в зависимости от времени.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1800000" y="392400"/>
            <a:ext cx="6585840" cy="392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1766160" y="277920"/>
            <a:ext cx="6513480" cy="3996720"/>
          </a:xfrm>
          <a:prstGeom prst="rect">
            <a:avLst/>
          </a:prstGeom>
          <a:ln w="18000">
            <a:noFill/>
          </a:ln>
        </p:spPr>
      </p:pic>
      <p:sp>
        <p:nvSpPr>
          <p:cNvPr id="127" name=""/>
          <p:cNvSpPr/>
          <p:nvPr/>
        </p:nvSpPr>
        <p:spPr>
          <a:xfrm>
            <a:off x="540000" y="4680000"/>
            <a:ext cx="9179640" cy="336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Рисунок 2. Интенсивность СКЛ на ударном фронте в зависимости от энергии для 5-ти моментов времени.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1980000" y="255960"/>
            <a:ext cx="6343200" cy="3883680"/>
          </a:xfrm>
          <a:prstGeom prst="rect">
            <a:avLst/>
          </a:prstGeom>
          <a:ln w="18000">
            <a:noFill/>
          </a:ln>
        </p:spPr>
      </p:pic>
      <p:sp>
        <p:nvSpPr>
          <p:cNvPr id="129" name=""/>
          <p:cNvSpPr/>
          <p:nvPr/>
        </p:nvSpPr>
        <p:spPr>
          <a:xfrm>
            <a:off x="545400" y="4680000"/>
            <a:ext cx="8994240" cy="336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Рисунок 3. Пространственное распределение СКЛ с энергией 1 ГэВ относительно ударного фронта для 4-х моментов времени.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2152080" y="140760"/>
            <a:ext cx="6127560" cy="4358880"/>
          </a:xfrm>
          <a:prstGeom prst="rect">
            <a:avLst/>
          </a:prstGeom>
          <a:ln w="18000">
            <a:noFill/>
          </a:ln>
        </p:spPr>
      </p:pic>
      <p:sp>
        <p:nvSpPr>
          <p:cNvPr id="131" name=""/>
          <p:cNvSpPr/>
          <p:nvPr/>
        </p:nvSpPr>
        <p:spPr>
          <a:xfrm>
            <a:off x="360000" y="4680000"/>
            <a:ext cx="9359640" cy="336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Рисунок 4. Функция инжекции СКЛ с энергией 1 ГэВ в зависимости от времени. Черная кривая — ФИ восстановленная на основе измерений (Bieber et al., ApJL, 2004), красная кривая — расчет.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900000" y="4702680"/>
            <a:ext cx="8099640" cy="336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Рисунок 5. ФИ СКЛ 5 энергий в зависимости от времени.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454400" y="180000"/>
            <a:ext cx="7005240" cy="40838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360000" y="4522680"/>
            <a:ext cx="9359640" cy="336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15000"/>
              </a:lnSpc>
            </a:pPr>
            <a:r>
              <a:rPr b="0" lang="de-AT" sz="1800" spc="-1" strike="noStrike">
                <a:latin typeface="Source Sans Pro"/>
              </a:rPr>
              <a:t>Рисунок 6. Относительная плотность СКЛ с энергией 1 ГэВ на орбите Земли в зависимости от времени. Черная точечная кривая — измерения (Bieber et al., ApJL, 2004), красная кривая — плотность СКЛ для рассчитанной ФИ.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1800000" y="325800"/>
            <a:ext cx="6479640" cy="38588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540000" y="4522680"/>
            <a:ext cx="8999640" cy="336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algn="just">
              <a:lnSpc>
                <a:spcPct val="150000"/>
              </a:lnSpc>
            </a:pPr>
            <a:r>
              <a:rPr b="0" lang="de-AT" sz="1800" spc="-1" strike="noStrike">
                <a:latin typeface="Source Sans Pro"/>
              </a:rPr>
              <a:t>Рисунок 8. Спектр максимальных значений интенсивности СКЛ на орбите Земли. Черная кривая — измерения (Bombardieri et al., ApJ, 2007), красная кривая — расчет.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1630800" y="180000"/>
            <a:ext cx="7008840" cy="41738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</TotalTime>
  <Application>LibreOffice/7.1.7.2$Linux_X86_64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2023-03-22T10:12:28Z</dcterms:created>
  <dc:creator/>
  <dc:description/>
  <dc:language>ru-RU</dc:language>
  <cp:lastModifiedBy/>
  <cp:lastPrinted>2023-11-28T11:40:42Z</cp:lastPrinted>
  <dcterms:modified xsi:type="dcterms:W3CDTF">2023-11-29T11:53:02Z</dcterms:modified>
  <cp:revision>46</cp:revision>
  <dc:subject/>
  <dc:title>Vivid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