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94" r:id="rId2"/>
    <p:sldId id="496" r:id="rId3"/>
    <p:sldId id="497" r:id="rId4"/>
    <p:sldId id="498" r:id="rId5"/>
    <p:sldId id="499" r:id="rId6"/>
    <p:sldId id="500" r:id="rId7"/>
    <p:sldId id="501" r:id="rId8"/>
    <p:sldId id="502" r:id="rId9"/>
    <p:sldId id="503" r:id="rId10"/>
    <p:sldId id="504" r:id="rId11"/>
    <p:sldId id="495" r:id="rId12"/>
    <p:sldId id="507" r:id="rId13"/>
    <p:sldId id="505" r:id="rId14"/>
    <p:sldId id="506" r:id="rId15"/>
    <p:sldId id="508" r:id="rId16"/>
    <p:sldId id="509" r:id="rId17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089"/>
    <a:srgbClr val="163470"/>
    <a:srgbClr val="FF3300"/>
    <a:srgbClr val="F43F06"/>
    <a:srgbClr val="00CC00"/>
    <a:srgbClr val="ECE890"/>
    <a:srgbClr val="B5C9F1"/>
    <a:srgbClr val="18397A"/>
    <a:srgbClr val="008A3E"/>
    <a:srgbClr val="F0F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5314" autoAdjust="0"/>
  </p:normalViewPr>
  <p:slideViewPr>
    <p:cSldViewPr snapToGrid="0">
      <p:cViewPr varScale="1">
        <p:scale>
          <a:sx n="79" d="100"/>
          <a:sy n="79" d="100"/>
        </p:scale>
        <p:origin x="821" y="77"/>
      </p:cViewPr>
      <p:guideLst>
        <p:guide orient="horz" pos="2160"/>
        <p:guide pos="3840"/>
        <p:guide orient="horz" pos="21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66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61;&#1058;&#1054;%20&#1084;&#1086;&#1076;&#1077;&#1083;&#1080;&#1088;&#1086;&#1074;&#1072;&#1085;&#1080;&#1077;\&#1064;&#1090;&#1072;&#1084;&#1087;&#1099;\&#1044;&#1048;&#1057;&#1057;&#1045;&#1056;&#1058;&#1040;&#1062;&#1048;&#1071;\&#1053;&#1040;&#1059;&#1050;&#1040;%202022\&#1056;&#1053;&#1060;\Coatings\&#1054;&#1073;&#1088;29%203&#1061;2&#1042;%20&#1061;&#1058;&#1054;1050+&#1069;&#1051;&#1054;%20&#1058;&#1054;&#1052;&#1057;&#1050;\&#1054;&#1073;&#1088;29%203&#1061;2&#1042;%20&#1061;&#1058;&#1054;1050+&#1069;&#1051;&#1054;%20&#1058;&#1054;&#1052;&#1057;&#1050;\&#1058;&#1042;&#1045;&#1056;&#1044;&#1054;&#1057;&#1058;&#1068;....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2882036903446"/>
          <c:y val="9.7678694219359263E-2"/>
          <c:w val="0.77354306185383703"/>
          <c:h val="0.72194951590797707"/>
        </c:manualLayout>
      </c:layout>
      <c:scatterChart>
        <c:scatterStyle val="smoothMarker"/>
        <c:varyColors val="0"/>
        <c:ser>
          <c:idx val="0"/>
          <c:order val="0"/>
          <c:tx>
            <c:v>ДБА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Лист1!$H$2:$H$16</c:f>
              <c:numCache>
                <c:formatCode>General</c:formatCode>
                <c:ptCount val="15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210</c:v>
                </c:pt>
                <c:pt idx="6">
                  <c:v>270</c:v>
                </c:pt>
                <c:pt idx="7">
                  <c:v>350</c:v>
                </c:pt>
                <c:pt idx="8">
                  <c:v>430</c:v>
                </c:pt>
                <c:pt idx="9">
                  <c:v>510</c:v>
                </c:pt>
                <c:pt idx="10">
                  <c:v>570</c:v>
                </c:pt>
                <c:pt idx="11">
                  <c:v>610</c:v>
                </c:pt>
                <c:pt idx="12">
                  <c:v>660</c:v>
                </c:pt>
                <c:pt idx="13">
                  <c:v>750</c:v>
                </c:pt>
                <c:pt idx="14">
                  <c:v>820</c:v>
                </c:pt>
              </c:numCache>
            </c:numRef>
          </c:xVal>
          <c:yVal>
            <c:numRef>
              <c:f>Лист1!$J$2:$J$16</c:f>
              <c:numCache>
                <c:formatCode>General</c:formatCode>
                <c:ptCount val="15"/>
                <c:pt idx="0">
                  <c:v>668</c:v>
                </c:pt>
                <c:pt idx="1">
                  <c:v>779</c:v>
                </c:pt>
                <c:pt idx="2">
                  <c:v>779</c:v>
                </c:pt>
                <c:pt idx="3">
                  <c:v>699</c:v>
                </c:pt>
                <c:pt idx="4">
                  <c:v>753.5</c:v>
                </c:pt>
                <c:pt idx="5">
                  <c:v>591</c:v>
                </c:pt>
                <c:pt idx="6">
                  <c:v>400</c:v>
                </c:pt>
                <c:pt idx="7">
                  <c:v>597</c:v>
                </c:pt>
                <c:pt idx="8">
                  <c:v>862</c:v>
                </c:pt>
                <c:pt idx="9">
                  <c:v>799</c:v>
                </c:pt>
                <c:pt idx="10">
                  <c:v>780</c:v>
                </c:pt>
                <c:pt idx="11">
                  <c:v>600</c:v>
                </c:pt>
                <c:pt idx="12">
                  <c:v>550</c:v>
                </c:pt>
                <c:pt idx="13">
                  <c:v>440</c:v>
                </c:pt>
                <c:pt idx="14">
                  <c:v>410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061-44B8-AF83-0AF3BF1D18B1}"/>
            </c:ext>
          </c:extLst>
        </c:ser>
        <c:ser>
          <c:idx val="1"/>
          <c:order val="1"/>
          <c:tx>
            <c:v>ДБА+ИЭПО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Лист1!$H$2:$H$16</c:f>
              <c:numCache>
                <c:formatCode>General</c:formatCode>
                <c:ptCount val="15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210</c:v>
                </c:pt>
                <c:pt idx="6">
                  <c:v>270</c:v>
                </c:pt>
                <c:pt idx="7">
                  <c:v>350</c:v>
                </c:pt>
                <c:pt idx="8">
                  <c:v>430</c:v>
                </c:pt>
                <c:pt idx="9">
                  <c:v>510</c:v>
                </c:pt>
                <c:pt idx="10">
                  <c:v>570</c:v>
                </c:pt>
                <c:pt idx="11">
                  <c:v>610</c:v>
                </c:pt>
                <c:pt idx="12">
                  <c:v>660</c:v>
                </c:pt>
                <c:pt idx="13">
                  <c:v>750</c:v>
                </c:pt>
                <c:pt idx="14">
                  <c:v>820</c:v>
                </c:pt>
              </c:numCache>
            </c:numRef>
          </c:xVal>
          <c:yVal>
            <c:numRef>
              <c:f>Лист1!$K$2:$K$16</c:f>
              <c:numCache>
                <c:formatCode>General</c:formatCode>
                <c:ptCount val="15"/>
                <c:pt idx="0">
                  <c:v>1220.3</c:v>
                </c:pt>
                <c:pt idx="1">
                  <c:v>1413.6</c:v>
                </c:pt>
                <c:pt idx="2">
                  <c:v>1323.9</c:v>
                </c:pt>
                <c:pt idx="3">
                  <c:v>1427.3</c:v>
                </c:pt>
                <c:pt idx="4">
                  <c:v>1259</c:v>
                </c:pt>
                <c:pt idx="5">
                  <c:v>1082</c:v>
                </c:pt>
                <c:pt idx="6">
                  <c:v>347</c:v>
                </c:pt>
                <c:pt idx="7">
                  <c:v>585</c:v>
                </c:pt>
                <c:pt idx="8">
                  <c:v>850</c:v>
                </c:pt>
                <c:pt idx="9">
                  <c:v>780</c:v>
                </c:pt>
                <c:pt idx="10">
                  <c:v>800</c:v>
                </c:pt>
                <c:pt idx="11">
                  <c:v>820</c:v>
                </c:pt>
                <c:pt idx="12">
                  <c:v>620</c:v>
                </c:pt>
                <c:pt idx="13">
                  <c:v>480</c:v>
                </c:pt>
                <c:pt idx="14">
                  <c:v>385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061-44B8-AF83-0AF3BF1D1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76352"/>
        <c:axId val="40694912"/>
      </c:scatterChart>
      <c:valAx>
        <c:axId val="40676352"/>
        <c:scaling>
          <c:orientation val="minMax"/>
          <c:max val="9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>
                    <a:solidFill>
                      <a:schemeClr val="tx1"/>
                    </a:solidFill>
                  </a:rPr>
                  <a:t>Расстояние от поверхности, мкм</a:t>
                </a:r>
              </a:p>
            </c:rich>
          </c:tx>
          <c:layout>
            <c:manualLayout>
              <c:xMode val="edge"/>
              <c:yMode val="edge"/>
              <c:x val="0.30521405756021991"/>
              <c:y val="0.925188046052573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694912"/>
        <c:crosses val="autoZero"/>
        <c:crossBetween val="midCat"/>
        <c:majorUnit val="100"/>
        <c:minorUnit val="50"/>
      </c:valAx>
      <c:valAx>
        <c:axId val="40694912"/>
        <c:scaling>
          <c:orientation val="minMax"/>
          <c:max val="1600"/>
          <c:min val="2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Микротвердость, </a:t>
                </a:r>
                <a:r>
                  <a:rPr lang="en-US"/>
                  <a:t>HV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2.2547110238264074E-3"/>
              <c:y val="0.245205009083145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676352"/>
        <c:crosses val="autoZero"/>
        <c:crossBetween val="midCat"/>
        <c:majorUnit val="100"/>
        <c:minorUnit val="1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6455160208529594"/>
          <c:y val="9.9776663213408431E-2"/>
          <c:w val="0.50048229112809106"/>
          <c:h val="0.1057087718213574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0.56184</cdr:x>
      <cdr:y>0.11017</cdr:y>
    </cdr:from>
    <cdr:to>
      <cdr:x>0.6622</cdr:x>
      <cdr:y>0.18844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8E2BAF3-1793-92D0-7F85-B4542446998B}"/>
            </a:ext>
          </a:extLst>
        </cdr:cNvPr>
        <cdr:cNvSpPr txBox="1"/>
      </cdr:nvSpPr>
      <cdr:spPr>
        <a:xfrm xmlns:a="http://schemas.openxmlformats.org/drawingml/2006/main">
          <a:off x="2749239" y="375389"/>
          <a:ext cx="491115" cy="2667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ХТО</a:t>
          </a:r>
        </a:p>
      </cdr:txBody>
    </cdr:sp>
  </cdr:relSizeAnchor>
  <cdr:relSizeAnchor xmlns:cdr="http://schemas.openxmlformats.org/drawingml/2006/chartDrawing">
    <cdr:from>
      <cdr:x>0.73261</cdr:x>
      <cdr:y>0.10942</cdr:y>
    </cdr:from>
    <cdr:to>
      <cdr:x>0.93627</cdr:x>
      <cdr:y>0.18769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9BD0ECAB-42B2-D9E0-B675-8E1EB3E829E0}"/>
            </a:ext>
          </a:extLst>
        </cdr:cNvPr>
        <cdr:cNvSpPr txBox="1"/>
      </cdr:nvSpPr>
      <cdr:spPr>
        <a:xfrm xmlns:a="http://schemas.openxmlformats.org/drawingml/2006/main">
          <a:off x="3584899" y="372849"/>
          <a:ext cx="996575" cy="2667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ХТО+ЭПО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841" cy="497762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184" y="1"/>
            <a:ext cx="2949841" cy="497762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r">
              <a:defRPr sz="1200"/>
            </a:lvl1pPr>
          </a:lstStyle>
          <a:p>
            <a:fld id="{CE29251B-1858-4AD5-9EA0-DC4B5B393A0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5" tIns="45798" rIns="91595" bIns="4579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244" y="4723170"/>
            <a:ext cx="5445126" cy="4475083"/>
          </a:xfrm>
          <a:prstGeom prst="rect">
            <a:avLst/>
          </a:prstGeom>
        </p:spPr>
        <p:txBody>
          <a:bodyPr vert="horz" lIns="91595" tIns="45798" rIns="91595" bIns="4579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749"/>
            <a:ext cx="2949841" cy="497761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184" y="9444749"/>
            <a:ext cx="2949841" cy="497761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r">
              <a:defRPr sz="1200"/>
            </a:lvl1pPr>
          </a:lstStyle>
          <a:p>
            <a:fld id="{1D82E099-6EB9-476F-A11A-21E927E2E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24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E099-6EB9-476F-A11A-21E927E2E52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512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E099-6EB9-476F-A11A-21E927E2E52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63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E099-6EB9-476F-A11A-21E927E2E52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90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E099-6EB9-476F-A11A-21E927E2E52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907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2E099-6EB9-476F-A11A-21E927E2E52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49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527" y="1880318"/>
            <a:ext cx="9766478" cy="209925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7281" y="4413407"/>
            <a:ext cx="10547799" cy="16557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8340958" y="868753"/>
            <a:ext cx="3866283" cy="15092"/>
          </a:xfrm>
          <a:prstGeom prst="line">
            <a:avLst/>
          </a:prstGeom>
          <a:ln w="28575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6" y="876299"/>
            <a:ext cx="885826" cy="0"/>
          </a:xfrm>
          <a:prstGeom prst="line">
            <a:avLst/>
          </a:prstGeom>
          <a:ln w="28575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1B4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949397" y="691634"/>
            <a:ext cx="639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B40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Сибирское отделение Российской академии наук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55" y="505563"/>
            <a:ext cx="756866" cy="7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0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2197-A36F-47E6-BE32-E303756AC480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58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463C-CDD0-4E8F-BEFA-9741EA96CC46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8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71246"/>
          </a:xfrm>
        </p:spPr>
        <p:txBody>
          <a:bodyPr/>
          <a:lstStyle>
            <a:lvl1pPr>
              <a:defRPr sz="4400" b="1"/>
            </a:lvl1pPr>
          </a:lstStyle>
          <a:p>
            <a:pPr>
              <a:lnSpc>
                <a:spcPct val="130000"/>
              </a:lnSpc>
              <a:spcAft>
                <a:spcPts val="1800"/>
              </a:spcAft>
            </a:pPr>
            <a:endParaRPr lang="ru-RU" sz="36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E91F-E900-459C-A1E8-AECCDFC75A7C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15" y="663988"/>
            <a:ext cx="401641" cy="39347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438128" y="1228398"/>
            <a:ext cx="0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438128" y="0"/>
            <a:ext cx="0" cy="495300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37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3A7D-C416-4D5C-BEB9-4425ED7004C9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85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71246"/>
          </a:xfrm>
        </p:spPr>
        <p:txBody>
          <a:bodyPr/>
          <a:lstStyle>
            <a:lvl1pPr>
              <a:defRPr sz="4400" b="1"/>
            </a:lvl1pPr>
          </a:lstStyle>
          <a:p>
            <a:pPr>
              <a:lnSpc>
                <a:spcPct val="130000"/>
              </a:lnSpc>
              <a:spcAft>
                <a:spcPts val="1800"/>
              </a:spcAft>
            </a:pPr>
            <a:endParaRPr lang="ru-RU" sz="36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838201" y="6356359"/>
            <a:ext cx="2743200" cy="365125"/>
          </a:xfrm>
        </p:spPr>
        <p:txBody>
          <a:bodyPr/>
          <a:lstStyle/>
          <a:p>
            <a:fld id="{51609B3F-C195-44F7-A3A0-7C709B132E91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2" y="6356359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1" y="6356359"/>
            <a:ext cx="2743200" cy="365125"/>
          </a:xfrm>
        </p:spPr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15" y="663988"/>
            <a:ext cx="401641" cy="393474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438128" y="0"/>
            <a:ext cx="0" cy="495300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438128" y="1228398"/>
            <a:ext cx="0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/>
          <p:cNvSpPr>
            <a:spLocks noGrp="1"/>
          </p:cNvSpPr>
          <p:nvPr>
            <p:ph idx="13"/>
          </p:nvPr>
        </p:nvSpPr>
        <p:spPr>
          <a:xfrm>
            <a:off x="838203" y="1800912"/>
            <a:ext cx="5010665" cy="4351338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4"/>
          </p:nvPr>
        </p:nvSpPr>
        <p:spPr>
          <a:xfrm>
            <a:off x="6248941" y="1800912"/>
            <a:ext cx="5104866" cy="4351338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3169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A76-B6F5-4FDC-8567-F7A3644CFB61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59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CB5EE-DA7F-437D-8311-4E7EB9AB0342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17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15" y="663988"/>
            <a:ext cx="401641" cy="393474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438128" y="1228398"/>
            <a:ext cx="0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438128" y="0"/>
            <a:ext cx="0" cy="495300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42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F43A-DB89-49F5-B935-D9C310B01F4C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2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8DF59-95A2-4F24-875A-203E0D626C22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71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A5067-C6A7-4832-B49B-CFC8B49033E9}" type="datetime1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68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pms.bscnet.ru/" TargetMode="External"/><Relationship Id="rId5" Type="http://schemas.openxmlformats.org/officeDocument/2006/relationships/hyperlink" Target="mailto:druh@mail.ru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307405" y="4320884"/>
            <a:ext cx="6792983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Verdana" pitchFamily="34" charset="0"/>
              </a:rPr>
              <a:t>  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 panose="020F0502020204030204" pitchFamily="34" charset="0"/>
                <a:ea typeface="Verdana" pitchFamily="34" charset="0"/>
              </a:rPr>
              <a:t>Авторы: </a:t>
            </a:r>
            <a:r>
              <a:rPr lang="ru-RU" sz="1600" b="1" i="1" u="sng" dirty="0">
                <a:solidFill>
                  <a:srgbClr val="1B4089"/>
                </a:solidFill>
              </a:rPr>
              <a:t>Н.С. Улаханов</a:t>
            </a:r>
            <a:r>
              <a:rPr lang="ru-RU" sz="1600" b="1" i="1" u="sng" baseline="30000" dirty="0">
                <a:solidFill>
                  <a:srgbClr val="1B4089"/>
                </a:solidFill>
              </a:rPr>
              <a:t>1</a:t>
            </a:r>
            <a:r>
              <a:rPr lang="ru-RU" sz="1600" b="1" i="1" u="sng" dirty="0">
                <a:solidFill>
                  <a:srgbClr val="1B4089"/>
                </a:solidFill>
              </a:rPr>
              <a:t>, У.Л. Мишигдоржийн</a:t>
            </a:r>
            <a:r>
              <a:rPr lang="ru-RU" sz="1600" b="1" i="1" u="sng" baseline="30000" dirty="0">
                <a:solidFill>
                  <a:srgbClr val="1B4089"/>
                </a:solidFill>
              </a:rPr>
              <a:t>1</a:t>
            </a:r>
            <a:r>
              <a:rPr lang="ru-RU" sz="1600" b="1" i="1" u="sng" dirty="0">
                <a:solidFill>
                  <a:srgbClr val="1B4089"/>
                </a:solidFill>
              </a:rPr>
              <a:t>, А.П. Семенов</a:t>
            </a:r>
            <a:r>
              <a:rPr lang="ru-RU" sz="1600" b="1" i="1" u="sng" baseline="30000" dirty="0">
                <a:solidFill>
                  <a:srgbClr val="1B4089"/>
                </a:solidFill>
              </a:rPr>
              <a:t>1</a:t>
            </a:r>
            <a:r>
              <a:rPr lang="ru-RU" sz="1600" b="1" i="1" u="sng" dirty="0">
                <a:solidFill>
                  <a:srgbClr val="1B4089"/>
                </a:solidFill>
              </a:rPr>
              <a:t>, </a:t>
            </a:r>
          </a:p>
          <a:p>
            <a:r>
              <a:rPr lang="ru-RU" sz="1600" b="1" i="1" dirty="0">
                <a:solidFill>
                  <a:srgbClr val="1B4089"/>
                </a:solidFill>
              </a:rPr>
              <a:t>           </a:t>
            </a:r>
            <a:r>
              <a:rPr lang="ru-RU" sz="1600" b="1" i="1" u="sng" dirty="0">
                <a:solidFill>
                  <a:srgbClr val="1B4089"/>
                </a:solidFill>
              </a:rPr>
              <a:t>А.С. Милонов</a:t>
            </a:r>
            <a:r>
              <a:rPr lang="ru-RU" sz="1600" b="1" i="1" u="sng" baseline="30000" dirty="0">
                <a:solidFill>
                  <a:srgbClr val="1B4089"/>
                </a:solidFill>
              </a:rPr>
              <a:t>1</a:t>
            </a:r>
            <a:r>
              <a:rPr lang="ru-RU" sz="1600" b="1" i="1" u="sng" dirty="0">
                <a:solidFill>
                  <a:srgbClr val="1B4089"/>
                </a:solidFill>
              </a:rPr>
              <a:t>, М.С. Воробьев</a:t>
            </a:r>
            <a:r>
              <a:rPr lang="ru-RU" sz="1600" b="1" i="1" u="sng" baseline="30000" dirty="0">
                <a:solidFill>
                  <a:srgbClr val="1B4089"/>
                </a:solidFill>
              </a:rPr>
              <a:t>2</a:t>
            </a:r>
            <a:r>
              <a:rPr lang="ru-RU" sz="1600" b="1" i="1" u="sng" dirty="0">
                <a:solidFill>
                  <a:srgbClr val="1B4089"/>
                </a:solidFill>
              </a:rPr>
              <a:t>, П.В. Москвин</a:t>
            </a:r>
            <a:r>
              <a:rPr lang="ru-RU" sz="1600" b="1" i="1" u="sng" baseline="30000" dirty="0">
                <a:solidFill>
                  <a:srgbClr val="1B4089"/>
                </a:solidFill>
              </a:rPr>
              <a:t>2,1</a:t>
            </a:r>
            <a:r>
              <a:rPr lang="ru-RU" sz="1600" b="1" i="1" u="sng" dirty="0">
                <a:solidFill>
                  <a:srgbClr val="1B4089"/>
                </a:solidFill>
              </a:rPr>
              <a:t>, В.И. Шин</a:t>
            </a:r>
            <a:r>
              <a:rPr lang="ru-RU" sz="1600" b="1" i="1" u="sng" baseline="30000" dirty="0">
                <a:solidFill>
                  <a:srgbClr val="1B4089"/>
                </a:solidFill>
              </a:rPr>
              <a:t>2</a:t>
            </a:r>
            <a:endParaRPr kumimoji="0" lang="ru-RU" sz="1600" b="1" i="1" u="sng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ea typeface="Verdana" pitchFamily="34" charset="0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-184664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51544" y="2535009"/>
            <a:ext cx="11538856" cy="1588127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163470"/>
                </a:solidFill>
                <a:latin typeface="+mn-lt"/>
              </a:rPr>
              <a:t>Электронно-пучковая поверхностная модификация диффузионных  бор- и алюминий содержащих слоев на поверхности легированных сталей</a:t>
            </a:r>
            <a:endParaRPr lang="ru-RU" sz="3600" b="1" dirty="0">
              <a:solidFill>
                <a:srgbClr val="1B408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9499" y="26626"/>
            <a:ext cx="9707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1B4089"/>
                </a:solidFill>
                <a:ea typeface="Verdana" pitchFamily="34" charset="0"/>
              </a:rPr>
              <a:t>Федеральное государственное бюджетное учреждение науки </a:t>
            </a:r>
          </a:p>
          <a:p>
            <a:pPr>
              <a:defRPr/>
            </a:pPr>
            <a:r>
              <a:rPr lang="ru-RU" sz="2400" b="1" baseline="30000" dirty="0">
                <a:solidFill>
                  <a:srgbClr val="1B4089"/>
                </a:solidFill>
              </a:rPr>
              <a:t>1</a:t>
            </a:r>
            <a:r>
              <a:rPr lang="ru-RU" sz="2400" b="1" dirty="0">
                <a:solidFill>
                  <a:srgbClr val="1B4089"/>
                </a:solidFill>
                <a:ea typeface="Verdana" pitchFamily="34" charset="0"/>
              </a:rPr>
              <a:t>Институт физического материаловедения СО РАН</a:t>
            </a:r>
            <a:endParaRPr lang="ru-RU" sz="2400" b="1" baseline="30000" dirty="0">
              <a:solidFill>
                <a:srgbClr val="1B4089"/>
              </a:solidFill>
            </a:endParaRPr>
          </a:p>
          <a:p>
            <a:pPr lvl="0">
              <a:defRPr/>
            </a:pPr>
            <a:r>
              <a:rPr lang="ru-RU" sz="2400" b="1" dirty="0">
                <a:solidFill>
                  <a:srgbClr val="1B4089"/>
                </a:solidFill>
                <a:ea typeface="Verdana" pitchFamily="34" charset="0"/>
              </a:rPr>
              <a:t>Федеральное государственное бюджетное учреждение науки </a:t>
            </a:r>
          </a:p>
          <a:p>
            <a:pPr>
              <a:defRPr/>
            </a:pPr>
            <a:r>
              <a:rPr lang="ru-RU" sz="2400" b="1" baseline="30000" dirty="0">
                <a:solidFill>
                  <a:srgbClr val="1B4089"/>
                </a:solidFill>
              </a:rPr>
              <a:t>2</a:t>
            </a:r>
            <a:r>
              <a:rPr lang="ru-RU" sz="2400" b="1" dirty="0">
                <a:solidFill>
                  <a:srgbClr val="1B4089"/>
                </a:solidFill>
              </a:rPr>
              <a:t>Институт сильноточной электроники СО РАН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39"/>
          <a:stretch/>
        </p:blipFill>
        <p:spPr>
          <a:xfrm>
            <a:off x="1153740" y="808756"/>
            <a:ext cx="566994" cy="860641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22" y="105510"/>
            <a:ext cx="890905" cy="7308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B71D1F9-DCAF-C5C5-F517-597BC190B7BF}"/>
              </a:ext>
            </a:extLst>
          </p:cNvPr>
          <p:cNvSpPr/>
          <p:nvPr/>
        </p:nvSpPr>
        <p:spPr>
          <a:xfrm>
            <a:off x="3536520" y="5277627"/>
            <a:ext cx="4954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fr-FR" altLang="zh-CN" dirty="0">
                <a:latin typeface="+mn-lt"/>
              </a:rPr>
              <a:t>Email: </a:t>
            </a:r>
            <a:r>
              <a:rPr lang="fr-FR" altLang="zh-CN" dirty="0">
                <a:latin typeface="+mn-lt"/>
                <a:hlinkClick r:id="rId5"/>
              </a:rPr>
              <a:t>nulahanov@mail.ru</a:t>
            </a:r>
            <a:endParaRPr lang="fr-FR" altLang="zh-CN" dirty="0">
              <a:latin typeface="+mn-lt"/>
            </a:endParaRPr>
          </a:p>
          <a:p>
            <a:pPr algn="ctr" fontAlgn="auto">
              <a:spcAft>
                <a:spcPts val="0"/>
              </a:spcAft>
            </a:pPr>
            <a:r>
              <a:rPr lang="fr-FR" altLang="zh-CN" dirty="0">
                <a:latin typeface="+mn-lt"/>
                <a:hlinkClick r:id="rId6"/>
              </a:rPr>
              <a:t>http://ipms.bscnet.ru</a:t>
            </a:r>
            <a:endParaRPr lang="fr-FR" altLang="zh-CN" dirty="0">
              <a:latin typeface="+mn-lt"/>
            </a:endParaRPr>
          </a:p>
          <a:p>
            <a:pPr algn="ctr" fontAlgn="auto">
              <a:spcAft>
                <a:spcPts val="0"/>
              </a:spcAft>
            </a:pPr>
            <a:r>
              <a:rPr lang="fr-FR" altLang="zh-CN" dirty="0">
                <a:latin typeface="+mn-lt"/>
              </a:rPr>
              <a:t>tel.: +</a:t>
            </a:r>
            <a:r>
              <a:rPr lang="ru-RU" altLang="zh-CN" dirty="0">
                <a:latin typeface="+mn-lt"/>
              </a:rPr>
              <a:t>79644010497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2771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6A47A8-125D-CBAE-A946-C5C77C8EE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D39CE4-22FA-02B1-6C1C-72AA2B157DD6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5. Отработка режимов электронно-пучковой обработки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2AE5B9-907E-7A1B-9590-5B005F606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373"/>
          <a:stretch/>
        </p:blipFill>
        <p:spPr>
          <a:xfrm>
            <a:off x="628184" y="1138790"/>
            <a:ext cx="5517046" cy="4209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16B821-ED22-38F9-59E6-7E837CCB9D7D}"/>
              </a:ext>
            </a:extLst>
          </p:cNvPr>
          <p:cNvSpPr txBox="1"/>
          <p:nvPr/>
        </p:nvSpPr>
        <p:spPr>
          <a:xfrm>
            <a:off x="589351" y="5435683"/>
            <a:ext cx="6116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Рис. 17. Характерная осциллограмма тока разряда (</a:t>
            </a:r>
            <a:r>
              <a:rPr lang="ru-RU" sz="1600" b="1" dirty="0" err="1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Id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, 40 A/</a:t>
            </a:r>
            <a:r>
              <a:rPr lang="ru-RU" sz="1600" b="1" dirty="0" err="1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cell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), тока в ускоряющем промежутке (</a:t>
            </a:r>
            <a:r>
              <a:rPr lang="ru-RU" sz="1600" b="1" dirty="0" err="1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Ig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, 40A/</a:t>
            </a:r>
            <a:r>
              <a:rPr lang="ru-RU" sz="1600" b="1" dirty="0" err="1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cell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), ускоряющего напряжения (</a:t>
            </a:r>
            <a:r>
              <a:rPr lang="ru-RU" sz="1600" b="1" dirty="0" err="1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Ug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, 5 </a:t>
            </a:r>
            <a:r>
              <a:rPr lang="ru-RU" sz="1600" b="1" dirty="0" err="1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kV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ru-RU" sz="1600" b="1" dirty="0" err="1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cell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) и температуры (T, 400°C/</a:t>
            </a:r>
            <a:r>
              <a:rPr lang="ru-RU" sz="1600" b="1" dirty="0" err="1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cell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 + 300°C)</a:t>
            </a:r>
            <a:endParaRPr lang="ru-RU" sz="1600" b="1" dirty="0">
              <a:solidFill>
                <a:srgbClr val="1B4089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351133-F907-7CBB-2851-991A443295CB}"/>
              </a:ext>
            </a:extLst>
          </p:cNvPr>
          <p:cNvSpPr/>
          <p:nvPr/>
        </p:nvSpPr>
        <p:spPr>
          <a:xfrm>
            <a:off x="6304594" y="1061439"/>
            <a:ext cx="52980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1B4089"/>
                </a:solidFill>
                <a:latin typeface="+mn-lt"/>
                <a:ea typeface="Calibri" panose="020F0502020204030204" pitchFamily="34" charset="0"/>
              </a:rPr>
              <a:t>Электронно-пучковую обработку выполняли в среде аргона при давлении в вакуумной камере 35 мПа в ведущем магнитном поле величиной до 100 </a:t>
            </a:r>
            <a:r>
              <a:rPr lang="ru-RU" sz="2000" b="1" dirty="0" err="1">
                <a:solidFill>
                  <a:srgbClr val="1B4089"/>
                </a:solidFill>
                <a:latin typeface="+mn-lt"/>
                <a:ea typeface="Calibri" panose="020F0502020204030204" pitchFamily="34" charset="0"/>
              </a:rPr>
              <a:t>мТл</a:t>
            </a:r>
            <a:r>
              <a:rPr lang="ru-RU" sz="2000" b="1" dirty="0">
                <a:solidFill>
                  <a:srgbClr val="1B4089"/>
                </a:solidFill>
                <a:latin typeface="+mn-lt"/>
                <a:ea typeface="Calibri" panose="020F0502020204030204" pitchFamily="34" charset="0"/>
              </a:rPr>
              <a:t>. Энергия электронов в процессе обработки достигала 18 кэВ, диаметр пучка электронов 3 см. Ток пучка изменяли в течение импульса длительностью 950 мкс в пределах (20 – 120) А, таким образом, чтобы температура на поверхности образца через 150 мкс после начала воздействия удерживалась около 1</a:t>
            </a:r>
            <a:r>
              <a:rPr lang="en-US" sz="2000" b="1" dirty="0">
                <a:solidFill>
                  <a:srgbClr val="1B4089"/>
                </a:solidFill>
                <a:latin typeface="+mn-lt"/>
                <a:ea typeface="Calibri" panose="020F0502020204030204" pitchFamily="34" charset="0"/>
              </a:rPr>
              <a:t>6</a:t>
            </a:r>
            <a:r>
              <a:rPr lang="ru-RU" sz="2000" b="1" dirty="0">
                <a:solidFill>
                  <a:srgbClr val="1B4089"/>
                </a:solidFill>
                <a:latin typeface="+mn-lt"/>
                <a:ea typeface="Calibri" panose="020F0502020204030204" pitchFamily="34" charset="0"/>
              </a:rPr>
              <a:t>00-1</a:t>
            </a:r>
            <a:r>
              <a:rPr lang="en-US" sz="2000" b="1" dirty="0">
                <a:solidFill>
                  <a:srgbClr val="1B4089"/>
                </a:solidFill>
                <a:latin typeface="+mn-lt"/>
                <a:ea typeface="Calibri" panose="020F0502020204030204" pitchFamily="34" charset="0"/>
              </a:rPr>
              <a:t>8</a:t>
            </a:r>
            <a:r>
              <a:rPr lang="ru-RU" sz="2000" b="1" dirty="0">
                <a:solidFill>
                  <a:srgbClr val="1B4089"/>
                </a:solidFill>
                <a:latin typeface="+mn-lt"/>
                <a:ea typeface="Calibri" panose="020F0502020204030204" pitchFamily="34" charset="0"/>
              </a:rPr>
              <a:t>00°C. Поверхность образцов подвергали трем импульсам воздействия, интервал времени между которыми составлял 3 с.</a:t>
            </a:r>
            <a:endParaRPr lang="ru-RU" sz="2000" b="1" dirty="0">
              <a:solidFill>
                <a:srgbClr val="1B40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746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-184664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401878D-3DD9-D6B1-74B2-7208875E39AE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5. Результат комбинированной обработки стали 5ХНМ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7CDECEF2-0BF3-2A71-710F-43DFA878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</p:spPr>
        <p:txBody>
          <a:bodyPr/>
          <a:lstStyle/>
          <a:p>
            <a:pPr>
              <a:defRPr/>
            </a:pPr>
            <a:fld id="{2086E6D5-094C-4F9C-B465-51B925F1F44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DF03FC-FCDD-22CE-70EA-6AEE548E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27" y="1022667"/>
            <a:ext cx="6022340" cy="4812665"/>
          </a:xfrm>
          <a:prstGeom prst="rect">
            <a:avLst/>
          </a:prstGeom>
          <a:noFill/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09120F33-CABA-67A8-CC9B-3E1A9625C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727405"/>
              </p:ext>
            </p:extLst>
          </p:nvPr>
        </p:nvGraphicFramePr>
        <p:xfrm>
          <a:off x="6520933" y="1072262"/>
          <a:ext cx="5478156" cy="2610552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856783">
                  <a:extLst>
                    <a:ext uri="{9D8B030D-6E8A-4147-A177-3AD203B41FA5}">
                      <a16:colId xmlns:a16="http://schemas.microsoft.com/office/drawing/2014/main" val="4166809493"/>
                    </a:ext>
                  </a:extLst>
                </a:gridCol>
                <a:gridCol w="532477">
                  <a:extLst>
                    <a:ext uri="{9D8B030D-6E8A-4147-A177-3AD203B41FA5}">
                      <a16:colId xmlns:a16="http://schemas.microsoft.com/office/drawing/2014/main" val="1932652540"/>
                    </a:ext>
                  </a:extLst>
                </a:gridCol>
                <a:gridCol w="531381">
                  <a:extLst>
                    <a:ext uri="{9D8B030D-6E8A-4147-A177-3AD203B41FA5}">
                      <a16:colId xmlns:a16="http://schemas.microsoft.com/office/drawing/2014/main" val="308364351"/>
                    </a:ext>
                  </a:extLst>
                </a:gridCol>
                <a:gridCol w="531381">
                  <a:extLst>
                    <a:ext uri="{9D8B030D-6E8A-4147-A177-3AD203B41FA5}">
                      <a16:colId xmlns:a16="http://schemas.microsoft.com/office/drawing/2014/main" val="3263032323"/>
                    </a:ext>
                  </a:extLst>
                </a:gridCol>
                <a:gridCol w="531381">
                  <a:extLst>
                    <a:ext uri="{9D8B030D-6E8A-4147-A177-3AD203B41FA5}">
                      <a16:colId xmlns:a16="http://schemas.microsoft.com/office/drawing/2014/main" val="3393042204"/>
                    </a:ext>
                  </a:extLst>
                </a:gridCol>
                <a:gridCol w="531381">
                  <a:extLst>
                    <a:ext uri="{9D8B030D-6E8A-4147-A177-3AD203B41FA5}">
                      <a16:colId xmlns:a16="http://schemas.microsoft.com/office/drawing/2014/main" val="1621822951"/>
                    </a:ext>
                  </a:extLst>
                </a:gridCol>
                <a:gridCol w="608076">
                  <a:extLst>
                    <a:ext uri="{9D8B030D-6E8A-4147-A177-3AD203B41FA5}">
                      <a16:colId xmlns:a16="http://schemas.microsoft.com/office/drawing/2014/main" val="1964879062"/>
                    </a:ext>
                  </a:extLst>
                </a:gridCol>
                <a:gridCol w="679291">
                  <a:extLst>
                    <a:ext uri="{9D8B030D-6E8A-4147-A177-3AD203B41FA5}">
                      <a16:colId xmlns:a16="http://schemas.microsoft.com/office/drawing/2014/main" val="3205756784"/>
                    </a:ext>
                  </a:extLst>
                </a:gridCol>
                <a:gridCol w="676005">
                  <a:extLst>
                    <a:ext uri="{9D8B030D-6E8A-4147-A177-3AD203B41FA5}">
                      <a16:colId xmlns:a16="http://schemas.microsoft.com/office/drawing/2014/main" val="1220737152"/>
                    </a:ext>
                  </a:extLst>
                </a:gridCol>
              </a:tblGrid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Спектр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B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C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Al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Si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Cr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Fe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Ni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Итог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0710834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Спектр 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-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3.10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4.96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0.30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6.50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85.13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100.00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3795818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Спектр 2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2.67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2.50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2.37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0.12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8.19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84.15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1.69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100.00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8274375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Спектр 3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-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2.06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4.70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0.43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7.07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85.75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2.86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100.00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3729808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Спектр 4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-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3.74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5.59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0.40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5.99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87.71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2.56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100.00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9114370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Спектр 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3.29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3.24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3.61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0.25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5.70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88.36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1.25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100.00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4026667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Спектр 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-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2.50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5.49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0.31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6.69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89.70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100.00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110707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Спектр 7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-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3.17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7.65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0.39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6.81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87.53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1.26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100.00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644911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Спектр 8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-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3.76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5.49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0.41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5.74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88.90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1.44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100.00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4468148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Спектр 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-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2.45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7.71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0.35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5.12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88.23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1.26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100.00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2436232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Макс.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3.29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3.76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7.71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0.43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8.19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85.75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2.86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 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011555"/>
                  </a:ext>
                </a:extLst>
              </a:tr>
              <a:tr h="21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Мин.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2.67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2.06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2.37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0.12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5.12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84.15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1.25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</a:rPr>
                        <a:t> 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63882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8971" y="6012060"/>
            <a:ext cx="10509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18. Структура диффузионного слоя (</a:t>
            </a:r>
            <a:r>
              <a:rPr lang="ru-RU" sz="1600" b="1" i="1" dirty="0">
                <a:solidFill>
                  <a:srgbClr val="1B4089"/>
                </a:solidFill>
              </a:rPr>
              <a:t>а</a:t>
            </a:r>
            <a:r>
              <a:rPr lang="ru-RU" sz="1600" b="1" dirty="0">
                <a:solidFill>
                  <a:srgbClr val="1B4089"/>
                </a:solidFill>
              </a:rPr>
              <a:t>), изображение участков анализа диффузионного слоя (</a:t>
            </a:r>
            <a:r>
              <a:rPr lang="ru-RU" sz="1600" b="1" i="1" dirty="0" err="1">
                <a:solidFill>
                  <a:srgbClr val="1B4089"/>
                </a:solidFill>
              </a:rPr>
              <a:t>в,с</a:t>
            </a:r>
            <a:r>
              <a:rPr lang="ru-RU" sz="1600" b="1" dirty="0">
                <a:solidFill>
                  <a:srgbClr val="1B4089"/>
                </a:solidFill>
              </a:rPr>
              <a:t>) во вторичных электронах после электронно-пучковой обработки </a:t>
            </a:r>
          </a:p>
        </p:txBody>
      </p:sp>
    </p:spTree>
    <p:extLst>
      <p:ext uri="{BB962C8B-B14F-4D97-AF65-F5344CB8AC3E}">
        <p14:creationId xmlns:p14="http://schemas.microsoft.com/office/powerpoint/2010/main" val="2766216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-184664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401878D-3DD9-D6B1-74B2-7208875E39AE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5. Результат комбинированной обработки стали 5ХНМ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7CDECEF2-0BF3-2A71-710F-43DFA878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</p:spPr>
        <p:txBody>
          <a:bodyPr/>
          <a:lstStyle/>
          <a:p>
            <a:pPr>
              <a:defRPr/>
            </a:pPr>
            <a:fld id="{2086E6D5-094C-4F9C-B465-51B925F1F44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C546B115-D20B-8A6B-E97E-5538A0F85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679745"/>
              </p:ext>
            </p:extLst>
          </p:nvPr>
        </p:nvGraphicFramePr>
        <p:xfrm>
          <a:off x="6992464" y="1002158"/>
          <a:ext cx="4893310" cy="3407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16F48F-DD6B-972A-D2AE-01F0D2D46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2" y="756568"/>
            <a:ext cx="3175000" cy="320653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C1471E-5337-3D32-C21F-46830D2F0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2" y="3730341"/>
            <a:ext cx="3175000" cy="23710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89352" y="6084630"/>
            <a:ext cx="6566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19. АСМ‑изображение (</a:t>
            </a:r>
            <a:r>
              <a:rPr lang="ru-RU" sz="1600" b="1" i="1" dirty="0">
                <a:solidFill>
                  <a:srgbClr val="1B4089"/>
                </a:solidFill>
              </a:rPr>
              <a:t>а</a:t>
            </a:r>
            <a:r>
              <a:rPr lang="ru-RU" sz="1600" b="1" dirty="0">
                <a:solidFill>
                  <a:srgbClr val="1B4089"/>
                </a:solidFill>
              </a:rPr>
              <a:t>) и профиль поверхности (</a:t>
            </a:r>
            <a:r>
              <a:rPr lang="ru-RU" sz="1600" b="1" i="1" dirty="0">
                <a:solidFill>
                  <a:srgbClr val="1B4089"/>
                </a:solidFill>
              </a:rPr>
              <a:t>б</a:t>
            </a:r>
            <a:r>
              <a:rPr lang="ru-RU" sz="1600" b="1" dirty="0">
                <a:solidFill>
                  <a:srgbClr val="1B4089"/>
                </a:solidFill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198" y="4577431"/>
            <a:ext cx="477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20. Распределение </a:t>
            </a:r>
            <a:r>
              <a:rPr lang="ru-RU" sz="1600" b="1" dirty="0" err="1">
                <a:solidFill>
                  <a:srgbClr val="1B4089"/>
                </a:solidFill>
              </a:rPr>
              <a:t>микротвердости</a:t>
            </a:r>
            <a:r>
              <a:rPr lang="ru-RU" sz="1600" b="1" dirty="0">
                <a:solidFill>
                  <a:srgbClr val="1B4089"/>
                </a:solidFill>
              </a:rPr>
              <a:t> по глубине слоя</a:t>
            </a:r>
          </a:p>
        </p:txBody>
      </p:sp>
    </p:spTree>
    <p:extLst>
      <p:ext uri="{BB962C8B-B14F-4D97-AF65-F5344CB8AC3E}">
        <p14:creationId xmlns:p14="http://schemas.microsoft.com/office/powerpoint/2010/main" val="401600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-184664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401878D-3DD9-D6B1-74B2-7208875E39AE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5. Результат комбинированной обработки стали 5ХНМ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9F10A6-CE79-EBBD-88C6-71C805642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5" r="7476"/>
          <a:stretch/>
        </p:blipFill>
        <p:spPr bwMode="auto">
          <a:xfrm>
            <a:off x="1368964" y="1041723"/>
            <a:ext cx="9114129" cy="5127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398E0-FF8B-BF50-7D71-3523CC6C21EE}"/>
              </a:ext>
            </a:extLst>
          </p:cNvPr>
          <p:cNvSpPr txBox="1"/>
          <p:nvPr/>
        </p:nvSpPr>
        <p:spPr>
          <a:xfrm>
            <a:off x="3400890" y="6279171"/>
            <a:ext cx="6094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Рис. 21. Рентгенограмма модифицированного слоя</a:t>
            </a:r>
            <a:endParaRPr lang="ru-RU" sz="1600" b="1" dirty="0">
              <a:solidFill>
                <a:srgbClr val="1B40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26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62E8D2-AB8E-A2FA-0943-8EFFD06A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168CAB-4A45-BB10-EB40-D9740FE90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50937"/>
          <a:stretch/>
        </p:blipFill>
        <p:spPr>
          <a:xfrm>
            <a:off x="7986100" y="460055"/>
            <a:ext cx="3992202" cy="28082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2EA232-55EA-E5F0-D2FD-42BA5EDFC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75" y="598036"/>
            <a:ext cx="6838467" cy="2830964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6168EA-C720-4497-F23D-2E36D57A4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75" y="3225804"/>
            <a:ext cx="6925391" cy="281321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1018FE-45A0-642D-374C-B98A48735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7" t="50000"/>
          <a:stretch/>
        </p:blipFill>
        <p:spPr>
          <a:xfrm>
            <a:off x="7986100" y="3548116"/>
            <a:ext cx="3992202" cy="2808243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C9A64F5-1E43-AC35-F203-C24786F5CECD}"/>
              </a:ext>
            </a:extLst>
          </p:cNvPr>
          <p:cNvSpPr txBox="1">
            <a:spLocks/>
          </p:cNvSpPr>
          <p:nvPr/>
        </p:nvSpPr>
        <p:spPr>
          <a:xfrm>
            <a:off x="438880" y="121094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5. Результат комбинированной обработки стали 5ХНМ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4129C3-AEE5-1929-9896-FD5D86F74733}"/>
              </a:ext>
            </a:extLst>
          </p:cNvPr>
          <p:cNvSpPr txBox="1"/>
          <p:nvPr/>
        </p:nvSpPr>
        <p:spPr>
          <a:xfrm>
            <a:off x="783757" y="5821304"/>
            <a:ext cx="69813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Рис. 22. Топография поверхности после химико-термической   обработки (</a:t>
            </a:r>
            <a:r>
              <a:rPr lang="ru-RU" sz="1600" b="1" i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а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ru-RU" sz="1600" b="1" i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 с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) и электронно-пучковой обработки (</a:t>
            </a:r>
            <a:r>
              <a:rPr lang="ru-RU" sz="1600" b="1" i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б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ru-RU" sz="1600" b="1" i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 е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5581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361D80-F65E-29FF-2248-825639CA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FBF63CE-3EBD-3E8C-4910-33A2FCF9E65E}"/>
              </a:ext>
            </a:extLst>
          </p:cNvPr>
          <p:cNvSpPr txBox="1">
            <a:spLocks/>
          </p:cNvSpPr>
          <p:nvPr/>
        </p:nvSpPr>
        <p:spPr>
          <a:xfrm>
            <a:off x="438880" y="121094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5. Заключение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D6F1E-23E8-5269-8656-840952A88404}"/>
              </a:ext>
            </a:extLst>
          </p:cNvPr>
          <p:cNvSpPr txBox="1"/>
          <p:nvPr/>
        </p:nvSpPr>
        <p:spPr>
          <a:xfrm>
            <a:off x="783770" y="892187"/>
            <a:ext cx="1129211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  <a:cs typeface="Bookman Old Style" panose="02050604050505020204" pitchFamily="18" charset="0"/>
              </a:rPr>
              <a:t>1. Электронно-пучковая обработка диффузионного B-Al слоя на стали 5ХНМ приводит к </a:t>
            </a:r>
            <a:r>
              <a:rPr lang="ru-RU" sz="2000" b="1" dirty="0">
                <a:solidFill>
                  <a:srgbClr val="1B4089"/>
                </a:solidFill>
                <a:ea typeface="Times New Roman" panose="02020603050405020304" pitchFamily="18" charset="0"/>
                <a:cs typeface="Bookman Old Style" panose="02050604050505020204" pitchFamily="18" charset="0"/>
              </a:rPr>
              <a:t>формированию заданного фазового состава на поверхности, изменению </a:t>
            </a:r>
            <a:r>
              <a:rPr lang="ru-RU" sz="20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  <a:cs typeface="Bookman Old Style" panose="02050604050505020204" pitchFamily="18" charset="0"/>
              </a:rPr>
              <a:t>структуры слоя в верхней части на глубину до 220 мкм. Шероховатость значительно снижается по сравнению с химико-термической обработкой (до семи раз). Данный подход реализует тепловое воздействие на поверхность с высокой плотностью энергии (до 0,5 МВт/см</a:t>
            </a:r>
            <a:r>
              <a:rPr lang="ru-RU" sz="2000" b="1" baseline="30000" dirty="0">
                <a:solidFill>
                  <a:srgbClr val="1B4089"/>
                </a:solidFill>
                <a:effectLst/>
                <a:ea typeface="Times New Roman" panose="02020603050405020304" pitchFamily="18" charset="0"/>
                <a:cs typeface="Bookman Old Style" panose="02050604050505020204" pitchFamily="18" charset="0"/>
              </a:rPr>
              <a:t>2</a:t>
            </a:r>
            <a:r>
              <a:rPr lang="ru-RU" sz="20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  <a:cs typeface="Bookman Old Style" panose="02050604050505020204" pitchFamily="18" charset="0"/>
              </a:rPr>
              <a:t>), вызывая быстрое плавление и рекристаллизацию. Длительность импульса электронного пучка составляет несколько сотен микросекунд, что позволяет распространить термический эффект на указанную глубину, не затрагивая основной объем диффузионного слоя, сформированного на этапе химико-термической обработки.  </a:t>
            </a:r>
          </a:p>
          <a:p>
            <a:pPr algn="just"/>
            <a:r>
              <a:rPr lang="ru-RU" sz="20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  <a:cs typeface="Bookman Old Style" panose="02050604050505020204" pitchFamily="18" charset="0"/>
              </a:rPr>
              <a:t>2. Позволяет применять способ комбинированной обработки для стали 5ХНМ, пригодной для изготовления штамповой оснастки.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87FFAB-4440-EC49-6367-94F2008CC8D7}"/>
              </a:ext>
            </a:extLst>
          </p:cNvPr>
          <p:cNvSpPr txBox="1"/>
          <p:nvPr/>
        </p:nvSpPr>
        <p:spPr>
          <a:xfrm>
            <a:off x="783770" y="6250380"/>
            <a:ext cx="1114697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050" b="1" i="0" dirty="0">
                <a:solidFill>
                  <a:srgbClr val="1B4089"/>
                </a:solidFill>
                <a:cs typeface="Calibri" pitchFamily="34" charset="0"/>
              </a:rPr>
              <a:t>1</a:t>
            </a:r>
            <a:r>
              <a:rPr lang="ru-RU" sz="1050" b="1" i="0" dirty="0">
                <a:solidFill>
                  <a:srgbClr val="1B4089"/>
                </a:solidFill>
                <a:cs typeface="Calibri" pitchFamily="34" charset="0"/>
              </a:rPr>
              <a:t>.</a:t>
            </a:r>
            <a:r>
              <a:rPr lang="ru-RU" sz="1050" i="0" dirty="0">
                <a:solidFill>
                  <a:srgbClr val="1B4089"/>
                </a:solidFill>
                <a:cs typeface="Calibri" pitchFamily="34" charset="0"/>
              </a:rPr>
              <a:t> </a:t>
            </a:r>
            <a:r>
              <a:rPr lang="ru-RU" sz="1050" b="1" i="0" dirty="0">
                <a:solidFill>
                  <a:srgbClr val="1B4089"/>
                </a:solidFill>
              </a:rPr>
              <a:t>Улаханов Н.С., Мишигдоржийн У.Л., Семенов А.П., Милонов А.С., Воробьев М.С., Москвин П.В., Шин В.И. Электронно-пучковая обработка диффузионных B-AL-слоев на поверхности стали 5ХНМ // Вестник Сибирского государственного индустриального университета. – 2023 (в печати). </a:t>
            </a:r>
            <a:endParaRPr lang="ru-RU" sz="1050" b="1" i="0" dirty="0">
              <a:solidFill>
                <a:srgbClr val="1B4089"/>
              </a:solidFill>
              <a:ea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3161D-AD96-CEE1-3F76-DF90B02FEF49}"/>
              </a:ext>
            </a:extLst>
          </p:cNvPr>
          <p:cNvSpPr txBox="1"/>
          <p:nvPr/>
        </p:nvSpPr>
        <p:spPr>
          <a:xfrm>
            <a:off x="783770" y="4938808"/>
            <a:ext cx="10958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Работа выполнена при финансовой поддержке Российского научного фонда, проект 19-79-10163-П  и государственного задания Министерства науки и высшего образования, научная тема № 0270-2021-0001. </a:t>
            </a:r>
            <a:endParaRPr lang="ru-RU" b="1" dirty="0">
              <a:solidFill>
                <a:srgbClr val="1B40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79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5C3C70-68A4-E452-5957-52C11D1A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0DD1B72-E25D-0760-19FC-834FF60D5714}"/>
              </a:ext>
            </a:extLst>
          </p:cNvPr>
          <p:cNvSpPr txBox="1">
            <a:spLocks/>
          </p:cNvSpPr>
          <p:nvPr/>
        </p:nvSpPr>
        <p:spPr bwMode="auto">
          <a:xfrm>
            <a:off x="3199137" y="2584198"/>
            <a:ext cx="597666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ru-RU" altLang="zh-CN" sz="4000" b="1" dirty="0">
                <a:solidFill>
                  <a:srgbClr val="1B4089"/>
                </a:solidFill>
                <a:latin typeface="+mn-lt"/>
              </a:rPr>
              <a:t>Спасибо за внимание</a:t>
            </a:r>
            <a:endParaRPr lang="en-US" altLang="zh-CN" sz="4000" b="1" dirty="0">
              <a:solidFill>
                <a:srgbClr val="1B40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366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8CEE1-8E2E-D30B-EF03-BCBD7747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3172" y="6359565"/>
            <a:ext cx="2743200" cy="365125"/>
          </a:xfrm>
        </p:spPr>
        <p:txBody>
          <a:bodyPr/>
          <a:lstStyle/>
          <a:p>
            <a:fld id="{BE6F39FA-1456-4AEA-A082-130B38B49F0B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C17518-C2D8-D24A-35ED-65219B2C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288" y="922166"/>
            <a:ext cx="3888983" cy="233339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7DAC93-4BE1-96F0-85CF-8163E50FC281}"/>
              </a:ext>
            </a:extLst>
          </p:cNvPr>
          <p:cNvSpPr/>
          <p:nvPr/>
        </p:nvSpPr>
        <p:spPr>
          <a:xfrm>
            <a:off x="1511095" y="3328125"/>
            <a:ext cx="4265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1. Процесс горячей штамповки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21B54B-4C08-DE32-D843-A30200E04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" t="3349" b="5123"/>
          <a:stretch/>
        </p:blipFill>
        <p:spPr>
          <a:xfrm>
            <a:off x="6402995" y="877426"/>
            <a:ext cx="3712527" cy="2394857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AFAAE6F-3B52-EBEA-CFFE-5068F183DD76}"/>
              </a:ext>
            </a:extLst>
          </p:cNvPr>
          <p:cNvCxnSpPr>
            <a:cxnSpLocks/>
          </p:cNvCxnSpPr>
          <p:nvPr/>
        </p:nvCxnSpPr>
        <p:spPr>
          <a:xfrm flipV="1">
            <a:off x="3604955" y="2038571"/>
            <a:ext cx="2667408" cy="349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80453AB-07C7-B493-2D89-973A1EF03EED}"/>
              </a:ext>
            </a:extLst>
          </p:cNvPr>
          <p:cNvSpPr/>
          <p:nvPr/>
        </p:nvSpPr>
        <p:spPr>
          <a:xfrm>
            <a:off x="6615120" y="3301311"/>
            <a:ext cx="4083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2. </a:t>
            </a:r>
            <a:r>
              <a:rPr lang="ru-RU" sz="1600" b="1" dirty="0" err="1">
                <a:solidFill>
                  <a:srgbClr val="1B4089"/>
                </a:solidFill>
              </a:rPr>
              <a:t>Разгарные</a:t>
            </a:r>
            <a:r>
              <a:rPr lang="ru-RU" sz="1600" b="1" dirty="0">
                <a:solidFill>
                  <a:srgbClr val="1B4089"/>
                </a:solidFill>
              </a:rPr>
              <a:t> трещины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624E8-D59A-1EC1-7D8C-71C8D3DDD300}"/>
              </a:ext>
            </a:extLst>
          </p:cNvPr>
          <p:cNvSpPr txBox="1"/>
          <p:nvPr/>
        </p:nvSpPr>
        <p:spPr>
          <a:xfrm>
            <a:off x="6600055" y="4520019"/>
            <a:ext cx="5432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1B4089"/>
                </a:solidFill>
              </a:rPr>
              <a:t>До 80% штампов выходит из строя из-за термической усталости  и износа рабочих поверхностей в технологических операциях литья под давлением и горячей штамповки.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066BE83-3FD1-B2D3-70AD-D4ACC571B138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1. Требования к штамповой оснастке</a:t>
            </a:r>
            <a:endParaRPr lang="ru-RU" sz="2400" b="1" dirty="0">
              <a:solidFill>
                <a:srgbClr val="1B408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30" y="3977187"/>
            <a:ext cx="52768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6530" y="6371771"/>
            <a:ext cx="6145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B4089"/>
                </a:solidFill>
              </a:rPr>
              <a:t>    </a:t>
            </a:r>
            <a:r>
              <a:rPr lang="ru-RU" sz="1600" b="1" dirty="0">
                <a:solidFill>
                  <a:srgbClr val="1B4089"/>
                </a:solidFill>
              </a:rPr>
              <a:t>Рис. 3. До износа          Рис. 4. После износа</a:t>
            </a:r>
          </a:p>
        </p:txBody>
      </p:sp>
    </p:spTree>
    <p:extLst>
      <p:ext uri="{BB962C8B-B14F-4D97-AF65-F5344CB8AC3E}">
        <p14:creationId xmlns:p14="http://schemas.microsoft.com/office/powerpoint/2010/main" val="387135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8CEE1-8E2E-D30B-EF03-BCBD7747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3172" y="6359565"/>
            <a:ext cx="2743200" cy="365125"/>
          </a:xfrm>
        </p:spPr>
        <p:txBody>
          <a:bodyPr/>
          <a:lstStyle/>
          <a:p>
            <a:fld id="{BE6F39FA-1456-4AEA-A082-130B38B49F0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066BE83-3FD1-B2D3-70AD-D4ACC571B138}"/>
              </a:ext>
            </a:extLst>
          </p:cNvPr>
          <p:cNvSpPr txBox="1">
            <a:spLocks/>
          </p:cNvSpPr>
          <p:nvPr/>
        </p:nvSpPr>
        <p:spPr>
          <a:xfrm>
            <a:off x="589351" y="43298"/>
            <a:ext cx="10399309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2. Типовой процесс горячей штамповки и требования к рабочим поверхностям оснастки</a:t>
            </a:r>
            <a:endParaRPr lang="ru-RU" sz="2400" b="1" dirty="0">
              <a:solidFill>
                <a:srgbClr val="1B408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B68DED-16EB-7FAF-D0B4-3DB578CBD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8261" y="1186899"/>
            <a:ext cx="11183254" cy="44842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0FC69BD-842B-AEEA-9CFF-069C094CDE04}"/>
              </a:ext>
            </a:extLst>
          </p:cNvPr>
          <p:cNvSpPr/>
          <p:nvPr/>
        </p:nvSpPr>
        <p:spPr>
          <a:xfrm>
            <a:off x="628261" y="6343761"/>
            <a:ext cx="11017224" cy="463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Грешилов А.Д., Мандаров Э.Б., Батуев Ц.А. Влияние конструкторско-технологических факторов на процесс горячей листовой штамповки титановых сплавов // Современное машиностроение. Наука и образование</a:t>
            </a:r>
            <a:r>
              <a:rPr lang="en-US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2018.</a:t>
            </a:r>
            <a:r>
              <a:rPr lang="ru-RU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№ 7</a:t>
            </a:r>
            <a:r>
              <a:rPr lang="ru-RU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- С</a:t>
            </a:r>
            <a:r>
              <a:rPr lang="en-US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537</a:t>
            </a:r>
            <a:r>
              <a:rPr lang="ru-RU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544. https://doi.org/10.1872/MMF-2018-46</a:t>
            </a:r>
            <a:r>
              <a:rPr lang="ru-RU" sz="1050" b="1" dirty="0">
                <a:solidFill>
                  <a:srgbClr val="1B408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7371" y="5660578"/>
            <a:ext cx="345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5. </a:t>
            </a:r>
          </a:p>
        </p:txBody>
      </p:sp>
    </p:spTree>
    <p:extLst>
      <p:ext uri="{BB962C8B-B14F-4D97-AF65-F5344CB8AC3E}">
        <p14:creationId xmlns:p14="http://schemas.microsoft.com/office/powerpoint/2010/main" val="303414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8CEE1-8E2E-D30B-EF03-BCBD7747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3172" y="6359565"/>
            <a:ext cx="2743200" cy="365125"/>
          </a:xfrm>
        </p:spPr>
        <p:txBody>
          <a:bodyPr/>
          <a:lstStyle/>
          <a:p>
            <a:fld id="{BE6F39FA-1456-4AEA-A082-130B38B49F0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066BE83-3FD1-B2D3-70AD-D4ACC571B138}"/>
              </a:ext>
            </a:extLst>
          </p:cNvPr>
          <p:cNvSpPr txBox="1">
            <a:spLocks/>
          </p:cNvSpPr>
          <p:nvPr/>
        </p:nvSpPr>
        <p:spPr>
          <a:xfrm>
            <a:off x="589351" y="43298"/>
            <a:ext cx="10399309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3. Теоретическое обоснование требований к формированию эксплуатационных свойств</a:t>
            </a:r>
            <a:endParaRPr lang="ru-RU" sz="2400" b="1" dirty="0">
              <a:solidFill>
                <a:srgbClr val="1B408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0DB172-F8B8-7F95-2C3B-D9FD3994A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51" y="1091905"/>
            <a:ext cx="5114894" cy="4190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FCDA58-FF70-9A8E-A84F-0028997C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081" y="1248967"/>
            <a:ext cx="6298015" cy="335018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459BC8-4A29-5636-7B29-2A78C3EA856E}"/>
              </a:ext>
            </a:extLst>
          </p:cNvPr>
          <p:cNvSpPr/>
          <p:nvPr/>
        </p:nvSpPr>
        <p:spPr>
          <a:xfrm>
            <a:off x="589352" y="5473317"/>
            <a:ext cx="1142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1B4089"/>
                </a:solidFill>
              </a:rPr>
              <a:t>Рис. 6. Принципиальная схема модифицированного покрытия на поверхности штампа: </a:t>
            </a:r>
            <a:r>
              <a:rPr lang="en-US" sz="1600" b="1" dirty="0">
                <a:solidFill>
                  <a:srgbClr val="1B4089"/>
                </a:solidFill>
              </a:rPr>
              <a:t>I </a:t>
            </a:r>
            <a:r>
              <a:rPr lang="ru-RU" sz="1600" b="1" dirty="0">
                <a:solidFill>
                  <a:srgbClr val="1B4089"/>
                </a:solidFill>
              </a:rPr>
              <a:t>– пуансон, </a:t>
            </a:r>
          </a:p>
          <a:p>
            <a:pPr algn="just"/>
            <a:r>
              <a:rPr lang="en-US" sz="1600" b="1" dirty="0">
                <a:solidFill>
                  <a:srgbClr val="1B4089"/>
                </a:solidFill>
              </a:rPr>
              <a:t>II </a:t>
            </a:r>
            <a:r>
              <a:rPr lang="ru-RU" sz="1600" b="1" dirty="0">
                <a:solidFill>
                  <a:srgbClr val="1B4089"/>
                </a:solidFill>
              </a:rPr>
              <a:t>– заготовка, </a:t>
            </a:r>
            <a:r>
              <a:rPr lang="en-US" sz="1600" b="1" dirty="0">
                <a:solidFill>
                  <a:srgbClr val="1B4089"/>
                </a:solidFill>
              </a:rPr>
              <a:t>III</a:t>
            </a:r>
            <a:r>
              <a:rPr lang="ru-RU" sz="1600" b="1" dirty="0">
                <a:solidFill>
                  <a:srgbClr val="1B4089"/>
                </a:solidFill>
              </a:rPr>
              <a:t> – матрица</a:t>
            </a:r>
            <a:endParaRPr lang="ru-RU" sz="1600" b="1" dirty="0">
              <a:solidFill>
                <a:srgbClr val="1B4089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55F6E-44FD-B58C-DF58-44AD1ED3102A}"/>
              </a:ext>
            </a:extLst>
          </p:cNvPr>
          <p:cNvSpPr txBox="1"/>
          <p:nvPr/>
        </p:nvSpPr>
        <p:spPr>
          <a:xfrm>
            <a:off x="531264" y="6275996"/>
            <a:ext cx="106929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1B4089"/>
                </a:solidFill>
              </a:rPr>
              <a:t>1. </a:t>
            </a:r>
            <a:r>
              <a:rPr lang="ru-RU" sz="1050" b="1" dirty="0" err="1">
                <a:solidFill>
                  <a:srgbClr val="1B4089"/>
                </a:solidFill>
              </a:rPr>
              <a:t>Выбойщик</a:t>
            </a:r>
            <a:r>
              <a:rPr lang="ru-RU" sz="1050" b="1" dirty="0">
                <a:solidFill>
                  <a:srgbClr val="1B4089"/>
                </a:solidFill>
              </a:rPr>
              <a:t> А.В. Повышение точности и производительности фрезерования пространственно-сложных поверхностей  на станках с ЧПУ: Диссертация на соискание ученой степени кандидата технических наук. – Челябинск: </a:t>
            </a:r>
            <a:r>
              <a:rPr lang="ru-RU" sz="1050" b="1" dirty="0" err="1">
                <a:solidFill>
                  <a:srgbClr val="1B4089"/>
                </a:solidFill>
              </a:rPr>
              <a:t>ЮУрГУ</a:t>
            </a:r>
            <a:r>
              <a:rPr lang="ru-RU" sz="1050" b="1" dirty="0">
                <a:solidFill>
                  <a:srgbClr val="1B4089"/>
                </a:solidFill>
              </a:rPr>
              <a:t>, 2000. – 181 с. </a:t>
            </a:r>
          </a:p>
        </p:txBody>
      </p:sp>
    </p:spTree>
    <p:extLst>
      <p:ext uri="{BB962C8B-B14F-4D97-AF65-F5344CB8AC3E}">
        <p14:creationId xmlns:p14="http://schemas.microsoft.com/office/powerpoint/2010/main" val="114435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BAAC0C-DF9D-19E8-8A68-1157CAD3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691" y="6371993"/>
            <a:ext cx="2743200" cy="365125"/>
          </a:xfrm>
        </p:spPr>
        <p:txBody>
          <a:bodyPr/>
          <a:lstStyle/>
          <a:p>
            <a:fld id="{BE6F39FA-1456-4AEA-A082-130B38B49F0B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59678637-1577-1CED-C005-2D0C36294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38" y="2862867"/>
            <a:ext cx="3814763" cy="31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9">
            <a:extLst>
              <a:ext uri="{FF2B5EF4-FFF2-40B4-BE49-F238E27FC236}">
                <a16:creationId xmlns:a16="http://schemas.microsoft.com/office/drawing/2014/main" id="{C1120A6A-A57E-7E25-29A1-A81B088F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71" y="2926280"/>
            <a:ext cx="3154091" cy="291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99BA6F4E-1D45-996D-18F2-B15F0F4B4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9181" y="3169810"/>
            <a:ext cx="882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ru-RU" sz="2800"/>
              <a:t>FeB</a:t>
            </a:r>
            <a:endParaRPr lang="ru-RU" altLang="ru-RU" sz="2800"/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35CD2B50-815F-DD77-35E1-620E28445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494" y="3844498"/>
            <a:ext cx="995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ru-RU" sz="2800"/>
              <a:t>Fe</a:t>
            </a:r>
            <a:r>
              <a:rPr lang="de-DE" altLang="ru-RU" sz="2800" baseline="-25000"/>
              <a:t>2</a:t>
            </a:r>
            <a:r>
              <a:rPr lang="de-DE" altLang="ru-RU" sz="2800"/>
              <a:t>B</a:t>
            </a:r>
            <a:endParaRPr lang="ru-RU" altLang="ru-RU" sz="2800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F379E2D1-CD70-43AF-038A-1CDE6BC81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1" y="2411590"/>
            <a:ext cx="1289051" cy="40011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трещины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ECA5A77-D0F5-08D4-A03A-256258A4A16F}"/>
              </a:ext>
            </a:extLst>
          </p:cNvPr>
          <p:cNvCxnSpPr/>
          <p:nvPr/>
        </p:nvCxnSpPr>
        <p:spPr>
          <a:xfrm>
            <a:off x="9150354" y="3000323"/>
            <a:ext cx="160337" cy="6477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63951C2-CD20-F54F-42C2-2FED78398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9" y="653443"/>
            <a:ext cx="40052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ru-RU" altLang="ru-RU" sz="2000" b="1" u="sng" dirty="0">
                <a:solidFill>
                  <a:srgbClr val="1B4089"/>
                </a:solidFill>
              </a:rPr>
              <a:t>Недостатки</a:t>
            </a:r>
            <a:r>
              <a:rPr lang="ru-RU" altLang="ru-RU" sz="2000" b="1" dirty="0">
                <a:solidFill>
                  <a:srgbClr val="1B4089"/>
                </a:solidFill>
              </a:rPr>
              <a:t>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1B4089"/>
                </a:solidFill>
              </a:rPr>
              <a:t>Высокая хрупкость фазы </a:t>
            </a:r>
            <a:r>
              <a:rPr lang="ru-RU" altLang="ru-RU" sz="2000" b="1" i="1" dirty="0" err="1">
                <a:solidFill>
                  <a:srgbClr val="1B4089"/>
                </a:solidFill>
              </a:rPr>
              <a:t>FeB</a:t>
            </a:r>
            <a:r>
              <a:rPr lang="ru-RU" altLang="ru-RU" sz="2000" b="1" dirty="0">
                <a:solidFill>
                  <a:srgbClr val="1B4089"/>
                </a:solidFill>
              </a:rPr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1B4089"/>
                </a:solidFill>
              </a:rPr>
              <a:t>Склонность к </a:t>
            </a:r>
            <a:r>
              <a:rPr lang="ru-RU" altLang="ru-RU" sz="2000" b="1" dirty="0" err="1">
                <a:solidFill>
                  <a:srgbClr val="1B4089"/>
                </a:solidFill>
              </a:rPr>
              <a:t>выкрашиванию</a:t>
            </a:r>
            <a:r>
              <a:rPr lang="ru-RU" altLang="ru-RU" sz="2000" b="1" dirty="0">
                <a:solidFill>
                  <a:srgbClr val="1B4089"/>
                </a:solidFill>
              </a:rPr>
              <a:t> и образованию трещин.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1B4089"/>
                </a:solidFill>
              </a:rPr>
              <a:t>Низкая пластичность слоев.</a:t>
            </a:r>
            <a:endParaRPr lang="de-DE" altLang="ru-RU" sz="2000" b="1" dirty="0">
              <a:solidFill>
                <a:srgbClr val="1B4089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7E0206E-5849-4279-FB9A-F99E0ECCC147}"/>
              </a:ext>
            </a:extLst>
          </p:cNvPr>
          <p:cNvCxnSpPr/>
          <p:nvPr/>
        </p:nvCxnSpPr>
        <p:spPr>
          <a:xfrm flipH="1">
            <a:off x="8596313" y="2971295"/>
            <a:ext cx="128588" cy="6477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7">
            <a:extLst>
              <a:ext uri="{FF2B5EF4-FFF2-40B4-BE49-F238E27FC236}">
                <a16:creationId xmlns:a16="http://schemas.microsoft.com/office/drawing/2014/main" id="{E9E65EC0-C5A8-28CD-C561-3B44FE195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6" y="4784609"/>
            <a:ext cx="23066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 dirty="0"/>
              <a:t>Углеродистая сталь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746A64E-8C9F-93F1-E9B3-CB3253A90AF9}"/>
              </a:ext>
            </a:extLst>
          </p:cNvPr>
          <p:cNvCxnSpPr/>
          <p:nvPr/>
        </p:nvCxnSpPr>
        <p:spPr>
          <a:xfrm flipH="1">
            <a:off x="2810106" y="3414285"/>
            <a:ext cx="4254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F17C19A-F7AF-B3FF-4C06-8D517C9DDD11}"/>
              </a:ext>
            </a:extLst>
          </p:cNvPr>
          <p:cNvCxnSpPr/>
          <p:nvPr/>
        </p:nvCxnSpPr>
        <p:spPr>
          <a:xfrm flipH="1">
            <a:off x="3708631" y="4071511"/>
            <a:ext cx="4254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E8B30C49-48C6-260E-B0E6-CF5FBF105DC8}"/>
              </a:ext>
            </a:extLst>
          </p:cNvPr>
          <p:cNvCxnSpPr/>
          <p:nvPr/>
        </p:nvCxnSpPr>
        <p:spPr>
          <a:xfrm flipV="1">
            <a:off x="3708632" y="3396825"/>
            <a:ext cx="466725" cy="6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09D3788-568D-1D76-59D7-507E95F2BA50}"/>
              </a:ext>
            </a:extLst>
          </p:cNvPr>
          <p:cNvCxnSpPr/>
          <p:nvPr/>
        </p:nvCxnSpPr>
        <p:spPr>
          <a:xfrm>
            <a:off x="2810108" y="4074687"/>
            <a:ext cx="449263" cy="7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23E9E0-E37A-F0F8-53EF-BE034E18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925" y="648726"/>
            <a:ext cx="40052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ru-RU" altLang="ru-RU" sz="2000" b="1" u="sng" dirty="0">
                <a:solidFill>
                  <a:srgbClr val="1B4089"/>
                </a:solidFill>
                <a:latin typeface="+mn-lt"/>
              </a:rPr>
              <a:t>Преимущества</a:t>
            </a:r>
            <a:r>
              <a:rPr lang="ru-RU" altLang="ru-RU" sz="2000" b="1" dirty="0">
                <a:solidFill>
                  <a:srgbClr val="1B4089"/>
                </a:solidFill>
                <a:latin typeface="+mn-lt"/>
              </a:rPr>
              <a:t>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1B4089"/>
                </a:solidFill>
                <a:latin typeface="+mn-lt"/>
              </a:rPr>
              <a:t>Высокая твердость (2000</a:t>
            </a:r>
            <a:r>
              <a:rPr lang="en-US" altLang="ru-RU" sz="2000" b="1" dirty="0">
                <a:solidFill>
                  <a:srgbClr val="1B4089"/>
                </a:solidFill>
                <a:latin typeface="+mn-lt"/>
              </a:rPr>
              <a:t>HV</a:t>
            </a:r>
            <a:r>
              <a:rPr lang="ru-RU" altLang="ru-RU" sz="2000" b="1" dirty="0">
                <a:solidFill>
                  <a:srgbClr val="1B4089"/>
                </a:solidFill>
                <a:latin typeface="+mn-lt"/>
              </a:rPr>
              <a:t>).</a:t>
            </a:r>
            <a:endParaRPr lang="ru-RU" altLang="ru-RU" sz="2000" b="1" i="1" dirty="0">
              <a:solidFill>
                <a:srgbClr val="1B4089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1B4089"/>
                </a:solidFill>
                <a:latin typeface="+mn-lt"/>
              </a:rPr>
              <a:t>Повышенная износостойкость.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ru-RU" sz="200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D41BDB9-2EFC-31BD-45C6-84DDC3C91343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4. Преимущества и недостатки диффузионных слоев на основе бора</a:t>
            </a:r>
          </a:p>
        </p:txBody>
      </p:sp>
      <p:sp>
        <p:nvSpPr>
          <p:cNvPr id="19" name="Прямоугольник 16">
            <a:extLst>
              <a:ext uri="{FF2B5EF4-FFF2-40B4-BE49-F238E27FC236}">
                <a16:creationId xmlns:a16="http://schemas.microsoft.com/office/drawing/2014/main" id="{019C94C0-030D-D2BC-1113-48C9D8E28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351" y="6313937"/>
            <a:ext cx="103993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1. </a:t>
            </a:r>
            <a:r>
              <a:rPr lang="en-US" altLang="ru-RU" sz="1050" b="1" dirty="0" err="1">
                <a:solidFill>
                  <a:srgbClr val="1B4089"/>
                </a:solidFill>
                <a:latin typeface="+mn-lt"/>
              </a:rPr>
              <a:t>Krukovich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 M.G.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, </a:t>
            </a:r>
            <a:r>
              <a:rPr lang="en-US" altLang="ru-RU" sz="1050" b="1" dirty="0" err="1">
                <a:solidFill>
                  <a:srgbClr val="1B4089"/>
                </a:solidFill>
                <a:latin typeface="+mn-lt"/>
              </a:rPr>
              <a:t>Prusakov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 B.A.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, </a:t>
            </a:r>
            <a:r>
              <a:rPr lang="en-US" altLang="ru-RU" sz="1050" b="1" dirty="0" err="1">
                <a:solidFill>
                  <a:srgbClr val="1B4089"/>
                </a:solidFill>
                <a:latin typeface="+mn-lt"/>
              </a:rPr>
              <a:t>Sizov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 I.G.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. Plasticity of </a:t>
            </a:r>
            <a:r>
              <a:rPr lang="en-US" altLang="ru-RU" sz="1050" b="1" dirty="0" err="1">
                <a:solidFill>
                  <a:srgbClr val="1B4089"/>
                </a:solidFill>
                <a:latin typeface="+mn-lt"/>
              </a:rPr>
              <a:t>Boronized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 Layers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 (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Springer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 </a:t>
            </a:r>
            <a:r>
              <a:rPr lang="en-US" sz="1050" b="1" dirty="0">
                <a:solidFill>
                  <a:srgbClr val="1B4089"/>
                </a:solidFill>
                <a:latin typeface="+mn-lt"/>
              </a:rPr>
              <a:t>Series in Materials Science Book 237)</a:t>
            </a:r>
            <a:r>
              <a:rPr lang="ru-RU" sz="1050" b="1" dirty="0">
                <a:solidFill>
                  <a:srgbClr val="1B4089"/>
                </a:solidFill>
                <a:latin typeface="+mn-lt"/>
              </a:rPr>
              <a:t>,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 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 2016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. - 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364 p. </a:t>
            </a:r>
          </a:p>
          <a:p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2.</a:t>
            </a:r>
            <a:r>
              <a:rPr lang="en-US" altLang="ru-RU" sz="1050" b="1" dirty="0" err="1">
                <a:solidFill>
                  <a:srgbClr val="1B4089"/>
                </a:solidFill>
                <a:latin typeface="+mn-lt"/>
              </a:rPr>
              <a:t>Dearnley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 P.A., 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Bell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 T. </a:t>
            </a:r>
            <a:r>
              <a:rPr lang="en-US" sz="1050" b="1" dirty="0">
                <a:solidFill>
                  <a:srgbClr val="1B4089"/>
                </a:solidFill>
                <a:latin typeface="+mn-lt"/>
              </a:rPr>
              <a:t>Engineering the Surface with Boron Based Materials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 // 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Surface Engineering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. –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 1985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. - 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Vol. 1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. - </a:t>
            </a:r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No.3</a:t>
            </a:r>
            <a:r>
              <a:rPr lang="ru-RU" altLang="ru-RU" sz="1050" b="1" dirty="0">
                <a:solidFill>
                  <a:srgbClr val="1B4089"/>
                </a:solidFill>
                <a:latin typeface="+mn-lt"/>
              </a:rPr>
              <a:t>. – Р. 203-217. </a:t>
            </a:r>
            <a:r>
              <a:rPr lang="arn-CL" sz="1050" b="1" dirty="0">
                <a:solidFill>
                  <a:srgbClr val="1B4089"/>
                </a:solidFill>
                <a:latin typeface="+mn-lt"/>
              </a:rPr>
              <a:t>DOI: </a:t>
            </a:r>
            <a:r>
              <a:rPr lang="ru-RU" sz="1050" b="1" dirty="0">
                <a:solidFill>
                  <a:srgbClr val="1B4089"/>
                </a:solidFill>
                <a:latin typeface="+mn-lt"/>
              </a:rPr>
              <a:t> 10.1179/sur.1985.1.3.203.</a:t>
            </a:r>
            <a:endParaRPr lang="arn-CL" sz="1050" b="1" u="sng" dirty="0">
              <a:solidFill>
                <a:srgbClr val="1B4089"/>
              </a:solidFill>
              <a:latin typeface="+mn-lt"/>
            </a:endParaRPr>
          </a:p>
          <a:p>
            <a:pPr marL="0" indent="0" eaLnBrk="1" hangingPunct="1"/>
            <a:r>
              <a:rPr lang="en-US" altLang="ru-RU" sz="1050" b="1" dirty="0">
                <a:solidFill>
                  <a:srgbClr val="1B4089"/>
                </a:solidFill>
                <a:latin typeface="+mn-lt"/>
              </a:rPr>
              <a:t> </a:t>
            </a:r>
            <a:endParaRPr lang="ru-RU" altLang="ru-RU" sz="1050" b="1" dirty="0">
              <a:solidFill>
                <a:srgbClr val="1B4089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5943" y="5966204"/>
            <a:ext cx="7235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7.                                                                                                          Рис. 8.</a:t>
            </a:r>
          </a:p>
        </p:txBody>
      </p:sp>
    </p:spTree>
    <p:extLst>
      <p:ext uri="{BB962C8B-B14F-4D97-AF65-F5344CB8AC3E}">
        <p14:creationId xmlns:p14="http://schemas.microsoft.com/office/powerpoint/2010/main" val="263749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77BE37-A4FE-3F02-7A0F-548A1072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2D760-75FB-6E80-11EA-3699D0BE1D26}"/>
              </a:ext>
            </a:extLst>
          </p:cNvPr>
          <p:cNvSpPr txBox="1"/>
          <p:nvPr/>
        </p:nvSpPr>
        <p:spPr>
          <a:xfrm>
            <a:off x="1033562" y="945070"/>
            <a:ext cx="103993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Цель данной работы: </a:t>
            </a:r>
            <a:r>
              <a:rPr lang="ru-RU" sz="20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исследование влияния импульсного электронно-пучкового воздействия на диффузионный слой на основе бора и алюминия, сформированного химико-термической обработкой на штамповой стали 5ХНМ.</a:t>
            </a:r>
            <a:endParaRPr lang="ru-RU" sz="2000" b="1" dirty="0">
              <a:solidFill>
                <a:srgbClr val="1B4089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BF4D800-A661-1283-067D-7258A0C40AA7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4. Цель и задачи исследования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2EE01-18E7-810E-8B58-90565D21489A}"/>
              </a:ext>
            </a:extLst>
          </p:cNvPr>
          <p:cNvSpPr txBox="1"/>
          <p:nvPr/>
        </p:nvSpPr>
        <p:spPr>
          <a:xfrm>
            <a:off x="1033562" y="1951672"/>
            <a:ext cx="107271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000" b="1" u="sng" dirty="0">
                <a:solidFill>
                  <a:srgbClr val="1B4089"/>
                </a:solidFill>
              </a:rPr>
              <a:t>Методы исследований</a:t>
            </a:r>
            <a:r>
              <a:rPr lang="en-US" sz="2000" b="1" u="sng" dirty="0">
                <a:solidFill>
                  <a:srgbClr val="1B4089"/>
                </a:solidFill>
              </a:rPr>
              <a:t>:</a:t>
            </a:r>
          </a:p>
          <a:p>
            <a:pPr marL="536561" indent="-268281" algn="just">
              <a:buFont typeface="+mj-lt"/>
              <a:buAutoNum type="arabicPeriod"/>
            </a:pPr>
            <a:r>
              <a:rPr lang="ru-RU" sz="2000" b="1" dirty="0">
                <a:solidFill>
                  <a:srgbClr val="1B4089"/>
                </a:solidFill>
              </a:rPr>
              <a:t>Высокотемпературное диффузионное борирование (комплексно с алюминием) </a:t>
            </a:r>
          </a:p>
          <a:p>
            <a:pPr marL="536561" indent="-268281" algn="just">
              <a:buFont typeface="+mj-lt"/>
              <a:buAutoNum type="arabicPeriod"/>
            </a:pPr>
            <a:r>
              <a:rPr lang="ru-RU" sz="2000" b="1" dirty="0">
                <a:solidFill>
                  <a:srgbClr val="1B4089"/>
                </a:solidFill>
              </a:rPr>
              <a:t>Последующая импульсная электронно-пучковая обработка</a:t>
            </a:r>
          </a:p>
          <a:p>
            <a:pPr marL="536561" indent="-268281" algn="just">
              <a:buFont typeface="+mj-lt"/>
              <a:buAutoNum type="arabicPeriod"/>
            </a:pPr>
            <a:r>
              <a:rPr lang="ru-RU" sz="2000" b="1" dirty="0">
                <a:solidFill>
                  <a:srgbClr val="1B4089"/>
                </a:solidFill>
              </a:rPr>
              <a:t>Исследование микроструктуры и фазового состояния слоев</a:t>
            </a:r>
          </a:p>
          <a:p>
            <a:pPr marL="0" indent="0" algn="just">
              <a:buNone/>
            </a:pPr>
            <a:r>
              <a:rPr lang="ru-RU" sz="2000" b="1" u="sng" dirty="0">
                <a:solidFill>
                  <a:srgbClr val="1B4089"/>
                </a:solidFill>
              </a:rPr>
              <a:t>Материалы исследований</a:t>
            </a:r>
            <a:r>
              <a:rPr lang="ru-RU" sz="2000" b="1" dirty="0">
                <a:solidFill>
                  <a:srgbClr val="1B4089"/>
                </a:solidFill>
              </a:rPr>
              <a:t>: штамповая сталь 5ХНМ.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FCD018-DF86-D89B-7578-BB7D24DE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91" y="4245205"/>
            <a:ext cx="9181018" cy="156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82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5D4AE1D-8541-647A-B2CF-90BCC2C40F0E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4. Химико-термическая обработка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36591-EF81-100D-89C1-9454855499CD}"/>
              </a:ext>
            </a:extLst>
          </p:cNvPr>
          <p:cNvSpPr txBox="1"/>
          <p:nvPr/>
        </p:nvSpPr>
        <p:spPr>
          <a:xfrm>
            <a:off x="897376" y="868473"/>
            <a:ext cx="8129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u="sng" dirty="0">
                <a:solidFill>
                  <a:srgbClr val="1B4089"/>
                </a:solidFill>
              </a:rPr>
              <a:t>Состав пасты</a:t>
            </a:r>
            <a:r>
              <a:rPr lang="ru-RU" sz="2000" b="1" dirty="0">
                <a:solidFill>
                  <a:srgbClr val="1B4089"/>
                </a:solidFill>
              </a:rPr>
              <a:t>: </a:t>
            </a:r>
            <a:r>
              <a:rPr lang="en-US" sz="2000" b="1" dirty="0">
                <a:solidFill>
                  <a:srgbClr val="1B4089"/>
                </a:solidFill>
              </a:rPr>
              <a:t>96%(Al+B</a:t>
            </a:r>
            <a:r>
              <a:rPr lang="en-US" sz="2000" b="1" baseline="-25000" dirty="0">
                <a:solidFill>
                  <a:srgbClr val="1B4089"/>
                </a:solidFill>
              </a:rPr>
              <a:t>4</a:t>
            </a:r>
            <a:r>
              <a:rPr lang="en-US" sz="2000" b="1" dirty="0">
                <a:solidFill>
                  <a:srgbClr val="1B4089"/>
                </a:solidFill>
              </a:rPr>
              <a:t>C) + 4%NaF (</a:t>
            </a:r>
            <a:r>
              <a:rPr lang="ru-RU" sz="2000" b="1" dirty="0">
                <a:solidFill>
                  <a:srgbClr val="1B4089"/>
                </a:solidFill>
              </a:rPr>
              <a:t>вес</a:t>
            </a:r>
            <a:r>
              <a:rPr lang="en-US" sz="2000" b="1" dirty="0">
                <a:solidFill>
                  <a:srgbClr val="1B4089"/>
                </a:solidFill>
              </a:rPr>
              <a:t>.), </a:t>
            </a:r>
            <a:r>
              <a:rPr lang="ru-RU" sz="2000" b="1" dirty="0">
                <a:solidFill>
                  <a:srgbClr val="1B4089"/>
                </a:solidFill>
              </a:rPr>
              <a:t>где</a:t>
            </a:r>
            <a:r>
              <a:rPr lang="en-US" sz="2000" b="1" dirty="0">
                <a:solidFill>
                  <a:srgbClr val="1B4089"/>
                </a:solidFill>
              </a:rPr>
              <a:t> Al/B</a:t>
            </a:r>
            <a:r>
              <a:rPr lang="en-US" sz="2000" b="1" baseline="-25000" dirty="0">
                <a:solidFill>
                  <a:srgbClr val="1B4089"/>
                </a:solidFill>
              </a:rPr>
              <a:t>4</a:t>
            </a:r>
            <a:r>
              <a:rPr lang="en-US" sz="2000" b="1" dirty="0">
                <a:solidFill>
                  <a:srgbClr val="1B4089"/>
                </a:solidFill>
              </a:rPr>
              <a:t>C</a:t>
            </a:r>
            <a:r>
              <a:rPr lang="de-DE" sz="2000" b="1" dirty="0">
                <a:solidFill>
                  <a:srgbClr val="1B4089"/>
                </a:solidFill>
              </a:rPr>
              <a:t> -</a:t>
            </a:r>
            <a:r>
              <a:rPr lang="en-US" sz="2000" b="1" dirty="0">
                <a:solidFill>
                  <a:srgbClr val="1B4089"/>
                </a:solidFill>
              </a:rPr>
              <a:t> 1/</a:t>
            </a:r>
            <a:r>
              <a:rPr lang="ru-RU" sz="2000" b="1" dirty="0">
                <a:solidFill>
                  <a:srgbClr val="1B4089"/>
                </a:solidFill>
              </a:rPr>
              <a:t>5</a:t>
            </a:r>
            <a:r>
              <a:rPr lang="en-US" sz="2000" b="1" dirty="0">
                <a:solidFill>
                  <a:srgbClr val="1B4089"/>
                </a:solidFill>
              </a:rPr>
              <a:t>  (</a:t>
            </a:r>
            <a:r>
              <a:rPr lang="ru-RU" sz="2000" b="1" dirty="0">
                <a:solidFill>
                  <a:srgbClr val="1B4089"/>
                </a:solidFill>
              </a:rPr>
              <a:t>вес</a:t>
            </a:r>
            <a:r>
              <a:rPr lang="en-US" sz="2000" b="1" dirty="0">
                <a:solidFill>
                  <a:srgbClr val="1B4089"/>
                </a:solidFill>
              </a:rPr>
              <a:t>.)</a:t>
            </a:r>
            <a:r>
              <a:rPr lang="ru-RU" sz="2000" b="1" dirty="0">
                <a:solidFill>
                  <a:srgbClr val="1B4089"/>
                </a:solidFill>
              </a:rPr>
              <a:t>.</a:t>
            </a:r>
            <a:endParaRPr lang="en-US" sz="2000" b="1" dirty="0">
              <a:solidFill>
                <a:srgbClr val="1B4089"/>
              </a:solidFill>
            </a:endParaRPr>
          </a:p>
        </p:txBody>
      </p:sp>
      <p:pic>
        <p:nvPicPr>
          <p:cNvPr id="8" name="Объект 23">
            <a:extLst>
              <a:ext uri="{FF2B5EF4-FFF2-40B4-BE49-F238E27FC236}">
                <a16:creationId xmlns:a16="http://schemas.microsoft.com/office/drawing/2014/main" id="{79530B14-7EFE-142D-F624-F8B228DC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262" y="3667135"/>
            <a:ext cx="3286125" cy="2705100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C204F5AE-FDD7-D3CD-B861-F67C9E2A7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97" y="3667134"/>
            <a:ext cx="3049745" cy="2438607"/>
          </a:xfrm>
          <a:prstGeom prst="rect">
            <a:avLst/>
          </a:prstGeom>
        </p:spPr>
      </p:pic>
      <p:pic>
        <p:nvPicPr>
          <p:cNvPr id="10" name="Объект 19">
            <a:extLst>
              <a:ext uri="{FF2B5EF4-FFF2-40B4-BE49-F238E27FC236}">
                <a16:creationId xmlns:a16="http://schemas.microsoft.com/office/drawing/2014/main" id="{4495E6C4-DD97-5237-EFB1-125BC506D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154" y="1351980"/>
            <a:ext cx="3103816" cy="2260537"/>
          </a:xfrm>
          <a:prstGeom prst="rect">
            <a:avLst/>
          </a:prstGeom>
        </p:spPr>
      </p:pic>
      <p:pic>
        <p:nvPicPr>
          <p:cNvPr id="11" name="Объект 21">
            <a:extLst>
              <a:ext uri="{FF2B5EF4-FFF2-40B4-BE49-F238E27FC236}">
                <a16:creationId xmlns:a16="http://schemas.microsoft.com/office/drawing/2014/main" id="{ABAD1193-B628-B211-D4D9-F57FD4E6D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321" y="4053226"/>
            <a:ext cx="3029307" cy="2025612"/>
          </a:xfrm>
          <a:prstGeom prst="rect">
            <a:avLst/>
          </a:prstGeom>
        </p:spPr>
      </p:pic>
      <p:sp>
        <p:nvSpPr>
          <p:cNvPr id="12" name="Стрелка вправо 7">
            <a:extLst>
              <a:ext uri="{FF2B5EF4-FFF2-40B4-BE49-F238E27FC236}">
                <a16:creationId xmlns:a16="http://schemas.microsoft.com/office/drawing/2014/main" id="{209A7D4A-856F-CEE4-6770-7A9D1A1D6FB8}"/>
              </a:ext>
            </a:extLst>
          </p:cNvPr>
          <p:cNvSpPr/>
          <p:nvPr/>
        </p:nvSpPr>
        <p:spPr>
          <a:xfrm>
            <a:off x="7184433" y="2265962"/>
            <a:ext cx="505955" cy="432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8">
            <a:extLst>
              <a:ext uri="{FF2B5EF4-FFF2-40B4-BE49-F238E27FC236}">
                <a16:creationId xmlns:a16="http://schemas.microsoft.com/office/drawing/2014/main" id="{257661D5-D0F7-D1D5-1B33-23D5629162A8}"/>
              </a:ext>
            </a:extLst>
          </p:cNvPr>
          <p:cNvSpPr/>
          <p:nvPr/>
        </p:nvSpPr>
        <p:spPr>
          <a:xfrm>
            <a:off x="8280917" y="4863643"/>
            <a:ext cx="538345" cy="44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D9D92C-4209-BCDE-1536-2EF0F4C9367D}"/>
              </a:ext>
            </a:extLst>
          </p:cNvPr>
          <p:cNvSpPr/>
          <p:nvPr/>
        </p:nvSpPr>
        <p:spPr>
          <a:xfrm>
            <a:off x="1042517" y="6119224"/>
            <a:ext cx="29642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1B4089"/>
                </a:solidFill>
              </a:rPr>
              <a:t>Рис. 11. Т =</a:t>
            </a:r>
            <a:r>
              <a:rPr lang="en-US" sz="1600" b="1" dirty="0">
                <a:solidFill>
                  <a:srgbClr val="1B4089"/>
                </a:solidFill>
              </a:rPr>
              <a:t> </a:t>
            </a:r>
            <a:r>
              <a:rPr lang="ru-RU" sz="1600" b="1" dirty="0">
                <a:solidFill>
                  <a:srgbClr val="1B4089"/>
                </a:solidFill>
              </a:rPr>
              <a:t>950 -</a:t>
            </a:r>
            <a:r>
              <a:rPr lang="en-US" sz="1600" b="1" dirty="0">
                <a:solidFill>
                  <a:srgbClr val="1B4089"/>
                </a:solidFill>
              </a:rPr>
              <a:t>1</a:t>
            </a:r>
            <a:r>
              <a:rPr lang="ru-RU" sz="1600" b="1" dirty="0">
                <a:solidFill>
                  <a:srgbClr val="1B4089"/>
                </a:solidFill>
              </a:rPr>
              <a:t>05</a:t>
            </a:r>
            <a:r>
              <a:rPr lang="en-US" sz="1600" b="1" dirty="0">
                <a:solidFill>
                  <a:srgbClr val="1B4089"/>
                </a:solidFill>
              </a:rPr>
              <a:t>0 °C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C453B-A1B0-B91A-E9AA-91D93BFF2D4F}"/>
              </a:ext>
            </a:extLst>
          </p:cNvPr>
          <p:cNvSpPr txBox="1"/>
          <p:nvPr/>
        </p:nvSpPr>
        <p:spPr>
          <a:xfrm>
            <a:off x="4172681" y="6114192"/>
            <a:ext cx="4303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12. Скорость охлаждения </a:t>
            </a:r>
            <a:r>
              <a:rPr lang="de-DE" sz="1600" b="1" dirty="0">
                <a:solidFill>
                  <a:srgbClr val="1B4089"/>
                </a:solidFill>
              </a:rPr>
              <a:t>-</a:t>
            </a:r>
            <a:r>
              <a:rPr lang="ru-RU" sz="1600" b="1" dirty="0">
                <a:solidFill>
                  <a:srgbClr val="1B4089"/>
                </a:solidFill>
              </a:rPr>
              <a:t> </a:t>
            </a:r>
            <a:r>
              <a:rPr lang="en-US" sz="1600" b="1" dirty="0">
                <a:solidFill>
                  <a:srgbClr val="1B4089"/>
                </a:solidFill>
              </a:rPr>
              <a:t>3°C/</a:t>
            </a:r>
            <a:r>
              <a:rPr lang="ru-RU" sz="1600" b="1" dirty="0">
                <a:solidFill>
                  <a:srgbClr val="1B4089"/>
                </a:solidFill>
              </a:rPr>
              <a:t>с</a:t>
            </a:r>
            <a:endParaRPr lang="en-US" sz="1600" b="1" dirty="0">
              <a:solidFill>
                <a:srgbClr val="1B4089"/>
              </a:solidFill>
            </a:endParaRPr>
          </a:p>
        </p:txBody>
      </p:sp>
      <p:sp>
        <p:nvSpPr>
          <p:cNvPr id="16" name="Стрелка вправо 14">
            <a:extLst>
              <a:ext uri="{FF2B5EF4-FFF2-40B4-BE49-F238E27FC236}">
                <a16:creationId xmlns:a16="http://schemas.microsoft.com/office/drawing/2014/main" id="{B6D70578-E184-4414-98EE-E0E79C4ADFCE}"/>
              </a:ext>
            </a:extLst>
          </p:cNvPr>
          <p:cNvSpPr/>
          <p:nvPr/>
        </p:nvSpPr>
        <p:spPr>
          <a:xfrm>
            <a:off x="4216338" y="4849745"/>
            <a:ext cx="505955" cy="432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Объект 4">
            <a:extLst>
              <a:ext uri="{FF2B5EF4-FFF2-40B4-BE49-F238E27FC236}">
                <a16:creationId xmlns:a16="http://schemas.microsoft.com/office/drawing/2014/main" id="{7E877833-BD1E-3BB4-5B88-9120E5958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3" y="1484784"/>
            <a:ext cx="2651515" cy="17330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6966C3-5FC7-CC9A-C73B-0AC5BB4073B4}"/>
              </a:ext>
            </a:extLst>
          </p:cNvPr>
          <p:cNvSpPr txBox="1"/>
          <p:nvPr/>
        </p:nvSpPr>
        <p:spPr>
          <a:xfrm>
            <a:off x="1349817" y="3267024"/>
            <a:ext cx="187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9. Формы</a:t>
            </a:r>
            <a:endParaRPr lang="en-US" sz="1600" b="1" dirty="0">
              <a:solidFill>
                <a:srgbClr val="1B4089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F44209-1986-E8E8-9C47-8B9F84C824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97" y="1488345"/>
            <a:ext cx="1738392" cy="1901731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7956309-79AD-0A57-8C15-AE2A825C9DF9}"/>
              </a:ext>
            </a:extLst>
          </p:cNvPr>
          <p:cNvCxnSpPr/>
          <p:nvPr/>
        </p:nvCxnSpPr>
        <p:spPr>
          <a:xfrm flipV="1">
            <a:off x="5262276" y="1258076"/>
            <a:ext cx="1" cy="3737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675C7F9-FB5F-85F4-0AAD-F8B63DBDA5CB}"/>
              </a:ext>
            </a:extLst>
          </p:cNvPr>
          <p:cNvCxnSpPr/>
          <p:nvPr/>
        </p:nvCxnSpPr>
        <p:spPr>
          <a:xfrm flipV="1">
            <a:off x="4112074" y="1258076"/>
            <a:ext cx="1" cy="3737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BDBC13-074B-E3DE-D042-743D17B95A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34" y="1270395"/>
            <a:ext cx="2392827" cy="20558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99EB21-9862-2C68-BAAF-F64FC460D66F}"/>
              </a:ext>
            </a:extLst>
          </p:cNvPr>
          <p:cNvSpPr txBox="1"/>
          <p:nvPr/>
        </p:nvSpPr>
        <p:spPr>
          <a:xfrm>
            <a:off x="3614616" y="3267024"/>
            <a:ext cx="4600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10. Схема приготовления брикетов</a:t>
            </a:r>
            <a:endParaRPr lang="en-US" sz="1600" b="1" dirty="0">
              <a:solidFill>
                <a:srgbClr val="1B4089"/>
              </a:solidFill>
            </a:endParaRPr>
          </a:p>
        </p:txBody>
      </p:sp>
      <p:sp>
        <p:nvSpPr>
          <p:cNvPr id="24" name="Стрелка вправо 31">
            <a:extLst>
              <a:ext uri="{FF2B5EF4-FFF2-40B4-BE49-F238E27FC236}">
                <a16:creationId xmlns:a16="http://schemas.microsoft.com/office/drawing/2014/main" id="{E165E0C0-E53E-2524-3D35-C92D9E460642}"/>
              </a:ext>
            </a:extLst>
          </p:cNvPr>
          <p:cNvSpPr/>
          <p:nvPr/>
        </p:nvSpPr>
        <p:spPr>
          <a:xfrm>
            <a:off x="7266503" y="2295920"/>
            <a:ext cx="538345" cy="44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4F65EA4D-1FC1-D959-E497-17F95C9DB89A}"/>
              </a:ext>
            </a:extLst>
          </p:cNvPr>
          <p:cNvSpPr txBox="1">
            <a:spLocks/>
          </p:cNvSpPr>
          <p:nvPr/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086E6D5-094C-4F9C-B465-51B925F1F445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07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5D4AE1D-8541-647A-B2CF-90BCC2C40F0E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4. Химико-термическая обработка</a:t>
            </a:r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4F65EA4D-1FC1-D959-E497-17F95C9DB89A}"/>
              </a:ext>
            </a:extLst>
          </p:cNvPr>
          <p:cNvSpPr txBox="1">
            <a:spLocks/>
          </p:cNvSpPr>
          <p:nvPr/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086E6D5-094C-4F9C-B465-51B925F1F44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300B451-6CB0-940A-4E51-813433A17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58" y="829983"/>
            <a:ext cx="7831246" cy="3172322"/>
          </a:xfrm>
          <a:prstGeom prst="rect">
            <a:avLst/>
          </a:prstGeom>
        </p:spPr>
      </p:pic>
      <p:graphicFrame>
        <p:nvGraphicFramePr>
          <p:cNvPr id="59" name="Таблица 58">
            <a:extLst>
              <a:ext uri="{FF2B5EF4-FFF2-40B4-BE49-F238E27FC236}">
                <a16:creationId xmlns:a16="http://schemas.microsoft.com/office/drawing/2014/main" id="{FA7F9C87-434D-23B9-274F-A82CCB47B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579692"/>
              </p:ext>
            </p:extLst>
          </p:nvPr>
        </p:nvGraphicFramePr>
        <p:xfrm>
          <a:off x="761574" y="3935771"/>
          <a:ext cx="7771430" cy="19202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69327">
                  <a:extLst>
                    <a:ext uri="{9D8B030D-6E8A-4147-A177-3AD203B41FA5}">
                      <a16:colId xmlns:a16="http://schemas.microsoft.com/office/drawing/2014/main" val="3392102613"/>
                    </a:ext>
                  </a:extLst>
                </a:gridCol>
                <a:gridCol w="918584">
                  <a:extLst>
                    <a:ext uri="{9D8B030D-6E8A-4147-A177-3AD203B41FA5}">
                      <a16:colId xmlns:a16="http://schemas.microsoft.com/office/drawing/2014/main" val="3115828386"/>
                    </a:ext>
                  </a:extLst>
                </a:gridCol>
                <a:gridCol w="868847">
                  <a:extLst>
                    <a:ext uri="{9D8B030D-6E8A-4147-A177-3AD203B41FA5}">
                      <a16:colId xmlns:a16="http://schemas.microsoft.com/office/drawing/2014/main" val="3522736264"/>
                    </a:ext>
                  </a:extLst>
                </a:gridCol>
                <a:gridCol w="923246">
                  <a:extLst>
                    <a:ext uri="{9D8B030D-6E8A-4147-A177-3AD203B41FA5}">
                      <a16:colId xmlns:a16="http://schemas.microsoft.com/office/drawing/2014/main" val="942117394"/>
                    </a:ext>
                  </a:extLst>
                </a:gridCol>
                <a:gridCol w="909255">
                  <a:extLst>
                    <a:ext uri="{9D8B030D-6E8A-4147-A177-3AD203B41FA5}">
                      <a16:colId xmlns:a16="http://schemas.microsoft.com/office/drawing/2014/main" val="4181799783"/>
                    </a:ext>
                  </a:extLst>
                </a:gridCol>
                <a:gridCol w="960551">
                  <a:extLst>
                    <a:ext uri="{9D8B030D-6E8A-4147-A177-3AD203B41FA5}">
                      <a16:colId xmlns:a16="http://schemas.microsoft.com/office/drawing/2014/main" val="2053410623"/>
                    </a:ext>
                  </a:extLst>
                </a:gridCol>
                <a:gridCol w="913917">
                  <a:extLst>
                    <a:ext uri="{9D8B030D-6E8A-4147-A177-3AD203B41FA5}">
                      <a16:colId xmlns:a16="http://schemas.microsoft.com/office/drawing/2014/main" val="3555603891"/>
                    </a:ext>
                  </a:extLst>
                </a:gridCol>
                <a:gridCol w="907703">
                  <a:extLst>
                    <a:ext uri="{9D8B030D-6E8A-4147-A177-3AD203B41FA5}">
                      <a16:colId xmlns:a16="http://schemas.microsoft.com/office/drawing/2014/main" val="3054443310"/>
                    </a:ext>
                  </a:extLst>
                </a:gridCol>
              </a:tblGrid>
              <a:tr h="298689"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en-US" sz="1400" dirty="0">
                          <a:effectLst/>
                        </a:rPr>
                        <a:t>No</a:t>
                      </a:r>
                      <a:endParaRPr lang="ru-RU" sz="1400" dirty="0">
                        <a:effectLst/>
                      </a:endParaRPr>
                    </a:p>
                    <a:p>
                      <a:pPr marL="492760" indent="-492760" algn="ctr"/>
                      <a:r>
                        <a:rPr lang="en-US" sz="1400" dirty="0">
                          <a:effectLst/>
                        </a:rPr>
                        <a:t>spectrum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B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74980" algn="ctr"/>
                      <a:r>
                        <a:rPr lang="ru-RU" sz="1400" dirty="0">
                          <a:effectLst/>
                        </a:rPr>
                        <a:t>C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Al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 dirty="0" err="1">
                          <a:effectLst/>
                        </a:rPr>
                        <a:t>Si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83235" algn="ctr"/>
                      <a:r>
                        <a:rPr lang="ru-RU" sz="1400">
                          <a:effectLst/>
                        </a:rPr>
                        <a:t>Cr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Fe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Ni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27036336"/>
                  </a:ext>
                </a:extLst>
              </a:tr>
              <a:tr h="149345"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74980" algn="ctr"/>
                      <a:r>
                        <a:rPr lang="ru-RU" sz="1400" dirty="0">
                          <a:effectLst/>
                        </a:rPr>
                        <a:t>3.88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 dirty="0">
                          <a:effectLst/>
                        </a:rPr>
                        <a:t>6.44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0.30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83235" algn="ctr"/>
                      <a:r>
                        <a:rPr lang="ru-RU" sz="1400">
                          <a:effectLst/>
                        </a:rPr>
                        <a:t>0.85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86.96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1.11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2257864"/>
                  </a:ext>
                </a:extLst>
              </a:tr>
              <a:tr h="149345"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74980" algn="ctr"/>
                      <a:r>
                        <a:rPr lang="ru-RU" sz="1400">
                          <a:effectLst/>
                        </a:rPr>
                        <a:t>5.93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 dirty="0">
                          <a:effectLst/>
                        </a:rPr>
                        <a:t>8.31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0.52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83235" algn="ctr"/>
                      <a:r>
                        <a:rPr lang="ru-RU" sz="1400">
                          <a:effectLst/>
                        </a:rPr>
                        <a:t>0.32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83.04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1.52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02389884"/>
                  </a:ext>
                </a:extLst>
              </a:tr>
              <a:tr h="149345"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</a:rPr>
                        <a:t>8.22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74980" algn="ctr"/>
                      <a:r>
                        <a:rPr lang="ru-RU" sz="1400">
                          <a:effectLst/>
                        </a:rPr>
                        <a:t>7.43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 dirty="0">
                          <a:effectLst/>
                        </a:rPr>
                        <a:t>0.22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83235" algn="ctr"/>
                      <a:r>
                        <a:rPr lang="ru-RU" sz="1400">
                          <a:effectLst/>
                        </a:rPr>
                        <a:t>1.62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81.65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5738890"/>
                  </a:ext>
                </a:extLst>
              </a:tr>
              <a:tr h="149345"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</a:rPr>
                        <a:t>5.44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74980" algn="ctr"/>
                      <a:r>
                        <a:rPr lang="ru-RU" sz="1400">
                          <a:effectLst/>
                        </a:rPr>
                        <a:t>4.20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83235" algn="ctr"/>
                      <a:r>
                        <a:rPr lang="ru-RU" sz="1400">
                          <a:effectLst/>
                        </a:rPr>
                        <a:t>1.58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87.42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0.48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73378843"/>
                  </a:ext>
                </a:extLst>
              </a:tr>
              <a:tr h="149345"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74980" algn="ctr"/>
                      <a:r>
                        <a:rPr lang="ru-RU" sz="1400">
                          <a:effectLst/>
                        </a:rPr>
                        <a:t>13.19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4.01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 dirty="0">
                          <a:effectLst/>
                        </a:rPr>
                        <a:t>0.43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83235" algn="ctr"/>
                      <a:r>
                        <a:rPr lang="ru-RU" sz="1400" dirty="0">
                          <a:effectLst/>
                        </a:rPr>
                        <a:t>0.49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80.09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1.34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907274"/>
                  </a:ext>
                </a:extLst>
              </a:tr>
              <a:tr h="149345"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</a:rPr>
                        <a:t>6.18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74980" algn="ctr"/>
                      <a:r>
                        <a:rPr lang="ru-RU" sz="1400">
                          <a:effectLst/>
                        </a:rPr>
                        <a:t>2.63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0.82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83235" algn="ctr"/>
                      <a:r>
                        <a:rPr lang="ru-RU" sz="1400" dirty="0">
                          <a:effectLst/>
                        </a:rPr>
                        <a:t>1.52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 dirty="0">
                          <a:effectLst/>
                        </a:rPr>
                        <a:t>87.41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38531219"/>
                  </a:ext>
                </a:extLst>
              </a:tr>
              <a:tr h="149345"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>
                        <a:tabLst>
                          <a:tab pos="127000" algn="l"/>
                        </a:tabLs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74980" algn="ctr"/>
                      <a:r>
                        <a:rPr lang="ru-RU" sz="1400">
                          <a:effectLst/>
                        </a:rPr>
                        <a:t>8.92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6.88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>
                          <a:effectLst/>
                        </a:rPr>
                        <a:t>0.51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83235" algn="ctr"/>
                      <a:r>
                        <a:rPr lang="ru-RU" sz="1400">
                          <a:effectLst/>
                        </a:rPr>
                        <a:t>0.26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 dirty="0">
                          <a:effectLst/>
                        </a:rPr>
                        <a:t>81.76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2760" indent="-492760" algn="ctr"/>
                      <a:r>
                        <a:rPr lang="ru-RU" sz="1400" dirty="0">
                          <a:effectLst/>
                        </a:rPr>
                        <a:t>1.23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98479205"/>
                  </a:ext>
                </a:extLst>
              </a:tr>
            </a:tbl>
          </a:graphicData>
        </a:graphic>
      </p:graphicFrame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8C7CEE7-9B6A-844B-1D29-AB31F1EB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75489" y="1139194"/>
            <a:ext cx="4721447" cy="328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5838" y="5985274"/>
            <a:ext cx="2015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13.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53125" y="5985273"/>
            <a:ext cx="2015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</a:rPr>
              <a:t>Рис. 14.</a:t>
            </a:r>
          </a:p>
        </p:txBody>
      </p:sp>
    </p:spTree>
    <p:extLst>
      <p:ext uri="{BB962C8B-B14F-4D97-AF65-F5344CB8AC3E}">
        <p14:creationId xmlns:p14="http://schemas.microsoft.com/office/powerpoint/2010/main" val="352437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CCC4B1-F63C-314B-450A-CD78AE61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00E07D-C58C-B695-5B7D-6B13042C2E10}"/>
              </a:ext>
            </a:extLst>
          </p:cNvPr>
          <p:cNvSpPr txBox="1">
            <a:spLocks/>
          </p:cNvSpPr>
          <p:nvPr/>
        </p:nvSpPr>
        <p:spPr>
          <a:xfrm>
            <a:off x="589351" y="209497"/>
            <a:ext cx="103993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163470"/>
                </a:solidFill>
                <a:latin typeface="+mn-lt"/>
              </a:rPr>
              <a:t>5. Отработка режимов электронно-пучковой обработки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C06111-D750-252D-95B8-04915E97B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420" y="1102778"/>
            <a:ext cx="8791978" cy="37045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DC146B-7EA1-5A36-7E24-28BEA3BA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75" y="650005"/>
            <a:ext cx="4864128" cy="303824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DA57EE-B8BE-C72C-2C66-238B41E216FA}"/>
              </a:ext>
            </a:extLst>
          </p:cNvPr>
          <p:cNvSpPr txBox="1"/>
          <p:nvPr/>
        </p:nvSpPr>
        <p:spPr>
          <a:xfrm>
            <a:off x="532218" y="4807312"/>
            <a:ext cx="66567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0385" indent="-540385" algn="just"/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Рис. 15. Внешний вид установки «СОЛО» </a:t>
            </a:r>
            <a:r>
              <a:rPr lang="ru-RU" sz="1600" b="1" i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(а)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 и схема обработки</a:t>
            </a:r>
          </a:p>
          <a:p>
            <a:pPr marL="540385" indent="-540385" algn="just"/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образцов </a:t>
            </a:r>
            <a:r>
              <a:rPr lang="ru-RU" sz="1600" b="1" i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(б)</a:t>
            </a:r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: 1 – источник электронов; 2 – электронный пучок; 3 –</a:t>
            </a:r>
          </a:p>
          <a:p>
            <a:pPr marL="540385" indent="-540385" algn="just"/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объектив; 4 – кварцевое стекло; 5 – оптоволоконный кабель; 6 – </a:t>
            </a:r>
          </a:p>
          <a:p>
            <a:pPr marL="540385" indent="-540385" algn="just"/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образец; 7 –  термопара; 8 – стол-манипулятор; 9 – мультиметр; </a:t>
            </a:r>
          </a:p>
          <a:p>
            <a:pPr marL="540385" indent="-540385" algn="just"/>
            <a:r>
              <a:rPr lang="ru-RU" sz="1600" b="1" dirty="0">
                <a:solidFill>
                  <a:srgbClr val="1B4089"/>
                </a:solidFill>
                <a:effectLst/>
                <a:ea typeface="Times New Roman" panose="02020603050405020304" pitchFamily="18" charset="0"/>
              </a:rPr>
              <a:t>10 – высокоскоростной инфракрасный пирометр; 11 – осциллограф</a:t>
            </a:r>
            <a:endParaRPr lang="ru-RU" sz="1600" dirty="0">
              <a:solidFill>
                <a:srgbClr val="1B4089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9951E0D-208B-3A76-953B-2F71A757C909}"/>
              </a:ext>
            </a:extLst>
          </p:cNvPr>
          <p:cNvSpPr/>
          <p:nvPr/>
        </p:nvSpPr>
        <p:spPr>
          <a:xfrm>
            <a:off x="8254574" y="4770569"/>
            <a:ext cx="380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4089"/>
                </a:solidFill>
                <a:latin typeface="+mn-lt"/>
                <a:ea typeface="Calibri" panose="020F0502020204030204" pitchFamily="34" charset="0"/>
              </a:rPr>
              <a:t>Рис. 16. Схема процесса комбинированной обработки</a:t>
            </a:r>
            <a:endParaRPr lang="ru-RU" sz="1600" b="1" dirty="0">
              <a:solidFill>
                <a:srgbClr val="1B40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229792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9041</TotalTime>
  <Words>1341</Words>
  <Application>Microsoft Office PowerPoint</Application>
  <PresentationFormat>Широкоэкранный</PresentationFormat>
  <Paragraphs>275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Times New Roman</vt:lpstr>
      <vt:lpstr>1_Тема Office</vt:lpstr>
      <vt:lpstr>Электронно-пучковая поверхностная модификация диффузионных  бор- и алюминий содержащих слоев на поверхности легированных сталей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Голышева</dc:creator>
  <cp:lastModifiedBy>Пользователь</cp:lastModifiedBy>
  <cp:revision>754</cp:revision>
  <cp:lastPrinted>2020-01-14T01:52:00Z</cp:lastPrinted>
  <dcterms:created xsi:type="dcterms:W3CDTF">2019-05-20T10:35:54Z</dcterms:created>
  <dcterms:modified xsi:type="dcterms:W3CDTF">2023-11-29T06:33:14Z</dcterms:modified>
</cp:coreProperties>
</file>