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317" r:id="rId4"/>
    <p:sldId id="316" r:id="rId5"/>
    <p:sldId id="326" r:id="rId6"/>
    <p:sldId id="327" r:id="rId7"/>
    <p:sldId id="293" r:id="rId8"/>
    <p:sldId id="294" r:id="rId9"/>
    <p:sldId id="296" r:id="rId10"/>
    <p:sldId id="297" r:id="rId11"/>
    <p:sldId id="318" r:id="rId12"/>
    <p:sldId id="302" r:id="rId13"/>
    <p:sldId id="325" r:id="rId14"/>
    <p:sldId id="319" r:id="rId15"/>
    <p:sldId id="322" r:id="rId16"/>
    <p:sldId id="320" r:id="rId17"/>
    <p:sldId id="321" r:id="rId18"/>
    <p:sldId id="32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29F"/>
    <a:srgbClr val="D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1330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26AA-DEB4-4356-A5CA-720C8E1324EB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E0C36-BDDB-4681-80FD-97DBAFA9E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E0C36-BDDB-4681-80FD-97DBAFA9E5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0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E0C36-BDDB-4681-80FD-97DBAFA9E5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2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3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2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5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7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2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32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2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6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3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8A1B-DBB7-49FB-BE83-B54D243E467D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DD71-9B81-4C3F-B4C7-A3BBEB8A4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4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.E.Levichev@inp.nsk.s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346" y="1067152"/>
            <a:ext cx="10483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Разработка клистрона S-диапазона с импульсной мощностью 50 МВт в ИЯФ СО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</a:t>
            </a:r>
            <a:endParaRPr lang="ru-RU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2619" y="5606473"/>
            <a:ext cx="395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A.E.Levichev@inp.nsk.su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ru-RU" dirty="0" smtClean="0"/>
              <a:t>Новосибирск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39636" y="2669309"/>
            <a:ext cx="805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А.Е. Левичев, А.М. </a:t>
            </a:r>
            <a:r>
              <a:rPr lang="ru-RU" b="1" dirty="0" err="1"/>
              <a:t>Барняков</a:t>
            </a:r>
            <a:r>
              <a:rPr lang="ru-RU" b="1" dirty="0"/>
              <a:t>, С.Л. Самойлов, Д.А. Никифоров, В.Я. Иванов, М.В. Арсентьева, Д.И. </a:t>
            </a:r>
            <a:r>
              <a:rPr lang="ru-RU" b="1" dirty="0" err="1"/>
              <a:t>Чекменев</a:t>
            </a:r>
            <a:r>
              <a:rPr lang="ru-RU" b="1" dirty="0"/>
              <a:t>, О.А. Павлов, И.Л. Пивоваров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41600" y="3749964"/>
            <a:ext cx="757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Институт Ядерной Физики им. Г.И. </a:t>
            </a:r>
            <a:r>
              <a:rPr lang="ru-RU" dirty="0" err="1" smtClean="0"/>
              <a:t>Будкера</a:t>
            </a:r>
            <a:r>
              <a:rPr lang="ru-RU" dirty="0" smtClean="0"/>
              <a:t> СО 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9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709" y="573092"/>
            <a:ext cx="1174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Клистрон </a:t>
            </a:r>
            <a:r>
              <a:rPr lang="en-US" dirty="0" smtClean="0"/>
              <a:t>III </a:t>
            </a:r>
            <a:r>
              <a:rPr lang="ru-RU" dirty="0" smtClean="0"/>
              <a:t>был запущен </a:t>
            </a:r>
            <a:r>
              <a:rPr lang="en-US" dirty="0" smtClean="0"/>
              <a:t>2023</a:t>
            </a:r>
            <a:r>
              <a:rPr lang="en-US" dirty="0" smtClean="0"/>
              <a:t>. </a:t>
            </a:r>
            <a:r>
              <a:rPr lang="ru-RU" dirty="0" smtClean="0"/>
              <a:t>С учетом прошлого опыта, процесс производства, настройки и т.п. был значительно пересмотрен. Высоковольтный модулятор был также разработан новый. </a:t>
            </a:r>
            <a:r>
              <a:rPr lang="ru-RU" dirty="0" smtClean="0"/>
              <a:t>В итоге клистрон показал свою работоспособность.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119" y="2285563"/>
            <a:ext cx="5103860" cy="3827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211" y="1520735"/>
            <a:ext cx="4549538" cy="5542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9" r="31159"/>
          <a:stretch/>
        </p:blipFill>
        <p:spPr>
          <a:xfrm>
            <a:off x="8950037" y="1560087"/>
            <a:ext cx="3075709" cy="55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Катодный узел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9" y="1924234"/>
            <a:ext cx="3128826" cy="4171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347" y="1924234"/>
            <a:ext cx="3113427" cy="4151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1" y="1830967"/>
            <a:ext cx="2344320" cy="4164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50" y="762000"/>
            <a:ext cx="1141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Диспенсерный катод диаметром около 90 мм. Катодный узел включает высоковольтный изолятор, систему накала, </a:t>
            </a:r>
            <a:r>
              <a:rPr lang="ru-RU" dirty="0" err="1" smtClean="0"/>
              <a:t>прикатодный</a:t>
            </a:r>
            <a:r>
              <a:rPr lang="ru-RU" dirty="0" smtClean="0"/>
              <a:t> электрод. Перед установкой катод тестировался на отдельном стенде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47750" y="6334905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Катодный узел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38675" y="6211669"/>
            <a:ext cx="363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Катод с </a:t>
            </a:r>
            <a:r>
              <a:rPr lang="ru-RU" dirty="0" err="1" smtClean="0"/>
              <a:t>прикатодным</a:t>
            </a:r>
            <a:r>
              <a:rPr lang="ru-RU" dirty="0" smtClean="0"/>
              <a:t> электродом и системой накала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49171" y="6142162"/>
            <a:ext cx="363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Катод перед тестирование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1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группировки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83" y="1894724"/>
            <a:ext cx="4585858" cy="3439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1816" y="2578097"/>
            <a:ext cx="4613564" cy="2306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54" y="555955"/>
            <a:ext cx="1185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Система состоит из возбуждающего резонатора, 4-х пассивных резонаторов и выходного резонатора. Также имеется система охлаждения. Все резонатора медные и паяются между собой. Всего около 5 паек. </a:t>
            </a:r>
            <a:r>
              <a:rPr lang="en-US" dirty="0" smtClean="0"/>
              <a:t>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2149" y="6076024"/>
            <a:ext cx="340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Элементы резонаторов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73559" y="6260690"/>
            <a:ext cx="224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Выходной резонатор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19682" y="6266860"/>
            <a:ext cx="285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Изготовленная система группировки</a:t>
            </a:r>
            <a:endParaRPr lang="ru-RU" dirty="0"/>
          </a:p>
        </p:txBody>
      </p:sp>
      <p:pic>
        <p:nvPicPr>
          <p:cNvPr id="13" name="Рисунок 12" descr="C:\Users\Levichev\AppData\Local\Microsoft\Windows\INetCache\Content.Word\20190213_0822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 r="8995" b="11977"/>
          <a:stretch>
            <a:fillRect/>
          </a:stretch>
        </p:blipFill>
        <p:spPr bwMode="auto">
          <a:xfrm rot="5400000">
            <a:off x="7339446" y="2652452"/>
            <a:ext cx="4897119" cy="2156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4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Возбуждающий резонатор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24" y="704326"/>
            <a:ext cx="3833194" cy="592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6887" y="533740"/>
            <a:ext cx="80251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Особенность резонатора:</a:t>
            </a:r>
            <a:endParaRPr lang="en-US" sz="1600" dirty="0" smtClean="0"/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Входной резонатор имеет петлю ввода СВЧ мощности с вакуумной керамической развязкой. 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Связь </a:t>
            </a:r>
            <a:r>
              <a:rPr lang="ru-RU" sz="1600" dirty="0"/>
              <a:t>(уровень отражения) с внешним коаксиалом должна варьироваться после пайки клистрона.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Сама петля ввода паяется и фиксируется.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Качество вакуумной керамической развязки заранее неизвестно и должно компенсироваться внешней подстройкой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Сама петля связи изменяет частоту более, чем на 10 МГц и зависит от пайки, то есть настройка частоты резонатора до пайки петли затруднительна.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Пучок должен поглощать СВЧ мощность и вносит реактивную составляющую в резонатор, это нужно учитывать.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35779" y="3888504"/>
            <a:ext cx="3959325" cy="29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Коллектор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" y="1941391"/>
            <a:ext cx="3420628" cy="4560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1" y="1941391"/>
            <a:ext cx="3420628" cy="4560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3818" y="1941391"/>
            <a:ext cx="4618182" cy="4618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50" y="914400"/>
            <a:ext cx="1147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Коллектор имеет специальную форму для компенсации отраженных и вторичных электронов, а также радиаторные ребра для эффективного охлаждения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2864" y="1430132"/>
            <a:ext cx="6109015" cy="4581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7733" y="1403351"/>
            <a:ext cx="6543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Стенд с клистроном включал в себя</a:t>
            </a:r>
            <a:r>
              <a:rPr lang="en-US" dirty="0" smtClean="0"/>
              <a:t>: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клистрон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Высоковольтный модулятор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Импульсный трансформатор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Волноводный тракт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Волноводные </a:t>
            </a:r>
            <a:r>
              <a:rPr lang="ru-RU" b="1" dirty="0" err="1" smtClean="0"/>
              <a:t>ответвители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/>
              <a:t>Согласованную волноводную СВЧ нагрузку</a:t>
            </a:r>
            <a:r>
              <a:rPr lang="en-US" b="1" dirty="0" smtClean="0"/>
              <a:t> </a:t>
            </a:r>
            <a:endParaRPr lang="en-US" b="1" dirty="0" smtClean="0"/>
          </a:p>
          <a:p>
            <a:pPr algn="just"/>
            <a:endParaRPr lang="en-US" dirty="0"/>
          </a:p>
          <a:p>
            <a:pPr algn="just"/>
            <a:r>
              <a:rPr lang="ru-RU" dirty="0" smtClean="0"/>
              <a:t>Измерения импульса СВЧ мощности производилось с помощью калиброванного волноводного </a:t>
            </a:r>
            <a:r>
              <a:rPr lang="ru-RU" dirty="0" err="1" smtClean="0"/>
              <a:t>ответвителя</a:t>
            </a:r>
            <a:r>
              <a:rPr lang="ru-RU" dirty="0" smtClean="0"/>
              <a:t> и детекторной головки перед согласованной СВЧ нагрузкой. Дополнительный </a:t>
            </a:r>
            <a:r>
              <a:rPr lang="ru-RU" dirty="0" err="1" smtClean="0"/>
              <a:t>ответвитель</a:t>
            </a:r>
            <a:r>
              <a:rPr lang="ru-RU" dirty="0" smtClean="0"/>
              <a:t> перед выходным вакуумным СВЧ окном необходим для исследования процессов в самом окне и выходном резонаторе клистрона.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 пучка и анодное напряжение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:\Levichev\projects\RNF_Complex_program\klystron\meas\KL-III\29_06_2023_control meas\I_vs_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533740"/>
            <a:ext cx="5400675" cy="43472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3272" y="4968874"/>
            <a:ext cx="532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Вольт-амперная характеристика. </a:t>
            </a:r>
            <a:r>
              <a:rPr lang="ru-RU" dirty="0" err="1" smtClean="0"/>
              <a:t>Микропервеанс</a:t>
            </a:r>
            <a:r>
              <a:rPr lang="ru-RU" dirty="0" smtClean="0"/>
              <a:t> </a:t>
            </a:r>
            <a:r>
              <a:rPr lang="ru-RU" dirty="0"/>
              <a:t>составил 1.5 1.5 А</a:t>
            </a:r>
            <a:r>
              <a:rPr lang="en-US" dirty="0"/>
              <a:t>/</a:t>
            </a:r>
            <a:r>
              <a:rPr lang="ru-RU" dirty="0"/>
              <a:t>В</a:t>
            </a:r>
            <a:r>
              <a:rPr lang="en-US" dirty="0" smtClean="0"/>
              <a:t>^3/2</a:t>
            </a:r>
            <a:r>
              <a:rPr lang="ru-RU" dirty="0" smtClean="0"/>
              <a:t>, что ниже ожидаемого. Предположительно из-за неправильного зазора между катодом и анодом.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9" y="727710"/>
            <a:ext cx="5598795" cy="3920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8379" y="5057774"/>
            <a:ext cx="559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Напряжение (</a:t>
            </a:r>
            <a:r>
              <a:rPr lang="ru-RU" b="1" dirty="0">
                <a:solidFill>
                  <a:srgbClr val="0070C0"/>
                </a:solidFill>
              </a:rPr>
              <a:t>голубой график</a:t>
            </a:r>
            <a:r>
              <a:rPr lang="ru-RU" dirty="0"/>
              <a:t>) 350 </a:t>
            </a:r>
            <a:r>
              <a:rPr lang="ru-RU" dirty="0" err="1"/>
              <a:t>кВ</a:t>
            </a:r>
            <a:r>
              <a:rPr lang="ru-RU" dirty="0"/>
              <a:t>, ток (</a:t>
            </a:r>
            <a:r>
              <a:rPr lang="ru-RU" b="1" dirty="0">
                <a:solidFill>
                  <a:srgbClr val="00B050"/>
                </a:solidFill>
              </a:rPr>
              <a:t>зеленый</a:t>
            </a:r>
            <a:r>
              <a:rPr lang="ru-RU" dirty="0"/>
              <a:t>) </a:t>
            </a:r>
            <a:r>
              <a:rPr lang="ru-RU" dirty="0" smtClean="0"/>
              <a:t>310 </a:t>
            </a:r>
            <a:r>
              <a:rPr lang="ru-RU" dirty="0"/>
              <a:t>А, </a:t>
            </a:r>
            <a:r>
              <a:rPr lang="ru-RU" dirty="0" err="1"/>
              <a:t>микропервеанс</a:t>
            </a:r>
            <a:r>
              <a:rPr lang="ru-RU" dirty="0"/>
              <a:t> 1.5 А</a:t>
            </a:r>
            <a:r>
              <a:rPr lang="en-US" dirty="0"/>
              <a:t>/</a:t>
            </a:r>
            <a:r>
              <a:rPr lang="ru-RU" dirty="0"/>
              <a:t>В</a:t>
            </a:r>
            <a:r>
              <a:rPr lang="en-US" dirty="0" smtClean="0"/>
              <a:t>^3/2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4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СВЧ мощность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5" y="5137610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Зависимость выходной импульсной СВЧ мощности клистрона от входной при разных токах пучка</a:t>
            </a:r>
            <a:endParaRPr lang="en-US" dirty="0"/>
          </a:p>
        </p:txBody>
      </p:sp>
      <p:pic>
        <p:nvPicPr>
          <p:cNvPr id="7" name="Рисунок 6" descr="d:\Levichev\projects\RNF_Complex_program\klystron\meas\KL-III\03_05_2023_1_5us_full_power\tek0003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73" y="716280"/>
            <a:ext cx="5788602" cy="35128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929746" y="464742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1 (</a:t>
            </a:r>
            <a:r>
              <a:rPr lang="ru-RU" dirty="0">
                <a:solidFill>
                  <a:srgbClr val="FFC000"/>
                </a:solidFill>
              </a:rPr>
              <a:t>желтый</a:t>
            </a:r>
            <a:r>
              <a:rPr lang="ru-RU" dirty="0"/>
              <a:t>) – импульс запуска, 2 (</a:t>
            </a:r>
            <a:r>
              <a:rPr lang="ru-RU" dirty="0">
                <a:solidFill>
                  <a:srgbClr val="0070C0"/>
                </a:solidFill>
              </a:rPr>
              <a:t>синий</a:t>
            </a:r>
            <a:r>
              <a:rPr lang="ru-RU" dirty="0"/>
              <a:t>)  - огибающая СВЧ мощности, поступающая в нагрузку из клистрона, 3 (</a:t>
            </a:r>
            <a:r>
              <a:rPr lang="ru-RU" dirty="0">
                <a:solidFill>
                  <a:srgbClr val="FF0000"/>
                </a:solidFill>
              </a:rPr>
              <a:t>красный</a:t>
            </a:r>
            <a:r>
              <a:rPr lang="ru-RU" dirty="0"/>
              <a:t>) – огибающая СВЧ импульса отраженного в клистрон сигнала перед волноводным вакуумным СВЧ окном, 4 (</a:t>
            </a:r>
            <a:r>
              <a:rPr lang="ru-RU" dirty="0">
                <a:solidFill>
                  <a:srgbClr val="00B050"/>
                </a:solidFill>
              </a:rPr>
              <a:t>зеленый</a:t>
            </a:r>
            <a:r>
              <a:rPr lang="ru-RU" dirty="0"/>
              <a:t>) - огибающая выходной СВЧ мощности перед волноводным вакуумным СВЧ окном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" y="466858"/>
            <a:ext cx="5347942" cy="4011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699" y="716280"/>
            <a:ext cx="5213087" cy="3880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7125" y="3611880"/>
            <a:ext cx="39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Pass band of the klystron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4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335" y="623453"/>
            <a:ext cx="11649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настоящее время в ИЯФ СО РАН полностью изготовлен первый рабочий прототип клистрона с выходной СВЧ мощностью 50 МВт при рабочей частоте 2856 МГц. Для этого были выполнены все этапы проектирования: расчеты, конструирование, разработка технологии, изготовление, настройка, тестирование</a:t>
            </a:r>
            <a:r>
              <a:rPr lang="ru-RU" dirty="0" smtClean="0"/>
              <a:t>. Достигнутые </a:t>
            </a:r>
            <a:r>
              <a:rPr lang="ru-RU" dirty="0"/>
              <a:t>параметры уже позволяют работать с линейными ускорителями, где не требуется высокая производительность, например, с инжекторами источников синхротронного излучения. Полученные результаты показывают, что параметры клистрона и технологические решения выбраны правильными, что позволяет переходить к серийному </a:t>
            </a:r>
            <a:r>
              <a:rPr lang="ru-RU" dirty="0" smtClean="0"/>
              <a:t>производству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Разработанный </a:t>
            </a:r>
            <a:r>
              <a:rPr lang="ru-RU" dirty="0"/>
              <a:t>прототип клистрона </a:t>
            </a:r>
            <a:r>
              <a:rPr lang="ru-RU" dirty="0" smtClean="0"/>
              <a:t>используется </a:t>
            </a:r>
            <a:r>
              <a:rPr lang="ru-RU" dirty="0"/>
              <a:t>в качестве СВЧ стенда для тренировки и тестирования различных элементов линейных ускорителей при большом уровне выходной СВЧ мощности.</a:t>
            </a:r>
          </a:p>
          <a:p>
            <a:pPr algn="just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705479"/>
              </p:ext>
            </p:extLst>
          </p:nvPr>
        </p:nvGraphicFramePr>
        <p:xfrm>
          <a:off x="3715884" y="4163418"/>
          <a:ext cx="4907256" cy="2347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775">
                  <a:extLst>
                    <a:ext uri="{9D8B030D-6E8A-4147-A177-3AD203B41FA5}">
                      <a16:colId xmlns:a16="http://schemas.microsoft.com/office/drawing/2014/main" val="1211739086"/>
                    </a:ext>
                  </a:extLst>
                </a:gridCol>
                <a:gridCol w="1421481">
                  <a:extLst>
                    <a:ext uri="{9D8B030D-6E8A-4147-A177-3AD203B41FA5}">
                      <a16:colId xmlns:a16="http://schemas.microsoft.com/office/drawing/2014/main" val="2714925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Параметры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Значение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9673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Частота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2856±4 МГц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2232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Выходная импульсная мощность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55±4 МВт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6138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Входная мощность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350 Вт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7158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Длительность СВЧ импульса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1.5 мкс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684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Частота повторения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 5 Гц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8204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Ток пучка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310 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219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Высокое напряжение анода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350 </a:t>
                      </a:r>
                      <a:r>
                        <a:rPr lang="ru-RU" sz="1800" dirty="0" err="1">
                          <a:effectLst/>
                        </a:rPr>
                        <a:t>кВ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1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6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28" y="120076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28" y="554372"/>
            <a:ext cx="86747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В Институте Ядерной Физики им. Г.И. </a:t>
            </a:r>
            <a:r>
              <a:rPr lang="ru-RU" sz="1600" dirty="0" err="1"/>
              <a:t>Будкера</a:t>
            </a:r>
            <a:r>
              <a:rPr lang="ru-RU" sz="1600" dirty="0"/>
              <a:t> СО </a:t>
            </a:r>
            <a:r>
              <a:rPr lang="ru-RU" sz="1600" dirty="0" smtClean="0"/>
              <a:t>РАН </a:t>
            </a:r>
            <a:r>
              <a:rPr lang="ru-RU" sz="1600" dirty="0"/>
              <a:t>работает инжекционный электрон-позитронный комплекс </a:t>
            </a:r>
            <a:r>
              <a:rPr lang="ru-RU" sz="1600" dirty="0" smtClean="0"/>
              <a:t>ВЭПП-5. </a:t>
            </a:r>
            <a:r>
              <a:rPr lang="ru-RU" sz="1600" dirty="0"/>
              <a:t>Он состоит из линейного ускорителя и накопительного кольца. Линейный ускоритель включает в себя </a:t>
            </a:r>
            <a:r>
              <a:rPr lang="ru-RU" sz="1600" dirty="0" smtClean="0"/>
              <a:t>14 </a:t>
            </a:r>
            <a:r>
              <a:rPr lang="ru-RU" sz="1600" dirty="0"/>
              <a:t>ускоряющих </a:t>
            </a:r>
            <a:r>
              <a:rPr lang="ru-RU" sz="1600" dirty="0" smtClean="0"/>
              <a:t>структур</a:t>
            </a:r>
            <a:r>
              <a:rPr lang="en-US" sz="1600" dirty="0" smtClean="0"/>
              <a:t>. </a:t>
            </a:r>
            <a:r>
              <a:rPr lang="ru-RU" sz="1600" dirty="0" smtClean="0"/>
              <a:t>Питание осуществляется 4-я клистронами 5045 (</a:t>
            </a:r>
            <a:r>
              <a:rPr lang="en-US" sz="1600" dirty="0" smtClean="0"/>
              <a:t>SLAC</a:t>
            </a:r>
            <a:r>
              <a:rPr lang="ru-RU" sz="1600" dirty="0" smtClean="0"/>
              <a:t>). </a:t>
            </a:r>
            <a:r>
              <a:rPr lang="ru-RU" sz="1600" dirty="0"/>
              <a:t>Каждый клистрон выдает в импульсе 50 МВт СВЧ мощности на частоте 2856 </a:t>
            </a:r>
            <a:r>
              <a:rPr lang="ru-RU" sz="1600" dirty="0" smtClean="0"/>
              <a:t>МГц.</a:t>
            </a:r>
          </a:p>
          <a:p>
            <a:pPr algn="just"/>
            <a:r>
              <a:rPr lang="ru-RU" sz="1600" dirty="0"/>
              <a:t>С</a:t>
            </a:r>
            <a:r>
              <a:rPr lang="ru-RU" sz="1600" dirty="0" smtClean="0"/>
              <a:t>амый </a:t>
            </a:r>
            <a:r>
              <a:rPr lang="ru-RU" sz="1600" dirty="0"/>
              <a:t>ранний клистрон проработал уже более 20 лет практически в непрерывном режиме. В настоящее время имеется необходимость в замене данных клистронов в связи с уменьшением надежности </a:t>
            </a:r>
            <a:r>
              <a:rPr lang="ru-RU" sz="1600" dirty="0" smtClean="0"/>
              <a:t>их работы. </a:t>
            </a:r>
            <a:r>
              <a:rPr lang="ru-RU" sz="1600" dirty="0"/>
              <a:t>Кроме этого, в России разрабатываются и </a:t>
            </a:r>
            <a:r>
              <a:rPr lang="ru-RU" sz="1600" dirty="0" smtClean="0"/>
              <a:t>планируются </a:t>
            </a:r>
            <a:r>
              <a:rPr lang="ru-RU" sz="1600" dirty="0"/>
              <a:t>новые ускорительные комплексы. Идет строительство Сибирского Кольцевого Источника Фотонов </a:t>
            </a:r>
            <a:r>
              <a:rPr lang="ru-RU" sz="1600" dirty="0" smtClean="0"/>
              <a:t>СКИФ. </a:t>
            </a:r>
            <a:r>
              <a:rPr lang="ru-RU" sz="1600" dirty="0"/>
              <a:t>Все перечисленные проекты требуют линейного ускорителя электронов со значительной энергией пучков, а значит - высокомощных импульсных клистронов. </a:t>
            </a:r>
            <a:r>
              <a:rPr lang="ru-RU" sz="1600" dirty="0" smtClean="0"/>
              <a:t>В мире 3 производителя таких клистронов: </a:t>
            </a:r>
            <a:r>
              <a:rPr lang="en-US" sz="1600" dirty="0" smtClean="0"/>
              <a:t>Thales</a:t>
            </a:r>
            <a:r>
              <a:rPr lang="ru-RU" sz="1600" dirty="0" smtClean="0"/>
              <a:t> (Франция)</a:t>
            </a:r>
            <a:r>
              <a:rPr lang="en-US" sz="1600" dirty="0" smtClean="0"/>
              <a:t>, CPI</a:t>
            </a:r>
            <a:r>
              <a:rPr lang="ru-RU" sz="1600" dirty="0" smtClean="0"/>
              <a:t> (США)</a:t>
            </a:r>
            <a:r>
              <a:rPr lang="en-US" sz="1600" dirty="0" smtClean="0"/>
              <a:t>, Canon</a:t>
            </a:r>
            <a:r>
              <a:rPr lang="ru-RU" sz="1600" dirty="0" smtClean="0"/>
              <a:t> (Япония). Поставка клистронов из этих стран в Россию запрещена. В </a:t>
            </a:r>
            <a:r>
              <a:rPr lang="ru-RU" sz="1600" dirty="0"/>
              <a:t>связи с этим, было решено разработать собственный </a:t>
            </a:r>
            <a:r>
              <a:rPr lang="ru-RU" sz="1600" dirty="0" smtClean="0"/>
              <a:t>клистрон. </a:t>
            </a:r>
            <a:endParaRPr lang="ru-RU" sz="1600" dirty="0"/>
          </a:p>
          <a:p>
            <a:pPr algn="just"/>
            <a:endParaRPr lang="ru-RU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3890" y="4157523"/>
            <a:ext cx="113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i="1" dirty="0" smtClean="0"/>
              <a:t>Частота 2856 МГц</a:t>
            </a:r>
            <a:r>
              <a:rPr lang="en-US" b="1" i="1" dirty="0" smtClean="0"/>
              <a:t>                                </a:t>
            </a:r>
            <a:r>
              <a:rPr lang="ru-RU" b="1" i="1" dirty="0" smtClean="0"/>
              <a:t>        </a:t>
            </a:r>
            <a:r>
              <a:rPr lang="ru-RU" b="1" i="1" dirty="0" smtClean="0"/>
              <a:t>4</a:t>
            </a:r>
            <a:r>
              <a:rPr lang="en-US" b="1" i="1" dirty="0" smtClean="0"/>
              <a:t>. </a:t>
            </a:r>
            <a:r>
              <a:rPr lang="ru-RU" b="1" i="1" dirty="0" smtClean="0"/>
              <a:t>Анодное напряжение</a:t>
            </a:r>
            <a:r>
              <a:rPr lang="en-US" b="1" i="1" dirty="0" smtClean="0"/>
              <a:t> </a:t>
            </a:r>
            <a:r>
              <a:rPr lang="en-US" b="1" i="1" dirty="0" smtClean="0"/>
              <a:t>350 </a:t>
            </a:r>
            <a:r>
              <a:rPr lang="ru-RU" b="1" i="1" dirty="0" err="1" smtClean="0"/>
              <a:t>кВ</a:t>
            </a:r>
            <a:endParaRPr lang="ru-RU" b="1" i="1" dirty="0" smtClean="0"/>
          </a:p>
          <a:p>
            <a:pPr marL="342900" indent="-342900">
              <a:buAutoNum type="arabicPeriod"/>
            </a:pPr>
            <a:r>
              <a:rPr lang="ru-RU" b="1" i="1" dirty="0" smtClean="0"/>
              <a:t>Выходная пиковая мощность</a:t>
            </a:r>
            <a:r>
              <a:rPr lang="en-US" b="1" i="1" dirty="0" smtClean="0"/>
              <a:t> </a:t>
            </a:r>
            <a:r>
              <a:rPr lang="ru-RU" b="1" i="1" dirty="0" smtClean="0"/>
              <a:t>50 </a:t>
            </a:r>
            <a:r>
              <a:rPr lang="ru-RU" b="1" i="1" dirty="0" smtClean="0"/>
              <a:t>МВт</a:t>
            </a:r>
            <a:r>
              <a:rPr lang="en-US" b="1" i="1" dirty="0" smtClean="0"/>
              <a:t>   </a:t>
            </a:r>
            <a:r>
              <a:rPr lang="ru-RU" b="1" i="1" dirty="0" smtClean="0"/>
              <a:t>5</a:t>
            </a:r>
            <a:r>
              <a:rPr lang="en-US" b="1" i="1" dirty="0" smtClean="0"/>
              <a:t>. </a:t>
            </a:r>
            <a:r>
              <a:rPr lang="ru-RU" b="1" i="1" dirty="0" smtClean="0"/>
              <a:t>Ток пучка до</a:t>
            </a:r>
            <a:r>
              <a:rPr lang="en-US" b="1" i="1" dirty="0" smtClean="0"/>
              <a:t> </a:t>
            </a:r>
            <a:r>
              <a:rPr lang="en-US" b="1" i="1" dirty="0" smtClean="0"/>
              <a:t>350 A</a:t>
            </a:r>
            <a:endParaRPr lang="ru-RU" b="1" i="1" dirty="0" smtClean="0"/>
          </a:p>
          <a:p>
            <a:pPr marL="342900" indent="-342900">
              <a:buFontTx/>
              <a:buAutoNum type="arabicPeriod"/>
            </a:pPr>
            <a:r>
              <a:rPr lang="ru-RU" b="1" i="1" dirty="0" smtClean="0"/>
              <a:t>Длительность импульса </a:t>
            </a:r>
            <a:r>
              <a:rPr lang="ru-RU" b="1" i="1" dirty="0" smtClean="0"/>
              <a:t>1-3.5 </a:t>
            </a:r>
            <a:r>
              <a:rPr lang="ru-RU" b="1" i="1" dirty="0" err="1" smtClean="0"/>
              <a:t>мкс</a:t>
            </a:r>
            <a:r>
              <a:rPr lang="ru-RU" b="1" i="1" dirty="0"/>
              <a:t>          </a:t>
            </a:r>
            <a:r>
              <a:rPr lang="ru-RU" b="1" i="1" dirty="0" smtClean="0"/>
              <a:t>6.Частота </a:t>
            </a:r>
            <a:r>
              <a:rPr lang="ru-RU" b="1" i="1" dirty="0"/>
              <a:t>повторения</a:t>
            </a:r>
            <a:r>
              <a:rPr lang="en-US" b="1" i="1" dirty="0"/>
              <a:t> </a:t>
            </a:r>
            <a:r>
              <a:rPr lang="ru-RU" b="1" i="1" dirty="0"/>
              <a:t>1-50 Гц</a:t>
            </a:r>
          </a:p>
          <a:p>
            <a:endParaRPr lang="ru-RU" b="1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3128" y="3788191"/>
            <a:ext cx="750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Параметры клистрона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" y="5038344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Разрабатываемый клистрон состоит из 6 </a:t>
            </a:r>
            <a:r>
              <a:rPr lang="ru-RU" dirty="0" smtClean="0"/>
              <a:t>резонаторов. </a:t>
            </a:r>
            <a:r>
              <a:rPr lang="ru-RU" dirty="0"/>
              <a:t>Прототип клистрона было решено делать составным, чтобы производить быструю замену ключевых элементов. Таким образом отдельно можно заменять: катодный узел, систему группировки, коллектор, выходное вакуумное волноводное окно. Все перечисленные элементы крепятся с помощью вакуумных фланцев с медным уплотнением. Предусмотрен порт для постоянной вакуумной откачки, который располагается перед выходным волноводным вакуумным окном.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64655" y="6550223"/>
            <a:ext cx="11610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C4043"/>
                </a:solidFill>
                <a:latin typeface="Roboto"/>
              </a:rPr>
              <a:t>The work was carried out under the Agreement with the Ministry of Education and Science of Russia No. 075-15-2021-1359</a:t>
            </a:r>
            <a:endParaRPr lang="ru-RU" sz="1400" i="1" dirty="0"/>
          </a:p>
        </p:txBody>
      </p:sp>
      <p:pic>
        <p:nvPicPr>
          <p:cNvPr id="8" name="Рисунок 7" descr="d:\Levichev\Klystron_binp\paper\P_20230911_1424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 b="2792"/>
          <a:stretch/>
        </p:blipFill>
        <p:spPr bwMode="auto">
          <a:xfrm rot="5400000">
            <a:off x="8522266" y="1048634"/>
            <a:ext cx="3646905" cy="293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4415" y="4559403"/>
            <a:ext cx="366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Клистрон инжекционного комплекса ВЭПП-5</a:t>
            </a:r>
            <a:r>
              <a:rPr lang="en-US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160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28" y="120076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788" y="1259783"/>
            <a:ext cx="117824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Всего было изготовлено 4 прототипа клистрона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Первый прототип (Клистрон 0) состоит из: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Катодный узел с высоковольтным изолятором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Коллектор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Магнитная система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Пролетная камера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r>
              <a:rPr lang="ru-RU" dirty="0" smtClean="0"/>
              <a:t>Данный прототип не подразумевал группировки пучка, а нужен был для отработки технологий изготовления катодного узла, коллектора, магнитной системы и пр. На данном прототипе был получен первый опыт активации катода и тренировки высоким напряжением. Были исследованы вопросы, связанные с токопрохождением пучка</a:t>
            </a:r>
            <a:r>
              <a:rPr lang="en-US" dirty="0" smtClean="0"/>
              <a:t> </a:t>
            </a:r>
            <a:r>
              <a:rPr lang="ru-RU" dirty="0" smtClean="0"/>
              <a:t>и пробоями.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Следующие 3 прототипа состояли из всех необходимых элементов, включая систему группировки. Все элементы разработаны и изготовлены в ИЯФ СО РАН, за исключением катода, который был произведен НПП «Базовые СВЧ технологии»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8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128" y="120076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 и постановка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36" y="5046197"/>
            <a:ext cx="11333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Задача: изготовить клистрон с параметрами</a:t>
            </a:r>
          </a:p>
          <a:p>
            <a:endParaRPr lang="ru-RU" b="1" dirty="0"/>
          </a:p>
          <a:p>
            <a:pPr marL="342900" indent="-342900">
              <a:buAutoNum type="arabicPeriod"/>
            </a:pPr>
            <a:r>
              <a:rPr lang="ru-RU" b="1" dirty="0" smtClean="0"/>
              <a:t>Частота 2856 МГц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Выходная импульсная мощность 50 МВт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Длительность импульса 1-3.5 </a:t>
            </a:r>
            <a:r>
              <a:rPr lang="ru-RU" b="1" dirty="0" err="1" smtClean="0"/>
              <a:t>мкс</a:t>
            </a: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Частота повторения 1-50 Гц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3296"/>
            <a:ext cx="12025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Клистро́н</a:t>
            </a:r>
            <a:r>
              <a:rPr lang="ru-RU" dirty="0"/>
              <a:t> — электровакуумный прибор, в котором преобразование постоянного потока электронов в переменный происходит путём модуляции скоростей электронов электрическим полем СВЧ (при пролёте их сквозь зазор объёмного резонатора) и последующей группировки электронов в сгустки (из-за разности их скоростей) в пространстве дрейфа, свободном от СВЧ-поля</a:t>
            </a:r>
            <a:r>
              <a:rPr lang="ru-RU" dirty="0" smtClean="0"/>
              <a:t>.</a:t>
            </a:r>
          </a:p>
        </p:txBody>
      </p:sp>
      <p:pic>
        <p:nvPicPr>
          <p:cNvPr id="10" name="Picture 2" descr="https://upload.wikimedia.org/wikipedia/commons/6/64/Klystron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90" y="1837638"/>
            <a:ext cx="6957910" cy="289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87" y="4352536"/>
            <a:ext cx="468630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5" y="5594638"/>
            <a:ext cx="6943725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65" y="6599525"/>
            <a:ext cx="6827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Ю.А. </a:t>
            </a:r>
            <a:r>
              <a:rPr lang="ru-RU" sz="1600" dirty="0" err="1" smtClean="0"/>
              <a:t>Кацман</a:t>
            </a:r>
            <a:r>
              <a:rPr lang="ru-RU" sz="1600" dirty="0" smtClean="0"/>
              <a:t>. Приборы сверхвысоких частот. Том 2. Высшая школа. М: 1972.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468" y="655703"/>
            <a:ext cx="4731532" cy="3141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4177" y="3891091"/>
            <a:ext cx="47915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Анализ клистрона связан с анализом представленного уравнения. В данном уравнении отсутствует информация о вакуумной камере, размере пучка, релятивизме пучка, нагрузке резонаторов и о многом другом. </a:t>
            </a:r>
            <a:r>
              <a:rPr lang="ru-RU" sz="1600" b="1" dirty="0" smtClean="0"/>
              <a:t>Однако, все </a:t>
            </a:r>
            <a:r>
              <a:rPr lang="ru-RU" sz="1600" b="1" dirty="0" smtClean="0"/>
              <a:t>перечисленные явления необходимо учесть при решении данного уравнения. </a:t>
            </a:r>
            <a:r>
              <a:rPr lang="ru-RU" sz="1600" b="1" dirty="0"/>
              <a:t>Для этого всегда вводятся некоторые </a:t>
            </a:r>
            <a:r>
              <a:rPr lang="ru-RU" sz="1600" b="1" dirty="0" smtClean="0"/>
              <a:t>допущения и поправочные коэффициенты. В разной литературе подходы тоже разные. Все это приводит к значительным сложностям в анализе и расчете клистрона.</a:t>
            </a:r>
            <a:endParaRPr lang="ru-RU" sz="1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783" y="3741016"/>
            <a:ext cx="1762125" cy="600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" y="698709"/>
            <a:ext cx="76009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lystron pictures presents_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717" y="533740"/>
            <a:ext cx="6939393" cy="3266561"/>
          </a:xfrm>
          <a:prstGeom prst="rect">
            <a:avLst/>
          </a:prstGeom>
        </p:spPr>
      </p:pic>
      <p:pic>
        <p:nvPicPr>
          <p:cNvPr id="6" name="klystron pictures presents_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566" y="3194431"/>
            <a:ext cx="7772434" cy="36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28" y="120076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2004285"/>
            <a:ext cx="2904625" cy="3872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408" y="2447117"/>
            <a:ext cx="3799675" cy="2849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0733" y="2132587"/>
            <a:ext cx="4711947" cy="3533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593386"/>
            <a:ext cx="11857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клистроне 0 были отработаны следующие технологии изготовления</a:t>
            </a:r>
            <a:r>
              <a:rPr lang="en-US" b="1" dirty="0" smtClean="0"/>
              <a:t>:</a:t>
            </a:r>
            <a:endParaRPr lang="en-US" b="1" dirty="0" smtClean="0"/>
          </a:p>
          <a:p>
            <a:r>
              <a:rPr lang="ru-RU" i="1" dirty="0" smtClean="0"/>
              <a:t>Катодного узла вместе с высоковольтным изолятором</a:t>
            </a:r>
            <a:endParaRPr lang="en-US" i="1" dirty="0" smtClean="0"/>
          </a:p>
          <a:p>
            <a:r>
              <a:rPr lang="ru-RU" i="1" dirty="0" smtClean="0"/>
              <a:t>Коллектора</a:t>
            </a:r>
            <a:endParaRPr lang="en-US" i="1" dirty="0" smtClean="0"/>
          </a:p>
          <a:p>
            <a:r>
              <a:rPr lang="ru-RU" i="1" dirty="0" smtClean="0"/>
              <a:t>Магнитной системы</a:t>
            </a:r>
            <a:endParaRPr lang="en-US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" y="608768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Было исследовано влияние магнитного поля на прохождение пучка, влияние высоковольтных пробоев на катод и  др.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436" y="533740"/>
            <a:ext cx="1189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Первый прототип с системой группировки.</a:t>
            </a:r>
            <a:r>
              <a:rPr lang="en-US" dirty="0" smtClean="0"/>
              <a:t> </a:t>
            </a:r>
            <a:r>
              <a:rPr lang="ru-RU" dirty="0" smtClean="0"/>
              <a:t>Было достигнуто напряжение 350 </a:t>
            </a:r>
            <a:r>
              <a:rPr lang="ru-RU" dirty="0" err="1" smtClean="0"/>
              <a:t>кВ</a:t>
            </a:r>
            <a:r>
              <a:rPr lang="ru-RU" dirty="0" smtClean="0"/>
              <a:t>, ток 310 А. Выходная мощность составила 10 МВт, импульс СВЧ сигнала был нестабилен.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791855"/>
            <a:ext cx="3525982" cy="4701308"/>
          </a:xfrm>
          <a:prstGeom prst="rect">
            <a:avLst/>
          </a:prstGeom>
        </p:spPr>
      </p:pic>
      <p:pic>
        <p:nvPicPr>
          <p:cNvPr id="12" name="Picture 6" descr="SCRN02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09" y="2649525"/>
            <a:ext cx="4251770" cy="318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76" y="2573059"/>
            <a:ext cx="4185198" cy="3138899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9769112" y="4631498"/>
            <a:ext cx="1773382" cy="10804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72069" y="1493152"/>
            <a:ext cx="797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Причина малой мощности и нестабильности была в не пропаянном зазоре одного из резонаторов</a:t>
            </a:r>
            <a:r>
              <a:rPr lang="en-US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09109" y="5965931"/>
            <a:ext cx="6160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C000"/>
                </a:solidFill>
              </a:rPr>
              <a:t>Оранжевый</a:t>
            </a:r>
            <a:r>
              <a:rPr lang="ru-RU" sz="1600" dirty="0" smtClean="0"/>
              <a:t>  - анодное напряжение</a:t>
            </a:r>
            <a:endParaRPr lang="ru-RU" sz="1600" dirty="0"/>
          </a:p>
          <a:p>
            <a:r>
              <a:rPr lang="ru-RU" sz="1600" b="1" dirty="0" smtClean="0">
                <a:solidFill>
                  <a:srgbClr val="DE229F"/>
                </a:solidFill>
              </a:rPr>
              <a:t>Розовый </a:t>
            </a:r>
            <a:r>
              <a:rPr lang="ru-RU" sz="1600" dirty="0" smtClean="0"/>
              <a:t> </a:t>
            </a:r>
            <a:r>
              <a:rPr lang="ru-RU" sz="1600" dirty="0"/>
              <a:t>– </a:t>
            </a:r>
            <a:r>
              <a:rPr lang="ru-RU" sz="1600" dirty="0" smtClean="0"/>
              <a:t>ток пучка</a:t>
            </a:r>
            <a:r>
              <a:rPr lang="en-US" sz="1600" dirty="0" smtClean="0"/>
              <a:t>, </a:t>
            </a:r>
            <a:r>
              <a:rPr lang="ru-RU" sz="1600" dirty="0" smtClean="0">
                <a:solidFill>
                  <a:srgbClr val="00B050"/>
                </a:solidFill>
              </a:rPr>
              <a:t>зеленый</a:t>
            </a:r>
            <a:r>
              <a:rPr lang="en-US" sz="1600" dirty="0" smtClean="0"/>
              <a:t> </a:t>
            </a:r>
            <a:r>
              <a:rPr lang="en-US" sz="1600" dirty="0" smtClean="0"/>
              <a:t>– </a:t>
            </a:r>
            <a:r>
              <a:rPr lang="ru-RU" sz="1600" dirty="0" smtClean="0"/>
              <a:t>огибающая СВЧ импульса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598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0"/>
            <a:ext cx="1202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Клистрон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6" y="588270"/>
            <a:ext cx="11896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Клистрон </a:t>
            </a:r>
            <a:r>
              <a:rPr lang="en-US" dirty="0" smtClean="0"/>
              <a:t>II</a:t>
            </a:r>
            <a:r>
              <a:rPr lang="ru-RU" dirty="0" smtClean="0"/>
              <a:t> был изготовлен после Клистрона </a:t>
            </a:r>
            <a:r>
              <a:rPr lang="en-US" dirty="0" smtClean="0"/>
              <a:t>I</a:t>
            </a:r>
            <a:r>
              <a:rPr lang="ru-RU" dirty="0" smtClean="0"/>
              <a:t>, но после последней пайки у первого возбуждающего резонатора ушла в высокую область частота без возможности ее корректировки. В результате данный клистрон показал выходную мощность около 50 МВт, но на повышенной частоте 2886 МГц, вместо 2856 МГц. Кроме этого были проблемы со стабильностью высокого напряжению модулятора, что в итоге привело к деградации эмиссии катода.  </a:t>
            </a:r>
          </a:p>
          <a:p>
            <a:pPr algn="just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6" y="2273475"/>
            <a:ext cx="2920089" cy="3893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82" y="2218405"/>
            <a:ext cx="4023014" cy="3017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80" y="2170043"/>
            <a:ext cx="3894670" cy="29210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6188" y="5428263"/>
            <a:ext cx="449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C000"/>
                </a:solidFill>
              </a:rPr>
              <a:t>Оранжевый</a:t>
            </a:r>
            <a:r>
              <a:rPr lang="ru-RU" sz="1400" dirty="0"/>
              <a:t> – напряжение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Красный</a:t>
            </a:r>
            <a:r>
              <a:rPr lang="ru-RU" sz="1400" dirty="0"/>
              <a:t> – ток. Повышался до 340 А. Стабильно – 300 А.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3982" y="5235665"/>
            <a:ext cx="4059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C000"/>
                </a:solidFill>
              </a:rPr>
              <a:t>Оранжевый</a:t>
            </a:r>
            <a:r>
              <a:rPr lang="ru-RU" sz="1400" dirty="0" smtClean="0"/>
              <a:t> –огибающая СВЧ мощности в нагрузке</a:t>
            </a:r>
            <a:r>
              <a:rPr lang="en-US" sz="1400" dirty="0" smtClean="0"/>
              <a:t>; </a:t>
            </a:r>
            <a:r>
              <a:rPr lang="ru-RU" sz="1400" b="1" dirty="0" smtClean="0">
                <a:solidFill>
                  <a:srgbClr val="DE229F"/>
                </a:solidFill>
              </a:rPr>
              <a:t>розовый</a:t>
            </a:r>
            <a:r>
              <a:rPr lang="ru-RU" sz="1400" dirty="0" smtClean="0"/>
              <a:t> </a:t>
            </a:r>
            <a:r>
              <a:rPr lang="ru-RU" sz="1400" dirty="0"/>
              <a:t>– </a:t>
            </a:r>
            <a:r>
              <a:rPr lang="ru-RU" sz="1400" dirty="0" smtClean="0"/>
              <a:t>отраженный от возбуждающего резонатора СВЧ сигнал.</a:t>
            </a:r>
            <a:r>
              <a:rPr lang="en-US" sz="1400" dirty="0" smtClean="0"/>
              <a:t> </a:t>
            </a:r>
            <a:r>
              <a:rPr lang="ru-RU" sz="1400" dirty="0"/>
              <a:t>При токе 340 А была измерена СВЧ мощность 57 МВт на частоте 2886 МГц. При 300 А СВЧ мощность составила 40 МВт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979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89843</TotalTime>
  <Words>1420</Words>
  <Application>Microsoft Office PowerPoint</Application>
  <PresentationFormat>Широкоэкранный</PresentationFormat>
  <Paragraphs>120</Paragraphs>
  <Slides>18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BINP User</dc:creator>
  <cp:lastModifiedBy>BINP User</cp:lastModifiedBy>
  <cp:revision>254</cp:revision>
  <dcterms:created xsi:type="dcterms:W3CDTF">2019-06-26T09:56:58Z</dcterms:created>
  <dcterms:modified xsi:type="dcterms:W3CDTF">2023-11-29T03:12:15Z</dcterms:modified>
</cp:coreProperties>
</file>