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sldIdLst>
    <p:sldId id="256" r:id="rId2"/>
    <p:sldId id="1035" r:id="rId3"/>
    <p:sldId id="1006" r:id="rId4"/>
    <p:sldId id="1057" r:id="rId5"/>
    <p:sldId id="1058" r:id="rId6"/>
    <p:sldId id="1010" r:id="rId7"/>
    <p:sldId id="1036" r:id="rId8"/>
    <p:sldId id="1040" r:id="rId9"/>
    <p:sldId id="1039" r:id="rId10"/>
    <p:sldId id="1038" r:id="rId11"/>
    <p:sldId id="1041" r:id="rId12"/>
    <p:sldId id="1042" r:id="rId13"/>
    <p:sldId id="1060" r:id="rId14"/>
    <p:sldId id="1043" r:id="rId15"/>
    <p:sldId id="1059" r:id="rId16"/>
    <p:sldId id="1053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74" autoAdjust="0"/>
    <p:restoredTop sz="88889" autoAdjust="0"/>
  </p:normalViewPr>
  <p:slideViewPr>
    <p:cSldViewPr>
      <p:cViewPr varScale="1">
        <p:scale>
          <a:sx n="100" d="100"/>
          <a:sy n="100" d="100"/>
        </p:scale>
        <p:origin x="5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011AD-2211-4B32-AADE-D6FDBA631FA5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4E7EE-D264-4D1A-BBA2-E956E0F1F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sz="1200" dirty="0"/>
              <a:t>Часы на основе холодных атомов на орбите</a:t>
            </a:r>
          </a:p>
          <a:p>
            <a:pPr marL="228600" indent="-228600">
              <a:buAutoNum type="arabicPeriod"/>
            </a:pPr>
            <a:r>
              <a:rPr lang="ru-RU" sz="1200" dirty="0"/>
              <a:t>Исследование гравитационного потенциала земли, использование Луны в качестве тестовой массы</a:t>
            </a:r>
          </a:p>
          <a:p>
            <a:pPr marL="228600" indent="-228600">
              <a:buAutoNum type="arabicPeriod"/>
            </a:pPr>
            <a:r>
              <a:rPr lang="ru-RU" sz="1200" dirty="0"/>
              <a:t>Поиск отклонений стандартной физики,  темной материи нарушение ЛЛИ.</a:t>
            </a:r>
          </a:p>
          <a:p>
            <a:pPr marL="228600" indent="-228600">
              <a:buAutoNum type="arabicPeriod"/>
            </a:pPr>
            <a:r>
              <a:rPr lang="ru-RU" sz="1200" dirty="0"/>
              <a:t>Сверхчувствительные квантовые сенсоры на основе атомных интерферометров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4E7EE-D264-4D1A-BBA2-E956E0F1F25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63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CASPA (Cold Atom Space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PAyload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was an Innovate UK-funded project to design and develop a prototype 6U satellite carrying a cold atom experiment into space.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4E7EE-D264-4D1A-BBA2-E956E0F1F25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51FE-E8B2-40A5-85AD-669AADEF8C6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2203-CECF-4805-8CE3-1A61EFFA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51FE-E8B2-40A5-85AD-669AADEF8C6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2203-CECF-4805-8CE3-1A61EFFA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51FE-E8B2-40A5-85AD-669AADEF8C6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2203-CECF-4805-8CE3-1A61EFFA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51FE-E8B2-40A5-85AD-669AADEF8C6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2203-CECF-4805-8CE3-1A61EFFA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51FE-E8B2-40A5-85AD-669AADEF8C6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2203-CECF-4805-8CE3-1A61EFFA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51FE-E8B2-40A5-85AD-669AADEF8C6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2203-CECF-4805-8CE3-1A61EFFA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51FE-E8B2-40A5-85AD-669AADEF8C6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2203-CECF-4805-8CE3-1A61EFFA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51FE-E8B2-40A5-85AD-669AADEF8C6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2203-CECF-4805-8CE3-1A61EFFA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51FE-E8B2-40A5-85AD-669AADEF8C6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2203-CECF-4805-8CE3-1A61EFFA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51FE-E8B2-40A5-85AD-669AADEF8C6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2203-CECF-4805-8CE3-1A61EFFA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51FE-E8B2-40A5-85AD-669AADEF8C6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2203-CECF-4805-8CE3-1A61EFFA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51FE-E8B2-40A5-85AD-669AADEF8C6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E2203-CECF-4805-8CE3-1A61EFFA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56.png"/><Relationship Id="rId11" Type="http://schemas.openxmlformats.org/officeDocument/2006/relationships/image" Target="../media/image48.wmf"/><Relationship Id="rId5" Type="http://schemas.openxmlformats.org/officeDocument/2006/relationships/image" Target="../media/image55.png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52.wmf"/><Relationship Id="rId4" Type="http://schemas.openxmlformats.org/officeDocument/2006/relationships/image" Target="../media/image54.png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61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8.wmf"/><Relationship Id="rId4" Type="http://schemas.openxmlformats.org/officeDocument/2006/relationships/image" Target="../media/image62.png"/><Relationship Id="rId9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66.wmf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5.png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70.png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69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6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png"/><Relationship Id="rId4" Type="http://schemas.openxmlformats.org/officeDocument/2006/relationships/image" Target="../media/image15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4.emf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5.png"/><Relationship Id="rId9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9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B8CACC-12EA-42E6-A061-03B85ABF6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t="9095" r="15928" b="31103"/>
          <a:stretch/>
        </p:blipFill>
        <p:spPr>
          <a:xfrm>
            <a:off x="1331640" y="2088479"/>
            <a:ext cx="6624736" cy="3312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629"/>
            <a:ext cx="8352928" cy="198985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Концепция ячейки холодных атомов для квантовых сенсоров и стандартов частоты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970" y="589742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00B050"/>
                </a:solidFill>
              </a:rPr>
              <a:t>О.Н. Прудников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Р.Я. </a:t>
            </a:r>
            <a:r>
              <a:rPr lang="ru-RU" sz="2000" b="1" dirty="0" err="1">
                <a:solidFill>
                  <a:srgbClr val="00B050"/>
                </a:solidFill>
              </a:rPr>
              <a:t>Ильенков</a:t>
            </a:r>
            <a:r>
              <a:rPr lang="ru-RU" sz="2000" b="1" dirty="0">
                <a:solidFill>
                  <a:srgbClr val="00B050"/>
                </a:solidFill>
              </a:rPr>
              <a:t>, А.В. </a:t>
            </a:r>
            <a:r>
              <a:rPr lang="ru-RU" sz="2000" b="1" dirty="0" err="1">
                <a:solidFill>
                  <a:srgbClr val="00B050"/>
                </a:solidFill>
              </a:rPr>
              <a:t>Тайченачев</a:t>
            </a:r>
            <a:r>
              <a:rPr lang="ru-RU" sz="2000" b="1" dirty="0">
                <a:solidFill>
                  <a:srgbClr val="00B050"/>
                </a:solidFill>
              </a:rPr>
              <a:t>, В.И. Юдин, С.Н. </a:t>
            </a:r>
            <a:r>
              <a:rPr lang="ru-RU" sz="2000" b="1" dirty="0" err="1">
                <a:solidFill>
                  <a:srgbClr val="00B050"/>
                </a:solidFill>
              </a:rPr>
              <a:t>Багаев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E022D1-28E0-4B8F-8115-AB4D7860F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088479"/>
            <a:ext cx="1872208" cy="1181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9B8B64-7713-4019-A09A-37CA0BA63495}"/>
              </a:ext>
            </a:extLst>
          </p:cNvPr>
          <p:cNvSpPr txBox="1"/>
          <p:nvPr/>
        </p:nvSpPr>
        <p:spPr>
          <a:xfrm>
            <a:off x="4394390" y="5528088"/>
            <a:ext cx="365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лазерной физики СО РАН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EDB12C2-3114-0166-772A-1FD1EA939C67}"/>
              </a:ext>
            </a:extLst>
          </p:cNvPr>
          <p:cNvSpPr/>
          <p:nvPr/>
        </p:nvSpPr>
        <p:spPr>
          <a:xfrm>
            <a:off x="107504" y="765053"/>
            <a:ext cx="8856984" cy="2976816"/>
          </a:xfrm>
          <a:prstGeom prst="roundRect">
            <a:avLst>
              <a:gd name="adj" fmla="val 12498"/>
            </a:avLst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6AD35-A020-27DE-D9BB-CEFF37B3BD96}"/>
              </a:ext>
            </a:extLst>
          </p:cNvPr>
          <p:cNvSpPr txBox="1"/>
          <p:nvPr/>
        </p:nvSpPr>
        <p:spPr>
          <a:xfrm>
            <a:off x="301952" y="48895"/>
            <a:ext cx="8540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Компактизация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систем лазерного охлаждения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62B43F-4D2C-0B2A-0957-4B9D9B7345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62465"/>
            <a:ext cx="1493123" cy="1656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E329F9-C3BF-EF5E-2050-7A680F9349E6}"/>
              </a:ext>
            </a:extLst>
          </p:cNvPr>
          <p:cNvSpPr txBox="1"/>
          <p:nvPr/>
        </p:nvSpPr>
        <p:spPr>
          <a:xfrm>
            <a:off x="539552" y="3218648"/>
            <a:ext cx="3651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2021"/>
            </a:pPr>
            <a:r>
              <a:rPr lang="en-US" sz="1200" b="1" dirty="0"/>
              <a:t> High-flux, adjustable, compact cold-atom source</a:t>
            </a:r>
          </a:p>
          <a:p>
            <a:r>
              <a:rPr lang="en-US" sz="1200" b="1" dirty="0"/>
              <a:t>University of Oxford UK</a:t>
            </a:r>
            <a:endParaRPr lang="ru-RU" sz="12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078C18-1DD6-D2B8-576F-861DEEBFA0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916832"/>
            <a:ext cx="2097096" cy="9474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1B1460-1B24-99D6-8CB1-557972B7682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9307" y="1529510"/>
            <a:ext cx="3773829" cy="15915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191605-03F6-9D5F-FD01-EAD11C0E6BBB}"/>
              </a:ext>
            </a:extLst>
          </p:cNvPr>
          <p:cNvSpPr txBox="1"/>
          <p:nvPr/>
        </p:nvSpPr>
        <p:spPr>
          <a:xfrm>
            <a:off x="5076056" y="3218648"/>
            <a:ext cx="36517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2015  A surface-patterned chip for cold atom MOT  (Centre for Cold Matte, UK)</a:t>
            </a:r>
            <a:endParaRPr lang="ru-RU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D5F526-3F65-F1A7-43F7-CCC4DDFFF3A0}"/>
              </a:ext>
            </a:extLst>
          </p:cNvPr>
          <p:cNvSpPr txBox="1"/>
          <p:nvPr/>
        </p:nvSpPr>
        <p:spPr>
          <a:xfrm>
            <a:off x="1166341" y="827032"/>
            <a:ext cx="3409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Компактные МОЛ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4AA3592-9921-E554-88DE-10B829EC9F0F}"/>
              </a:ext>
            </a:extLst>
          </p:cNvPr>
          <p:cNvSpPr/>
          <p:nvPr/>
        </p:nvSpPr>
        <p:spPr>
          <a:xfrm>
            <a:off x="107504" y="3857450"/>
            <a:ext cx="8856984" cy="2920849"/>
          </a:xfrm>
          <a:prstGeom prst="roundRect">
            <a:avLst>
              <a:gd name="adj" fmla="val 12498"/>
            </a:avLst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8F537E-8479-926A-3270-4E087B94A6A3}"/>
              </a:ext>
            </a:extLst>
          </p:cNvPr>
          <p:cNvSpPr txBox="1"/>
          <p:nvPr/>
        </p:nvSpPr>
        <p:spPr>
          <a:xfrm>
            <a:off x="827584" y="3861048"/>
            <a:ext cx="2608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Атомный Чип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CDFC39F-3163-6B85-EA6C-0DF7CA50D1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525259"/>
            <a:ext cx="1008112" cy="1979506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DC263B82-54FE-F4FE-E932-D307BB0C07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612132"/>
            <a:ext cx="2842940" cy="192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C06611E-41A7-840A-F765-0A5604708F55}"/>
              </a:ext>
            </a:extLst>
          </p:cNvPr>
          <p:cNvSpPr txBox="1"/>
          <p:nvPr/>
        </p:nvSpPr>
        <p:spPr>
          <a:xfrm>
            <a:off x="5580112" y="4776348"/>
            <a:ext cx="2956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требуется МОЛ для предварительного охлаждения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большие токи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высокие температуры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6093296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ИСАН</a:t>
            </a:r>
          </a:p>
        </p:txBody>
      </p:sp>
    </p:spTree>
    <p:extLst>
      <p:ext uri="{BB962C8B-B14F-4D97-AF65-F5344CB8AC3E}">
        <p14:creationId xmlns:p14="http://schemas.microsoft.com/office/powerpoint/2010/main" val="205955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B2327-5FBA-2342-6968-156EFCFA7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7871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создать глубокую оптическую ловушку?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7254C9-FEDF-C0A3-D9CE-92E95DA35351}"/>
              </a:ext>
            </a:extLst>
          </p:cNvPr>
          <p:cNvSpPr txBox="1"/>
          <p:nvPr/>
        </p:nvSpPr>
        <p:spPr>
          <a:xfrm>
            <a:off x="109117" y="723297"/>
            <a:ext cx="652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Эффект выпрямления дипольной силы в </a:t>
            </a:r>
            <a:r>
              <a:rPr lang="ru-RU" dirty="0" err="1"/>
              <a:t>бихроматическом</a:t>
            </a:r>
            <a:r>
              <a:rPr lang="ru-RU" dirty="0"/>
              <a:t> поле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DBB45C-4CCD-631A-FD69-51BE9C2ADF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26141" b="26326"/>
          <a:stretch>
            <a:fillRect/>
          </a:stretch>
        </p:blipFill>
        <p:spPr>
          <a:xfrm>
            <a:off x="5559717" y="2647517"/>
            <a:ext cx="3373228" cy="28372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B71C9C-79C5-93C5-0D5B-FF6DFA0918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267" y="1294623"/>
            <a:ext cx="2880589" cy="13637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7C1699-E9AE-E95A-8845-8868873C202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271" y="2943145"/>
            <a:ext cx="2200582" cy="11336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1E192F-753E-6F8D-551C-008C20AF1E0E}"/>
              </a:ext>
            </a:extLst>
          </p:cNvPr>
          <p:cNvSpPr txBox="1"/>
          <p:nvPr/>
        </p:nvSpPr>
        <p:spPr>
          <a:xfrm>
            <a:off x="179512" y="400506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макроскопический общий период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A0B68B-DAF5-5C44-433E-B64D781FDC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89385" y="1108596"/>
            <a:ext cx="5153744" cy="42868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F5DB94C-B806-AA0D-0CED-40702E0B237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5952" y="5589240"/>
            <a:ext cx="5393517" cy="6042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C619CCE-2C85-79AA-CC16-B03604C41E1B}"/>
              </a:ext>
            </a:extLst>
          </p:cNvPr>
          <p:cNvSpPr txBox="1"/>
          <p:nvPr/>
        </p:nvSpPr>
        <p:spPr>
          <a:xfrm>
            <a:off x="248808" y="6148810"/>
            <a:ext cx="658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</a:rPr>
              <a:t>для реализации сравнимых по глубине сдвигов при существенно различных отстройках </a:t>
            </a:r>
            <a:r>
              <a:rPr lang="en-US" sz="1400" b="1" dirty="0">
                <a:solidFill>
                  <a:srgbClr val="7030A0"/>
                </a:solidFill>
                <a:latin typeface="Symbol" panose="05050102010706020507" pitchFamily="18" charset="2"/>
              </a:rPr>
              <a:t>d</a:t>
            </a:r>
            <a:r>
              <a:rPr lang="en-US" sz="1400" b="1" baseline="-25000" dirty="0">
                <a:solidFill>
                  <a:srgbClr val="7030A0"/>
                </a:solidFill>
                <a:latin typeface="Symbol" panose="05050102010706020507" pitchFamily="18" charset="2"/>
              </a:rPr>
              <a:t>1</a:t>
            </a:r>
            <a:r>
              <a:rPr lang="en-US" sz="1400" b="1" dirty="0">
                <a:solidFill>
                  <a:srgbClr val="7030A0"/>
                </a:solidFill>
                <a:latin typeface="Symbol" panose="05050102010706020507" pitchFamily="18" charset="2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400" b="1" dirty="0">
                <a:solidFill>
                  <a:srgbClr val="7030A0"/>
                </a:solidFill>
                <a:latin typeface="Symbol" panose="05050102010706020507" pitchFamily="18" charset="2"/>
              </a:rPr>
              <a:t>d</a:t>
            </a:r>
            <a:r>
              <a:rPr lang="en-US" sz="1400" b="1" baseline="-25000" dirty="0">
                <a:solidFill>
                  <a:srgbClr val="7030A0"/>
                </a:solidFill>
                <a:latin typeface="Symbol" panose="05050102010706020507" pitchFamily="18" charset="2"/>
              </a:rPr>
              <a:t>2</a:t>
            </a:r>
            <a:r>
              <a:rPr lang="ru-RU" sz="1400" b="1" dirty="0">
                <a:solidFill>
                  <a:srgbClr val="7030A0"/>
                </a:solidFill>
                <a:latin typeface="Symbol" panose="05050102010706020507" pitchFamily="18" charset="2"/>
              </a:rPr>
              <a:t> </a:t>
            </a:r>
            <a:r>
              <a:rPr lang="ru-RU" sz="1400" b="1" dirty="0">
                <a:solidFill>
                  <a:srgbClr val="7030A0"/>
                </a:solidFill>
              </a:rPr>
              <a:t>требуется поле высокой интенсивности.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971E7C-BEF6-30F5-677A-43A2FDFCA31B}"/>
              </a:ext>
            </a:extLst>
          </p:cNvPr>
          <p:cNvSpPr txBox="1"/>
          <p:nvPr/>
        </p:nvSpPr>
        <p:spPr>
          <a:xfrm>
            <a:off x="167695" y="5614621"/>
            <a:ext cx="2964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для реализации </a:t>
            </a:r>
            <a:r>
              <a:rPr lang="en-US" sz="1400" b="1" dirty="0">
                <a:latin typeface="Symbol" panose="05050102010706020507" pitchFamily="18" charset="2"/>
              </a:rPr>
              <a:t>L</a:t>
            </a:r>
            <a:r>
              <a:rPr lang="en-US" sz="1400" b="1" dirty="0"/>
              <a:t> ~ 1 cm  </a:t>
            </a:r>
            <a:r>
              <a:rPr lang="en-US" sz="1400" b="1" dirty="0">
                <a:latin typeface="Symbol" panose="05050102010706020507" pitchFamily="18" charset="2"/>
              </a:rPr>
              <a:t>Dw</a:t>
            </a:r>
            <a:r>
              <a:rPr lang="en-US" sz="1400" b="1" dirty="0"/>
              <a:t>~10</a:t>
            </a:r>
            <a:r>
              <a:rPr lang="ru-RU" sz="1400" b="1" dirty="0"/>
              <a:t>ГГц</a:t>
            </a:r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357810"/>
              </p:ext>
            </p:extLst>
          </p:nvPr>
        </p:nvGraphicFramePr>
        <p:xfrm>
          <a:off x="2593980" y="3020052"/>
          <a:ext cx="19431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Equation" r:id="rId8" imgW="1193760" imgH="482400" progId="Equation.DSMT4">
                  <p:embed/>
                </p:oleObj>
              </mc:Choice>
              <mc:Fallback>
                <p:oleObj name="Equation" r:id="rId8" imgW="1193760" imgH="4824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80" y="3020052"/>
                        <a:ext cx="194310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39552" y="4653136"/>
          <a:ext cx="1656184" cy="733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Equation" r:id="rId10" imgW="888840" imgH="393480" progId="Equation.DSMT4">
                  <p:embed/>
                </p:oleObj>
              </mc:Choice>
              <mc:Fallback>
                <p:oleObj name="Equation" r:id="rId10" imgW="88884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653136"/>
                        <a:ext cx="1656184" cy="7334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86475" y="1908699"/>
            <a:ext cx="325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макроскопический потенциал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4005064"/>
            <a:ext cx="2304256" cy="1512168"/>
          </a:xfrm>
          <a:prstGeom prst="roundRect">
            <a:avLst>
              <a:gd name="adj" fmla="val 107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27784" y="4005064"/>
            <a:ext cx="2304256" cy="1512168"/>
          </a:xfrm>
          <a:prstGeom prst="roundRect">
            <a:avLst>
              <a:gd name="adj" fmla="val 107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1E192F-753E-6F8D-551C-008C20AF1E0E}"/>
              </a:ext>
            </a:extLst>
          </p:cNvPr>
          <p:cNvSpPr txBox="1"/>
          <p:nvPr/>
        </p:nvSpPr>
        <p:spPr>
          <a:xfrm>
            <a:off x="2627784" y="40050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кривизна потенциала</a:t>
            </a: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771800" y="4365104"/>
          <a:ext cx="720080" cy="51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Equation" r:id="rId12" imgW="583920" imgH="419040" progId="Equation.DSMT4">
                  <p:embed/>
                </p:oleObj>
              </mc:Choice>
              <mc:Fallback>
                <p:oleObj name="Equation" r:id="rId12" imgW="58392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365104"/>
                        <a:ext cx="720080" cy="5165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3779912" y="4653136"/>
          <a:ext cx="864096" cy="68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Equation" r:id="rId14" imgW="495000" imgH="393480" progId="Equation.DSMT4">
                  <p:embed/>
                </p:oleObj>
              </mc:Choice>
              <mc:Fallback>
                <p:oleObj name="Equation" r:id="rId14" imgW="49500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653136"/>
                        <a:ext cx="864096" cy="686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FE663EF-9D37-4F24-A5B4-3142B88065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06652"/>
              </p:ext>
            </p:extLst>
          </p:nvPr>
        </p:nvGraphicFramePr>
        <p:xfrm>
          <a:off x="6660110" y="2290066"/>
          <a:ext cx="1172441" cy="416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Equation" r:id="rId16" imgW="571320" imgH="203040" progId="Equation.DSMT4">
                  <p:embed/>
                </p:oleObj>
              </mc:Choice>
              <mc:Fallback>
                <p:oleObj name="Equation" r:id="rId16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60110" y="2290066"/>
                        <a:ext cx="1172441" cy="416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78B6EF1-AC15-45E4-4F3B-B881D38DA3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946664"/>
              </p:ext>
            </p:extLst>
          </p:nvPr>
        </p:nvGraphicFramePr>
        <p:xfrm>
          <a:off x="3284939" y="2287132"/>
          <a:ext cx="1381318" cy="428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Equation" r:id="rId18" imgW="736560" imgH="228600" progId="Equation.DSMT4">
                  <p:embed/>
                </p:oleObj>
              </mc:Choice>
              <mc:Fallback>
                <p:oleObj name="Equation" r:id="rId18" imgW="736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84939" y="2287132"/>
                        <a:ext cx="1381318" cy="428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ABDE3E2-A0E2-4817-1ABE-9E9C392B6705}"/>
              </a:ext>
            </a:extLst>
          </p:cNvPr>
          <p:cNvSpPr txBox="1"/>
          <p:nvPr/>
        </p:nvSpPr>
        <p:spPr>
          <a:xfrm>
            <a:off x="131787" y="2734061"/>
            <a:ext cx="462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пространственные биения полевых сдвигов</a:t>
            </a:r>
          </a:p>
        </p:txBody>
      </p:sp>
    </p:spTree>
    <p:extLst>
      <p:ext uri="{BB962C8B-B14F-4D97-AF65-F5344CB8AC3E}">
        <p14:creationId xmlns:p14="http://schemas.microsoft.com/office/powerpoint/2010/main" val="233977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4ED06-488A-1F12-83DB-4EDEB3597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Многоуровневая структура атомов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29614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2996952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Каждое из полей резонансно выделенному оптическому переходу. Соответственно, для создания оптических сдвигов состояний  </a:t>
            </a:r>
            <a:r>
              <a:rPr lang="en-US" sz="1400" dirty="0"/>
              <a:t>|g</a:t>
            </a:r>
            <a:r>
              <a:rPr lang="en-US" sz="1400" baseline="-25000" dirty="0"/>
              <a:t>1</a:t>
            </a:r>
            <a:r>
              <a:rPr lang="en-US" sz="1400" dirty="0"/>
              <a:t>&gt; </a:t>
            </a:r>
            <a:r>
              <a:rPr lang="ru-RU" sz="1400" dirty="0"/>
              <a:t>и </a:t>
            </a:r>
            <a:r>
              <a:rPr lang="en-US" sz="1400" dirty="0"/>
              <a:t>|g</a:t>
            </a:r>
            <a:r>
              <a:rPr lang="ru-RU" sz="1400" baseline="-25000" dirty="0"/>
              <a:t>2</a:t>
            </a:r>
            <a:r>
              <a:rPr lang="en-US" sz="1400" dirty="0"/>
              <a:t>&gt; </a:t>
            </a:r>
            <a:r>
              <a:rPr lang="ru-RU" sz="1400" dirty="0"/>
              <a:t>глубиной </a:t>
            </a:r>
            <a:r>
              <a:rPr lang="en-US" sz="1400" dirty="0"/>
              <a:t>U~ </a:t>
            </a:r>
            <a:r>
              <a:rPr lang="en-US" sz="1400" dirty="0">
                <a:latin typeface="MT Extra" pitchFamily="18" charset="2"/>
              </a:rPr>
              <a:t>h</a:t>
            </a:r>
            <a:r>
              <a:rPr lang="en-US" sz="1400" dirty="0">
                <a:latin typeface="Symbol" pitchFamily="18" charset="2"/>
              </a:rPr>
              <a:t>g </a:t>
            </a:r>
            <a:r>
              <a:rPr lang="ru-RU" sz="1400" dirty="0"/>
              <a:t>требуются небольшие интенсивности полей </a:t>
            </a:r>
            <a:r>
              <a:rPr lang="en-US" sz="1400" dirty="0"/>
              <a:t>~ </a:t>
            </a:r>
            <a:r>
              <a:rPr lang="en-US" sz="1400" dirty="0" err="1"/>
              <a:t>I</a:t>
            </a:r>
            <a:r>
              <a:rPr lang="en-US" sz="1400" baseline="-25000" dirty="0" err="1"/>
              <a:t>sat</a:t>
            </a:r>
            <a:r>
              <a:rPr lang="en-US" sz="1400" dirty="0"/>
              <a:t>  (</a:t>
            </a:r>
            <a:r>
              <a:rPr lang="ru-RU" sz="1400" dirty="0" err="1"/>
              <a:t>раби</a:t>
            </a:r>
            <a:r>
              <a:rPr lang="en-US" sz="1400" dirty="0"/>
              <a:t> </a:t>
            </a:r>
            <a:r>
              <a:rPr lang="en-US" sz="1400" dirty="0">
                <a:sym typeface="Symbol"/>
              </a:rPr>
              <a:t>~</a:t>
            </a:r>
            <a:r>
              <a:rPr lang="en-US" sz="1400" dirty="0"/>
              <a:t>)</a:t>
            </a:r>
            <a:endParaRPr lang="ru-RU" sz="1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764704"/>
            <a:ext cx="554951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139952" y="4365104"/>
          <a:ext cx="166968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5" imgW="672840" imgH="203040" progId="Equation.DSMT4">
                  <p:embed/>
                </p:oleObj>
              </mc:Choice>
              <mc:Fallback>
                <p:oleObj name="Equation" r:id="rId5" imgW="67284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365104"/>
                        <a:ext cx="1669686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6948264" y="4365104"/>
          <a:ext cx="16700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7" imgW="672840" imgH="203040" progId="Equation.DSMT4">
                  <p:embed/>
                </p:oleObj>
              </mc:Choice>
              <mc:Fallback>
                <p:oleObj name="Equation" r:id="rId7" imgW="67284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4365104"/>
                        <a:ext cx="167005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427449"/>
              </p:ext>
            </p:extLst>
          </p:nvPr>
        </p:nvGraphicFramePr>
        <p:xfrm>
          <a:off x="755576" y="4937071"/>
          <a:ext cx="1885710" cy="835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9" imgW="888840" imgH="393480" progId="Equation.DSMT4">
                  <p:embed/>
                </p:oleObj>
              </mc:Choice>
              <mc:Fallback>
                <p:oleObj name="Equation" r:id="rId9" imgW="88884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937071"/>
                        <a:ext cx="1885710" cy="835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92E204-CBB1-4E79-AC70-B3CD4EB922BB}"/>
              </a:ext>
            </a:extLst>
          </p:cNvPr>
          <p:cNvSpPr txBox="1"/>
          <p:nvPr/>
        </p:nvSpPr>
        <p:spPr>
          <a:xfrm>
            <a:off x="3491880" y="4918517"/>
            <a:ext cx="130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ym typeface="Symbol" panose="05050102010706020507" pitchFamily="18" charset="2"/>
              </a:rPr>
              <a:t> = 10 ГГц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7A2123C-2F0D-D0CC-F5E2-8C7A9F6F5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400655"/>
              </p:ext>
            </p:extLst>
          </p:nvPr>
        </p:nvGraphicFramePr>
        <p:xfrm>
          <a:off x="323528" y="4416942"/>
          <a:ext cx="1866093" cy="369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11" imgW="1218960" imgH="241200" progId="Equation.DSMT4">
                  <p:embed/>
                </p:oleObj>
              </mc:Choice>
              <mc:Fallback>
                <p:oleObj name="Equation" r:id="rId11" imgW="1218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3528" y="4416942"/>
                        <a:ext cx="1866093" cy="369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39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4">
            <a:extLst>
              <a:ext uri="{FF2B5EF4-FFF2-40B4-BE49-F238E27FC236}">
                <a16:creationId xmlns:a16="http://schemas.microsoft.com/office/drawing/2014/main" id="{33771CC4-8205-715D-FE5A-E714F6160020}"/>
              </a:ext>
            </a:extLst>
          </p:cNvPr>
          <p:cNvSpPr/>
          <p:nvPr/>
        </p:nvSpPr>
        <p:spPr>
          <a:xfrm>
            <a:off x="53752" y="3720731"/>
            <a:ext cx="9036496" cy="2821314"/>
          </a:xfrm>
          <a:prstGeom prst="roundRect">
            <a:avLst>
              <a:gd name="adj" fmla="val 5663"/>
            </a:avLst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931A7D49-6995-9731-227C-C066384A0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2935"/>
          <a:stretch>
            <a:fillRect/>
          </a:stretch>
        </p:blipFill>
        <p:spPr bwMode="auto">
          <a:xfrm>
            <a:off x="947176" y="4718262"/>
            <a:ext cx="3001177" cy="178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53752" y="836712"/>
            <a:ext cx="8982744" cy="2821314"/>
          </a:xfrm>
          <a:prstGeom prst="roundRect">
            <a:avLst>
              <a:gd name="adj" fmla="val 5663"/>
            </a:avLst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11">
            <a:extLst>
              <a:ext uri="{FF2B5EF4-FFF2-40B4-BE49-F238E27FC236}">
                <a16:creationId xmlns:a16="http://schemas.microsoft.com/office/drawing/2014/main" id="{59F47900-E63B-6AF6-266C-79E9A92C1D7E}"/>
              </a:ext>
            </a:extLst>
          </p:cNvPr>
          <p:cNvSpPr/>
          <p:nvPr/>
        </p:nvSpPr>
        <p:spPr>
          <a:xfrm>
            <a:off x="107504" y="2788204"/>
            <a:ext cx="2232248" cy="23689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2B2A644-13BD-A8E4-2E22-01D71A509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0602"/>
          <a:stretch>
            <a:fillRect/>
          </a:stretch>
        </p:blipFill>
        <p:spPr bwMode="auto">
          <a:xfrm>
            <a:off x="6460990" y="3884672"/>
            <a:ext cx="2527269" cy="214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5267" y="862148"/>
            <a:ext cx="29813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5" y="959485"/>
            <a:ext cx="3006091" cy="181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614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1D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конфигурации световых полей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911713"/>
            <a:ext cx="1800200" cy="202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1987" y="1096424"/>
            <a:ext cx="1954086" cy="14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3980209" y="3084897"/>
            <a:ext cx="2736304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882401"/>
              </p:ext>
            </p:extLst>
          </p:nvPr>
        </p:nvGraphicFramePr>
        <p:xfrm>
          <a:off x="4197350" y="3146425"/>
          <a:ext cx="24114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quation" r:id="rId9" imgW="2552400" imgH="482400" progId="Equation.DSMT4">
                  <p:embed/>
                </p:oleObj>
              </mc:Choice>
              <mc:Fallback>
                <p:oleObj name="Equation" r:id="rId9" imgW="2552400" imgH="482400" progId="Equation.DSMT4">
                  <p:embed/>
                  <p:pic>
                    <p:nvPicPr>
                      <p:cNvPr id="17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3146425"/>
                        <a:ext cx="2411413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57606" y="2779349"/>
            <a:ext cx="1733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20569" y="3153422"/>
            <a:ext cx="1008112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0963F29-1FCB-B26C-CB02-2D1C0FFB01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006261"/>
              </p:ext>
            </p:extLst>
          </p:nvPr>
        </p:nvGraphicFramePr>
        <p:xfrm>
          <a:off x="6630556" y="6035808"/>
          <a:ext cx="226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13" imgW="2260440" imgH="457200" progId="Equation.DSMT4">
                  <p:embed/>
                </p:oleObj>
              </mc:Choice>
              <mc:Fallback>
                <p:oleObj name="Equation" r:id="rId13" imgW="2260440" imgH="457200" progId="Equation.DSMT4">
                  <p:embed/>
                  <p:pic>
                    <p:nvPicPr>
                      <p:cNvPr id="14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556" y="6035808"/>
                        <a:ext cx="2260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0725DD86-3139-54F3-71D4-9BC5625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49398"/>
          <a:stretch>
            <a:fillRect/>
          </a:stretch>
        </p:blipFill>
        <p:spPr bwMode="auto">
          <a:xfrm>
            <a:off x="3735943" y="3844836"/>
            <a:ext cx="2623058" cy="216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4AEC634-4B33-3907-0C2C-71C8663DA3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021021"/>
              </p:ext>
            </p:extLst>
          </p:nvPr>
        </p:nvGraphicFramePr>
        <p:xfrm>
          <a:off x="4221069" y="6035808"/>
          <a:ext cx="196936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Equation" r:id="rId15" imgW="1904760" imgH="482400" progId="Equation.DSMT4">
                  <p:embed/>
                </p:oleObj>
              </mc:Choice>
              <mc:Fallback>
                <p:oleObj name="Equation" r:id="rId15" imgW="1904760" imgH="482400" progId="Equation.DSMT4">
                  <p:embed/>
                  <p:pic>
                    <p:nvPicPr>
                      <p:cNvPr id="17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069" y="6035808"/>
                        <a:ext cx="1969368" cy="484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A733A2B-0310-9E63-8E1C-C1CC11308C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869071"/>
              </p:ext>
            </p:extLst>
          </p:nvPr>
        </p:nvGraphicFramePr>
        <p:xfrm>
          <a:off x="5004048" y="1340768"/>
          <a:ext cx="1008112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Equation" r:id="rId17" imgW="622080" imgH="177480" progId="Equation.DSMT4">
                  <p:embed/>
                </p:oleObj>
              </mc:Choice>
              <mc:Fallback>
                <p:oleObj name="Equation" r:id="rId17" imgW="622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04048" y="1340768"/>
                        <a:ext cx="1008112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8AA21381-6449-2DFE-306F-C4AC16C18C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143601"/>
              </p:ext>
            </p:extLst>
          </p:nvPr>
        </p:nvGraphicFramePr>
        <p:xfrm>
          <a:off x="4912495" y="4486770"/>
          <a:ext cx="698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Equation" r:id="rId19" imgW="698400" imgH="177480" progId="Equation.DSMT4">
                  <p:embed/>
                </p:oleObj>
              </mc:Choice>
              <mc:Fallback>
                <p:oleObj name="Equation" r:id="rId19" imgW="698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12495" y="4486770"/>
                        <a:ext cx="6985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116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6CF2CD-7EB1-4640-AC5C-EC1FA5DD4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879" y="453290"/>
            <a:ext cx="2906214" cy="237509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812E75F-B9BE-AB7E-BF77-014B4311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2548" y="1496794"/>
            <a:ext cx="1633763" cy="122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382651-3818-DDE7-886D-7E83337D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104" y="2564904"/>
            <a:ext cx="5971646" cy="407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25" y="3842259"/>
            <a:ext cx="3744416" cy="165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07288" cy="33643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Макроскопический оптический потенциал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432" y="869960"/>
            <a:ext cx="2109354" cy="237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805264"/>
            <a:ext cx="2199896" cy="48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B14FEC-1813-6F68-7B36-02CB96352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24884" y="1786107"/>
            <a:ext cx="1633762" cy="71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3E5D93-EC07-0FE6-D5F3-025D9ADDE992}"/>
              </a:ext>
            </a:extLst>
          </p:cNvPr>
          <p:cNvSpPr txBox="1"/>
          <p:nvPr/>
        </p:nvSpPr>
        <p:spPr>
          <a:xfrm>
            <a:off x="2997229" y="1023033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6DA36-7285-D41E-FC09-E2ABC17311EE}"/>
              </a:ext>
            </a:extLst>
          </p:cNvPr>
          <p:cNvSpPr txBox="1"/>
          <p:nvPr/>
        </p:nvSpPr>
        <p:spPr>
          <a:xfrm>
            <a:off x="6304781" y="1101022"/>
            <a:ext cx="953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v=60 m/s</a:t>
            </a:r>
            <a:endParaRPr lang="ru-RU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041946-4066-BFCA-44F4-38D22732A662}"/>
              </a:ext>
            </a:extLst>
          </p:cNvPr>
          <p:cNvSpPr txBox="1"/>
          <p:nvPr/>
        </p:nvSpPr>
        <p:spPr>
          <a:xfrm>
            <a:off x="6174755" y="1903951"/>
            <a:ext cx="953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v=35 m/s</a:t>
            </a:r>
            <a:endParaRPr lang="ru-RU" sz="1600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AC99966-38B5-3E49-35B9-8824598A7898}"/>
              </a:ext>
            </a:extLst>
          </p:cNvPr>
          <p:cNvCxnSpPr>
            <a:cxnSpLocks/>
          </p:cNvCxnSpPr>
          <p:nvPr/>
        </p:nvCxnSpPr>
        <p:spPr>
          <a:xfrm flipH="1" flipV="1">
            <a:off x="6225709" y="1700066"/>
            <a:ext cx="320945" cy="275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6426C46-A005-FFCB-E3ED-86C705A77B81}"/>
              </a:ext>
            </a:extLst>
          </p:cNvPr>
          <p:cNvCxnSpPr>
            <a:cxnSpLocks/>
          </p:cNvCxnSpPr>
          <p:nvPr/>
        </p:nvCxnSpPr>
        <p:spPr>
          <a:xfrm flipH="1" flipV="1">
            <a:off x="6225709" y="903091"/>
            <a:ext cx="320945" cy="275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B8BFF-D63C-0386-1184-5733B2D2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30834A-5DB4-6C71-22DB-4583C66D64BB}"/>
              </a:ext>
            </a:extLst>
          </p:cNvPr>
          <p:cNvSpPr txBox="1"/>
          <p:nvPr/>
        </p:nvSpPr>
        <p:spPr>
          <a:xfrm>
            <a:off x="578037" y="1234514"/>
            <a:ext cx="82296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Представлена концепция реализации «</a:t>
            </a:r>
            <a:r>
              <a:rPr lang="ru-RU" b="1" dirty="0"/>
              <a:t>ячейки холодных атомов</a:t>
            </a:r>
            <a:r>
              <a:rPr lang="ru-RU" dirty="0"/>
              <a:t>»</a:t>
            </a:r>
          </a:p>
          <a:p>
            <a:pPr algn="just"/>
            <a:endParaRPr lang="ru-RU" dirty="0"/>
          </a:p>
          <a:p>
            <a:pPr marL="342900" indent="-342900" algn="just">
              <a:buAutoNum type="arabicPeriod"/>
            </a:pPr>
            <a:r>
              <a:rPr lang="ru-RU" dirty="0"/>
              <a:t>возможность реализации полностью оптической диссипативной ловушки для нейтральных атомов с глубиной порядка и более 1 К (сопоставима с МОЛ)</a:t>
            </a:r>
          </a:p>
          <a:p>
            <a:pPr marL="342900" indent="-342900" algn="just">
              <a:buAutoNum type="arabicPeriod"/>
            </a:pPr>
            <a:r>
              <a:rPr lang="ru-RU" dirty="0"/>
              <a:t>требует сравнительно малые интенсивности полей </a:t>
            </a:r>
            <a:r>
              <a:rPr lang="en-US" dirty="0"/>
              <a:t>~ 50-100 </a:t>
            </a:r>
            <a:r>
              <a:rPr lang="en-US" dirty="0" err="1"/>
              <a:t>mW</a:t>
            </a:r>
            <a:r>
              <a:rPr lang="en-US" dirty="0"/>
              <a:t>/cm</a:t>
            </a:r>
            <a:r>
              <a:rPr lang="en-US" baseline="30000" dirty="0"/>
              <a:t>2</a:t>
            </a:r>
            <a:endParaRPr lang="ru-RU" baseline="30000" dirty="0"/>
          </a:p>
          <a:p>
            <a:pPr algn="just"/>
            <a:r>
              <a:rPr lang="ru-RU" dirty="0"/>
              <a:t>3.   не требует наличия магнитного поля</a:t>
            </a:r>
          </a:p>
          <a:p>
            <a:pPr algn="just"/>
            <a:endParaRPr lang="ru-RU" dirty="0"/>
          </a:p>
          <a:p>
            <a:pPr algn="just"/>
            <a:r>
              <a:rPr lang="ru-RU" sz="2400" dirty="0"/>
              <a:t>основа</a:t>
            </a:r>
            <a:r>
              <a:rPr lang="en-US" sz="2400" dirty="0"/>
              <a:t> </a:t>
            </a:r>
            <a:r>
              <a:rPr lang="ru-RU" sz="2400" dirty="0"/>
              <a:t>реализации компактных устройств на основе холодных атомов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C3A8E4-7B4A-4C26-A14E-C1C13E8525F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037" y="4351858"/>
            <a:ext cx="2386608" cy="2328862"/>
          </a:xfrm>
          <a:prstGeom prst="rect">
            <a:avLst/>
          </a:prstGeom>
        </p:spPr>
      </p:pic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E2E9C6C2-C952-4B8B-986C-7EB7D55BC2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187387"/>
              </p:ext>
            </p:extLst>
          </p:nvPr>
        </p:nvGraphicFramePr>
        <p:xfrm>
          <a:off x="5436096" y="4363379"/>
          <a:ext cx="2459037" cy="232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4" imgW="990360" imgH="939600" progId="Equation.DSMT4">
                  <p:embed/>
                </p:oleObj>
              </mc:Choice>
              <mc:Fallback>
                <p:oleObj name="Equation" r:id="rId4" imgW="990360" imgH="939600" progId="Equation.DSMT4">
                  <p:embed/>
                  <p:pic>
                    <p:nvPicPr>
                      <p:cNvPr id="440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363379"/>
                        <a:ext cx="2459037" cy="232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03994770-7635-464B-ACCA-217A8CDC3F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060574"/>
              </p:ext>
            </p:extLst>
          </p:nvPr>
        </p:nvGraphicFramePr>
        <p:xfrm>
          <a:off x="3047820" y="4797152"/>
          <a:ext cx="19510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6" imgW="888840" imgH="393480" progId="Equation.DSMT4">
                  <p:embed/>
                </p:oleObj>
              </mc:Choice>
              <mc:Fallback>
                <p:oleObj name="Equation" r:id="rId6" imgW="888840" imgH="393480" progId="Equation.DSMT4">
                  <p:embed/>
                  <p:pic>
                    <p:nvPicPr>
                      <p:cNvPr id="44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820" y="4797152"/>
                        <a:ext cx="19510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3608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6830786" cy="42348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566124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Thank you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9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922A5FC-B063-FF59-EE85-4290E6A5C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857232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The history of laser cooling epoch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83ACC-9157-1864-C94A-A66FBCA922B1}"/>
              </a:ext>
            </a:extLst>
          </p:cNvPr>
          <p:cNvSpPr txBox="1"/>
          <p:nvPr/>
        </p:nvSpPr>
        <p:spPr>
          <a:xfrm>
            <a:off x="285720" y="857232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Laser cooling and trapping of neutral atoms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714D8-1496-3232-7304-9A2AC08DF72D}"/>
              </a:ext>
            </a:extLst>
          </p:cNvPr>
          <p:cNvSpPr txBox="1"/>
          <p:nvPr/>
        </p:nvSpPr>
        <p:spPr>
          <a:xfrm>
            <a:off x="251520" y="1196752"/>
            <a:ext cx="607717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/>
              <a:t> 1968 </a:t>
            </a:r>
            <a:r>
              <a:rPr lang="en-US" sz="1400" dirty="0">
                <a:solidFill>
                  <a:srgbClr val="FF0000"/>
                </a:solidFill>
              </a:rPr>
              <a:t>Theory:</a:t>
            </a:r>
            <a:r>
              <a:rPr lang="en-US" sz="1400" dirty="0"/>
              <a:t> Localization of atoms in optical potential</a:t>
            </a:r>
          </a:p>
          <a:p>
            <a:r>
              <a:rPr lang="en-US" sz="1400" dirty="0"/>
              <a:t>(</a:t>
            </a:r>
            <a:r>
              <a:rPr lang="de-DE" sz="1400" dirty="0" err="1"/>
              <a:t>Wladilen</a:t>
            </a:r>
            <a:r>
              <a:rPr lang="de-DE" sz="1400" dirty="0"/>
              <a:t> </a:t>
            </a:r>
            <a:r>
              <a:rPr lang="de-DE" sz="1400" dirty="0" err="1"/>
              <a:t>Stepanowitsch</a:t>
            </a:r>
            <a:r>
              <a:rPr lang="de-DE" sz="1400" dirty="0"/>
              <a:t> </a:t>
            </a:r>
            <a:r>
              <a:rPr lang="de-DE" sz="1400" dirty="0" err="1"/>
              <a:t>Letochow</a:t>
            </a:r>
            <a:r>
              <a:rPr lang="en-US" sz="1400" dirty="0"/>
              <a:t>)</a:t>
            </a:r>
          </a:p>
          <a:p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en-US" sz="1400" dirty="0"/>
              <a:t> 1975 </a:t>
            </a:r>
            <a:r>
              <a:rPr lang="en-US" sz="1400" dirty="0">
                <a:solidFill>
                  <a:srgbClr val="FF0000"/>
                </a:solidFill>
              </a:rPr>
              <a:t>Theory</a:t>
            </a:r>
            <a:r>
              <a:rPr lang="en-US" sz="1400" dirty="0"/>
              <a:t> of Doppler cooling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Hansh</a:t>
            </a:r>
            <a:r>
              <a:rPr lang="en-US" sz="1400" dirty="0"/>
              <a:t>, </a:t>
            </a:r>
            <a:r>
              <a:rPr lang="en-US" sz="1400" dirty="0" err="1"/>
              <a:t>Shawlow</a:t>
            </a:r>
            <a:r>
              <a:rPr lang="en-US" sz="1400" dirty="0"/>
              <a:t>, </a:t>
            </a:r>
            <a:r>
              <a:rPr lang="en-US" sz="1400" dirty="0" err="1"/>
              <a:t>Wineland</a:t>
            </a:r>
            <a:r>
              <a:rPr lang="en-US" sz="1400" dirty="0"/>
              <a:t>, </a:t>
            </a:r>
            <a:r>
              <a:rPr lang="en-US" sz="1400" dirty="0" err="1"/>
              <a:t>Dehmelt</a:t>
            </a:r>
            <a:r>
              <a:rPr lang="en-US" sz="1400" dirty="0"/>
              <a:t>)</a:t>
            </a:r>
          </a:p>
          <a:p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 1980-1982  </a:t>
            </a:r>
            <a:r>
              <a:rPr lang="en-US" sz="1400" dirty="0"/>
              <a:t>Slow downing and cooling of atomic beams  v</a:t>
            </a:r>
            <a:r>
              <a:rPr lang="en-US" sz="1400" dirty="0">
                <a:sym typeface="Symbol"/>
              </a:rPr>
              <a:t>10m/s, T 1 K</a:t>
            </a:r>
            <a:endParaRPr lang="en-US" sz="1400" dirty="0"/>
          </a:p>
          <a:p>
            <a:r>
              <a:rPr lang="en-US" sz="1400" dirty="0"/>
              <a:t>   (</a:t>
            </a:r>
            <a:r>
              <a:rPr lang="en-US" sz="1400" dirty="0" err="1"/>
              <a:t>Balikin</a:t>
            </a:r>
            <a:r>
              <a:rPr lang="en-US" sz="1400" dirty="0"/>
              <a:t>, Phillips et. al. ) </a:t>
            </a:r>
          </a:p>
          <a:p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>
                <a:solidFill>
                  <a:srgbClr val="00B050"/>
                </a:solidFill>
              </a:rPr>
              <a:t>1985  </a:t>
            </a:r>
            <a:r>
              <a:rPr lang="en-US" sz="1400" dirty="0"/>
              <a:t>Optical molasses </a:t>
            </a:r>
            <a:r>
              <a:rPr lang="en-US" sz="1400" dirty="0">
                <a:sym typeface="Symbol"/>
              </a:rPr>
              <a:t>T  T</a:t>
            </a:r>
            <a:r>
              <a:rPr lang="en-US" sz="1400" baseline="-25000" dirty="0">
                <a:sym typeface="Symbol"/>
              </a:rPr>
              <a:t>D</a:t>
            </a:r>
            <a:r>
              <a:rPr lang="en-US" sz="1400" dirty="0">
                <a:sym typeface="Symbol"/>
              </a:rPr>
              <a:t>= 240 K (Na)</a:t>
            </a:r>
            <a:endParaRPr lang="en-US" sz="1400" dirty="0"/>
          </a:p>
          <a:p>
            <a:r>
              <a:rPr lang="en-US" sz="1400" dirty="0"/>
              <a:t>(Chu, </a:t>
            </a:r>
            <a:r>
              <a:rPr lang="en-US" sz="1400" dirty="0" err="1"/>
              <a:t>Hollberg</a:t>
            </a:r>
            <a:r>
              <a:rPr lang="en-US" sz="1400" dirty="0"/>
              <a:t> et. al.)</a:t>
            </a:r>
          </a:p>
          <a:p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>
                <a:solidFill>
                  <a:srgbClr val="00B050"/>
                </a:solidFill>
              </a:rPr>
              <a:t>1986</a:t>
            </a:r>
            <a:r>
              <a:rPr lang="en-US" sz="1400" dirty="0"/>
              <a:t> Optical trap</a:t>
            </a:r>
          </a:p>
          <a:p>
            <a:r>
              <a:rPr lang="en-US" sz="1400" dirty="0"/>
              <a:t>(Chu et. al.)</a:t>
            </a:r>
          </a:p>
          <a:p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en-US" sz="1400" dirty="0"/>
              <a:t> 1986 </a:t>
            </a:r>
            <a:r>
              <a:rPr lang="en-US" sz="1400" dirty="0">
                <a:solidFill>
                  <a:srgbClr val="FF0000"/>
                </a:solidFill>
              </a:rPr>
              <a:t>Theory</a:t>
            </a:r>
            <a:r>
              <a:rPr lang="en-US" sz="1400" dirty="0"/>
              <a:t> of MOT</a:t>
            </a:r>
          </a:p>
          <a:p>
            <a:r>
              <a:rPr lang="en-US" sz="1400" dirty="0"/>
              <a:t>(Pritchard et. al., </a:t>
            </a:r>
            <a:r>
              <a:rPr lang="en-US" sz="1400" dirty="0" err="1"/>
              <a:t>Dalibard</a:t>
            </a:r>
            <a:r>
              <a:rPr lang="en-US" sz="1400" dirty="0"/>
              <a:t>)</a:t>
            </a:r>
          </a:p>
          <a:p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en-US" sz="1400" dirty="0"/>
              <a:t>  </a:t>
            </a:r>
            <a:r>
              <a:rPr lang="en-US" sz="1400" dirty="0">
                <a:solidFill>
                  <a:srgbClr val="00B050"/>
                </a:solidFill>
              </a:rPr>
              <a:t>1987</a:t>
            </a:r>
            <a:r>
              <a:rPr lang="en-US" sz="1400" dirty="0"/>
              <a:t> MOT</a:t>
            </a:r>
          </a:p>
          <a:p>
            <a:r>
              <a:rPr lang="en-US" sz="1400" dirty="0"/>
              <a:t> ( </a:t>
            </a:r>
            <a:r>
              <a:rPr lang="en-US" sz="1400" dirty="0" err="1"/>
              <a:t>Raab</a:t>
            </a:r>
            <a:r>
              <a:rPr lang="en-US" sz="1400" dirty="0"/>
              <a:t> et. al.)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773FC4A-94B3-5A3B-BF02-E3230D71E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85860"/>
            <a:ext cx="7370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1D45BC0-FFFD-10EA-3689-6A5401A1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643446"/>
            <a:ext cx="173009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5CEB3E96-0363-EE46-E3F9-8ED0AF7D2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785926"/>
            <a:ext cx="714380" cy="75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A8C01ED0-4149-4EEB-13C9-30ABC8D3B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143248"/>
            <a:ext cx="73627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9E5D0F3-A532-73BA-9DC4-FBE13219B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786190"/>
            <a:ext cx="928694" cy="43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6B9EE4-B44C-C48D-684C-1B2AC3B95762}"/>
              </a:ext>
            </a:extLst>
          </p:cNvPr>
          <p:cNvSpPr txBox="1"/>
          <p:nvPr/>
        </p:nvSpPr>
        <p:spPr>
          <a:xfrm>
            <a:off x="5786446" y="1285860"/>
            <a:ext cx="3143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basic idea behind laser cooling is the conservation of energy and momentum during</a:t>
            </a:r>
          </a:p>
          <a:p>
            <a:r>
              <a:rPr lang="en-US" sz="1000" dirty="0"/>
              <a:t>the absorption and emission of radiation.</a:t>
            </a:r>
            <a:endParaRPr lang="ru-RU" sz="1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2CFFBB-7EB7-4CBC-BDAF-6945E19798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7150" y="2420888"/>
            <a:ext cx="2581635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4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029" y="314477"/>
            <a:ext cx="6912768" cy="86834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Nobel prize winners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85926"/>
            <a:ext cx="5357850" cy="4525963"/>
          </a:xfrm>
        </p:spPr>
        <p:txBody>
          <a:bodyPr/>
          <a:lstStyle/>
          <a:p>
            <a:pPr eaLnBrk="1" hangingPunct="1"/>
            <a:r>
              <a:rPr lang="en-US" sz="1600" b="1" dirty="0">
                <a:latin typeface="Times New Roman" pitchFamily="18" charset="0"/>
              </a:rPr>
              <a:t>1997</a:t>
            </a:r>
            <a:r>
              <a:rPr lang="en-US" sz="1600" dirty="0">
                <a:latin typeface="Times New Roman" pitchFamily="18" charset="0"/>
              </a:rPr>
              <a:t> was awarded jointly to Steven Chu, Claude Cohen-</a:t>
            </a:r>
            <a:r>
              <a:rPr lang="en-US" sz="1600" dirty="0" err="1">
                <a:latin typeface="Times New Roman" pitchFamily="18" charset="0"/>
              </a:rPr>
              <a:t>Tannoudji</a:t>
            </a:r>
            <a:r>
              <a:rPr lang="en-US" sz="1600" dirty="0">
                <a:latin typeface="Times New Roman" pitchFamily="18" charset="0"/>
              </a:rPr>
              <a:t> and William D. Phillips "</a:t>
            </a:r>
            <a:r>
              <a:rPr lang="en-US" sz="1600" b="1" dirty="0">
                <a:latin typeface="Times New Roman" pitchFamily="18" charset="0"/>
              </a:rPr>
              <a:t>for development of methods to cool and trap atoms with laser light</a:t>
            </a:r>
            <a:r>
              <a:rPr lang="en-US" sz="1600" dirty="0">
                <a:latin typeface="Times New Roman" pitchFamily="18" charset="0"/>
              </a:rPr>
              <a:t>"</a:t>
            </a:r>
            <a:r>
              <a:rPr lang="ru-RU" sz="1600" dirty="0">
                <a:latin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</a:endParaRPr>
          </a:p>
          <a:p>
            <a:pPr eaLnBrk="1" hangingPunct="1">
              <a:buNone/>
            </a:pPr>
            <a:endParaRPr lang="ru-RU" sz="1600" dirty="0">
              <a:latin typeface="Times New Roman" pitchFamily="18" charset="0"/>
            </a:endParaRPr>
          </a:p>
          <a:p>
            <a:pPr eaLnBrk="1" hangingPunct="1"/>
            <a:r>
              <a:rPr lang="en-US" sz="1600" b="1" dirty="0">
                <a:latin typeface="Times New Roman" pitchFamily="18" charset="0"/>
              </a:rPr>
              <a:t>2001</a:t>
            </a:r>
            <a:r>
              <a:rPr lang="en-US" sz="1600" dirty="0">
                <a:latin typeface="Times New Roman" pitchFamily="18" charset="0"/>
              </a:rPr>
              <a:t> was awarded jointly to Eric A. Cornell, Wolfgang </a:t>
            </a:r>
            <a:r>
              <a:rPr lang="en-US" sz="1600" dirty="0" err="1">
                <a:latin typeface="Times New Roman" pitchFamily="18" charset="0"/>
              </a:rPr>
              <a:t>Ketterle</a:t>
            </a:r>
            <a:r>
              <a:rPr lang="en-US" sz="1600" dirty="0">
                <a:latin typeface="Times New Roman" pitchFamily="18" charset="0"/>
              </a:rPr>
              <a:t> and Carl E. </a:t>
            </a:r>
            <a:r>
              <a:rPr lang="en-US" sz="1600" dirty="0" err="1">
                <a:latin typeface="Times New Roman" pitchFamily="18" charset="0"/>
              </a:rPr>
              <a:t>Wieman</a:t>
            </a:r>
            <a:r>
              <a:rPr lang="en-US" sz="1600" dirty="0">
                <a:latin typeface="Times New Roman" pitchFamily="18" charset="0"/>
              </a:rPr>
              <a:t> "</a:t>
            </a:r>
            <a:r>
              <a:rPr lang="en-US" sz="1600" b="1" dirty="0">
                <a:latin typeface="Times New Roman" pitchFamily="18" charset="0"/>
              </a:rPr>
              <a:t>for the achievement of Bose-Einstein condensation in dilute gases of alkali atoms, and for early fundamental studies of the properties of the condensates</a:t>
            </a:r>
            <a:r>
              <a:rPr lang="en-US" sz="1600" dirty="0">
                <a:latin typeface="Times New Roman" pitchFamily="18" charset="0"/>
              </a:rPr>
              <a:t>".</a:t>
            </a:r>
          </a:p>
          <a:p>
            <a:pPr eaLnBrk="1" hangingPunct="1"/>
            <a:endParaRPr lang="ru-RU" sz="1600" dirty="0">
              <a:latin typeface="Times New Roman" pitchFamily="18" charset="0"/>
            </a:endParaRPr>
          </a:p>
          <a:p>
            <a:pPr eaLnBrk="1" hangingPunct="1"/>
            <a:endParaRPr lang="en-US" sz="1600" dirty="0">
              <a:latin typeface="Times New Roman" pitchFamily="18" charset="0"/>
            </a:endParaRPr>
          </a:p>
          <a:p>
            <a:pPr eaLnBrk="1" hangingPunct="1"/>
            <a:endParaRPr lang="en-US" sz="1600" dirty="0">
              <a:latin typeface="Times New Roman" pitchFamily="18" charset="0"/>
            </a:endParaRPr>
          </a:p>
          <a:p>
            <a:pPr eaLnBrk="1" hangingPunct="1"/>
            <a:r>
              <a:rPr lang="en-US" sz="1600" b="1" dirty="0">
                <a:latin typeface="Times New Roman" pitchFamily="18" charset="0"/>
              </a:rPr>
              <a:t>2012</a:t>
            </a:r>
            <a:r>
              <a:rPr lang="en-US" sz="1600" dirty="0">
                <a:latin typeface="Times New Roman" pitchFamily="18" charset="0"/>
              </a:rPr>
              <a:t> was awarded jointly to Serge </a:t>
            </a:r>
            <a:r>
              <a:rPr lang="en-US" sz="1600" dirty="0" err="1">
                <a:latin typeface="Times New Roman" pitchFamily="18" charset="0"/>
              </a:rPr>
              <a:t>Haroche</a:t>
            </a:r>
            <a:r>
              <a:rPr lang="en-US" sz="1600" dirty="0">
                <a:latin typeface="Times New Roman" pitchFamily="18" charset="0"/>
              </a:rPr>
              <a:t> and David J. </a:t>
            </a:r>
            <a:r>
              <a:rPr lang="en-US" sz="1600" dirty="0" err="1">
                <a:latin typeface="Times New Roman" pitchFamily="18" charset="0"/>
              </a:rPr>
              <a:t>Wineland</a:t>
            </a:r>
            <a:r>
              <a:rPr lang="en-US" sz="1600" dirty="0">
                <a:latin typeface="Times New Roman" pitchFamily="18" charset="0"/>
              </a:rPr>
              <a:t> "</a:t>
            </a:r>
            <a:r>
              <a:rPr lang="en-US" sz="1600" b="1" dirty="0">
                <a:latin typeface="Times New Roman" pitchFamily="18" charset="0"/>
              </a:rPr>
              <a:t>for ground-breaking experimental methods that enable measuring and manipulation of individual quantum systems</a:t>
            </a:r>
            <a:r>
              <a:rPr lang="en-US" sz="1600" dirty="0">
                <a:latin typeface="Times New Roman" pitchFamily="18" charset="0"/>
              </a:rPr>
              <a:t>"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pic>
        <p:nvPicPr>
          <p:cNvPr id="197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797" y="117451"/>
            <a:ext cx="1857388" cy="1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714488"/>
            <a:ext cx="260860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3" y="3143248"/>
            <a:ext cx="2712611" cy="137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643445"/>
            <a:ext cx="1866526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42910" y="4143380"/>
            <a:ext cx="5214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 weakly interacting Bose gas has been considered as a holy grail of modern atomic physics, and this breakthrough represents a powerful statement of the success of laser cooling and trapping.</a:t>
            </a:r>
            <a:endParaRPr lang="ru-RU" sz="10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989EC-634B-4BAD-BD03-DC1C91554C4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B214CB-AE10-4CD1-9932-8482E2D01B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7202" y="2387061"/>
            <a:ext cx="1495163" cy="1321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6AD6A-AEE9-4EE0-9874-41DBE6B8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01" y="118984"/>
            <a:ext cx="8785141" cy="706090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Стандарты частоты на основе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Холодных атомов и ионов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BE7C5-7832-44C6-B8EC-B8AFF269C3A8}"/>
              </a:ext>
            </a:extLst>
          </p:cNvPr>
          <p:cNvSpPr txBox="1"/>
          <p:nvPr/>
        </p:nvSpPr>
        <p:spPr>
          <a:xfrm>
            <a:off x="392138" y="2473657"/>
            <a:ext cx="277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ru-RU" dirty="0">
                <a:solidFill>
                  <a:srgbClr val="C00000"/>
                </a:solidFill>
              </a:rPr>
              <a:t> = 1см </a:t>
            </a:r>
            <a:r>
              <a:rPr lang="en-US" dirty="0">
                <a:solidFill>
                  <a:srgbClr val="C00000"/>
                </a:solidFill>
              </a:rPr>
              <a:t>-&gt; </a:t>
            </a:r>
            <a:r>
              <a:rPr lang="ru-RU" dirty="0">
                <a:solidFill>
                  <a:srgbClr val="C00000"/>
                </a:solidFill>
                <a:sym typeface="Symbol" panose="05050102010706020507" pitchFamily="18" charset="2"/>
              </a:rPr>
              <a:t>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t/t  10</a:t>
            </a:r>
            <a:r>
              <a:rPr lang="en-US" baseline="30000" dirty="0">
                <a:solidFill>
                  <a:srgbClr val="C00000"/>
                </a:solidFill>
                <a:sym typeface="Symbol" panose="05050102010706020507" pitchFamily="18" charset="2"/>
              </a:rPr>
              <a:t>-18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.</a:t>
            </a:r>
            <a:r>
              <a:rPr lang="ru-RU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570A756C-D9D6-498E-820C-43722745F5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242748"/>
              </p:ext>
            </p:extLst>
          </p:nvPr>
        </p:nvGraphicFramePr>
        <p:xfrm>
          <a:off x="251520" y="2060848"/>
          <a:ext cx="1384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5" imgW="20421600" imgH="9448800" progId="Equation.3">
                  <p:embed/>
                </p:oleObj>
              </mc:Choice>
              <mc:Fallback>
                <p:oleObj name="Equation" r:id="rId5" imgW="20421600" imgH="944880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060848"/>
                        <a:ext cx="13843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28DFCFAB-51F1-46E7-9484-9BFCA30B1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165907"/>
              </p:ext>
            </p:extLst>
          </p:nvPr>
        </p:nvGraphicFramePr>
        <p:xfrm>
          <a:off x="2339752" y="2132856"/>
          <a:ext cx="157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7" imgW="23164800" imgH="5486400" progId="Equation.3">
                  <p:embed/>
                </p:oleObj>
              </mc:Choice>
              <mc:Fallback>
                <p:oleObj name="Equation" r:id="rId7" imgW="23164800" imgH="5486400" progId="Equation.3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132856"/>
                        <a:ext cx="1574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1707E3B-2BA7-4B86-A1CB-24FD767BB567}"/>
              </a:ext>
            </a:extLst>
          </p:cNvPr>
          <p:cNvSpPr txBox="1"/>
          <p:nvPr/>
        </p:nvSpPr>
        <p:spPr>
          <a:xfrm>
            <a:off x="226748" y="3368681"/>
            <a:ext cx="294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Измерение </a:t>
            </a:r>
            <a:r>
              <a:rPr lang="ru-RU" dirty="0" err="1"/>
              <a:t>геопотенциала</a:t>
            </a:r>
            <a:r>
              <a:rPr lang="ru-RU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3EE8FD-5446-4425-9F95-2C38C87357CD}"/>
              </a:ext>
            </a:extLst>
          </p:cNvPr>
          <p:cNvSpPr txBox="1"/>
          <p:nvPr/>
        </p:nvSpPr>
        <p:spPr>
          <a:xfrm>
            <a:off x="0" y="3657236"/>
            <a:ext cx="33068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/>
              <a:t>3</a:t>
            </a:r>
            <a:r>
              <a:rPr lang="en-US" sz="1400" dirty="0"/>
              <a:t>D </a:t>
            </a:r>
            <a:r>
              <a:rPr lang="ru-RU" sz="1400" dirty="0"/>
              <a:t>карты распределения масс Земли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Профили глубин океанов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Наблюдение за ледяным покровом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Мониторинг грунтовых вод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Поиск полезных ископаемых</a:t>
            </a:r>
            <a:endParaRPr lang="en-US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03BA70-0066-485E-81EC-5FECEBC69BB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5633" y="5091812"/>
            <a:ext cx="1374875" cy="1417397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FDABFC8D-30A8-444F-ADF9-D8DE9658B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049403"/>
            <a:ext cx="1528415" cy="145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FD3EF0-E3CE-4E46-8258-DFDB05DA658D}"/>
              </a:ext>
            </a:extLst>
          </p:cNvPr>
          <p:cNvSpPr txBox="1"/>
          <p:nvPr/>
        </p:nvSpPr>
        <p:spPr>
          <a:xfrm>
            <a:off x="93902" y="1250864"/>
            <a:ext cx="42945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err="1"/>
              <a:t>Телекомуникационные</a:t>
            </a:r>
            <a:r>
              <a:rPr lang="ru-RU" sz="1400" dirty="0"/>
              <a:t> системы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Системы навигации,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Проверка постоянства фундаментальных констант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A4B96CB-02DD-4845-A00C-6C3560FDBE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1" cstate="print"/>
          <a:srcRect l="47907" r="1196" b="52174"/>
          <a:stretch/>
        </p:blipFill>
        <p:spPr bwMode="auto">
          <a:xfrm>
            <a:off x="4605812" y="374959"/>
            <a:ext cx="4384808" cy="332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1D3856-9FFD-477B-A3C8-A11B21F90BEC}"/>
              </a:ext>
            </a:extLst>
          </p:cNvPr>
          <p:cNvSpPr txBox="1"/>
          <p:nvPr/>
        </p:nvSpPr>
        <p:spPr>
          <a:xfrm>
            <a:off x="4103162" y="5894310"/>
            <a:ext cx="2217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NASA Cold Atoms Lab. </a:t>
            </a:r>
            <a:r>
              <a:rPr lang="en-US" sz="1400" b="1" baseline="30000" dirty="0"/>
              <a:t>87</a:t>
            </a:r>
            <a:r>
              <a:rPr lang="en-US" sz="1400" b="1" dirty="0"/>
              <a:t>Rb</a:t>
            </a:r>
            <a:endParaRPr lang="ru-RU" sz="1400" b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73A6D5-7C43-41B7-93B7-D756AFD4678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98869" y="4108957"/>
            <a:ext cx="1867517" cy="16703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0C698C-26CE-4629-99B9-F36061385ABC}"/>
              </a:ext>
            </a:extLst>
          </p:cNvPr>
          <p:cNvSpPr txBox="1"/>
          <p:nvPr/>
        </p:nvSpPr>
        <p:spPr>
          <a:xfrm>
            <a:off x="4198894" y="369569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МКС</a:t>
            </a:r>
          </a:p>
          <a:p>
            <a:r>
              <a:rPr lang="ru-RU" dirty="0"/>
              <a:t>2018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00746BA-8FA4-4821-972F-C5723529CEF9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20509" y="3996940"/>
            <a:ext cx="2506843" cy="9930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7A3C88-BAA5-4B77-961F-1C2CDFFE7DF0}"/>
              </a:ext>
            </a:extLst>
          </p:cNvPr>
          <p:cNvSpPr txBox="1"/>
          <p:nvPr/>
        </p:nvSpPr>
        <p:spPr>
          <a:xfrm>
            <a:off x="6638028" y="5157192"/>
            <a:ext cx="2330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Chinese experiments CACs. Rb cold atoms in space.</a:t>
            </a:r>
            <a:endParaRPr lang="ru-RU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788BB4-00CD-4782-893C-22828A1E72DF}"/>
              </a:ext>
            </a:extLst>
          </p:cNvPr>
          <p:cNvSpPr txBox="1"/>
          <p:nvPr/>
        </p:nvSpPr>
        <p:spPr>
          <a:xfrm>
            <a:off x="8085624" y="482269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25600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21D9E57-291B-4206-8ACC-0CFDDB16E0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393" y="967313"/>
            <a:ext cx="2964193" cy="19050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C35D-0624-4DEE-9383-2757333C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35" y="213879"/>
            <a:ext cx="8215249" cy="457199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Квантовые сенсоры на основе холодных атомов</a:t>
            </a:r>
          </a:p>
        </p:txBody>
      </p:sp>
      <p:pic>
        <p:nvPicPr>
          <p:cNvPr id="5" name="Рисунок 4" descr="e22_1.png">
            <a:extLst>
              <a:ext uri="{FF2B5EF4-FFF2-40B4-BE49-F238E27FC236}">
                <a16:creationId xmlns:a16="http://schemas.microsoft.com/office/drawing/2014/main" id="{2F0FDFA3-A9F9-4FE4-82A3-541C6D80F8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412776"/>
            <a:ext cx="4755564" cy="3384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586BA5-FF7D-4181-968D-C5AAD7D78F06}"/>
              </a:ext>
            </a:extLst>
          </p:cNvPr>
          <p:cNvSpPr txBox="1"/>
          <p:nvPr/>
        </p:nvSpPr>
        <p:spPr>
          <a:xfrm>
            <a:off x="6228184" y="263691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4B6C8-E17C-4206-9EDA-B0CF905B8BBD}"/>
              </a:ext>
            </a:extLst>
          </p:cNvPr>
          <p:cNvSpPr txBox="1"/>
          <p:nvPr/>
        </p:nvSpPr>
        <p:spPr>
          <a:xfrm>
            <a:off x="6300192" y="206084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</a:t>
            </a:r>
            <a:r>
              <a:rPr lang="en-US" b="1" baseline="30000" dirty="0"/>
              <a:t>i</a:t>
            </a:r>
            <a:r>
              <a:rPr lang="en-US" b="1" baseline="30000" dirty="0">
                <a:sym typeface="Symbol" panose="05050102010706020507" pitchFamily="18" charset="2"/>
              </a:rPr>
              <a:t>1</a:t>
            </a:r>
            <a:endParaRPr lang="ru-RU" b="1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0FC62A-112C-478E-9D12-49C2B7B72E48}"/>
              </a:ext>
            </a:extLst>
          </p:cNvPr>
          <p:cNvSpPr txBox="1"/>
          <p:nvPr/>
        </p:nvSpPr>
        <p:spPr>
          <a:xfrm>
            <a:off x="7308304" y="220486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US" b="1" baseline="-25000" dirty="0"/>
              <a:t>2</a:t>
            </a:r>
            <a:r>
              <a:rPr lang="en-US" b="1" dirty="0"/>
              <a:t>e</a:t>
            </a:r>
            <a:r>
              <a:rPr lang="en-US" b="1" baseline="30000" dirty="0"/>
              <a:t>-i</a:t>
            </a:r>
            <a:r>
              <a:rPr lang="en-US" b="1" baseline="30000" dirty="0">
                <a:sym typeface="Symbol" panose="05050102010706020507" pitchFamily="18" charset="2"/>
              </a:rPr>
              <a:t>2</a:t>
            </a:r>
            <a:endParaRPr lang="ru-RU" b="1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C892D-F119-4CF4-9521-155D9F8E6FA8}"/>
              </a:ext>
            </a:extLst>
          </p:cNvPr>
          <p:cNvSpPr txBox="1"/>
          <p:nvPr/>
        </p:nvSpPr>
        <p:spPr>
          <a:xfrm>
            <a:off x="7236296" y="299695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  <a:r>
              <a:rPr lang="en-US" b="1" baseline="-25000" dirty="0"/>
              <a:t>2</a:t>
            </a:r>
            <a:r>
              <a:rPr lang="en-US" b="1" dirty="0"/>
              <a:t>e</a:t>
            </a:r>
            <a:r>
              <a:rPr lang="en-US" b="1" baseline="30000" dirty="0"/>
              <a:t>i</a:t>
            </a:r>
            <a:r>
              <a:rPr lang="en-US" b="1" baseline="30000" dirty="0">
                <a:sym typeface="Symbol" panose="05050102010706020507" pitchFamily="18" charset="2"/>
              </a:rPr>
              <a:t>2</a:t>
            </a:r>
            <a:endParaRPr lang="ru-RU" b="1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5BF76-2732-4588-A231-FF63B39A6134}"/>
              </a:ext>
            </a:extLst>
          </p:cNvPr>
          <p:cNvSpPr txBox="1"/>
          <p:nvPr/>
        </p:nvSpPr>
        <p:spPr>
          <a:xfrm>
            <a:off x="8316416" y="270892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</a:t>
            </a:r>
            <a:r>
              <a:rPr lang="en-US" b="1" baseline="30000" dirty="0"/>
              <a:t>i</a:t>
            </a:r>
            <a:r>
              <a:rPr lang="en-US" b="1" baseline="30000" dirty="0">
                <a:sym typeface="Symbol" panose="05050102010706020507" pitchFamily="18" charset="2"/>
              </a:rPr>
              <a:t>3</a:t>
            </a:r>
            <a:endParaRPr lang="ru-RU" b="1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A9F14A-B7A0-41D1-B243-7D91E772016D}"/>
              </a:ext>
            </a:extLst>
          </p:cNvPr>
          <p:cNvSpPr txBox="1"/>
          <p:nvPr/>
        </p:nvSpPr>
        <p:spPr>
          <a:xfrm>
            <a:off x="8388424" y="299695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endParaRPr lang="ru-RU" b="1" baseline="30000" dirty="0"/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id="{5E2DF771-41B4-44BF-BB37-83A029DA081B}"/>
              </a:ext>
            </a:extLst>
          </p:cNvPr>
          <p:cNvSpPr/>
          <p:nvPr/>
        </p:nvSpPr>
        <p:spPr>
          <a:xfrm rot="980198">
            <a:off x="6190176" y="1920642"/>
            <a:ext cx="2304256" cy="1596504"/>
          </a:xfrm>
          <a:prstGeom prst="arc">
            <a:avLst>
              <a:gd name="adj1" fmla="val 12506141"/>
              <a:gd name="adj2" fmla="val 16796870"/>
            </a:avLst>
          </a:prstGeom>
          <a:ln w="19050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25350C-DEA8-4FCC-8E70-23DE328885F3}"/>
              </a:ext>
            </a:extLst>
          </p:cNvPr>
          <p:cNvSpPr txBox="1"/>
          <p:nvPr/>
        </p:nvSpPr>
        <p:spPr>
          <a:xfrm>
            <a:off x="7596336" y="335699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(2)</a:t>
            </a:r>
          </a:p>
        </p:txBody>
      </p:sp>
      <p:sp>
        <p:nvSpPr>
          <p:cNvPr id="14" name="Дуга 13">
            <a:extLst>
              <a:ext uri="{FF2B5EF4-FFF2-40B4-BE49-F238E27FC236}">
                <a16:creationId xmlns:a16="http://schemas.microsoft.com/office/drawing/2014/main" id="{714871D3-D560-445C-B304-E0A5183AEAB9}"/>
              </a:ext>
            </a:extLst>
          </p:cNvPr>
          <p:cNvSpPr/>
          <p:nvPr/>
        </p:nvSpPr>
        <p:spPr>
          <a:xfrm rot="1812350">
            <a:off x="5969303" y="1740022"/>
            <a:ext cx="2304256" cy="1596504"/>
          </a:xfrm>
          <a:prstGeom prst="arc">
            <a:avLst>
              <a:gd name="adj1" fmla="val 871950"/>
              <a:gd name="adj2" fmla="val 5615785"/>
            </a:avLst>
          </a:prstGeom>
          <a:ln w="19050">
            <a:solidFill>
              <a:schemeClr val="accent6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5AF5C9-63A9-4A8C-90B1-B236A67F56A0}"/>
              </a:ext>
            </a:extLst>
          </p:cNvPr>
          <p:cNvSpPr txBox="1"/>
          <p:nvPr/>
        </p:nvSpPr>
        <p:spPr>
          <a:xfrm>
            <a:off x="6804248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(1)</a:t>
            </a: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B0505962-29DB-420B-9BD8-FC2DFC149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360684"/>
              </p:ext>
            </p:extLst>
          </p:nvPr>
        </p:nvGraphicFramePr>
        <p:xfrm>
          <a:off x="5955957" y="4161789"/>
          <a:ext cx="304641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5" imgW="27127200" imgH="5486400" progId="Equation.3">
                  <p:embed/>
                </p:oleObj>
              </mc:Choice>
              <mc:Fallback>
                <p:oleObj name="Equation" r:id="rId5" imgW="27127200" imgH="5486400" progId="Equation.3">
                  <p:embed/>
                  <p:pic>
                    <p:nvPicPr>
                      <p:cNvPr id="17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957" y="4161789"/>
                        <a:ext cx="3046412" cy="614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">
            <a:extLst>
              <a:ext uri="{FF2B5EF4-FFF2-40B4-BE49-F238E27FC236}">
                <a16:creationId xmlns:a16="http://schemas.microsoft.com/office/drawing/2014/main" id="{607068BE-4CB4-4341-A1AA-935858B0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947114"/>
            <a:ext cx="2812696" cy="377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A27947C5-9661-4ACF-AD94-635B68C798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939159"/>
              </p:ext>
            </p:extLst>
          </p:nvPr>
        </p:nvGraphicFramePr>
        <p:xfrm>
          <a:off x="6702244" y="4950623"/>
          <a:ext cx="1553838" cy="499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8" imgW="711000" imgH="228600" progId="Equation.DSMT4">
                  <p:embed/>
                </p:oleObj>
              </mc:Choice>
              <mc:Fallback>
                <p:oleObj name="Equation" r:id="rId8" imgW="71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02244" y="4950623"/>
                        <a:ext cx="1553838" cy="499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41F2DF9A-19BA-40BB-A384-627E098A0D7E}"/>
              </a:ext>
            </a:extLst>
          </p:cNvPr>
          <p:cNvCxnSpPr>
            <a:cxnSpLocks/>
          </p:cNvCxnSpPr>
          <p:nvPr/>
        </p:nvCxnSpPr>
        <p:spPr>
          <a:xfrm>
            <a:off x="8388424" y="1484784"/>
            <a:ext cx="0" cy="87013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DED224FF-257B-4D0E-8476-FEDB740C0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210295"/>
              </p:ext>
            </p:extLst>
          </p:nvPr>
        </p:nvGraphicFramePr>
        <p:xfrm>
          <a:off x="8340858" y="1447470"/>
          <a:ext cx="598217" cy="870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40858" y="1447470"/>
                        <a:ext cx="598217" cy="870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5C0AA1A-BD05-4F2F-B3F8-4716592B0444}"/>
              </a:ext>
            </a:extLst>
          </p:cNvPr>
          <p:cNvCxnSpPr/>
          <p:nvPr/>
        </p:nvCxnSpPr>
        <p:spPr>
          <a:xfrm>
            <a:off x="6579562" y="5450071"/>
            <a:ext cx="176129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45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07C11E6-35C1-4276-AF3B-FE00A2C1E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3274"/>
          <a:stretch/>
        </p:blipFill>
        <p:spPr bwMode="auto">
          <a:xfrm>
            <a:off x="3954993" y="3635565"/>
            <a:ext cx="4968552" cy="303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9677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5211"/>
          <a:stretch/>
        </p:blipFill>
        <p:spPr bwMode="auto">
          <a:xfrm>
            <a:off x="176311" y="889156"/>
            <a:ext cx="5064662" cy="303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042" y="5517232"/>
            <a:ext cx="3442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ONERA, the French Aerospace Lab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8A281-DC3A-47A7-8D46-9A453DF5BF68}"/>
              </a:ext>
            </a:extLst>
          </p:cNvPr>
          <p:cNvSpPr txBox="1"/>
          <p:nvPr/>
        </p:nvSpPr>
        <p:spPr>
          <a:xfrm>
            <a:off x="971600" y="0"/>
            <a:ext cx="6705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Гравиметры бортового базирования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C78A38-B652-419B-8D1E-E360005FB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4455"/>
          <a:stretch/>
        </p:blipFill>
        <p:spPr bwMode="auto">
          <a:xfrm>
            <a:off x="5077882" y="640453"/>
            <a:ext cx="3845663" cy="235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9E1059D-2E71-337F-C525-ECB5A770A3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59692"/>
            <a:ext cx="3732187" cy="21224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9B425-25DF-9DAA-5B43-29603F45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0" y="142857"/>
            <a:ext cx="8229600" cy="35937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Next generation space missions</a:t>
            </a:r>
            <a:endParaRPr lang="ru-RU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F8AE3-64FC-B3E0-AA35-EFA68209F711}"/>
              </a:ext>
            </a:extLst>
          </p:cNvPr>
          <p:cNvSpPr txBox="1"/>
          <p:nvPr/>
        </p:nvSpPr>
        <p:spPr>
          <a:xfrm>
            <a:off x="4759088" y="3164616"/>
            <a:ext cx="3989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STIX-Regular"/>
              </a:rPr>
              <a:t>Cold Atom Space </a:t>
            </a:r>
            <a:r>
              <a:rPr lang="en-US" sz="1800" b="0" i="0" u="none" strike="noStrike" baseline="0" dirty="0" err="1">
                <a:latin typeface="STIX-Regular"/>
              </a:rPr>
              <a:t>PAyload</a:t>
            </a:r>
            <a:r>
              <a:rPr lang="en-US" sz="1800" b="0" i="0" u="none" strike="noStrike" baseline="0" dirty="0">
                <a:latin typeface="STIX-Regular"/>
              </a:rPr>
              <a:t> (CASPA)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81AD37-1622-3FF6-7076-75F11B9D90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123" y="919730"/>
            <a:ext cx="2005621" cy="12282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9A7D42-F827-20B7-5970-35B6E101C9E5}"/>
              </a:ext>
            </a:extLst>
          </p:cNvPr>
          <p:cNvSpPr txBox="1"/>
          <p:nvPr/>
        </p:nvSpPr>
        <p:spPr>
          <a:xfrm>
            <a:off x="262123" y="2258554"/>
            <a:ext cx="2887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GRACE</a:t>
            </a:r>
            <a:r>
              <a:rPr lang="en-US" sz="1400" dirty="0"/>
              <a:t> </a:t>
            </a:r>
            <a:endParaRPr lang="ru-RU" sz="1400" dirty="0"/>
          </a:p>
          <a:p>
            <a:r>
              <a:rPr lang="en-US" sz="1400" dirty="0"/>
              <a:t>H = 500 km</a:t>
            </a:r>
            <a:endParaRPr lang="ru-RU" sz="1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88EAC4-975B-C97A-18DC-97F73FAED08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8189" y="866563"/>
            <a:ext cx="2005621" cy="1334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452530-077C-AF6B-548D-05DC16BFB587}"/>
              </a:ext>
            </a:extLst>
          </p:cNvPr>
          <p:cNvSpPr txBox="1"/>
          <p:nvPr/>
        </p:nvSpPr>
        <p:spPr>
          <a:xfrm>
            <a:off x="2987824" y="2291876"/>
            <a:ext cx="2724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GOCE</a:t>
            </a:r>
            <a:r>
              <a:rPr lang="ru-RU" sz="1400" b="1" dirty="0"/>
              <a:t> </a:t>
            </a:r>
            <a:r>
              <a:rPr lang="ru-RU" sz="1400" dirty="0"/>
              <a:t>17</a:t>
            </a:r>
            <a:r>
              <a:rPr lang="en-US" sz="1400" dirty="0"/>
              <a:t>/03/</a:t>
            </a:r>
            <a:r>
              <a:rPr lang="ru-RU" sz="1400" dirty="0"/>
              <a:t>2009</a:t>
            </a:r>
            <a:r>
              <a:rPr lang="en-US" sz="1400" dirty="0"/>
              <a:t> – </a:t>
            </a:r>
            <a:r>
              <a:rPr lang="ru-RU" sz="1400" dirty="0"/>
              <a:t>11</a:t>
            </a:r>
            <a:r>
              <a:rPr lang="en-US" sz="1400" dirty="0"/>
              <a:t>/11/</a:t>
            </a:r>
            <a:r>
              <a:rPr lang="ru-RU" sz="1400" dirty="0"/>
              <a:t>2013</a:t>
            </a:r>
            <a:endParaRPr lang="en-US" sz="1400" dirty="0"/>
          </a:p>
          <a:p>
            <a:r>
              <a:rPr lang="en-US" sz="1400" dirty="0"/>
              <a:t>H = 260 km,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9E535B-69DF-B674-B12E-67567442F18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93920" y="807164"/>
            <a:ext cx="2709485" cy="16857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2918E1-EDA9-A377-AD1C-DE0EFEFF75AD}"/>
              </a:ext>
            </a:extLst>
          </p:cNvPr>
          <p:cNvSpPr txBox="1"/>
          <p:nvPr/>
        </p:nvSpPr>
        <p:spPr>
          <a:xfrm>
            <a:off x="4582344" y="3872433"/>
            <a:ext cx="41044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STIX-Regular"/>
              </a:rPr>
              <a:t>Gravity sensors in space are </a:t>
            </a:r>
            <a:r>
              <a:rPr lang="en-US" sz="1200" dirty="0">
                <a:latin typeface="STIX-Regular"/>
              </a:rPr>
              <a:t>perspective </a:t>
            </a:r>
            <a:r>
              <a:rPr lang="en-US" sz="1200" b="0" i="0" u="none" strike="noStrike" baseline="0" dirty="0">
                <a:latin typeface="STIX-Regular"/>
              </a:rPr>
              <a:t>for many Earth observation applications including monitoring polar ice mass, ocean currents and sea level. </a:t>
            </a:r>
          </a:p>
          <a:p>
            <a:pPr algn="l"/>
            <a:r>
              <a:rPr lang="en-US" sz="1200" b="0" i="0" u="none" strike="noStrike" baseline="0" dirty="0">
                <a:latin typeface="STIX-Regular"/>
              </a:rPr>
              <a:t>Cold atom sensors could enable higher resolution measurements which would allow monitoring of smaller water sources and discovery of new underground natural resources which are currently undetectable.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459BDE0-C672-BF4E-CE06-87A58568A36E}"/>
              </a:ext>
            </a:extLst>
          </p:cNvPr>
          <p:cNvSpPr/>
          <p:nvPr/>
        </p:nvSpPr>
        <p:spPr>
          <a:xfrm>
            <a:off x="107504" y="692696"/>
            <a:ext cx="8579296" cy="2122400"/>
          </a:xfrm>
          <a:prstGeom prst="roundRect">
            <a:avLst>
              <a:gd name="adj" fmla="val 1138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3E6163C6-2BB1-DAC6-FBBD-09CBBD780B09}"/>
              </a:ext>
            </a:extLst>
          </p:cNvPr>
          <p:cNvSpPr/>
          <p:nvPr/>
        </p:nvSpPr>
        <p:spPr>
          <a:xfrm>
            <a:off x="905544" y="2520164"/>
            <a:ext cx="2724400" cy="98046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F1A422-D477-B5A2-0E11-A397660568AB}"/>
              </a:ext>
            </a:extLst>
          </p:cNvPr>
          <p:cNvSpPr txBox="1"/>
          <p:nvPr/>
        </p:nvSpPr>
        <p:spPr>
          <a:xfrm>
            <a:off x="262123" y="5481720"/>
            <a:ext cx="2435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0" u="none" strike="noStrike" baseline="0" dirty="0">
                <a:latin typeface="STIX-Regular"/>
              </a:rPr>
              <a:t>100</a:t>
            </a:r>
            <a:r>
              <a:rPr lang="en-US" sz="1800" b="0" i="0" u="none" strike="noStrike" baseline="0" dirty="0">
                <a:latin typeface="STIX-Regular"/>
              </a:rPr>
              <a:t> x</a:t>
            </a:r>
            <a:r>
              <a:rPr lang="ru-RU" sz="1800" b="0" i="0" u="none" strike="noStrike" baseline="0" dirty="0">
                <a:latin typeface="STIX-Regular"/>
              </a:rPr>
              <a:t> 200 </a:t>
            </a:r>
            <a:r>
              <a:rPr lang="en-US" sz="1800" b="0" i="0" u="none" strike="noStrike" baseline="0" dirty="0">
                <a:latin typeface="STIX-Regular"/>
              </a:rPr>
              <a:t>x</a:t>
            </a:r>
            <a:r>
              <a:rPr lang="ru-RU" sz="1800" b="0" i="0" u="none" strike="noStrike" baseline="0" dirty="0">
                <a:latin typeface="STIX-Regular"/>
              </a:rPr>
              <a:t> 300 </a:t>
            </a:r>
            <a:r>
              <a:rPr lang="ru-RU" sz="1800" b="0" i="0" u="none" strike="noStrike" baseline="0" dirty="0" err="1">
                <a:latin typeface="STIX-Regular"/>
              </a:rPr>
              <a:t>mm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0DD5AF-5620-6D99-AA10-5617795C075C}"/>
              </a:ext>
            </a:extLst>
          </p:cNvPr>
          <p:cNvSpPr txBox="1"/>
          <p:nvPr/>
        </p:nvSpPr>
        <p:spPr>
          <a:xfrm>
            <a:off x="3256849" y="5473393"/>
            <a:ext cx="3057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Масса:  15-25 кг</a:t>
            </a:r>
          </a:p>
          <a:p>
            <a:r>
              <a:rPr lang="ru-RU" dirty="0"/>
              <a:t>рабочая орбита: </a:t>
            </a:r>
            <a:r>
              <a:rPr lang="en-US" dirty="0"/>
              <a:t>4</a:t>
            </a:r>
            <a:r>
              <a:rPr lang="ru-RU" dirty="0"/>
              <a:t>00-</a:t>
            </a:r>
            <a:r>
              <a:rPr lang="en-US" dirty="0"/>
              <a:t>55</a:t>
            </a:r>
            <a:r>
              <a:rPr lang="ru-RU" dirty="0"/>
              <a:t>0 км</a:t>
            </a:r>
          </a:p>
          <a:p>
            <a:r>
              <a:rPr lang="ru-RU" dirty="0"/>
              <a:t>Время миссии: 8-15 месяцев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9672" y="2852936"/>
            <a:ext cx="129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6</a:t>
            </a:r>
            <a:r>
              <a:rPr lang="en-US" b="1" dirty="0"/>
              <a:t>U </a:t>
            </a:r>
            <a:r>
              <a:rPr lang="en-US" b="1" dirty="0" err="1"/>
              <a:t>CubeSat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026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3">
            <a:extLst>
              <a:ext uri="{FF2B5EF4-FFF2-40B4-BE49-F238E27FC236}">
                <a16:creationId xmlns:a16="http://schemas.microsoft.com/office/drawing/2014/main" id="{8A8457F1-2739-4F39-B00E-204D9D33935D}"/>
              </a:ext>
            </a:extLst>
          </p:cNvPr>
          <p:cNvSpPr/>
          <p:nvPr/>
        </p:nvSpPr>
        <p:spPr>
          <a:xfrm>
            <a:off x="215516" y="779365"/>
            <a:ext cx="8712968" cy="3928014"/>
          </a:xfrm>
          <a:prstGeom prst="roundRect">
            <a:avLst>
              <a:gd name="adj" fmla="val 7963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5516" y="4966306"/>
            <a:ext cx="8712968" cy="174907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DCE69-15A2-E4B4-CD20-04458174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2" y="-70742"/>
            <a:ext cx="8572780" cy="70609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ячейки холодных атомов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DB04F-FC7E-53B7-5BD0-55AA20F6FB73}"/>
              </a:ext>
            </a:extLst>
          </p:cNvPr>
          <p:cNvSpPr txBox="1"/>
          <p:nvPr/>
        </p:nvSpPr>
        <p:spPr>
          <a:xfrm>
            <a:off x="575556" y="561697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Использовать лазерные поля малой интенсивности,</a:t>
            </a:r>
          </a:p>
          <a:p>
            <a:r>
              <a:rPr lang="ru-RU" dirty="0"/>
              <a:t> сравнимой для достижения </a:t>
            </a:r>
            <a:r>
              <a:rPr lang="ru-RU" dirty="0" err="1"/>
              <a:t>молассиса</a:t>
            </a:r>
            <a:r>
              <a:rPr lang="ru-RU" dirty="0"/>
              <a:t>  (</a:t>
            </a:r>
            <a:r>
              <a:rPr lang="en-US" dirty="0"/>
              <a:t>~</a:t>
            </a:r>
            <a:r>
              <a:rPr lang="ru-RU" dirty="0"/>
              <a:t> 10 – 50 мВт</a:t>
            </a:r>
            <a:r>
              <a:rPr lang="en-US" dirty="0"/>
              <a:t>/</a:t>
            </a:r>
            <a:r>
              <a:rPr lang="ru-RU" dirty="0"/>
              <a:t>см</a:t>
            </a:r>
            <a:r>
              <a:rPr lang="ru-RU" baseline="30000" dirty="0"/>
              <a:t>2</a:t>
            </a:r>
            <a:r>
              <a:rPr lang="ru-RU" dirty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 исключить магнитное поле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44D2768-02A9-CF28-004E-8042812C1BBD}"/>
              </a:ext>
            </a:extLst>
          </p:cNvPr>
          <p:cNvSpPr/>
          <p:nvPr/>
        </p:nvSpPr>
        <p:spPr>
          <a:xfrm>
            <a:off x="491581" y="1430745"/>
            <a:ext cx="3327381" cy="3173435"/>
          </a:xfrm>
          <a:prstGeom prst="roundRect">
            <a:avLst>
              <a:gd name="adj" fmla="val 6096"/>
            </a:avLst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0C2E74-D869-63A5-1FC5-5ECAF05DF411}"/>
              </a:ext>
            </a:extLst>
          </p:cNvPr>
          <p:cNvSpPr txBox="1"/>
          <p:nvPr/>
        </p:nvSpPr>
        <p:spPr>
          <a:xfrm>
            <a:off x="632564" y="1498343"/>
            <a:ext cx="29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Часы на основе </a:t>
            </a:r>
            <a:r>
              <a:rPr lang="en-US" b="1" dirty="0"/>
              <a:t>Cs </a:t>
            </a:r>
            <a:r>
              <a:rPr lang="ru-RU" b="1" dirty="0"/>
              <a:t>фонтана 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EF7AF333-A61E-75E0-9580-B28D9EDBFD45}"/>
              </a:ext>
            </a:extLst>
          </p:cNvPr>
          <p:cNvSpPr/>
          <p:nvPr/>
        </p:nvSpPr>
        <p:spPr>
          <a:xfrm rot="16200000">
            <a:off x="3727493" y="2623858"/>
            <a:ext cx="1603272" cy="121624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D638979-0279-617A-124B-A3C908155E5F}"/>
              </a:ext>
            </a:extLst>
          </p:cNvPr>
          <p:cNvSpPr/>
          <p:nvPr/>
        </p:nvSpPr>
        <p:spPr>
          <a:xfrm>
            <a:off x="5180122" y="1395147"/>
            <a:ext cx="3446726" cy="3248514"/>
          </a:xfrm>
          <a:prstGeom prst="roundRect">
            <a:avLst>
              <a:gd name="adj" fmla="val 9871"/>
            </a:avLst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5B8547-E134-D200-57BA-020EE17F6C03}"/>
              </a:ext>
            </a:extLst>
          </p:cNvPr>
          <p:cNvSpPr txBox="1"/>
          <p:nvPr/>
        </p:nvSpPr>
        <p:spPr>
          <a:xfrm>
            <a:off x="5508104" y="1430745"/>
            <a:ext cx="2462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Компактные КПН часы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4AB97A-79FA-036E-37AB-49CE4C46C0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8268" y="2074221"/>
            <a:ext cx="1753328" cy="12662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0382E8-5A13-C2BA-73D6-BF7CB1B5E3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7210" y="3256340"/>
            <a:ext cx="1325545" cy="12025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9CF792-9AB6-B0BF-4F1D-D76035258061}"/>
              </a:ext>
            </a:extLst>
          </p:cNvPr>
          <p:cNvSpPr txBox="1"/>
          <p:nvPr/>
        </p:nvSpPr>
        <p:spPr>
          <a:xfrm>
            <a:off x="472404" y="4966659"/>
            <a:ext cx="8181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компактизации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 лазерного охлаждения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2BF54-2BE5-4560-9523-46E779317898}"/>
              </a:ext>
            </a:extLst>
          </p:cNvPr>
          <p:cNvSpPr txBox="1"/>
          <p:nvPr/>
        </p:nvSpPr>
        <p:spPr>
          <a:xfrm>
            <a:off x="1386469" y="867756"/>
            <a:ext cx="485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Эволюция микроволнового стандарта частоты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F3FAFC9-BF85-4F37-BC23-B0AD95BAF35B}"/>
              </a:ext>
            </a:extLst>
          </p:cNvPr>
          <p:cNvSpPr/>
          <p:nvPr/>
        </p:nvSpPr>
        <p:spPr>
          <a:xfrm>
            <a:off x="522378" y="182098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555555"/>
                </a:solidFill>
                <a:latin typeface="Proxima Nova"/>
              </a:rPr>
              <a:t>M.A. </a:t>
            </a:r>
            <a:r>
              <a:rPr lang="en-US" sz="1000" dirty="0" err="1">
                <a:solidFill>
                  <a:srgbClr val="555555"/>
                </a:solidFill>
                <a:latin typeface="Proxima Nova"/>
              </a:rPr>
              <a:t>Kasevich</a:t>
            </a:r>
            <a:r>
              <a:rPr lang="en-US" sz="1000" dirty="0">
                <a:solidFill>
                  <a:srgbClr val="555555"/>
                </a:solidFill>
                <a:latin typeface="Proxima Nova"/>
              </a:rPr>
              <a:t>, E. Riis, S. Chu… PRL </a:t>
            </a:r>
            <a:r>
              <a:rPr lang="en-US" sz="1000" b="1" dirty="0">
                <a:solidFill>
                  <a:srgbClr val="555555"/>
                </a:solidFill>
                <a:latin typeface="Proxima Nova"/>
              </a:rPr>
              <a:t>63</a:t>
            </a:r>
            <a:r>
              <a:rPr lang="en-US" sz="1000" dirty="0">
                <a:solidFill>
                  <a:srgbClr val="555555"/>
                </a:solidFill>
                <a:latin typeface="Proxima Nova"/>
              </a:rPr>
              <a:t>, 612 </a:t>
            </a:r>
            <a:r>
              <a:rPr lang="en-US" sz="1400" dirty="0">
                <a:solidFill>
                  <a:srgbClr val="555555"/>
                </a:solidFill>
                <a:latin typeface="Proxima Nova"/>
              </a:rPr>
              <a:t>(1989)</a:t>
            </a:r>
            <a:endParaRPr lang="en-US" sz="1400" b="0" i="0" dirty="0">
              <a:solidFill>
                <a:srgbClr val="555555"/>
              </a:solidFill>
              <a:effectLst/>
              <a:latin typeface="Proxima Nova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290B407-7844-4702-B52A-0CC8979C7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63" y="2181633"/>
            <a:ext cx="1731311" cy="1520908"/>
          </a:xfrm>
          <a:prstGeom prst="rect">
            <a:avLst/>
          </a:prstGeom>
        </p:spPr>
      </p:pic>
      <p:pic>
        <p:nvPicPr>
          <p:cNvPr id="7" name="Picture 4" descr="fontaine">
            <a:extLst>
              <a:ext uri="{FF2B5EF4-FFF2-40B4-BE49-F238E27FC236}">
                <a16:creationId xmlns:a16="http://schemas.microsoft.com/office/drawing/2014/main" id="{6A58DE0D-7F80-52A7-FA13-86F1FCBF4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7" y="2576346"/>
            <a:ext cx="1479134" cy="19460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15DEF9-D736-4F24-A693-01970BEAF6CC}"/>
              </a:ext>
            </a:extLst>
          </p:cNvPr>
          <p:cNvSpPr txBox="1"/>
          <p:nvPr/>
        </p:nvSpPr>
        <p:spPr>
          <a:xfrm>
            <a:off x="7930037" y="179715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н.в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509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903BC-EF26-FBC2-511E-7072B45A792D}"/>
              </a:ext>
            </a:extLst>
          </p:cNvPr>
          <p:cNvSpPr txBox="1"/>
          <p:nvPr/>
        </p:nvSpPr>
        <p:spPr>
          <a:xfrm>
            <a:off x="899592" y="116632"/>
            <a:ext cx="6046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Охлаждение и захват атомов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B92D81-81C3-75A0-F085-09A2858A57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836712"/>
            <a:ext cx="4392488" cy="19362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A00ED4-74F9-9FAB-916A-1F5BB515A4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980728"/>
            <a:ext cx="2967755" cy="19620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B2F8F3-A6FE-BB9A-1409-E265D0DDC4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53840"/>
          <a:stretch/>
        </p:blipFill>
        <p:spPr>
          <a:xfrm>
            <a:off x="208612" y="3356992"/>
            <a:ext cx="4793376" cy="1224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3D6FA3-0296-25E6-FE0B-58948EE150FC}"/>
              </a:ext>
            </a:extLst>
          </p:cNvPr>
          <p:cNvSpPr txBox="1"/>
          <p:nvPr/>
        </p:nvSpPr>
        <p:spPr>
          <a:xfrm>
            <a:off x="323528" y="2636912"/>
            <a:ext cx="6184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Глубина оптического потенциала 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867084"/>
              </p:ext>
            </p:extLst>
          </p:nvPr>
        </p:nvGraphicFramePr>
        <p:xfrm>
          <a:off x="1687593" y="3366503"/>
          <a:ext cx="1728192" cy="368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6" imgW="1155700" imgH="254000" progId="Equation.DSMT4">
                  <p:embed/>
                </p:oleObj>
              </mc:Choice>
              <mc:Fallback>
                <p:oleObj name="Equation" r:id="rId6" imgW="1155700" imgH="254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93" y="3366503"/>
                        <a:ext cx="1728192" cy="368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08104" y="335699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для охлаждения и удержания атомов необходима глубокая ловушка!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6261" y="4343619"/>
            <a:ext cx="2979831" cy="147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: скругленные углы 9">
            <a:extLst>
              <a:ext uri="{FF2B5EF4-FFF2-40B4-BE49-F238E27FC236}">
                <a16:creationId xmlns:a16="http://schemas.microsoft.com/office/drawing/2014/main" id="{7D638979-0279-617A-124B-A3C908155E5F}"/>
              </a:ext>
            </a:extLst>
          </p:cNvPr>
          <p:cNvSpPr/>
          <p:nvPr/>
        </p:nvSpPr>
        <p:spPr>
          <a:xfrm>
            <a:off x="5218012" y="3284984"/>
            <a:ext cx="3746476" cy="3384376"/>
          </a:xfrm>
          <a:prstGeom prst="roundRect">
            <a:avLst>
              <a:gd name="adj" fmla="val 733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0D51DF-4BFB-C9CF-0414-ECDAB685ADB8}"/>
              </a:ext>
            </a:extLst>
          </p:cNvPr>
          <p:cNvSpPr txBox="1"/>
          <p:nvPr/>
        </p:nvSpPr>
        <p:spPr>
          <a:xfrm>
            <a:off x="5292080" y="574900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Магнитооптическая ловушка (МОЛ)</a:t>
            </a:r>
          </a:p>
          <a:p>
            <a:r>
              <a:rPr lang="ru-RU" dirty="0"/>
              <a:t>является основной современных экспериментов</a:t>
            </a:r>
          </a:p>
        </p:txBody>
      </p:sp>
      <p:sp>
        <p:nvSpPr>
          <p:cNvPr id="13" name="Стрелка: вниз 8">
            <a:extLst>
              <a:ext uri="{FF2B5EF4-FFF2-40B4-BE49-F238E27FC236}">
                <a16:creationId xmlns:a16="http://schemas.microsoft.com/office/drawing/2014/main" id="{EF7AF333-A61E-75E0-9580-B28D9EDBFD45}"/>
              </a:ext>
            </a:extLst>
          </p:cNvPr>
          <p:cNvSpPr/>
          <p:nvPr/>
        </p:nvSpPr>
        <p:spPr>
          <a:xfrm rot="16200000">
            <a:off x="4922051" y="4566660"/>
            <a:ext cx="1140224" cy="68819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9512" y="503981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диссипативные решетки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9792" y="508518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недиссипативные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решетки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5085184"/>
            <a:ext cx="2304256" cy="1512168"/>
          </a:xfrm>
          <a:prstGeom prst="roundRect">
            <a:avLst>
              <a:gd name="adj" fmla="val 107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79512" y="580526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+ позволяют охлаждать</a:t>
            </a:r>
          </a:p>
          <a:p>
            <a:r>
              <a:rPr lang="ru-RU" sz="1400" dirty="0">
                <a:solidFill>
                  <a:srgbClr val="7030A0"/>
                </a:solidFill>
              </a:rPr>
              <a:t>- малая глубина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55776" y="5085184"/>
            <a:ext cx="2376264" cy="1512168"/>
          </a:xfrm>
          <a:prstGeom prst="roundRect">
            <a:avLst>
              <a:gd name="adj" fmla="val 107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699792" y="580526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+ глубокие</a:t>
            </a:r>
            <a:r>
              <a:rPr lang="en-US" sz="1400" dirty="0">
                <a:solidFill>
                  <a:srgbClr val="C00000"/>
                </a:solidFill>
              </a:rPr>
              <a:t>  (&lt; 1mK)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7030A0"/>
                </a:solidFill>
              </a:rPr>
              <a:t>- нет охлаждения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7BCE38-84C5-4BE3-8997-93E76E228E90}"/>
              </a:ext>
            </a:extLst>
          </p:cNvPr>
          <p:cNvSpPr txBox="1"/>
          <p:nvPr/>
        </p:nvSpPr>
        <p:spPr>
          <a:xfrm>
            <a:off x="6828277" y="949124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Сила трения</a:t>
            </a:r>
            <a:r>
              <a:rPr lang="en-US" dirty="0"/>
              <a:t> F(v)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AEA712-4DCD-4E73-8379-B42338DE8924}"/>
              </a:ext>
            </a:extLst>
          </p:cNvPr>
          <p:cNvSpPr/>
          <p:nvPr/>
        </p:nvSpPr>
        <p:spPr>
          <a:xfrm>
            <a:off x="8100392" y="1966529"/>
            <a:ext cx="360040" cy="46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FCFBA5-678B-400B-95A9-2E1D0D52B7F5}"/>
              </a:ext>
            </a:extLst>
          </p:cNvPr>
          <p:cNvSpPr txBox="1"/>
          <p:nvPr/>
        </p:nvSpPr>
        <p:spPr>
          <a:xfrm>
            <a:off x="7955961" y="1883225"/>
            <a:ext cx="28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077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851</Words>
  <Application>Microsoft Office PowerPoint</Application>
  <PresentationFormat>Экран (4:3)</PresentationFormat>
  <Paragraphs>144</Paragraphs>
  <Slides>16</Slides>
  <Notes>2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MT Extra</vt:lpstr>
      <vt:lpstr>Proxima Nova</vt:lpstr>
      <vt:lpstr>STIX-Regular</vt:lpstr>
      <vt:lpstr>Symbol</vt:lpstr>
      <vt:lpstr>Times New Roman</vt:lpstr>
      <vt:lpstr>Тема Office</vt:lpstr>
      <vt:lpstr>Equation</vt:lpstr>
      <vt:lpstr>Концепция ячейки холодных атомов для квантовых сенсоров и стандартов частоты</vt:lpstr>
      <vt:lpstr>The history of laser cooling epoch</vt:lpstr>
      <vt:lpstr>Nobel prize winners</vt:lpstr>
      <vt:lpstr>Стандарты частоты на основе  Холодных атомов и ионов</vt:lpstr>
      <vt:lpstr>Квантовые сенсоры на основе холодных атомов</vt:lpstr>
      <vt:lpstr>Презентация PowerPoint</vt:lpstr>
      <vt:lpstr>Next generation space missions</vt:lpstr>
      <vt:lpstr>Концепция “ячейки холодных атомов”</vt:lpstr>
      <vt:lpstr>Презентация PowerPoint</vt:lpstr>
      <vt:lpstr>Презентация PowerPoint</vt:lpstr>
      <vt:lpstr>Как создать глубокую оптическую ловушку?</vt:lpstr>
      <vt:lpstr>Многоуровневая структура атомов</vt:lpstr>
      <vt:lpstr>1D конфигурации световых полей</vt:lpstr>
      <vt:lpstr>Макроскопический оптический потенциал </vt:lpstr>
      <vt:lpstr>Результаты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Прудников</dc:creator>
  <cp:lastModifiedBy>Прудников Олег Николаевич</cp:lastModifiedBy>
  <cp:revision>398</cp:revision>
  <dcterms:created xsi:type="dcterms:W3CDTF">2020-12-04T07:30:42Z</dcterms:created>
  <dcterms:modified xsi:type="dcterms:W3CDTF">2023-11-29T05:50:26Z</dcterms:modified>
</cp:coreProperties>
</file>