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636" r:id="rId3"/>
    <p:sldId id="269" r:id="rId4"/>
    <p:sldId id="569" r:id="rId5"/>
    <p:sldId id="279" r:id="rId6"/>
    <p:sldId id="321" r:id="rId7"/>
    <p:sldId id="571" r:id="rId8"/>
    <p:sldId id="637" r:id="rId9"/>
    <p:sldId id="551" r:id="rId10"/>
    <p:sldId id="450" r:id="rId11"/>
    <p:sldId id="639" r:id="rId12"/>
    <p:sldId id="429" r:id="rId13"/>
    <p:sldId id="344" r:id="rId14"/>
    <p:sldId id="447" r:id="rId15"/>
    <p:sldId id="635" r:id="rId16"/>
    <p:sldId id="531" r:id="rId17"/>
    <p:sldId id="564" r:id="rId18"/>
    <p:sldId id="270" r:id="rId19"/>
    <p:sldId id="265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3DEBE-4664-4981-820B-11F2AB266D2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90057-BFDD-4E73-B592-8A88FA03B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819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A835F-51CC-4122-A1F8-3A03533BACD4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94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ノー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78851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defTabSz="457200">
              <a:defRPr/>
            </a:pPr>
            <a:fld id="{4AB3DA51-6470-4C3D-B8AC-2E9CCC60CA12}" type="slidenum">
              <a:rPr kumimoji="1" lang="ja-JP" altLang="en-US" sz="1200">
                <a:latin typeface="+mn-lt"/>
                <a:cs typeface="ＭＳ Ｐゴシック"/>
              </a:rPr>
              <a:pPr algn="r" defTabSz="457200">
                <a:defRPr/>
              </a:pPr>
              <a:t>5</a:t>
            </a:fld>
            <a:endParaRPr kumimoji="1" lang="en-US" altLang="ja-JP" sz="1200">
              <a:latin typeface="+mn-lt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Впервые проведено исследование процесса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фотоэмиссии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угловым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субпериодным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временным разрешением. Это позволило наблюдать процесс ускорения фермионов Дирака, вызванный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терагерцовой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(ТГц) электромагнитной волной,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квазирелятивистской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дисперсионной зоне топологического поверхностного состояния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Ускорение носителей в состояниях Дирака в электрическом поле ТГц волны приводит к сильному перераспределению электронов в импульсном пространстве и значительной плотности тока. По сравнению с массивными квазичастицами,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квазирелятивистские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носители в топологических состояниях могут быть ускорены практически без инерции. Благодаря высокой Ферми скорости, малому рассеянию и линейной зонной структуре, ускоренные электромагнитной волной фермионы Дирака могут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баллистически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распространяются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бездисперсионных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волновых пакетах на расстояния до нескольких 100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Эта рекордная дистанция значительно превышает ширину затвора современных транзисторов, делая перспективным создание устройств на трехмерных топологических изоляторах (ТИ) с использованием полностью когерентного переноса электронов с частотой электромагнитной волны. Благодаря жесткой связи в ТИ состояниях спина и импульса электрона, баллистические электроны Дирака переносят спиновый ток, что также может позволить развивать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спинтронику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оптических частот.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1F794-5F59-4168-8025-6D61CFE5281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999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>
            <a:extLst>
              <a:ext uri="{FF2B5EF4-FFF2-40B4-BE49-F238E27FC236}">
                <a16:creationId xmlns:a16="http://schemas.microsoft.com/office/drawing/2014/main" id="{ADC40988-753B-4FA7-9C26-132DC943A1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>
            <a:extLst>
              <a:ext uri="{FF2B5EF4-FFF2-40B4-BE49-F238E27FC236}">
                <a16:creationId xmlns:a16="http://schemas.microsoft.com/office/drawing/2014/main" id="{0CACF5BF-F815-4C28-8BDD-1723F76966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2292" name="Номер слайда 3">
            <a:extLst>
              <a:ext uri="{FF2B5EF4-FFF2-40B4-BE49-F238E27FC236}">
                <a16:creationId xmlns:a16="http://schemas.microsoft.com/office/drawing/2014/main" id="{4FE4093E-DCBD-4148-8565-61E9768908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EB29B01-40DA-4395-AA99-078B5F02F572}" type="slidenum">
              <a:rPr lang="ru-RU" altLang="ru-RU"/>
              <a:pPr/>
              <a:t>13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1F794-5F59-4168-8025-6D61CFE5281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999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499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7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492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/Белый/Англ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356139"/>
            <a:ext cx="8193010" cy="863062"/>
          </a:xfrm>
        </p:spPr>
        <p:txBody>
          <a:bodyPr anchor="t">
            <a:noAutofit/>
          </a:bodyPr>
          <a:lstStyle>
            <a:lvl1pPr algn="l">
              <a:defRPr lang="ru-RU" dirty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4"/>
          </p:nvPr>
        </p:nvSpPr>
        <p:spPr>
          <a:xfrm>
            <a:off x="623888" y="2203075"/>
            <a:ext cx="8193010" cy="345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871038"/>
                </a:solidFill>
              </a:defRPr>
            </a:lvl2pPr>
            <a:lvl3pPr>
              <a:defRPr sz="14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5"/>
          </p:nvPr>
        </p:nvSpPr>
        <p:spPr>
          <a:xfrm>
            <a:off x="623888" y="2850314"/>
            <a:ext cx="8193010" cy="345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rgbClr val="871038"/>
                </a:solidFill>
              </a:defRPr>
            </a:lvl1pPr>
            <a:lvl2pPr>
              <a:defRPr sz="1400">
                <a:solidFill>
                  <a:srgbClr val="871038"/>
                </a:solidFill>
              </a:defRPr>
            </a:lvl2pPr>
            <a:lvl3pPr>
              <a:defRPr sz="14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6"/>
          </p:nvPr>
        </p:nvSpPr>
        <p:spPr>
          <a:xfrm>
            <a:off x="623888" y="1452214"/>
            <a:ext cx="8193010" cy="38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rgbClr val="0184A0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Рисунок 13"/>
          <p:cNvSpPr>
            <a:spLocks noGrp="1"/>
          </p:cNvSpPr>
          <p:nvPr>
            <p:ph type="pic" sz="quarter" idx="17"/>
          </p:nvPr>
        </p:nvSpPr>
        <p:spPr>
          <a:xfrm>
            <a:off x="623888" y="3479800"/>
            <a:ext cx="3502025" cy="222885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>
              <a:buNone/>
              <a:defRPr sz="1600">
                <a:solidFill>
                  <a:srgbClr val="0184A0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0" name="Текст 15"/>
          <p:cNvSpPr>
            <a:spLocks noGrp="1"/>
          </p:cNvSpPr>
          <p:nvPr>
            <p:ph type="body" sz="quarter" idx="18"/>
          </p:nvPr>
        </p:nvSpPr>
        <p:spPr>
          <a:xfrm>
            <a:off x="3836525" y="4939198"/>
            <a:ext cx="1620140" cy="2862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B9CAD1"/>
              </a:gs>
            </a:gsLst>
            <a:lin ang="5400000" scaled="1"/>
          </a:gradFill>
        </p:spPr>
        <p:txBody>
          <a:bodyPr>
            <a:spAutoFit/>
          </a:bodyPr>
          <a:lstStyle>
            <a:lvl1pPr marL="0" indent="0">
              <a:buNone/>
              <a:defRPr sz="1400" baseline="0">
                <a:solidFill>
                  <a:srgbClr val="0184A0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FA6FE48B-A774-43A4-81C8-0B00ADE20DE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BE6BDE0A-398E-49D6-AC6C-155827F1ADE7}" type="slidenum">
              <a:rPr lang="en-US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288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370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507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698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626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2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582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722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85E4-1B26-4180-B450-B89844E4FEC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743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385E4-1B26-4180-B450-B89844E4FEC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67729-B4DC-4465-A148-E67D98B4A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542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5" Type="http://schemas.openxmlformats.org/officeDocument/2006/relationships/image" Target="../media/image65.png"/><Relationship Id="rId10" Type="http://schemas.openxmlformats.org/officeDocument/2006/relationships/image" Target="../media/image13.png"/><Relationship Id="rId4" Type="http://schemas.openxmlformats.org/officeDocument/2006/relationships/image" Target="../media/image56.png"/><Relationship Id="rId9" Type="http://schemas.microsoft.com/office/2007/relationships/hdphoto" Target="../media/hdphoto1.wdp"/><Relationship Id="rId1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80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9.png"/><Relationship Id="rId4" Type="http://schemas.openxmlformats.org/officeDocument/2006/relationships/image" Target="../media/image7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00DAEC-754B-DDFD-71B9-7C41D70F9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771291"/>
            <a:ext cx="4824536" cy="14626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07336" y="15085"/>
            <a:ext cx="9252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Возникновение и </a:t>
            </a:r>
            <a:r>
              <a:rPr lang="ru-RU" sz="2400" b="1" i="0" dirty="0" err="1"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дефазировка</a:t>
            </a:r>
            <a:r>
              <a:rPr lang="ru-RU" sz="24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 зон Флоке-Блоха на временных </a:t>
            </a:r>
          </a:p>
          <a:p>
            <a:pPr algn="ctr"/>
            <a:r>
              <a:rPr lang="ru-RU" sz="24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масштабах меньше периода волны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3868" y="2790220"/>
            <a:ext cx="8642350" cy="1359483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1600" b="1" i="1" dirty="0">
                <a:solidFill>
                  <a:schemeClr val="tx1"/>
                </a:solidFill>
                <a:latin typeface="+mj-lt"/>
              </a:rPr>
              <a:t>Институт физики полупроводников им. А.В. </a:t>
            </a:r>
            <a:r>
              <a:rPr lang="ru-RU" altLang="ru-RU" sz="1600" b="1" i="1" dirty="0" err="1">
                <a:solidFill>
                  <a:schemeClr val="tx1"/>
                </a:solidFill>
                <a:latin typeface="+mj-lt"/>
              </a:rPr>
              <a:t>Ржанова</a:t>
            </a:r>
            <a:r>
              <a:rPr lang="ru-RU" altLang="ru-RU" sz="1600" b="1" i="1" dirty="0">
                <a:solidFill>
                  <a:schemeClr val="tx1"/>
                </a:solidFill>
                <a:latin typeface="+mj-lt"/>
              </a:rPr>
              <a:t> СО РАН</a:t>
            </a:r>
            <a:endParaRPr lang="en-US" altLang="ru-RU" sz="1600" b="1" i="1" dirty="0">
              <a:solidFill>
                <a:schemeClr val="tx1"/>
              </a:solidFill>
              <a:latin typeface="+mj-lt"/>
            </a:endParaRPr>
          </a:p>
          <a:p>
            <a:pPr eaLnBrk="1" hangingPunct="1">
              <a:lnSpc>
                <a:spcPct val="120000"/>
              </a:lnSpc>
            </a:pPr>
            <a:r>
              <a:rPr lang="ru-RU" altLang="ru-RU" sz="1600" i="1" dirty="0">
                <a:solidFill>
                  <a:schemeClr val="tx1"/>
                </a:solidFill>
                <a:latin typeface="+mj-lt"/>
              </a:rPr>
              <a:t>Новосибирский государственный университет</a:t>
            </a:r>
          </a:p>
          <a:p>
            <a:pPr eaLnBrk="1" hangingPunct="1">
              <a:lnSpc>
                <a:spcPct val="110000"/>
              </a:lnSpc>
            </a:pPr>
            <a:r>
              <a:rPr lang="ru-RU" sz="16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ЦКП «СКИФ»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18458" y="2420888"/>
            <a:ext cx="2000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/>
              <a:t>Олег Е. Терещенко</a:t>
            </a:r>
          </a:p>
        </p:txBody>
      </p:sp>
      <p:pic>
        <p:nvPicPr>
          <p:cNvPr id="7" name="Picture 5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39" y="2722210"/>
            <a:ext cx="498417" cy="49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Картинки по запросу НГУ эмблема">
            <a:extLst>
              <a:ext uri="{FF2B5EF4-FFF2-40B4-BE49-F238E27FC236}">
                <a16:creationId xmlns:a16="http://schemas.microsoft.com/office/drawing/2014/main" id="{9F0772AD-B3D0-43AE-BB36-6419F4D7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531" y="3175334"/>
            <a:ext cx="1119978" cy="47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D3012C-B3BA-4137-823E-461DFF719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90" y="3500018"/>
            <a:ext cx="303233" cy="3032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8F2A78-EA5B-4410-BC84-5F78C5FA3F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238265"/>
            <a:ext cx="6277261" cy="24722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0AEAF6-C3DF-4127-9A82-50CA61E62EB4}"/>
              </a:ext>
            </a:extLst>
          </p:cNvPr>
          <p:cNvSpPr txBox="1"/>
          <p:nvPr/>
        </p:nvSpPr>
        <p:spPr>
          <a:xfrm>
            <a:off x="6228184" y="914092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Совместно с ИГМ 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им. В.С. Соболева СО РАН , 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Philipps-University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of Marburg (Germany)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160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904" y="828729"/>
            <a:ext cx="9135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Дираковские</a:t>
            </a:r>
            <a:r>
              <a:rPr 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токи, индуцированные электромагнитной волной, в топологической поверхностной зоне с </a:t>
            </a:r>
            <a:r>
              <a:rPr lang="ru-RU" sz="20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субпериодным</a:t>
            </a:r>
            <a:r>
              <a:rPr 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 разрешением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7899" y="115932"/>
            <a:ext cx="9144000" cy="400050"/>
          </a:xfrm>
          <a:prstGeom prst="rect">
            <a:avLst/>
          </a:prstGeom>
          <a:solidFill>
            <a:srgbClr val="1F497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 </a:t>
            </a:r>
            <a:r>
              <a:rPr lang="ru-RU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               Институт физики полупроводников им. А.В. </a:t>
            </a:r>
            <a:r>
              <a:rPr lang="ru-RU" sz="2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Ржанова</a:t>
            </a:r>
            <a:r>
              <a:rPr lang="ru-RU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СО РАН</a:t>
            </a:r>
          </a:p>
        </p:txBody>
      </p:sp>
      <p:pic>
        <p:nvPicPr>
          <p:cNvPr id="13" name="Picture 1030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4597" y="84610"/>
            <a:ext cx="479285" cy="4734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5442" y="569833"/>
            <a:ext cx="897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Совместно с ИГМ им. В.С. Соболева СО РАН 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Philipps-University of Marburg (Germany)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" r="-399" b="1987"/>
          <a:stretch/>
        </p:blipFill>
        <p:spPr>
          <a:xfrm>
            <a:off x="35496" y="91796"/>
            <a:ext cx="1599892" cy="466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4D82FE4-9C1F-476D-B606-259EDE91BA7C}"/>
              </a:ext>
            </a:extLst>
          </p:cNvPr>
          <p:cNvSpPr/>
          <p:nvPr/>
        </p:nvSpPr>
        <p:spPr>
          <a:xfrm>
            <a:off x="209756" y="5243901"/>
            <a:ext cx="8838781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57175" indent="-257175" algn="just">
              <a:buClr>
                <a:srgbClr val="B50B23"/>
              </a:buClr>
              <a:buFont typeface="Wingdings" panose="05000000000000000000" pitchFamily="2" charset="2"/>
              <a:buChar char="v"/>
            </a:pPr>
            <a:r>
              <a:rPr lang="ru-RU" sz="1600" b="1" dirty="0">
                <a:cs typeface="Arial" panose="020B0604020202020204" pitchFamily="34" charset="0"/>
              </a:rPr>
              <a:t>Впервые показано, что б</a:t>
            </a:r>
            <a:r>
              <a:rPr lang="ru-RU" sz="1600" b="1" dirty="0">
                <a:effectLst/>
                <a:ea typeface="Times New Roman" panose="02020603050405020304" pitchFamily="18" charset="0"/>
              </a:rPr>
              <a:t>лагодаря высокой Ферми скорости, малому рассеянию и линейному закону дисперсии, ускоренные электромагнитной волной фермионы Дирака могут </a:t>
            </a:r>
            <a:r>
              <a:rPr lang="ru-RU" sz="1600" b="1" dirty="0" err="1">
                <a:effectLst/>
                <a:ea typeface="Times New Roman" panose="02020603050405020304" pitchFamily="18" charset="0"/>
              </a:rPr>
              <a:t>баллистически</a:t>
            </a:r>
            <a:r>
              <a:rPr lang="ru-RU" sz="1600" b="1" dirty="0">
                <a:effectLst/>
                <a:ea typeface="Times New Roman" panose="02020603050405020304" pitchFamily="18" charset="0"/>
              </a:rPr>
              <a:t> распространяются в </a:t>
            </a:r>
            <a:r>
              <a:rPr lang="ru-RU" sz="1600" b="1" dirty="0" err="1">
                <a:effectLst/>
                <a:ea typeface="Times New Roman" panose="02020603050405020304" pitchFamily="18" charset="0"/>
              </a:rPr>
              <a:t>бездисперсионных</a:t>
            </a:r>
            <a:r>
              <a:rPr lang="ru-RU" sz="1600" b="1" dirty="0">
                <a:effectLst/>
                <a:ea typeface="Times New Roman" panose="02020603050405020304" pitchFamily="18" charset="0"/>
              </a:rPr>
              <a:t> волновых пакетах на расстояния до нескольких 100 </a:t>
            </a:r>
            <a:r>
              <a:rPr lang="ru-RU" sz="1600" b="1" dirty="0" err="1">
                <a:effectLst/>
                <a:ea typeface="Times New Roman" panose="02020603050405020304" pitchFamily="18" charset="0"/>
              </a:rPr>
              <a:t>нм</a:t>
            </a:r>
            <a:r>
              <a:rPr lang="ru-RU" sz="1600" b="1" dirty="0">
                <a:effectLst/>
                <a:ea typeface="Times New Roman" panose="02020603050405020304" pitchFamily="18" charset="0"/>
              </a:rPr>
              <a:t>. Эта рекордная дистанция значительно превышает ширину затвора современных транзисторов.</a:t>
            </a:r>
            <a:endParaRPr lang="ru-RU" sz="1600" b="1" dirty="0">
              <a:cs typeface="Arial" panose="020B0604020202020204" pitchFamily="34" charset="0"/>
            </a:endParaRPr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8B6462BA-D34B-43F3-B041-0359CFAFA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2108" y="2560101"/>
            <a:ext cx="35159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ru-RU" sz="1600" b="1" dirty="0">
                <a:effectLst/>
                <a:latin typeface="+mn-lt"/>
                <a:ea typeface="Times New Roman" panose="02020603050405020304" pitchFamily="18" charset="0"/>
              </a:rPr>
              <a:t>Впервые проведено исследование процесса </a:t>
            </a:r>
            <a:r>
              <a:rPr lang="ru-RU" sz="1600" b="1" dirty="0" err="1">
                <a:effectLst/>
                <a:latin typeface="+mn-lt"/>
                <a:ea typeface="Times New Roman" panose="02020603050405020304" pitchFamily="18" charset="0"/>
              </a:rPr>
              <a:t>фотоэмиссии</a:t>
            </a:r>
            <a:r>
              <a:rPr lang="ru-RU" sz="1600" b="1" dirty="0">
                <a:effectLst/>
                <a:latin typeface="+mn-lt"/>
                <a:ea typeface="Times New Roman" panose="02020603050405020304" pitchFamily="18" charset="0"/>
              </a:rPr>
              <a:t> с угловым и </a:t>
            </a:r>
            <a:r>
              <a:rPr lang="ru-RU" sz="1600" b="1" dirty="0" err="1">
                <a:effectLst/>
                <a:latin typeface="+mn-lt"/>
                <a:ea typeface="Times New Roman" panose="02020603050405020304" pitchFamily="18" charset="0"/>
              </a:rPr>
              <a:t>субпериодным</a:t>
            </a:r>
            <a:r>
              <a:rPr lang="ru-RU" sz="1600" b="1" dirty="0">
                <a:effectLst/>
                <a:latin typeface="+mn-lt"/>
                <a:ea typeface="Times New Roman" panose="02020603050405020304" pitchFamily="18" charset="0"/>
              </a:rPr>
              <a:t>  временным </a:t>
            </a:r>
            <a:r>
              <a:rPr lang="ru-RU" sz="1600" b="1" dirty="0" err="1">
                <a:effectLst/>
                <a:latin typeface="+mn-lt"/>
                <a:ea typeface="Times New Roman" panose="02020603050405020304" pitchFamily="18" charset="0"/>
              </a:rPr>
              <a:t>разре-шением</a:t>
            </a:r>
            <a:r>
              <a:rPr lang="ru-RU" sz="1600" b="1" dirty="0">
                <a:effectLst/>
                <a:latin typeface="+mn-lt"/>
                <a:ea typeface="Times New Roman" panose="02020603050405020304" pitchFamily="18" charset="0"/>
              </a:rPr>
              <a:t>. Это позволило наблюдать процесс ускорения фермионов Дирака, вызванный </a:t>
            </a:r>
            <a:r>
              <a:rPr lang="ru-RU" sz="1600" b="1" dirty="0" err="1">
                <a:effectLst/>
                <a:latin typeface="+mn-lt"/>
                <a:ea typeface="Times New Roman" panose="02020603050405020304" pitchFamily="18" charset="0"/>
              </a:rPr>
              <a:t>терагерцовой</a:t>
            </a:r>
            <a:r>
              <a:rPr lang="ru-RU" sz="1600" b="1" dirty="0">
                <a:effectLst/>
                <a:latin typeface="+mn-lt"/>
                <a:ea typeface="Times New Roman" panose="02020603050405020304" pitchFamily="18" charset="0"/>
              </a:rPr>
              <a:t> (ТГц) электромагнитной волной, в </a:t>
            </a:r>
            <a:r>
              <a:rPr lang="ru-RU" sz="1600" b="1" dirty="0" err="1">
                <a:effectLst/>
                <a:latin typeface="+mn-lt"/>
                <a:ea typeface="Times New Roman" panose="02020603050405020304" pitchFamily="18" charset="0"/>
              </a:rPr>
              <a:t>квазирелятивистской</a:t>
            </a:r>
            <a:r>
              <a:rPr lang="ru-RU" sz="1600" b="1" dirty="0">
                <a:effectLst/>
                <a:latin typeface="+mn-lt"/>
                <a:ea typeface="Times New Roman" panose="02020603050405020304" pitchFamily="18" charset="0"/>
              </a:rPr>
              <a:t> дисперсионной зоне топологического </a:t>
            </a:r>
            <a:r>
              <a:rPr lang="ru-RU" sz="1600" b="1" dirty="0" err="1">
                <a:effectLst/>
                <a:latin typeface="+mn-lt"/>
                <a:ea typeface="Times New Roman" panose="02020603050405020304" pitchFamily="18" charset="0"/>
              </a:rPr>
              <a:t>поверхност-ного</a:t>
            </a:r>
            <a:r>
              <a:rPr lang="ru-RU" sz="1600" b="1" dirty="0">
                <a:effectLst/>
                <a:latin typeface="+mn-lt"/>
                <a:ea typeface="Times New Roman" panose="02020603050405020304" pitchFamily="18" charset="0"/>
              </a:rPr>
              <a:t> состояния 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Bi</a:t>
            </a:r>
            <a:r>
              <a:rPr lang="ru-RU" sz="1600" b="1" baseline="-25000" dirty="0">
                <a:effectLst/>
                <a:latin typeface="+mn-lt"/>
                <a:ea typeface="Times New Roman" panose="02020603050405020304" pitchFamily="18" charset="0"/>
              </a:rPr>
              <a:t>2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Te</a:t>
            </a:r>
            <a:r>
              <a:rPr lang="ru-RU" sz="1600" b="1" baseline="-25000" dirty="0">
                <a:effectLst/>
                <a:latin typeface="+mn-lt"/>
                <a:ea typeface="Times New Roman" panose="02020603050405020304" pitchFamily="18" charset="0"/>
              </a:rPr>
              <a:t>3</a:t>
            </a:r>
            <a:r>
              <a:rPr lang="ru-RU" sz="1600" b="1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ru-RU" altLang="ru-RU" sz="16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5E8C62CB-4FA9-4130-804F-A31B0E417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40" y="3521796"/>
            <a:ext cx="4468743" cy="149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20DC06B-D5E8-40D8-AAEA-2E3A3D038E46}"/>
              </a:ext>
            </a:extLst>
          </p:cNvPr>
          <p:cNvSpPr/>
          <p:nvPr/>
        </p:nvSpPr>
        <p:spPr>
          <a:xfrm>
            <a:off x="1714310" y="3070772"/>
            <a:ext cx="3757218" cy="39276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F2353BB-1BD8-4C3F-AF16-9AD41BCC9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04" y="2944190"/>
            <a:ext cx="1456381" cy="1902793"/>
          </a:xfrm>
          <a:prstGeom prst="rect">
            <a:avLst/>
          </a:prstGeom>
        </p:spPr>
      </p:pic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id="{997D5849-ECB8-49DE-B0BA-F78948074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413" y="3123269"/>
            <a:ext cx="10951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i="1" dirty="0">
                <a:latin typeface="Arial" panose="020B0604020202020204" pitchFamily="34" charset="0"/>
              </a:rPr>
              <a:t>t </a:t>
            </a:r>
            <a:r>
              <a:rPr lang="en-US" altLang="ru-RU" sz="1600" dirty="0">
                <a:latin typeface="Arial" panose="020B0604020202020204" pitchFamily="34" charset="0"/>
              </a:rPr>
              <a:t>= 0.1 </a:t>
            </a:r>
            <a:r>
              <a:rPr lang="en-US" altLang="ru-RU" sz="1600" dirty="0" err="1">
                <a:latin typeface="Arial" panose="020B0604020202020204" pitchFamily="34" charset="0"/>
              </a:rPr>
              <a:t>ps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  <p:sp>
        <p:nvSpPr>
          <p:cNvPr id="28" name="Прямоугольник 5">
            <a:extLst>
              <a:ext uri="{FF2B5EF4-FFF2-40B4-BE49-F238E27FC236}">
                <a16:creationId xmlns:a16="http://schemas.microsoft.com/office/drawing/2014/main" id="{7DFA79B0-FBF6-483C-806E-41B5B46EA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196" y="3097293"/>
            <a:ext cx="10951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i="1" dirty="0">
                <a:latin typeface="Arial" panose="020B0604020202020204" pitchFamily="34" charset="0"/>
              </a:rPr>
              <a:t>t </a:t>
            </a:r>
            <a:r>
              <a:rPr lang="en-US" altLang="ru-RU" sz="1600" dirty="0">
                <a:latin typeface="Arial" panose="020B0604020202020204" pitchFamily="34" charset="0"/>
              </a:rPr>
              <a:t>= 0.6 </a:t>
            </a:r>
            <a:r>
              <a:rPr lang="en-US" altLang="ru-RU" sz="1600" dirty="0" err="1">
                <a:latin typeface="Arial" panose="020B0604020202020204" pitchFamily="34" charset="0"/>
              </a:rPr>
              <a:t>ps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id="{7EFFDDD8-6374-43D4-8735-77C07E3AE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149" y="3123269"/>
            <a:ext cx="9236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i="1" dirty="0">
                <a:latin typeface="Arial" panose="020B0604020202020204" pitchFamily="34" charset="0"/>
              </a:rPr>
              <a:t>t </a:t>
            </a:r>
            <a:r>
              <a:rPr lang="en-US" altLang="ru-RU" sz="1600" dirty="0">
                <a:latin typeface="Arial" panose="020B0604020202020204" pitchFamily="34" charset="0"/>
              </a:rPr>
              <a:t>= 0 </a:t>
            </a:r>
            <a:r>
              <a:rPr lang="en-US" altLang="ru-RU" sz="1600" dirty="0" err="1">
                <a:latin typeface="Arial" panose="020B0604020202020204" pitchFamily="34" charset="0"/>
              </a:rPr>
              <a:t>ps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E1BB57F2-E1D4-414B-B6DF-FCAA7B4D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9" y="1485034"/>
            <a:ext cx="4514418" cy="135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DCEBA7C-B5B6-4AC8-9F8A-90CBAFC0B324}"/>
              </a:ext>
            </a:extLst>
          </p:cNvPr>
          <p:cNvSpPr txBox="1"/>
          <p:nvPr/>
        </p:nvSpPr>
        <p:spPr>
          <a:xfrm>
            <a:off x="5940152" y="1556430"/>
            <a:ext cx="2984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i="1" dirty="0">
                <a:solidFill>
                  <a:srgbClr val="002060"/>
                </a:solidFill>
              </a:rPr>
              <a:t>Nature 562, 396 (2018)</a:t>
            </a:r>
          </a:p>
        </p:txBody>
      </p:sp>
    </p:spTree>
    <p:extLst>
      <p:ext uri="{BB962C8B-B14F-4D97-AF65-F5344CB8AC3E}">
        <p14:creationId xmlns:p14="http://schemas.microsoft.com/office/powerpoint/2010/main" val="4103271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F6CFCD-59D3-7F50-31F7-BA020DC28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61011"/>
            <a:ext cx="4162425" cy="18383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7BD5C8-E734-537E-1D65-5DA3E0975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099940"/>
            <a:ext cx="4275730" cy="25800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97A492D-4F87-471C-B473-EA158BA5AC5A}"/>
              </a:ext>
            </a:extLst>
          </p:cNvPr>
          <p:cNvSpPr/>
          <p:nvPr/>
        </p:nvSpPr>
        <p:spPr>
          <a:xfrm>
            <a:off x="1061610" y="116632"/>
            <a:ext cx="70207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Subcycle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 observation of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Floquet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–Bloch sidebands</a:t>
            </a:r>
            <a:r>
              <a:rPr lang="en-US" sz="2600" dirty="0">
                <a:solidFill>
                  <a:srgbClr val="7030A0"/>
                </a:solidFill>
                <a:latin typeface="+mj-lt"/>
              </a:rPr>
              <a:t> </a:t>
            </a:r>
            <a:endParaRPr lang="ru-RU" sz="26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8513A5-1566-4CFB-A7A6-49EC491C6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5453"/>
            <a:ext cx="9144000" cy="26659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7872B4-F49E-1F23-5BEB-CEB09A78F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2699950"/>
            <a:ext cx="3456383" cy="145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73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7">
            <a:extLst>
              <a:ext uri="{FF2B5EF4-FFF2-40B4-BE49-F238E27FC236}">
                <a16:creationId xmlns:a16="http://schemas.microsoft.com/office/drawing/2014/main" id="{DFF503E8-8351-491A-ACC7-FB7B7C269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115888"/>
            <a:ext cx="1739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</a:p>
        </p:txBody>
      </p:sp>
      <p:sp>
        <p:nvSpPr>
          <p:cNvPr id="20484" name="Номер слайда 1">
            <a:extLst>
              <a:ext uri="{FF2B5EF4-FFF2-40B4-BE49-F238E27FC236}">
                <a16:creationId xmlns:a16="http://schemas.microsoft.com/office/drawing/2014/main" id="{E2DAA324-AE9D-4C69-8520-8E9E485A2D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503988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EB69C8-592D-4011-BC8D-6B19F58A0A9E}" type="slidenum"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6" name="Rectangle 2">
            <a:extLst>
              <a:ext uri="{FF2B5EF4-FFF2-40B4-BE49-F238E27FC236}">
                <a16:creationId xmlns:a16="http://schemas.microsoft.com/office/drawing/2014/main" id="{3F9347F7-97AB-43BC-84C4-0A02CB52E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608410"/>
            <a:ext cx="8474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ARPES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визуализировать поверхностную зонную структуру и </a:t>
            </a:r>
          </a:p>
          <a:p>
            <a:pPr algn="just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извлечь много полезных параметров, изучать электронную динамику. </a:t>
            </a:r>
            <a:endParaRPr lang="en-US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7" name="Прямоугольник 9">
            <a:extLst>
              <a:ext uri="{FF2B5EF4-FFF2-40B4-BE49-F238E27FC236}">
                <a16:creationId xmlns:a16="http://schemas.microsoft.com/office/drawing/2014/main" id="{65059D7E-E1F0-4DC6-959C-494E76A1A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6019557"/>
            <a:ext cx="8102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«Развитие перспективных направлений </a:t>
            </a:r>
            <a:r>
              <a:rPr lang="ru-RU" altLang="ru-RU" sz="1600" b="1" dirty="0" err="1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спинтроники</a:t>
            </a:r>
            <a:r>
              <a:rPr lang="ru-RU" alt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и дизайн новых квантовых материалов и </a:t>
            </a:r>
            <a:r>
              <a:rPr lang="ru-RU" altLang="ru-RU" sz="1600" b="1" dirty="0" err="1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наносистем</a:t>
            </a:r>
            <a:r>
              <a:rPr lang="ru-RU" alt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на основе синхротронных исследований их электронной и спиновой структуры»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  <p:sp>
        <p:nvSpPr>
          <p:cNvPr id="20488" name="TextBox 10">
            <a:extLst>
              <a:ext uri="{FF2B5EF4-FFF2-40B4-BE49-F238E27FC236}">
                <a16:creationId xmlns:a16="http://schemas.microsoft.com/office/drawing/2014/main" id="{D8F41B09-F307-4DA5-AE06-79597BDBA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5649669"/>
            <a:ext cx="720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i="1" dirty="0">
                <a:latin typeface="Arial" panose="020B0604020202020204" pitchFamily="34" charset="0"/>
              </a:rPr>
              <a:t>«…</a:t>
            </a:r>
            <a:r>
              <a:rPr lang="ru-RU" altLang="ru-RU" sz="1800" i="1" dirty="0">
                <a:solidFill>
                  <a:srgbClr val="000000"/>
                </a:solidFill>
                <a:latin typeface="TimesNewRomanPSMT"/>
              </a:rPr>
              <a:t>программа развития синхротронных и нейтронных исследований</a:t>
            </a:r>
            <a:r>
              <a:rPr lang="ru-RU" altLang="ru-RU" sz="1800" i="1" dirty="0">
                <a:latin typeface="Arial" panose="020B0604020202020204" pitchFamily="34" charset="0"/>
              </a:rPr>
              <a:t>»</a:t>
            </a:r>
          </a:p>
        </p:txBody>
      </p:sp>
      <p:sp>
        <p:nvSpPr>
          <p:cNvPr id="20489" name="TextBox 1">
            <a:extLst>
              <a:ext uri="{FF2B5EF4-FFF2-40B4-BE49-F238E27FC236}">
                <a16:creationId xmlns:a16="http://schemas.microsoft.com/office/drawing/2014/main" id="{CCEB68C1-C352-45B9-BA60-585E26848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14722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altLang="ru-RU" sz="1800" dirty="0">
                <a:latin typeface="Arial" panose="020B0604020202020204" pitchFamily="34" charset="0"/>
              </a:rPr>
              <a:t>Задача построить современную фотоэмиссионную станцию  с угловым и спиновым разрешением </a:t>
            </a:r>
            <a:r>
              <a:rPr lang="en-US" altLang="ru-RU" sz="1800" dirty="0">
                <a:latin typeface="Arial" panose="020B0604020202020204" pitchFamily="34" charset="0"/>
              </a:rPr>
              <a:t>(SR ARPES)</a:t>
            </a:r>
            <a:r>
              <a:rPr lang="ru-RU" altLang="ru-RU" sz="1800" dirty="0">
                <a:latin typeface="Arial" panose="020B0604020202020204" pitchFamily="34" charset="0"/>
              </a:rPr>
              <a:t> с предельными параметрами (разрешение (1 мэВ), поляризация, температура (</a:t>
            </a:r>
            <a:r>
              <a:rPr lang="en-US" altLang="ru-RU" sz="1800" dirty="0">
                <a:latin typeface="Arial" panose="020B0604020202020204" pitchFamily="34" charset="0"/>
              </a:rPr>
              <a:t>&lt; </a:t>
            </a:r>
            <a:r>
              <a:rPr lang="ru-RU" altLang="ru-RU" sz="1800" dirty="0">
                <a:latin typeface="Arial" panose="020B0604020202020204" pitchFamily="34" charset="0"/>
              </a:rPr>
              <a:t>4 К), размер пучка </a:t>
            </a:r>
            <a:r>
              <a:rPr lang="en-US" altLang="ru-RU" sz="1800" dirty="0">
                <a:latin typeface="Arial" panose="020B0604020202020204" pitchFamily="34" charset="0"/>
              </a:rPr>
              <a:t>&lt; 1 </a:t>
            </a:r>
            <a:r>
              <a:rPr lang="ru-RU" altLang="ru-RU" sz="1800" dirty="0">
                <a:latin typeface="Arial" panose="020B0604020202020204" pitchFamily="34" charset="0"/>
              </a:rPr>
              <a:t>мкм).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C7D29F-5A3C-4A1D-B733-48F83D1104AC}"/>
              </a:ext>
            </a:extLst>
          </p:cNvPr>
          <p:cNvSpPr txBox="1"/>
          <p:nvPr/>
        </p:nvSpPr>
        <p:spPr>
          <a:xfrm>
            <a:off x="176009" y="2146260"/>
            <a:ext cx="8913291" cy="2357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Поиск</a:t>
            </a:r>
            <a:r>
              <a:rPr lang="ru-RU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майорановских</a:t>
            </a:r>
            <a:r>
              <a:rPr lang="ru-RU" sz="18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частиц</a:t>
            </a:r>
            <a:r>
              <a:rPr lang="ru-RU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в физике (высоких энергий, так и в области физики) твёрдого тела приведёт к важным последствиям для науки в целом.  </a:t>
            </a:r>
            <a:endParaRPr lang="ru-RU" sz="1600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магнитного монополя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топологических изоляторах (гипотетическая элементарная частица, обладающая ненулевым магнитным зарядом).  </a:t>
            </a:r>
            <a:endParaRPr lang="ru-RU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Идет поиск </a:t>
            </a:r>
            <a:r>
              <a:rPr lang="ru-RU" sz="18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аксионов</a:t>
            </a:r>
            <a:r>
              <a:rPr lang="ru-RU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- очень слабо взаимодействующих частиц, постулированных в контексте Стандартной модели физики частиц. Их существование могло бы объяснить отсутствие темной материи во Вселенной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7AA04A4-07E3-4D77-88D0-4D84E7A9BFD6}"/>
              </a:ext>
            </a:extLst>
          </p:cNvPr>
          <p:cNvSpPr/>
          <p:nvPr/>
        </p:nvSpPr>
        <p:spPr>
          <a:xfrm>
            <a:off x="107504" y="1684456"/>
            <a:ext cx="8104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cs typeface="Times New Roman" panose="02020603050405020304" pitchFamily="18" charset="0"/>
              </a:rPr>
              <a:t>… где физика низких</a:t>
            </a:r>
            <a:r>
              <a:rPr lang="en-US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cs typeface="Times New Roman" panose="02020603050405020304" pitchFamily="18" charset="0"/>
              </a:rPr>
              <a:t>и высоких энергий работают вместе</a:t>
            </a:r>
          </a:p>
        </p:txBody>
      </p:sp>
    </p:spTree>
    <p:extLst>
      <p:ext uri="{BB962C8B-B14F-4D97-AF65-F5344CB8AC3E}">
        <p14:creationId xmlns:p14="http://schemas.microsoft.com/office/powerpoint/2010/main" val="2390100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6">
            <a:extLst>
              <a:ext uri="{FF2B5EF4-FFF2-40B4-BE49-F238E27FC236}">
                <a16:creationId xmlns:a16="http://schemas.microsoft.com/office/drawing/2014/main" id="{5620B267-0A8D-4F53-BCDC-87C03E2EE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95300"/>
            <a:ext cx="8958263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Рисунок 7">
            <a:extLst>
              <a:ext uri="{FF2B5EF4-FFF2-40B4-BE49-F238E27FC236}">
                <a16:creationId xmlns:a16="http://schemas.microsoft.com/office/drawing/2014/main" id="{69067C03-5DB5-48D7-8EBD-C5A6729C3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485775"/>
            <a:ext cx="2046287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10">
            <a:extLst>
              <a:ext uri="{FF2B5EF4-FFF2-40B4-BE49-F238E27FC236}">
                <a16:creationId xmlns:a16="http://schemas.microsoft.com/office/drawing/2014/main" id="{1230F018-175C-4694-8F22-14B4857D0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575" y="4297363"/>
            <a:ext cx="1128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C00000"/>
                </a:solidFill>
                <a:latin typeface="Century Gothic" panose="020B0502020202020204" pitchFamily="34" charset="0"/>
              </a:rPr>
              <a:t>NAP XPS</a:t>
            </a:r>
            <a:endParaRPr lang="ru-RU" altLang="ru-RU" sz="1800" b="1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69" name="TextBox 11">
            <a:extLst>
              <a:ext uri="{FF2B5EF4-FFF2-40B4-BE49-F238E27FC236}">
                <a16:creationId xmlns:a16="http://schemas.microsoft.com/office/drawing/2014/main" id="{0E68D6EE-1D8B-44F8-A6FF-45EE58F72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388" y="3216275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  <a:latin typeface="Century Gothic" panose="020B0502020202020204" pitchFamily="34" charset="0"/>
              </a:rPr>
              <a:t>Reflectometer</a:t>
            </a:r>
          </a:p>
        </p:txBody>
      </p:sp>
      <p:sp>
        <p:nvSpPr>
          <p:cNvPr id="11270" name="TextBox 12">
            <a:extLst>
              <a:ext uri="{FF2B5EF4-FFF2-40B4-BE49-F238E27FC236}">
                <a16:creationId xmlns:a16="http://schemas.microsoft.com/office/drawing/2014/main" id="{9F39F60D-5A89-462B-A6DC-A4D58D122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388" y="107950"/>
            <a:ext cx="1423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  <a:latin typeface="Century Gothic" panose="020B0502020202020204" pitchFamily="34" charset="0"/>
              </a:rPr>
              <a:t>Spin-ARPES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4D31C4-9902-41AC-9A3A-08565D4408F9}"/>
              </a:ext>
            </a:extLst>
          </p:cNvPr>
          <p:cNvSpPr txBox="1"/>
          <p:nvPr/>
        </p:nvSpPr>
        <p:spPr>
          <a:xfrm>
            <a:off x="3762375" y="328613"/>
            <a:ext cx="3189288" cy="1477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u="sng" dirty="0" err="1">
                <a:solidFill>
                  <a:srgbClr val="C00000"/>
                </a:solidFill>
              </a:rPr>
              <a:t>Parameters</a:t>
            </a:r>
            <a:r>
              <a:rPr lang="ru-RU" b="1" u="sng" dirty="0">
                <a:solidFill>
                  <a:srgbClr val="C0000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 err="1"/>
              <a:t>Energy</a:t>
            </a:r>
            <a:r>
              <a:rPr lang="ru-RU" b="1" dirty="0"/>
              <a:t> </a:t>
            </a:r>
            <a:r>
              <a:rPr lang="ru-RU" b="1" dirty="0" err="1"/>
              <a:t>range</a:t>
            </a:r>
            <a:r>
              <a:rPr lang="ru-RU" b="1" dirty="0"/>
              <a:t> 10 – 2000 </a:t>
            </a:r>
            <a:r>
              <a:rPr lang="ru-RU" b="1" dirty="0" err="1"/>
              <a:t>eV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 err="1"/>
              <a:t>Insertion</a:t>
            </a:r>
            <a:r>
              <a:rPr lang="ru-RU" b="1" dirty="0"/>
              <a:t> </a:t>
            </a:r>
            <a:r>
              <a:rPr lang="ru-RU" b="1" dirty="0" err="1"/>
              <a:t>device</a:t>
            </a:r>
            <a:r>
              <a:rPr lang="ru-RU" b="1" dirty="0"/>
              <a:t> – </a:t>
            </a:r>
            <a:r>
              <a:rPr lang="ru-RU" b="1" dirty="0" err="1"/>
              <a:t>Undulator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 err="1"/>
              <a:t>Monochromator</a:t>
            </a:r>
            <a:r>
              <a:rPr lang="ru-RU" b="1" dirty="0"/>
              <a:t> – PGM</a:t>
            </a:r>
          </a:p>
          <a:p>
            <a:pPr>
              <a:defRPr/>
            </a:pPr>
            <a:endParaRPr lang="ru-RU" b="1" dirty="0"/>
          </a:p>
        </p:txBody>
      </p:sp>
      <p:sp>
        <p:nvSpPr>
          <p:cNvPr id="11272" name="TextBox 14">
            <a:extLst>
              <a:ext uri="{FF2B5EF4-FFF2-40B4-BE49-F238E27FC236}">
                <a16:creationId xmlns:a16="http://schemas.microsoft.com/office/drawing/2014/main" id="{FF587BEA-6A1B-4AB1-A05B-57C21EF65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436563"/>
            <a:ext cx="498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M1</a:t>
            </a:r>
          </a:p>
        </p:txBody>
      </p:sp>
      <p:sp>
        <p:nvSpPr>
          <p:cNvPr id="11273" name="TextBox 15">
            <a:extLst>
              <a:ext uri="{FF2B5EF4-FFF2-40B4-BE49-F238E27FC236}">
                <a16:creationId xmlns:a16="http://schemas.microsoft.com/office/drawing/2014/main" id="{82F382C0-D410-427C-B078-F4479F329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138" y="649288"/>
            <a:ext cx="735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M2/G</a:t>
            </a:r>
          </a:p>
        </p:txBody>
      </p:sp>
      <p:sp>
        <p:nvSpPr>
          <p:cNvPr id="11274" name="TextBox 16">
            <a:extLst>
              <a:ext uri="{FF2B5EF4-FFF2-40B4-BE49-F238E27FC236}">
                <a16:creationId xmlns:a16="http://schemas.microsoft.com/office/drawing/2014/main" id="{EBD49608-D1FE-434E-B254-3CDEA164F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5063" y="1738313"/>
            <a:ext cx="498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M3</a:t>
            </a:r>
          </a:p>
        </p:txBody>
      </p:sp>
      <p:sp>
        <p:nvSpPr>
          <p:cNvPr id="11275" name="TextBox 17">
            <a:extLst>
              <a:ext uri="{FF2B5EF4-FFF2-40B4-BE49-F238E27FC236}">
                <a16:creationId xmlns:a16="http://schemas.microsoft.com/office/drawing/2014/main" id="{AB168CA0-8854-4104-A9D1-F4FF57741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5588" y="2297113"/>
            <a:ext cx="500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M4</a:t>
            </a:r>
          </a:p>
        </p:txBody>
      </p:sp>
      <p:sp>
        <p:nvSpPr>
          <p:cNvPr id="11276" name="TextBox 18">
            <a:extLst>
              <a:ext uri="{FF2B5EF4-FFF2-40B4-BE49-F238E27FC236}">
                <a16:creationId xmlns:a16="http://schemas.microsoft.com/office/drawing/2014/main" id="{0326BCD6-E8C6-45A4-9D42-93EB0BDE8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600" y="3162300"/>
            <a:ext cx="500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M5</a:t>
            </a:r>
          </a:p>
        </p:txBody>
      </p:sp>
      <p:sp>
        <p:nvSpPr>
          <p:cNvPr id="11277" name="TextBox 19">
            <a:extLst>
              <a:ext uri="{FF2B5EF4-FFF2-40B4-BE49-F238E27FC236}">
                <a16:creationId xmlns:a16="http://schemas.microsoft.com/office/drawing/2014/main" id="{19113ABD-891B-4E5D-9575-EF0981397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1455738"/>
            <a:ext cx="15890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panose="020B0604020202020204" pitchFamily="34" charset="0"/>
              </a:rPr>
              <a:t>Plane gratings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panose="020B0604020202020204" pitchFamily="34" charset="0"/>
              </a:rPr>
              <a:t>600 l/mm; 1200 l/mm</a:t>
            </a:r>
          </a:p>
        </p:txBody>
      </p:sp>
      <p:pic>
        <p:nvPicPr>
          <p:cNvPr id="11278" name="Picture 2">
            <a:extLst>
              <a:ext uri="{FF2B5EF4-FFF2-40B4-BE49-F238E27FC236}">
                <a16:creationId xmlns:a16="http://schemas.microsoft.com/office/drawing/2014/main" id="{CA0AAC60-C311-4D4F-965A-233D0E849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49663"/>
            <a:ext cx="2555776" cy="173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Рисунок 20">
            <a:extLst>
              <a:ext uri="{FF2B5EF4-FFF2-40B4-BE49-F238E27FC236}">
                <a16:creationId xmlns:a16="http://schemas.microsoft.com/office/drawing/2014/main" id="{01330F41-9377-4655-BDFE-0DF54FFBC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4679950"/>
            <a:ext cx="38735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Рисунок 23">
            <a:extLst>
              <a:ext uri="{FF2B5EF4-FFF2-40B4-BE49-F238E27FC236}">
                <a16:creationId xmlns:a16="http://schemas.microsoft.com/office/drawing/2014/main" id="{C5D5B607-BE72-41B6-974F-3A14D2417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5088"/>
            <a:ext cx="179228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A6B7BE-9A67-47C0-A5EC-43CF9654CD1E}"/>
              </a:ext>
            </a:extLst>
          </p:cNvPr>
          <p:cNvSpPr txBox="1"/>
          <p:nvPr/>
        </p:nvSpPr>
        <p:spPr>
          <a:xfrm>
            <a:off x="92075" y="1654175"/>
            <a:ext cx="4081463" cy="4894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u="sng" dirty="0">
                <a:solidFill>
                  <a:srgbClr val="C00000"/>
                </a:solidFill>
              </a:rPr>
              <a:t>Задачи:</a:t>
            </a:r>
          </a:p>
          <a:p>
            <a:pPr>
              <a:defRPr/>
            </a:pPr>
            <a:r>
              <a:rPr lang="ru-RU" sz="1600" b="1" u="sng" dirty="0">
                <a:solidFill>
                  <a:srgbClr val="0070C0"/>
                </a:solidFill>
              </a:rPr>
              <a:t>1. </a:t>
            </a:r>
            <a:r>
              <a:rPr lang="ru-RU" sz="1600" b="1" i="1" u="sng" dirty="0">
                <a:solidFill>
                  <a:srgbClr val="0070C0"/>
                </a:solidFill>
              </a:rPr>
              <a:t>РФЭС ВД (отв. </a:t>
            </a:r>
            <a:r>
              <a:rPr lang="ru-RU" sz="1600" b="1" i="1" u="sng" dirty="0" err="1">
                <a:solidFill>
                  <a:srgbClr val="0070C0"/>
                </a:solidFill>
              </a:rPr>
              <a:t>Бухтияров</a:t>
            </a:r>
            <a:r>
              <a:rPr lang="ru-RU" sz="1600" b="1" i="1" u="sng" dirty="0">
                <a:solidFill>
                  <a:srgbClr val="0070C0"/>
                </a:solidFill>
              </a:rPr>
              <a:t> А.В. – ИК СО РАН)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b="1" i="1" dirty="0" err="1"/>
              <a:t>In</a:t>
            </a:r>
            <a:r>
              <a:rPr lang="ru-RU" sz="1600" b="1" i="1" dirty="0"/>
              <a:t> </a:t>
            </a:r>
            <a:r>
              <a:rPr lang="ru-RU" sz="1600" b="1" i="1" dirty="0" err="1"/>
              <a:t>situ</a:t>
            </a:r>
            <a:r>
              <a:rPr lang="ru-RU" sz="1600" b="1" i="1" dirty="0"/>
              <a:t> и </a:t>
            </a:r>
            <a:r>
              <a:rPr lang="ru-RU" sz="1600" b="1" i="1" dirty="0" err="1"/>
              <a:t>operando</a:t>
            </a:r>
            <a:r>
              <a:rPr lang="ru-RU" sz="1600" b="1" i="1" dirty="0"/>
              <a:t> исследования </a:t>
            </a:r>
          </a:p>
          <a:p>
            <a:pPr>
              <a:defRPr/>
            </a:pPr>
            <a:r>
              <a:rPr lang="ru-RU" sz="1600" b="1" i="1" dirty="0"/>
              <a:t>каталитических систем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b="1" i="1" dirty="0" err="1"/>
              <a:t>Ex</a:t>
            </a:r>
            <a:r>
              <a:rPr lang="ru-RU" sz="1600" b="1" i="1" dirty="0"/>
              <a:t> </a:t>
            </a:r>
            <a:r>
              <a:rPr lang="ru-RU" sz="1600" b="1" i="1" dirty="0" err="1"/>
              <a:t>situ</a:t>
            </a:r>
            <a:r>
              <a:rPr lang="ru-RU" sz="1600" b="1" i="1" dirty="0"/>
              <a:t> и </a:t>
            </a:r>
            <a:r>
              <a:rPr lang="ru-RU" sz="1600" b="1" i="1" dirty="0" err="1"/>
              <a:t>in</a:t>
            </a:r>
            <a:r>
              <a:rPr lang="ru-RU" sz="1600" b="1" i="1" dirty="0"/>
              <a:t> </a:t>
            </a:r>
            <a:r>
              <a:rPr lang="ru-RU" sz="1600" b="1" i="1" dirty="0" err="1"/>
              <a:t>situ</a:t>
            </a:r>
            <a:r>
              <a:rPr lang="ru-RU" sz="1600" b="1" i="1" dirty="0"/>
              <a:t> изучение широкого</a:t>
            </a:r>
          </a:p>
          <a:p>
            <a:pPr>
              <a:defRPr/>
            </a:pPr>
            <a:r>
              <a:rPr lang="ru-RU" sz="1600" b="1" i="1" dirty="0"/>
              <a:t>класса инновационных функциональных </a:t>
            </a:r>
          </a:p>
          <a:p>
            <a:pPr>
              <a:defRPr/>
            </a:pPr>
            <a:r>
              <a:rPr lang="ru-RU" sz="1600" b="1" i="1" dirty="0"/>
              <a:t>материалов</a:t>
            </a:r>
          </a:p>
          <a:p>
            <a:pPr>
              <a:defRPr/>
            </a:pPr>
            <a:r>
              <a:rPr lang="ru-RU" sz="1600" b="1" i="1" u="sng" dirty="0">
                <a:solidFill>
                  <a:srgbClr val="0070C0"/>
                </a:solidFill>
              </a:rPr>
              <a:t>2. ФЭС УР (отв. Терещенко О.Е. – ИФП СО РАН)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600" b="1" dirty="0"/>
              <a:t>Исследования зонного спектра и спиновой структуры твердых тел для приложений наноэлектроники и </a:t>
            </a:r>
            <a:r>
              <a:rPr lang="ru-RU" sz="1600" b="1" dirty="0" err="1"/>
              <a:t>спинтроники</a:t>
            </a:r>
            <a:endParaRPr lang="ru-RU" sz="1600" b="1" dirty="0"/>
          </a:p>
          <a:p>
            <a:pPr>
              <a:defRPr/>
            </a:pPr>
            <a:r>
              <a:rPr lang="ru-RU" sz="1600" b="1" i="1" u="sng" dirty="0">
                <a:solidFill>
                  <a:srgbClr val="0070C0"/>
                </a:solidFill>
              </a:rPr>
              <a:t>3. </a:t>
            </a:r>
            <a:r>
              <a:rPr lang="ru-RU" sz="1600" b="1" i="1" u="sng" dirty="0" err="1">
                <a:solidFill>
                  <a:srgbClr val="0070C0"/>
                </a:solidFill>
              </a:rPr>
              <a:t>Рефлектометрия</a:t>
            </a:r>
            <a:r>
              <a:rPr lang="ru-RU" sz="1600" b="1" i="1" u="sng" dirty="0">
                <a:solidFill>
                  <a:srgbClr val="0070C0"/>
                </a:solidFill>
              </a:rPr>
              <a:t> (отв. Николенко А.Д. – ИЯФ СО РАН)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b="1" dirty="0"/>
              <a:t>Аттестация спектральных оптических элементов,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E35BCF5-3D30-46AA-92C8-9020432D5D57}"/>
              </a:ext>
            </a:extLst>
          </p:cNvPr>
          <p:cNvSpPr/>
          <p:nvPr/>
        </p:nvSpPr>
        <p:spPr>
          <a:xfrm>
            <a:off x="6588224" y="3246438"/>
            <a:ext cx="2536726" cy="317023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i="1" dirty="0">
                <a:solidFill>
                  <a:srgbClr val="C00000"/>
                </a:solidFill>
              </a:rPr>
              <a:t>2</a:t>
            </a:r>
            <a:r>
              <a:rPr lang="en-US" sz="2400" i="1" dirty="0" err="1">
                <a:solidFill>
                  <a:srgbClr val="C00000"/>
                </a:solidFill>
              </a:rPr>
              <a:t>nd</a:t>
            </a:r>
            <a:r>
              <a:rPr lang="ru-RU" sz="2400" i="1" dirty="0">
                <a:solidFill>
                  <a:srgbClr val="C00000"/>
                </a:solidFill>
              </a:rPr>
              <a:t> </a:t>
            </a:r>
            <a:r>
              <a:rPr lang="en-US" sz="2400" i="1" dirty="0">
                <a:solidFill>
                  <a:srgbClr val="C00000"/>
                </a:solidFill>
              </a:rPr>
              <a:t>phase</a:t>
            </a: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34FA7A7-943C-41AE-BF1E-195D69FEBC2C}"/>
              </a:ext>
            </a:extLst>
          </p:cNvPr>
          <p:cNvSpPr/>
          <p:nvPr/>
        </p:nvSpPr>
        <p:spPr>
          <a:xfrm>
            <a:off x="166688" y="5257800"/>
            <a:ext cx="3976688" cy="12684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902C750-83DC-4B4C-B335-7434C21C8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00"/>
            <a:ext cx="914400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2000" b="1" dirty="0">
                <a:solidFill>
                  <a:srgbClr val="8710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Станция 1-6: «Электронная структура»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714042-BB57-4260-B6B2-3DCB3CCAF8F2}"/>
              </a:ext>
            </a:extLst>
          </p:cNvPr>
          <p:cNvSpPr/>
          <p:nvPr/>
        </p:nvSpPr>
        <p:spPr>
          <a:xfrm>
            <a:off x="395536" y="6548438"/>
            <a:ext cx="8424936" cy="23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13097" y="2326527"/>
            <a:ext cx="5050070" cy="4308872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endParaRPr lang="ru-RU" sz="1400" dirty="0">
              <a:cs typeface="Arial" panose="020B0604020202020204" pitchFamily="34" charset="0"/>
            </a:endParaRPr>
          </a:p>
          <a:p>
            <a:endParaRPr lang="ru-RU" sz="1400" dirty="0">
              <a:cs typeface="Arial" panose="020B0604020202020204" pitchFamily="34" charset="0"/>
            </a:endParaRPr>
          </a:p>
          <a:p>
            <a:endParaRPr lang="ru-RU" sz="1400" dirty="0">
              <a:cs typeface="Arial" panose="020B0604020202020204" pitchFamily="34" charset="0"/>
            </a:endParaRPr>
          </a:p>
          <a:p>
            <a:endParaRPr lang="ru-RU" sz="1400" dirty="0">
              <a:cs typeface="Arial" panose="020B0604020202020204" pitchFamily="34" charset="0"/>
            </a:endParaRPr>
          </a:p>
          <a:p>
            <a:endParaRPr lang="ru-RU" sz="1400" dirty="0">
              <a:cs typeface="Arial" panose="020B0604020202020204" pitchFamily="34" charset="0"/>
            </a:endParaRPr>
          </a:p>
          <a:p>
            <a:endParaRPr lang="ru-RU" sz="1400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sz="1400" dirty="0">
              <a:cs typeface="Arial" panose="020B0604020202020204" pitchFamily="34" charset="0"/>
            </a:endParaRPr>
          </a:p>
          <a:p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             </a:t>
            </a: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Рис.1                                Рис.2                               Рис.3    </a:t>
            </a:r>
          </a:p>
          <a:p>
            <a:endParaRPr lang="ru-RU" sz="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Рис.1  Экспериментальная схема. Интенсивный s-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поляризованный ТГц импульс фокусируется на Bi2Te3.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Рис.2 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Зонная структура, показывающая генерацию  </a:t>
            </a:r>
          </a:p>
          <a:p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гармоник в объеме и на поверхности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Рис.3  Спектральная интенсивность гармоник высокого  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порядка.</a:t>
            </a:r>
          </a:p>
          <a:p>
            <a:pPr algn="ctr"/>
            <a:endParaRPr lang="ru-RU" sz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 важен для проверки фундаментальных предсказаний релятивистской квантовой физики в области баллистического транспорта в твердом теле.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09901" y="1468126"/>
            <a:ext cx="4880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>
                <a:solidFill>
                  <a:srgbClr val="002060"/>
                </a:solidFill>
              </a:rPr>
              <a:t>Nature (2021). DOI: </a:t>
            </a:r>
            <a:r>
              <a:rPr lang="de-DE" sz="1400" b="1" i="1" dirty="0">
                <a:solidFill>
                  <a:srgbClr val="002060"/>
                </a:solidFill>
              </a:rPr>
              <a:t>10.1038/s41586-021-03466-7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208" y="514652"/>
            <a:ext cx="9135528" cy="79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SFRM2074"/>
              </a:rPr>
              <a:t>Настраиваемая генерация нецелочисленных высоких гармоник в топологическом изоляторе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7899" y="3938"/>
            <a:ext cx="9144000" cy="400050"/>
          </a:xfrm>
          <a:prstGeom prst="rect">
            <a:avLst/>
          </a:prstGeom>
          <a:solidFill>
            <a:srgbClr val="1F497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 </a:t>
            </a:r>
            <a:r>
              <a:rPr lang="ru-RU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               Институт физики полупроводников им. А.В. </a:t>
            </a:r>
            <a:r>
              <a:rPr lang="ru-RU" sz="2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Ржанова</a:t>
            </a:r>
            <a:r>
              <a:rPr lang="ru-RU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СО РАН</a:t>
            </a:r>
          </a:p>
        </p:txBody>
      </p:sp>
      <p:pic>
        <p:nvPicPr>
          <p:cNvPr id="13" name="Picture 1030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4597" y="-27384"/>
            <a:ext cx="479285" cy="4734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6529" y="1868199"/>
            <a:ext cx="399711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Продемонстрирована генерация гармоник (ГГ) высокого порядка в топологическом изоляторе Bi2Te3. При частоте возбуждения выше объемной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/h наблюдается преобладание объемной ГГ нечетного порядка. Если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THz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частота ниже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/h,  в спектрах ГГ преобладает вклад от состояний металлической поверхности, что приводит к гармоникам четного и нечетного порядка.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Поверхностное излучение возникает из-за баллистического движения квази-релятивистских фермионов через точку Дирака. Наблюдаемые гармоники могут быть непрерывно сдвинуты к произвольным нецелым кратным. 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Баллистический контроль в сильном поле топологически защищенных поверхностных состояний открывает уникальную возможность для проверки фундаментальных предсказаний релятивистской квантовой физики.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9934" y="379787"/>
            <a:ext cx="3759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Совместно с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университом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Регенсбурга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" r="-399" b="1987"/>
          <a:stretch/>
        </p:blipFill>
        <p:spPr>
          <a:xfrm>
            <a:off x="35496" y="-20198"/>
            <a:ext cx="1599892" cy="466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20AF8B-D664-4D4D-8124-1E161D923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255" y="2204105"/>
            <a:ext cx="1766564" cy="16143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85A5F7-CFAB-4635-91B3-A9C5C7796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192" y="2204105"/>
            <a:ext cx="736198" cy="15569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56496B-ED89-4358-AA5C-345F241673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158" y="2171798"/>
            <a:ext cx="1368725" cy="176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61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B26DBA03-D54F-2C81-79E3-44349F53716C}"/>
              </a:ext>
            </a:extLst>
          </p:cNvPr>
          <p:cNvGrpSpPr/>
          <p:nvPr/>
        </p:nvGrpSpPr>
        <p:grpSpPr>
          <a:xfrm>
            <a:off x="659932" y="1851673"/>
            <a:ext cx="3343450" cy="2288923"/>
            <a:chOff x="28791" y="1045281"/>
            <a:chExt cx="3640335" cy="2492170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A3068809-A96D-34F4-3AA6-56D4C7545036}"/>
                </a:ext>
              </a:extLst>
            </p:cNvPr>
            <p:cNvGrpSpPr/>
            <p:nvPr/>
          </p:nvGrpSpPr>
          <p:grpSpPr>
            <a:xfrm>
              <a:off x="28791" y="1045281"/>
              <a:ext cx="3640335" cy="2492170"/>
              <a:chOff x="720354" y="1401763"/>
              <a:chExt cx="6775441" cy="4638461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1803F870-4856-43B8-B595-E1C52023F1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0354" y="1401763"/>
                <a:ext cx="3615385" cy="4638461"/>
              </a:xfrm>
              <a:prstGeom prst="rect">
                <a:avLst/>
              </a:prstGeom>
            </p:spPr>
          </p:pic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29BA3027-E553-7D6D-C16B-DBDF04B38E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043"/>
              <a:stretch/>
            </p:blipFill>
            <p:spPr>
              <a:xfrm>
                <a:off x="4391424" y="1401763"/>
                <a:ext cx="3104371" cy="4634615"/>
              </a:xfrm>
              <a:prstGeom prst="rect">
                <a:avLst/>
              </a:prstGeom>
            </p:spPr>
          </p:pic>
        </p:grp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7B9B75E-19D7-B535-5CB7-63B0D68D2EF0}"/>
                </a:ext>
              </a:extLst>
            </p:cNvPr>
            <p:cNvSpPr/>
            <p:nvPr/>
          </p:nvSpPr>
          <p:spPr>
            <a:xfrm>
              <a:off x="1084918" y="3004512"/>
              <a:ext cx="113448" cy="21816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93000"/>
                </a:lnSpc>
                <a:buSzPct val="100000"/>
              </a:pPr>
              <a:r>
                <a:rPr lang="ru-RU" altLang="ru-RU" sz="1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CD1846B0-28DD-3E68-42D9-773D1C823B27}"/>
                </a:ext>
              </a:extLst>
            </p:cNvPr>
            <p:cNvSpPr/>
            <p:nvPr/>
          </p:nvSpPr>
          <p:spPr>
            <a:xfrm>
              <a:off x="1583402" y="3004512"/>
              <a:ext cx="301945" cy="21816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93000"/>
                </a:lnSpc>
                <a:buSzPct val="100000"/>
              </a:pPr>
              <a:r>
                <a:rPr lang="ru-RU" altLang="ru-RU" sz="1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→Г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7F689207-5770-7FFE-52B2-29721BD51BF0}"/>
                </a:ext>
              </a:extLst>
            </p:cNvPr>
            <p:cNvSpPr/>
            <p:nvPr/>
          </p:nvSpPr>
          <p:spPr>
            <a:xfrm>
              <a:off x="390534" y="3004512"/>
              <a:ext cx="301945" cy="21816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93000"/>
                </a:lnSpc>
                <a:buSzPct val="100000"/>
              </a:pPr>
              <a:r>
                <a:rPr lang="ru-RU" altLang="ru-RU" sz="1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Г←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5DDF712E-BB32-E3E1-CDFD-278E37C2A691}"/>
                </a:ext>
              </a:extLst>
            </p:cNvPr>
            <p:cNvSpPr/>
            <p:nvPr/>
          </p:nvSpPr>
          <p:spPr>
            <a:xfrm>
              <a:off x="2785650" y="3004512"/>
              <a:ext cx="113448" cy="21816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93000"/>
                </a:lnSpc>
                <a:buSzPct val="100000"/>
              </a:pPr>
              <a:r>
                <a:rPr lang="ru-RU" altLang="ru-RU" sz="1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623D14FA-D378-A75F-0A7F-9F0D4F7B3637}"/>
                </a:ext>
              </a:extLst>
            </p:cNvPr>
            <p:cNvSpPr/>
            <p:nvPr/>
          </p:nvSpPr>
          <p:spPr>
            <a:xfrm>
              <a:off x="3284134" y="3004512"/>
              <a:ext cx="301945" cy="21816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93000"/>
                </a:lnSpc>
                <a:buSzPct val="100000"/>
              </a:pPr>
              <a:r>
                <a:rPr lang="ru-RU" altLang="ru-RU" sz="1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→Г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7240D4CF-0506-B818-DFFC-822FA670A067}"/>
                </a:ext>
              </a:extLst>
            </p:cNvPr>
            <p:cNvSpPr/>
            <p:nvPr/>
          </p:nvSpPr>
          <p:spPr>
            <a:xfrm>
              <a:off x="2091266" y="3004512"/>
              <a:ext cx="301945" cy="21816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93000"/>
                </a:lnSpc>
                <a:buSzPct val="100000"/>
              </a:pPr>
              <a:r>
                <a:rPr lang="ru-RU" altLang="ru-RU" sz="1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Г←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2DCDDCE2-F772-A2F3-A0CE-5A4287D3424F}"/>
                </a:ext>
              </a:extLst>
            </p:cNvPr>
            <p:cNvSpPr/>
            <p:nvPr/>
          </p:nvSpPr>
          <p:spPr>
            <a:xfrm>
              <a:off x="448365" y="1343018"/>
              <a:ext cx="270528" cy="21816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93000"/>
                </a:lnSpc>
                <a:buSzPct val="100000"/>
              </a:pPr>
              <a:r>
                <a:rPr lang="en-US" altLang="ru-RU" sz="1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ML</a:t>
              </a:r>
              <a:endParaRPr lang="ru-RU" altLang="ru-RU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EC36D4D2-43CA-F9D9-2DA8-B2366E52C3F9}"/>
                </a:ext>
              </a:extLst>
            </p:cNvPr>
            <p:cNvSpPr/>
            <p:nvPr/>
          </p:nvSpPr>
          <p:spPr>
            <a:xfrm>
              <a:off x="1989152" y="1343018"/>
              <a:ext cx="623089" cy="43633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93000"/>
                </a:lnSpc>
                <a:buSzPct val="100000"/>
              </a:pPr>
              <a:r>
                <a:rPr lang="en-US" altLang="ru-RU" sz="1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ML</a:t>
              </a:r>
            </a:p>
            <a:p>
              <a:pPr algn="ctr">
                <a:lnSpc>
                  <a:spcPct val="93000"/>
                </a:lnSpc>
                <a:buSzPct val="100000"/>
              </a:pPr>
              <a:r>
                <a:rPr lang="en-US" altLang="ru-RU" sz="1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+BL</a:t>
              </a:r>
              <a:endParaRPr lang="ru-RU" altLang="ru-RU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508CBA2-3C70-E30C-3DAF-6641DF2B06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5" y="808741"/>
            <a:ext cx="1951432" cy="1042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3DEC9F-8875-6912-B985-1E4B6695467E}"/>
              </a:ext>
            </a:extLst>
          </p:cNvPr>
          <p:cNvSpPr txBox="1"/>
          <p:nvPr/>
        </p:nvSpPr>
        <p:spPr>
          <a:xfrm>
            <a:off x="1538541" y="0"/>
            <a:ext cx="6066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ФЭСУР-спектры различных систем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797698-C6DC-F84F-B3FB-797180A01B78}"/>
              </a:ext>
            </a:extLst>
          </p:cNvPr>
          <p:cNvSpPr txBox="1"/>
          <p:nvPr/>
        </p:nvSpPr>
        <p:spPr>
          <a:xfrm>
            <a:off x="1130833" y="412212"/>
            <a:ext cx="2350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графен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(0001)</a:t>
            </a:r>
            <a:endParaRPr lang="ru-RU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7C73B29-55B9-77DE-01FC-FD962C79F1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4" b="10585"/>
          <a:stretch/>
        </p:blipFill>
        <p:spPr>
          <a:xfrm>
            <a:off x="2904979" y="833675"/>
            <a:ext cx="1005435" cy="97996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AE1732-B4F8-6447-811A-B1807620B574}"/>
              </a:ext>
            </a:extLst>
          </p:cNvPr>
          <p:cNvSpPr txBox="1"/>
          <p:nvPr/>
        </p:nvSpPr>
        <p:spPr>
          <a:xfrm>
            <a:off x="1719531" y="4183498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ТИ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E8B6925-D85D-C85F-F334-F34ADF2965E3}"/>
              </a:ext>
            </a:extLst>
          </p:cNvPr>
          <p:cNvGrpSpPr/>
          <p:nvPr/>
        </p:nvGrpSpPr>
        <p:grpSpPr>
          <a:xfrm>
            <a:off x="1312643" y="5850804"/>
            <a:ext cx="1128616" cy="863452"/>
            <a:chOff x="253230" y="2291412"/>
            <a:chExt cx="1927116" cy="1474348"/>
          </a:xfrm>
        </p:grpSpPr>
        <p:pic>
          <p:nvPicPr>
            <p:cNvPr id="36" name="Picture 9">
              <a:extLst>
                <a:ext uri="{FF2B5EF4-FFF2-40B4-BE49-F238E27FC236}">
                  <a16:creationId xmlns:a16="http://schemas.microsoft.com/office/drawing/2014/main" id="{E6B17462-E41E-C8CE-BC1D-50C06F4DC2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t="19649" r="47806" b="50980"/>
            <a:stretch/>
          </p:blipFill>
          <p:spPr bwMode="auto">
            <a:xfrm>
              <a:off x="253230" y="2291412"/>
              <a:ext cx="1641432" cy="1474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1F4FC01-9A86-A0C0-213B-87EB9F7923E9}"/>
                </a:ext>
              </a:extLst>
            </p:cNvPr>
            <p:cNvSpPr txBox="1"/>
            <p:nvPr/>
          </p:nvSpPr>
          <p:spPr>
            <a:xfrm>
              <a:off x="1624023" y="3380151"/>
              <a:ext cx="302211" cy="3626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F0C6B7-F6A1-B5B4-829E-A72125E04F6A}"/>
                </a:ext>
              </a:extLst>
            </p:cNvPr>
            <p:cNvSpPr txBox="1"/>
            <p:nvPr/>
          </p:nvSpPr>
          <p:spPr>
            <a:xfrm>
              <a:off x="1894662" y="3098367"/>
              <a:ext cx="285684" cy="3626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EF4D4E1-68AF-FEA6-37D3-76AA6BE809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274"/>
          <a:stretch/>
        </p:blipFill>
        <p:spPr>
          <a:xfrm>
            <a:off x="494383" y="4204467"/>
            <a:ext cx="1693298" cy="161616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4415706-DD90-2316-F525-194466744676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3791" t="12277" r="14294" b="13652"/>
          <a:stretch/>
        </p:blipFill>
        <p:spPr bwMode="auto">
          <a:xfrm>
            <a:off x="327451" y="5798605"/>
            <a:ext cx="1060859" cy="967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9D2B6B2-F84C-196C-FE2D-36A2B56CD66D}"/>
              </a:ext>
            </a:extLst>
          </p:cNvPr>
          <p:cNvGrpSpPr/>
          <p:nvPr/>
        </p:nvGrpSpPr>
        <p:grpSpPr>
          <a:xfrm>
            <a:off x="2310454" y="4656816"/>
            <a:ext cx="2000288" cy="2167447"/>
            <a:chOff x="2310454" y="4656816"/>
            <a:chExt cx="2000288" cy="2167447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FF98860A-2E97-7B49-F312-E05CF77BB0CC}"/>
                </a:ext>
              </a:extLst>
            </p:cNvPr>
            <p:cNvGrpSpPr/>
            <p:nvPr/>
          </p:nvGrpSpPr>
          <p:grpSpPr>
            <a:xfrm>
              <a:off x="2310454" y="4656816"/>
              <a:ext cx="2000288" cy="2036642"/>
              <a:chOff x="2310454" y="4656816"/>
              <a:chExt cx="2000288" cy="2036642"/>
            </a:xfrm>
          </p:grpSpPr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14FA75DF-B0D1-028E-BC42-264646535857}"/>
                  </a:ext>
                </a:extLst>
              </p:cNvPr>
              <p:cNvGrpSpPr/>
              <p:nvPr/>
            </p:nvGrpSpPr>
            <p:grpSpPr>
              <a:xfrm>
                <a:off x="2448669" y="4656816"/>
                <a:ext cx="1862073" cy="2036642"/>
                <a:chOff x="2145151" y="4656816"/>
                <a:chExt cx="1862073" cy="2036642"/>
              </a:xfrm>
            </p:grpSpPr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20BE01FE-5B64-6E05-491C-304617ABEA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145151" y="4656816"/>
                  <a:ext cx="1862073" cy="2036642"/>
                </a:xfrm>
                <a:prstGeom prst="rect">
                  <a:avLst/>
                </a:prstGeom>
              </p:spPr>
            </p:pic>
            <p:sp>
              <p:nvSpPr>
                <p:cNvPr id="28" name="Прямоугольник 27">
                  <a:extLst>
                    <a:ext uri="{FF2B5EF4-FFF2-40B4-BE49-F238E27FC236}">
                      <a16:creationId xmlns:a16="http://schemas.microsoft.com/office/drawing/2014/main" id="{57EB08B8-2FFE-E6C1-F54B-2B5F06010EE0}"/>
                    </a:ext>
                  </a:extLst>
                </p:cNvPr>
                <p:cNvSpPr/>
                <p:nvPr/>
              </p:nvSpPr>
              <p:spPr>
                <a:xfrm>
                  <a:off x="3143065" y="6335409"/>
                  <a:ext cx="97784" cy="200376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lnSpc>
                      <a:spcPct val="93000"/>
                    </a:lnSpc>
                    <a:buSzPct val="100000"/>
                  </a:pPr>
                  <a:r>
                    <a:rPr lang="ru-RU" altLang="ru-RU" sz="1400" dirty="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Г</a:t>
                  </a:r>
                </a:p>
              </p:txBody>
            </p:sp>
            <p:sp>
              <p:nvSpPr>
                <p:cNvPr id="29" name="Прямоугольник 28">
                  <a:extLst>
                    <a:ext uri="{FF2B5EF4-FFF2-40B4-BE49-F238E27FC236}">
                      <a16:creationId xmlns:a16="http://schemas.microsoft.com/office/drawing/2014/main" id="{74A01680-5055-E7D1-13AD-830E43C36D12}"/>
                    </a:ext>
                  </a:extLst>
                </p:cNvPr>
                <p:cNvSpPr/>
                <p:nvPr/>
              </p:nvSpPr>
              <p:spPr>
                <a:xfrm>
                  <a:off x="3602778" y="6335409"/>
                  <a:ext cx="328616" cy="200376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lnSpc>
                      <a:spcPct val="93000"/>
                    </a:lnSpc>
                    <a:buSzPct val="100000"/>
                  </a:pPr>
                  <a:r>
                    <a:rPr lang="ru-RU" altLang="ru-RU" sz="1400" dirty="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→</a:t>
                  </a:r>
                  <a:r>
                    <a:rPr lang="en-US" altLang="ru-RU" sz="1400" dirty="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ru-RU" altLang="ru-RU" sz="14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Прямоугольник 29">
                  <a:extLst>
                    <a:ext uri="{FF2B5EF4-FFF2-40B4-BE49-F238E27FC236}">
                      <a16:creationId xmlns:a16="http://schemas.microsoft.com/office/drawing/2014/main" id="{BFADE3E5-5C59-E917-DDBC-8426CDB3FCE5}"/>
                    </a:ext>
                  </a:extLst>
                </p:cNvPr>
                <p:cNvSpPr/>
                <p:nvPr/>
              </p:nvSpPr>
              <p:spPr>
                <a:xfrm>
                  <a:off x="2449563" y="6335409"/>
                  <a:ext cx="328616" cy="200376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lnSpc>
                      <a:spcPct val="93000"/>
                    </a:lnSpc>
                    <a:buSzPct val="100000"/>
                  </a:pPr>
                  <a:r>
                    <a:rPr lang="ru-RU" altLang="ru-RU" sz="1400" dirty="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М←</a:t>
                  </a:r>
                </a:p>
              </p:txBody>
            </p:sp>
          </p:grp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7CFBDC52-D8B5-FF34-C037-BA372A7C6A6C}"/>
                  </a:ext>
                </a:extLst>
              </p:cNvPr>
              <p:cNvSpPr/>
              <p:nvPr/>
            </p:nvSpPr>
            <p:spPr>
              <a:xfrm>
                <a:off x="3859174" y="5351929"/>
                <a:ext cx="259686" cy="20037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ct val="93000"/>
                  </a:lnSpc>
                  <a:buSzPct val="100000"/>
                </a:pPr>
                <a:r>
                  <a:rPr lang="ru-RU" altLang="ru-RU" sz="14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ПС</a:t>
                </a:r>
              </a:p>
            </p:txBody>
          </p:sp>
          <p:cxnSp>
            <p:nvCxnSpPr>
              <p:cNvPr id="34" name="Прямая со стрелкой 33">
                <a:extLst>
                  <a:ext uri="{FF2B5EF4-FFF2-40B4-BE49-F238E27FC236}">
                    <a16:creationId xmlns:a16="http://schemas.microsoft.com/office/drawing/2014/main" id="{6CD79778-0C6A-36BE-490F-F59E55D104C6}"/>
                  </a:ext>
                </a:extLst>
              </p:cNvPr>
              <p:cNvCxnSpPr/>
              <p:nvPr/>
            </p:nvCxnSpPr>
            <p:spPr>
              <a:xfrm flipH="1" flipV="1">
                <a:off x="3653757" y="5336561"/>
                <a:ext cx="176978" cy="92209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FC7CDBC-5CD0-B38C-ED99-0E83C4516521}"/>
                  </a:ext>
                </a:extLst>
              </p:cNvPr>
              <p:cNvSpPr txBox="1"/>
              <p:nvPr/>
            </p:nvSpPr>
            <p:spPr>
              <a:xfrm rot="16200000">
                <a:off x="1752609" y="5467338"/>
                <a:ext cx="137730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Binding energy, eV</a:t>
                </a:r>
                <a:endParaRPr lang="ru-RU" sz="11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41DC775-D68B-DD0B-766C-D9FD03916444}"/>
                </a:ext>
              </a:extLst>
            </p:cNvPr>
            <p:cNvSpPr txBox="1"/>
            <p:nvPr/>
          </p:nvSpPr>
          <p:spPr>
            <a:xfrm>
              <a:off x="3259140" y="6562653"/>
              <a:ext cx="5597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en-US" sz="11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||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, Å</a:t>
              </a:r>
              <a:r>
                <a:rPr lang="en-US" sz="11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endParaRPr lang="ru-RU" sz="11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B82CD94-02EC-FBA3-52E2-9F56B0340DAC}"/>
              </a:ext>
            </a:extLst>
          </p:cNvPr>
          <p:cNvSpPr txBox="1"/>
          <p:nvPr/>
        </p:nvSpPr>
        <p:spPr>
          <a:xfrm>
            <a:off x="5542280" y="696195"/>
            <a:ext cx="2325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n-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InAs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(111)A-(2x2)</a:t>
            </a:r>
            <a:endParaRPr lang="ru-RU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F4E6205-13C5-3A3D-5FCA-3567733A44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353" y="1727289"/>
            <a:ext cx="1375908" cy="157980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A922BE4-C2D0-5CF4-B78A-FCF0A420815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12"/>
          <a:stretch/>
        </p:blipFill>
        <p:spPr>
          <a:xfrm>
            <a:off x="8209261" y="1655812"/>
            <a:ext cx="741699" cy="1433552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5839047-E3E0-F3D3-8EB7-9690A19A85BF}"/>
              </a:ext>
            </a:extLst>
          </p:cNvPr>
          <p:cNvGrpSpPr/>
          <p:nvPr/>
        </p:nvGrpSpPr>
        <p:grpSpPr>
          <a:xfrm>
            <a:off x="4310237" y="1184223"/>
            <a:ext cx="3126883" cy="2326423"/>
            <a:chOff x="4904597" y="1417903"/>
            <a:chExt cx="3126883" cy="2326423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AA206204-F54A-53D5-613A-810E929189C5}"/>
                </a:ext>
              </a:extLst>
            </p:cNvPr>
            <p:cNvGrpSpPr/>
            <p:nvPr/>
          </p:nvGrpSpPr>
          <p:grpSpPr>
            <a:xfrm>
              <a:off x="4904597" y="1417903"/>
              <a:ext cx="2548202" cy="2326423"/>
              <a:chOff x="5037605" y="1529952"/>
              <a:chExt cx="2382317" cy="2174976"/>
            </a:xfrm>
          </p:grpSpPr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209AA645-D0E5-86C5-A8A5-D513F2149E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04"/>
              <a:stretch/>
            </p:blipFill>
            <p:spPr>
              <a:xfrm>
                <a:off x="5037605" y="1529952"/>
                <a:ext cx="2382317" cy="2174976"/>
              </a:xfrm>
              <a:prstGeom prst="rect">
                <a:avLst/>
              </a:prstGeom>
            </p:spPr>
          </p:pic>
          <p:grpSp>
            <p:nvGrpSpPr>
              <p:cNvPr id="50" name="Группа 49">
                <a:extLst>
                  <a:ext uri="{FF2B5EF4-FFF2-40B4-BE49-F238E27FC236}">
                    <a16:creationId xmlns:a16="http://schemas.microsoft.com/office/drawing/2014/main" id="{06A2876C-7707-D45A-8EB2-5605FD9E06C1}"/>
                  </a:ext>
                </a:extLst>
              </p:cNvPr>
              <p:cNvGrpSpPr/>
              <p:nvPr/>
            </p:nvGrpSpPr>
            <p:grpSpPr>
              <a:xfrm>
                <a:off x="5980933" y="3124849"/>
                <a:ext cx="1267520" cy="200376"/>
                <a:chOff x="5980933" y="3124849"/>
                <a:chExt cx="1267520" cy="200376"/>
              </a:xfrm>
            </p:grpSpPr>
            <p:sp>
              <p:nvSpPr>
                <p:cNvPr id="48" name="Прямоугольник 47">
                  <a:extLst>
                    <a:ext uri="{FF2B5EF4-FFF2-40B4-BE49-F238E27FC236}">
                      <a16:creationId xmlns:a16="http://schemas.microsoft.com/office/drawing/2014/main" id="{3A4B0116-8A61-B411-FBD4-838C9F7D9126}"/>
                    </a:ext>
                  </a:extLst>
                </p:cNvPr>
                <p:cNvSpPr/>
                <p:nvPr/>
              </p:nvSpPr>
              <p:spPr>
                <a:xfrm>
                  <a:off x="5980933" y="3124849"/>
                  <a:ext cx="97784" cy="200376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lnSpc>
                      <a:spcPct val="93000"/>
                    </a:lnSpc>
                    <a:buSzPct val="100000"/>
                  </a:pPr>
                  <a:r>
                    <a:rPr lang="ru-RU" altLang="ru-RU" sz="1400" dirty="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Г</a:t>
                  </a:r>
                </a:p>
              </p:txBody>
            </p:sp>
            <p:sp>
              <p:nvSpPr>
                <p:cNvPr id="49" name="Прямоугольник 48">
                  <a:extLst>
                    <a:ext uri="{FF2B5EF4-FFF2-40B4-BE49-F238E27FC236}">
                      <a16:creationId xmlns:a16="http://schemas.microsoft.com/office/drawing/2014/main" id="{AD23DB5C-8C09-A520-718F-8243AD1DBC14}"/>
                    </a:ext>
                  </a:extLst>
                </p:cNvPr>
                <p:cNvSpPr/>
                <p:nvPr/>
              </p:nvSpPr>
              <p:spPr>
                <a:xfrm>
                  <a:off x="7099374" y="3124849"/>
                  <a:ext cx="149079" cy="200376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lnSpc>
                      <a:spcPct val="93000"/>
                    </a:lnSpc>
                    <a:buSzPct val="100000"/>
                  </a:pPr>
                  <a:r>
                    <a:rPr lang="en-US" altLang="ru-RU" sz="1400" dirty="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ru-RU" altLang="ru-RU" sz="14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52" name="Прямая со стрелкой 51">
              <a:extLst>
                <a:ext uri="{FF2B5EF4-FFF2-40B4-BE49-F238E27FC236}">
                  <a16:creationId xmlns:a16="http://schemas.microsoft.com/office/drawing/2014/main" id="{DFB5DB59-B216-7B15-0EC6-7CC1607E68EC}"/>
                </a:ext>
              </a:extLst>
            </p:cNvPr>
            <p:cNvCxnSpPr>
              <a:cxnSpLocks/>
            </p:cNvCxnSpPr>
            <p:nvPr/>
          </p:nvCxnSpPr>
          <p:spPr>
            <a:xfrm>
              <a:off x="6136640" y="1851673"/>
              <a:ext cx="1894840" cy="47383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6CCC44F1-C1AB-C423-E272-8566CB4B7B3F}"/>
                </a:ext>
              </a:extLst>
            </p:cNvPr>
            <p:cNvSpPr/>
            <p:nvPr/>
          </p:nvSpPr>
          <p:spPr>
            <a:xfrm>
              <a:off x="5799632" y="1656080"/>
              <a:ext cx="299720" cy="35378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71F462FA-5DEF-8941-9E59-E31505F7F363}"/>
              </a:ext>
            </a:extLst>
          </p:cNvPr>
          <p:cNvSpPr txBox="1"/>
          <p:nvPr/>
        </p:nvSpPr>
        <p:spPr>
          <a:xfrm>
            <a:off x="6896023" y="1223484"/>
            <a:ext cx="159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2D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электронный газ на поверхности</a:t>
            </a:r>
            <a:endParaRPr lang="ru-RU" sz="1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0321E2B-051C-4508-C003-461DBDC5BEA5}"/>
              </a:ext>
            </a:extLst>
          </p:cNvPr>
          <p:cNvSpPr txBox="1"/>
          <p:nvPr/>
        </p:nvSpPr>
        <p:spPr>
          <a:xfrm>
            <a:off x="8728193" y="1727289"/>
            <a:ext cx="4833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Ec</a:t>
            </a:r>
            <a:endParaRPr lang="ru-RU" sz="14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FCD6DBE-B13F-AA59-B14F-D598D4502B23}"/>
              </a:ext>
            </a:extLst>
          </p:cNvPr>
          <p:cNvSpPr txBox="1"/>
          <p:nvPr/>
        </p:nvSpPr>
        <p:spPr>
          <a:xfrm>
            <a:off x="8739710" y="2312064"/>
            <a:ext cx="4833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endParaRPr lang="ru-RU" sz="1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6AD53D-C39C-3F59-0FD2-160209666C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11601" y="4455712"/>
            <a:ext cx="1880262" cy="216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D788FA-28BD-85C7-2C88-FD2DEC08CA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8438" y="4448643"/>
            <a:ext cx="1880262" cy="216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7BFB3-8AF8-021C-6EEA-C3D333E155DF}"/>
              </a:ext>
            </a:extLst>
          </p:cNvPr>
          <p:cNvSpPr txBox="1"/>
          <p:nvPr/>
        </p:nvSpPr>
        <p:spPr>
          <a:xfrm>
            <a:off x="7011174" y="4455760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K</a:t>
            </a:r>
            <a:endParaRPr lang="ru-RU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DF3AE0-7FAE-8C61-37A4-E88E8F706E95}"/>
              </a:ext>
            </a:extLst>
          </p:cNvPr>
          <p:cNvSpPr txBox="1"/>
          <p:nvPr/>
        </p:nvSpPr>
        <p:spPr>
          <a:xfrm>
            <a:off x="5064337" y="4455712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K</a:t>
            </a:r>
            <a:endParaRPr lang="ru-RU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E269D4-F941-76AC-5E24-177AACB09722}"/>
              </a:ext>
            </a:extLst>
          </p:cNvPr>
          <p:cNvSpPr txBox="1"/>
          <p:nvPr/>
        </p:nvSpPr>
        <p:spPr>
          <a:xfrm>
            <a:off x="5747397" y="3699868"/>
            <a:ext cx="222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HgSe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(001)-c(2x2)</a:t>
            </a:r>
            <a:endParaRPr lang="ru-RU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8552A52-933B-430F-9C14-11BD060796C3}"/>
              </a:ext>
            </a:extLst>
          </p:cNvPr>
          <p:cNvSpPr txBox="1"/>
          <p:nvPr/>
        </p:nvSpPr>
        <p:spPr>
          <a:xfrm rot="16200000">
            <a:off x="4156376" y="5258815"/>
            <a:ext cx="13773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Binding energy, eV</a:t>
            </a:r>
            <a:endParaRPr lang="ru-RU" sz="1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114037-5627-4A13-B56D-4E3AC9F43A5D}"/>
              </a:ext>
            </a:extLst>
          </p:cNvPr>
          <p:cNvSpPr txBox="1"/>
          <p:nvPr/>
        </p:nvSpPr>
        <p:spPr>
          <a:xfrm>
            <a:off x="5688912" y="6484907"/>
            <a:ext cx="5597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100" baseline="-25000" dirty="0">
                <a:latin typeface="Arial" panose="020B0604020202020204" pitchFamily="34" charset="0"/>
                <a:cs typeface="Arial" panose="020B0604020202020204" pitchFamily="34" charset="0"/>
              </a:rPr>
              <a:t>||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Å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ru-RU" sz="1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8EB67D0-A11B-4D5B-9317-71AD551B4943}"/>
              </a:ext>
            </a:extLst>
          </p:cNvPr>
          <p:cNvSpPr txBox="1"/>
          <p:nvPr/>
        </p:nvSpPr>
        <p:spPr>
          <a:xfrm>
            <a:off x="7639466" y="6492261"/>
            <a:ext cx="5597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100" baseline="-25000" dirty="0">
                <a:latin typeface="Arial" panose="020B0604020202020204" pitchFamily="34" charset="0"/>
                <a:cs typeface="Arial" panose="020B0604020202020204" pitchFamily="34" charset="0"/>
              </a:rPr>
              <a:t>||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Å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ru-RU" sz="1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C2357E07-B86E-46BA-8D7F-67B795A2A29B}"/>
              </a:ext>
            </a:extLst>
          </p:cNvPr>
          <p:cNvSpPr/>
          <p:nvPr/>
        </p:nvSpPr>
        <p:spPr>
          <a:xfrm>
            <a:off x="5886702" y="6174868"/>
            <a:ext cx="97784" cy="2003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3000"/>
              </a:lnSpc>
              <a:buSzPct val="100000"/>
            </a:pPr>
            <a:r>
              <a:rPr lang="ru-RU" alt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9353FA12-EE19-42E8-9F87-791258008CB0}"/>
              </a:ext>
            </a:extLst>
          </p:cNvPr>
          <p:cNvSpPr/>
          <p:nvPr/>
        </p:nvSpPr>
        <p:spPr>
          <a:xfrm>
            <a:off x="6387094" y="6174868"/>
            <a:ext cx="299762" cy="2003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3000"/>
              </a:lnSpc>
              <a:buSzPct val="100000"/>
            </a:pPr>
            <a:r>
              <a:rPr lang="ru-RU" alt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ru-RU" altLang="ru-RU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094470ED-94FE-46F3-973B-8FF3C784F59B}"/>
              </a:ext>
            </a:extLst>
          </p:cNvPr>
          <p:cNvSpPr/>
          <p:nvPr/>
        </p:nvSpPr>
        <p:spPr>
          <a:xfrm>
            <a:off x="7841420" y="6206291"/>
            <a:ext cx="97784" cy="2003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3000"/>
              </a:lnSpc>
              <a:buSzPct val="100000"/>
            </a:pPr>
            <a:r>
              <a:rPr lang="ru-RU" alt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D9E1D9F1-F772-461A-8BB7-ACC4C66752B0}"/>
              </a:ext>
            </a:extLst>
          </p:cNvPr>
          <p:cNvSpPr/>
          <p:nvPr/>
        </p:nvSpPr>
        <p:spPr>
          <a:xfrm>
            <a:off x="8341812" y="6206291"/>
            <a:ext cx="299762" cy="2003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3000"/>
              </a:lnSpc>
              <a:buSzPct val="100000"/>
            </a:pPr>
            <a:r>
              <a:rPr lang="ru-RU" alt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ru-RU" altLang="ru-RU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37043C7-AE82-4930-99D7-7AA3F7787136}"/>
              </a:ext>
            </a:extLst>
          </p:cNvPr>
          <p:cNvSpPr txBox="1"/>
          <p:nvPr/>
        </p:nvSpPr>
        <p:spPr>
          <a:xfrm>
            <a:off x="5344567" y="4171018"/>
            <a:ext cx="2887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Полуметалл Дирака или Вейля?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D4B94A4A-0615-4DF4-954B-A57B31B7B9F6}"/>
              </a:ext>
            </a:extLst>
          </p:cNvPr>
          <p:cNvSpPr/>
          <p:nvPr/>
        </p:nvSpPr>
        <p:spPr>
          <a:xfrm>
            <a:off x="6257251" y="5361057"/>
            <a:ext cx="259686" cy="2003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3000"/>
              </a:lnSpc>
              <a:buSzPct val="100000"/>
            </a:pPr>
            <a:r>
              <a:rPr lang="ru-RU" altLang="ru-RU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</a:t>
            </a:r>
          </a:p>
        </p:txBody>
      </p: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B5833847-6A1B-4075-9C4E-80C3186F508F}"/>
              </a:ext>
            </a:extLst>
          </p:cNvPr>
          <p:cNvCxnSpPr/>
          <p:nvPr/>
        </p:nvCxnSpPr>
        <p:spPr>
          <a:xfrm flipH="1" flipV="1">
            <a:off x="6051834" y="5345689"/>
            <a:ext cx="176978" cy="9220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44B8D504-27B4-4A1B-AD96-DA9F9DAC3B74}"/>
              </a:ext>
            </a:extLst>
          </p:cNvPr>
          <p:cNvSpPr/>
          <p:nvPr/>
        </p:nvSpPr>
        <p:spPr>
          <a:xfrm>
            <a:off x="8209261" y="5303643"/>
            <a:ext cx="259686" cy="2003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3000"/>
              </a:lnSpc>
              <a:buSzPct val="100000"/>
            </a:pPr>
            <a:r>
              <a:rPr lang="ru-RU" altLang="ru-RU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</a:t>
            </a:r>
          </a:p>
        </p:txBody>
      </p: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92481DDC-A9B2-4DA3-AE77-6AE31609BAD3}"/>
              </a:ext>
            </a:extLst>
          </p:cNvPr>
          <p:cNvCxnSpPr/>
          <p:nvPr/>
        </p:nvCxnSpPr>
        <p:spPr>
          <a:xfrm flipH="1" flipV="1">
            <a:off x="8003844" y="5288275"/>
            <a:ext cx="176978" cy="9220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442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>
            <a:extLst>
              <a:ext uri="{FF2B5EF4-FFF2-40B4-BE49-F238E27FC236}">
                <a16:creationId xmlns:a16="http://schemas.microsoft.com/office/drawing/2014/main" id="{7F90D0A3-CB72-4AF1-A646-64F5C7CF8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620713"/>
            <a:ext cx="3651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ARPES-XPS </a:t>
            </a:r>
            <a:r>
              <a:rPr lang="ru-RU" altLang="ru-RU" sz="1800">
                <a:latin typeface="Arial" panose="020B0604020202020204" pitchFamily="34" charset="0"/>
              </a:rPr>
              <a:t>установка в ИФП СО РАН</a:t>
            </a:r>
          </a:p>
        </p:txBody>
      </p:sp>
      <p:sp>
        <p:nvSpPr>
          <p:cNvPr id="10243" name="TextBox 4">
            <a:extLst>
              <a:ext uri="{FF2B5EF4-FFF2-40B4-BE49-F238E27FC236}">
                <a16:creationId xmlns:a16="http://schemas.microsoft.com/office/drawing/2014/main" id="{3661DE9A-1ADF-4F32-98EE-E572CCAA4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856" y="49213"/>
            <a:ext cx="7029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 err="1">
                <a:solidFill>
                  <a:srgbClr val="7030A0"/>
                </a:solidFill>
                <a:latin typeface="Arial" panose="020B0604020202020204" pitchFamily="34" charset="0"/>
              </a:rPr>
              <a:t>Фотоэмиссия</a:t>
            </a:r>
            <a:r>
              <a:rPr lang="ru-RU" altLang="ru-RU" sz="2400" b="1" dirty="0">
                <a:solidFill>
                  <a:srgbClr val="7030A0"/>
                </a:solidFill>
                <a:latin typeface="Arial" panose="020B0604020202020204" pitchFamily="34" charset="0"/>
              </a:rPr>
              <a:t> с угловым и спиновым разрешением</a:t>
            </a:r>
          </a:p>
        </p:txBody>
      </p:sp>
      <p:pic>
        <p:nvPicPr>
          <p:cNvPr id="10244" name="Рисунок 5">
            <a:extLst>
              <a:ext uri="{FF2B5EF4-FFF2-40B4-BE49-F238E27FC236}">
                <a16:creationId xmlns:a16="http://schemas.microsoft.com/office/drawing/2014/main" id="{1D54B068-A6C5-4B47-9789-AFB16EA8D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6840537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7">
            <a:extLst>
              <a:ext uri="{FF2B5EF4-FFF2-40B4-BE49-F238E27FC236}">
                <a16:creationId xmlns:a16="http://schemas.microsoft.com/office/drawing/2014/main" id="{07445D68-E205-4D25-A590-C16124983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484188"/>
            <a:ext cx="2655888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Номер слайда 1">
            <a:extLst>
              <a:ext uri="{FF2B5EF4-FFF2-40B4-BE49-F238E27FC236}">
                <a16:creationId xmlns:a16="http://schemas.microsoft.com/office/drawing/2014/main" id="{F213FA33-2A93-44A7-A0DD-2A05BC547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EEA5E4-9B83-44DA-8C80-80C200EC4075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A9F909-FB29-4B7C-AF91-6ADECEC08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347589"/>
            <a:ext cx="5191323" cy="51913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1561CE-A356-48EF-B5E0-1E234E40C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511" y="1559198"/>
            <a:ext cx="4797152" cy="4797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2528B8-BE86-43D5-82A8-A0A9B33C89B2}"/>
              </a:ext>
            </a:extLst>
          </p:cNvPr>
          <p:cNvSpPr txBox="1"/>
          <p:nvPr/>
        </p:nvSpPr>
        <p:spPr>
          <a:xfrm>
            <a:off x="2604308" y="6134956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</a:t>
            </a:r>
            <a:r>
              <a:rPr lang="en-US" baseline="-25000" dirty="0" err="1"/>
              <a:t>ǁ</a:t>
            </a:r>
            <a:endParaRPr lang="ru-RU" baseline="-25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738DE8-A055-44CC-9DE0-D81E43459702}"/>
              </a:ext>
            </a:extLst>
          </p:cNvPr>
          <p:cNvSpPr txBox="1"/>
          <p:nvPr/>
        </p:nvSpPr>
        <p:spPr>
          <a:xfrm>
            <a:off x="60445" y="98928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b</a:t>
            </a:r>
            <a:endParaRPr lang="ru-RU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31C3E9-8911-4C35-A103-28C510F4771C}"/>
              </a:ext>
            </a:extLst>
          </p:cNvPr>
          <p:cNvSpPr txBox="1"/>
          <p:nvPr/>
        </p:nvSpPr>
        <p:spPr>
          <a:xfrm>
            <a:off x="-46330" y="181618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F</a:t>
            </a:r>
            <a:endParaRPr lang="ru-RU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5">
            <a:extLst>
              <a:ext uri="{FF2B5EF4-FFF2-40B4-BE49-F238E27FC236}">
                <a16:creationId xmlns:a16="http://schemas.microsoft.com/office/drawing/2014/main" id="{F664AE96-1701-4391-A2F6-8FB8AE51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2347913"/>
            <a:ext cx="3167063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Рисунок 6">
            <a:extLst>
              <a:ext uri="{FF2B5EF4-FFF2-40B4-BE49-F238E27FC236}">
                <a16:creationId xmlns:a16="http://schemas.microsoft.com/office/drawing/2014/main" id="{AF3C8DD7-EFDC-4606-8F03-021C3A736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/>
          <a:stretch>
            <a:fillRect/>
          </a:stretch>
        </p:blipFill>
        <p:spPr bwMode="auto">
          <a:xfrm>
            <a:off x="5965825" y="2347913"/>
            <a:ext cx="2947988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Рисунок 7">
            <a:extLst>
              <a:ext uri="{FF2B5EF4-FFF2-40B4-BE49-F238E27FC236}">
                <a16:creationId xmlns:a16="http://schemas.microsoft.com/office/drawing/2014/main" id="{22A4F54A-0B86-4AD2-A16B-3427645A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92"/>
          <a:stretch>
            <a:fillRect/>
          </a:stretch>
        </p:blipFill>
        <p:spPr bwMode="auto">
          <a:xfrm>
            <a:off x="0" y="2425700"/>
            <a:ext cx="2617788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1">
            <a:extLst>
              <a:ext uri="{FF2B5EF4-FFF2-40B4-BE49-F238E27FC236}">
                <a16:creationId xmlns:a16="http://schemas.microsoft.com/office/drawing/2014/main" id="{8A3F4FF4-8B96-44EC-AFC3-640EE946C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38"/>
            <a:ext cx="9144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800" b="1">
                <a:cs typeface="Arial" panose="020B0604020202020204" pitchFamily="34" charset="0"/>
              </a:rPr>
              <a:t>ARPES on (0001) Bi</a:t>
            </a:r>
            <a:r>
              <a:rPr lang="en-US" altLang="ru-RU" sz="2800" b="1" baseline="-25000">
                <a:cs typeface="Arial" panose="020B0604020202020204" pitchFamily="34" charset="0"/>
              </a:rPr>
              <a:t>2</a:t>
            </a:r>
            <a:r>
              <a:rPr lang="en-US" altLang="ru-RU" sz="2800" b="1">
                <a:cs typeface="Arial" panose="020B0604020202020204" pitchFamily="34" charset="0"/>
              </a:rPr>
              <a:t>Te</a:t>
            </a:r>
            <a:r>
              <a:rPr lang="en-US" altLang="ru-RU" sz="2800" b="1" baseline="-25000">
                <a:cs typeface="Arial" panose="020B0604020202020204" pitchFamily="34" charset="0"/>
              </a:rPr>
              <a:t>3</a:t>
            </a:r>
            <a:r>
              <a:rPr lang="en-US" altLang="ru-RU" sz="2800" b="1">
                <a:cs typeface="Arial" panose="020B0604020202020204" pitchFamily="34" charset="0"/>
              </a:rPr>
              <a:t>/Si(111) surface</a:t>
            </a:r>
            <a:endParaRPr lang="ru-RU" altLang="ru-RU" sz="2800" b="1">
              <a:cs typeface="Arial" panose="020B0604020202020204" pitchFamily="34" charset="0"/>
            </a:endParaRPr>
          </a:p>
        </p:txBody>
      </p:sp>
      <p:sp>
        <p:nvSpPr>
          <p:cNvPr id="21510" name="TextBox 8">
            <a:extLst>
              <a:ext uri="{FF2B5EF4-FFF2-40B4-BE49-F238E27FC236}">
                <a16:creationId xmlns:a16="http://schemas.microsoft.com/office/drawing/2014/main" id="{2FFE76CC-624E-48E3-AC70-00E61BADD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741363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>
                <a:cs typeface="Arial" panose="020B0604020202020204" pitchFamily="34" charset="0"/>
              </a:rPr>
              <a:t>Surface oxides were removed by treatment in HCl-iPA (10 s) and annealing in UHV at 210 °C</a:t>
            </a:r>
            <a:r>
              <a:rPr lang="ru-RU" altLang="ru-RU">
                <a:cs typeface="Arial" panose="020B0604020202020204" pitchFamily="34" charset="0"/>
              </a:rPr>
              <a:t> </a:t>
            </a:r>
            <a:r>
              <a:rPr lang="en-US" altLang="ru-RU">
                <a:cs typeface="Arial" panose="020B0604020202020204" pitchFamily="34" charset="0"/>
              </a:rPr>
              <a:t>to form (1×1) surface structure</a:t>
            </a: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21511" name="TextBox 9">
            <a:extLst>
              <a:ext uri="{FF2B5EF4-FFF2-40B4-BE49-F238E27FC236}">
                <a16:creationId xmlns:a16="http://schemas.microsoft.com/office/drawing/2014/main" id="{CAB7CFBF-3831-4DC7-8D08-B0E8DD640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0" y="1947863"/>
            <a:ext cx="1687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2000">
                <a:cs typeface="Arial" panose="020B0604020202020204" pitchFamily="34" charset="0"/>
              </a:rPr>
              <a:t>single crystal</a:t>
            </a:r>
            <a:endParaRPr lang="ru-RU" altLang="ru-RU" sz="2000">
              <a:cs typeface="Arial" panose="020B0604020202020204" pitchFamily="34" charset="0"/>
            </a:endParaRPr>
          </a:p>
        </p:txBody>
      </p:sp>
      <p:sp>
        <p:nvSpPr>
          <p:cNvPr id="21512" name="TextBox 10">
            <a:extLst>
              <a:ext uri="{FF2B5EF4-FFF2-40B4-BE49-F238E27FC236}">
                <a16:creationId xmlns:a16="http://schemas.microsoft.com/office/drawing/2014/main" id="{0B3169D0-1C6D-40ED-950A-28EA8C4BD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638" y="1947863"/>
            <a:ext cx="2490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2000">
                <a:cs typeface="Arial" panose="020B0604020202020204" pitchFamily="34" charset="0"/>
              </a:rPr>
              <a:t>MBE film on Si(111)</a:t>
            </a:r>
            <a:endParaRPr lang="ru-RU" altLang="ru-RU" sz="2000">
              <a:cs typeface="Arial" panose="020B0604020202020204" pitchFamily="34" charset="0"/>
            </a:endParaRPr>
          </a:p>
        </p:txBody>
      </p:sp>
      <p:sp>
        <p:nvSpPr>
          <p:cNvPr id="21513" name="TextBox 11">
            <a:extLst>
              <a:ext uri="{FF2B5EF4-FFF2-40B4-BE49-F238E27FC236}">
                <a16:creationId xmlns:a16="http://schemas.microsoft.com/office/drawing/2014/main" id="{79F87970-7573-4A4A-9780-604B92FBD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2586038"/>
            <a:ext cx="541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2000">
                <a:solidFill>
                  <a:srgbClr val="FF0000"/>
                </a:solidFill>
                <a:cs typeface="Arial" panose="020B0604020202020204" pitchFamily="34" charset="0"/>
              </a:rPr>
              <a:t>SC</a:t>
            </a:r>
            <a:endParaRPr lang="ru-RU" altLang="ru-RU" sz="20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1514" name="TextBox 12">
            <a:extLst>
              <a:ext uri="{FF2B5EF4-FFF2-40B4-BE49-F238E27FC236}">
                <a16:creationId xmlns:a16="http://schemas.microsoft.com/office/drawing/2014/main" id="{61B11F7F-6036-4440-B9ED-48AA8ECA4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2860675"/>
            <a:ext cx="871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2000">
                <a:solidFill>
                  <a:srgbClr val="1010FD"/>
                </a:solidFill>
                <a:cs typeface="Arial" panose="020B0604020202020204" pitchFamily="34" charset="0"/>
              </a:rPr>
              <a:t>MBE</a:t>
            </a:r>
            <a:endParaRPr lang="ru-RU" altLang="ru-RU" sz="2000">
              <a:solidFill>
                <a:srgbClr val="1010FD"/>
              </a:solidFill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38A87847-398B-4FE7-A524-2B787B5D60D9}"/>
              </a:ext>
            </a:extLst>
          </p:cNvPr>
          <p:cNvCxnSpPr>
            <a:cxnSpLocks/>
          </p:cNvCxnSpPr>
          <p:nvPr/>
        </p:nvCxnSpPr>
        <p:spPr>
          <a:xfrm>
            <a:off x="1501775" y="2786063"/>
            <a:ext cx="34925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9BAF4DDE-35EA-49E3-8196-B32AFA11B725}"/>
              </a:ext>
            </a:extLst>
          </p:cNvPr>
          <p:cNvCxnSpPr>
            <a:cxnSpLocks/>
          </p:cNvCxnSpPr>
          <p:nvPr/>
        </p:nvCxnSpPr>
        <p:spPr>
          <a:xfrm>
            <a:off x="1501775" y="3051175"/>
            <a:ext cx="349250" cy="0"/>
          </a:xfrm>
          <a:prstGeom prst="line">
            <a:avLst/>
          </a:prstGeom>
          <a:ln w="12700">
            <a:solidFill>
              <a:srgbClr val="1010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7" name="TextBox 14">
            <a:extLst>
              <a:ext uri="{FF2B5EF4-FFF2-40B4-BE49-F238E27FC236}">
                <a16:creationId xmlns:a16="http://schemas.microsoft.com/office/drawing/2014/main" id="{91CD2C57-A5EE-41AA-815E-85A9EEF77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2100263"/>
            <a:ext cx="1687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2000">
                <a:cs typeface="Arial" panose="020B0604020202020204" pitchFamily="34" charset="0"/>
              </a:rPr>
              <a:t>XPS:</a:t>
            </a:r>
            <a:endParaRPr lang="ru-RU" altLang="ru-RU" sz="2000">
              <a:cs typeface="Arial" panose="020B0604020202020204" pitchFamily="34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15FF7ED-732E-4243-ADB3-B36A5950F9C3}"/>
              </a:ext>
            </a:extLst>
          </p:cNvPr>
          <p:cNvCxnSpPr/>
          <p:nvPr/>
        </p:nvCxnSpPr>
        <p:spPr>
          <a:xfrm>
            <a:off x="3306763" y="2955925"/>
            <a:ext cx="2544762" cy="0"/>
          </a:xfrm>
          <a:prstGeom prst="line">
            <a:avLst/>
          </a:prstGeom>
          <a:ln w="127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CE5DBE5A-2C04-4A89-BF2D-6088BF33747F}"/>
              </a:ext>
            </a:extLst>
          </p:cNvPr>
          <p:cNvCxnSpPr/>
          <p:nvPr/>
        </p:nvCxnSpPr>
        <p:spPr>
          <a:xfrm>
            <a:off x="6256338" y="2963863"/>
            <a:ext cx="2544762" cy="0"/>
          </a:xfrm>
          <a:prstGeom prst="line">
            <a:avLst/>
          </a:prstGeom>
          <a:ln w="127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0" name="TextBox 17">
            <a:extLst>
              <a:ext uri="{FF2B5EF4-FFF2-40B4-BE49-F238E27FC236}">
                <a16:creationId xmlns:a16="http://schemas.microsoft.com/office/drawing/2014/main" id="{AC22BD53-5B75-4A1F-BB71-9BA72EABE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25" y="2555875"/>
            <a:ext cx="466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2000">
                <a:solidFill>
                  <a:schemeClr val="bg1"/>
                </a:solidFill>
                <a:cs typeface="Arial" panose="020B0604020202020204" pitchFamily="34" charset="0"/>
              </a:rPr>
              <a:t>E</a:t>
            </a:r>
            <a:r>
              <a:rPr lang="en-US" altLang="ru-RU" sz="2000" baseline="-25000">
                <a:solidFill>
                  <a:schemeClr val="bg1"/>
                </a:solidFill>
                <a:cs typeface="Arial" panose="020B0604020202020204" pitchFamily="34" charset="0"/>
              </a:rPr>
              <a:t>F</a:t>
            </a:r>
            <a:endParaRPr lang="ru-RU" altLang="ru-RU" sz="2000" baseline="-25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1521" name="TextBox 18">
            <a:extLst>
              <a:ext uri="{FF2B5EF4-FFF2-40B4-BE49-F238E27FC236}">
                <a16:creationId xmlns:a16="http://schemas.microsoft.com/office/drawing/2014/main" id="{82AFD232-417E-47FA-A4E8-72C7D78B7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5700" y="2551113"/>
            <a:ext cx="466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2000">
                <a:solidFill>
                  <a:schemeClr val="bg1"/>
                </a:solidFill>
                <a:cs typeface="Arial" panose="020B0604020202020204" pitchFamily="34" charset="0"/>
              </a:rPr>
              <a:t>E</a:t>
            </a:r>
            <a:r>
              <a:rPr lang="en-US" altLang="ru-RU" sz="2000" baseline="-25000">
                <a:solidFill>
                  <a:schemeClr val="bg1"/>
                </a:solidFill>
                <a:cs typeface="Arial" panose="020B0604020202020204" pitchFamily="34" charset="0"/>
              </a:rPr>
              <a:t>F</a:t>
            </a:r>
            <a:endParaRPr lang="ru-RU" altLang="ru-RU" sz="2000" baseline="-25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1522" name="TextBox 19">
            <a:extLst>
              <a:ext uri="{FF2B5EF4-FFF2-40B4-BE49-F238E27FC236}">
                <a16:creationId xmlns:a16="http://schemas.microsoft.com/office/drawing/2014/main" id="{69313AB2-782F-48B8-B0A9-12621C4E6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3813" y="3517900"/>
            <a:ext cx="714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2000">
                <a:solidFill>
                  <a:schemeClr val="bg1"/>
                </a:solidFill>
                <a:cs typeface="Arial" panose="020B0604020202020204" pitchFamily="34" charset="0"/>
              </a:rPr>
              <a:t>TSS</a:t>
            </a:r>
            <a:endParaRPr lang="ru-RU" altLang="ru-RU" sz="2000" baseline="-25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61873009-7A8E-4C2D-B2C5-DF9D17B48D7E}"/>
              </a:ext>
            </a:extLst>
          </p:cNvPr>
          <p:cNvCxnSpPr>
            <a:cxnSpLocks/>
          </p:cNvCxnSpPr>
          <p:nvPr/>
        </p:nvCxnSpPr>
        <p:spPr>
          <a:xfrm flipH="1">
            <a:off x="4610100" y="2860675"/>
            <a:ext cx="365125" cy="28575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4" name="TextBox 23">
            <a:extLst>
              <a:ext uri="{FF2B5EF4-FFF2-40B4-BE49-F238E27FC236}">
                <a16:creationId xmlns:a16="http://schemas.microsoft.com/office/drawing/2014/main" id="{6ADB4B74-301A-400F-A01A-15B1B1C84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9975" y="4298950"/>
            <a:ext cx="714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2000">
                <a:solidFill>
                  <a:schemeClr val="bg1"/>
                </a:solidFill>
                <a:cs typeface="Arial" panose="020B0604020202020204" pitchFamily="34" charset="0"/>
              </a:rPr>
              <a:t>BVB</a:t>
            </a:r>
            <a:endParaRPr lang="ru-RU" altLang="ru-RU" sz="2000" baseline="-25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1525" name="TextBox 24">
            <a:extLst>
              <a:ext uri="{FF2B5EF4-FFF2-40B4-BE49-F238E27FC236}">
                <a16:creationId xmlns:a16="http://schemas.microsoft.com/office/drawing/2014/main" id="{548B76B8-5AE1-4265-9F7A-31A724EE7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138" y="2589213"/>
            <a:ext cx="714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2000">
                <a:solidFill>
                  <a:schemeClr val="bg1"/>
                </a:solidFill>
                <a:cs typeface="Arial" panose="020B0604020202020204" pitchFamily="34" charset="0"/>
              </a:rPr>
              <a:t>BCB</a:t>
            </a:r>
            <a:endParaRPr lang="ru-RU" altLang="ru-RU" sz="2000" baseline="-25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CE952B4-111A-42FD-B618-BEB975F0E875}"/>
              </a:ext>
            </a:extLst>
          </p:cNvPr>
          <p:cNvCxnSpPr>
            <a:cxnSpLocks/>
            <a:stCxn id="21522" idx="1"/>
          </p:cNvCxnSpPr>
          <p:nvPr/>
        </p:nvCxnSpPr>
        <p:spPr>
          <a:xfrm flipH="1">
            <a:off x="4797425" y="3717925"/>
            <a:ext cx="306388" cy="30163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7" name="TextBox 22">
            <a:extLst>
              <a:ext uri="{FF2B5EF4-FFF2-40B4-BE49-F238E27FC236}">
                <a16:creationId xmlns:a16="http://schemas.microsoft.com/office/drawing/2014/main" id="{D95C054C-9489-41F0-84A2-0A4A95FDB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475" y="5491163"/>
            <a:ext cx="714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>
                <a:solidFill>
                  <a:schemeClr val="bg1"/>
                </a:solidFill>
                <a:cs typeface="Arial" panose="020B0604020202020204" pitchFamily="34" charset="0"/>
              </a:rPr>
              <a:t>Г</a:t>
            </a:r>
            <a:endParaRPr lang="ru-RU" altLang="ru-RU" sz="2000" baseline="-25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1528" name="TextBox 27">
            <a:extLst>
              <a:ext uri="{FF2B5EF4-FFF2-40B4-BE49-F238E27FC236}">
                <a16:creationId xmlns:a16="http://schemas.microsoft.com/office/drawing/2014/main" id="{98E7BF12-DCAD-4B26-8901-D8F78B5C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1013" y="5491163"/>
            <a:ext cx="714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2000">
                <a:solidFill>
                  <a:schemeClr val="bg1"/>
                </a:solidFill>
                <a:cs typeface="Arial" panose="020B0604020202020204" pitchFamily="34" charset="0"/>
              </a:rPr>
              <a:t>M</a:t>
            </a:r>
            <a:endParaRPr lang="ru-RU" altLang="ru-RU" sz="2000" baseline="-25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56951AA0-F455-44E0-A6D5-2487A376522A}"/>
              </a:ext>
            </a:extLst>
          </p:cNvPr>
          <p:cNvCxnSpPr>
            <a:cxnSpLocks/>
          </p:cNvCxnSpPr>
          <p:nvPr/>
        </p:nvCxnSpPr>
        <p:spPr>
          <a:xfrm>
            <a:off x="5327650" y="5691188"/>
            <a:ext cx="296863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30" name="TextBox 29">
            <a:extLst>
              <a:ext uri="{FF2B5EF4-FFF2-40B4-BE49-F238E27FC236}">
                <a16:creationId xmlns:a16="http://schemas.microsoft.com/office/drawing/2014/main" id="{DD09C0A6-9F2B-4C3F-9EDB-105415189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491163"/>
            <a:ext cx="714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>
                <a:solidFill>
                  <a:schemeClr val="bg1"/>
                </a:solidFill>
                <a:cs typeface="Arial" panose="020B0604020202020204" pitchFamily="34" charset="0"/>
              </a:rPr>
              <a:t>Г</a:t>
            </a:r>
            <a:endParaRPr lang="ru-RU" altLang="ru-RU" sz="2000" baseline="-25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1531" name="TextBox 30">
            <a:extLst>
              <a:ext uri="{FF2B5EF4-FFF2-40B4-BE49-F238E27FC236}">
                <a16:creationId xmlns:a16="http://schemas.microsoft.com/office/drawing/2014/main" id="{C9BDEEDF-A0D6-4C7F-AD6B-91FF98077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4238" y="5491163"/>
            <a:ext cx="714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2000">
                <a:solidFill>
                  <a:schemeClr val="bg1"/>
                </a:solidFill>
                <a:cs typeface="Arial" panose="020B0604020202020204" pitchFamily="34" charset="0"/>
              </a:rPr>
              <a:t>M</a:t>
            </a:r>
            <a:endParaRPr lang="ru-RU" altLang="ru-RU" sz="2000" baseline="-25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1DE9AE5-4273-4FAC-B6B6-F1741F95E6E7}"/>
              </a:ext>
            </a:extLst>
          </p:cNvPr>
          <p:cNvCxnSpPr>
            <a:cxnSpLocks/>
          </p:cNvCxnSpPr>
          <p:nvPr/>
        </p:nvCxnSpPr>
        <p:spPr>
          <a:xfrm>
            <a:off x="8272463" y="5691188"/>
            <a:ext cx="295275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33" name="TextBox 32">
            <a:extLst>
              <a:ext uri="{FF2B5EF4-FFF2-40B4-BE49-F238E27FC236}">
                <a16:creationId xmlns:a16="http://schemas.microsoft.com/office/drawing/2014/main" id="{1A462BC9-918C-4524-8F8A-D60A4AFF8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1501775"/>
            <a:ext cx="3273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i="1">
                <a:cs typeface="Arial" panose="020B0604020202020204" pitchFamily="34" charset="0"/>
              </a:rPr>
              <a:t>hv</a:t>
            </a:r>
            <a:r>
              <a:rPr lang="en-US" altLang="ru-RU">
                <a:cs typeface="Arial" panose="020B0604020202020204" pitchFamily="34" charset="0"/>
              </a:rPr>
              <a:t> = 21.22 eV, T = 300 K</a:t>
            </a:r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030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31074"/>
            <a:ext cx="3897312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s://encrypted-tbn3.gstatic.com/images?q=tbn:ANd9GcQzG3Vu-Z0GpxIHfMX4Sagc8Gl6pnzpyjrJY_MbaQuoFp0N14Xl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5490"/>
            <a:ext cx="1871663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44789" y="1277791"/>
            <a:ext cx="1963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ru-RU" sz="1600" dirty="0"/>
              <a:t>FM/Semiconductor </a:t>
            </a:r>
          </a:p>
        </p:txBody>
      </p:sp>
      <p:sp>
        <p:nvSpPr>
          <p:cNvPr id="14" name="Стрелка влево 13"/>
          <p:cNvSpPr/>
          <p:nvPr/>
        </p:nvSpPr>
        <p:spPr>
          <a:xfrm rot="20695911">
            <a:off x="3352552" y="2668127"/>
            <a:ext cx="1093788" cy="3778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411760" y="6390021"/>
            <a:ext cx="3864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Терещенко О.Е. Патент</a:t>
            </a:r>
            <a:r>
              <a:rPr lang="ru-RU" dirty="0"/>
              <a:t> </a:t>
            </a:r>
            <a:r>
              <a:rPr lang="ru-RU" i="1" dirty="0"/>
              <a:t>2 625 538 C1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8803" y="58121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Спин-детектор свободных электронов на основе полупроводниковых </a:t>
            </a:r>
            <a:r>
              <a:rPr lang="ru-RU" i="1" dirty="0" err="1"/>
              <a:t>гетероструктур</a:t>
            </a:r>
            <a:endParaRPr lang="ru-RU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-106528" y="-99342"/>
            <a:ext cx="8964613" cy="122488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600" b="1" dirty="0">
                <a:solidFill>
                  <a:srgbClr val="6600CC"/>
                </a:solidFill>
              </a:rPr>
              <a:t>Полупроводниковый спин-детектор </a:t>
            </a:r>
          </a:p>
          <a:p>
            <a:r>
              <a:rPr lang="ru-RU" altLang="ru-RU" sz="2600" b="1" dirty="0">
                <a:solidFill>
                  <a:srgbClr val="6600CC"/>
                </a:solidFill>
              </a:rPr>
              <a:t>с пространственным разрешением</a:t>
            </a:r>
          </a:p>
        </p:txBody>
      </p:sp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49365"/>
            <a:ext cx="2205525" cy="143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3568487" y="4569351"/>
            <a:ext cx="43204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4427984" y="2133600"/>
            <a:ext cx="4481066" cy="4254500"/>
            <a:chOff x="4427984" y="2133600"/>
            <a:chExt cx="4481066" cy="4254500"/>
          </a:xfrm>
        </p:grpSpPr>
        <p:cxnSp>
          <p:nvCxnSpPr>
            <p:cNvPr id="10" name="Прямая со стрелкой 9"/>
            <p:cNvCxnSpPr/>
            <p:nvPr/>
          </p:nvCxnSpPr>
          <p:spPr>
            <a:xfrm>
              <a:off x="8027988" y="3213100"/>
              <a:ext cx="360362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8532813" y="3068638"/>
              <a:ext cx="37623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ru-RU"/>
                <a:t>M</a:t>
              </a:r>
              <a:endParaRPr lang="ru-RU" altLang="ru-RU"/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>
              <a:off x="8532813" y="3068638"/>
              <a:ext cx="315912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Группа 10"/>
            <p:cNvGrpSpPr/>
            <p:nvPr/>
          </p:nvGrpSpPr>
          <p:grpSpPr>
            <a:xfrm>
              <a:off x="4427984" y="2133600"/>
              <a:ext cx="4428679" cy="4254500"/>
              <a:chOff x="4427984" y="2133600"/>
              <a:chExt cx="4428679" cy="4254500"/>
            </a:xfrm>
          </p:grpSpPr>
          <p:pic>
            <p:nvPicPr>
              <p:cNvPr id="8" name="Рисунок 7" descr="Figs to Spin_detector detection scheme.jp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4025" y="2133600"/>
                <a:ext cx="1800225" cy="312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Прямоугольник 16"/>
              <p:cNvSpPr>
                <a:spLocks noChangeArrowheads="1"/>
              </p:cNvSpPr>
              <p:nvPr/>
            </p:nvSpPr>
            <p:spPr bwMode="auto">
              <a:xfrm>
                <a:off x="5435600" y="5373688"/>
                <a:ext cx="3421063" cy="1014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altLang="ru-RU" sz="1600" dirty="0"/>
                  <a:t>The main idea: </a:t>
                </a:r>
              </a:p>
              <a:p>
                <a:pPr algn="ctr"/>
                <a:r>
                  <a:rPr lang="en-US" altLang="ru-RU" sz="1600" dirty="0"/>
                  <a:t>Injection of electrons and </a:t>
                </a:r>
              </a:p>
              <a:p>
                <a:pPr algn="ctr"/>
                <a:r>
                  <a:rPr lang="en-US" altLang="ru-RU" sz="1600" dirty="0"/>
                  <a:t>Detection of </a:t>
                </a:r>
                <a:r>
                  <a:rPr lang="en-US" altLang="ru-RU" sz="1600" dirty="0" err="1"/>
                  <a:t>Cathodoluminescence</a:t>
                </a:r>
                <a:r>
                  <a:rPr lang="en-US" altLang="ru-RU" sz="1600" dirty="0"/>
                  <a:t>.</a:t>
                </a:r>
              </a:p>
              <a:p>
                <a:pPr algn="ctr"/>
                <a:r>
                  <a:rPr lang="en-US" altLang="ru-RU" sz="1200" dirty="0"/>
                  <a:t>(semiconductor optical devices)</a:t>
                </a:r>
                <a:endParaRPr lang="ru-RU" altLang="ru-RU" sz="12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427984" y="4246184"/>
                <a:ext cx="161454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+ SPIN</a:t>
                </a:r>
                <a:endParaRPr lang="ru-RU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323528" y="1215839"/>
            <a:ext cx="77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ARPES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037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385888"/>
            <a:ext cx="396557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Прямоугольник 6"/>
          <p:cNvSpPr>
            <a:spLocks noChangeArrowheads="1"/>
          </p:cNvSpPr>
          <p:nvPr/>
        </p:nvSpPr>
        <p:spPr bwMode="auto">
          <a:xfrm rot="-5400000">
            <a:off x="-507207" y="2910682"/>
            <a:ext cx="2386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Arial" pitchFamily="34" charset="0"/>
                <a:cs typeface="Arial" pitchFamily="34" charset="0"/>
              </a:rPr>
              <a:t>Kinetic energy, eV</a:t>
            </a:r>
            <a:endParaRPr lang="ru-RU" altLang="ru-RU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4" name="Прямоугольник 7"/>
          <p:cNvSpPr>
            <a:spLocks noChangeArrowheads="1"/>
          </p:cNvSpPr>
          <p:nvPr/>
        </p:nvSpPr>
        <p:spPr bwMode="auto">
          <a:xfrm>
            <a:off x="2325688" y="5334000"/>
            <a:ext cx="879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Arial" pitchFamily="34" charset="0"/>
                <a:cs typeface="Arial" pitchFamily="34" charset="0"/>
              </a:rPr>
              <a:t>k</a:t>
            </a:r>
            <a:r>
              <a:rPr lang="en-US" altLang="ru-RU" sz="2000" baseline="-25000">
                <a:latin typeface="Arial" pitchFamily="34" charset="0"/>
                <a:cs typeface="Arial" pitchFamily="34" charset="0"/>
              </a:rPr>
              <a:t>II</a:t>
            </a:r>
            <a:r>
              <a:rPr lang="en-US" altLang="ru-RU" sz="2000">
                <a:latin typeface="Arial" pitchFamily="34" charset="0"/>
                <a:cs typeface="Arial" pitchFamily="34" charset="0"/>
              </a:rPr>
              <a:t>, Å</a:t>
            </a:r>
            <a:r>
              <a:rPr lang="en-US" altLang="ru-RU" sz="2000" baseline="30000">
                <a:latin typeface="Arial" pitchFamily="34" charset="0"/>
                <a:cs typeface="Arial" pitchFamily="34" charset="0"/>
              </a:rPr>
              <a:t>-1</a:t>
            </a:r>
            <a:endParaRPr lang="ru-RU" altLang="ru-RU" sz="2000" baseline="30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5" name="Прямоугольник 8"/>
          <p:cNvSpPr>
            <a:spLocks noChangeArrowheads="1"/>
          </p:cNvSpPr>
          <p:nvPr/>
        </p:nvSpPr>
        <p:spPr bwMode="auto">
          <a:xfrm>
            <a:off x="2573338" y="1157288"/>
            <a:ext cx="331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latin typeface="Arial" pitchFamily="34" charset="0"/>
                <a:cs typeface="Arial" pitchFamily="34" charset="0"/>
              </a:rPr>
              <a:t>Г</a:t>
            </a:r>
            <a:endParaRPr lang="ru-RU" altLang="ru-RU" sz="2000" baseline="30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6" name="Прямоугольник 9"/>
          <p:cNvSpPr>
            <a:spLocks noChangeArrowheads="1"/>
          </p:cNvSpPr>
          <p:nvPr/>
        </p:nvSpPr>
        <p:spPr bwMode="auto">
          <a:xfrm>
            <a:off x="3390900" y="1157288"/>
            <a:ext cx="331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Arial" pitchFamily="34" charset="0"/>
                <a:cs typeface="Arial" pitchFamily="34" charset="0"/>
              </a:rPr>
              <a:t>K</a:t>
            </a:r>
            <a:endParaRPr lang="ru-RU" altLang="ru-RU" sz="2000" baseline="30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897188" y="1357313"/>
            <a:ext cx="49371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437579" y="5693293"/>
            <a:ext cx="2901950" cy="400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23 eV, T ~ 30 K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9" name="TextBox 14"/>
          <p:cNvSpPr txBox="1">
            <a:spLocks noChangeArrowheads="1"/>
          </p:cNvSpPr>
          <p:nvPr/>
        </p:nvSpPr>
        <p:spPr bwMode="auto">
          <a:xfrm>
            <a:off x="0" y="-1065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Материалы с гигантским спиновым расщеплением </a:t>
            </a:r>
            <a:r>
              <a:rPr lang="ru-RU" altLang="ru-RU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Рашбы</a:t>
            </a:r>
            <a:r>
              <a:rPr lang="ru-RU" altLang="ru-RU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ARPES </a:t>
            </a:r>
            <a:r>
              <a:rPr lang="ru-RU" altLang="ru-RU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измерения поверхности </a:t>
            </a:r>
            <a:r>
              <a:rPr lang="en-US" altLang="ru-RU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(0001) </a:t>
            </a:r>
            <a:r>
              <a:rPr lang="en-US" altLang="ru-RU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BiTeI</a:t>
            </a:r>
            <a:endParaRPr lang="ru-RU" altLang="ru-RU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>
            <a:off x="604838" y="1731963"/>
            <a:ext cx="3475037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4" name="Прямоугольник 20"/>
          <p:cNvSpPr>
            <a:spLocks noChangeArrowheads="1"/>
          </p:cNvSpPr>
          <p:nvPr/>
        </p:nvSpPr>
        <p:spPr bwMode="auto">
          <a:xfrm>
            <a:off x="592138" y="1343025"/>
            <a:ext cx="879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ru-RU" sz="2000" baseline="-2500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</a:t>
            </a:r>
            <a:endParaRPr lang="ru-RU" altLang="ru-RU" sz="2000" baseline="-2500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255" name="Объект 1"/>
          <p:cNvGraphicFramePr>
            <a:graphicFrameLocks noChangeAspect="1"/>
          </p:cNvGraphicFramePr>
          <p:nvPr/>
        </p:nvGraphicFramePr>
        <p:xfrm>
          <a:off x="4286250" y="1436688"/>
          <a:ext cx="3160713" cy="308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114933" imgH="5964590" progId="">
                  <p:embed/>
                </p:oleObj>
              </mc:Choice>
              <mc:Fallback>
                <p:oleObj r:id="rId3" imgW="6114933" imgH="59645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0" y="1436688"/>
                        <a:ext cx="3160713" cy="308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56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4589463"/>
            <a:ext cx="4117975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57" name="Объект 42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831346"/>
              </p:ext>
            </p:extLst>
          </p:nvPr>
        </p:nvGraphicFramePr>
        <p:xfrm>
          <a:off x="7308304" y="1100137"/>
          <a:ext cx="1735138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2510378" imgH="2190484" progId="CorelDraw.Graphic.17">
                  <p:embed/>
                </p:oleObj>
              </mc:Choice>
              <mc:Fallback>
                <p:oleObj name="CorelDRAW" r:id="rId6" imgW="2510378" imgH="2190484" progId="CorelDraw.Graphic.1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1100137"/>
                        <a:ext cx="1735138" cy="151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0417B9A-39F4-4711-BDDC-6A9BC27297EF}" type="slidenum">
              <a:rPr lang="ru-RU" altLang="ru-RU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6272792"/>
            <a:ext cx="4089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Nature</a:t>
            </a:r>
            <a:r>
              <a:rPr lang="ru-RU" b="1" dirty="0"/>
              <a:t> </a:t>
            </a:r>
            <a:r>
              <a:rPr lang="ru-RU" b="1" dirty="0" err="1"/>
              <a:t>Communications</a:t>
            </a:r>
            <a:r>
              <a:rPr lang="ru-RU" b="1" dirty="0"/>
              <a:t> 7, 11621 (2016) </a:t>
            </a:r>
          </a:p>
        </p:txBody>
      </p:sp>
    </p:spTree>
    <p:extLst>
      <p:ext uri="{BB962C8B-B14F-4D97-AF65-F5344CB8AC3E}">
        <p14:creationId xmlns:p14="http://schemas.microsoft.com/office/powerpoint/2010/main" val="3474851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1DCA76FA-D9B4-9195-6E0F-4CBD6B0DE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43615"/>
            <a:ext cx="5184576" cy="155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6DBC59-27A6-7973-D70D-87A1B11A5E9E}"/>
              </a:ext>
            </a:extLst>
          </p:cNvPr>
          <p:cNvSpPr txBox="1"/>
          <p:nvPr/>
        </p:nvSpPr>
        <p:spPr>
          <a:xfrm>
            <a:off x="5760132" y="2089954"/>
            <a:ext cx="2804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i="1" dirty="0">
                <a:solidFill>
                  <a:srgbClr val="002060"/>
                </a:solidFill>
              </a:rPr>
              <a:t>Nature 562, 396 (2018</a:t>
            </a:r>
            <a:r>
              <a:rPr lang="ru-RU" sz="2000" b="1" i="1" dirty="0">
                <a:solidFill>
                  <a:srgbClr val="002060"/>
                </a:solidFill>
              </a:rPr>
              <a:t>)</a:t>
            </a:r>
            <a:endParaRPr lang="en-US" sz="2000" b="1" i="1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3EB52A-6F43-9D46-4F09-0F2EBB738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88" y="4904992"/>
            <a:ext cx="5544616" cy="16809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43E44E-108F-B2ED-0D14-D37D50322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16" y="3028682"/>
            <a:ext cx="5184576" cy="16507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2A0856-7B25-587D-1561-3F71EE33CDA9}"/>
              </a:ext>
            </a:extLst>
          </p:cNvPr>
          <p:cNvSpPr txBox="1"/>
          <p:nvPr/>
        </p:nvSpPr>
        <p:spPr>
          <a:xfrm>
            <a:off x="6011500" y="3795991"/>
            <a:ext cx="2804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i="1" dirty="0">
                <a:solidFill>
                  <a:srgbClr val="002060"/>
                </a:solidFill>
              </a:rPr>
              <a:t>Nature 5</a:t>
            </a:r>
            <a:r>
              <a:rPr lang="ru-RU" sz="2000" b="1" i="1" dirty="0">
                <a:solidFill>
                  <a:srgbClr val="002060"/>
                </a:solidFill>
              </a:rPr>
              <a:t>93</a:t>
            </a:r>
            <a:r>
              <a:rPr lang="en-US" sz="2000" b="1" i="1" dirty="0">
                <a:solidFill>
                  <a:srgbClr val="002060"/>
                </a:solidFill>
              </a:rPr>
              <a:t>, 3</a:t>
            </a:r>
            <a:r>
              <a:rPr lang="ru-RU" sz="2000" b="1" i="1" dirty="0">
                <a:solidFill>
                  <a:srgbClr val="002060"/>
                </a:solidFill>
              </a:rPr>
              <a:t>85</a:t>
            </a:r>
            <a:r>
              <a:rPr lang="en-US" sz="2000" b="1" i="1" dirty="0">
                <a:solidFill>
                  <a:srgbClr val="002060"/>
                </a:solidFill>
              </a:rPr>
              <a:t> (20</a:t>
            </a:r>
            <a:r>
              <a:rPr lang="ru-RU" sz="2000" b="1" i="1" dirty="0">
                <a:solidFill>
                  <a:srgbClr val="002060"/>
                </a:solidFill>
              </a:rPr>
              <a:t>21)</a:t>
            </a:r>
            <a:endParaRPr lang="en-US" sz="2000" b="1" i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D23FFF-794E-CE78-55AD-9B67CAB67A2A}"/>
              </a:ext>
            </a:extLst>
          </p:cNvPr>
          <p:cNvSpPr txBox="1"/>
          <p:nvPr/>
        </p:nvSpPr>
        <p:spPr>
          <a:xfrm>
            <a:off x="6124104" y="5702083"/>
            <a:ext cx="2804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i="1" dirty="0">
                <a:solidFill>
                  <a:srgbClr val="002060"/>
                </a:solidFill>
              </a:rPr>
              <a:t>Nature </a:t>
            </a:r>
            <a:r>
              <a:rPr lang="ru-RU" sz="2000" b="1" i="1" dirty="0">
                <a:solidFill>
                  <a:srgbClr val="002060"/>
                </a:solidFill>
              </a:rPr>
              <a:t>616</a:t>
            </a:r>
            <a:r>
              <a:rPr lang="en-US" sz="2000" b="1" i="1" dirty="0">
                <a:solidFill>
                  <a:srgbClr val="002060"/>
                </a:solidFill>
              </a:rPr>
              <a:t>, </a:t>
            </a:r>
            <a:r>
              <a:rPr lang="ru-RU" sz="2000" b="1" i="1" dirty="0">
                <a:solidFill>
                  <a:srgbClr val="002060"/>
                </a:solidFill>
              </a:rPr>
              <a:t>696 </a:t>
            </a:r>
            <a:r>
              <a:rPr lang="en-US" sz="2000" b="1" i="1" dirty="0">
                <a:solidFill>
                  <a:srgbClr val="002060"/>
                </a:solidFill>
              </a:rPr>
              <a:t>(20</a:t>
            </a:r>
            <a:r>
              <a:rPr lang="ru-RU" sz="2000" b="1" i="1" dirty="0">
                <a:solidFill>
                  <a:srgbClr val="002060"/>
                </a:solidFill>
              </a:rPr>
              <a:t>23)</a:t>
            </a:r>
            <a:endParaRPr lang="en-US" sz="2000" b="1" i="1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620622-F951-4D84-90BD-3E49E27D5A0B}"/>
              </a:ext>
            </a:extLst>
          </p:cNvPr>
          <p:cNvSpPr txBox="1"/>
          <p:nvPr/>
        </p:nvSpPr>
        <p:spPr>
          <a:xfrm>
            <a:off x="611560" y="68494"/>
            <a:ext cx="7488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effectLst/>
              </a:rPr>
              <a:t>РФФИ 21-52-12024 </a:t>
            </a:r>
            <a:r>
              <a:rPr lang="ru-RU" b="1" dirty="0" err="1">
                <a:solidFill>
                  <a:srgbClr val="7030A0"/>
                </a:solidFill>
                <a:effectLst/>
              </a:rPr>
              <a:t>ННИО_а</a:t>
            </a:r>
            <a:endParaRPr lang="ru-RU" b="1" dirty="0">
              <a:solidFill>
                <a:srgbClr val="7030A0"/>
              </a:solidFill>
              <a:effectLst/>
            </a:endParaRPr>
          </a:p>
          <a:p>
            <a:r>
              <a:rPr lang="ru-RU" b="1" dirty="0">
                <a:solidFill>
                  <a:srgbClr val="000000"/>
                </a:solidFill>
                <a:effectLst/>
              </a:rPr>
              <a:t>Синтез, электронная структура и сверхбыстрая электронная динамика в магнитных топологических изоляторах</a:t>
            </a:r>
          </a:p>
        </p:txBody>
      </p:sp>
    </p:spTree>
    <p:extLst>
      <p:ext uri="{BB962C8B-B14F-4D97-AF65-F5344CB8AC3E}">
        <p14:creationId xmlns:p14="http://schemas.microsoft.com/office/powerpoint/2010/main" val="1001056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/>
          <p:cNvGrpSpPr/>
          <p:nvPr/>
        </p:nvGrpSpPr>
        <p:grpSpPr>
          <a:xfrm>
            <a:off x="2835538" y="1753549"/>
            <a:ext cx="2695507" cy="3576184"/>
            <a:chOff x="2849649" y="2846779"/>
            <a:chExt cx="3164469" cy="3875414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324"/>
            <a:stretch/>
          </p:blipFill>
          <p:spPr>
            <a:xfrm>
              <a:off x="2849649" y="2846779"/>
              <a:ext cx="3164469" cy="3875414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22624" y="3004526"/>
              <a:ext cx="2463263" cy="2161199"/>
            </a:xfrm>
            <a:prstGeom prst="rect">
              <a:avLst/>
            </a:prstGeom>
          </p:spPr>
        </p:pic>
        <p:sp>
          <p:nvSpPr>
            <p:cNvPr id="28" name="Прямоугольник 27"/>
            <p:cNvSpPr/>
            <p:nvPr/>
          </p:nvSpPr>
          <p:spPr>
            <a:xfrm>
              <a:off x="3216274" y="5165725"/>
              <a:ext cx="2472789" cy="10598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458" y="804964"/>
            <a:ext cx="1937862" cy="18518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1459" y="2845437"/>
            <a:ext cx="1951774" cy="18651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3182" y="4963974"/>
            <a:ext cx="1950051" cy="18635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3243" y="4944754"/>
            <a:ext cx="1612563" cy="169177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3242" y="2832191"/>
            <a:ext cx="1612563" cy="16917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3242" y="838115"/>
            <a:ext cx="1612563" cy="169177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1511" y="1489838"/>
            <a:ext cx="1896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</a:t>
            </a:r>
            <a:r>
              <a:rPr lang="ru-RU" dirty="0"/>
              <a:t>= 80 </a:t>
            </a:r>
            <a:r>
              <a:rPr lang="en-US" dirty="0"/>
              <a:t>K, </a:t>
            </a:r>
            <a:r>
              <a:rPr lang="en-US" dirty="0" err="1"/>
              <a:t>hv</a:t>
            </a:r>
            <a:r>
              <a:rPr lang="en-US" dirty="0"/>
              <a:t> = 6 eV</a:t>
            </a:r>
            <a:endParaRPr lang="ru-RU" dirty="0"/>
          </a:p>
        </p:txBody>
      </p:sp>
      <p:grpSp>
        <p:nvGrpSpPr>
          <p:cNvPr id="36" name="Группа 35"/>
          <p:cNvGrpSpPr/>
          <p:nvPr/>
        </p:nvGrpSpPr>
        <p:grpSpPr>
          <a:xfrm>
            <a:off x="3207396" y="3877628"/>
            <a:ext cx="1067262" cy="961833"/>
            <a:chOff x="3949535" y="2939541"/>
            <a:chExt cx="1156201" cy="961833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015" y="3062801"/>
              <a:ext cx="650780" cy="65078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601083" y="2939541"/>
              <a:ext cx="4032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0,3</a:t>
              </a:r>
              <a:endParaRPr lang="ru-RU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4554595" y="3572955"/>
              <a:ext cx="451861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-0,3</a:t>
              </a:r>
              <a:endParaRPr lang="ru-RU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4624193" y="3220249"/>
              <a:ext cx="688009" cy="275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spin pol.</a:t>
              </a:r>
              <a:endParaRPr lang="ru-RU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949535" y="3639764"/>
              <a:ext cx="7609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intensity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910233" y="579911"/>
            <a:ext cx="1292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= 0,155 eV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910233" y="2571631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= 0,28 eV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10233" y="4724187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= 0,38 eV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95481" y="1756902"/>
            <a:ext cx="3005841" cy="3576184"/>
            <a:chOff x="108065" y="2602298"/>
            <a:chExt cx="3793269" cy="4165866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065" y="2602299"/>
              <a:ext cx="3793269" cy="4165865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65642"/>
            <a:stretch/>
          </p:blipFill>
          <p:spPr>
            <a:xfrm>
              <a:off x="108065" y="2602298"/>
              <a:ext cx="3793269" cy="143131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099274" y="3732652"/>
              <a:ext cx="607286" cy="394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x10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23528" y="188640"/>
            <a:ext cx="44122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Spin-resolved surface states </a:t>
            </a:r>
            <a:endParaRPr lang="ru-RU" sz="2800" b="1" dirty="0">
              <a:solidFill>
                <a:srgbClr val="7030A0"/>
              </a:solidFill>
            </a:endParaRPr>
          </a:p>
          <a:p>
            <a:pPr algn="ctr"/>
            <a:r>
              <a:rPr lang="en-US" sz="2800" b="1" dirty="0">
                <a:solidFill>
                  <a:srgbClr val="7030A0"/>
                </a:solidFill>
              </a:rPr>
              <a:t>on </a:t>
            </a:r>
            <a:r>
              <a:rPr lang="en-US" sz="2800" b="1" dirty="0" err="1">
                <a:solidFill>
                  <a:srgbClr val="7030A0"/>
                </a:solidFill>
              </a:rPr>
              <a:t>PbSnTe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80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147"/>
            <a:ext cx="4650134" cy="109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59" y="1670978"/>
            <a:ext cx="39497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56" y="1243256"/>
            <a:ext cx="29432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8" name="Group 1034"/>
          <p:cNvGrpSpPr>
            <a:grpSpLocks/>
          </p:cNvGrpSpPr>
          <p:nvPr/>
        </p:nvGrpSpPr>
        <p:grpSpPr bwMode="auto">
          <a:xfrm>
            <a:off x="6187528" y="2009241"/>
            <a:ext cx="2933700" cy="1800225"/>
            <a:chOff x="3379" y="1616"/>
            <a:chExt cx="1848" cy="1134"/>
          </a:xfrm>
        </p:grpSpPr>
        <p:pic>
          <p:nvPicPr>
            <p:cNvPr id="22532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1616"/>
              <a:ext cx="184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6" name="Rectangle 1032"/>
            <p:cNvSpPr>
              <a:spLocks noChangeArrowheads="1"/>
            </p:cNvSpPr>
            <p:nvPr/>
          </p:nvSpPr>
          <p:spPr bwMode="auto">
            <a:xfrm>
              <a:off x="3696" y="2568"/>
              <a:ext cx="1407" cy="1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37" name="Rectangle 1033"/>
            <p:cNvSpPr>
              <a:spLocks noChangeArrowheads="1"/>
            </p:cNvSpPr>
            <p:nvPr/>
          </p:nvSpPr>
          <p:spPr bwMode="auto">
            <a:xfrm>
              <a:off x="4150" y="2432"/>
              <a:ext cx="408" cy="1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42139FD-991D-19D6-B27B-82F732443685}"/>
              </a:ext>
            </a:extLst>
          </p:cNvPr>
          <p:cNvSpPr txBox="1"/>
          <p:nvPr/>
        </p:nvSpPr>
        <p:spPr>
          <a:xfrm>
            <a:off x="4482294" y="5446793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  <a:r>
              <a:rPr lang="ru-RU" sz="1600" u="sng" dirty="0">
                <a:latin typeface="Arial" panose="020B0604020202020204" pitchFamily="34" charset="0"/>
                <a:cs typeface="Arial" panose="020B0604020202020204" pitchFamily="34" charset="0"/>
              </a:rPr>
              <a:t>ТИ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133B1C1-3134-31CC-A7B4-AC285CE072C7}"/>
              </a:ext>
            </a:extLst>
          </p:cNvPr>
          <p:cNvGrpSpPr/>
          <p:nvPr/>
        </p:nvGrpSpPr>
        <p:grpSpPr>
          <a:xfrm>
            <a:off x="3935621" y="3068960"/>
            <a:ext cx="2000288" cy="2167447"/>
            <a:chOff x="2310454" y="4656816"/>
            <a:chExt cx="2000288" cy="2167447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B7DE9B6E-E659-827B-A504-61B9D95D7B65}"/>
                </a:ext>
              </a:extLst>
            </p:cNvPr>
            <p:cNvGrpSpPr/>
            <p:nvPr/>
          </p:nvGrpSpPr>
          <p:grpSpPr>
            <a:xfrm>
              <a:off x="2310454" y="4656816"/>
              <a:ext cx="2000288" cy="2036642"/>
              <a:chOff x="2310454" y="4656816"/>
              <a:chExt cx="2000288" cy="2036642"/>
            </a:xfrm>
          </p:grpSpPr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id="{474A162E-4495-614F-F34A-9E229E79DD78}"/>
                  </a:ext>
                </a:extLst>
              </p:cNvPr>
              <p:cNvGrpSpPr/>
              <p:nvPr/>
            </p:nvGrpSpPr>
            <p:grpSpPr>
              <a:xfrm>
                <a:off x="2448669" y="4656816"/>
                <a:ext cx="1862073" cy="2036642"/>
                <a:chOff x="2145151" y="4656816"/>
                <a:chExt cx="1862073" cy="2036642"/>
              </a:xfrm>
            </p:grpSpPr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id="{8297B42B-3F48-CF91-D503-C51493D120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45151" y="4656816"/>
                  <a:ext cx="1862073" cy="2036642"/>
                </a:xfrm>
                <a:prstGeom prst="rect">
                  <a:avLst/>
                </a:prstGeom>
              </p:spPr>
            </p:pic>
            <p:sp>
              <p:nvSpPr>
                <p:cNvPr id="15" name="Прямоугольник 14">
                  <a:extLst>
                    <a:ext uri="{FF2B5EF4-FFF2-40B4-BE49-F238E27FC236}">
                      <a16:creationId xmlns:a16="http://schemas.microsoft.com/office/drawing/2014/main" id="{D272556A-4243-F207-7A02-AAD47B6F396C}"/>
                    </a:ext>
                  </a:extLst>
                </p:cNvPr>
                <p:cNvSpPr/>
                <p:nvPr/>
              </p:nvSpPr>
              <p:spPr>
                <a:xfrm>
                  <a:off x="3143065" y="6335409"/>
                  <a:ext cx="97784" cy="200376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lnSpc>
                      <a:spcPct val="93000"/>
                    </a:lnSpc>
                    <a:buSzPct val="100000"/>
                  </a:pPr>
                  <a:r>
                    <a:rPr lang="ru-RU" altLang="ru-RU" sz="1400" dirty="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Г</a:t>
                  </a:r>
                </a:p>
              </p:txBody>
            </p:sp>
            <p:sp>
              <p:nvSpPr>
                <p:cNvPr id="16" name="Прямоугольник 15">
                  <a:extLst>
                    <a:ext uri="{FF2B5EF4-FFF2-40B4-BE49-F238E27FC236}">
                      <a16:creationId xmlns:a16="http://schemas.microsoft.com/office/drawing/2014/main" id="{6B04EAFC-A1A3-770A-EA95-2B35091D2F93}"/>
                    </a:ext>
                  </a:extLst>
                </p:cNvPr>
                <p:cNvSpPr/>
                <p:nvPr/>
              </p:nvSpPr>
              <p:spPr>
                <a:xfrm>
                  <a:off x="3602778" y="6335409"/>
                  <a:ext cx="328616" cy="200376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lnSpc>
                      <a:spcPct val="93000"/>
                    </a:lnSpc>
                    <a:buSzPct val="100000"/>
                  </a:pPr>
                  <a:r>
                    <a:rPr lang="ru-RU" altLang="ru-RU" sz="1400" dirty="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→</a:t>
                  </a:r>
                  <a:r>
                    <a:rPr lang="en-US" altLang="ru-RU" sz="1400" dirty="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ru-RU" altLang="ru-RU" sz="14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Прямоугольник 16">
                  <a:extLst>
                    <a:ext uri="{FF2B5EF4-FFF2-40B4-BE49-F238E27FC236}">
                      <a16:creationId xmlns:a16="http://schemas.microsoft.com/office/drawing/2014/main" id="{1A82A55F-9AF4-B823-4AD3-098980C29F83}"/>
                    </a:ext>
                  </a:extLst>
                </p:cNvPr>
                <p:cNvSpPr/>
                <p:nvPr/>
              </p:nvSpPr>
              <p:spPr>
                <a:xfrm>
                  <a:off x="2449563" y="6335409"/>
                  <a:ext cx="328616" cy="200376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lnSpc>
                      <a:spcPct val="93000"/>
                    </a:lnSpc>
                    <a:buSzPct val="100000"/>
                  </a:pPr>
                  <a:r>
                    <a:rPr lang="ru-RU" altLang="ru-RU" sz="1400" dirty="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М←</a:t>
                  </a:r>
                </a:p>
              </p:txBody>
            </p:sp>
          </p:grp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F879B373-7259-0AD0-B5AE-891190A76779}"/>
                  </a:ext>
                </a:extLst>
              </p:cNvPr>
              <p:cNvSpPr/>
              <p:nvPr/>
            </p:nvSpPr>
            <p:spPr>
              <a:xfrm>
                <a:off x="3859174" y="5351929"/>
                <a:ext cx="259686" cy="20037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ct val="93000"/>
                  </a:lnSpc>
                  <a:buSzPct val="100000"/>
                </a:pPr>
                <a:r>
                  <a:rPr lang="ru-RU" altLang="ru-RU" sz="14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ПС</a:t>
                </a:r>
              </a:p>
            </p:txBody>
          </p:sp>
          <p:cxnSp>
            <p:nvCxnSpPr>
              <p:cNvPr id="12" name="Прямая со стрелкой 11">
                <a:extLst>
                  <a:ext uri="{FF2B5EF4-FFF2-40B4-BE49-F238E27FC236}">
                    <a16:creationId xmlns:a16="http://schemas.microsoft.com/office/drawing/2014/main" id="{8CBE4C2B-CB88-C9CE-6DA2-DC58FAC0EF93}"/>
                  </a:ext>
                </a:extLst>
              </p:cNvPr>
              <p:cNvCxnSpPr/>
              <p:nvPr/>
            </p:nvCxnSpPr>
            <p:spPr>
              <a:xfrm flipH="1" flipV="1">
                <a:off x="3653757" y="5336561"/>
                <a:ext cx="176978" cy="92209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60A314-CE40-C64D-0B7A-561CC51FE1E5}"/>
                  </a:ext>
                </a:extLst>
              </p:cNvPr>
              <p:cNvSpPr txBox="1"/>
              <p:nvPr/>
            </p:nvSpPr>
            <p:spPr>
              <a:xfrm rot="16200000">
                <a:off x="1752609" y="5467338"/>
                <a:ext cx="137730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Binding energy, eV</a:t>
                </a:r>
                <a:endParaRPr lang="ru-RU" sz="11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14E3D7-64EE-1303-5E7E-74A6AE32B6B6}"/>
                </a:ext>
              </a:extLst>
            </p:cNvPr>
            <p:cNvSpPr txBox="1"/>
            <p:nvPr/>
          </p:nvSpPr>
          <p:spPr>
            <a:xfrm>
              <a:off x="3259140" y="6562653"/>
              <a:ext cx="5597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en-US" sz="11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||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, Å</a:t>
              </a:r>
              <a:r>
                <a:rPr lang="en-US" sz="11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endParaRPr lang="ru-RU" sz="11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A92C8F8-55E1-432B-9AA1-019AE082DB19}"/>
              </a:ext>
            </a:extLst>
          </p:cNvPr>
          <p:cNvSpPr txBox="1"/>
          <p:nvPr/>
        </p:nvSpPr>
        <p:spPr>
          <a:xfrm>
            <a:off x="6545010" y="4087281"/>
            <a:ext cx="2576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Фотоэмиссия</a:t>
            </a:r>
            <a:r>
              <a:rPr lang="ru-RU" dirty="0"/>
              <a:t> с угловым </a:t>
            </a:r>
          </a:p>
          <a:p>
            <a:r>
              <a:rPr lang="ru-RU" dirty="0"/>
              <a:t>разрешением</a:t>
            </a: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DA419A1E-A832-4BB3-8259-B1A236B96236}"/>
              </a:ext>
            </a:extLst>
          </p:cNvPr>
          <p:cNvSpPr/>
          <p:nvPr/>
        </p:nvSpPr>
        <p:spPr>
          <a:xfrm rot="10800000">
            <a:off x="6143348" y="4325105"/>
            <a:ext cx="401662" cy="1706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4" descr="InAs_Bi 2D_band struture">
            <a:extLst>
              <a:ext uri="{FF2B5EF4-FFF2-40B4-BE49-F238E27FC236}">
                <a16:creationId xmlns:a16="http://schemas.microsoft.com/office/drawing/2014/main" id="{8CD049A9-BC35-B3CB-9ADD-65961755A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7" y="4820233"/>
            <a:ext cx="2445761" cy="193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>
            <a:extLst>
              <a:ext uri="{FF2B5EF4-FFF2-40B4-BE49-F238E27FC236}">
                <a16:creationId xmlns:a16="http://schemas.microsoft.com/office/drawing/2014/main" id="{82D5D98D-BFA7-F637-7FCD-4E3A41F48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727" y="4630005"/>
            <a:ext cx="15883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 err="1">
                <a:cs typeface="Arial" panose="020B0604020202020204" pitchFamily="34" charset="0"/>
              </a:rPr>
              <a:t>InAs</a:t>
            </a:r>
            <a:endParaRPr lang="ru-RU" altLang="ru-RU" sz="1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34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>
            <a:extLst>
              <a:ext uri="{FF2B5EF4-FFF2-40B4-BE49-F238E27FC236}">
                <a16:creationId xmlns:a16="http://schemas.microsoft.com/office/drawing/2014/main" id="{A98825A7-3920-3994-7290-C5363D931E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55688"/>
            <a:ext cx="324961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546F1F8-0D72-2A83-20DA-386534387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690563"/>
            <a:ext cx="4537075" cy="307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470711B-62B0-4FE6-B50B-CE606B17B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3384550"/>
            <a:ext cx="189547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77FBF67-A019-1907-D385-CBE1468E5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3910013"/>
            <a:ext cx="178593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9B6CF5D-781C-A9CC-1E49-9C8F627E0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68863"/>
            <a:ext cx="4403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F9233E7-9612-0EF0-BF7C-3E69426DA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5840413"/>
            <a:ext cx="4310062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26639AB2-05CE-96CA-A859-8C6257A94544}"/>
              </a:ext>
            </a:extLst>
          </p:cNvPr>
          <p:cNvCxnSpPr/>
          <p:nvPr/>
        </p:nvCxnSpPr>
        <p:spPr>
          <a:xfrm flipV="1">
            <a:off x="2195513" y="4724400"/>
            <a:ext cx="0" cy="1441450"/>
          </a:xfrm>
          <a:prstGeom prst="straightConnector1">
            <a:avLst/>
          </a:prstGeom>
          <a:ln>
            <a:solidFill>
              <a:srgbClr val="6600C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01" name="Picture 5">
            <a:extLst>
              <a:ext uri="{FF2B5EF4-FFF2-40B4-BE49-F238E27FC236}">
                <a16:creationId xmlns:a16="http://schemas.microsoft.com/office/drawing/2014/main" id="{23EACB2B-D80E-9595-9768-9FECD7B66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5435600"/>
            <a:ext cx="1727200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2E5E67-89B2-6C2C-B58B-FCC426DF4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114300"/>
            <a:ext cx="3643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>
                <a:solidFill>
                  <a:srgbClr val="6600CC"/>
                </a:solidFill>
                <a:cs typeface="Arial" panose="020B0604020202020204" pitchFamily="34" charset="0"/>
              </a:rPr>
              <a:t>Angular resolved photoemission</a:t>
            </a:r>
            <a:endParaRPr lang="ru-RU" altLang="ru-RU" sz="2000" b="1">
              <a:solidFill>
                <a:srgbClr val="6600CC"/>
              </a:solidFill>
              <a:cs typeface="Arial" panose="020B0604020202020204" pitchFamily="34" charset="0"/>
            </a:endParaRPr>
          </a:p>
        </p:txBody>
      </p:sp>
      <p:sp>
        <p:nvSpPr>
          <p:cNvPr id="8203" name="TextBox 16">
            <a:extLst>
              <a:ext uri="{FF2B5EF4-FFF2-40B4-BE49-F238E27FC236}">
                <a16:creationId xmlns:a16="http://schemas.microsoft.com/office/drawing/2014/main" id="{4E1AB711-EB68-950B-6F38-72B4E9941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284163"/>
            <a:ext cx="1763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>
                <a:solidFill>
                  <a:srgbClr val="6600CC"/>
                </a:solidFill>
                <a:cs typeface="Arial" panose="020B0604020202020204" pitchFamily="34" charset="0"/>
              </a:rPr>
              <a:t>Photoemission</a:t>
            </a:r>
            <a:endParaRPr lang="ru-RU" altLang="ru-RU" sz="2000" b="1">
              <a:solidFill>
                <a:srgbClr val="6600CC"/>
              </a:solidFill>
              <a:cs typeface="Arial" panose="020B0604020202020204" pitchFamily="34" charset="0"/>
            </a:endParaRPr>
          </a:p>
        </p:txBody>
      </p:sp>
      <p:pic>
        <p:nvPicPr>
          <p:cNvPr id="8204" name="Picture 2">
            <a:extLst>
              <a:ext uri="{FF2B5EF4-FFF2-40B4-BE49-F238E27FC236}">
                <a16:creationId xmlns:a16="http://schemas.microsoft.com/office/drawing/2014/main" id="{B79DB724-779A-8246-D161-12E4BABDC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65175"/>
            <a:ext cx="2097088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Номер слайда 1">
            <a:extLst>
              <a:ext uri="{FF2B5EF4-FFF2-40B4-BE49-F238E27FC236}">
                <a16:creationId xmlns:a16="http://schemas.microsoft.com/office/drawing/2014/main" id="{A849F610-8CCB-9EA2-702E-3024B424B9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9E172C-E5D3-4400-86A5-5506C8F3F4A8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図 56" descr="spinmessys2spin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450850"/>
            <a:ext cx="8105775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Line 4"/>
          <p:cNvSpPr>
            <a:spLocks noChangeShapeType="1"/>
          </p:cNvSpPr>
          <p:nvPr/>
        </p:nvSpPr>
        <p:spPr bwMode="auto">
          <a:xfrm>
            <a:off x="1752600" y="407988"/>
            <a:ext cx="601980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36" name="テキスト ボックス 18"/>
          <p:cNvSpPr txBox="1">
            <a:spLocks noChangeArrowheads="1"/>
          </p:cNvSpPr>
          <p:nvPr/>
        </p:nvSpPr>
        <p:spPr bwMode="auto">
          <a:xfrm>
            <a:off x="6467475" y="5610225"/>
            <a:ext cx="327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1" lang="en-US" altLang="ja-JP" sz="1400">
                <a:solidFill>
                  <a:srgbClr val="000000"/>
                </a:solidFill>
                <a:latin typeface="Times" pitchFamily="18" charset="0"/>
                <a:ea typeface="Osaka"/>
                <a:cs typeface="Osaka"/>
              </a:rPr>
              <a:t>A</a:t>
            </a:r>
            <a:endParaRPr kumimoji="1" lang="ja-JP" altLang="en-US" sz="1400">
              <a:solidFill>
                <a:srgbClr val="000000"/>
              </a:solidFill>
              <a:latin typeface="Times" pitchFamily="18" charset="0"/>
              <a:ea typeface="Osaka"/>
              <a:cs typeface="Osaka"/>
            </a:endParaRPr>
          </a:p>
        </p:txBody>
      </p:sp>
      <p:sp>
        <p:nvSpPr>
          <p:cNvPr id="18437" name="テキスト ボックス 19"/>
          <p:cNvSpPr txBox="1">
            <a:spLocks noChangeArrowheads="1"/>
          </p:cNvSpPr>
          <p:nvPr/>
        </p:nvSpPr>
        <p:spPr bwMode="auto">
          <a:xfrm>
            <a:off x="7874000" y="4191000"/>
            <a:ext cx="30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1" lang="en-US" altLang="ja-JP" sz="1400">
                <a:solidFill>
                  <a:srgbClr val="000000"/>
                </a:solidFill>
                <a:latin typeface="Times" pitchFamily="18" charset="0"/>
                <a:ea typeface="Osaka"/>
                <a:cs typeface="Osaka"/>
              </a:rPr>
              <a:t>B</a:t>
            </a:r>
            <a:endParaRPr kumimoji="1" lang="ja-JP" altLang="en-US" sz="1400">
              <a:solidFill>
                <a:srgbClr val="000000"/>
              </a:solidFill>
              <a:latin typeface="Times" pitchFamily="18" charset="0"/>
              <a:ea typeface="Osaka"/>
              <a:cs typeface="Osaka"/>
            </a:endParaRPr>
          </a:p>
        </p:txBody>
      </p:sp>
      <p:sp>
        <p:nvSpPr>
          <p:cNvPr id="18438" name="テキスト ボックス 20"/>
          <p:cNvSpPr txBox="1">
            <a:spLocks noChangeArrowheads="1"/>
          </p:cNvSpPr>
          <p:nvPr/>
        </p:nvSpPr>
        <p:spPr bwMode="auto">
          <a:xfrm>
            <a:off x="7683500" y="5918200"/>
            <a:ext cx="30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1" lang="en-US" altLang="ja-JP" sz="1400">
                <a:solidFill>
                  <a:srgbClr val="000000"/>
                </a:solidFill>
                <a:latin typeface="Times" pitchFamily="18" charset="0"/>
                <a:ea typeface="Osaka"/>
                <a:cs typeface="Osaka"/>
              </a:rPr>
              <a:t>C</a:t>
            </a:r>
            <a:endParaRPr kumimoji="1" lang="ja-JP" altLang="en-US" sz="1400">
              <a:solidFill>
                <a:srgbClr val="000000"/>
              </a:solidFill>
              <a:latin typeface="Times" pitchFamily="18" charset="0"/>
              <a:ea typeface="Osaka"/>
              <a:cs typeface="Osaka"/>
            </a:endParaRPr>
          </a:p>
        </p:txBody>
      </p:sp>
      <p:sp>
        <p:nvSpPr>
          <p:cNvPr id="18439" name="テキスト ボックス 21"/>
          <p:cNvSpPr txBox="1">
            <a:spLocks noChangeArrowheads="1"/>
          </p:cNvSpPr>
          <p:nvPr/>
        </p:nvSpPr>
        <p:spPr bwMode="auto">
          <a:xfrm>
            <a:off x="6886575" y="4187825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1" lang="en-US" altLang="ja-JP" sz="1400">
                <a:solidFill>
                  <a:srgbClr val="000000"/>
                </a:solidFill>
                <a:latin typeface="Times" pitchFamily="18" charset="0"/>
                <a:ea typeface="Osaka"/>
                <a:cs typeface="Osaka"/>
              </a:rPr>
              <a:t>D</a:t>
            </a:r>
            <a:endParaRPr kumimoji="1" lang="ja-JP" altLang="en-US" sz="1400">
              <a:solidFill>
                <a:srgbClr val="000000"/>
              </a:solidFill>
              <a:latin typeface="Times" pitchFamily="18" charset="0"/>
              <a:ea typeface="Osaka"/>
              <a:cs typeface="Osaka"/>
            </a:endParaRPr>
          </a:p>
        </p:txBody>
      </p:sp>
      <p:sp>
        <p:nvSpPr>
          <p:cNvPr id="1844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17650" y="-12700"/>
            <a:ext cx="6330950" cy="431800"/>
          </a:xfrm>
        </p:spPr>
        <p:txBody>
          <a:bodyPr>
            <a:normAutofit fontScale="90000"/>
          </a:bodyPr>
          <a:lstStyle/>
          <a:p>
            <a:r>
              <a:rPr lang="en-US" altLang="ja-JP" sz="2800" b="1">
                <a:latin typeface="Helvetica" pitchFamily="34" charset="0"/>
                <a:ea typeface="MS Gothic" pitchFamily="49" charset="-128"/>
              </a:rPr>
              <a:t>Spin-resolved ARPES system</a:t>
            </a:r>
            <a:endParaRPr lang="ja-JP" altLang="en-US" sz="2800" b="1">
              <a:latin typeface="Helvetica" pitchFamily="34" charset="0"/>
              <a:ea typeface="MS Gothic" pitchFamily="49" charset="-128"/>
            </a:endParaRPr>
          </a:p>
        </p:txBody>
      </p:sp>
      <p:sp>
        <p:nvSpPr>
          <p:cNvPr id="77832" name="スライド番号プレースホルダ 53"/>
          <p:cNvSpPr txBox="1">
            <a:spLocks noGrp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defTabSz="457200">
              <a:defRPr/>
            </a:pPr>
            <a:fld id="{59718168-1E5A-46FF-B83D-28C75C9924EB}" type="slidenum">
              <a:rPr kumimoji="1" lang="en-US" altLang="ja-JP">
                <a:latin typeface="+mn-lt"/>
                <a:cs typeface="+mn-cs"/>
              </a:rPr>
              <a:pPr algn="r" defTabSz="457200">
                <a:defRPr/>
              </a:pPr>
              <a:t>5</a:t>
            </a:fld>
            <a:endParaRPr kumimoji="1" lang="en-US" altLang="ja-JP" dirty="0">
              <a:latin typeface="+mn-lt"/>
              <a:cs typeface="+mn-cs"/>
            </a:endParaRPr>
          </a:p>
        </p:txBody>
      </p:sp>
      <p:sp>
        <p:nvSpPr>
          <p:cNvPr id="58" name="角丸四角形 57"/>
          <p:cNvSpPr/>
          <p:nvPr/>
        </p:nvSpPr>
        <p:spPr>
          <a:xfrm>
            <a:off x="6858000" y="1138238"/>
            <a:ext cx="1503363" cy="1817687"/>
          </a:xfrm>
          <a:prstGeom prst="roundRect">
            <a:avLst/>
          </a:prstGeom>
          <a:ln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grpSp>
        <p:nvGrpSpPr>
          <p:cNvPr id="18443" name="図形グループ 58"/>
          <p:cNvGrpSpPr>
            <a:grpSpLocks/>
          </p:cNvGrpSpPr>
          <p:nvPr/>
        </p:nvGrpSpPr>
        <p:grpSpPr bwMode="auto">
          <a:xfrm>
            <a:off x="6807200" y="1122363"/>
            <a:ext cx="1619250" cy="1782762"/>
            <a:chOff x="3584575" y="4852665"/>
            <a:chExt cx="1619250" cy="1783339"/>
          </a:xfrm>
        </p:grpSpPr>
        <p:cxnSp>
          <p:nvCxnSpPr>
            <p:cNvPr id="11" name="直線矢印コネクタ 10"/>
            <p:cNvCxnSpPr/>
            <p:nvPr/>
          </p:nvCxnSpPr>
          <p:spPr>
            <a:xfrm rot="5400000">
              <a:off x="3834459" y="6177862"/>
              <a:ext cx="914696" cy="1587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 rot="10800000" flipV="1">
              <a:off x="3959225" y="5910282"/>
              <a:ext cx="698500" cy="533573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446" name="テキスト ボックス 16"/>
            <p:cNvSpPr txBox="1">
              <a:spLocks noChangeArrowheads="1"/>
            </p:cNvSpPr>
            <p:nvPr/>
          </p:nvSpPr>
          <p:spPr bwMode="auto">
            <a:xfrm>
              <a:off x="4137025" y="5262372"/>
              <a:ext cx="488950" cy="519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kumimoji="1" lang="en-US" altLang="ja-JP" sz="2800">
                  <a:solidFill>
                    <a:srgbClr val="000000"/>
                  </a:solidFill>
                  <a:latin typeface="Times" pitchFamily="18" charset="0"/>
                  <a:ea typeface="Osaka"/>
                  <a:cs typeface="Osaka"/>
                </a:rPr>
                <a:t>P</a:t>
              </a:r>
              <a:r>
                <a:rPr kumimoji="1" lang="en-US" altLang="ja-JP" sz="2800" baseline="-25000">
                  <a:solidFill>
                    <a:srgbClr val="000000"/>
                  </a:solidFill>
                  <a:latin typeface="Times" pitchFamily="18" charset="0"/>
                  <a:ea typeface="Osaka"/>
                  <a:cs typeface="Osaka"/>
                </a:rPr>
                <a:t>z</a:t>
              </a:r>
              <a:endParaRPr kumimoji="1" lang="ja-JP" altLang="en-US" sz="2800" baseline="-25000">
                <a:solidFill>
                  <a:srgbClr val="000000"/>
                </a:solidFill>
                <a:latin typeface="Times" pitchFamily="18" charset="0"/>
                <a:ea typeface="Osaka"/>
                <a:cs typeface="Osaka"/>
              </a:endParaRPr>
            </a:p>
          </p:txBody>
        </p:sp>
        <p:sp>
          <p:nvSpPr>
            <p:cNvPr id="18447" name="テキスト ボックス 17"/>
            <p:cNvSpPr txBox="1">
              <a:spLocks noChangeArrowheads="1"/>
            </p:cNvSpPr>
            <p:nvPr/>
          </p:nvSpPr>
          <p:spPr bwMode="auto">
            <a:xfrm>
              <a:off x="4679950" y="5567271"/>
              <a:ext cx="503238" cy="519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kumimoji="1" lang="en-US" altLang="ja-JP" sz="2800">
                  <a:solidFill>
                    <a:srgbClr val="000000"/>
                  </a:solidFill>
                  <a:latin typeface="Times" pitchFamily="18" charset="0"/>
                  <a:ea typeface="Osaka"/>
                  <a:cs typeface="Osaka"/>
                </a:rPr>
                <a:t>P</a:t>
              </a:r>
              <a:r>
                <a:rPr kumimoji="1" lang="en-US" altLang="ja-JP" sz="2800" baseline="-25000">
                  <a:solidFill>
                    <a:srgbClr val="000000"/>
                  </a:solidFill>
                  <a:latin typeface="Times" pitchFamily="18" charset="0"/>
                  <a:ea typeface="Osaka"/>
                  <a:cs typeface="Osaka"/>
                </a:rPr>
                <a:t>y</a:t>
              </a:r>
              <a:endParaRPr kumimoji="1" lang="ja-JP" altLang="en-US" sz="2800" baseline="-25000">
                <a:solidFill>
                  <a:srgbClr val="000000"/>
                </a:solidFill>
                <a:latin typeface="Times" pitchFamily="18" charset="0"/>
                <a:ea typeface="Osaka"/>
                <a:cs typeface="Osaka"/>
              </a:endParaRPr>
            </a:p>
          </p:txBody>
        </p:sp>
        <p:sp>
          <p:nvSpPr>
            <p:cNvPr id="18448" name="テキスト ボックス 22"/>
            <p:cNvSpPr txBox="1">
              <a:spLocks noChangeArrowheads="1"/>
            </p:cNvSpPr>
            <p:nvPr/>
          </p:nvSpPr>
          <p:spPr bwMode="auto">
            <a:xfrm>
              <a:off x="4452938" y="5335841"/>
              <a:ext cx="5984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kumimoji="1" lang="en-US" altLang="ja-JP" sz="1400">
                  <a:solidFill>
                    <a:srgbClr val="000000"/>
                  </a:solidFill>
                  <a:latin typeface="Times" pitchFamily="18" charset="0"/>
                  <a:ea typeface="Osaka"/>
                  <a:cs typeface="Osaka"/>
                </a:rPr>
                <a:t>(A,B)</a:t>
              </a:r>
              <a:endParaRPr kumimoji="1" lang="ja-JP" altLang="en-US" sz="1400">
                <a:solidFill>
                  <a:srgbClr val="000000"/>
                </a:solidFill>
                <a:latin typeface="Times" pitchFamily="18" charset="0"/>
                <a:ea typeface="Osaka"/>
                <a:cs typeface="Osaka"/>
              </a:endParaRPr>
            </a:p>
          </p:txBody>
        </p:sp>
        <p:sp>
          <p:nvSpPr>
            <p:cNvPr id="18449" name="テキスト ボックス 23"/>
            <p:cNvSpPr txBox="1">
              <a:spLocks noChangeArrowheads="1"/>
            </p:cNvSpPr>
            <p:nvPr/>
          </p:nvSpPr>
          <p:spPr bwMode="auto">
            <a:xfrm>
              <a:off x="4605338" y="6021641"/>
              <a:ext cx="5984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kumimoji="1" lang="en-US" altLang="ja-JP" sz="1400">
                  <a:solidFill>
                    <a:srgbClr val="000000"/>
                  </a:solidFill>
                  <a:latin typeface="Times" pitchFamily="18" charset="0"/>
                  <a:ea typeface="Osaka"/>
                  <a:cs typeface="Osaka"/>
                </a:rPr>
                <a:t>(C,D)</a:t>
              </a:r>
              <a:endParaRPr kumimoji="1" lang="ja-JP" altLang="en-US" sz="1400">
                <a:solidFill>
                  <a:srgbClr val="000000"/>
                </a:solidFill>
                <a:latin typeface="Times" pitchFamily="18" charset="0"/>
                <a:ea typeface="Osaka"/>
                <a:cs typeface="Osaka"/>
              </a:endParaRPr>
            </a:p>
          </p:txBody>
        </p:sp>
        <p:sp>
          <p:nvSpPr>
            <p:cNvPr id="18450" name="テキスト ボックス 24"/>
            <p:cNvSpPr txBox="1">
              <a:spLocks noChangeArrowheads="1"/>
            </p:cNvSpPr>
            <p:nvPr/>
          </p:nvSpPr>
          <p:spPr bwMode="auto">
            <a:xfrm>
              <a:off x="3584575" y="4852665"/>
              <a:ext cx="1416050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kumimoji="1" lang="en-US" altLang="ja-JP" sz="1600" b="1">
                  <a:solidFill>
                    <a:srgbClr val="000000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</a:rPr>
                <a:t>Spin polarization</a:t>
              </a:r>
              <a:endParaRPr kumimoji="1" lang="ja-JP" altLang="en-US" sz="1600" b="1">
                <a:solidFill>
                  <a:srgbClr val="000000"/>
                </a:solidFill>
                <a:latin typeface="Helvetica" pitchFamily="34" charset="0"/>
                <a:ea typeface="MS PGothic" pitchFamily="34" charset="-128"/>
                <a:cs typeface="Helvetica" pitchFamily="34" charset="0"/>
              </a:endParaRPr>
            </a:p>
          </p:txBody>
        </p:sp>
      </p:grpSp>
      <p:cxnSp>
        <p:nvCxnSpPr>
          <p:cNvPr id="63" name="直線矢印コネクタ 62"/>
          <p:cNvCxnSpPr/>
          <p:nvPr/>
        </p:nvCxnSpPr>
        <p:spPr>
          <a:xfrm rot="5400000">
            <a:off x="3564732" y="5961856"/>
            <a:ext cx="679450" cy="1587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/>
          <p:cNvCxnSpPr/>
          <p:nvPr/>
        </p:nvCxnSpPr>
        <p:spPr>
          <a:xfrm rot="10800000" flipV="1">
            <a:off x="3895725" y="5880100"/>
            <a:ext cx="527050" cy="420688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/>
          <p:cNvCxnSpPr/>
          <p:nvPr/>
        </p:nvCxnSpPr>
        <p:spPr>
          <a:xfrm rot="10800000" flipV="1">
            <a:off x="3917950" y="6302375"/>
            <a:ext cx="615950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54" name="テキスト ボックス 18"/>
          <p:cNvSpPr txBox="1">
            <a:spLocks noChangeArrowheads="1"/>
          </p:cNvSpPr>
          <p:nvPr/>
        </p:nvSpPr>
        <p:spPr bwMode="auto">
          <a:xfrm>
            <a:off x="4481513" y="6035675"/>
            <a:ext cx="3270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1" lang="en-US" altLang="ja-JP" sz="2200">
                <a:solidFill>
                  <a:srgbClr val="000000"/>
                </a:solidFill>
                <a:latin typeface="Times" pitchFamily="18" charset="0"/>
                <a:ea typeface="Osaka"/>
                <a:cs typeface="Osaka"/>
              </a:rPr>
              <a:t>x</a:t>
            </a:r>
            <a:endParaRPr kumimoji="1" lang="ja-JP" altLang="en-US" sz="2200">
              <a:solidFill>
                <a:srgbClr val="000000"/>
              </a:solidFill>
              <a:latin typeface="Times" pitchFamily="18" charset="0"/>
              <a:ea typeface="Osaka"/>
              <a:cs typeface="Osaka"/>
            </a:endParaRPr>
          </a:p>
        </p:txBody>
      </p:sp>
      <p:sp>
        <p:nvSpPr>
          <p:cNvPr id="18455" name="テキスト ボックス 18"/>
          <p:cNvSpPr txBox="1">
            <a:spLocks noChangeArrowheads="1"/>
          </p:cNvSpPr>
          <p:nvPr/>
        </p:nvSpPr>
        <p:spPr bwMode="auto">
          <a:xfrm>
            <a:off x="4403725" y="5584825"/>
            <a:ext cx="3270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1" lang="en-US" altLang="ja-JP" sz="2200">
                <a:solidFill>
                  <a:srgbClr val="000000"/>
                </a:solidFill>
                <a:latin typeface="Times" pitchFamily="18" charset="0"/>
                <a:ea typeface="Osaka"/>
                <a:cs typeface="Osaka"/>
              </a:rPr>
              <a:t>y</a:t>
            </a:r>
            <a:endParaRPr kumimoji="1" lang="ja-JP" altLang="en-US" sz="2200">
              <a:solidFill>
                <a:srgbClr val="000000"/>
              </a:solidFill>
              <a:latin typeface="Times" pitchFamily="18" charset="0"/>
              <a:ea typeface="Osaka"/>
              <a:cs typeface="Osaka"/>
            </a:endParaRPr>
          </a:p>
        </p:txBody>
      </p:sp>
      <p:sp>
        <p:nvSpPr>
          <p:cNvPr id="18456" name="テキスト ボックス 18"/>
          <p:cNvSpPr txBox="1">
            <a:spLocks noChangeArrowheads="1"/>
          </p:cNvSpPr>
          <p:nvPr/>
        </p:nvSpPr>
        <p:spPr bwMode="auto">
          <a:xfrm>
            <a:off x="3733800" y="5192713"/>
            <a:ext cx="3095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1" lang="en-US" altLang="ja-JP" sz="2200">
                <a:solidFill>
                  <a:srgbClr val="000000"/>
                </a:solidFill>
                <a:latin typeface="Times" pitchFamily="18" charset="0"/>
                <a:ea typeface="Osaka"/>
                <a:cs typeface="Osaka"/>
              </a:rPr>
              <a:t>z</a:t>
            </a:r>
            <a:endParaRPr kumimoji="1" lang="ja-JP" altLang="en-US" sz="2200">
              <a:solidFill>
                <a:srgbClr val="000000"/>
              </a:solidFill>
              <a:latin typeface="Times" pitchFamily="18" charset="0"/>
              <a:ea typeface="Osaka"/>
              <a:cs typeface="Osaka"/>
            </a:endParaRPr>
          </a:p>
        </p:txBody>
      </p:sp>
      <p:grpSp>
        <p:nvGrpSpPr>
          <p:cNvPr id="3" name="図形グループ 25"/>
          <p:cNvGrpSpPr>
            <a:grpSpLocks/>
          </p:cNvGrpSpPr>
          <p:nvPr/>
        </p:nvGrpSpPr>
        <p:grpSpPr bwMode="auto">
          <a:xfrm>
            <a:off x="757238" y="990600"/>
            <a:ext cx="5033962" cy="2360613"/>
            <a:chOff x="756991" y="991081"/>
            <a:chExt cx="5034209" cy="2359584"/>
          </a:xfrm>
        </p:grpSpPr>
        <p:grpSp>
          <p:nvGrpSpPr>
            <p:cNvPr id="18458" name="図形グループ 50"/>
            <p:cNvGrpSpPr>
              <a:grpSpLocks/>
            </p:cNvGrpSpPr>
            <p:nvPr/>
          </p:nvGrpSpPr>
          <p:grpSpPr bwMode="auto">
            <a:xfrm>
              <a:off x="756991" y="991081"/>
              <a:ext cx="2587442" cy="1827838"/>
              <a:chOff x="756991" y="991081"/>
              <a:chExt cx="2587442" cy="1827838"/>
            </a:xfrm>
          </p:grpSpPr>
          <p:sp>
            <p:nvSpPr>
              <p:cNvPr id="29" name="角丸四角形 28"/>
              <p:cNvSpPr/>
              <p:nvPr/>
            </p:nvSpPr>
            <p:spPr bwMode="auto">
              <a:xfrm>
                <a:off x="782392" y="991081"/>
                <a:ext cx="2475033" cy="1828003"/>
              </a:xfrm>
              <a:prstGeom prst="roundRect">
                <a:avLst/>
              </a:prstGeom>
              <a:ln>
                <a:solidFill>
                  <a:srgbClr val="FF66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endParaRPr kumimoji="1" lang="ja-JP" alt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8460" name="テキスト ボックス 15"/>
              <p:cNvSpPr txBox="1">
                <a:spLocks noChangeArrowheads="1"/>
              </p:cNvSpPr>
              <p:nvPr/>
            </p:nvSpPr>
            <p:spPr bwMode="auto">
              <a:xfrm>
                <a:off x="756991" y="1041420"/>
                <a:ext cx="25874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kumimoji="1" lang="en-US" altLang="ja-JP" b="1">
                    <a:solidFill>
                      <a:srgbClr val="FF0000"/>
                    </a:solidFill>
                    <a:latin typeface="Helvetica" pitchFamily="34" charset="0"/>
                    <a:ea typeface="MS PGothic" pitchFamily="34" charset="-128"/>
                    <a:cs typeface="Helvetica" pitchFamily="34" charset="0"/>
                  </a:rPr>
                  <a:t>Spin-integrate </a:t>
                </a:r>
                <a:r>
                  <a:rPr kumimoji="1" lang="en-US" altLang="ja-JP" b="1">
                    <a:latin typeface="Helvetica" pitchFamily="34" charset="0"/>
                    <a:ea typeface="MS PGothic" pitchFamily="34" charset="-128"/>
                    <a:cs typeface="Helvetica" pitchFamily="34" charset="0"/>
                  </a:rPr>
                  <a:t>ARPES</a:t>
                </a:r>
                <a:endParaRPr kumimoji="1" lang="ja-JP" altLang="en-US" b="1">
                  <a:latin typeface="Helvetica" pitchFamily="34" charset="0"/>
                  <a:ea typeface="MS PGothic" pitchFamily="34" charset="-128"/>
                  <a:cs typeface="Helvetica" pitchFamily="34" charset="0"/>
                </a:endParaRPr>
              </a:p>
            </p:txBody>
          </p:sp>
          <p:pic>
            <p:nvPicPr>
              <p:cNvPr id="18461" name="図 30" descr="Graph0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800" y="1496820"/>
                <a:ext cx="1981200" cy="1093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62" name="テキスト ボックス 82"/>
              <p:cNvSpPr txBox="1">
                <a:spLocks noChangeArrowheads="1"/>
              </p:cNvSpPr>
              <p:nvPr/>
            </p:nvSpPr>
            <p:spPr bwMode="auto">
              <a:xfrm>
                <a:off x="1488678" y="2494640"/>
                <a:ext cx="107845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kumimoji="1" lang="en-US" altLang="ja-JP" sz="1400" b="1">
                    <a:latin typeface="Helvetica" pitchFamily="34" charset="0"/>
                    <a:ea typeface="HGｺﾞｼｯｸE"/>
                    <a:cs typeface="HGｺﾞｼｯｸE"/>
                  </a:rPr>
                  <a:t>Energy</a:t>
                </a:r>
                <a:endParaRPr kumimoji="1" lang="ja-JP" altLang="en-US" sz="1400" b="1">
                  <a:latin typeface="Helvetica" pitchFamily="34" charset="0"/>
                  <a:ea typeface="HGｺﾞｼｯｸE"/>
                  <a:cs typeface="HGｺﾞｼｯｸE"/>
                </a:endParaRPr>
              </a:p>
            </p:txBody>
          </p:sp>
          <p:sp>
            <p:nvSpPr>
              <p:cNvPr id="18463" name="テキスト ボックス 82"/>
              <p:cNvSpPr txBox="1">
                <a:spLocks noChangeArrowheads="1"/>
              </p:cNvSpPr>
              <p:nvPr/>
            </p:nvSpPr>
            <p:spPr bwMode="auto">
              <a:xfrm rot="-5400000">
                <a:off x="420414" y="1864345"/>
                <a:ext cx="107845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kumimoji="1" lang="en-US" altLang="ja-JP" sz="1400" b="1">
                    <a:latin typeface="Helvetica" pitchFamily="34" charset="0"/>
                    <a:ea typeface="HGｺﾞｼｯｸE"/>
                    <a:cs typeface="HGｺﾞｼｯｸE"/>
                  </a:rPr>
                  <a:t>Angle</a:t>
                </a:r>
                <a:endParaRPr kumimoji="1" lang="ja-JP" altLang="en-US" sz="1400" b="1">
                  <a:latin typeface="Helvetica" pitchFamily="34" charset="0"/>
                  <a:ea typeface="HGｺﾞｼｯｸE"/>
                  <a:cs typeface="HGｺﾞｼｯｸE"/>
                </a:endParaRPr>
              </a:p>
            </p:txBody>
          </p:sp>
        </p:grpSp>
        <p:cxnSp>
          <p:nvCxnSpPr>
            <p:cNvPr id="28" name="直線矢印コネクタ 27"/>
            <p:cNvCxnSpPr/>
            <p:nvPr/>
          </p:nvCxnSpPr>
          <p:spPr bwMode="auto">
            <a:xfrm rot="10800000">
              <a:off x="3105018" y="1982837"/>
              <a:ext cx="2686182" cy="136782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" name="図形グループ 33"/>
          <p:cNvGrpSpPr>
            <a:grpSpLocks/>
          </p:cNvGrpSpPr>
          <p:nvPr/>
        </p:nvGrpSpPr>
        <p:grpSpPr bwMode="auto">
          <a:xfrm>
            <a:off x="781050" y="3082925"/>
            <a:ext cx="5657850" cy="1827213"/>
            <a:chOff x="781732" y="3082300"/>
            <a:chExt cx="5657288" cy="1827838"/>
          </a:xfrm>
        </p:grpSpPr>
        <p:grpSp>
          <p:nvGrpSpPr>
            <p:cNvPr id="18466" name="図形グループ 47"/>
            <p:cNvGrpSpPr>
              <a:grpSpLocks/>
            </p:cNvGrpSpPr>
            <p:nvPr/>
          </p:nvGrpSpPr>
          <p:grpSpPr bwMode="auto">
            <a:xfrm>
              <a:off x="781732" y="3082300"/>
              <a:ext cx="2562082" cy="1827838"/>
              <a:chOff x="781732" y="3082300"/>
              <a:chExt cx="2562082" cy="1827838"/>
            </a:xfrm>
          </p:grpSpPr>
          <p:sp>
            <p:nvSpPr>
              <p:cNvPr id="37" name="角丸四角形 36"/>
              <p:cNvSpPr/>
              <p:nvPr/>
            </p:nvSpPr>
            <p:spPr bwMode="auto">
              <a:xfrm>
                <a:off x="807129" y="3082300"/>
                <a:ext cx="2474667" cy="1827838"/>
              </a:xfrm>
              <a:prstGeom prst="roundRect">
                <a:avLst/>
              </a:prstGeom>
              <a:ln>
                <a:solidFill>
                  <a:srgbClr val="FF66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endParaRPr kumimoji="1" lang="ja-JP" alt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8468" name="テキスト ボックス 15"/>
              <p:cNvSpPr txBox="1">
                <a:spLocks noChangeArrowheads="1"/>
              </p:cNvSpPr>
              <p:nvPr/>
            </p:nvSpPr>
            <p:spPr bwMode="auto">
              <a:xfrm>
                <a:off x="781732" y="3099651"/>
                <a:ext cx="25620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kumimoji="1" lang="en-US" altLang="ja-JP" b="1">
                    <a:solidFill>
                      <a:srgbClr val="FF0000"/>
                    </a:solidFill>
                    <a:latin typeface="Helvetica" pitchFamily="34" charset="0"/>
                    <a:ea typeface="MS PGothic" pitchFamily="34" charset="-128"/>
                    <a:cs typeface="Helvetica" pitchFamily="34" charset="0"/>
                  </a:rPr>
                  <a:t>Spin-resolved </a:t>
                </a:r>
                <a:r>
                  <a:rPr kumimoji="1" lang="en-US" altLang="ja-JP" b="1">
                    <a:latin typeface="Helvetica" pitchFamily="34" charset="0"/>
                    <a:ea typeface="MS PGothic" pitchFamily="34" charset="-128"/>
                    <a:cs typeface="Helvetica" pitchFamily="34" charset="0"/>
                  </a:rPr>
                  <a:t>ARPES</a:t>
                </a:r>
                <a:endParaRPr kumimoji="1" lang="ja-JP" altLang="en-US" b="1">
                  <a:latin typeface="Helvetica" pitchFamily="34" charset="0"/>
                  <a:ea typeface="MS PGothic" pitchFamily="34" charset="-128"/>
                  <a:cs typeface="Helvetica" pitchFamily="34" charset="0"/>
                </a:endParaRPr>
              </a:p>
            </p:txBody>
          </p:sp>
          <p:pic>
            <p:nvPicPr>
              <p:cNvPr id="18469" name="図 38" descr="Graph19.jpg"/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4530" y="3484508"/>
                <a:ext cx="2190814" cy="1326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70" name="テキスト ボックス 82"/>
              <p:cNvSpPr txBox="1">
                <a:spLocks noChangeArrowheads="1"/>
              </p:cNvSpPr>
              <p:nvPr/>
            </p:nvSpPr>
            <p:spPr bwMode="auto">
              <a:xfrm>
                <a:off x="1018129" y="3733800"/>
                <a:ext cx="107845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kumimoji="1" lang="en-US" altLang="ja-JP" sz="1400" b="1">
                    <a:solidFill>
                      <a:srgbClr val="FF0000"/>
                    </a:solidFill>
                    <a:latin typeface="Helvetica" pitchFamily="34" charset="0"/>
                    <a:ea typeface="HGｺﾞｼｯｸE"/>
                    <a:cs typeface="HGｺﾞｼｯｸE"/>
                  </a:rPr>
                  <a:t>spin up</a:t>
                </a:r>
                <a:endParaRPr kumimoji="1" lang="ja-JP" altLang="en-US" sz="1400" b="1">
                  <a:solidFill>
                    <a:srgbClr val="FF0000"/>
                  </a:solidFill>
                  <a:latin typeface="Helvetica" pitchFamily="34" charset="0"/>
                  <a:ea typeface="HGｺﾞｼｯｸE"/>
                  <a:cs typeface="HGｺﾞｼｯｸE"/>
                </a:endParaRPr>
              </a:p>
            </p:txBody>
          </p:sp>
          <p:sp>
            <p:nvSpPr>
              <p:cNvPr id="18471" name="テキスト ボックス 82"/>
              <p:cNvSpPr txBox="1">
                <a:spLocks noChangeArrowheads="1"/>
              </p:cNvSpPr>
              <p:nvPr/>
            </p:nvSpPr>
            <p:spPr bwMode="auto">
              <a:xfrm>
                <a:off x="968863" y="4403262"/>
                <a:ext cx="128111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kumimoji="1" lang="en-US" altLang="ja-JP" sz="1400" b="1">
                    <a:solidFill>
                      <a:srgbClr val="0000FF"/>
                    </a:solidFill>
                    <a:latin typeface="Helvetica" pitchFamily="34" charset="0"/>
                    <a:ea typeface="HGｺﾞｼｯｸE"/>
                    <a:cs typeface="HGｺﾞｼｯｸE"/>
                  </a:rPr>
                  <a:t>spin down</a:t>
                </a:r>
                <a:endParaRPr kumimoji="1" lang="ja-JP" altLang="en-US" sz="1400" b="1">
                  <a:solidFill>
                    <a:srgbClr val="0000FF"/>
                  </a:solidFill>
                  <a:latin typeface="Helvetica" pitchFamily="34" charset="0"/>
                  <a:ea typeface="HGｺﾞｼｯｸE"/>
                  <a:cs typeface="HGｺﾞｼｯｸE"/>
                </a:endParaRPr>
              </a:p>
            </p:txBody>
          </p:sp>
        </p:grpSp>
        <p:cxnSp>
          <p:nvCxnSpPr>
            <p:cNvPr id="36" name="直線矢印コネクタ 35"/>
            <p:cNvCxnSpPr/>
            <p:nvPr/>
          </p:nvCxnSpPr>
          <p:spPr bwMode="auto">
            <a:xfrm rot="10800000" flipV="1">
              <a:off x="3105601" y="3526952"/>
              <a:ext cx="3333419" cy="587576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8473" name="Rectangle 4"/>
          <p:cNvSpPr>
            <a:spLocks noChangeArrowheads="1"/>
          </p:cNvSpPr>
          <p:nvPr/>
        </p:nvSpPr>
        <p:spPr bwMode="auto">
          <a:xfrm>
            <a:off x="315075" y="5962649"/>
            <a:ext cx="1781175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kumimoji="1" lang="en-US" altLang="ja-JP" sz="1200" b="1" dirty="0">
                <a:solidFill>
                  <a:srgbClr val="000000"/>
                </a:solidFill>
                <a:latin typeface="Times New Roman" pitchFamily="18" charset="0"/>
                <a:ea typeface="Osaka"/>
                <a:cs typeface="Osaka"/>
              </a:rPr>
              <a:t>This picture is taken from the lecture given by </a:t>
            </a:r>
            <a:r>
              <a:rPr kumimoji="1" lang="en-US" altLang="ja-JP" sz="1200" b="1" dirty="0" err="1">
                <a:solidFill>
                  <a:srgbClr val="000000"/>
                </a:solidFill>
                <a:latin typeface="Times New Roman" pitchFamily="18" charset="0"/>
                <a:ea typeface="Osaka"/>
                <a:cs typeface="Osaka"/>
              </a:rPr>
              <a:t>Seigo</a:t>
            </a:r>
            <a:r>
              <a:rPr kumimoji="1" lang="en-US" altLang="ja-JP" sz="1200" b="1" dirty="0">
                <a:solidFill>
                  <a:srgbClr val="000000"/>
                </a:solidFill>
                <a:latin typeface="Times New Roman" pitchFamily="18" charset="0"/>
                <a:ea typeface="Osaka"/>
                <a:cs typeface="Osaka"/>
              </a:rPr>
              <a:t> Souma</a:t>
            </a:r>
            <a:endParaRPr kumimoji="1" lang="en-US" altLang="ja-JP" sz="1200" b="1" baseline="30000" dirty="0">
              <a:solidFill>
                <a:srgbClr val="000000"/>
              </a:solidFill>
              <a:latin typeface="Times New Roman" pitchFamily="18" charset="0"/>
              <a:ea typeface="Osaka"/>
              <a:cs typeface="Osaka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35620B1-B2AA-4704-8CEA-720330916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49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7071"/>
            <a:ext cx="92165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600" b="1" dirty="0" err="1">
                <a:solidFill>
                  <a:srgbClr val="7030A0"/>
                </a:solidFill>
              </a:rPr>
              <a:t>Фотоэмиссия</a:t>
            </a:r>
            <a:r>
              <a:rPr lang="ru-RU" sz="2600" b="1" dirty="0">
                <a:solidFill>
                  <a:srgbClr val="7030A0"/>
                </a:solidFill>
              </a:rPr>
              <a:t> с угловым и спиновым разрешением</a:t>
            </a:r>
            <a:r>
              <a:rPr lang="en-US" sz="2600" b="1" dirty="0">
                <a:solidFill>
                  <a:srgbClr val="7030A0"/>
                </a:solidFill>
              </a:rPr>
              <a:t> (SR</a:t>
            </a:r>
            <a:r>
              <a:rPr lang="ru-RU" sz="2600" b="1" dirty="0">
                <a:solidFill>
                  <a:srgbClr val="7030A0"/>
                </a:solidFill>
              </a:rPr>
              <a:t>-</a:t>
            </a:r>
            <a:r>
              <a:rPr lang="en-US" sz="2600" b="1" dirty="0">
                <a:solidFill>
                  <a:srgbClr val="7030A0"/>
                </a:solidFill>
              </a:rPr>
              <a:t>ARPES)</a:t>
            </a:r>
          </a:p>
        </p:txBody>
      </p:sp>
      <p:pic>
        <p:nvPicPr>
          <p:cNvPr id="4098" name="Picture 2" descr="Картинки по запросу superconductiv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265" y="4941003"/>
            <a:ext cx="1950473" cy="107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91409" y="6162597"/>
            <a:ext cx="1909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Superconductivity</a:t>
            </a:r>
            <a:endParaRPr lang="ru-RU" b="1" dirty="0"/>
          </a:p>
        </p:txBody>
      </p:sp>
      <p:pic>
        <p:nvPicPr>
          <p:cNvPr id="4100" name="Picture 4" descr="Картинки по запросу topological insulat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6" y="2052089"/>
            <a:ext cx="2976265" cy="219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8413" y="4124331"/>
            <a:ext cx="2249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Topological Insulators</a:t>
            </a:r>
            <a:endParaRPr lang="ru-RU" b="1" dirty="0"/>
          </a:p>
        </p:txBody>
      </p:sp>
      <p:sp>
        <p:nvSpPr>
          <p:cNvPr id="4" name="AutoShape 6" descr="Картинки по запросу quantum spin liquids"/>
          <p:cNvSpPr>
            <a:spLocks noChangeAspect="1" noChangeArrowheads="1"/>
          </p:cNvSpPr>
          <p:nvPr/>
        </p:nvSpPr>
        <p:spPr bwMode="auto">
          <a:xfrm>
            <a:off x="155575" y="-966788"/>
            <a:ext cx="447675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артинки по запросу quantum spin liquids"/>
          <p:cNvSpPr>
            <a:spLocks noChangeAspect="1" noChangeArrowheads="1"/>
          </p:cNvSpPr>
          <p:nvPr/>
        </p:nvSpPr>
        <p:spPr bwMode="auto">
          <a:xfrm>
            <a:off x="307975" y="-814388"/>
            <a:ext cx="447675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Картинки по запросу quantum spin liqui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238" y="1556792"/>
            <a:ext cx="2253527" cy="101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779628" y="2783143"/>
            <a:ext cx="2223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Quantum spin liquids</a:t>
            </a:r>
            <a:endParaRPr lang="ru-RU" b="1" dirty="0"/>
          </a:p>
        </p:txBody>
      </p:sp>
      <p:pic>
        <p:nvPicPr>
          <p:cNvPr id="4108" name="Picture 12" descr="Картинки по запросу magnetic ord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346" y="1421047"/>
            <a:ext cx="1800200" cy="135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46021" y="2777716"/>
            <a:ext cx="322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Various types of magnetic order</a:t>
            </a:r>
            <a:endParaRPr lang="ru-RU" b="1" dirty="0"/>
          </a:p>
        </p:txBody>
      </p:sp>
      <p:pic>
        <p:nvPicPr>
          <p:cNvPr id="4110" name="Picture 14" descr="Картинки по запросу majorana ferm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514" y="3284984"/>
            <a:ext cx="1790926" cy="130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891726">
            <a:off x="6248888" y="4273340"/>
            <a:ext cx="2012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Majorana</a:t>
            </a:r>
            <a:r>
              <a:rPr lang="en-US" b="1" dirty="0"/>
              <a:t> fermions</a:t>
            </a:r>
            <a:endParaRPr lang="ru-RU" b="1" dirty="0"/>
          </a:p>
        </p:txBody>
      </p:sp>
      <p:pic>
        <p:nvPicPr>
          <p:cNvPr id="4112" name="Picture 16" descr="Картинки по запросу heavy fermi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930" y="3366129"/>
            <a:ext cx="1186616" cy="188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155644" y="4781068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Light-like electrons</a:t>
            </a:r>
            <a:endParaRPr lang="ru-RU" b="1" dirty="0"/>
          </a:p>
        </p:txBody>
      </p:sp>
      <p:pic>
        <p:nvPicPr>
          <p:cNvPr id="4114" name="Picture 18" descr="Картинки по запросу magnetic monopol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66" y="5251866"/>
            <a:ext cx="1865525" cy="15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705951" y="5573523"/>
            <a:ext cx="1252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Magnetic</a:t>
            </a:r>
          </a:p>
          <a:p>
            <a:pPr algn="ctr"/>
            <a:r>
              <a:rPr lang="en-US" b="1" dirty="0"/>
              <a:t>monopoles</a:t>
            </a:r>
            <a:endParaRPr lang="ru-RU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C29A1D-5F46-4E23-B24E-C0103B085E3C}"/>
              </a:ext>
            </a:extLst>
          </p:cNvPr>
          <p:cNvSpPr txBox="1"/>
          <p:nvPr/>
        </p:nvSpPr>
        <p:spPr>
          <a:xfrm>
            <a:off x="26563" y="606435"/>
            <a:ext cx="6106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/>
              <a:t>Электронная структура в пространстве квазиимпульсов</a:t>
            </a:r>
            <a:r>
              <a:rPr lang="ru-RU" dirty="0"/>
              <a:t>:</a:t>
            </a:r>
          </a:p>
          <a:p>
            <a:pPr marL="285750" indent="-285750">
              <a:buFontTx/>
              <a:buChar char="-"/>
            </a:pPr>
            <a:r>
              <a:rPr lang="ru-RU" dirty="0"/>
              <a:t>Зона </a:t>
            </a:r>
            <a:r>
              <a:rPr lang="ru-RU" dirty="0" err="1"/>
              <a:t>Бриллюэна</a:t>
            </a:r>
            <a:r>
              <a:rPr lang="ru-RU" dirty="0"/>
              <a:t>;</a:t>
            </a:r>
          </a:p>
          <a:p>
            <a:pPr marL="285750" indent="-285750">
              <a:buFontTx/>
              <a:buChar char="-"/>
            </a:pPr>
            <a:r>
              <a:rPr lang="ru-RU" dirty="0"/>
              <a:t>Поверхность Ферми;</a:t>
            </a:r>
          </a:p>
          <a:p>
            <a:pPr marL="285750" indent="-285750">
              <a:buFontTx/>
              <a:buChar char="-"/>
            </a:pPr>
            <a:r>
              <a:rPr lang="ru-RU" dirty="0"/>
              <a:t>Закон дисперсии.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F7797D5F-207A-4310-A540-81C6ECBF1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7729-B4DC-4465-A148-E67D98B4A7D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88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>
            <a:extLst>
              <a:ext uri="{FF2B5EF4-FFF2-40B4-BE49-F238E27FC236}">
                <a16:creationId xmlns:a16="http://schemas.microsoft.com/office/drawing/2014/main" id="{267B3004-A390-9FE4-F7C1-1C4B63EA1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3040" rIns="0" bIns="0" anchor="ctr"/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7030A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СВВ установка фотоэлектронной спектроскопии</a:t>
            </a:r>
          </a:p>
        </p:txBody>
      </p:sp>
      <p:sp>
        <p:nvSpPr>
          <p:cNvPr id="15363" name="Прямоугольник 5">
            <a:extLst>
              <a:ext uri="{FF2B5EF4-FFF2-40B4-BE49-F238E27FC236}">
                <a16:creationId xmlns:a16="http://schemas.microsoft.com/office/drawing/2014/main" id="{FBFF098A-40C8-DDF5-261E-71594E944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3" y="481013"/>
            <a:ext cx="3757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SPECS ProvenX-ARPES</a:t>
            </a:r>
            <a:endParaRPr lang="ru-RU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4" name="Рисунок 7">
            <a:extLst>
              <a:ext uri="{FF2B5EF4-FFF2-40B4-BE49-F238E27FC236}">
                <a16:creationId xmlns:a16="http://schemas.microsoft.com/office/drawing/2014/main" id="{0609FD90-6C7E-EFD7-120C-206AF4E92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 t="4736" r="5344" b="3773"/>
          <a:stretch>
            <a:fillRect/>
          </a:stretch>
        </p:blipFill>
        <p:spPr bwMode="auto">
          <a:xfrm>
            <a:off x="1258888" y="1000125"/>
            <a:ext cx="67437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FCFA34-2CB1-2052-F58F-A092C78EA2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52600"/>
            <a:ext cx="7338099" cy="38922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58C49C-61AA-FA0F-E2C1-17BAC6C10EAA}"/>
              </a:ext>
            </a:extLst>
          </p:cNvPr>
          <p:cNvSpPr txBox="1"/>
          <p:nvPr/>
        </p:nvSpPr>
        <p:spPr>
          <a:xfrm>
            <a:off x="4967536" y="163327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Совместно с ИГМ им. В.С. Соболева СО РАН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68B417-5513-D26D-A832-080E6C9903E7}"/>
              </a:ext>
            </a:extLst>
          </p:cNvPr>
          <p:cNvSpPr txBox="1"/>
          <p:nvPr/>
        </p:nvSpPr>
        <p:spPr>
          <a:xfrm>
            <a:off x="433562" y="44624"/>
            <a:ext cx="7560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Синтез и исследование свойств топологических изоляторов на основе соединений </a:t>
            </a:r>
            <a:r>
              <a:rPr lang="ru-RU" sz="1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Bi-Sb-Te-Se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565BC1-F077-B8E3-D7B7-35327378D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0795" y="569838"/>
            <a:ext cx="180618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03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22D0E9-047B-43E3-B6B2-3213A19A986C}"/>
              </a:ext>
            </a:extLst>
          </p:cNvPr>
          <p:cNvSpPr txBox="1"/>
          <p:nvPr/>
        </p:nvSpPr>
        <p:spPr>
          <a:xfrm>
            <a:off x="284058" y="-185355"/>
            <a:ext cx="8820472" cy="672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n-GB" sz="2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Ultrafast birth, rise, and collapse of a </a:t>
            </a:r>
            <a:r>
              <a:rPr lang="en-GB" sz="2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Floquet</a:t>
            </a:r>
            <a:r>
              <a:rPr lang="en-GB" sz="2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-Bloch band structure</a:t>
            </a:r>
            <a:endParaRPr lang="ru-RU" sz="22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1DC48F92-4976-4555-A0F6-6FAE24DC59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52" y="980728"/>
            <a:ext cx="7562896" cy="2955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91458E-ACFA-495C-B9FC-A1813B819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4275741"/>
            <a:ext cx="6372200" cy="25712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2A7CD8-2E1A-43D6-749E-2123FC5F4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2" y="4060688"/>
            <a:ext cx="3010742" cy="215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B1C41F-66C6-505F-1826-632DCE3E9133}"/>
              </a:ext>
            </a:extLst>
          </p:cNvPr>
          <p:cNvSpPr txBox="1"/>
          <p:nvPr/>
        </p:nvSpPr>
        <p:spPr>
          <a:xfrm>
            <a:off x="4355976" y="3412547"/>
            <a:ext cx="24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000000"/>
                </a:solidFill>
                <a:effectLst/>
                <a:latin typeface="HardingText-Regular"/>
              </a:rPr>
              <a:t>photoemission probe</a:t>
            </a:r>
            <a:r>
              <a:rPr lang="ru-RU" sz="1400" dirty="0">
                <a:solidFill>
                  <a:srgbClr val="000000"/>
                </a:solidFill>
                <a:latin typeface="HardingText-Regular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HardingText-Regular"/>
              </a:rPr>
              <a:t>compressed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HardingText-Regular"/>
              </a:rPr>
              <a:t> to 17 fs</a:t>
            </a:r>
            <a:r>
              <a:rPr lang="en-US" sz="1400" dirty="0"/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006848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8513</TotalTime>
  <Words>1397</Words>
  <Application>Microsoft Office PowerPoint</Application>
  <PresentationFormat>Экран (4:3)</PresentationFormat>
  <Paragraphs>244</Paragraphs>
  <Slides>20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Arial</vt:lpstr>
      <vt:lpstr>Calibri</vt:lpstr>
      <vt:lpstr>Century Gothic</vt:lpstr>
      <vt:lpstr>HardingText-Regular</vt:lpstr>
      <vt:lpstr>Helvetica</vt:lpstr>
      <vt:lpstr>Times</vt:lpstr>
      <vt:lpstr>Times New Roman</vt:lpstr>
      <vt:lpstr>TimesNewRomanPSMT</vt:lpstr>
      <vt:lpstr>Wingdings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Spin-resolved ARPES system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asq</dc:creator>
  <cp:lastModifiedBy>Oleg Tereshchenko</cp:lastModifiedBy>
  <cp:revision>104</cp:revision>
  <dcterms:created xsi:type="dcterms:W3CDTF">2018-03-05T17:26:04Z</dcterms:created>
  <dcterms:modified xsi:type="dcterms:W3CDTF">2023-11-29T03:23:49Z</dcterms:modified>
</cp:coreProperties>
</file>