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9" r:id="rId1"/>
  </p:sldMasterIdLst>
  <p:notesMasterIdLst>
    <p:notesMasterId r:id="rId19"/>
  </p:notesMasterIdLst>
  <p:sldIdLst>
    <p:sldId id="260" r:id="rId2"/>
    <p:sldId id="274" r:id="rId3"/>
    <p:sldId id="277" r:id="rId4"/>
    <p:sldId id="278" r:id="rId5"/>
    <p:sldId id="322" r:id="rId6"/>
    <p:sldId id="280" r:id="rId7"/>
    <p:sldId id="281" r:id="rId8"/>
    <p:sldId id="328" r:id="rId9"/>
    <p:sldId id="326" r:id="rId10"/>
    <p:sldId id="327" r:id="rId11"/>
    <p:sldId id="285" r:id="rId12"/>
    <p:sldId id="286" r:id="rId13"/>
    <p:sldId id="287" r:id="rId14"/>
    <p:sldId id="288" r:id="rId15"/>
    <p:sldId id="289" r:id="rId16"/>
    <p:sldId id="301" r:id="rId17"/>
    <p:sldId id="270" r:id="rId18"/>
  </p:sldIdLst>
  <p:sldSz cx="12192000" cy="6858000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ШАБЛОН ПРЕЗЕНТАЦИИ" id="{B2C27A7D-B40B-4F6F-8F88-AA0E671BECBA}">
          <p14:sldIdLst>
            <p14:sldId id="260"/>
            <p14:sldId id="274"/>
            <p14:sldId id="277"/>
            <p14:sldId id="278"/>
            <p14:sldId id="322"/>
            <p14:sldId id="280"/>
            <p14:sldId id="281"/>
            <p14:sldId id="328"/>
            <p14:sldId id="326"/>
            <p14:sldId id="327"/>
            <p14:sldId id="285"/>
            <p14:sldId id="286"/>
            <p14:sldId id="287"/>
            <p14:sldId id="288"/>
            <p14:sldId id="289"/>
            <p14:sldId id="301"/>
            <p14:sldId id="270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09" autoAdjust="0"/>
    <p:restoredTop sz="94622" autoAdjust="0"/>
  </p:normalViewPr>
  <p:slideViewPr>
    <p:cSldViewPr snapToGrid="0">
      <p:cViewPr>
        <p:scale>
          <a:sx n="80" d="100"/>
          <a:sy n="80" d="100"/>
        </p:scale>
        <p:origin x="-352" y="-7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75B02-1A72-4651-A482-A7924C0C4902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357FE-9B3C-45C2-8617-E961393AA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242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357FE-9B3C-45C2-8617-E961393AA54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06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F604-C69C-4DB2-B9C5-CAAB18125ADB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8BC2-C63A-4B56-BD5D-F71440077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1960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F604-C69C-4DB2-B9C5-CAAB18125ADB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8BC2-C63A-4B56-BD5D-F71440077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58071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F604-C69C-4DB2-B9C5-CAAB18125ADB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8BC2-C63A-4B56-BD5D-F71440077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88385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CD9037-29B1-C0CD-1A73-6D3C030361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35419EF-8D6D-9053-7558-9B2DA20A6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8BC2-C63A-4B56-BD5D-F714400770B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xmlns="" id="{9D0D42EC-DFBF-F7B6-FD2A-97EF938C93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7522"/>
            <a:ext cx="10515600" cy="3891791"/>
          </a:xfr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C34FE8E0-70FC-5563-D344-D16FDD9327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79001" y="6034418"/>
            <a:ext cx="3903507" cy="58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39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CD9037-29B1-C0CD-1A73-6D3C030361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5800"/>
            <a:ext cx="5910470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35419EF-8D6D-9053-7558-9B2DA20A6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8BC2-C63A-4B56-BD5D-F714400770B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AAC064E4-ED41-43EE-6BEA-9672A5359E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85038" y="0"/>
            <a:ext cx="4906962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33D1A1D5-7695-6598-5A5C-1286607076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262188"/>
            <a:ext cx="5910263" cy="3667125"/>
          </a:xfr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DEB4EC3F-CA36-2B47-CBEA-CA9043C38F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79001" y="6034418"/>
            <a:ext cx="3903507" cy="58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67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AAC064E4-ED41-43EE-6BEA-9672A5359E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906962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CD9037-29B1-C0CD-1A73-6D3C030361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3537" y="685800"/>
            <a:ext cx="5910470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35419EF-8D6D-9053-7558-9B2DA20A6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8BC2-C63A-4B56-BD5D-F714400770B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33D1A1D5-7695-6598-5A5C-1286607076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43537" y="2262188"/>
            <a:ext cx="5910263" cy="3667125"/>
          </a:xfr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F0D2F617-FEF7-CE08-328E-EA1B34CA42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15829" y="6034418"/>
            <a:ext cx="3903507" cy="58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39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F604-C69C-4DB2-B9C5-CAAB18125ADB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8BC2-C63A-4B56-BD5D-F71440077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85943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F604-C69C-4DB2-B9C5-CAAB18125ADB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8BC2-C63A-4B56-BD5D-F71440077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77513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F604-C69C-4DB2-B9C5-CAAB18125ADB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8BC2-C63A-4B56-BD5D-F71440077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66092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F604-C69C-4DB2-B9C5-CAAB18125ADB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8BC2-C63A-4B56-BD5D-F71440077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12648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F604-C69C-4DB2-B9C5-CAAB18125ADB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8BC2-C63A-4B56-BD5D-F71440077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01274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F604-C69C-4DB2-B9C5-CAAB18125ADB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8BC2-C63A-4B56-BD5D-F71440077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564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F604-C69C-4DB2-B9C5-CAAB18125ADB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8BC2-C63A-4B56-BD5D-F71440077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74621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F604-C69C-4DB2-B9C5-CAAB18125ADB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8BC2-C63A-4B56-BD5D-F71440077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38871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6F604-C69C-4DB2-B9C5-CAAB18125ADB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48BC2-C63A-4B56-BD5D-F71440077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88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54" r:id="rId12"/>
    <p:sldLayoutId id="2147483656" r:id="rId13"/>
    <p:sldLayoutId id="2147483657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hyperlink" Target="https://doi.org/10.1002/pssb.202100306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emf"/><Relationship Id="rId11" Type="http://schemas.openxmlformats.org/officeDocument/2006/relationships/image" Target="../media/image25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4.png"/><Relationship Id="rId4" Type="http://schemas.openxmlformats.org/officeDocument/2006/relationships/image" Target="../media/image20.emf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2/adom.202002160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pn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3.jpe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Almaev_alex@mail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avs.scitation.org/author/Mikhaylov,+Alexey" TargetMode="External"/><Relationship Id="rId13" Type="http://schemas.openxmlformats.org/officeDocument/2006/relationships/hyperlink" Target="https://avs.scitation.org/author/Giulian,+Raquel" TargetMode="External"/><Relationship Id="rId18" Type="http://schemas.openxmlformats.org/officeDocument/2006/relationships/hyperlink" Target="https://doi.org/10.1116/6.0000928" TargetMode="External"/><Relationship Id="rId3" Type="http://schemas.openxmlformats.org/officeDocument/2006/relationships/hyperlink" Target="https://avs.scitation.org/author/Nikolskaya,+Alena" TargetMode="External"/><Relationship Id="rId7" Type="http://schemas.openxmlformats.org/officeDocument/2006/relationships/hyperlink" Target="https://avs.scitation.org/author/Nikolichev,+Dmitry" TargetMode="External"/><Relationship Id="rId12" Type="http://schemas.openxmlformats.org/officeDocument/2006/relationships/hyperlink" Target="https://avs.scitation.org/author/Buaczik,+Ant%C3%B4nio+Jr" TargetMode="External"/><Relationship Id="rId17" Type="http://schemas.openxmlformats.org/officeDocument/2006/relationships/hyperlink" Target="https://avs.scitation.org/author/Gogova,+Daniela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avs.scitation.org/author/Kumar,+Mahesh" TargetMode="Externa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vs.scitation.org/author/Stepanov,+Anton" TargetMode="External"/><Relationship Id="rId11" Type="http://schemas.openxmlformats.org/officeDocument/2006/relationships/hyperlink" Target="https://avs.scitation.org/author/Bolzan,+Charles+Airton" TargetMode="External"/><Relationship Id="rId5" Type="http://schemas.openxmlformats.org/officeDocument/2006/relationships/hyperlink" Target="https://avs.scitation.org/author/Korolev,+Dmitry" TargetMode="External"/><Relationship Id="rId15" Type="http://schemas.openxmlformats.org/officeDocument/2006/relationships/hyperlink" Target="https://avs.scitation.org/author/Kumar,+Ashok" TargetMode="External"/><Relationship Id="rId10" Type="http://schemas.openxmlformats.org/officeDocument/2006/relationships/hyperlink" Target="https://avs.scitation.org/author/Almaev,+Aleksei" TargetMode="External"/><Relationship Id="rId19" Type="http://schemas.openxmlformats.org/officeDocument/2006/relationships/image" Target="../media/image3.png"/><Relationship Id="rId4" Type="http://schemas.openxmlformats.org/officeDocument/2006/relationships/hyperlink" Target="https://avs.scitation.org/author/Okulich,+Evgenia" TargetMode="External"/><Relationship Id="rId9" Type="http://schemas.openxmlformats.org/officeDocument/2006/relationships/hyperlink" Target="https://avs.scitation.org/author/Tetelbaum,+David" TargetMode="External"/><Relationship Id="rId14" Type="http://schemas.openxmlformats.org/officeDocument/2006/relationships/hyperlink" Target="https://avs.scitation.org/author/Grande,+Pedro+Lui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s://doi.org/10.1116/6.0003618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16/6.0003618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oi.org/10.1116/6.0003618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16/6.0003618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11" Type="http://schemas.openxmlformats.org/officeDocument/2006/relationships/image" Target="../media/image19.jpe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8.jpeg"/><Relationship Id="rId4" Type="http://schemas.openxmlformats.org/officeDocument/2006/relationships/image" Target="../media/image15.wmf"/><Relationship Id="rId9" Type="http://schemas.openxmlformats.org/officeDocument/2006/relationships/hyperlink" Target="https://doi.org/10.1016/j.snb.2022.13190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FA5B12-F766-E917-88BC-3746D71D5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1212"/>
            <a:ext cx="9144000" cy="23876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Физические </a:t>
            </a:r>
            <a:r>
              <a:rPr lang="ru-RU" sz="2800" b="1" dirty="0"/>
              <a:t>основы разработки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и </a:t>
            </a:r>
            <a:r>
              <a:rPr lang="ru-RU" sz="2800" b="1" dirty="0"/>
              <a:t>функционирования элементов силовой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и </a:t>
            </a:r>
            <a:r>
              <a:rPr lang="ru-RU" sz="2800" b="1" dirty="0"/>
              <a:t>сенсорной электроники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на </a:t>
            </a:r>
            <a:r>
              <a:rPr lang="ru-RU" sz="2800" b="1" dirty="0"/>
              <a:t>основе оксида галлия</a:t>
            </a:r>
            <a:endParaRPr lang="ru-RU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19CDF91-87DE-043C-F64F-654F18F218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22364"/>
            <a:ext cx="9144000" cy="165576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Алексей Викторович </a:t>
            </a:r>
            <a:r>
              <a:rPr lang="ru-RU" dirty="0" err="1" smtClean="0">
                <a:solidFill>
                  <a:schemeClr val="tx1"/>
                </a:solidFill>
              </a:rPr>
              <a:t>Алмаев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907" y="4751699"/>
            <a:ext cx="2665723" cy="11848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46313" y="45162"/>
            <a:ext cx="3445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Конкурс молодых ученых СО РАН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95041" y="627950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750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8BC2-C63A-4B56-BD5D-F714400770BC}" type="slidenum">
              <a:rPr lang="ru-RU" smtClean="0"/>
              <a:t>10</a:t>
            </a:fld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90554"/>
            <a:ext cx="208284" cy="381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103" tIns="51551" rIns="103103" bIns="51551" anchor="ctr">
            <a:spAutoFit/>
          </a:bodyPr>
          <a:lstStyle/>
          <a:p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-190554"/>
            <a:ext cx="208284" cy="381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103" tIns="51551" rIns="103103" bIns="51551" anchor="ctr"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037091"/>
              </p:ext>
            </p:extLst>
          </p:nvPr>
        </p:nvGraphicFramePr>
        <p:xfrm>
          <a:off x="3599752" y="489541"/>
          <a:ext cx="3231931" cy="2331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1" name="Graph" r:id="rId3" imgW="2937679" imgH="2252244" progId="Origin50.Graph">
                  <p:embed/>
                </p:oleObj>
              </mc:Choice>
              <mc:Fallback>
                <p:oleObj name="Graph" r:id="rId3" imgW="2937679" imgH="2252244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05" t="9299" r="12076"/>
                      <a:stretch>
                        <a:fillRect/>
                      </a:stretch>
                    </p:blipFill>
                    <p:spPr bwMode="auto">
                      <a:xfrm>
                        <a:off x="3599752" y="489541"/>
                        <a:ext cx="3231931" cy="2331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-190554"/>
            <a:ext cx="208284" cy="381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103" tIns="51551" rIns="103103" bIns="51551" anchor="ctr">
            <a:spAutoFit/>
          </a:bodyPr>
          <a:lstStyle/>
          <a:p>
            <a:endParaRPr lang="ru-RU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-190554"/>
            <a:ext cx="208284" cy="381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103" tIns="51551" rIns="103103" bIns="51551" anchor="ctr">
            <a:spAutoFit/>
          </a:bodyPr>
          <a:lstStyle/>
          <a:p>
            <a:endParaRPr lang="ru-RU"/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-190554"/>
            <a:ext cx="208284" cy="381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103" tIns="51551" rIns="103103" bIns="51551" anchor="ctr"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906799"/>
              </p:ext>
            </p:extLst>
          </p:nvPr>
        </p:nvGraphicFramePr>
        <p:xfrm>
          <a:off x="7735452" y="396480"/>
          <a:ext cx="3493450" cy="2312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2" name="Graph" r:id="rId5" imgW="3946005" imgH="3019452" progId="Origin95.Graph">
                  <p:embed/>
                </p:oleObj>
              </mc:Choice>
              <mc:Fallback>
                <p:oleObj name="Graph" r:id="rId5" imgW="3946005" imgH="3019452" progId="Origin95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635" t="6851" b="1598"/>
                      <a:stretch>
                        <a:fillRect/>
                      </a:stretch>
                    </p:blipFill>
                    <p:spPr bwMode="auto">
                      <a:xfrm>
                        <a:off x="7735452" y="396480"/>
                        <a:ext cx="3493450" cy="23129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0" y="-190554"/>
            <a:ext cx="208284" cy="381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103" tIns="51551" rIns="103103" bIns="51551" anchor="ctr"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476928"/>
              </p:ext>
            </p:extLst>
          </p:nvPr>
        </p:nvGraphicFramePr>
        <p:xfrm>
          <a:off x="3483955" y="3088572"/>
          <a:ext cx="3673121" cy="2281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3" name="Graph" r:id="rId7" imgW="3935506" imgH="3012141" progId="Origin95.Graph">
                  <p:embed/>
                </p:oleObj>
              </mc:Choice>
              <mc:Fallback>
                <p:oleObj name="Graph" r:id="rId7" imgW="3935506" imgH="3012141" progId="Origin95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7291" b="1683"/>
                      <a:stretch>
                        <a:fillRect/>
                      </a:stretch>
                    </p:blipFill>
                    <p:spPr bwMode="auto">
                      <a:xfrm>
                        <a:off x="3483955" y="3088572"/>
                        <a:ext cx="3673121" cy="22810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22"/>
          <p:cNvSpPr>
            <a:spLocks noChangeArrowheads="1"/>
          </p:cNvSpPr>
          <p:nvPr/>
        </p:nvSpPr>
        <p:spPr bwMode="auto">
          <a:xfrm>
            <a:off x="2926215" y="5444023"/>
            <a:ext cx="4955519" cy="6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103" tIns="51551" rIns="103103" bIns="51551">
            <a:spAutoFit/>
          </a:bodyPr>
          <a:lstStyle/>
          <a:p>
            <a:pPr algn="ctr"/>
            <a:r>
              <a:rPr lang="ru-RU" dirty="0" smtClean="0"/>
              <a:t>Временные зависимости силы тока плёнок </a:t>
            </a:r>
          </a:p>
          <a:p>
            <a:pPr algn="ctr"/>
            <a:r>
              <a:rPr lang="ru-RU" dirty="0" smtClean="0"/>
              <a:t>ε(κ</a:t>
            </a:r>
            <a:r>
              <a:rPr lang="ru-RU" dirty="0"/>
              <a:t>)</a:t>
            </a:r>
            <a:r>
              <a:rPr lang="en-US" dirty="0"/>
              <a:t>-</a:t>
            </a:r>
            <a:r>
              <a:rPr lang="en-US" dirty="0" smtClean="0"/>
              <a:t>Ga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:Sn</a:t>
            </a:r>
            <a:r>
              <a:rPr lang="ru-RU" dirty="0"/>
              <a:t> </a:t>
            </a:r>
            <a:r>
              <a:rPr lang="ru-RU" dirty="0" smtClean="0"/>
              <a:t>при воздействии</a:t>
            </a:r>
            <a:r>
              <a:rPr lang="en-US" dirty="0" smtClean="0"/>
              <a:t> </a:t>
            </a:r>
            <a:r>
              <a:rPr lang="en-US" dirty="0"/>
              <a:t>1 % H</a:t>
            </a:r>
            <a:r>
              <a:rPr lang="en-US" baseline="-25000" dirty="0"/>
              <a:t>2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5" name="Прямоугольник 1"/>
          <p:cNvSpPr>
            <a:spLocks noChangeArrowheads="1"/>
          </p:cNvSpPr>
          <p:nvPr/>
        </p:nvSpPr>
        <p:spPr bwMode="auto">
          <a:xfrm>
            <a:off x="2021505" y="5894"/>
            <a:ext cx="8653584" cy="36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ru-RU" altLang="ru-RU" dirty="0" smtClean="0"/>
              <a:t>Газовые сенсоры на основе псевдогексагональной фазы оксида галлия</a:t>
            </a:r>
            <a:endParaRPr lang="ru-RU" altLang="ru-RU" dirty="0"/>
          </a:p>
        </p:txBody>
      </p:sp>
      <p:pic>
        <p:nvPicPr>
          <p:cNvPr id="16" name="Picture 2" descr="C:\Users\Sevastian\Desktop\2021.04.19\521-2_01.t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3" y="1137620"/>
            <a:ext cx="2727341" cy="186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2" t="21443" r="16266" b="31224"/>
          <a:stretch>
            <a:fillRect/>
          </a:stretch>
        </p:blipFill>
        <p:spPr bwMode="auto">
          <a:xfrm>
            <a:off x="511686" y="3024979"/>
            <a:ext cx="2739385" cy="181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"/>
          <p:cNvSpPr>
            <a:spLocks noChangeArrowheads="1"/>
          </p:cNvSpPr>
          <p:nvPr/>
        </p:nvSpPr>
        <p:spPr bwMode="auto">
          <a:xfrm>
            <a:off x="538028" y="1244779"/>
            <a:ext cx="2056316" cy="39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498" tIns="57749" rIns="115498" bIns="57749">
            <a:spAutoFit/>
          </a:bodyPr>
          <a:lstStyle/>
          <a:p>
            <a:r>
              <a:rPr lang="en-US" altLang="ru-RU" dirty="0">
                <a:solidFill>
                  <a:schemeClr val="bg1"/>
                </a:solidFill>
              </a:rPr>
              <a:t>Dg = 200-600 </a:t>
            </a:r>
            <a:r>
              <a:rPr lang="ru-RU" altLang="ru-RU" dirty="0" err="1" smtClean="0">
                <a:solidFill>
                  <a:schemeClr val="bg1"/>
                </a:solidFill>
              </a:rPr>
              <a:t>нм</a:t>
            </a:r>
            <a:r>
              <a:rPr lang="en-US" alt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1" name="Picture 2" descr="G:\АЛМАЕВ Т Р\Эпсилон 521 -2\sem week\Рисунок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100" y="3694580"/>
            <a:ext cx="3303209" cy="157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3"/>
          <p:cNvSpPr>
            <a:spLocks noChangeArrowheads="1"/>
          </p:cNvSpPr>
          <p:nvPr/>
        </p:nvSpPr>
        <p:spPr bwMode="auto">
          <a:xfrm>
            <a:off x="8306457" y="5311417"/>
            <a:ext cx="2024889" cy="9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>
            <a:spAutoFit/>
          </a:bodyPr>
          <a:lstStyle/>
          <a:p>
            <a:pPr algn="ctr"/>
            <a:r>
              <a:rPr lang="en-US" altLang="ru-RU" i="1" dirty="0" err="1"/>
              <a:t>e</a:t>
            </a:r>
            <a:r>
              <a:rPr lang="en-US" altLang="ru-RU" dirty="0" err="1"/>
              <a:t>φ</a:t>
            </a:r>
            <a:r>
              <a:rPr lang="en-US" altLang="ru-RU" i="1" baseline="-25000" dirty="0" err="1"/>
              <a:t>s</a:t>
            </a:r>
            <a:r>
              <a:rPr lang="en-US" altLang="ru-RU" dirty="0"/>
              <a:t> </a:t>
            </a:r>
            <a:r>
              <a:rPr lang="ru-RU" altLang="ru-RU" dirty="0"/>
              <a:t>~ </a:t>
            </a:r>
            <a:r>
              <a:rPr lang="en-US" altLang="ru-RU" i="1" dirty="0"/>
              <a:t>N</a:t>
            </a:r>
            <a:r>
              <a:rPr lang="ru-RU" altLang="ru-RU" baseline="-25000" dirty="0"/>
              <a:t>О</a:t>
            </a:r>
            <a:r>
              <a:rPr lang="ru-RU" altLang="ru-RU" baseline="30000" dirty="0"/>
              <a:t>2</a:t>
            </a:r>
            <a:endParaRPr lang="en-US" altLang="ru-RU" i="1" dirty="0"/>
          </a:p>
          <a:p>
            <a:pPr algn="ctr"/>
            <a:r>
              <a:rPr lang="en-US" altLang="ru-RU" i="1" dirty="0"/>
              <a:t>W</a:t>
            </a:r>
            <a:r>
              <a:rPr lang="ru-RU" altLang="ru-RU" dirty="0"/>
              <a:t> = </a:t>
            </a:r>
            <a:r>
              <a:rPr lang="en-US" altLang="ru-RU" i="1" dirty="0"/>
              <a:t>L</a:t>
            </a:r>
            <a:r>
              <a:rPr lang="en-US" altLang="ru-RU" i="1" baseline="-25000" dirty="0"/>
              <a:t>D</a:t>
            </a:r>
            <a:r>
              <a:rPr lang="ru-RU" altLang="ru-RU" dirty="0"/>
              <a:t>[2</a:t>
            </a:r>
            <a:r>
              <a:rPr lang="en-US" altLang="ru-RU" i="1" dirty="0" err="1"/>
              <a:t>e</a:t>
            </a:r>
            <a:r>
              <a:rPr lang="en-US" altLang="ru-RU" dirty="0" err="1"/>
              <a:t>φ</a:t>
            </a:r>
            <a:r>
              <a:rPr lang="en-US" altLang="ru-RU" i="1" baseline="-25000" dirty="0" err="1"/>
              <a:t>s</a:t>
            </a:r>
            <a:r>
              <a:rPr lang="ru-RU" altLang="ru-RU" dirty="0"/>
              <a:t>/(</a:t>
            </a:r>
            <a:r>
              <a:rPr lang="en-US" altLang="ru-RU" i="1" dirty="0" err="1"/>
              <a:t>kT</a:t>
            </a:r>
            <a:r>
              <a:rPr lang="ru-RU" altLang="ru-RU" dirty="0"/>
              <a:t>)]</a:t>
            </a:r>
            <a:r>
              <a:rPr lang="ru-RU" altLang="ru-RU" baseline="30000" dirty="0"/>
              <a:t>0.5</a:t>
            </a:r>
            <a:endParaRPr lang="en-US" altLang="ru-RU" dirty="0"/>
          </a:p>
          <a:p>
            <a:pPr algn="ctr"/>
            <a:r>
              <a:rPr lang="en-US" altLang="ru-RU" i="1" dirty="0"/>
              <a:t>G</a:t>
            </a:r>
            <a:r>
              <a:rPr lang="ru-RU" altLang="ru-RU" dirty="0"/>
              <a:t> = </a:t>
            </a:r>
            <a:r>
              <a:rPr lang="en-US" altLang="ru-RU" i="1" dirty="0"/>
              <a:t>G</a:t>
            </a:r>
            <a:r>
              <a:rPr lang="ru-RU" altLang="ru-RU" baseline="-25000" dirty="0"/>
              <a:t>0</a:t>
            </a:r>
            <a:r>
              <a:rPr lang="ru-RU" altLang="ru-RU" dirty="0"/>
              <a:t>×(1 – 2</a:t>
            </a:r>
            <a:r>
              <a:rPr lang="en-US" altLang="ru-RU" i="1" dirty="0"/>
              <a:t>W</a:t>
            </a:r>
            <a:r>
              <a:rPr lang="ru-RU" altLang="ru-RU" i="1" dirty="0"/>
              <a:t>/</a:t>
            </a:r>
            <a:r>
              <a:rPr lang="en-US" altLang="ru-RU" i="1" dirty="0"/>
              <a:t>D</a:t>
            </a:r>
            <a:r>
              <a:rPr lang="ru-RU" altLang="ru-RU" dirty="0"/>
              <a:t>)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0" y="6278246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69442" y="6247219"/>
            <a:ext cx="120155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/>
              <a:t>Almaev</a:t>
            </a:r>
            <a:r>
              <a:rPr lang="ru-RU" sz="1600" dirty="0"/>
              <a:t> A., </a:t>
            </a:r>
            <a:r>
              <a:rPr lang="ru-RU" sz="1600" dirty="0" err="1"/>
              <a:t>Nikolaev</a:t>
            </a:r>
            <a:r>
              <a:rPr lang="ru-RU" sz="1600" dirty="0"/>
              <a:t> V., </a:t>
            </a:r>
            <a:r>
              <a:rPr lang="ru-RU" sz="1600" dirty="0" err="1"/>
              <a:t>Butenko</a:t>
            </a:r>
            <a:r>
              <a:rPr lang="ru-RU" sz="1600" dirty="0"/>
              <a:t> P., </a:t>
            </a:r>
            <a:r>
              <a:rPr lang="ru-RU" sz="1600" dirty="0" err="1"/>
              <a:t>Stepanov</a:t>
            </a:r>
            <a:r>
              <a:rPr lang="ru-RU" sz="1600" dirty="0"/>
              <a:t> S., </a:t>
            </a:r>
            <a:r>
              <a:rPr lang="ru-RU" sz="1600" dirty="0" err="1"/>
              <a:t>Pechnikov</a:t>
            </a:r>
            <a:r>
              <a:rPr lang="ru-RU" sz="1600" dirty="0"/>
              <a:t> A., </a:t>
            </a:r>
            <a:r>
              <a:rPr lang="ru-RU" sz="1600" dirty="0" err="1"/>
              <a:t>Yakovlev</a:t>
            </a:r>
            <a:r>
              <a:rPr lang="ru-RU" sz="1600" dirty="0"/>
              <a:t> N., </a:t>
            </a:r>
            <a:r>
              <a:rPr lang="ru-RU" sz="1600" dirty="0" err="1"/>
              <a:t>Sinyugin</a:t>
            </a:r>
            <a:r>
              <a:rPr lang="ru-RU" sz="1600" dirty="0"/>
              <a:t> I., </a:t>
            </a:r>
            <a:r>
              <a:rPr lang="ru-RU" sz="1600" dirty="0" err="1"/>
              <a:t>Shapenkov</a:t>
            </a:r>
            <a:r>
              <a:rPr lang="ru-RU" sz="1600" dirty="0"/>
              <a:t> S., </a:t>
            </a:r>
            <a:r>
              <a:rPr lang="ru-RU" sz="1600" dirty="0" err="1"/>
              <a:t>Scheglov</a:t>
            </a:r>
            <a:r>
              <a:rPr lang="ru-RU" sz="1600" dirty="0"/>
              <a:t> M. </a:t>
            </a:r>
            <a:r>
              <a:rPr lang="ru-RU" sz="1600" dirty="0" err="1"/>
              <a:t>Gas</a:t>
            </a:r>
            <a:r>
              <a:rPr lang="ru-RU" sz="1600" dirty="0"/>
              <a:t> </a:t>
            </a:r>
            <a:r>
              <a:rPr lang="ru-RU" sz="1600" dirty="0" err="1"/>
              <a:t>Sensors</a:t>
            </a:r>
            <a:r>
              <a:rPr lang="ru-RU" sz="1600" dirty="0"/>
              <a:t> </a:t>
            </a:r>
            <a:r>
              <a:rPr lang="ru-RU" sz="1600" dirty="0" err="1"/>
              <a:t>Based</a:t>
            </a:r>
            <a:r>
              <a:rPr lang="ru-RU" sz="1600" dirty="0"/>
              <a:t> </a:t>
            </a:r>
            <a:r>
              <a:rPr lang="ru-RU" sz="1600" dirty="0" err="1"/>
              <a:t>on</a:t>
            </a:r>
            <a:r>
              <a:rPr lang="ru-RU" sz="1600" dirty="0"/>
              <a:t> </a:t>
            </a:r>
            <a:r>
              <a:rPr lang="ru-RU" sz="1600" dirty="0" err="1"/>
              <a:t>Pseudohexagonal</a:t>
            </a:r>
            <a:r>
              <a:rPr lang="ru-RU" sz="1600" dirty="0"/>
              <a:t> </a:t>
            </a:r>
            <a:r>
              <a:rPr lang="ru-RU" sz="1600" dirty="0" err="1"/>
              <a:t>Phase</a:t>
            </a:r>
            <a:r>
              <a:rPr lang="ru-RU" sz="1600" dirty="0"/>
              <a:t> </a:t>
            </a:r>
            <a:r>
              <a:rPr lang="ru-RU" sz="1600" dirty="0" err="1"/>
              <a:t>of</a:t>
            </a:r>
            <a:r>
              <a:rPr lang="ru-RU" sz="1600" dirty="0"/>
              <a:t> </a:t>
            </a:r>
            <a:r>
              <a:rPr lang="ru-RU" sz="1600" dirty="0" err="1"/>
              <a:t>Gallium</a:t>
            </a:r>
            <a:r>
              <a:rPr lang="ru-RU" sz="1600" dirty="0"/>
              <a:t> </a:t>
            </a:r>
            <a:r>
              <a:rPr lang="ru-RU" sz="1600" dirty="0" err="1"/>
              <a:t>Oxide</a:t>
            </a:r>
            <a:r>
              <a:rPr lang="ru-RU" sz="1600" dirty="0"/>
              <a:t> // </a:t>
            </a:r>
            <a:r>
              <a:rPr lang="ru-RU" sz="1600" dirty="0" err="1"/>
              <a:t>Physica</a:t>
            </a:r>
            <a:r>
              <a:rPr lang="ru-RU" sz="1600" dirty="0"/>
              <a:t> </a:t>
            </a:r>
            <a:r>
              <a:rPr lang="ru-RU" sz="1600" dirty="0" err="1"/>
              <a:t>Status</a:t>
            </a:r>
            <a:r>
              <a:rPr lang="ru-RU" sz="1600" dirty="0"/>
              <a:t> </a:t>
            </a:r>
            <a:r>
              <a:rPr lang="ru-RU" sz="1600" dirty="0" err="1"/>
              <a:t>Solidi</a:t>
            </a:r>
            <a:r>
              <a:rPr lang="ru-RU" sz="1600" dirty="0"/>
              <a:t> B. 2022. V. 259. </a:t>
            </a:r>
            <a:r>
              <a:rPr lang="ru-RU" sz="1600" dirty="0" err="1"/>
              <a:t>Paper</a:t>
            </a:r>
            <a:r>
              <a:rPr lang="ru-RU" sz="1600" dirty="0"/>
              <a:t> </a:t>
            </a:r>
            <a:r>
              <a:rPr lang="ru-RU" sz="1600" dirty="0" err="1"/>
              <a:t>No</a:t>
            </a:r>
            <a:r>
              <a:rPr lang="ru-RU" sz="1600" dirty="0"/>
              <a:t> 2100306</a:t>
            </a:r>
            <a:r>
              <a:rPr lang="ru-RU" sz="1600" dirty="0" smtClean="0"/>
              <a:t>. </a:t>
            </a:r>
            <a:r>
              <a:rPr lang="en-US" sz="1600" dirty="0">
                <a:hlinkClick r:id="rId12"/>
              </a:rPr>
              <a:t>https://</a:t>
            </a:r>
            <a:r>
              <a:rPr lang="en-US" sz="1600" dirty="0" smtClean="0">
                <a:hlinkClick r:id="rId12"/>
              </a:rPr>
              <a:t>doi.org/10.1002/pssb.202100306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511685" y="5065420"/>
            <a:ext cx="2739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СЭМ снимки поверхности и скола </a:t>
            </a:r>
            <a:r>
              <a:rPr lang="ru-RU" dirty="0"/>
              <a:t>ε(κ)</a:t>
            </a:r>
            <a:r>
              <a:rPr lang="en-US" dirty="0"/>
              <a:t>-Ga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769944" y="2716097"/>
            <a:ext cx="3268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РДА спектр</a:t>
            </a:r>
            <a:r>
              <a:rPr lang="en-US" dirty="0" smtClean="0"/>
              <a:t> </a:t>
            </a:r>
            <a:r>
              <a:rPr lang="ru-RU" dirty="0"/>
              <a:t>ε(κ)</a:t>
            </a:r>
            <a:r>
              <a:rPr lang="en-US" dirty="0"/>
              <a:t>-</a:t>
            </a:r>
            <a:r>
              <a:rPr lang="en-US" dirty="0" smtClean="0"/>
              <a:t>Ga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846297" y="2662565"/>
            <a:ext cx="4945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Температурная зависимость </a:t>
            </a:r>
            <a:r>
              <a:rPr lang="ru-RU" dirty="0"/>
              <a:t>откликов плёнок ε(κ)</a:t>
            </a:r>
            <a:r>
              <a:rPr lang="en-US" dirty="0"/>
              <a:t>-Ga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ru-RU" dirty="0" smtClean="0"/>
              <a:t> на разные газы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8067264" y="3325248"/>
            <a:ext cx="2990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Механизм чувствительности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78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8BC2-C63A-4B56-BD5D-F714400770BC}" type="slidenum">
              <a:rPr lang="ru-RU" smtClean="0"/>
              <a:t>11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59806" y="173433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Солнечно-слепые детекторы ультрафиолетового излучения на </a:t>
            </a:r>
            <a:r>
              <a:rPr lang="ru-RU" dirty="0" smtClean="0"/>
              <a:t>основе плёнок метастабильных фаз оксида </a:t>
            </a:r>
            <a:r>
              <a:rPr lang="ru-RU" dirty="0"/>
              <a:t>галлия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5423" y="819764"/>
            <a:ext cx="98351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Детектирование </a:t>
            </a:r>
            <a:r>
              <a:rPr lang="ru-RU" dirty="0"/>
              <a:t>излучения с длиной волны </a:t>
            </a:r>
            <a:r>
              <a:rPr lang="en-US" dirty="0"/>
              <a:t>λ</a:t>
            </a:r>
            <a:r>
              <a:rPr lang="ru-RU" dirty="0"/>
              <a:t> ≤ 280 </a:t>
            </a:r>
            <a:r>
              <a:rPr lang="ru-RU" dirty="0" err="1"/>
              <a:t>нм</a:t>
            </a:r>
            <a:r>
              <a:rPr lang="ru-RU" dirty="0"/>
              <a:t> (область </a:t>
            </a:r>
            <a:r>
              <a:rPr lang="en-US" dirty="0"/>
              <a:t>UVC</a:t>
            </a:r>
            <a:r>
              <a:rPr lang="ru-RU" dirty="0"/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Переходы зона-зона.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171" y="1699195"/>
            <a:ext cx="8964872" cy="4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36512" y="6148187"/>
            <a:ext cx="1222851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48791" y="6180356"/>
            <a:ext cx="1186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 smtClean="0"/>
              <a:t>Kaur</a:t>
            </a:r>
            <a:r>
              <a:rPr lang="ru-RU" sz="1600" dirty="0" smtClean="0"/>
              <a:t> </a:t>
            </a:r>
            <a:r>
              <a:rPr lang="en-US" sz="1600" dirty="0" smtClean="0"/>
              <a:t>D</a:t>
            </a:r>
            <a:r>
              <a:rPr lang="ru-RU" sz="1600" dirty="0" smtClean="0"/>
              <a:t>.</a:t>
            </a:r>
            <a:r>
              <a:rPr lang="en-US" sz="1600" dirty="0" smtClean="0"/>
              <a:t>, Kumar M</a:t>
            </a:r>
            <a:r>
              <a:rPr lang="ru-RU" sz="1600" dirty="0" smtClean="0"/>
              <a:t>. </a:t>
            </a:r>
            <a:r>
              <a:rPr lang="en-US" sz="1600" dirty="0"/>
              <a:t>A Strategic Review on Gallium Oxide Based Deep-Ultraviolet </a:t>
            </a:r>
            <a:r>
              <a:rPr lang="en-US" sz="1600" dirty="0" err="1"/>
              <a:t>Photodetectors</a:t>
            </a:r>
            <a:r>
              <a:rPr lang="en-US" sz="1600" dirty="0"/>
              <a:t>: Recent Progress and Future Prospects // Adv. Optical Mater. 2021, 2002160. </a:t>
            </a: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doi.org/10.1002/adom.202002160</a:t>
            </a:r>
            <a:r>
              <a:rPr lang="en-US" sz="1600" dirty="0" smtClean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2273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8BC2-C63A-4B56-BD5D-F714400770BC}" type="slidenum">
              <a:rPr lang="ru-RU" smtClean="0"/>
              <a:t>12</a:t>
            </a:fld>
            <a:endParaRPr lang="ru-RU"/>
          </a:p>
        </p:txBody>
      </p:sp>
      <p:pic>
        <p:nvPicPr>
          <p:cNvPr id="3" name="Picture 2" descr="graphical abstra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602" y="3153327"/>
            <a:ext cx="3379656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-179430"/>
            <a:ext cx="163790" cy="35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71" tIns="40535" rIns="81071" bIns="40535" anchor="ctr"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234395"/>
              </p:ext>
            </p:extLst>
          </p:nvPr>
        </p:nvGraphicFramePr>
        <p:xfrm>
          <a:off x="537799" y="420562"/>
          <a:ext cx="3511540" cy="25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" name="Graph" r:id="rId4" imgW="4062714" imgH="2934182" progId="Origin50.Graph">
                  <p:embed/>
                </p:oleObj>
              </mc:Choice>
              <mc:Fallback>
                <p:oleObj name="Graph" r:id="rId4" imgW="4062714" imgH="2934182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950" t="9193" r="11615" b="6728"/>
                      <a:stretch>
                        <a:fillRect/>
                      </a:stretch>
                    </p:blipFill>
                    <p:spPr bwMode="auto">
                      <a:xfrm>
                        <a:off x="537799" y="420562"/>
                        <a:ext cx="3511540" cy="252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1_T1_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032" y="3153327"/>
            <a:ext cx="3351580" cy="239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3063" y="64791"/>
            <a:ext cx="10781072" cy="35885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none" lIns="40534" tIns="40534" rIns="40534" bIns="405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eaLnBrk="1" latinLnBrk="1">
              <a:defRPr/>
            </a:pPr>
            <a:r>
              <a:rPr lang="ru-RU" dirty="0" smtClean="0">
                <a:solidFill>
                  <a:srgbClr val="000000"/>
                </a:solidFill>
                <a:latin typeface="+mn-lt"/>
              </a:rPr>
              <a:t>Солнечно-слепые детекторы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+mn-lt"/>
              </a:rPr>
              <a:t>ультрафиолета на основе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HVPE </a:t>
            </a:r>
            <a:r>
              <a:rPr lang="ru-RU" dirty="0" smtClean="0">
                <a:solidFill>
                  <a:srgbClr val="000000"/>
                </a:solidFill>
                <a:latin typeface="+mn-lt"/>
              </a:rPr>
              <a:t>плёнок </a:t>
            </a:r>
            <a:r>
              <a:rPr lang="ru-RU" dirty="0" smtClean="0">
                <a:latin typeface="+mn-lt"/>
              </a:rPr>
              <a:t>α-</a:t>
            </a:r>
            <a:r>
              <a:rPr lang="en-US" dirty="0" err="1" smtClean="0">
                <a:latin typeface="+mn-lt"/>
              </a:rPr>
              <a:t>Ga</a:t>
            </a:r>
            <a:r>
              <a:rPr lang="ru-RU" baseline="-25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O</a:t>
            </a:r>
            <a:r>
              <a:rPr lang="ru-RU" baseline="-25000" dirty="0" smtClean="0">
                <a:latin typeface="+mn-lt"/>
              </a:rPr>
              <a:t>3</a:t>
            </a:r>
            <a:r>
              <a:rPr lang="ru-RU" dirty="0" smtClean="0">
                <a:latin typeface="+mn-lt"/>
              </a:rPr>
              <a:t> с гигантской чувствител</a:t>
            </a:r>
            <a:r>
              <a:rPr lang="ru-RU" dirty="0">
                <a:latin typeface="+mn-lt"/>
              </a:rPr>
              <a:t>ь</a:t>
            </a:r>
            <a:r>
              <a:rPr lang="ru-RU" dirty="0" smtClean="0">
                <a:latin typeface="+mn-lt"/>
              </a:rPr>
              <a:t>ностью</a:t>
            </a:r>
            <a:endParaRPr lang="ru-RU" dirty="0" smtClean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" name="Picture 6" descr="fig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" t="8708" r="12288" b="3453"/>
          <a:stretch>
            <a:fillRect/>
          </a:stretch>
        </p:blipFill>
        <p:spPr bwMode="auto">
          <a:xfrm>
            <a:off x="6173598" y="392872"/>
            <a:ext cx="3277874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-36512" y="5926539"/>
            <a:ext cx="1222851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81894" y="5937469"/>
            <a:ext cx="121101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/>
              <a:t>Almaev</a:t>
            </a:r>
            <a:r>
              <a:rPr lang="ru-RU" sz="1600" dirty="0"/>
              <a:t> A., </a:t>
            </a:r>
            <a:r>
              <a:rPr lang="ru-RU" sz="1600" dirty="0" err="1"/>
              <a:t>Nikolaev</a:t>
            </a:r>
            <a:r>
              <a:rPr lang="ru-RU" sz="1600" dirty="0"/>
              <a:t> V., </a:t>
            </a:r>
            <a:r>
              <a:rPr lang="ru-RU" sz="1600" dirty="0" err="1"/>
              <a:t>Kopyev</a:t>
            </a:r>
            <a:r>
              <a:rPr lang="ru-RU" sz="1600" dirty="0"/>
              <a:t> V., </a:t>
            </a:r>
            <a:r>
              <a:rPr lang="ru-RU" sz="1600" dirty="0" err="1"/>
              <a:t>Shapenkov</a:t>
            </a:r>
            <a:r>
              <a:rPr lang="ru-RU" sz="1600" dirty="0"/>
              <a:t> S., </a:t>
            </a:r>
            <a:r>
              <a:rPr lang="ru-RU" sz="1600" dirty="0" err="1"/>
              <a:t>Yakovlev</a:t>
            </a:r>
            <a:r>
              <a:rPr lang="ru-RU" sz="1600" dirty="0"/>
              <a:t> N., </a:t>
            </a:r>
            <a:r>
              <a:rPr lang="ru-RU" sz="1600" dirty="0" err="1"/>
              <a:t>Kushnarev</a:t>
            </a:r>
            <a:r>
              <a:rPr lang="ru-RU" sz="1600" dirty="0"/>
              <a:t> B., </a:t>
            </a:r>
            <a:r>
              <a:rPr lang="ru-RU" sz="1600" dirty="0" err="1"/>
              <a:t>Pechnikov</a:t>
            </a:r>
            <a:r>
              <a:rPr lang="ru-RU" sz="1600" dirty="0"/>
              <a:t> A., </a:t>
            </a:r>
            <a:r>
              <a:rPr lang="ru-RU" sz="1600" dirty="0" err="1"/>
              <a:t>Deng</a:t>
            </a:r>
            <a:r>
              <a:rPr lang="ru-RU" sz="1600" dirty="0"/>
              <a:t> J., </a:t>
            </a:r>
            <a:r>
              <a:rPr lang="ru-RU" sz="1600" dirty="0" err="1"/>
              <a:t>Izaak</a:t>
            </a:r>
            <a:r>
              <a:rPr lang="ru-RU" sz="1600" dirty="0"/>
              <a:t> T., </a:t>
            </a:r>
            <a:r>
              <a:rPr lang="ru-RU" sz="1600" dirty="0" err="1"/>
              <a:t>Chikiryaka</a:t>
            </a:r>
            <a:r>
              <a:rPr lang="ru-RU" sz="1600" dirty="0"/>
              <a:t> A., </a:t>
            </a:r>
            <a:r>
              <a:rPr lang="ru-RU" sz="1600" dirty="0" err="1"/>
              <a:t>Scheglov</a:t>
            </a:r>
            <a:r>
              <a:rPr lang="ru-RU" sz="1600" dirty="0"/>
              <a:t> M., </a:t>
            </a:r>
            <a:r>
              <a:rPr lang="ru-RU" sz="1600" dirty="0" err="1"/>
              <a:t>Zarichny</a:t>
            </a:r>
            <a:r>
              <a:rPr lang="ru-RU" sz="1600" dirty="0"/>
              <a:t> A. </a:t>
            </a:r>
            <a:r>
              <a:rPr lang="ru-RU" sz="1600" dirty="0" err="1"/>
              <a:t>Solar-blind</a:t>
            </a:r>
            <a:r>
              <a:rPr lang="ru-RU" sz="1600" dirty="0"/>
              <a:t> </a:t>
            </a:r>
            <a:r>
              <a:rPr lang="ru-RU" sz="1600" dirty="0" err="1"/>
              <a:t>ultraviolet</a:t>
            </a:r>
            <a:r>
              <a:rPr lang="ru-RU" sz="1600" dirty="0"/>
              <a:t> </a:t>
            </a:r>
            <a:r>
              <a:rPr lang="ru-RU" sz="1600" dirty="0" err="1"/>
              <a:t>detectors</a:t>
            </a:r>
            <a:r>
              <a:rPr lang="ru-RU" sz="1600" dirty="0"/>
              <a:t> </a:t>
            </a:r>
            <a:r>
              <a:rPr lang="ru-RU" sz="1600" dirty="0" err="1"/>
              <a:t>based</a:t>
            </a:r>
            <a:r>
              <a:rPr lang="ru-RU" sz="1600" dirty="0"/>
              <a:t> </a:t>
            </a:r>
            <a:r>
              <a:rPr lang="ru-RU" sz="1600" dirty="0" err="1"/>
              <a:t>on</a:t>
            </a:r>
            <a:r>
              <a:rPr lang="ru-RU" sz="1600" dirty="0"/>
              <a:t> </a:t>
            </a:r>
            <a:r>
              <a:rPr lang="ru-RU" sz="1600" dirty="0" err="1"/>
              <a:t>high-quality</a:t>
            </a:r>
            <a:r>
              <a:rPr lang="ru-RU" sz="1600" dirty="0"/>
              <a:t> HVPE α-Ga2O3 </a:t>
            </a:r>
            <a:r>
              <a:rPr lang="ru-RU" sz="1600" dirty="0" err="1"/>
              <a:t>films</a:t>
            </a:r>
            <a:r>
              <a:rPr lang="ru-RU" sz="1600" dirty="0"/>
              <a:t> </a:t>
            </a:r>
            <a:r>
              <a:rPr lang="ru-RU" sz="1600" dirty="0" err="1"/>
              <a:t>with</a:t>
            </a:r>
            <a:r>
              <a:rPr lang="ru-RU" sz="1600" dirty="0"/>
              <a:t> </a:t>
            </a:r>
            <a:r>
              <a:rPr lang="ru-RU" sz="1600" dirty="0" err="1"/>
              <a:t>giant</a:t>
            </a:r>
            <a:r>
              <a:rPr lang="ru-RU" sz="1600" dirty="0"/>
              <a:t> </a:t>
            </a:r>
            <a:r>
              <a:rPr lang="ru-RU" sz="1600" dirty="0" err="1"/>
              <a:t>responsivity</a:t>
            </a:r>
            <a:r>
              <a:rPr lang="ru-RU" sz="1600" dirty="0"/>
              <a:t> // IEEE </a:t>
            </a:r>
            <a:r>
              <a:rPr lang="ru-RU" sz="1600" dirty="0" err="1"/>
              <a:t>Sensors</a:t>
            </a:r>
            <a:r>
              <a:rPr lang="ru-RU" sz="1600" dirty="0"/>
              <a:t> </a:t>
            </a:r>
            <a:r>
              <a:rPr lang="ru-RU" sz="1600" dirty="0" err="1"/>
              <a:t>Journal</a:t>
            </a:r>
            <a:r>
              <a:rPr lang="ru-RU" sz="1600" dirty="0"/>
              <a:t>. 2023. V. 23, </a:t>
            </a:r>
            <a:r>
              <a:rPr lang="ru-RU" sz="1600" dirty="0" err="1"/>
              <a:t>No</a:t>
            </a:r>
            <a:r>
              <a:rPr lang="ru-RU" sz="1600" dirty="0"/>
              <a:t> 17. P. </a:t>
            </a:r>
            <a:r>
              <a:rPr lang="ru-RU" sz="1600" dirty="0" smtClean="0"/>
              <a:t>19245-19255. </a:t>
            </a:r>
            <a:r>
              <a:rPr lang="en-US" sz="1600" dirty="0" smtClean="0"/>
              <a:t>10.1109/JSEN.2023.3297127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991523" y="1036159"/>
            <a:ext cx="22246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РДА спектр</a:t>
            </a:r>
            <a:r>
              <a:rPr lang="en-US" dirty="0" smtClean="0"/>
              <a:t> </a:t>
            </a:r>
            <a:r>
              <a:rPr lang="ru-RU" dirty="0" smtClean="0"/>
              <a:t>плёнки α</a:t>
            </a:r>
            <a:r>
              <a:rPr lang="en-US" dirty="0"/>
              <a:t>-Ga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ru-RU" dirty="0" smtClean="0"/>
              <a:t>, выращенной методом </a:t>
            </a:r>
            <a:r>
              <a:rPr lang="en-US" dirty="0" smtClean="0"/>
              <a:t>HVPE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9835117" y="1036159"/>
            <a:ext cx="1494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Спектр пропускания плёнок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60745" y="3910499"/>
            <a:ext cx="1494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СЭМ снимок скола плёнок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890437" y="3803628"/>
            <a:ext cx="2059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Спектр токовой чувствительности  плёнок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379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8BC2-C63A-4B56-BD5D-F714400770BC}" type="slidenum">
              <a:rPr lang="ru-RU" smtClean="0"/>
              <a:t>13</a:t>
            </a:fld>
            <a:endParaRPr lang="ru-RU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-179430"/>
            <a:ext cx="163790" cy="35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71" tIns="40535" rIns="81071" bIns="40535" anchor="ctr">
            <a:spAutoFit/>
          </a:bodyPr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387774"/>
              </p:ext>
            </p:extLst>
          </p:nvPr>
        </p:nvGraphicFramePr>
        <p:xfrm>
          <a:off x="319644" y="593328"/>
          <a:ext cx="11634604" cy="463055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499911"/>
                <a:gridCol w="3061609"/>
                <a:gridCol w="941381"/>
                <a:gridCol w="1868225"/>
                <a:gridCol w="1363005"/>
                <a:gridCol w="1537468"/>
                <a:gridCol w="1363005"/>
              </a:tblGrid>
              <a:tr h="243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Material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Producer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Type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</a:t>
                      </a:r>
                      <a:r>
                        <a:rPr lang="en-US" sz="1600" baseline="-25000" dirty="0">
                          <a:effectLst/>
                        </a:rPr>
                        <a:t>D</a:t>
                      </a:r>
                      <a:r>
                        <a:rPr lang="en-US" sz="1600" dirty="0">
                          <a:effectLst/>
                        </a:rPr>
                        <a:t> (</a:t>
                      </a:r>
                      <a:r>
                        <a:rPr lang="en-US" sz="1600" dirty="0" err="1">
                          <a:effectLst/>
                        </a:rPr>
                        <a:t>nA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λ (nm)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 (A/W)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Δλ</a:t>
                      </a:r>
                      <a:r>
                        <a:rPr lang="en-US" sz="1600" dirty="0">
                          <a:effectLst/>
                        </a:rPr>
                        <a:t> (nm)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</a:tr>
              <a:tr h="243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α-Ga</a:t>
                      </a:r>
                      <a:r>
                        <a:rPr lang="en-US" sz="1600" b="1" baseline="-25000" dirty="0">
                          <a:effectLst/>
                        </a:rPr>
                        <a:t>2</a:t>
                      </a:r>
                      <a:r>
                        <a:rPr lang="en-US" sz="1600" b="1" dirty="0">
                          <a:effectLst/>
                        </a:rPr>
                        <a:t>O</a:t>
                      </a:r>
                      <a:r>
                        <a:rPr lang="en-US" sz="1600" b="1" baseline="-25000" dirty="0">
                          <a:effectLst/>
                        </a:rPr>
                        <a:t>3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Our (30 µm)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MSM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10</a:t>
                      </a:r>
                      <a:r>
                        <a:rPr lang="en-US" sz="1600" b="1" baseline="30000" dirty="0">
                          <a:effectLst/>
                        </a:rPr>
                        <a:t>-2</a:t>
                      </a:r>
                      <a:r>
                        <a:rPr lang="en-US" sz="1600" b="1" dirty="0">
                          <a:effectLst/>
                        </a:rPr>
                        <a:t> (10 V)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235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~7×10</a:t>
                      </a:r>
                      <a:r>
                        <a:rPr lang="en-US" sz="1600" b="1" baseline="30000" dirty="0">
                          <a:effectLst/>
                        </a:rPr>
                        <a:t>4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190–260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</a:tr>
              <a:tr h="243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Si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MarkTech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PN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 (5 V)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250–1000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</a:tr>
              <a:tr h="243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Si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Hamamatsu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APD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 (1 V)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~8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200–1000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</a:tr>
              <a:tr h="243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Si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Laser Components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APD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260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20–60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260–1000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</a:tr>
              <a:tr h="243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Si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OSI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PN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0.09–0.14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200–1100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</a:tr>
              <a:tr h="243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Si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Optodiode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PN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 (6 V)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0.08–0.09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200–1100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</a:tr>
              <a:tr h="243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Si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Thorlabs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PN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0.3–1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280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200–1100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</a:tr>
              <a:tr h="243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Si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Edmund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PN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0.3–1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200–1100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</a:tr>
              <a:tr h="243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Si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Lasermate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PIN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r>
                        <a:rPr lang="en-US" sz="1600" baseline="30000">
                          <a:effectLst/>
                        </a:rPr>
                        <a:t>-3</a:t>
                      </a:r>
                      <a:r>
                        <a:rPr lang="en-US" sz="1600">
                          <a:effectLst/>
                        </a:rPr>
                        <a:t>–10</a:t>
                      </a:r>
                      <a:r>
                        <a:rPr lang="en-US" sz="1600" baseline="30000">
                          <a:effectLst/>
                        </a:rPr>
                        <a:t>-2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200–1100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</a:tr>
              <a:tr h="243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Si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ACIA Politekhnik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PN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≤0.2 (0.01 V)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0.1061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190–1180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</a:tr>
              <a:tr h="243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SiC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Roithner LaserTechnik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PN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r>
                        <a:rPr lang="en-US" sz="1600" baseline="30000">
                          <a:effectLst/>
                        </a:rPr>
                        <a:t>-6</a:t>
                      </a:r>
                      <a:r>
                        <a:rPr lang="en-US" sz="1600">
                          <a:effectLst/>
                        </a:rPr>
                        <a:t> (1 V)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268–290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0.01–0.1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210–380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</a:tr>
              <a:tr h="243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SiC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Boston electronics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PN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r>
                        <a:rPr lang="en-US" sz="1600" baseline="30000">
                          <a:effectLst/>
                        </a:rPr>
                        <a:t>-6</a:t>
                      </a:r>
                      <a:r>
                        <a:rPr lang="en-US" sz="1600">
                          <a:effectLst/>
                        </a:rPr>
                        <a:t> (1 V)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275–280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200–400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</a:tr>
              <a:tr h="4864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SiC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Electro Optical Components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PN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r>
                        <a:rPr lang="en-US" sz="1600" baseline="30000" dirty="0">
                          <a:effectLst/>
                        </a:rPr>
                        <a:t>-5</a:t>
                      </a:r>
                      <a:r>
                        <a:rPr lang="en-US" sz="1600" dirty="0">
                          <a:effectLst/>
                        </a:rPr>
                        <a:t> (1 V)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265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210–380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</a:tr>
              <a:tr h="243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SiC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MarkTech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PN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r>
                        <a:rPr lang="en-US" sz="1600" baseline="30000" dirty="0">
                          <a:effectLst/>
                        </a:rPr>
                        <a:t>-6</a:t>
                      </a:r>
                      <a:r>
                        <a:rPr lang="en-US" sz="1600" dirty="0">
                          <a:effectLst/>
                        </a:rPr>
                        <a:t> (1 V)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265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200–360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</a:tr>
              <a:tr h="243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AlGaN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Roithner LaserTechnik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SBD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 (0.1 V)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220–280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</a:tr>
              <a:tr h="4864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AlGaN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Electro Optical Components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SBD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 (0.1 V)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0.06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210–280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807" marR="60807" marT="0" marB="0" anchor="ctr"/>
                </a:tc>
              </a:tr>
            </a:tbl>
          </a:graphicData>
        </a:graphic>
      </p:graphicFrame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1853110" y="-63798"/>
            <a:ext cx="8668219" cy="63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071" tIns="40535" rIns="81071" bIns="40535">
            <a:spAutoFit/>
          </a:bodyPr>
          <a:lstStyle/>
          <a:p>
            <a:pPr algn="ctr"/>
            <a:r>
              <a:rPr lang="ru-RU" dirty="0"/>
              <a:t>Сравнение фотоэлектрических характеристик детекторов на основе альфа фазы оксида галлия и коммерческих образцов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-36512" y="5937172"/>
            <a:ext cx="1222851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81894" y="5916203"/>
            <a:ext cx="121101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/>
              <a:t>Almaev</a:t>
            </a:r>
            <a:r>
              <a:rPr lang="ru-RU" sz="1600" dirty="0"/>
              <a:t> A., </a:t>
            </a:r>
            <a:r>
              <a:rPr lang="ru-RU" sz="1600" dirty="0" err="1"/>
              <a:t>Nikolaev</a:t>
            </a:r>
            <a:r>
              <a:rPr lang="ru-RU" sz="1600" dirty="0"/>
              <a:t> V., </a:t>
            </a:r>
            <a:r>
              <a:rPr lang="ru-RU" sz="1600" dirty="0" err="1"/>
              <a:t>Kopyev</a:t>
            </a:r>
            <a:r>
              <a:rPr lang="ru-RU" sz="1600" dirty="0"/>
              <a:t> V., </a:t>
            </a:r>
            <a:r>
              <a:rPr lang="ru-RU" sz="1600" dirty="0" err="1"/>
              <a:t>Shapenkov</a:t>
            </a:r>
            <a:r>
              <a:rPr lang="ru-RU" sz="1600" dirty="0"/>
              <a:t> S., </a:t>
            </a:r>
            <a:r>
              <a:rPr lang="ru-RU" sz="1600" dirty="0" err="1"/>
              <a:t>Yakovlev</a:t>
            </a:r>
            <a:r>
              <a:rPr lang="ru-RU" sz="1600" dirty="0"/>
              <a:t> N., </a:t>
            </a:r>
            <a:r>
              <a:rPr lang="ru-RU" sz="1600" dirty="0" err="1"/>
              <a:t>Kushnarev</a:t>
            </a:r>
            <a:r>
              <a:rPr lang="ru-RU" sz="1600" dirty="0"/>
              <a:t> B., </a:t>
            </a:r>
            <a:r>
              <a:rPr lang="ru-RU" sz="1600" dirty="0" err="1"/>
              <a:t>Pechnikov</a:t>
            </a:r>
            <a:r>
              <a:rPr lang="ru-RU" sz="1600" dirty="0"/>
              <a:t> A., </a:t>
            </a:r>
            <a:r>
              <a:rPr lang="ru-RU" sz="1600" dirty="0" err="1"/>
              <a:t>Deng</a:t>
            </a:r>
            <a:r>
              <a:rPr lang="ru-RU" sz="1600" dirty="0"/>
              <a:t> J., </a:t>
            </a:r>
            <a:r>
              <a:rPr lang="ru-RU" sz="1600" dirty="0" err="1"/>
              <a:t>Izaak</a:t>
            </a:r>
            <a:r>
              <a:rPr lang="ru-RU" sz="1600" dirty="0"/>
              <a:t> T., </a:t>
            </a:r>
            <a:r>
              <a:rPr lang="ru-RU" sz="1600" dirty="0" err="1"/>
              <a:t>Chikiryaka</a:t>
            </a:r>
            <a:r>
              <a:rPr lang="ru-RU" sz="1600" dirty="0"/>
              <a:t> A., </a:t>
            </a:r>
            <a:r>
              <a:rPr lang="ru-RU" sz="1600" dirty="0" err="1"/>
              <a:t>Scheglov</a:t>
            </a:r>
            <a:r>
              <a:rPr lang="ru-RU" sz="1600" dirty="0"/>
              <a:t> M., </a:t>
            </a:r>
            <a:r>
              <a:rPr lang="ru-RU" sz="1600" dirty="0" err="1"/>
              <a:t>Zarichny</a:t>
            </a:r>
            <a:r>
              <a:rPr lang="ru-RU" sz="1600" dirty="0"/>
              <a:t> A. </a:t>
            </a:r>
            <a:r>
              <a:rPr lang="ru-RU" sz="1600" dirty="0" err="1"/>
              <a:t>Solar-blind</a:t>
            </a:r>
            <a:r>
              <a:rPr lang="ru-RU" sz="1600" dirty="0"/>
              <a:t> </a:t>
            </a:r>
            <a:r>
              <a:rPr lang="ru-RU" sz="1600" dirty="0" err="1"/>
              <a:t>ultraviolet</a:t>
            </a:r>
            <a:r>
              <a:rPr lang="ru-RU" sz="1600" dirty="0"/>
              <a:t> </a:t>
            </a:r>
            <a:r>
              <a:rPr lang="ru-RU" sz="1600" dirty="0" err="1"/>
              <a:t>detectors</a:t>
            </a:r>
            <a:r>
              <a:rPr lang="ru-RU" sz="1600" dirty="0"/>
              <a:t> </a:t>
            </a:r>
            <a:r>
              <a:rPr lang="ru-RU" sz="1600" dirty="0" err="1"/>
              <a:t>based</a:t>
            </a:r>
            <a:r>
              <a:rPr lang="ru-RU" sz="1600" dirty="0"/>
              <a:t> </a:t>
            </a:r>
            <a:r>
              <a:rPr lang="ru-RU" sz="1600" dirty="0" err="1"/>
              <a:t>on</a:t>
            </a:r>
            <a:r>
              <a:rPr lang="ru-RU" sz="1600" dirty="0"/>
              <a:t> </a:t>
            </a:r>
            <a:r>
              <a:rPr lang="ru-RU" sz="1600" dirty="0" err="1"/>
              <a:t>high-quality</a:t>
            </a:r>
            <a:r>
              <a:rPr lang="ru-RU" sz="1600" dirty="0"/>
              <a:t> HVPE α-Ga2O3 </a:t>
            </a:r>
            <a:r>
              <a:rPr lang="ru-RU" sz="1600" dirty="0" err="1"/>
              <a:t>films</a:t>
            </a:r>
            <a:r>
              <a:rPr lang="ru-RU" sz="1600" dirty="0"/>
              <a:t> </a:t>
            </a:r>
            <a:r>
              <a:rPr lang="ru-RU" sz="1600" dirty="0" err="1"/>
              <a:t>with</a:t>
            </a:r>
            <a:r>
              <a:rPr lang="ru-RU" sz="1600" dirty="0"/>
              <a:t> </a:t>
            </a:r>
            <a:r>
              <a:rPr lang="ru-RU" sz="1600" dirty="0" err="1"/>
              <a:t>giant</a:t>
            </a:r>
            <a:r>
              <a:rPr lang="ru-RU" sz="1600" dirty="0"/>
              <a:t> </a:t>
            </a:r>
            <a:r>
              <a:rPr lang="ru-RU" sz="1600" dirty="0" err="1"/>
              <a:t>responsivity</a:t>
            </a:r>
            <a:r>
              <a:rPr lang="ru-RU" sz="1600" dirty="0"/>
              <a:t> // IEEE </a:t>
            </a:r>
            <a:r>
              <a:rPr lang="ru-RU" sz="1600" dirty="0" err="1"/>
              <a:t>Sensors</a:t>
            </a:r>
            <a:r>
              <a:rPr lang="ru-RU" sz="1600" dirty="0"/>
              <a:t> </a:t>
            </a:r>
            <a:r>
              <a:rPr lang="ru-RU" sz="1600" dirty="0" err="1"/>
              <a:t>Journal</a:t>
            </a:r>
            <a:r>
              <a:rPr lang="ru-RU" sz="1600" dirty="0"/>
              <a:t>. 2023. V. 23, </a:t>
            </a:r>
            <a:r>
              <a:rPr lang="ru-RU" sz="1600" dirty="0" err="1"/>
              <a:t>No</a:t>
            </a:r>
            <a:r>
              <a:rPr lang="ru-RU" sz="1600" dirty="0"/>
              <a:t> 17. P. </a:t>
            </a:r>
            <a:r>
              <a:rPr lang="ru-RU" sz="1600" dirty="0" smtClean="0"/>
              <a:t>19245-19255. </a:t>
            </a:r>
            <a:r>
              <a:rPr lang="en-US" sz="1600" dirty="0" smtClean="0"/>
              <a:t>10.1109/JSEN.2023.3297127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81895" y="5258927"/>
            <a:ext cx="11878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MSM – </a:t>
            </a:r>
            <a:r>
              <a:rPr lang="ru-RU" dirty="0" smtClean="0"/>
              <a:t>металл</a:t>
            </a:r>
            <a:r>
              <a:rPr lang="en-US" dirty="0" smtClean="0"/>
              <a:t>/</a:t>
            </a:r>
            <a:r>
              <a:rPr lang="ru-RU" dirty="0" smtClean="0"/>
              <a:t>полупроводник</a:t>
            </a:r>
            <a:r>
              <a:rPr lang="en-US" dirty="0" smtClean="0"/>
              <a:t>/</a:t>
            </a:r>
            <a:r>
              <a:rPr lang="ru-RU" dirty="0" smtClean="0"/>
              <a:t>металл (фоторезистор); </a:t>
            </a:r>
            <a:r>
              <a:rPr lang="en-US" dirty="0" smtClean="0"/>
              <a:t>PN – PN </a:t>
            </a:r>
            <a:r>
              <a:rPr lang="ru-RU" dirty="0" smtClean="0"/>
              <a:t>фотодиод; </a:t>
            </a:r>
            <a:r>
              <a:rPr lang="en-US" dirty="0" smtClean="0"/>
              <a:t>APD – </a:t>
            </a:r>
            <a:r>
              <a:rPr lang="ru-RU" dirty="0" smtClean="0"/>
              <a:t>лавинный фотодиод</a:t>
            </a:r>
            <a:r>
              <a:rPr lang="ru-RU" dirty="0"/>
              <a:t>;</a:t>
            </a:r>
            <a:r>
              <a:rPr lang="ru-RU" dirty="0" smtClean="0"/>
              <a:t> </a:t>
            </a:r>
            <a:r>
              <a:rPr lang="en-US" dirty="0" smtClean="0"/>
              <a:t>PIN</a:t>
            </a:r>
            <a:r>
              <a:rPr lang="ru-RU" dirty="0" smtClean="0"/>
              <a:t> – </a:t>
            </a:r>
            <a:r>
              <a:rPr lang="en-US" dirty="0" smtClean="0"/>
              <a:t>PIN </a:t>
            </a:r>
            <a:r>
              <a:rPr lang="ru-RU" dirty="0" smtClean="0"/>
              <a:t>диод; </a:t>
            </a:r>
          </a:p>
          <a:p>
            <a:r>
              <a:rPr lang="en-US" dirty="0" smtClean="0"/>
              <a:t>SBD – </a:t>
            </a:r>
            <a:r>
              <a:rPr lang="ru-RU" dirty="0" smtClean="0"/>
              <a:t>диод </a:t>
            </a:r>
            <a:r>
              <a:rPr lang="ru-RU" dirty="0" err="1" smtClean="0"/>
              <a:t>Шоттки</a:t>
            </a:r>
            <a:r>
              <a:rPr lang="ru-RU" dirty="0" smtClean="0"/>
              <a:t>.  </a:t>
            </a:r>
            <a:r>
              <a:rPr lang="en-US" dirty="0" smtClean="0"/>
              <a:t>I</a:t>
            </a:r>
            <a:r>
              <a:rPr lang="en-US" baseline="-25000" dirty="0" smtClean="0"/>
              <a:t>D</a:t>
            </a:r>
            <a:r>
              <a:rPr lang="ru-RU" dirty="0" smtClean="0"/>
              <a:t> - </a:t>
            </a:r>
            <a:r>
              <a:rPr lang="ru-RU" dirty="0" err="1"/>
              <a:t>т</a:t>
            </a:r>
            <a:r>
              <a:rPr lang="ru-RU" dirty="0" err="1" smtClean="0"/>
              <a:t>емновой</a:t>
            </a:r>
            <a:r>
              <a:rPr lang="ru-RU" dirty="0" smtClean="0"/>
              <a:t> ток; </a:t>
            </a:r>
            <a:r>
              <a:rPr lang="en-US" dirty="0"/>
              <a:t>R</a:t>
            </a:r>
            <a:r>
              <a:rPr lang="ru-RU" dirty="0" smtClean="0"/>
              <a:t> - токовая чувствительность; </a:t>
            </a:r>
            <a:r>
              <a:rPr lang="en-US" dirty="0" err="1"/>
              <a:t>Δλ</a:t>
            </a:r>
            <a:r>
              <a:rPr lang="ru-RU" dirty="0" smtClean="0"/>
              <a:t> - диапазон длин волн.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305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8BC2-C63A-4B56-BD5D-F714400770BC}" type="slidenum">
              <a:rPr lang="ru-RU" smtClean="0"/>
              <a:t>14</a:t>
            </a:fld>
            <a:endParaRPr lang="ru-RU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-179430"/>
            <a:ext cx="163790" cy="35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71" tIns="40535" rIns="81071" bIns="40535" anchor="ctr"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0001" y="61794"/>
            <a:ext cx="12151998" cy="35885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40534" tIns="40534" rIns="40534" bIns="405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eaLnBrk="1" latinLnBrk="1">
              <a:defRPr/>
            </a:pPr>
            <a:r>
              <a:rPr lang="ru-RU" dirty="0" smtClean="0">
                <a:solidFill>
                  <a:srgbClr val="000000"/>
                </a:solidFill>
                <a:latin typeface="+mn-lt"/>
              </a:rPr>
              <a:t>Быстродействующие автономные детекторы коротковолнового ультрафиолетового излучения  на основе плёнок </a:t>
            </a:r>
            <a:r>
              <a:rPr lang="en-US" dirty="0" smtClean="0">
                <a:latin typeface="+mn-lt"/>
              </a:rPr>
              <a:t>κ(ε)-Ga</a:t>
            </a:r>
            <a:r>
              <a:rPr lang="en-US" baseline="-25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O</a:t>
            </a:r>
            <a:r>
              <a:rPr lang="en-US" baseline="-25000" dirty="0" smtClean="0">
                <a:latin typeface="+mn-lt"/>
              </a:rPr>
              <a:t>3</a:t>
            </a:r>
            <a:endParaRPr lang="ru-RU" dirty="0" smtClean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818" y="584526"/>
            <a:ext cx="2847646" cy="200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179430"/>
            <a:ext cx="163790" cy="35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71" tIns="40535" rIns="81071" bIns="40535" anchor="ctr"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224603"/>
              </p:ext>
            </p:extLst>
          </p:nvPr>
        </p:nvGraphicFramePr>
        <p:xfrm>
          <a:off x="4457553" y="2948936"/>
          <a:ext cx="3367272" cy="2813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5" name="Graph" r:id="rId4" imgW="3918030" imgH="3009418" progId="Origin95.Graph">
                  <p:embed/>
                </p:oleObj>
              </mc:Choice>
              <mc:Fallback>
                <p:oleObj name="Graph" r:id="rId4" imgW="3918030" imgH="3009418" progId="Origin95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602" t="3047" r="7237" b="7443"/>
                      <a:stretch>
                        <a:fillRect/>
                      </a:stretch>
                    </p:blipFill>
                    <p:spPr bwMode="auto">
                      <a:xfrm>
                        <a:off x="4457553" y="2948936"/>
                        <a:ext cx="3367272" cy="28139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289318"/>
              </p:ext>
            </p:extLst>
          </p:nvPr>
        </p:nvGraphicFramePr>
        <p:xfrm>
          <a:off x="7995773" y="2919706"/>
          <a:ext cx="4017931" cy="30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6" name="Graph" r:id="rId6" imgW="3920760" imgH="3000960" progId="Origin95.Graph">
                  <p:embed/>
                </p:oleObj>
              </mc:Choice>
              <mc:Fallback>
                <p:oleObj name="Graph" r:id="rId6" imgW="3920760" imgH="3000960" progId="Origin95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5773" y="2919706"/>
                        <a:ext cx="4017931" cy="306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6" descr="SEM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5" r="1564" b="3104"/>
          <a:stretch>
            <a:fillRect/>
          </a:stretch>
        </p:blipFill>
        <p:spPr bwMode="auto">
          <a:xfrm>
            <a:off x="3240416" y="584526"/>
            <a:ext cx="2633439" cy="200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6054137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0000" y="6064770"/>
            <a:ext cx="1215199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/>
              <a:t>Almaev</a:t>
            </a:r>
            <a:r>
              <a:rPr lang="ru-RU" sz="1600" dirty="0"/>
              <a:t> A., </a:t>
            </a:r>
            <a:r>
              <a:rPr lang="ru-RU" sz="1600" dirty="0" err="1"/>
              <a:t>Tsymbalov</a:t>
            </a:r>
            <a:r>
              <a:rPr lang="ru-RU" sz="1600" dirty="0"/>
              <a:t> A., </a:t>
            </a:r>
            <a:r>
              <a:rPr lang="ru-RU" sz="1600" dirty="0" err="1"/>
              <a:t>Kushnarev</a:t>
            </a:r>
            <a:r>
              <a:rPr lang="ru-RU" sz="1600" dirty="0"/>
              <a:t> B., </a:t>
            </a:r>
            <a:r>
              <a:rPr lang="ru-RU" sz="1600" dirty="0" err="1"/>
              <a:t>Nikolaev</a:t>
            </a:r>
            <a:r>
              <a:rPr lang="ru-RU" sz="1600" dirty="0"/>
              <a:t> V., </a:t>
            </a:r>
            <a:r>
              <a:rPr lang="ru-RU" sz="1600" dirty="0" err="1"/>
              <a:t>Pechnikov</a:t>
            </a:r>
            <a:r>
              <a:rPr lang="ru-RU" sz="1600" dirty="0"/>
              <a:t> A., </a:t>
            </a:r>
            <a:r>
              <a:rPr lang="ru-RU" sz="1600" dirty="0" err="1"/>
              <a:t>Scheglov</a:t>
            </a:r>
            <a:r>
              <a:rPr lang="ru-RU" sz="1600" dirty="0"/>
              <a:t> M., </a:t>
            </a:r>
            <a:r>
              <a:rPr lang="ru-RU" sz="1600" dirty="0" err="1"/>
              <a:t>Chikiryaka</a:t>
            </a:r>
            <a:r>
              <a:rPr lang="ru-RU" sz="1600" dirty="0"/>
              <a:t> A., </a:t>
            </a:r>
            <a:r>
              <a:rPr lang="ru-RU" sz="1600" dirty="0" err="1"/>
              <a:t>Korusenko</a:t>
            </a:r>
            <a:r>
              <a:rPr lang="ru-RU" sz="1600" dirty="0"/>
              <a:t> P. </a:t>
            </a:r>
            <a:r>
              <a:rPr lang="ru-RU" sz="1600" dirty="0" err="1"/>
              <a:t>High-speed</a:t>
            </a:r>
            <a:r>
              <a:rPr lang="ru-RU" sz="1600" dirty="0"/>
              <a:t> </a:t>
            </a:r>
            <a:r>
              <a:rPr lang="ru-RU" sz="1600" dirty="0" err="1"/>
              <a:t>performance</a:t>
            </a:r>
            <a:r>
              <a:rPr lang="ru-RU" sz="1600" dirty="0"/>
              <a:t> </a:t>
            </a:r>
            <a:r>
              <a:rPr lang="ru-RU" sz="1600" dirty="0" err="1"/>
              <a:t>self-powered</a:t>
            </a:r>
            <a:r>
              <a:rPr lang="ru-RU" sz="1600" dirty="0"/>
              <a:t> </a:t>
            </a:r>
            <a:r>
              <a:rPr lang="ru-RU" sz="1600" dirty="0" err="1"/>
              <a:t>short</a:t>
            </a:r>
            <a:r>
              <a:rPr lang="ru-RU" sz="1600" dirty="0"/>
              <a:t> </a:t>
            </a:r>
            <a:r>
              <a:rPr lang="ru-RU" sz="1600" dirty="0" err="1"/>
              <a:t>wave</a:t>
            </a:r>
            <a:r>
              <a:rPr lang="ru-RU" sz="1600" dirty="0"/>
              <a:t> </a:t>
            </a:r>
            <a:r>
              <a:rPr lang="ru-RU" sz="1600" dirty="0" err="1"/>
              <a:t>ultraviolet</a:t>
            </a:r>
            <a:r>
              <a:rPr lang="ru-RU" sz="1600" dirty="0"/>
              <a:t> </a:t>
            </a:r>
            <a:r>
              <a:rPr lang="ru-RU" sz="1600" dirty="0" err="1"/>
              <a:t>radiation</a:t>
            </a:r>
            <a:r>
              <a:rPr lang="ru-RU" sz="1600" dirty="0"/>
              <a:t> </a:t>
            </a:r>
            <a:r>
              <a:rPr lang="ru-RU" sz="1600" dirty="0" err="1"/>
              <a:t>detectors</a:t>
            </a:r>
            <a:r>
              <a:rPr lang="ru-RU" sz="1600" dirty="0"/>
              <a:t> </a:t>
            </a:r>
            <a:r>
              <a:rPr lang="ru-RU" sz="1600" dirty="0" err="1"/>
              <a:t>based</a:t>
            </a:r>
            <a:r>
              <a:rPr lang="ru-RU" sz="1600" dirty="0"/>
              <a:t> </a:t>
            </a:r>
            <a:r>
              <a:rPr lang="ru-RU" sz="1600" dirty="0" err="1"/>
              <a:t>on</a:t>
            </a:r>
            <a:r>
              <a:rPr lang="ru-RU" sz="1600" dirty="0"/>
              <a:t> κ(ε)-Ga2O3 // </a:t>
            </a:r>
            <a:r>
              <a:rPr lang="ru-RU" sz="1600" dirty="0" err="1"/>
              <a:t>Journal</a:t>
            </a:r>
            <a:r>
              <a:rPr lang="ru-RU" sz="1600" dirty="0"/>
              <a:t> </a:t>
            </a:r>
            <a:r>
              <a:rPr lang="ru-RU" sz="1600" dirty="0" err="1"/>
              <a:t>of</a:t>
            </a:r>
            <a:r>
              <a:rPr lang="ru-RU" sz="1600" dirty="0"/>
              <a:t> </a:t>
            </a:r>
            <a:r>
              <a:rPr lang="ru-RU" sz="1600" dirty="0" err="1"/>
              <a:t>Semiconductors</a:t>
            </a:r>
            <a:r>
              <a:rPr lang="ru-RU" sz="1600" dirty="0"/>
              <a:t>. 2024. V. 45, </a:t>
            </a:r>
            <a:r>
              <a:rPr lang="ru-RU" sz="1600" dirty="0" err="1"/>
              <a:t>No</a:t>
            </a:r>
            <a:r>
              <a:rPr lang="ru-RU" sz="1600" dirty="0"/>
              <a:t> 4. </a:t>
            </a:r>
            <a:r>
              <a:rPr lang="ru-RU" sz="1600" dirty="0" err="1"/>
              <a:t>Paper</a:t>
            </a:r>
            <a:r>
              <a:rPr lang="ru-RU" sz="1600" dirty="0"/>
              <a:t> </a:t>
            </a:r>
            <a:r>
              <a:rPr lang="ru-RU" sz="1600" dirty="0" err="1"/>
              <a:t>No</a:t>
            </a:r>
            <a:r>
              <a:rPr lang="ru-RU" sz="1600" dirty="0"/>
              <a:t> 042502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10.1088/1674-4926/45/4/042502 </a:t>
            </a:r>
            <a:endParaRPr lang="ru-RU" sz="1600" dirty="0"/>
          </a:p>
        </p:txBody>
      </p:sp>
      <p:pic>
        <p:nvPicPr>
          <p:cNvPr id="8302" name="Picture 1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3" y="584526"/>
            <a:ext cx="2935510" cy="23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250326" y="1125801"/>
            <a:ext cx="27497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/>
              <a:t>(</a:t>
            </a:r>
            <a:r>
              <a:rPr lang="en-US" dirty="0" smtClean="0"/>
              <a:t>a) </a:t>
            </a:r>
            <a:r>
              <a:rPr lang="ru-RU" dirty="0" smtClean="0"/>
              <a:t>РДА спектр плёнок,</a:t>
            </a:r>
          </a:p>
          <a:p>
            <a:pPr algn="just"/>
            <a:r>
              <a:rPr lang="en-US" dirty="0" smtClean="0"/>
              <a:t>(b) </a:t>
            </a:r>
            <a:r>
              <a:rPr lang="ru-RU" dirty="0" smtClean="0"/>
              <a:t>СЭМ скола структуры,</a:t>
            </a:r>
          </a:p>
          <a:p>
            <a:pPr algn="just"/>
            <a:r>
              <a:rPr lang="en-US" dirty="0" smtClean="0"/>
              <a:t>(c) </a:t>
            </a:r>
            <a:r>
              <a:rPr lang="ru-RU" dirty="0" smtClean="0"/>
              <a:t>конструкция детектора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-11575" y="584526"/>
            <a:ext cx="489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</a:t>
            </a:r>
            <a:r>
              <a:rPr lang="en-US" dirty="0"/>
              <a:t>a)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879287" y="584526"/>
            <a:ext cx="500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(b)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783366" y="584526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(c) 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33043" y="3409139"/>
            <a:ext cx="41263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lphaLcParenBoth"/>
            </a:pPr>
            <a:r>
              <a:rPr lang="ru-RU" dirty="0" smtClean="0"/>
              <a:t>Спектр токовой чувствительности  при смещении 1 В,</a:t>
            </a:r>
          </a:p>
          <a:p>
            <a:pPr marL="342900" indent="-342900" algn="just">
              <a:buAutoNum type="alphaLcParenBoth"/>
            </a:pPr>
            <a:r>
              <a:rPr lang="ru-RU" dirty="0" smtClean="0"/>
              <a:t>Временная зависимость нормализированного полного тока при воздействии УФ излучения в </a:t>
            </a:r>
            <a:r>
              <a:rPr lang="ru-RU" dirty="0" err="1" smtClean="0"/>
              <a:t>фотовольтаическом</a:t>
            </a:r>
            <a:r>
              <a:rPr lang="ru-RU" dirty="0" smtClean="0"/>
              <a:t> режиме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067899" y="3039807"/>
            <a:ext cx="489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</a:t>
            </a:r>
            <a:r>
              <a:rPr lang="en-US" dirty="0"/>
              <a:t>a) 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731276" y="3018541"/>
            <a:ext cx="500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(b)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02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8BC2-C63A-4B56-BD5D-F714400770BC}" type="slidenum">
              <a:rPr lang="ru-RU" smtClean="0"/>
              <a:t>15</a:t>
            </a:fld>
            <a:endParaRPr lang="ru-RU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-179430"/>
            <a:ext cx="163790" cy="35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71" tIns="40535" rIns="81071" bIns="40535" anchor="ctr"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79430"/>
            <a:ext cx="163790" cy="35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71" tIns="40535" rIns="81071" bIns="40535" anchor="ctr"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017011"/>
              </p:ext>
            </p:extLst>
          </p:nvPr>
        </p:nvGraphicFramePr>
        <p:xfrm>
          <a:off x="350872" y="904206"/>
          <a:ext cx="11568224" cy="440131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083982"/>
                <a:gridCol w="1435395"/>
                <a:gridCol w="1562986"/>
                <a:gridCol w="1010093"/>
                <a:gridCol w="1180214"/>
                <a:gridCol w="4295554"/>
              </a:tblGrid>
              <a:tr h="559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Materials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Structure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Responsivity, mA/W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Rise time, </a:t>
                      </a:r>
                      <a:r>
                        <a:rPr lang="en-US" sz="1600" dirty="0" err="1">
                          <a:effectLst/>
                        </a:rPr>
                        <a:t>ms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Decay time, </a:t>
                      </a:r>
                      <a:r>
                        <a:rPr lang="en-US" sz="1600" dirty="0" err="1">
                          <a:effectLst/>
                        </a:rPr>
                        <a:t>ms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References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</a:tr>
              <a:tr h="279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𝛆-Ga</a:t>
                      </a:r>
                      <a:r>
                        <a:rPr lang="en-US" sz="1600" baseline="-25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O</a:t>
                      </a:r>
                      <a:r>
                        <a:rPr lang="en-US" sz="1600" baseline="-25000" dirty="0">
                          <a:effectLst/>
                        </a:rPr>
                        <a:t>3</a:t>
                      </a:r>
                      <a:r>
                        <a:rPr lang="en-US" sz="1600" dirty="0">
                          <a:effectLst/>
                        </a:rPr>
                        <a:t>/</a:t>
                      </a:r>
                      <a:r>
                        <a:rPr lang="en-US" sz="1600" dirty="0" err="1">
                          <a:effectLst/>
                        </a:rPr>
                        <a:t>GaN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Heterojunction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43.9 @ 0 V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120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440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Chen T.W. et al,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Photonics Res, 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2(8), 2100049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</a:tr>
              <a:tr h="279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Pt/a-Ga</a:t>
                      </a:r>
                      <a:r>
                        <a:rPr lang="en-US" sz="1600" baseline="-25000">
                          <a:effectLst/>
                        </a:rPr>
                        <a:t>2</a:t>
                      </a:r>
                      <a:r>
                        <a:rPr lang="en-US" sz="1600">
                          <a:effectLst/>
                        </a:rPr>
                        <a:t>O</a:t>
                      </a:r>
                      <a:r>
                        <a:rPr lang="en-US" sz="1600" baseline="-25000">
                          <a:effectLst/>
                        </a:rPr>
                        <a:t>3</a:t>
                      </a:r>
                      <a:r>
                        <a:rPr lang="en-US" sz="1600">
                          <a:effectLst/>
                        </a:rPr>
                        <a:t>/ ITO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Schottky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3690 @ 0 V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27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11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 L.Y. et al, Opt Express, 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31, 28200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</a:tr>
              <a:tr h="279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effectLst/>
                        </a:rPr>
                        <a:t>Pt</a:t>
                      </a:r>
                      <a:r>
                        <a:rPr lang="en-US" sz="1600" b="1" dirty="0" smtClean="0">
                          <a:effectLst/>
                        </a:rPr>
                        <a:t>/</a:t>
                      </a:r>
                      <a:r>
                        <a:rPr lang="en-US" sz="1600" b="1" dirty="0" smtClean="0"/>
                        <a:t>κ(ε)-</a:t>
                      </a:r>
                      <a:r>
                        <a:rPr lang="en-US" sz="1600" b="1" dirty="0" smtClean="0">
                          <a:effectLst/>
                        </a:rPr>
                        <a:t>Ga</a:t>
                      </a:r>
                      <a:r>
                        <a:rPr lang="en-US" sz="1600" b="1" baseline="-25000" dirty="0" smtClean="0">
                          <a:effectLst/>
                        </a:rPr>
                        <a:t>2</a:t>
                      </a:r>
                      <a:r>
                        <a:rPr lang="en-US" sz="1600" b="1" dirty="0" smtClean="0">
                          <a:effectLst/>
                        </a:rPr>
                        <a:t>O</a:t>
                      </a:r>
                      <a:r>
                        <a:rPr lang="en-US" sz="1600" b="1" baseline="-25000" dirty="0" smtClean="0">
                          <a:effectLst/>
                        </a:rPr>
                        <a:t>3</a:t>
                      </a:r>
                      <a:r>
                        <a:rPr lang="en-US" sz="1600" b="1" dirty="0" smtClean="0">
                          <a:effectLst/>
                        </a:rPr>
                        <a:t>/</a:t>
                      </a:r>
                      <a:r>
                        <a:rPr lang="en-US" sz="1600" b="1" dirty="0" err="1" smtClean="0">
                          <a:effectLst/>
                        </a:rPr>
                        <a:t>Pt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MSM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0.9 @ 0 V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&lt; 100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&lt; 100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OUR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</a:tr>
              <a:tr h="279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Au/β-Ga</a:t>
                      </a:r>
                      <a:r>
                        <a:rPr lang="en-US" sz="1600" baseline="-25000">
                          <a:effectLst/>
                        </a:rPr>
                        <a:t>2</a:t>
                      </a:r>
                      <a:r>
                        <a:rPr lang="en-US" sz="1600">
                          <a:effectLst/>
                        </a:rPr>
                        <a:t>O</a:t>
                      </a:r>
                      <a:r>
                        <a:rPr lang="en-US" sz="1600" baseline="-25000">
                          <a:effectLst/>
                        </a:rPr>
                        <a:t>3</a:t>
                      </a:r>
                      <a:r>
                        <a:rPr lang="en-US" sz="1600">
                          <a:effectLst/>
                        </a:rPr>
                        <a:t> Nanowires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Schottky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0.01 @ 0 V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 ×</a:t>
                      </a:r>
                      <a:r>
                        <a:rPr lang="ru-RU" sz="1600" dirty="0">
                          <a:effectLst/>
                        </a:rPr>
                        <a:t> 10</a:t>
                      </a:r>
                      <a:r>
                        <a:rPr lang="en-US" sz="1600" baseline="30000" dirty="0">
                          <a:effectLst/>
                        </a:rPr>
                        <a:t>-3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 ×</a:t>
                      </a:r>
                      <a:r>
                        <a:rPr lang="ru-RU" sz="1600" dirty="0">
                          <a:effectLst/>
                        </a:rPr>
                        <a:t> 10</a:t>
                      </a:r>
                      <a:r>
                        <a:rPr lang="en-US" sz="1600" baseline="30000" dirty="0">
                          <a:effectLst/>
                        </a:rPr>
                        <a:t>-2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Chen X. et al, ACS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Appl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Mater Interfaces, 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8,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4185</a:t>
                      </a:r>
                      <a:endParaRPr lang="ru-RU" sz="16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</a:tr>
              <a:tr h="279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NiO/a-Ga</a:t>
                      </a:r>
                      <a:r>
                        <a:rPr lang="en-US" sz="1600" baseline="-25000">
                          <a:effectLst/>
                        </a:rPr>
                        <a:t>2</a:t>
                      </a:r>
                      <a:r>
                        <a:rPr lang="en-US" sz="1600">
                          <a:effectLst/>
                        </a:rPr>
                        <a:t>O</a:t>
                      </a:r>
                      <a:r>
                        <a:rPr lang="en-US" sz="1600" baseline="-250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Heterojunction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0.147 @ 0 V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200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2510 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Wang Y.C. et al, ACS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Appl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Electron Mater,</a:t>
                      </a:r>
                    </a:p>
                    <a:p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2, 2032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</a:tr>
              <a:tr h="279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β-Ga</a:t>
                      </a:r>
                      <a:r>
                        <a:rPr lang="en-US" sz="1600" baseline="-25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O</a:t>
                      </a:r>
                      <a:r>
                        <a:rPr lang="en-US" sz="1600" baseline="-25000" dirty="0">
                          <a:effectLst/>
                        </a:rPr>
                        <a:t>3</a:t>
                      </a:r>
                      <a:r>
                        <a:rPr lang="en-US" sz="1600" dirty="0">
                          <a:effectLst/>
                        </a:rPr>
                        <a:t>/CuGaO</a:t>
                      </a:r>
                      <a:r>
                        <a:rPr lang="en-US" sz="1600" baseline="-250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Heterojunction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0.025 @ 0 V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260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140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Wu C. et al, Mater Today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Phys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17, 100335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</a:tr>
              <a:tr h="279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β-Ga</a:t>
                      </a:r>
                      <a:r>
                        <a:rPr lang="en-US" sz="1600" baseline="-25000">
                          <a:effectLst/>
                        </a:rPr>
                        <a:t>2</a:t>
                      </a:r>
                      <a:r>
                        <a:rPr lang="en-US" sz="1600">
                          <a:effectLst/>
                        </a:rPr>
                        <a:t>O</a:t>
                      </a:r>
                      <a:r>
                        <a:rPr lang="en-US" sz="1600" baseline="-25000">
                          <a:effectLst/>
                        </a:rPr>
                        <a:t>3</a:t>
                      </a:r>
                      <a:r>
                        <a:rPr lang="en-US" sz="1600">
                          <a:effectLst/>
                        </a:rPr>
                        <a:t>/GaN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Heterojunction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28.4 @ 0 V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140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70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 P.G. et al, J Mater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Chem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C, 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5, 10562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</a:tr>
              <a:tr h="279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Pt</a:t>
                      </a:r>
                      <a:r>
                        <a:rPr lang="en-US" sz="1600" dirty="0">
                          <a:effectLst/>
                        </a:rPr>
                        <a:t>/Sn</a:t>
                      </a:r>
                      <a:r>
                        <a:rPr lang="en-US" sz="1600" baseline="-25000" dirty="0">
                          <a:effectLst/>
                        </a:rPr>
                        <a:t>x</a:t>
                      </a:r>
                      <a:r>
                        <a:rPr lang="en-US" sz="1600" dirty="0">
                          <a:effectLst/>
                        </a:rPr>
                        <a:t>Ga</a:t>
                      </a:r>
                      <a:r>
                        <a:rPr lang="en-US" sz="1600" baseline="-25000" dirty="0">
                          <a:effectLst/>
                        </a:rPr>
                        <a:t>1-x</a:t>
                      </a:r>
                      <a:r>
                        <a:rPr lang="en-US" sz="1600" dirty="0">
                          <a:effectLst/>
                        </a:rPr>
                        <a:t>O/ </a:t>
                      </a:r>
                      <a:r>
                        <a:rPr lang="en-US" sz="1600" dirty="0" err="1" smtClean="0">
                          <a:effectLst/>
                        </a:rPr>
                        <a:t>Pt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MSM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6.9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@ </a:t>
                      </a:r>
                      <a:r>
                        <a:rPr lang="en-US" sz="1600" dirty="0">
                          <a:effectLst/>
                        </a:rPr>
                        <a:t>2 V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60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180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Mondal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A. et al, Nanotechnology, 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31, 294002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</a:tr>
              <a:tr h="279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Pt/Au/β-Ga</a:t>
                      </a:r>
                      <a:r>
                        <a:rPr lang="en-US" sz="1600" baseline="-25000">
                          <a:effectLst/>
                        </a:rPr>
                        <a:t>2</a:t>
                      </a:r>
                      <a:r>
                        <a:rPr lang="en-US" sz="1600">
                          <a:effectLst/>
                        </a:rPr>
                        <a:t>O</a:t>
                      </a:r>
                      <a:r>
                        <a:rPr lang="en-US" sz="1600" baseline="-25000">
                          <a:effectLst/>
                        </a:rPr>
                        <a:t>3</a:t>
                      </a:r>
                      <a:r>
                        <a:rPr lang="en-US" sz="1600">
                          <a:effectLst/>
                        </a:rPr>
                        <a:t>/ Pt/Au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MSM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11.6×</a:t>
                      </a:r>
                      <a:r>
                        <a:rPr lang="ru-RU" sz="1600">
                          <a:effectLst/>
                        </a:rPr>
                        <a:t> 10</a:t>
                      </a:r>
                      <a:r>
                        <a:rPr lang="en-US" sz="1600" baseline="30000">
                          <a:effectLst/>
                        </a:rPr>
                        <a:t>-3    </a:t>
                      </a:r>
                      <a:r>
                        <a:rPr lang="en-US" sz="1600">
                          <a:effectLst/>
                        </a:rPr>
                        <a:t>@ 0 V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1780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2090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B.R. et al, </a:t>
                      </a:r>
                      <a:r>
                        <a:rPr lang="sv-SE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Sci Rep, </a:t>
                      </a:r>
                      <a:r>
                        <a:rPr lang="sv-SE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r>
                        <a:rPr lang="sv-SE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10, 16098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</a:tr>
              <a:tr h="279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CuO/β-Ga</a:t>
                      </a:r>
                      <a:r>
                        <a:rPr lang="en-US" sz="1600" baseline="-25000">
                          <a:effectLst/>
                        </a:rPr>
                        <a:t>2</a:t>
                      </a:r>
                      <a:r>
                        <a:rPr lang="en-US" sz="1600">
                          <a:effectLst/>
                        </a:rPr>
                        <a:t>O</a:t>
                      </a:r>
                      <a:r>
                        <a:rPr lang="en-US" sz="1600" baseline="-250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Heterojunction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30.3 @ 0 V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Park S. et al,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Nanomaterials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13, 954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09" marR="60809" marT="0" marB="0"/>
                </a:tc>
              </a:tr>
            </a:tbl>
          </a:graphicData>
        </a:graphic>
      </p:graphicFrame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184704"/>
            <a:ext cx="12110484" cy="63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071" tIns="40535" rIns="81071" bIns="40535">
            <a:spAutoFit/>
          </a:bodyPr>
          <a:lstStyle/>
          <a:p>
            <a:pPr algn="ctr"/>
            <a:r>
              <a:rPr lang="ru-RU" dirty="0"/>
              <a:t>Сравнение фотоэлектрических характеристик детекторов на основе оксида галлия при воздействии излучения </a:t>
            </a:r>
            <a:endParaRPr lang="ru-RU" dirty="0" smtClean="0"/>
          </a:p>
          <a:p>
            <a:pPr algn="ctr"/>
            <a:r>
              <a:rPr lang="ru-RU" dirty="0" smtClean="0"/>
              <a:t>с </a:t>
            </a:r>
            <a:r>
              <a:rPr lang="el-GR" dirty="0"/>
              <a:t>λ</a:t>
            </a:r>
            <a:r>
              <a:rPr lang="ru-RU" dirty="0"/>
              <a:t> = 254 </a:t>
            </a:r>
            <a:r>
              <a:rPr lang="ru-RU" dirty="0" err="1"/>
              <a:t>нм</a:t>
            </a:r>
            <a:r>
              <a:rPr lang="ru-RU" dirty="0"/>
              <a:t> в </a:t>
            </a:r>
            <a:r>
              <a:rPr lang="ru-RU" dirty="0" err="1"/>
              <a:t>фотовольтаическом</a:t>
            </a:r>
            <a:r>
              <a:rPr lang="ru-RU" dirty="0"/>
              <a:t> </a:t>
            </a:r>
            <a:r>
              <a:rPr lang="ru-RU" dirty="0" smtClean="0"/>
              <a:t>режиме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599033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0000" y="6000972"/>
            <a:ext cx="1215199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/>
              <a:t>Almaev</a:t>
            </a:r>
            <a:r>
              <a:rPr lang="ru-RU" sz="1600" dirty="0"/>
              <a:t> A., </a:t>
            </a:r>
            <a:r>
              <a:rPr lang="ru-RU" sz="1600" dirty="0" err="1"/>
              <a:t>Tsymbalov</a:t>
            </a:r>
            <a:r>
              <a:rPr lang="ru-RU" sz="1600" dirty="0"/>
              <a:t> A., </a:t>
            </a:r>
            <a:r>
              <a:rPr lang="ru-RU" sz="1600" dirty="0" err="1"/>
              <a:t>Kushnarev</a:t>
            </a:r>
            <a:r>
              <a:rPr lang="ru-RU" sz="1600" dirty="0"/>
              <a:t> B., </a:t>
            </a:r>
            <a:r>
              <a:rPr lang="ru-RU" sz="1600" dirty="0" err="1"/>
              <a:t>Nikolaev</a:t>
            </a:r>
            <a:r>
              <a:rPr lang="ru-RU" sz="1600" dirty="0"/>
              <a:t> V., </a:t>
            </a:r>
            <a:r>
              <a:rPr lang="ru-RU" sz="1600" dirty="0" err="1"/>
              <a:t>Pechnikov</a:t>
            </a:r>
            <a:r>
              <a:rPr lang="ru-RU" sz="1600" dirty="0"/>
              <a:t> A., </a:t>
            </a:r>
            <a:r>
              <a:rPr lang="ru-RU" sz="1600" dirty="0" err="1"/>
              <a:t>Scheglov</a:t>
            </a:r>
            <a:r>
              <a:rPr lang="ru-RU" sz="1600" dirty="0"/>
              <a:t> M., </a:t>
            </a:r>
            <a:r>
              <a:rPr lang="ru-RU" sz="1600" dirty="0" err="1"/>
              <a:t>Chikiryaka</a:t>
            </a:r>
            <a:r>
              <a:rPr lang="ru-RU" sz="1600" dirty="0"/>
              <a:t> A., </a:t>
            </a:r>
            <a:r>
              <a:rPr lang="ru-RU" sz="1600" dirty="0" err="1"/>
              <a:t>Korusenko</a:t>
            </a:r>
            <a:r>
              <a:rPr lang="ru-RU" sz="1600" dirty="0"/>
              <a:t> P. </a:t>
            </a:r>
            <a:r>
              <a:rPr lang="ru-RU" sz="1600" dirty="0" err="1"/>
              <a:t>High-speed</a:t>
            </a:r>
            <a:r>
              <a:rPr lang="ru-RU" sz="1600" dirty="0"/>
              <a:t> </a:t>
            </a:r>
            <a:r>
              <a:rPr lang="ru-RU" sz="1600" dirty="0" err="1"/>
              <a:t>performance</a:t>
            </a:r>
            <a:r>
              <a:rPr lang="ru-RU" sz="1600" dirty="0"/>
              <a:t> </a:t>
            </a:r>
            <a:r>
              <a:rPr lang="ru-RU" sz="1600" dirty="0" err="1"/>
              <a:t>self-powered</a:t>
            </a:r>
            <a:r>
              <a:rPr lang="ru-RU" sz="1600" dirty="0"/>
              <a:t> </a:t>
            </a:r>
            <a:r>
              <a:rPr lang="ru-RU" sz="1600" dirty="0" err="1"/>
              <a:t>short</a:t>
            </a:r>
            <a:r>
              <a:rPr lang="ru-RU" sz="1600" dirty="0"/>
              <a:t> </a:t>
            </a:r>
            <a:r>
              <a:rPr lang="ru-RU" sz="1600" dirty="0" err="1"/>
              <a:t>wave</a:t>
            </a:r>
            <a:r>
              <a:rPr lang="ru-RU" sz="1600" dirty="0"/>
              <a:t> </a:t>
            </a:r>
            <a:r>
              <a:rPr lang="ru-RU" sz="1600" dirty="0" err="1"/>
              <a:t>ultraviolet</a:t>
            </a:r>
            <a:r>
              <a:rPr lang="ru-RU" sz="1600" dirty="0"/>
              <a:t> </a:t>
            </a:r>
            <a:r>
              <a:rPr lang="ru-RU" sz="1600" dirty="0" err="1"/>
              <a:t>radiation</a:t>
            </a:r>
            <a:r>
              <a:rPr lang="ru-RU" sz="1600" dirty="0"/>
              <a:t> </a:t>
            </a:r>
            <a:r>
              <a:rPr lang="ru-RU" sz="1600" dirty="0" err="1"/>
              <a:t>detectors</a:t>
            </a:r>
            <a:r>
              <a:rPr lang="ru-RU" sz="1600" dirty="0"/>
              <a:t> </a:t>
            </a:r>
            <a:r>
              <a:rPr lang="ru-RU" sz="1600" dirty="0" err="1"/>
              <a:t>based</a:t>
            </a:r>
            <a:r>
              <a:rPr lang="ru-RU" sz="1600" dirty="0"/>
              <a:t> </a:t>
            </a:r>
            <a:r>
              <a:rPr lang="ru-RU" sz="1600" dirty="0" err="1"/>
              <a:t>on</a:t>
            </a:r>
            <a:r>
              <a:rPr lang="ru-RU" sz="1600" dirty="0"/>
              <a:t> κ(ε)-Ga2O3 // </a:t>
            </a:r>
            <a:r>
              <a:rPr lang="ru-RU" sz="1600" dirty="0" err="1"/>
              <a:t>Journal</a:t>
            </a:r>
            <a:r>
              <a:rPr lang="ru-RU" sz="1600" dirty="0"/>
              <a:t> </a:t>
            </a:r>
            <a:r>
              <a:rPr lang="ru-RU" sz="1600" dirty="0" err="1"/>
              <a:t>of</a:t>
            </a:r>
            <a:r>
              <a:rPr lang="ru-RU" sz="1600" dirty="0"/>
              <a:t> </a:t>
            </a:r>
            <a:r>
              <a:rPr lang="ru-RU" sz="1600" dirty="0" err="1"/>
              <a:t>Semiconductors</a:t>
            </a:r>
            <a:r>
              <a:rPr lang="ru-RU" sz="1600" dirty="0"/>
              <a:t>. 2024. V. 45, </a:t>
            </a:r>
            <a:r>
              <a:rPr lang="ru-RU" sz="1600" dirty="0" err="1"/>
              <a:t>No</a:t>
            </a:r>
            <a:r>
              <a:rPr lang="ru-RU" sz="1600" dirty="0"/>
              <a:t> 4. </a:t>
            </a:r>
            <a:r>
              <a:rPr lang="ru-RU" sz="1600" dirty="0" err="1"/>
              <a:t>Paper</a:t>
            </a:r>
            <a:r>
              <a:rPr lang="ru-RU" sz="1600" dirty="0"/>
              <a:t> </a:t>
            </a:r>
            <a:r>
              <a:rPr lang="ru-RU" sz="1600" dirty="0" err="1"/>
              <a:t>No</a:t>
            </a:r>
            <a:r>
              <a:rPr lang="ru-RU" sz="1600" dirty="0"/>
              <a:t> 042502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10.1088/1674-4926/45/4/042502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9378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8BC2-C63A-4B56-BD5D-F714400770BC}" type="slidenum">
              <a:rPr lang="ru-RU" smtClean="0"/>
              <a:t>16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081545" y="278593"/>
            <a:ext cx="2128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Вместо заключения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0753" y="1158949"/>
            <a:ext cx="118127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Цикл работ показывает перспективность данного материала для многих направлений электроники. В ближайшие  </a:t>
            </a:r>
            <a:r>
              <a:rPr lang="ru-RU" dirty="0" smtClean="0"/>
              <a:t>  10-20 </a:t>
            </a:r>
            <a:r>
              <a:rPr lang="ru-RU" dirty="0"/>
              <a:t>лет приборы на основе Ga</a:t>
            </a:r>
            <a:r>
              <a:rPr lang="ru-RU" baseline="-25000" dirty="0"/>
              <a:t>2</a:t>
            </a:r>
            <a:r>
              <a:rPr lang="ru-RU" dirty="0"/>
              <a:t>O</a:t>
            </a:r>
            <a:r>
              <a:rPr lang="ru-RU" baseline="-25000" dirty="0"/>
              <a:t>3</a:t>
            </a:r>
            <a:r>
              <a:rPr lang="ru-RU" dirty="0"/>
              <a:t> могут заменить или составить конкуренцию приборам на основе традиционных полупроводников. На данном </a:t>
            </a:r>
            <a:r>
              <a:rPr lang="ru-RU" dirty="0" smtClean="0"/>
              <a:t>этапе, </a:t>
            </a:r>
            <a:r>
              <a:rPr lang="ru-RU" dirty="0"/>
              <a:t>исследования ведутся широким фронтом для выявления главного направления работ. Стоит отметить, что результаты исследований, представленные в указанных работах, получены для плёнок и пластин Ga</a:t>
            </a:r>
            <a:r>
              <a:rPr lang="ru-RU" baseline="-25000" dirty="0"/>
              <a:t>2</a:t>
            </a:r>
            <a:r>
              <a:rPr lang="ru-RU" dirty="0"/>
              <a:t>O</a:t>
            </a:r>
            <a:r>
              <a:rPr lang="ru-RU" baseline="-25000" dirty="0"/>
              <a:t>3</a:t>
            </a:r>
            <a:r>
              <a:rPr lang="ru-RU" dirty="0" smtClean="0"/>
              <a:t>, </a:t>
            </a:r>
            <a:r>
              <a:rPr lang="ru-RU" dirty="0"/>
              <a:t>выращенных в России.</a:t>
            </a:r>
          </a:p>
        </p:txBody>
      </p:sp>
    </p:spTree>
    <p:extLst>
      <p:ext uri="{BB962C8B-B14F-4D97-AF65-F5344CB8AC3E}">
        <p14:creationId xmlns:p14="http://schemas.microsoft.com/office/powerpoint/2010/main" val="5049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82ECD7-A71C-E6F0-7B3F-DD04E08D3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/>
          <a:p>
            <a:r>
              <a:rPr lang="ru-RU" dirty="0"/>
              <a:t>СПАСИБО ЗА ВНИМАНИЕ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16334" y="4201289"/>
            <a:ext cx="589289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Алексей Викторович Алмаев,</a:t>
            </a:r>
          </a:p>
          <a:p>
            <a:r>
              <a:rPr lang="ru-RU" dirty="0" smtClean="0"/>
              <a:t>Канд. физ.-мат. наук, </a:t>
            </a:r>
          </a:p>
          <a:p>
            <a:r>
              <a:rPr lang="ru-RU" dirty="0" smtClean="0"/>
              <a:t>зав. лаборатории </a:t>
            </a:r>
            <a:r>
              <a:rPr lang="ru-RU" dirty="0" err="1" smtClean="0"/>
              <a:t>металлооксидных</a:t>
            </a:r>
            <a:r>
              <a:rPr lang="ru-RU" dirty="0" smtClean="0"/>
              <a:t> полупроводников</a:t>
            </a:r>
            <a:endParaRPr lang="en-US" dirty="0"/>
          </a:p>
          <a:p>
            <a:r>
              <a:rPr lang="ru-RU" dirty="0" smtClean="0"/>
              <a:t>Центр</a:t>
            </a:r>
            <a:r>
              <a:rPr lang="ru-RU" dirty="0"/>
              <a:t>а</a:t>
            </a:r>
            <a:r>
              <a:rPr lang="ru-RU" dirty="0" smtClean="0"/>
              <a:t> </a:t>
            </a:r>
            <a:r>
              <a:rPr lang="ru-RU" dirty="0"/>
              <a:t>исследований и разработок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Перспективные технологии в микроэлектронике» </a:t>
            </a:r>
            <a:r>
              <a:rPr lang="ru-RU" dirty="0" smtClean="0"/>
              <a:t>НИТГУ</a:t>
            </a:r>
          </a:p>
          <a:p>
            <a:r>
              <a:rPr lang="en-US" sz="2000" dirty="0">
                <a:hlinkClick r:id="rId2"/>
              </a:rPr>
              <a:t>a</a:t>
            </a:r>
            <a:r>
              <a:rPr lang="en-US" sz="2000" dirty="0" smtClean="0">
                <a:hlinkClick r:id="rId2"/>
              </a:rPr>
              <a:t>lmaev_alex@mail.ru</a:t>
            </a:r>
            <a:r>
              <a:rPr lang="en-US" sz="2000" dirty="0" smtClean="0"/>
              <a:t> 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471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2571" y="249697"/>
            <a:ext cx="73072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Ga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: </a:t>
            </a:r>
            <a:r>
              <a:rPr lang="ru-RU" b="1" dirty="0" smtClean="0"/>
              <a:t>α</a:t>
            </a:r>
            <a:r>
              <a:rPr lang="ru-RU" b="1" dirty="0"/>
              <a:t>, β, </a:t>
            </a:r>
            <a:r>
              <a:rPr lang="ru-RU" dirty="0"/>
              <a:t>γ, δ и </a:t>
            </a:r>
            <a:r>
              <a:rPr lang="ru-RU" b="1" dirty="0"/>
              <a:t>κ(ε</a:t>
            </a:r>
            <a:r>
              <a:rPr lang="ru-RU" b="1" dirty="0" smtClean="0"/>
              <a:t>)</a:t>
            </a:r>
          </a:p>
          <a:p>
            <a:r>
              <a:rPr lang="en-US" i="1" dirty="0" err="1" smtClean="0"/>
              <a:t>E</a:t>
            </a:r>
            <a:r>
              <a:rPr lang="en-US" baseline="-25000" dirty="0" err="1" smtClean="0"/>
              <a:t>g</a:t>
            </a:r>
            <a:r>
              <a:rPr lang="en-US" dirty="0" smtClean="0"/>
              <a:t> = 4.5 – 5.</a:t>
            </a:r>
            <a:r>
              <a:rPr lang="ru-RU" dirty="0" smtClean="0"/>
              <a:t>3</a:t>
            </a:r>
            <a:r>
              <a:rPr lang="en-US" dirty="0" smtClean="0"/>
              <a:t> eV</a:t>
            </a:r>
            <a:endParaRPr lang="en-US" dirty="0"/>
          </a:p>
          <a:p>
            <a:endParaRPr lang="ru-RU" dirty="0" smtClean="0"/>
          </a:p>
          <a:p>
            <a:pPr algn="just"/>
            <a:r>
              <a:rPr lang="ru-RU" dirty="0" smtClean="0"/>
              <a:t>β-</a:t>
            </a:r>
            <a:r>
              <a:rPr lang="en-US" dirty="0" smtClean="0"/>
              <a:t>Ga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ru-RU" dirty="0" smtClean="0"/>
              <a:t> – высокая термическая и химическая стабильности; моноклинная кристаллическая решетка; кристаллы полупроводникового качества.</a:t>
            </a:r>
          </a:p>
          <a:p>
            <a:pPr algn="just"/>
            <a:endParaRPr lang="en-US" dirty="0" smtClean="0"/>
          </a:p>
          <a:p>
            <a:pPr algn="just"/>
            <a:r>
              <a:rPr lang="ru-RU" dirty="0" smtClean="0"/>
              <a:t>α-</a:t>
            </a:r>
            <a:r>
              <a:rPr lang="en-US" dirty="0" smtClean="0"/>
              <a:t>Ga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ru-RU" dirty="0" smtClean="0"/>
              <a:t> – метастабильная фаза (550 °С,</a:t>
            </a:r>
            <a:r>
              <a:rPr lang="ru-RU" b="1" dirty="0"/>
              <a:t> </a:t>
            </a:r>
            <a:r>
              <a:rPr lang="ru-RU" dirty="0"/>
              <a:t>α</a:t>
            </a:r>
            <a:r>
              <a:rPr lang="ru-RU" b="1" dirty="0"/>
              <a:t> </a:t>
            </a:r>
            <a:r>
              <a:rPr lang="ru-RU" dirty="0" smtClean="0"/>
              <a:t>→ </a:t>
            </a:r>
            <a:r>
              <a:rPr lang="ru-RU" dirty="0"/>
              <a:t>β</a:t>
            </a:r>
            <a:r>
              <a:rPr lang="ru-RU" dirty="0" smtClean="0"/>
              <a:t>); </a:t>
            </a:r>
            <a:r>
              <a:rPr lang="ru-RU" dirty="0" err="1" smtClean="0"/>
              <a:t>корундообразная</a:t>
            </a:r>
            <a:r>
              <a:rPr lang="ru-RU" dirty="0" smtClean="0"/>
              <a:t> решетка → качественные </a:t>
            </a:r>
            <a:r>
              <a:rPr lang="ru-RU" dirty="0" err="1" smtClean="0"/>
              <a:t>анизотипные</a:t>
            </a:r>
            <a:r>
              <a:rPr lang="ru-RU" dirty="0" smtClean="0"/>
              <a:t> гетеропереходы с </a:t>
            </a:r>
            <a:r>
              <a:rPr lang="ru-RU" dirty="0" err="1" smtClean="0"/>
              <a:t>металлооксидными</a:t>
            </a:r>
            <a:r>
              <a:rPr lang="ru-RU" dirty="0" smtClean="0"/>
              <a:t> полупроводниками </a:t>
            </a:r>
            <a:r>
              <a:rPr lang="en-US" dirty="0" smtClean="0"/>
              <a:t>p-</a:t>
            </a:r>
            <a:r>
              <a:rPr lang="ru-RU" dirty="0" smtClean="0"/>
              <a:t>типа (</a:t>
            </a:r>
            <a:r>
              <a:rPr lang="en-US" dirty="0" smtClean="0"/>
              <a:t>Cr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, Ir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ru-RU" dirty="0" smtClean="0"/>
              <a:t>, </a:t>
            </a:r>
            <a:r>
              <a:rPr lang="en-US" dirty="0" smtClean="0"/>
              <a:t>Fe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endParaRPr lang="ru-RU" dirty="0" smtClean="0"/>
          </a:p>
          <a:p>
            <a:pPr algn="just"/>
            <a:endParaRPr lang="en-US" dirty="0" smtClean="0"/>
          </a:p>
          <a:p>
            <a:pPr algn="just"/>
            <a:r>
              <a:rPr lang="ru-RU" dirty="0" smtClean="0"/>
              <a:t>κ(ε)-</a:t>
            </a:r>
            <a:r>
              <a:rPr lang="en-US" dirty="0"/>
              <a:t>Ga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ru-RU" dirty="0"/>
              <a:t> – </a:t>
            </a:r>
            <a:r>
              <a:rPr lang="ru-RU" dirty="0" smtClean="0"/>
              <a:t>метастабильная фаза (700 - 1000 </a:t>
            </a:r>
            <a:r>
              <a:rPr lang="ru-RU" dirty="0"/>
              <a:t>°С,</a:t>
            </a:r>
            <a:r>
              <a:rPr lang="ru-RU" b="1" dirty="0"/>
              <a:t> </a:t>
            </a:r>
            <a:r>
              <a:rPr lang="ru-RU" dirty="0"/>
              <a:t>κ(ε)</a:t>
            </a:r>
            <a:r>
              <a:rPr lang="ru-RU" b="1" dirty="0" smtClean="0"/>
              <a:t> </a:t>
            </a:r>
            <a:r>
              <a:rPr lang="ru-RU" dirty="0"/>
              <a:t>→ β)</a:t>
            </a:r>
            <a:r>
              <a:rPr lang="ru-RU" dirty="0" smtClean="0"/>
              <a:t>; псевдогексагональная решетка, высокая симметрия;  сегнетоэлектрические свойства → 2</a:t>
            </a:r>
            <a:r>
              <a:rPr lang="en-US" dirty="0" smtClean="0"/>
              <a:t>DEG </a:t>
            </a:r>
            <a:r>
              <a:rPr lang="ru-RU" dirty="0" smtClean="0"/>
              <a:t>и </a:t>
            </a:r>
            <a:r>
              <a:rPr lang="en-US" dirty="0" smtClean="0"/>
              <a:t>HEMT</a:t>
            </a:r>
            <a:r>
              <a:rPr lang="ru-RU" dirty="0" smtClean="0"/>
              <a:t>; </a:t>
            </a:r>
            <a:r>
              <a:rPr lang="en-US" dirty="0" smtClean="0"/>
              <a:t>high k.</a:t>
            </a:r>
          </a:p>
          <a:p>
            <a:pPr algn="just"/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MOSFET</a:t>
            </a:r>
            <a:r>
              <a:rPr lang="ru-RU" dirty="0" smtClean="0"/>
              <a:t> и </a:t>
            </a:r>
            <a:r>
              <a:rPr lang="en-US" dirty="0" smtClean="0"/>
              <a:t>SBD </a:t>
            </a:r>
            <a:r>
              <a:rPr lang="ru-RU" dirty="0" smtClean="0"/>
              <a:t>для силовой электроники</a:t>
            </a:r>
            <a:r>
              <a:rPr lang="en-US" dirty="0" smtClean="0"/>
              <a:t> (13.5 kV)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UVC </a:t>
            </a:r>
            <a:r>
              <a:rPr lang="ru-RU" dirty="0" smtClean="0"/>
              <a:t>солнечно – слепые детекторы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Газовые сенсоры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TCO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675258" y="4958678"/>
            <a:ext cx="2553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Рост исследовательской</a:t>
            </a:r>
          </a:p>
          <a:p>
            <a:pPr algn="ctr"/>
            <a:r>
              <a:rPr lang="ru-RU" dirty="0" smtClean="0"/>
              <a:t>активности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5357" y="6027003"/>
            <a:ext cx="116473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hlinkClick r:id="rId3"/>
              </a:rPr>
              <a:t>Alena </a:t>
            </a:r>
            <a:r>
              <a:rPr lang="en-US" sz="1200" dirty="0" err="1">
                <a:hlinkClick r:id="rId3"/>
              </a:rPr>
              <a:t>Nikolskaya</a:t>
            </a:r>
            <a:r>
              <a:rPr lang="en-US" sz="1200" i="1" dirty="0"/>
              <a:t>, </a:t>
            </a:r>
            <a:r>
              <a:rPr lang="en-US" sz="1200" dirty="0" err="1">
                <a:hlinkClick r:id="rId4"/>
              </a:rPr>
              <a:t>Evgenia</a:t>
            </a:r>
            <a:r>
              <a:rPr lang="en-US" sz="1200" dirty="0">
                <a:hlinkClick r:id="rId4"/>
              </a:rPr>
              <a:t> </a:t>
            </a:r>
            <a:r>
              <a:rPr lang="en-US" sz="1200" dirty="0" err="1">
                <a:hlinkClick r:id="rId4"/>
              </a:rPr>
              <a:t>Okulich</a:t>
            </a:r>
            <a:r>
              <a:rPr lang="en-US" sz="1200" i="1" dirty="0"/>
              <a:t>, </a:t>
            </a:r>
            <a:r>
              <a:rPr lang="en-US" sz="1200" dirty="0">
                <a:hlinkClick r:id="rId5"/>
              </a:rPr>
              <a:t>Dmitry </a:t>
            </a:r>
            <a:r>
              <a:rPr lang="en-US" sz="1200" dirty="0" err="1">
                <a:hlinkClick r:id="rId5"/>
              </a:rPr>
              <a:t>Korolev</a:t>
            </a:r>
            <a:r>
              <a:rPr lang="en-US" sz="1200" i="1" dirty="0"/>
              <a:t>, </a:t>
            </a:r>
            <a:r>
              <a:rPr lang="en-US" sz="1200" dirty="0">
                <a:hlinkClick r:id="rId6"/>
              </a:rPr>
              <a:t>Anton </a:t>
            </a:r>
            <a:r>
              <a:rPr lang="en-US" sz="1200" dirty="0" err="1">
                <a:hlinkClick r:id="rId6"/>
              </a:rPr>
              <a:t>Stepanov</a:t>
            </a:r>
            <a:r>
              <a:rPr lang="en-US" sz="1200" i="1" dirty="0"/>
              <a:t>, </a:t>
            </a:r>
            <a:r>
              <a:rPr lang="en-US" sz="1200" dirty="0">
                <a:hlinkClick r:id="rId7"/>
              </a:rPr>
              <a:t>Dmitry </a:t>
            </a:r>
            <a:r>
              <a:rPr lang="en-US" sz="1200" dirty="0" err="1">
                <a:hlinkClick r:id="rId7"/>
              </a:rPr>
              <a:t>Nikolichev</a:t>
            </a:r>
            <a:r>
              <a:rPr lang="en-US" sz="1200" i="1" dirty="0"/>
              <a:t>, </a:t>
            </a:r>
            <a:r>
              <a:rPr lang="en-US" sz="1200" dirty="0">
                <a:hlinkClick r:id="rId8"/>
              </a:rPr>
              <a:t>Alexey </a:t>
            </a:r>
            <a:r>
              <a:rPr lang="en-US" sz="1200" dirty="0" err="1">
                <a:hlinkClick r:id="rId8"/>
              </a:rPr>
              <a:t>Mikhaylov</a:t>
            </a:r>
            <a:r>
              <a:rPr lang="en-US" sz="1200" i="1" dirty="0"/>
              <a:t>, </a:t>
            </a:r>
            <a:r>
              <a:rPr lang="en-US" sz="1200" dirty="0">
                <a:hlinkClick r:id="rId9"/>
              </a:rPr>
              <a:t>David </a:t>
            </a:r>
            <a:r>
              <a:rPr lang="en-US" sz="1200" dirty="0" err="1">
                <a:hlinkClick r:id="rId9"/>
              </a:rPr>
              <a:t>Tetelbaum</a:t>
            </a:r>
            <a:r>
              <a:rPr lang="en-US" sz="1200" i="1" dirty="0"/>
              <a:t>, </a:t>
            </a:r>
            <a:r>
              <a:rPr lang="en-US" sz="1200" dirty="0" err="1">
                <a:hlinkClick r:id="rId10"/>
              </a:rPr>
              <a:t>Aleksei</a:t>
            </a:r>
            <a:r>
              <a:rPr lang="en-US" sz="1200" dirty="0">
                <a:hlinkClick r:id="rId10"/>
              </a:rPr>
              <a:t> </a:t>
            </a:r>
            <a:r>
              <a:rPr lang="en-US" sz="1200" dirty="0" err="1">
                <a:hlinkClick r:id="rId10"/>
              </a:rPr>
              <a:t>Almaev</a:t>
            </a:r>
            <a:r>
              <a:rPr lang="en-US" sz="1200" i="1" dirty="0"/>
              <a:t>, </a:t>
            </a:r>
            <a:r>
              <a:rPr lang="en-US" sz="1200" dirty="0">
                <a:hlinkClick r:id="rId11"/>
              </a:rPr>
              <a:t>Charles </a:t>
            </a:r>
            <a:r>
              <a:rPr lang="en-US" sz="1200" dirty="0" err="1">
                <a:hlinkClick r:id="rId11"/>
              </a:rPr>
              <a:t>Airton</a:t>
            </a:r>
            <a:r>
              <a:rPr lang="en-US" sz="1200" dirty="0">
                <a:hlinkClick r:id="rId11"/>
              </a:rPr>
              <a:t> </a:t>
            </a:r>
            <a:r>
              <a:rPr lang="en-US" sz="1200" dirty="0" err="1">
                <a:hlinkClick r:id="rId11"/>
              </a:rPr>
              <a:t>Bolzan</a:t>
            </a:r>
            <a:r>
              <a:rPr lang="en-US" sz="1200" i="1" dirty="0"/>
              <a:t>, </a:t>
            </a:r>
            <a:r>
              <a:rPr lang="en-US" sz="1200" dirty="0" err="1">
                <a:hlinkClick r:id="rId12"/>
              </a:rPr>
              <a:t>Antônio</a:t>
            </a:r>
            <a:r>
              <a:rPr lang="en-US" sz="1200" dirty="0">
                <a:hlinkClick r:id="rId12"/>
              </a:rPr>
              <a:t> </a:t>
            </a:r>
            <a:r>
              <a:rPr lang="en-US" sz="1200" dirty="0" err="1">
                <a:hlinkClick r:id="rId12"/>
              </a:rPr>
              <a:t>Buaczik</a:t>
            </a:r>
            <a:r>
              <a:rPr lang="en-US" sz="1200" dirty="0">
                <a:hlinkClick r:id="rId12"/>
              </a:rPr>
              <a:t> Jr.</a:t>
            </a:r>
            <a:r>
              <a:rPr lang="en-US" sz="1200" i="1" dirty="0"/>
              <a:t>, </a:t>
            </a:r>
            <a:r>
              <a:rPr lang="en-US" sz="1200" dirty="0">
                <a:hlinkClick r:id="rId13"/>
              </a:rPr>
              <a:t>Raquel </a:t>
            </a:r>
            <a:r>
              <a:rPr lang="en-US" sz="1200" dirty="0" err="1">
                <a:hlinkClick r:id="rId13"/>
              </a:rPr>
              <a:t>Giulian</a:t>
            </a:r>
            <a:r>
              <a:rPr lang="en-US" sz="1200" i="1" dirty="0"/>
              <a:t>, </a:t>
            </a:r>
            <a:r>
              <a:rPr lang="en-US" sz="1200" dirty="0">
                <a:hlinkClick r:id="rId14"/>
              </a:rPr>
              <a:t>Pedro Luis Grande</a:t>
            </a:r>
            <a:r>
              <a:rPr lang="en-US" sz="1200" i="1" dirty="0"/>
              <a:t>, </a:t>
            </a:r>
            <a:r>
              <a:rPr lang="en-US" sz="1200" dirty="0">
                <a:hlinkClick r:id="rId15"/>
              </a:rPr>
              <a:t>Ashok Kumar</a:t>
            </a:r>
            <a:r>
              <a:rPr lang="en-US" sz="1200" i="1" dirty="0"/>
              <a:t>, </a:t>
            </a:r>
            <a:r>
              <a:rPr lang="en-US" sz="1200" dirty="0">
                <a:hlinkClick r:id="rId16"/>
              </a:rPr>
              <a:t>Mahesh Kumar</a:t>
            </a:r>
            <a:r>
              <a:rPr lang="en-US" sz="1200" i="1" dirty="0"/>
              <a:t>, and </a:t>
            </a:r>
            <a:r>
              <a:rPr lang="en-US" sz="1200" dirty="0">
                <a:hlinkClick r:id="rId17"/>
              </a:rPr>
              <a:t>Daniela </a:t>
            </a:r>
            <a:r>
              <a:rPr lang="en-US" sz="1200" dirty="0" err="1">
                <a:hlinkClick r:id="rId17"/>
              </a:rPr>
              <a:t>Gogova</a:t>
            </a:r>
            <a:r>
              <a:rPr lang="en-US" sz="1200" dirty="0"/>
              <a:t> </a:t>
            </a:r>
            <a:r>
              <a:rPr lang="en-US" sz="1200" dirty="0" smtClean="0"/>
              <a:t>, </a:t>
            </a:r>
            <a:r>
              <a:rPr lang="en-US" sz="1200" dirty="0"/>
              <a:t>"Ion implantation in </a:t>
            </a:r>
            <a:r>
              <a:rPr lang="el-GR" sz="1200" dirty="0"/>
              <a:t>β-</a:t>
            </a:r>
            <a:r>
              <a:rPr lang="en-US" sz="1200" dirty="0"/>
              <a:t>Ga</a:t>
            </a:r>
            <a:r>
              <a:rPr lang="en-US" sz="1200" baseline="-25000" dirty="0"/>
              <a:t>2</a:t>
            </a:r>
            <a:r>
              <a:rPr lang="en-US" sz="1200" dirty="0"/>
              <a:t>O</a:t>
            </a:r>
            <a:r>
              <a:rPr lang="en-US" sz="1200" baseline="-25000" dirty="0"/>
              <a:t>3</a:t>
            </a:r>
            <a:r>
              <a:rPr lang="en-US" sz="1200" dirty="0"/>
              <a:t>: Physics and technology</a:t>
            </a:r>
            <a:r>
              <a:rPr lang="en-US" sz="1200" dirty="0" smtClean="0"/>
              <a:t>", </a:t>
            </a:r>
            <a:r>
              <a:rPr lang="en-US" sz="1200" dirty="0"/>
              <a:t>Journal of Vacuum Science &amp; Technology A 39, 030802 (2021) </a:t>
            </a:r>
            <a:r>
              <a:rPr lang="en-US" sz="1200" dirty="0">
                <a:hlinkClick r:id="rId18"/>
              </a:rPr>
              <a:t>https://doi.org/10.1116/6.0000928</a:t>
            </a:r>
            <a:endParaRPr lang="ru-RU" sz="12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590057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463" y="2804183"/>
            <a:ext cx="3834852" cy="198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26"/>
          <a:stretch/>
        </p:blipFill>
        <p:spPr bwMode="auto">
          <a:xfrm>
            <a:off x="8133450" y="249697"/>
            <a:ext cx="3381426" cy="255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72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853912"/>
              </p:ext>
            </p:extLst>
          </p:nvPr>
        </p:nvGraphicFramePr>
        <p:xfrm>
          <a:off x="105066" y="476673"/>
          <a:ext cx="11952647" cy="38154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1857"/>
                <a:gridCol w="1031358"/>
                <a:gridCol w="1679944"/>
                <a:gridCol w="1669312"/>
                <a:gridCol w="2158409"/>
                <a:gridCol w="2351767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Параметр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SiC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GaN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Al</a:t>
                      </a:r>
                      <a:r>
                        <a:rPr lang="ru-RU" sz="1800" baseline="-25000">
                          <a:effectLst/>
                        </a:rPr>
                        <a:t>0.7</a:t>
                      </a:r>
                      <a:r>
                        <a:rPr lang="en-US" sz="1800">
                          <a:effectLst/>
                        </a:rPr>
                        <a:t>Ga</a:t>
                      </a:r>
                      <a:r>
                        <a:rPr lang="ru-RU" sz="1800" baseline="-25000">
                          <a:effectLst/>
                        </a:rPr>
                        <a:t>0.3</a:t>
                      </a:r>
                      <a:r>
                        <a:rPr lang="en-US" sz="1800">
                          <a:effectLst/>
                        </a:rPr>
                        <a:t>N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β-</a:t>
                      </a:r>
                      <a:r>
                        <a:rPr lang="en-US" sz="1800">
                          <a:effectLst/>
                        </a:rPr>
                        <a:t>Ga</a:t>
                      </a:r>
                      <a:r>
                        <a:rPr lang="ru-RU" sz="1800" baseline="-25000">
                          <a:effectLst/>
                        </a:rPr>
                        <a:t>2</a:t>
                      </a:r>
                      <a:r>
                        <a:rPr lang="en-US" sz="1800">
                          <a:effectLst/>
                        </a:rPr>
                        <a:t>O</a:t>
                      </a:r>
                      <a:r>
                        <a:rPr lang="ru-RU" sz="1800" baseline="-250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Алмаз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E</a:t>
                      </a:r>
                      <a:r>
                        <a:rPr lang="en-US" sz="1800" baseline="-25000" dirty="0" err="1">
                          <a:effectLst/>
                        </a:rPr>
                        <a:t>g</a:t>
                      </a:r>
                      <a:r>
                        <a:rPr lang="ru-RU" sz="1800" dirty="0">
                          <a:effectLst/>
                        </a:rPr>
                        <a:t>, эВ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3.3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3.4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5.8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4.9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5.5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ε</a:t>
                      </a:r>
                      <a:r>
                        <a:rPr lang="en-US" sz="1800" baseline="-25000" dirty="0" err="1">
                          <a:effectLst/>
                        </a:rPr>
                        <a:t>c</a:t>
                      </a:r>
                      <a:r>
                        <a:rPr lang="ru-RU" sz="1800" dirty="0">
                          <a:effectLst/>
                        </a:rPr>
                        <a:t>, МВ/см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2.6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3.3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12.7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μ</a:t>
                      </a:r>
                      <a:r>
                        <a:rPr lang="en-US" sz="1800" baseline="-25000" dirty="0">
                          <a:effectLst/>
                        </a:rPr>
                        <a:t>n</a:t>
                      </a:r>
                      <a:r>
                        <a:rPr lang="ru-RU" sz="1800" dirty="0">
                          <a:effectLst/>
                        </a:rPr>
                        <a:t>, см</a:t>
                      </a:r>
                      <a:r>
                        <a:rPr lang="ru-RU" sz="1800" baseline="30000" dirty="0">
                          <a:effectLst/>
                        </a:rPr>
                        <a:t>2</a:t>
                      </a:r>
                      <a:r>
                        <a:rPr lang="ru-RU" sz="1800" dirty="0">
                          <a:effectLst/>
                        </a:rPr>
                        <a:t>/(</a:t>
                      </a:r>
                      <a:r>
                        <a:rPr lang="ru-RU" sz="1800" dirty="0" err="1">
                          <a:effectLst/>
                        </a:rPr>
                        <a:t>В×с</a:t>
                      </a:r>
                      <a:r>
                        <a:rPr lang="ru-RU" sz="1800" dirty="0">
                          <a:effectLst/>
                        </a:rPr>
                        <a:t>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r>
                        <a:rPr lang="en-US" sz="1800">
                          <a:effectLst/>
                        </a:rPr>
                        <a:t>000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1200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310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2000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μ</a:t>
                      </a:r>
                      <a:r>
                        <a:rPr lang="en-US" sz="1800" baseline="-25000" dirty="0">
                          <a:effectLst/>
                        </a:rPr>
                        <a:t>p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ru-RU" sz="1800" dirty="0">
                          <a:effectLst/>
                        </a:rPr>
                        <a:t>см</a:t>
                      </a:r>
                      <a:r>
                        <a:rPr lang="ru-RU" sz="1800" baseline="30000" dirty="0">
                          <a:effectLst/>
                        </a:rPr>
                        <a:t>2</a:t>
                      </a:r>
                      <a:r>
                        <a:rPr lang="ru-RU" sz="1800" dirty="0">
                          <a:effectLst/>
                        </a:rPr>
                        <a:t>/(</a:t>
                      </a:r>
                      <a:r>
                        <a:rPr lang="ru-RU" sz="1800" dirty="0" err="1">
                          <a:effectLst/>
                        </a:rPr>
                        <a:t>В×с</a:t>
                      </a:r>
                      <a:r>
                        <a:rPr lang="ru-RU" sz="1800" dirty="0">
                          <a:effectLst/>
                        </a:rPr>
                        <a:t>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90-120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n/a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450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λ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ru-RU" sz="1800" dirty="0">
                          <a:effectLst/>
                        </a:rPr>
                        <a:t>Вт/(</a:t>
                      </a:r>
                      <a:r>
                        <a:rPr lang="ru-RU" sz="1800" dirty="0" err="1">
                          <a:effectLst/>
                        </a:rPr>
                        <a:t>м×К</a:t>
                      </a:r>
                      <a:r>
                        <a:rPr lang="ru-RU" sz="1800" dirty="0">
                          <a:effectLst/>
                        </a:rPr>
                        <a:t>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370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130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320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10-30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2000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ε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9.7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8.9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5.5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Размер подложки</a:t>
                      </a:r>
                      <a:r>
                        <a:rPr lang="ru-RU" sz="1800" dirty="0" smtClean="0">
                          <a:effectLst/>
                        </a:rPr>
                        <a:t>,</a:t>
                      </a:r>
                      <a:r>
                        <a:rPr lang="en-US" sz="1800" baseline="0" dirty="0" smtClean="0">
                          <a:effectLst/>
                        </a:rPr>
                        <a:t>”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2, </a:t>
                      </a:r>
                      <a:r>
                        <a:rPr lang="en-US" sz="1800" dirty="0">
                          <a:effectLst/>
                        </a:rPr>
                        <a:t>8 – </a:t>
                      </a:r>
                      <a:r>
                        <a:rPr lang="ru-RU" sz="1800" dirty="0">
                          <a:effectLst/>
                        </a:rPr>
                        <a:t>г/п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2, 3-4 г/п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</a:t>
                      </a:r>
                      <a:r>
                        <a:rPr lang="en-US" sz="1800" baseline="0" dirty="0" smtClean="0">
                          <a:effectLst/>
                        </a:rPr>
                        <a:t>-</a:t>
                      </a:r>
                      <a:r>
                        <a:rPr lang="ru-RU" sz="1800" dirty="0" smtClean="0">
                          <a:effectLst/>
                        </a:rPr>
                        <a:t>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r>
                        <a:rPr lang="en-US" sz="1800">
                          <a:effectLst/>
                        </a:rPr>
                        <a:t>.</a:t>
                      </a: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Легирование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n/p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Высокие Δ</a:t>
                      </a:r>
                      <a:r>
                        <a:rPr lang="en-US" sz="1800">
                          <a:effectLst/>
                        </a:rPr>
                        <a:t>E</a:t>
                      </a:r>
                      <a:r>
                        <a:rPr lang="en-US" sz="1800" baseline="-25000">
                          <a:effectLst/>
                        </a:rPr>
                        <a:t>a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Высокие Δ</a:t>
                      </a:r>
                      <a:r>
                        <a:rPr lang="en-US" sz="1800" dirty="0" err="1">
                          <a:effectLst/>
                        </a:rPr>
                        <a:t>E</a:t>
                      </a:r>
                      <a:r>
                        <a:rPr lang="en-US" sz="1800" baseline="-25000" dirty="0" err="1">
                          <a:effectLst/>
                        </a:rPr>
                        <a:t>a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 </a:t>
                      </a:r>
                      <a:r>
                        <a:rPr lang="ru-RU" sz="1800" dirty="0">
                          <a:effectLst/>
                        </a:rPr>
                        <a:t>до </a:t>
                      </a:r>
                      <a:r>
                        <a:rPr lang="ru-RU" sz="1800" dirty="0" smtClean="0">
                          <a:effectLst/>
                        </a:rPr>
                        <a:t>10</a:t>
                      </a:r>
                      <a:r>
                        <a:rPr lang="ru-RU" sz="1800" baseline="30000" dirty="0" smtClean="0">
                          <a:effectLst/>
                        </a:rPr>
                        <a:t>21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см</a:t>
                      </a:r>
                      <a:r>
                        <a:rPr lang="ru-RU" sz="1800" baseline="30000" dirty="0">
                          <a:effectLst/>
                        </a:rPr>
                        <a:t>-3</a:t>
                      </a:r>
                      <a:r>
                        <a:rPr lang="ru-RU" sz="1800" dirty="0">
                          <a:effectLst/>
                        </a:rPr>
                        <a:t>,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 - </a:t>
                      </a:r>
                      <a:r>
                        <a:rPr lang="ru-RU" sz="1800" dirty="0">
                          <a:effectLst/>
                        </a:rPr>
                        <a:t>нет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Высокие Δ</a:t>
                      </a:r>
                      <a:r>
                        <a:rPr lang="en-US" sz="1800">
                          <a:effectLst/>
                        </a:rPr>
                        <a:t>E</a:t>
                      </a:r>
                      <a:r>
                        <a:rPr lang="en-US" sz="1800" baseline="-25000">
                          <a:effectLst/>
                        </a:rPr>
                        <a:t>d</a:t>
                      </a:r>
                      <a:r>
                        <a:rPr lang="en-US" sz="1800">
                          <a:effectLst/>
                        </a:rPr>
                        <a:t> </a:t>
                      </a:r>
                      <a:r>
                        <a:rPr lang="ru-RU" sz="1800">
                          <a:effectLst/>
                        </a:rPr>
                        <a:t>и Δ</a:t>
                      </a:r>
                      <a:r>
                        <a:rPr lang="en-US" sz="1800">
                          <a:effectLst/>
                        </a:rPr>
                        <a:t>E</a:t>
                      </a:r>
                      <a:r>
                        <a:rPr lang="en-US" sz="1800" baseline="-25000">
                          <a:effectLst/>
                        </a:rPr>
                        <a:t>a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BFOM</a:t>
                      </a:r>
                      <a:r>
                        <a:rPr lang="ru-RU" sz="1800" dirty="0" smtClean="0">
                          <a:effectLst/>
                        </a:rPr>
                        <a:t>,</a:t>
                      </a:r>
                      <a:r>
                        <a:rPr lang="ru-RU" sz="1800" baseline="0" dirty="0" smtClean="0">
                          <a:effectLst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εμ</a:t>
                      </a:r>
                      <a:r>
                        <a:rPr lang="en-US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US" sz="1800" b="1" i="1" kern="1200" baseline="-250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ru-RU" sz="1800" b="1" kern="1200" baseline="30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800" baseline="0" dirty="0" smtClean="0">
                          <a:effectLst/>
                        </a:rPr>
                        <a:t>, </a:t>
                      </a:r>
                      <a:r>
                        <a:rPr lang="en-US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n-US" sz="1800" b="1" i="1" kern="1200" baseline="-250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</a:t>
                      </a:r>
                      <a:r>
                        <a:rPr lang="ru-RU" sz="1800" b="1" kern="1200" baseline="30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800" b="1" i="1" kern="1200" baseline="-25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340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870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11773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3214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24660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JFOM</a:t>
                      </a:r>
                      <a:r>
                        <a:rPr lang="ru-RU" sz="1800" dirty="0" smtClean="0">
                          <a:effectLst/>
                        </a:rPr>
                        <a:t>,</a:t>
                      </a:r>
                      <a:r>
                        <a:rPr lang="ru-RU" sz="1800" baseline="0" dirty="0" smtClean="0">
                          <a:effectLst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</a:t>
                      </a:r>
                      <a:r>
                        <a:rPr lang="en-US" sz="1800" b="1" kern="1200" baseline="-250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n-US" sz="1800" b="1" i="1" kern="1200" baseline="-250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/(2π)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278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1089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~2900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2844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1110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KFOM</a:t>
                      </a:r>
                      <a:r>
                        <a:rPr lang="ru-RU" sz="1800" dirty="0" smtClean="0">
                          <a:effectLst/>
                        </a:rPr>
                        <a:t>,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λ[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n-US" sz="1800" b="1" i="1" kern="1200" baseline="-250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(4π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)]</a:t>
                      </a:r>
                      <a:r>
                        <a:rPr lang="ru-RU" sz="1800" b="1" kern="1200" baseline="30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r>
                        <a:rPr lang="en-US" sz="1800">
                          <a:effectLst/>
                        </a:rPr>
                        <a:t>.</a:t>
                      </a:r>
                      <a:r>
                        <a:rPr lang="ru-RU" sz="18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1.8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0.2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41.5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06076" y="63305"/>
            <a:ext cx="7164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Сравнение свойств β-</a:t>
            </a:r>
            <a:r>
              <a:rPr lang="en-US" dirty="0" smtClean="0"/>
              <a:t>Ga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ru-RU" dirty="0" smtClean="0"/>
              <a:t> и других </a:t>
            </a:r>
            <a:r>
              <a:rPr lang="ru-RU" dirty="0" err="1" smtClean="0"/>
              <a:t>широкозонных</a:t>
            </a:r>
            <a:r>
              <a:rPr lang="ru-RU" dirty="0" smtClean="0"/>
              <a:t> полупроводников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6687" y="4931550"/>
            <a:ext cx="51987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Стоимость</a:t>
            </a:r>
            <a:r>
              <a:rPr lang="en-US" dirty="0" smtClean="0"/>
              <a:t> </a:t>
            </a:r>
            <a:r>
              <a:rPr lang="ru-RU" dirty="0" smtClean="0"/>
              <a:t>коммерческой 2</a:t>
            </a:r>
            <a:r>
              <a:rPr lang="en-US" dirty="0" smtClean="0"/>
              <a:t>”</a:t>
            </a:r>
            <a:r>
              <a:rPr lang="ru-RU" dirty="0" smtClean="0"/>
              <a:t> пластины</a:t>
            </a:r>
            <a:r>
              <a:rPr lang="en-US" dirty="0" smtClean="0"/>
              <a:t> </a:t>
            </a:r>
            <a:r>
              <a:rPr lang="ru-RU" dirty="0"/>
              <a:t>β-</a:t>
            </a:r>
            <a:r>
              <a:rPr lang="en-US" dirty="0"/>
              <a:t>Ga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ru-RU" dirty="0" smtClean="0"/>
              <a:t> (</a:t>
            </a:r>
            <a:r>
              <a:rPr lang="en-US" dirty="0" smtClean="0"/>
              <a:t>Tamura</a:t>
            </a:r>
            <a:r>
              <a:rPr lang="ru-RU" dirty="0" smtClean="0"/>
              <a:t> </a:t>
            </a:r>
            <a:r>
              <a:rPr lang="en-US" dirty="0" smtClean="0"/>
              <a:t>corp. – </a:t>
            </a:r>
            <a:r>
              <a:rPr lang="ru-RU" dirty="0" smtClean="0"/>
              <a:t>Япония, </a:t>
            </a:r>
            <a:r>
              <a:rPr lang="en-US" dirty="0"/>
              <a:t>Dihedral (Shanghai) Science and Technology Co., </a:t>
            </a:r>
            <a:r>
              <a:rPr lang="en-US" dirty="0" smtClean="0"/>
              <a:t>Ltd</a:t>
            </a:r>
            <a:r>
              <a:rPr lang="ru-RU" dirty="0" smtClean="0"/>
              <a:t> - КНР) до 1 млн. рублей.</a:t>
            </a: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2" r="740" b="522"/>
          <a:stretch/>
        </p:blipFill>
        <p:spPr bwMode="auto">
          <a:xfrm>
            <a:off x="5550322" y="4330027"/>
            <a:ext cx="5586999" cy="215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33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8BC2-C63A-4B56-BD5D-F714400770BC}" type="slidenum">
              <a:rPr lang="ru-RU" smtClean="0"/>
              <a:t>4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952998" y="51585"/>
            <a:ext cx="4162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Диод </a:t>
            </a:r>
            <a:r>
              <a:rPr lang="ru-RU" dirty="0" err="1" smtClean="0"/>
              <a:t>Шоттки</a:t>
            </a:r>
            <a:r>
              <a:rPr lang="ru-RU" dirty="0" smtClean="0"/>
              <a:t> на основе </a:t>
            </a:r>
            <a:r>
              <a:rPr lang="en-US" dirty="0" err="1" smtClean="0"/>
              <a:t>Pt</a:t>
            </a:r>
            <a:r>
              <a:rPr lang="en-US" dirty="0" smtClean="0"/>
              <a:t>/</a:t>
            </a:r>
            <a:r>
              <a:rPr lang="ru-RU" dirty="0" smtClean="0"/>
              <a:t>(100</a:t>
            </a:r>
            <a:r>
              <a:rPr lang="ru-RU" dirty="0"/>
              <a:t>) β</a:t>
            </a:r>
            <a:r>
              <a:rPr lang="en-US" dirty="0"/>
              <a:t>-Ga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070901" y="1299530"/>
            <a:ext cx="27737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РДА </a:t>
            </a:r>
            <a:r>
              <a:rPr lang="en-US" dirty="0"/>
              <a:t>(100) </a:t>
            </a:r>
            <a:r>
              <a:rPr lang="ru-RU" dirty="0" smtClean="0"/>
              <a:t>β</a:t>
            </a:r>
            <a:r>
              <a:rPr lang="en-US" dirty="0" smtClean="0"/>
              <a:t>-Ga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ru-RU" dirty="0" smtClean="0"/>
              <a:t>, выращенного методом </a:t>
            </a:r>
            <a:r>
              <a:rPr lang="ru-RU" dirty="0" err="1" smtClean="0"/>
              <a:t>Чохральского</a:t>
            </a:r>
            <a:endParaRPr lang="ru-RU" dirty="0"/>
          </a:p>
        </p:txBody>
      </p:sp>
      <p:pic>
        <p:nvPicPr>
          <p:cNvPr id="2051" name="Рисунок 9" descr="C:\флэшка 26.10.2022\Никита аспирантура\ДБШ Николаев\рецензия 1\Fig 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360" y="2969698"/>
            <a:ext cx="2892067" cy="289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445920" y="3782257"/>
            <a:ext cx="2023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ВАХ диода</a:t>
            </a:r>
            <a:r>
              <a:rPr lang="en-US" dirty="0" smtClean="0"/>
              <a:t> </a:t>
            </a:r>
            <a:endParaRPr lang="ru-RU" dirty="0" smtClean="0"/>
          </a:p>
          <a:p>
            <a:pPr algn="ctr"/>
            <a:r>
              <a:rPr lang="en-US" dirty="0" err="1" smtClean="0"/>
              <a:t>Pt</a:t>
            </a:r>
            <a:r>
              <a:rPr lang="en-US" dirty="0" smtClean="0"/>
              <a:t>/</a:t>
            </a:r>
            <a:r>
              <a:rPr lang="ru-RU" dirty="0"/>
              <a:t>β</a:t>
            </a:r>
            <a:r>
              <a:rPr lang="en-US" dirty="0" smtClean="0"/>
              <a:t>-Ga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endParaRPr lang="ru-RU" dirty="0"/>
          </a:p>
        </p:txBody>
      </p:sp>
      <p:pic>
        <p:nvPicPr>
          <p:cNvPr id="2053" name="Picture 5" descr="C:\флэшка 26.10.2022\Минск\РДА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64"/>
          <a:stretch/>
        </p:blipFill>
        <p:spPr bwMode="auto">
          <a:xfrm>
            <a:off x="6023344" y="625277"/>
            <a:ext cx="3086100" cy="239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-2308" y="5915910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2019" y="5920368"/>
            <a:ext cx="11642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Almaev</a:t>
            </a:r>
            <a:r>
              <a:rPr lang="ru-RU" sz="1600" dirty="0"/>
              <a:t> A., </a:t>
            </a:r>
            <a:r>
              <a:rPr lang="ru-RU" sz="1600" dirty="0" err="1"/>
              <a:t>Nikolaev</a:t>
            </a:r>
            <a:r>
              <a:rPr lang="ru-RU" sz="1600" dirty="0"/>
              <a:t> V., </a:t>
            </a:r>
            <a:r>
              <a:rPr lang="ru-RU" sz="1600" dirty="0" err="1"/>
              <a:t>Yakovlev</a:t>
            </a:r>
            <a:r>
              <a:rPr lang="ru-RU" sz="1600" dirty="0"/>
              <a:t> N., </a:t>
            </a:r>
            <a:r>
              <a:rPr lang="ru-RU" sz="1600" dirty="0" err="1"/>
              <a:t>Butenko</a:t>
            </a:r>
            <a:r>
              <a:rPr lang="ru-RU" sz="1600" dirty="0"/>
              <a:t> P., </a:t>
            </a:r>
            <a:r>
              <a:rPr lang="ru-RU" sz="1600" dirty="0" err="1"/>
              <a:t>Tsymbalov</a:t>
            </a:r>
            <a:r>
              <a:rPr lang="ru-RU" sz="1600" dirty="0"/>
              <a:t> A., </a:t>
            </a:r>
            <a:r>
              <a:rPr lang="ru-RU" sz="1600" dirty="0" err="1"/>
              <a:t>Boiko</a:t>
            </a:r>
            <a:r>
              <a:rPr lang="ru-RU" sz="1600" dirty="0"/>
              <a:t> M., </a:t>
            </a:r>
            <a:r>
              <a:rPr lang="ru-RU" sz="1600" dirty="0" err="1"/>
              <a:t>Kopyev</a:t>
            </a:r>
            <a:r>
              <a:rPr lang="ru-RU" sz="1600" dirty="0"/>
              <a:t> V., </a:t>
            </a:r>
            <a:r>
              <a:rPr lang="ru-RU" sz="1600" dirty="0" err="1"/>
              <a:t>Krymov</a:t>
            </a:r>
            <a:r>
              <a:rPr lang="ru-RU" sz="1600" dirty="0"/>
              <a:t> V., </a:t>
            </a:r>
            <a:r>
              <a:rPr lang="ru-RU" sz="1600" dirty="0" err="1"/>
              <a:t>Kushnarev</a:t>
            </a:r>
            <a:r>
              <a:rPr lang="ru-RU" sz="1600" dirty="0"/>
              <a:t> B., </a:t>
            </a:r>
            <a:r>
              <a:rPr lang="ru-RU" sz="1600" dirty="0" err="1"/>
              <a:t>Shapenkov</a:t>
            </a:r>
            <a:r>
              <a:rPr lang="ru-RU" sz="1600" dirty="0"/>
              <a:t> S., </a:t>
            </a:r>
            <a:r>
              <a:rPr lang="ru-RU" sz="1600" dirty="0" err="1"/>
              <a:t>Sharkov</a:t>
            </a:r>
            <a:r>
              <a:rPr lang="ru-RU" sz="1600" dirty="0"/>
              <a:t> M., </a:t>
            </a:r>
            <a:r>
              <a:rPr lang="ru-RU" sz="1600" dirty="0" err="1"/>
              <a:t>Zarichny</a:t>
            </a:r>
            <a:r>
              <a:rPr lang="ru-RU" sz="1600" dirty="0"/>
              <a:t> A. </a:t>
            </a:r>
            <a:r>
              <a:rPr lang="ru-RU" sz="1600" dirty="0" err="1"/>
              <a:t>Electroconductive</a:t>
            </a:r>
            <a:r>
              <a:rPr lang="ru-RU" sz="1600" dirty="0"/>
              <a:t> </a:t>
            </a:r>
            <a:r>
              <a:rPr lang="ru-RU" sz="1600" dirty="0" err="1"/>
              <a:t>and</a:t>
            </a:r>
            <a:r>
              <a:rPr lang="ru-RU" sz="1600" dirty="0"/>
              <a:t> </a:t>
            </a:r>
            <a:r>
              <a:rPr lang="ru-RU" sz="1600" dirty="0" err="1"/>
              <a:t>photoelectric</a:t>
            </a:r>
            <a:r>
              <a:rPr lang="ru-RU" sz="1600" dirty="0"/>
              <a:t> </a:t>
            </a:r>
            <a:r>
              <a:rPr lang="ru-RU" sz="1600" dirty="0" err="1"/>
              <a:t>properties</a:t>
            </a:r>
            <a:r>
              <a:rPr lang="ru-RU" sz="1600" dirty="0"/>
              <a:t> </a:t>
            </a:r>
            <a:r>
              <a:rPr lang="ru-RU" sz="1600" dirty="0" err="1"/>
              <a:t>of</a:t>
            </a:r>
            <a:r>
              <a:rPr lang="ru-RU" sz="1600" dirty="0"/>
              <a:t> </a:t>
            </a:r>
            <a:r>
              <a:rPr lang="ru-RU" sz="1600" dirty="0" err="1"/>
              <a:t>Pt</a:t>
            </a:r>
            <a:r>
              <a:rPr lang="ru-RU" sz="1600" dirty="0"/>
              <a:t>/(100) β-Ga2O3 </a:t>
            </a:r>
            <a:r>
              <a:rPr lang="ru-RU" sz="1600" dirty="0" err="1"/>
              <a:t>Schottky</a:t>
            </a:r>
            <a:r>
              <a:rPr lang="ru-RU" sz="1600" dirty="0"/>
              <a:t> </a:t>
            </a:r>
            <a:r>
              <a:rPr lang="ru-RU" sz="1600" dirty="0" err="1"/>
              <a:t>barrier</a:t>
            </a:r>
            <a:r>
              <a:rPr lang="ru-RU" sz="1600" dirty="0"/>
              <a:t> </a:t>
            </a:r>
            <a:r>
              <a:rPr lang="ru-RU" sz="1600" dirty="0" err="1"/>
              <a:t>diode</a:t>
            </a:r>
            <a:r>
              <a:rPr lang="ru-RU" sz="1600" dirty="0"/>
              <a:t> </a:t>
            </a:r>
            <a:r>
              <a:rPr lang="ru-RU" sz="1600" dirty="0" err="1"/>
              <a:t>based</a:t>
            </a:r>
            <a:r>
              <a:rPr lang="ru-RU" sz="1600" dirty="0"/>
              <a:t> </a:t>
            </a:r>
            <a:r>
              <a:rPr lang="ru-RU" sz="1600" dirty="0" err="1"/>
              <a:t>on</a:t>
            </a:r>
            <a:r>
              <a:rPr lang="ru-RU" sz="1600" dirty="0"/>
              <a:t> </a:t>
            </a:r>
            <a:r>
              <a:rPr lang="ru-RU" sz="1600" dirty="0" err="1"/>
              <a:t>Czochralski</a:t>
            </a:r>
            <a:r>
              <a:rPr lang="ru-RU" sz="1600" dirty="0"/>
              <a:t> </a:t>
            </a:r>
            <a:r>
              <a:rPr lang="ru-RU" sz="1600" dirty="0" err="1"/>
              <a:t>grown</a:t>
            </a:r>
            <a:r>
              <a:rPr lang="ru-RU" sz="1600" dirty="0"/>
              <a:t> </a:t>
            </a:r>
            <a:r>
              <a:rPr lang="ru-RU" sz="1600" dirty="0" err="1"/>
              <a:t>crystal</a:t>
            </a:r>
            <a:r>
              <a:rPr lang="ru-RU" sz="1600" dirty="0"/>
              <a:t> // </a:t>
            </a:r>
            <a:r>
              <a:rPr lang="ru-RU" sz="1600" dirty="0" err="1"/>
              <a:t>Journal</a:t>
            </a:r>
            <a:r>
              <a:rPr lang="ru-RU" sz="1600" dirty="0"/>
              <a:t> </a:t>
            </a:r>
            <a:r>
              <a:rPr lang="ru-RU" sz="1600" dirty="0" err="1"/>
              <a:t>of</a:t>
            </a:r>
            <a:r>
              <a:rPr lang="ru-RU" sz="1600" dirty="0"/>
              <a:t> </a:t>
            </a:r>
            <a:r>
              <a:rPr lang="ru-RU" sz="1600" dirty="0" err="1"/>
              <a:t>Vacuum</a:t>
            </a:r>
            <a:r>
              <a:rPr lang="ru-RU" sz="1600" dirty="0"/>
              <a:t> </a:t>
            </a:r>
            <a:r>
              <a:rPr lang="ru-RU" sz="1600" dirty="0" err="1"/>
              <a:t>Science</a:t>
            </a:r>
            <a:r>
              <a:rPr lang="ru-RU" sz="1600" dirty="0"/>
              <a:t>  </a:t>
            </a:r>
            <a:r>
              <a:rPr lang="ru-RU" sz="1600" dirty="0" err="1"/>
              <a:t>Technology</a:t>
            </a:r>
            <a:r>
              <a:rPr lang="ru-RU" sz="1600" dirty="0"/>
              <a:t> A. 2024. V. 42. </a:t>
            </a:r>
            <a:r>
              <a:rPr lang="ru-RU" sz="1600" dirty="0" err="1"/>
              <a:t>Paper</a:t>
            </a:r>
            <a:r>
              <a:rPr lang="ru-RU" sz="1600" dirty="0"/>
              <a:t> </a:t>
            </a:r>
            <a:r>
              <a:rPr lang="ru-RU" sz="1600" dirty="0" err="1"/>
              <a:t>No</a:t>
            </a:r>
            <a:r>
              <a:rPr lang="ru-RU" sz="1600" dirty="0"/>
              <a:t> </a:t>
            </a:r>
            <a:r>
              <a:rPr lang="ru-RU" sz="1600" dirty="0" smtClean="0"/>
              <a:t>042802. </a:t>
            </a:r>
            <a:r>
              <a:rPr lang="en-US" sz="1600" u="sng" dirty="0">
                <a:hlinkClick r:id="rId4"/>
              </a:rPr>
              <a:t>https://doi.org/10.1116/6.0003618</a:t>
            </a:r>
            <a:endParaRPr lang="ru-RU" sz="1600" dirty="0"/>
          </a:p>
        </p:txBody>
      </p:sp>
      <p:pic>
        <p:nvPicPr>
          <p:cNvPr id="11" name="Picture 3" descr="https://sun9-53.userapi.com/impf/7QlqUmK1pn3Of7PMzraooTdfyinTUsyDLI9UWA/WEFe-BnVnvs.jpg?size=604x597&amp;quality=96&amp;sign=27f8a1dccebf6eed954bd298193565f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3" y="159272"/>
            <a:ext cx="72840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404038" y="5103991"/>
            <a:ext cx="5273748" cy="4964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latin typeface="+mn-lt"/>
              </a:rPr>
              <a:t>Рост </a:t>
            </a:r>
            <a:r>
              <a:rPr lang="el-GR" sz="1800" dirty="0" smtClean="0">
                <a:latin typeface="+mn-lt"/>
              </a:rPr>
              <a:t>β</a:t>
            </a:r>
            <a:r>
              <a:rPr lang="ru-RU" sz="1800" dirty="0" smtClean="0">
                <a:latin typeface="+mn-lt"/>
              </a:rPr>
              <a:t>-</a:t>
            </a:r>
            <a:r>
              <a:rPr lang="en-US" sz="1800" dirty="0" smtClean="0">
                <a:latin typeface="+mn-lt"/>
              </a:rPr>
              <a:t>Ga</a:t>
            </a:r>
            <a:r>
              <a:rPr lang="en-US" sz="1800" baseline="-25000" dirty="0" smtClean="0">
                <a:latin typeface="+mn-lt"/>
              </a:rPr>
              <a:t>2</a:t>
            </a:r>
            <a:r>
              <a:rPr lang="en-US" sz="1800" dirty="0" smtClean="0">
                <a:latin typeface="+mn-lt"/>
              </a:rPr>
              <a:t>O</a:t>
            </a:r>
            <a:r>
              <a:rPr lang="en-US" sz="1800" baseline="-25000" dirty="0" smtClean="0">
                <a:latin typeface="+mn-lt"/>
              </a:rPr>
              <a:t>3</a:t>
            </a:r>
            <a:r>
              <a:rPr lang="ru-RU" sz="1800" dirty="0" smtClean="0">
                <a:latin typeface="+mn-lt"/>
              </a:rPr>
              <a:t> из расплава, </a:t>
            </a:r>
            <a:r>
              <a:rPr lang="en-US" sz="1800" dirty="0" smtClean="0">
                <a:latin typeface="+mn-lt"/>
              </a:rPr>
              <a:t>T</a:t>
            </a:r>
            <a:r>
              <a:rPr lang="en-US" sz="1800" dirty="0">
                <a:latin typeface="+mn-lt"/>
              </a:rPr>
              <a:t>~ 1800</a:t>
            </a:r>
            <a:r>
              <a:rPr lang="ru-RU" sz="1800" dirty="0">
                <a:latin typeface="+mn-lt"/>
              </a:rPr>
              <a:t> </a:t>
            </a:r>
            <a:r>
              <a:rPr lang="en-US" sz="1800" dirty="0">
                <a:latin typeface="+mn-lt"/>
                <a:cs typeface="Times New Roman"/>
              </a:rPr>
              <a:t>º</a:t>
            </a:r>
            <a:r>
              <a:rPr lang="ru-RU" sz="1800" dirty="0" smtClean="0">
                <a:latin typeface="+mn-lt"/>
                <a:cs typeface="Times New Roman"/>
              </a:rPr>
              <a:t>С, </a:t>
            </a:r>
            <a:r>
              <a:rPr lang="en-US" sz="1800" dirty="0" smtClean="0">
                <a:latin typeface="+mn-lt"/>
              </a:rPr>
              <a:t>2</a:t>
            </a:r>
            <a:r>
              <a:rPr lang="en-US" sz="1800" dirty="0">
                <a:latin typeface="+mn-lt"/>
              </a:rPr>
              <a:t>% O</a:t>
            </a:r>
            <a:r>
              <a:rPr lang="en-US" sz="1800" baseline="-25000" dirty="0">
                <a:latin typeface="+mn-lt"/>
              </a:rPr>
              <a:t>2</a:t>
            </a:r>
            <a:r>
              <a:rPr lang="en-US" sz="1800" dirty="0">
                <a:latin typeface="+mn-lt"/>
              </a:rPr>
              <a:t>+ 98% </a:t>
            </a:r>
            <a:r>
              <a:rPr lang="en-US" sz="1800" dirty="0" err="1">
                <a:latin typeface="+mn-lt"/>
              </a:rPr>
              <a:t>Ar</a:t>
            </a:r>
            <a:r>
              <a:rPr lang="en-US" sz="1800" dirty="0">
                <a:latin typeface="+mn-lt"/>
              </a:rPr>
              <a:t> </a:t>
            </a:r>
            <a:endParaRPr lang="ru-RU" sz="1800" dirty="0">
              <a:latin typeface="+mn-lt"/>
            </a:endParaRPr>
          </a:p>
          <a:p>
            <a:pPr algn="ctr"/>
            <a:r>
              <a:rPr lang="en-US" sz="1800" dirty="0" smtClean="0">
                <a:latin typeface="+mn-lt"/>
              </a:rPr>
              <a:t> </a:t>
            </a:r>
            <a:endParaRPr lang="ru-RU" sz="1800" dirty="0">
              <a:latin typeface="+mn-lt"/>
            </a:endParaRPr>
          </a:p>
        </p:txBody>
      </p:sp>
      <p:pic>
        <p:nvPicPr>
          <p:cNvPr id="16" name="Picture 3" descr="C:\Users\Vladimir\Downloads\IMG-20231010-WA00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866" y="1003596"/>
            <a:ext cx="2951915" cy="393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96" y="3119015"/>
            <a:ext cx="1954561" cy="192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98" y="879272"/>
            <a:ext cx="1954560" cy="209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56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8BC2-C63A-4B56-BD5D-F714400770BC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947112"/>
              </p:ext>
            </p:extLst>
          </p:nvPr>
        </p:nvGraphicFramePr>
        <p:xfrm>
          <a:off x="172756" y="612487"/>
          <a:ext cx="11862744" cy="3468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2397"/>
                <a:gridCol w="1414131"/>
                <a:gridCol w="669851"/>
                <a:gridCol w="978195"/>
                <a:gridCol w="935665"/>
                <a:gridCol w="1446028"/>
                <a:gridCol w="1105786"/>
                <a:gridCol w="4390691"/>
              </a:tblGrid>
              <a:tr h="35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Anode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R</a:t>
                      </a:r>
                      <a:r>
                        <a:rPr lang="en-US" sz="1600" baseline="-25000" dirty="0">
                          <a:effectLst/>
                        </a:rPr>
                        <a:t>on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(</a:t>
                      </a:r>
                      <a:r>
                        <a:rPr lang="en-US" sz="1600" dirty="0" err="1">
                          <a:effectLst/>
                        </a:rPr>
                        <a:t>mOhm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× </a:t>
                      </a:r>
                      <a:r>
                        <a:rPr lang="en-US" sz="1600" dirty="0">
                          <a:effectLst/>
                        </a:rPr>
                        <a:t>cm</a:t>
                      </a:r>
                      <a:r>
                        <a:rPr lang="en-US" sz="1600" baseline="30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n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Ф</a:t>
                      </a:r>
                      <a:r>
                        <a:rPr lang="en-US" sz="1600" baseline="-25000" dirty="0">
                          <a:effectLst/>
                        </a:rPr>
                        <a:t>b</a:t>
                      </a:r>
                      <a:r>
                        <a:rPr lang="en-US" sz="1600" dirty="0">
                          <a:effectLst/>
                        </a:rPr>
                        <a:t> (</a:t>
                      </a:r>
                      <a:r>
                        <a:rPr lang="en-US" sz="1600" dirty="0" err="1">
                          <a:effectLst/>
                        </a:rPr>
                        <a:t>eV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U</a:t>
                      </a:r>
                      <a:r>
                        <a:rPr lang="en-US" sz="1600" baseline="-25000" dirty="0" err="1">
                          <a:effectLst/>
                        </a:rPr>
                        <a:t>on</a:t>
                      </a:r>
                      <a:r>
                        <a:rPr lang="en-US" sz="1600" dirty="0">
                          <a:effectLst/>
                        </a:rPr>
                        <a:t> (V)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Rectification ratio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J</a:t>
                      </a:r>
                      <a:r>
                        <a:rPr lang="en-US" sz="1600" baseline="-25000" dirty="0" err="1">
                          <a:effectLst/>
                        </a:rPr>
                        <a:t>s</a:t>
                      </a:r>
                      <a:r>
                        <a:rPr lang="en-US" sz="1600" dirty="0">
                          <a:effectLst/>
                        </a:rPr>
                        <a:t> (A/cm</a:t>
                      </a:r>
                      <a:r>
                        <a:rPr lang="en-US" sz="1600" baseline="30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Refs.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Au/Pt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1.83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1.05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1.24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0.9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r>
                        <a:rPr lang="en-US" sz="1600" baseline="30000" dirty="0">
                          <a:effectLst/>
                        </a:rPr>
                        <a:t>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5 × 10</a:t>
                      </a:r>
                      <a:r>
                        <a:rPr lang="en-US" sz="1600" baseline="30000">
                          <a:effectLst/>
                        </a:rPr>
                        <a:t>–</a:t>
                      </a:r>
                      <a:r>
                        <a:rPr lang="ru-RU" sz="1600" baseline="30000">
                          <a:effectLst/>
                        </a:rPr>
                        <a:t>15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Xie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al.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J.Mater.Sci.Technol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72,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189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62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Ti/SnO</a:t>
                      </a:r>
                      <a:r>
                        <a:rPr lang="en-US" sz="1600" baseline="-25000">
                          <a:effectLst/>
                        </a:rPr>
                        <a:t>x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60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1.02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1.19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–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&gt; 10</a:t>
                      </a:r>
                      <a:r>
                        <a:rPr lang="en-US" sz="1600" baseline="30000" dirty="0">
                          <a:effectLst/>
                        </a:rPr>
                        <a:t>10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–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L. Du,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al.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IEEE</a:t>
                      </a:r>
                      <a:r>
                        <a:rPr lang="en-US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Electr.DeviceLett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40, 451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5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Au/Ni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190 Ohm </a:t>
                      </a:r>
                      <a:r>
                        <a:rPr lang="ru-RU" sz="1600" dirty="0">
                          <a:effectLst/>
                        </a:rPr>
                        <a:t>× </a:t>
                      </a:r>
                      <a:r>
                        <a:rPr lang="en-US" sz="1600" dirty="0">
                          <a:effectLst/>
                        </a:rPr>
                        <a:t>mm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–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–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0.85–0.9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r>
                        <a:rPr lang="en-US" sz="1600" baseline="30000" dirty="0">
                          <a:effectLst/>
                        </a:rPr>
                        <a:t>7</a:t>
                      </a:r>
                      <a:r>
                        <a:rPr lang="en-US" sz="1600" dirty="0">
                          <a:effectLst/>
                        </a:rPr>
                        <a:t> – 10</a:t>
                      </a:r>
                      <a:r>
                        <a:rPr lang="en-US" sz="1600" baseline="30000" dirty="0">
                          <a:effectLst/>
                        </a:rPr>
                        <a:t>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–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Z. Hu, et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al.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IEEE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J.Electr.DevicesSoc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815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5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Au/Ti/Pt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7.85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1.06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1.52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–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–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6 </a:t>
                      </a:r>
                      <a:r>
                        <a:rPr lang="ru-RU" sz="1600" dirty="0">
                          <a:effectLst/>
                        </a:rPr>
                        <a:t>× 10</a:t>
                      </a:r>
                      <a:r>
                        <a:rPr lang="en-US" sz="1600" baseline="30000" dirty="0">
                          <a:effectLst/>
                        </a:rPr>
                        <a:t>–19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K. Sasaki, et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al.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IEEE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Electr.DeviceL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34,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493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2013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5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Au/W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10.</a:t>
                      </a:r>
                      <a:r>
                        <a:rPr lang="en-US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1.02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1.07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–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&gt; 10</a:t>
                      </a:r>
                      <a:r>
                        <a:rPr lang="ru-RU" sz="1600" baseline="30000" dirty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–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M. Xian, et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al.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J.Vac.Sci.Technol.B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061201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4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Au/Ni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6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1.08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1.1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–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–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–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J. Yang, et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al.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Appl.Phys.Lett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110,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192101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4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Ti/</a:t>
                      </a:r>
                      <a:r>
                        <a:rPr lang="en-US" sz="1600" dirty="0" err="1">
                          <a:effectLst/>
                        </a:rPr>
                        <a:t>Pt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5.1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1.03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1.46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–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–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–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K.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Konishi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et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al.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Appl.Phys.Lett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110,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103506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4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Au/Ti/Pt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1.02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–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&lt; 10</a:t>
                      </a:r>
                      <a:r>
                        <a:rPr lang="en-US" sz="1600" baseline="300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–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X. Lu, et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al.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Phys.StatusSolidiA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217,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1900497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4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Pt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12.5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1.1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1.38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1.07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2 × 10</a:t>
                      </a:r>
                      <a:r>
                        <a:rPr lang="en-US" sz="1600" baseline="30000" dirty="0">
                          <a:effectLst/>
                        </a:rPr>
                        <a:t>–16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Q. He, et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al.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Appl.Phys.Lett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110,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093503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4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Pt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683.7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1.09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1.69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0.82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10</a:t>
                      </a:r>
                      <a:r>
                        <a:rPr lang="en-US" sz="1600" b="1" baseline="30000" dirty="0">
                          <a:effectLst/>
                        </a:rPr>
                        <a:t>10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9.91 × 10</a:t>
                      </a:r>
                      <a:r>
                        <a:rPr lang="en-US" sz="1600" b="1" baseline="30000" dirty="0">
                          <a:effectLst/>
                        </a:rPr>
                        <a:t>–15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This work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-2308" y="578831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2019" y="5845937"/>
            <a:ext cx="11642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Almaev</a:t>
            </a:r>
            <a:r>
              <a:rPr lang="ru-RU" sz="1600" dirty="0"/>
              <a:t> A., </a:t>
            </a:r>
            <a:r>
              <a:rPr lang="ru-RU" sz="1600" dirty="0" err="1"/>
              <a:t>Nikolaev</a:t>
            </a:r>
            <a:r>
              <a:rPr lang="ru-RU" sz="1600" dirty="0"/>
              <a:t> V., </a:t>
            </a:r>
            <a:r>
              <a:rPr lang="ru-RU" sz="1600" dirty="0" err="1"/>
              <a:t>Yakovlev</a:t>
            </a:r>
            <a:r>
              <a:rPr lang="ru-RU" sz="1600" dirty="0"/>
              <a:t> N., </a:t>
            </a:r>
            <a:r>
              <a:rPr lang="ru-RU" sz="1600" dirty="0" err="1"/>
              <a:t>Butenko</a:t>
            </a:r>
            <a:r>
              <a:rPr lang="ru-RU" sz="1600" dirty="0"/>
              <a:t> P., </a:t>
            </a:r>
            <a:r>
              <a:rPr lang="ru-RU" sz="1600" dirty="0" err="1"/>
              <a:t>Tsymbalov</a:t>
            </a:r>
            <a:r>
              <a:rPr lang="ru-RU" sz="1600" dirty="0"/>
              <a:t> A., </a:t>
            </a:r>
            <a:r>
              <a:rPr lang="ru-RU" sz="1600" dirty="0" err="1"/>
              <a:t>Boiko</a:t>
            </a:r>
            <a:r>
              <a:rPr lang="ru-RU" sz="1600" dirty="0"/>
              <a:t> M., </a:t>
            </a:r>
            <a:r>
              <a:rPr lang="ru-RU" sz="1600" dirty="0" err="1"/>
              <a:t>Kopyev</a:t>
            </a:r>
            <a:r>
              <a:rPr lang="ru-RU" sz="1600" dirty="0"/>
              <a:t> V., </a:t>
            </a:r>
            <a:r>
              <a:rPr lang="ru-RU" sz="1600" dirty="0" err="1"/>
              <a:t>Krymov</a:t>
            </a:r>
            <a:r>
              <a:rPr lang="ru-RU" sz="1600" dirty="0"/>
              <a:t> V., </a:t>
            </a:r>
            <a:r>
              <a:rPr lang="ru-RU" sz="1600" dirty="0" err="1"/>
              <a:t>Kushnarev</a:t>
            </a:r>
            <a:r>
              <a:rPr lang="ru-RU" sz="1600" dirty="0"/>
              <a:t> B., </a:t>
            </a:r>
            <a:r>
              <a:rPr lang="ru-RU" sz="1600" dirty="0" err="1"/>
              <a:t>Shapenkov</a:t>
            </a:r>
            <a:r>
              <a:rPr lang="ru-RU" sz="1600" dirty="0"/>
              <a:t> S., </a:t>
            </a:r>
            <a:r>
              <a:rPr lang="ru-RU" sz="1600" dirty="0" err="1"/>
              <a:t>Sharkov</a:t>
            </a:r>
            <a:r>
              <a:rPr lang="ru-RU" sz="1600" dirty="0"/>
              <a:t> M., </a:t>
            </a:r>
            <a:r>
              <a:rPr lang="ru-RU" sz="1600" dirty="0" err="1"/>
              <a:t>Zarichny</a:t>
            </a:r>
            <a:r>
              <a:rPr lang="ru-RU" sz="1600" dirty="0"/>
              <a:t> A. </a:t>
            </a:r>
            <a:r>
              <a:rPr lang="ru-RU" sz="1600" dirty="0" err="1"/>
              <a:t>Electroconductive</a:t>
            </a:r>
            <a:r>
              <a:rPr lang="ru-RU" sz="1600" dirty="0"/>
              <a:t> </a:t>
            </a:r>
            <a:r>
              <a:rPr lang="ru-RU" sz="1600" dirty="0" err="1"/>
              <a:t>and</a:t>
            </a:r>
            <a:r>
              <a:rPr lang="ru-RU" sz="1600" dirty="0"/>
              <a:t> </a:t>
            </a:r>
            <a:r>
              <a:rPr lang="ru-RU" sz="1600" dirty="0" err="1"/>
              <a:t>photoelectric</a:t>
            </a:r>
            <a:r>
              <a:rPr lang="ru-RU" sz="1600" dirty="0"/>
              <a:t> </a:t>
            </a:r>
            <a:r>
              <a:rPr lang="ru-RU" sz="1600" dirty="0" err="1"/>
              <a:t>properties</a:t>
            </a:r>
            <a:r>
              <a:rPr lang="ru-RU" sz="1600" dirty="0"/>
              <a:t> </a:t>
            </a:r>
            <a:r>
              <a:rPr lang="ru-RU" sz="1600" dirty="0" err="1"/>
              <a:t>of</a:t>
            </a:r>
            <a:r>
              <a:rPr lang="ru-RU" sz="1600" dirty="0"/>
              <a:t> </a:t>
            </a:r>
            <a:r>
              <a:rPr lang="ru-RU" sz="1600" dirty="0" err="1"/>
              <a:t>Pt</a:t>
            </a:r>
            <a:r>
              <a:rPr lang="ru-RU" sz="1600" dirty="0"/>
              <a:t>/(100) β-Ga2O3 </a:t>
            </a:r>
            <a:r>
              <a:rPr lang="ru-RU" sz="1600" dirty="0" err="1"/>
              <a:t>Schottky</a:t>
            </a:r>
            <a:r>
              <a:rPr lang="ru-RU" sz="1600" dirty="0"/>
              <a:t> </a:t>
            </a:r>
            <a:r>
              <a:rPr lang="ru-RU" sz="1600" dirty="0" err="1"/>
              <a:t>barrier</a:t>
            </a:r>
            <a:r>
              <a:rPr lang="ru-RU" sz="1600" dirty="0"/>
              <a:t> </a:t>
            </a:r>
            <a:r>
              <a:rPr lang="ru-RU" sz="1600" dirty="0" err="1"/>
              <a:t>diode</a:t>
            </a:r>
            <a:r>
              <a:rPr lang="ru-RU" sz="1600" dirty="0"/>
              <a:t> </a:t>
            </a:r>
            <a:r>
              <a:rPr lang="ru-RU" sz="1600" dirty="0" err="1"/>
              <a:t>based</a:t>
            </a:r>
            <a:r>
              <a:rPr lang="ru-RU" sz="1600" dirty="0"/>
              <a:t> </a:t>
            </a:r>
            <a:r>
              <a:rPr lang="ru-RU" sz="1600" dirty="0" err="1"/>
              <a:t>on</a:t>
            </a:r>
            <a:r>
              <a:rPr lang="ru-RU" sz="1600" dirty="0"/>
              <a:t> </a:t>
            </a:r>
            <a:r>
              <a:rPr lang="ru-RU" sz="1600" dirty="0" err="1"/>
              <a:t>Czochralski</a:t>
            </a:r>
            <a:r>
              <a:rPr lang="ru-RU" sz="1600" dirty="0"/>
              <a:t> </a:t>
            </a:r>
            <a:r>
              <a:rPr lang="ru-RU" sz="1600" dirty="0" err="1"/>
              <a:t>grown</a:t>
            </a:r>
            <a:r>
              <a:rPr lang="ru-RU" sz="1600" dirty="0"/>
              <a:t> </a:t>
            </a:r>
            <a:r>
              <a:rPr lang="ru-RU" sz="1600" dirty="0" err="1"/>
              <a:t>crystal</a:t>
            </a:r>
            <a:r>
              <a:rPr lang="ru-RU" sz="1600" dirty="0"/>
              <a:t> // </a:t>
            </a:r>
            <a:r>
              <a:rPr lang="ru-RU" sz="1600" dirty="0" err="1"/>
              <a:t>Journal</a:t>
            </a:r>
            <a:r>
              <a:rPr lang="ru-RU" sz="1600" dirty="0"/>
              <a:t> </a:t>
            </a:r>
            <a:r>
              <a:rPr lang="ru-RU" sz="1600" dirty="0" err="1"/>
              <a:t>of</a:t>
            </a:r>
            <a:r>
              <a:rPr lang="ru-RU" sz="1600" dirty="0"/>
              <a:t> </a:t>
            </a:r>
            <a:r>
              <a:rPr lang="ru-RU" sz="1600" dirty="0" err="1"/>
              <a:t>Vacuum</a:t>
            </a:r>
            <a:r>
              <a:rPr lang="ru-RU" sz="1600" dirty="0"/>
              <a:t> </a:t>
            </a:r>
            <a:r>
              <a:rPr lang="ru-RU" sz="1600" dirty="0" err="1"/>
              <a:t>Science</a:t>
            </a:r>
            <a:r>
              <a:rPr lang="ru-RU" sz="1600" dirty="0"/>
              <a:t>  </a:t>
            </a:r>
            <a:r>
              <a:rPr lang="ru-RU" sz="1600" dirty="0" err="1"/>
              <a:t>Technology</a:t>
            </a:r>
            <a:r>
              <a:rPr lang="ru-RU" sz="1600" dirty="0"/>
              <a:t> A. 2024. V. 42. </a:t>
            </a:r>
            <a:r>
              <a:rPr lang="ru-RU" sz="1600" dirty="0" err="1"/>
              <a:t>Paper</a:t>
            </a:r>
            <a:r>
              <a:rPr lang="ru-RU" sz="1600" dirty="0"/>
              <a:t> </a:t>
            </a:r>
            <a:r>
              <a:rPr lang="ru-RU" sz="1600" dirty="0" err="1"/>
              <a:t>No</a:t>
            </a:r>
            <a:r>
              <a:rPr lang="ru-RU" sz="1600" dirty="0"/>
              <a:t> </a:t>
            </a:r>
            <a:r>
              <a:rPr lang="ru-RU" sz="1600" dirty="0" smtClean="0"/>
              <a:t>042802. </a:t>
            </a:r>
            <a:r>
              <a:rPr lang="en-US" sz="1600" u="sng" dirty="0">
                <a:hlinkClick r:id="rId2"/>
              </a:rPr>
              <a:t>https://doi.org/10.1116/6.0003618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44554" y="63305"/>
            <a:ext cx="7452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Сравнение  электропроводящих характеристик диодов на основе β-</a:t>
            </a:r>
            <a:r>
              <a:rPr lang="en-US" dirty="0" smtClean="0"/>
              <a:t>Ga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2893" y="4082894"/>
            <a:ext cx="44430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on</a:t>
            </a:r>
            <a:r>
              <a:rPr lang="ru-RU" dirty="0" smtClean="0"/>
              <a:t> - сопротивление в открытом состоянии;</a:t>
            </a:r>
          </a:p>
          <a:p>
            <a:r>
              <a:rPr lang="en-US" dirty="0" smtClean="0"/>
              <a:t>n</a:t>
            </a:r>
            <a:r>
              <a:rPr lang="ru-RU" dirty="0" smtClean="0">
                <a:ea typeface="Calibri"/>
                <a:cs typeface="Times New Roman"/>
              </a:rPr>
              <a:t> </a:t>
            </a:r>
            <a:r>
              <a:rPr lang="ru-RU" dirty="0" smtClean="0"/>
              <a:t>- коэффициент идеальности;</a:t>
            </a:r>
          </a:p>
          <a:p>
            <a:r>
              <a:rPr lang="ru-RU" dirty="0"/>
              <a:t>Ф</a:t>
            </a:r>
            <a:r>
              <a:rPr lang="en-US" baseline="-25000" dirty="0" smtClean="0"/>
              <a:t>b</a:t>
            </a:r>
            <a:r>
              <a:rPr lang="ru-RU" dirty="0"/>
              <a:t> </a:t>
            </a:r>
            <a:r>
              <a:rPr lang="ru-RU" dirty="0" smtClean="0"/>
              <a:t>- высоты барьера </a:t>
            </a:r>
            <a:r>
              <a:rPr lang="ru-RU" dirty="0" err="1" smtClean="0"/>
              <a:t>Шоттки</a:t>
            </a:r>
            <a:r>
              <a:rPr lang="ru-RU" dirty="0" smtClean="0"/>
              <a:t>;</a:t>
            </a:r>
          </a:p>
          <a:p>
            <a:r>
              <a:rPr lang="en-US" dirty="0" err="1" smtClean="0"/>
              <a:t>U</a:t>
            </a:r>
            <a:r>
              <a:rPr lang="en-US" baseline="-25000" dirty="0" err="1" smtClean="0"/>
              <a:t>on</a:t>
            </a:r>
            <a:r>
              <a:rPr lang="ru-RU" baseline="-25000" dirty="0" smtClean="0"/>
              <a:t> </a:t>
            </a:r>
            <a:r>
              <a:rPr lang="ru-RU" dirty="0" smtClean="0"/>
              <a:t>- напряжение включения;</a:t>
            </a:r>
          </a:p>
          <a:p>
            <a:r>
              <a:rPr lang="en-US" dirty="0" err="1" smtClean="0"/>
              <a:t>J</a:t>
            </a:r>
            <a:r>
              <a:rPr lang="en-US" baseline="-25000" dirty="0" err="1" smtClean="0"/>
              <a:t>s</a:t>
            </a:r>
            <a:r>
              <a:rPr lang="ru-RU" baseline="-25000" dirty="0" smtClean="0"/>
              <a:t> </a:t>
            </a:r>
            <a:r>
              <a:rPr lang="ru-RU" dirty="0" smtClean="0"/>
              <a:t>- ток насыщения.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77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8BC2-C63A-4B56-BD5D-F714400770BC}" type="slidenum">
              <a:rPr lang="ru-RU" smtClean="0"/>
              <a:t>6</a:t>
            </a:fld>
            <a:endParaRPr lang="ru-RU"/>
          </a:p>
        </p:txBody>
      </p:sp>
      <p:pic>
        <p:nvPicPr>
          <p:cNvPr id="3" name="Рисунок 12" descr="C:\флэшка 26.10.2022\Никита аспирантура\ДБШ Николаев\рецензия 1\Fig 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08" y="1147332"/>
            <a:ext cx="3058423" cy="30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 descr="C:\флэшка 26.10.2022\Никита аспирантура\ДБШ Николаев\рецензия 1\Fig 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84" y="585266"/>
            <a:ext cx="3165284" cy="47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98122" y="5269169"/>
            <a:ext cx="5188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Спектральные зависимости фотоэлектрических характеристик диодов  при нулевом смещении</a:t>
            </a:r>
            <a:endParaRPr lang="ru-RU" dirty="0"/>
          </a:p>
        </p:txBody>
      </p:sp>
      <p:pic>
        <p:nvPicPr>
          <p:cNvPr id="7" name="Рисунок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452" y="577625"/>
            <a:ext cx="30861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88453" y="5080599"/>
            <a:ext cx="34422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ru-RU" dirty="0" smtClean="0"/>
              <a:t>Временные зависимости полного тока диода при воздействии УФС λ</a:t>
            </a:r>
            <a:r>
              <a:rPr lang="en-US" dirty="0" smtClean="0"/>
              <a:t> </a:t>
            </a:r>
            <a:r>
              <a:rPr lang="en-US" dirty="0"/>
              <a:t>= 250 </a:t>
            </a:r>
            <a:r>
              <a:rPr lang="ru-RU" dirty="0" err="1" smtClean="0"/>
              <a:t>нм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" y="597972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92569" y="4289795"/>
            <a:ext cx="34776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ВАХ</a:t>
            </a:r>
            <a:r>
              <a:rPr lang="en-US" dirty="0" smtClean="0"/>
              <a:t> </a:t>
            </a:r>
            <a:r>
              <a:rPr lang="ru-RU" dirty="0" smtClean="0"/>
              <a:t>диода </a:t>
            </a:r>
            <a:r>
              <a:rPr lang="en-US" dirty="0" err="1"/>
              <a:t>Pt</a:t>
            </a:r>
            <a:r>
              <a:rPr lang="en-US" dirty="0"/>
              <a:t>/</a:t>
            </a:r>
            <a:r>
              <a:rPr lang="ru-RU" dirty="0"/>
              <a:t>β</a:t>
            </a:r>
            <a:r>
              <a:rPr lang="en-US" dirty="0"/>
              <a:t>-Ga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endParaRPr lang="ru-RU" dirty="0"/>
          </a:p>
          <a:p>
            <a:pPr algn="ctr"/>
            <a:r>
              <a:rPr lang="ru-RU" dirty="0" smtClean="0"/>
              <a:t> в </a:t>
            </a:r>
            <a:r>
              <a:rPr lang="ru-RU" dirty="0" err="1" smtClean="0"/>
              <a:t>темновых</a:t>
            </a:r>
            <a:r>
              <a:rPr lang="ru-RU" dirty="0" smtClean="0"/>
              <a:t> условиях при воздействии УФС излучения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954216" y="70640"/>
            <a:ext cx="7177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Фотоэлектрические </a:t>
            </a:r>
            <a:r>
              <a:rPr lang="ru-RU" dirty="0"/>
              <a:t>характеристики </a:t>
            </a:r>
            <a:r>
              <a:rPr lang="ru-RU" dirty="0" err="1"/>
              <a:t>Шоттки</a:t>
            </a:r>
            <a:r>
              <a:rPr lang="ru-RU" dirty="0"/>
              <a:t> на основе </a:t>
            </a:r>
            <a:r>
              <a:rPr lang="en-US" dirty="0" err="1"/>
              <a:t>Pt</a:t>
            </a:r>
            <a:r>
              <a:rPr lang="en-US" dirty="0"/>
              <a:t>/</a:t>
            </a:r>
            <a:r>
              <a:rPr lang="ru-RU" dirty="0"/>
              <a:t>(100) β</a:t>
            </a:r>
            <a:r>
              <a:rPr lang="en-US" dirty="0"/>
              <a:t>-Ga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24055" y="5984166"/>
            <a:ext cx="11906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Almaev</a:t>
            </a:r>
            <a:r>
              <a:rPr lang="ru-RU" sz="1600" dirty="0"/>
              <a:t> A., </a:t>
            </a:r>
            <a:r>
              <a:rPr lang="ru-RU" sz="1600" dirty="0" err="1"/>
              <a:t>Nikolaev</a:t>
            </a:r>
            <a:r>
              <a:rPr lang="ru-RU" sz="1600" dirty="0"/>
              <a:t> V., </a:t>
            </a:r>
            <a:r>
              <a:rPr lang="ru-RU" sz="1600" dirty="0" err="1"/>
              <a:t>Yakovlev</a:t>
            </a:r>
            <a:r>
              <a:rPr lang="ru-RU" sz="1600" dirty="0"/>
              <a:t> N., </a:t>
            </a:r>
            <a:r>
              <a:rPr lang="ru-RU" sz="1600" dirty="0" err="1"/>
              <a:t>Butenko</a:t>
            </a:r>
            <a:r>
              <a:rPr lang="ru-RU" sz="1600" dirty="0"/>
              <a:t> P., </a:t>
            </a:r>
            <a:r>
              <a:rPr lang="ru-RU" sz="1600" dirty="0" err="1"/>
              <a:t>Tsymbalov</a:t>
            </a:r>
            <a:r>
              <a:rPr lang="ru-RU" sz="1600" dirty="0"/>
              <a:t> A., </a:t>
            </a:r>
            <a:r>
              <a:rPr lang="ru-RU" sz="1600" dirty="0" err="1"/>
              <a:t>Boiko</a:t>
            </a:r>
            <a:r>
              <a:rPr lang="ru-RU" sz="1600" dirty="0"/>
              <a:t> M., </a:t>
            </a:r>
            <a:r>
              <a:rPr lang="ru-RU" sz="1600" dirty="0" err="1"/>
              <a:t>Kopyev</a:t>
            </a:r>
            <a:r>
              <a:rPr lang="ru-RU" sz="1600" dirty="0"/>
              <a:t> V., </a:t>
            </a:r>
            <a:r>
              <a:rPr lang="ru-RU" sz="1600" dirty="0" err="1"/>
              <a:t>Krymov</a:t>
            </a:r>
            <a:r>
              <a:rPr lang="ru-RU" sz="1600" dirty="0"/>
              <a:t> V., </a:t>
            </a:r>
            <a:r>
              <a:rPr lang="ru-RU" sz="1600" dirty="0" err="1"/>
              <a:t>Kushnarev</a:t>
            </a:r>
            <a:r>
              <a:rPr lang="ru-RU" sz="1600" dirty="0"/>
              <a:t> B., </a:t>
            </a:r>
            <a:r>
              <a:rPr lang="ru-RU" sz="1600" dirty="0" err="1"/>
              <a:t>Shapenkov</a:t>
            </a:r>
            <a:r>
              <a:rPr lang="ru-RU" sz="1600" dirty="0"/>
              <a:t> S., </a:t>
            </a:r>
            <a:r>
              <a:rPr lang="ru-RU" sz="1600" dirty="0" err="1" smtClean="0"/>
              <a:t>Sharkov</a:t>
            </a:r>
            <a:r>
              <a:rPr lang="ru-RU" sz="1600" dirty="0" smtClean="0"/>
              <a:t> </a:t>
            </a:r>
            <a:r>
              <a:rPr lang="ru-RU" sz="1600" dirty="0"/>
              <a:t>M., </a:t>
            </a:r>
            <a:r>
              <a:rPr lang="ru-RU" sz="1600" dirty="0" err="1"/>
              <a:t>Zarichny</a:t>
            </a:r>
            <a:r>
              <a:rPr lang="ru-RU" sz="1600" dirty="0"/>
              <a:t> A. </a:t>
            </a:r>
            <a:r>
              <a:rPr lang="ru-RU" sz="1600" dirty="0" err="1"/>
              <a:t>Electroconductive</a:t>
            </a:r>
            <a:r>
              <a:rPr lang="ru-RU" sz="1600" dirty="0"/>
              <a:t> </a:t>
            </a:r>
            <a:r>
              <a:rPr lang="ru-RU" sz="1600" dirty="0" err="1"/>
              <a:t>and</a:t>
            </a:r>
            <a:r>
              <a:rPr lang="ru-RU" sz="1600" dirty="0"/>
              <a:t> </a:t>
            </a:r>
            <a:r>
              <a:rPr lang="ru-RU" sz="1600" dirty="0" err="1"/>
              <a:t>photoelectric</a:t>
            </a:r>
            <a:r>
              <a:rPr lang="ru-RU" sz="1600" dirty="0"/>
              <a:t> </a:t>
            </a:r>
            <a:r>
              <a:rPr lang="ru-RU" sz="1600" dirty="0" err="1"/>
              <a:t>properties</a:t>
            </a:r>
            <a:r>
              <a:rPr lang="ru-RU" sz="1600" dirty="0"/>
              <a:t> </a:t>
            </a:r>
            <a:r>
              <a:rPr lang="ru-RU" sz="1600" dirty="0" err="1"/>
              <a:t>of</a:t>
            </a:r>
            <a:r>
              <a:rPr lang="ru-RU" sz="1600" dirty="0"/>
              <a:t> </a:t>
            </a:r>
            <a:r>
              <a:rPr lang="ru-RU" sz="1600" dirty="0" err="1"/>
              <a:t>Pt</a:t>
            </a:r>
            <a:r>
              <a:rPr lang="ru-RU" sz="1600" dirty="0"/>
              <a:t>/(100) β-Ga2O3 </a:t>
            </a:r>
            <a:r>
              <a:rPr lang="ru-RU" sz="1600" dirty="0" err="1"/>
              <a:t>Schottky</a:t>
            </a:r>
            <a:r>
              <a:rPr lang="ru-RU" sz="1600" dirty="0"/>
              <a:t> </a:t>
            </a:r>
            <a:r>
              <a:rPr lang="ru-RU" sz="1600" dirty="0" err="1"/>
              <a:t>barrier</a:t>
            </a:r>
            <a:r>
              <a:rPr lang="ru-RU" sz="1600" dirty="0"/>
              <a:t> </a:t>
            </a:r>
            <a:r>
              <a:rPr lang="ru-RU" sz="1600" dirty="0" err="1"/>
              <a:t>diode</a:t>
            </a:r>
            <a:r>
              <a:rPr lang="ru-RU" sz="1600" dirty="0"/>
              <a:t> </a:t>
            </a:r>
            <a:r>
              <a:rPr lang="ru-RU" sz="1600" dirty="0" err="1"/>
              <a:t>based</a:t>
            </a:r>
            <a:r>
              <a:rPr lang="ru-RU" sz="1600" dirty="0"/>
              <a:t> </a:t>
            </a:r>
            <a:r>
              <a:rPr lang="ru-RU" sz="1600" dirty="0" err="1"/>
              <a:t>on</a:t>
            </a:r>
            <a:r>
              <a:rPr lang="ru-RU" sz="1600" dirty="0"/>
              <a:t> </a:t>
            </a:r>
            <a:r>
              <a:rPr lang="ru-RU" sz="1600" dirty="0" err="1"/>
              <a:t>Czochralski</a:t>
            </a:r>
            <a:r>
              <a:rPr lang="ru-RU" sz="1600" dirty="0"/>
              <a:t> </a:t>
            </a:r>
            <a:r>
              <a:rPr lang="ru-RU" sz="1600" dirty="0" err="1"/>
              <a:t>grown</a:t>
            </a:r>
            <a:r>
              <a:rPr lang="ru-RU" sz="1600" dirty="0"/>
              <a:t> </a:t>
            </a:r>
            <a:r>
              <a:rPr lang="ru-RU" sz="1600" dirty="0" err="1"/>
              <a:t>crystal</a:t>
            </a:r>
            <a:r>
              <a:rPr lang="ru-RU" sz="1600" dirty="0"/>
              <a:t> // </a:t>
            </a:r>
            <a:r>
              <a:rPr lang="ru-RU" sz="1600" dirty="0" err="1"/>
              <a:t>Journal</a:t>
            </a:r>
            <a:r>
              <a:rPr lang="ru-RU" sz="1600" dirty="0"/>
              <a:t> </a:t>
            </a:r>
            <a:r>
              <a:rPr lang="ru-RU" sz="1600" dirty="0" err="1"/>
              <a:t>of</a:t>
            </a:r>
            <a:r>
              <a:rPr lang="ru-RU" sz="1600" dirty="0"/>
              <a:t> </a:t>
            </a:r>
            <a:r>
              <a:rPr lang="ru-RU" sz="1600" dirty="0" err="1"/>
              <a:t>Vacuum</a:t>
            </a:r>
            <a:r>
              <a:rPr lang="ru-RU" sz="1600" dirty="0"/>
              <a:t> </a:t>
            </a:r>
            <a:r>
              <a:rPr lang="ru-RU" sz="1600" dirty="0" err="1"/>
              <a:t>Science</a:t>
            </a:r>
            <a:r>
              <a:rPr lang="ru-RU" sz="1600" dirty="0"/>
              <a:t>  </a:t>
            </a:r>
            <a:r>
              <a:rPr lang="ru-RU" sz="1600" dirty="0" err="1"/>
              <a:t>Technology</a:t>
            </a:r>
            <a:r>
              <a:rPr lang="ru-RU" sz="1600" dirty="0"/>
              <a:t> A. 2024. V. 42. </a:t>
            </a:r>
            <a:r>
              <a:rPr lang="ru-RU" sz="1600" dirty="0" err="1"/>
              <a:t>Paper</a:t>
            </a:r>
            <a:r>
              <a:rPr lang="ru-RU" sz="1600" dirty="0"/>
              <a:t> </a:t>
            </a:r>
            <a:r>
              <a:rPr lang="ru-RU" sz="1600" dirty="0" err="1"/>
              <a:t>No</a:t>
            </a:r>
            <a:r>
              <a:rPr lang="ru-RU" sz="1600" dirty="0"/>
              <a:t> </a:t>
            </a:r>
            <a:r>
              <a:rPr lang="ru-RU" sz="1600" dirty="0" smtClean="0"/>
              <a:t>042802. </a:t>
            </a:r>
            <a:r>
              <a:rPr lang="en-US" sz="1600" u="sng" dirty="0">
                <a:hlinkClick r:id="rId5"/>
              </a:rPr>
              <a:t>https://doi.org/10.1116/6.0003618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616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8BC2-C63A-4B56-BD5D-F714400770BC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257222"/>
              </p:ext>
            </p:extLst>
          </p:nvPr>
        </p:nvGraphicFramePr>
        <p:xfrm>
          <a:off x="419985" y="880578"/>
          <a:ext cx="11610754" cy="26092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1547"/>
                <a:gridCol w="2005891"/>
                <a:gridCol w="1925670"/>
                <a:gridCol w="797757"/>
                <a:gridCol w="563988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Material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Responsivity</a:t>
                      </a:r>
                      <a:r>
                        <a:rPr lang="en-US" sz="1600" dirty="0">
                          <a:effectLst/>
                        </a:rPr>
                        <a:t> (A/W)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τ</a:t>
                      </a:r>
                      <a:r>
                        <a:rPr lang="en-US" sz="1600" baseline="-25000" dirty="0" err="1">
                          <a:effectLst/>
                        </a:rPr>
                        <a:t>r</a:t>
                      </a:r>
                      <a:r>
                        <a:rPr lang="en-US" sz="1600" baseline="-25000" dirty="0">
                          <a:effectLst/>
                        </a:rPr>
                        <a:t>/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τ</a:t>
                      </a:r>
                      <a:r>
                        <a:rPr lang="en-US" sz="1600" baseline="-25000" dirty="0" err="1">
                          <a:effectLst/>
                        </a:rPr>
                        <a:t>d</a:t>
                      </a:r>
                      <a:r>
                        <a:rPr lang="en-US" sz="1600" dirty="0">
                          <a:effectLst/>
                        </a:rPr>
                        <a:t> (</a:t>
                      </a:r>
                      <a:r>
                        <a:rPr lang="en-US" sz="1600" dirty="0" err="1">
                          <a:effectLst/>
                        </a:rPr>
                        <a:t>ms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Bias (V)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Ref.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β-Ga</a:t>
                      </a:r>
                      <a:r>
                        <a:rPr lang="en-US" sz="1600" baseline="-25000">
                          <a:effectLst/>
                        </a:rPr>
                        <a:t>2</a:t>
                      </a:r>
                      <a:r>
                        <a:rPr lang="en-US" sz="1600">
                          <a:effectLst/>
                        </a:rPr>
                        <a:t>O</a:t>
                      </a:r>
                      <a:r>
                        <a:rPr lang="en-US" sz="1600" baseline="-250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4 × 10</a:t>
                      </a:r>
                      <a:r>
                        <a:rPr lang="en-US" sz="1600" baseline="30000">
                          <a:effectLst/>
                        </a:rPr>
                        <a:t>–3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90/410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 S.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Pratiyush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et al. IEEE Photonic. Tech. L. 30, 2025 (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a-Ga</a:t>
                      </a:r>
                      <a:r>
                        <a:rPr lang="en-US" sz="1600" baseline="-25000">
                          <a:effectLst/>
                        </a:rPr>
                        <a:t>2</a:t>
                      </a:r>
                      <a:r>
                        <a:rPr lang="en-US" sz="1600">
                          <a:effectLst/>
                        </a:rPr>
                        <a:t>O</a:t>
                      </a:r>
                      <a:r>
                        <a:rPr lang="en-US" sz="1600" baseline="-250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1021.8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144/208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–5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X.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Jiet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al. J. Alloy Compd. 933, 167735 (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β-Ga</a:t>
                      </a:r>
                      <a:r>
                        <a:rPr lang="en-US" sz="1600" baseline="-25000">
                          <a:effectLst/>
                        </a:rPr>
                        <a:t>2</a:t>
                      </a:r>
                      <a:r>
                        <a:rPr lang="en-US" sz="1600">
                          <a:effectLst/>
                        </a:rPr>
                        <a:t>O</a:t>
                      </a:r>
                      <a:r>
                        <a:rPr lang="en-US" sz="1600" baseline="-250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2.34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–/29.38 × 10</a:t>
                      </a:r>
                      <a:r>
                        <a:rPr lang="en-US" sz="1600" baseline="300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–10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 H. Vieira, et al. IEEE T. Electron Dev. 67, 4947 (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β-Ga</a:t>
                      </a:r>
                      <a:r>
                        <a:rPr lang="en-US" sz="1600" baseline="-25000">
                          <a:effectLst/>
                        </a:rPr>
                        <a:t>2</a:t>
                      </a:r>
                      <a:r>
                        <a:rPr lang="en-US" sz="1600">
                          <a:effectLst/>
                        </a:rPr>
                        <a:t>O</a:t>
                      </a:r>
                      <a:r>
                        <a:rPr lang="en-US" sz="1600" baseline="-250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0.6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320/270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–1.2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T. Zhang, et al.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Nanoscale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Res.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Lett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15, 163 (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β-Ga</a:t>
                      </a:r>
                      <a:r>
                        <a:rPr lang="en-US" sz="1600" baseline="-25000">
                          <a:effectLst/>
                        </a:rPr>
                        <a:t>2</a:t>
                      </a:r>
                      <a:r>
                        <a:rPr lang="en-US" sz="1600">
                          <a:effectLst/>
                        </a:rPr>
                        <a:t>O</a:t>
                      </a:r>
                      <a:r>
                        <a:rPr lang="en-US" sz="1600" baseline="-250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67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970/210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–5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P.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Mukhopadhyay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W. V.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Schoenfeld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J.Vac.Sci.Technol.A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38, 013403 (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a-Ga</a:t>
                      </a:r>
                      <a:r>
                        <a:rPr lang="en-US" sz="1600" baseline="-25000">
                          <a:effectLst/>
                        </a:rPr>
                        <a:t>2</a:t>
                      </a:r>
                      <a:r>
                        <a:rPr lang="en-US" sz="1600">
                          <a:effectLst/>
                        </a:rPr>
                        <a:t>O</a:t>
                      </a:r>
                      <a:r>
                        <a:rPr lang="en-US" sz="1600" baseline="-250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0.23 × 10</a:t>
                      </a:r>
                      <a:r>
                        <a:rPr lang="en-US" sz="1600" baseline="30000">
                          <a:effectLst/>
                        </a:rPr>
                        <a:t>–6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240/–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S. Wang, et al. Sensor.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Actuat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A-Phys. 330, 112870 (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β-Ga</a:t>
                      </a:r>
                      <a:r>
                        <a:rPr lang="en-US" sz="1600" baseline="-25000">
                          <a:effectLst/>
                        </a:rPr>
                        <a:t>2</a:t>
                      </a:r>
                      <a:r>
                        <a:rPr lang="en-US" sz="1600">
                          <a:effectLst/>
                        </a:rPr>
                        <a:t>O</a:t>
                      </a:r>
                      <a:r>
                        <a:rPr lang="en-US" sz="1600" baseline="-250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3.7 × 10</a:t>
                      </a:r>
                      <a:r>
                        <a:rPr lang="en-US" sz="1600" baseline="30000">
                          <a:effectLst/>
                        </a:rPr>
                        <a:t>–2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9/9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T.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Oshima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et al. Jap. J. Appl. Phys. 48, 011605 (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2009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</a:rPr>
                        <a:t>β-Ga</a:t>
                      </a:r>
                      <a:r>
                        <a:rPr lang="en-US" sz="1600" b="1" baseline="-25000">
                          <a:effectLst/>
                        </a:rPr>
                        <a:t>2</a:t>
                      </a:r>
                      <a:r>
                        <a:rPr lang="en-US" sz="1600" b="1">
                          <a:effectLst/>
                        </a:rPr>
                        <a:t>O</a:t>
                      </a:r>
                      <a:r>
                        <a:rPr lang="en-US" sz="1600" b="1" baseline="-25000">
                          <a:effectLst/>
                        </a:rPr>
                        <a:t>3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600" b="1">
                          <a:effectLst/>
                        </a:rPr>
                        <a:t>12</a:t>
                      </a:r>
                      <a:r>
                        <a:rPr lang="en-US" sz="1600" b="1">
                          <a:effectLst/>
                        </a:rPr>
                        <a:t>.3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</a:rPr>
                        <a:t>14/30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</a:rPr>
                        <a:t>0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</a:rPr>
                        <a:t>This work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1" y="5905290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4055" y="5909735"/>
            <a:ext cx="11906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Almaev</a:t>
            </a:r>
            <a:r>
              <a:rPr lang="ru-RU" sz="1600" dirty="0"/>
              <a:t> A., </a:t>
            </a:r>
            <a:r>
              <a:rPr lang="ru-RU" sz="1600" dirty="0" err="1"/>
              <a:t>Nikolaev</a:t>
            </a:r>
            <a:r>
              <a:rPr lang="ru-RU" sz="1600" dirty="0"/>
              <a:t> V., </a:t>
            </a:r>
            <a:r>
              <a:rPr lang="ru-RU" sz="1600" dirty="0" err="1"/>
              <a:t>Yakovlev</a:t>
            </a:r>
            <a:r>
              <a:rPr lang="ru-RU" sz="1600" dirty="0"/>
              <a:t> N., </a:t>
            </a:r>
            <a:r>
              <a:rPr lang="ru-RU" sz="1600" dirty="0" err="1"/>
              <a:t>Butenko</a:t>
            </a:r>
            <a:r>
              <a:rPr lang="ru-RU" sz="1600" dirty="0"/>
              <a:t> P., </a:t>
            </a:r>
            <a:r>
              <a:rPr lang="ru-RU" sz="1600" dirty="0" err="1"/>
              <a:t>Tsymbalov</a:t>
            </a:r>
            <a:r>
              <a:rPr lang="ru-RU" sz="1600" dirty="0"/>
              <a:t> A., </a:t>
            </a:r>
            <a:r>
              <a:rPr lang="ru-RU" sz="1600" dirty="0" err="1"/>
              <a:t>Boiko</a:t>
            </a:r>
            <a:r>
              <a:rPr lang="ru-RU" sz="1600" dirty="0"/>
              <a:t> M., </a:t>
            </a:r>
            <a:r>
              <a:rPr lang="ru-RU" sz="1600" dirty="0" err="1"/>
              <a:t>Kopyev</a:t>
            </a:r>
            <a:r>
              <a:rPr lang="ru-RU" sz="1600" dirty="0"/>
              <a:t> V., </a:t>
            </a:r>
            <a:r>
              <a:rPr lang="ru-RU" sz="1600" dirty="0" err="1"/>
              <a:t>Krymov</a:t>
            </a:r>
            <a:r>
              <a:rPr lang="ru-RU" sz="1600" dirty="0"/>
              <a:t> V., </a:t>
            </a:r>
            <a:r>
              <a:rPr lang="ru-RU" sz="1600" dirty="0" err="1"/>
              <a:t>Kushnarev</a:t>
            </a:r>
            <a:r>
              <a:rPr lang="ru-RU" sz="1600" dirty="0"/>
              <a:t> B., </a:t>
            </a:r>
            <a:r>
              <a:rPr lang="ru-RU" sz="1600" dirty="0" err="1"/>
              <a:t>Shapenkov</a:t>
            </a:r>
            <a:r>
              <a:rPr lang="ru-RU" sz="1600" dirty="0"/>
              <a:t> S., </a:t>
            </a:r>
            <a:r>
              <a:rPr lang="ru-RU" sz="1600" dirty="0" err="1" smtClean="0"/>
              <a:t>Sharkov</a:t>
            </a:r>
            <a:r>
              <a:rPr lang="ru-RU" sz="1600" dirty="0" smtClean="0"/>
              <a:t> </a:t>
            </a:r>
            <a:r>
              <a:rPr lang="ru-RU" sz="1600" dirty="0"/>
              <a:t>M., </a:t>
            </a:r>
            <a:r>
              <a:rPr lang="ru-RU" sz="1600" dirty="0" err="1"/>
              <a:t>Zarichny</a:t>
            </a:r>
            <a:r>
              <a:rPr lang="ru-RU" sz="1600" dirty="0"/>
              <a:t> A. </a:t>
            </a:r>
            <a:r>
              <a:rPr lang="ru-RU" sz="1600" dirty="0" err="1"/>
              <a:t>Electroconductive</a:t>
            </a:r>
            <a:r>
              <a:rPr lang="ru-RU" sz="1600" dirty="0"/>
              <a:t> </a:t>
            </a:r>
            <a:r>
              <a:rPr lang="ru-RU" sz="1600" dirty="0" err="1"/>
              <a:t>and</a:t>
            </a:r>
            <a:r>
              <a:rPr lang="ru-RU" sz="1600" dirty="0"/>
              <a:t> </a:t>
            </a:r>
            <a:r>
              <a:rPr lang="ru-RU" sz="1600" dirty="0" err="1"/>
              <a:t>photoelectric</a:t>
            </a:r>
            <a:r>
              <a:rPr lang="ru-RU" sz="1600" dirty="0"/>
              <a:t> </a:t>
            </a:r>
            <a:r>
              <a:rPr lang="ru-RU" sz="1600" dirty="0" err="1"/>
              <a:t>properties</a:t>
            </a:r>
            <a:r>
              <a:rPr lang="ru-RU" sz="1600" dirty="0"/>
              <a:t> </a:t>
            </a:r>
            <a:r>
              <a:rPr lang="ru-RU" sz="1600" dirty="0" err="1"/>
              <a:t>of</a:t>
            </a:r>
            <a:r>
              <a:rPr lang="ru-RU" sz="1600" dirty="0"/>
              <a:t> </a:t>
            </a:r>
            <a:r>
              <a:rPr lang="ru-RU" sz="1600" dirty="0" err="1"/>
              <a:t>Pt</a:t>
            </a:r>
            <a:r>
              <a:rPr lang="ru-RU" sz="1600" dirty="0"/>
              <a:t>/(100) β-Ga2O3 </a:t>
            </a:r>
            <a:r>
              <a:rPr lang="ru-RU" sz="1600" dirty="0" err="1"/>
              <a:t>Schottky</a:t>
            </a:r>
            <a:r>
              <a:rPr lang="ru-RU" sz="1600" dirty="0"/>
              <a:t> </a:t>
            </a:r>
            <a:r>
              <a:rPr lang="ru-RU" sz="1600" dirty="0" err="1"/>
              <a:t>barrier</a:t>
            </a:r>
            <a:r>
              <a:rPr lang="ru-RU" sz="1600" dirty="0"/>
              <a:t> </a:t>
            </a:r>
            <a:r>
              <a:rPr lang="ru-RU" sz="1600" dirty="0" err="1"/>
              <a:t>diode</a:t>
            </a:r>
            <a:r>
              <a:rPr lang="ru-RU" sz="1600" dirty="0"/>
              <a:t> </a:t>
            </a:r>
            <a:r>
              <a:rPr lang="ru-RU" sz="1600" dirty="0" err="1"/>
              <a:t>based</a:t>
            </a:r>
            <a:r>
              <a:rPr lang="ru-RU" sz="1600" dirty="0"/>
              <a:t> </a:t>
            </a:r>
            <a:r>
              <a:rPr lang="ru-RU" sz="1600" dirty="0" err="1"/>
              <a:t>on</a:t>
            </a:r>
            <a:r>
              <a:rPr lang="ru-RU" sz="1600" dirty="0"/>
              <a:t> </a:t>
            </a:r>
            <a:r>
              <a:rPr lang="ru-RU" sz="1600" dirty="0" err="1"/>
              <a:t>Czochralski</a:t>
            </a:r>
            <a:r>
              <a:rPr lang="ru-RU" sz="1600" dirty="0"/>
              <a:t> </a:t>
            </a:r>
            <a:r>
              <a:rPr lang="ru-RU" sz="1600" dirty="0" err="1"/>
              <a:t>grown</a:t>
            </a:r>
            <a:r>
              <a:rPr lang="ru-RU" sz="1600" dirty="0"/>
              <a:t> </a:t>
            </a:r>
            <a:r>
              <a:rPr lang="ru-RU" sz="1600" dirty="0" err="1"/>
              <a:t>crystal</a:t>
            </a:r>
            <a:r>
              <a:rPr lang="ru-RU" sz="1600" dirty="0"/>
              <a:t> // </a:t>
            </a:r>
            <a:r>
              <a:rPr lang="ru-RU" sz="1600" dirty="0" err="1"/>
              <a:t>Journal</a:t>
            </a:r>
            <a:r>
              <a:rPr lang="ru-RU" sz="1600" dirty="0"/>
              <a:t> </a:t>
            </a:r>
            <a:r>
              <a:rPr lang="ru-RU" sz="1600" dirty="0" err="1"/>
              <a:t>of</a:t>
            </a:r>
            <a:r>
              <a:rPr lang="ru-RU" sz="1600" dirty="0"/>
              <a:t> </a:t>
            </a:r>
            <a:r>
              <a:rPr lang="ru-RU" sz="1600" dirty="0" err="1"/>
              <a:t>Vacuum</a:t>
            </a:r>
            <a:r>
              <a:rPr lang="ru-RU" sz="1600" dirty="0"/>
              <a:t> </a:t>
            </a:r>
            <a:r>
              <a:rPr lang="ru-RU" sz="1600" dirty="0" err="1"/>
              <a:t>Science</a:t>
            </a:r>
            <a:r>
              <a:rPr lang="ru-RU" sz="1600" dirty="0"/>
              <a:t>  </a:t>
            </a:r>
            <a:r>
              <a:rPr lang="ru-RU" sz="1600" dirty="0" err="1"/>
              <a:t>Technology</a:t>
            </a:r>
            <a:r>
              <a:rPr lang="ru-RU" sz="1600" dirty="0"/>
              <a:t> A. 2024. V. 42. </a:t>
            </a:r>
            <a:r>
              <a:rPr lang="ru-RU" sz="1600" dirty="0" err="1"/>
              <a:t>Paper</a:t>
            </a:r>
            <a:r>
              <a:rPr lang="ru-RU" sz="1600" dirty="0"/>
              <a:t> </a:t>
            </a:r>
            <a:r>
              <a:rPr lang="ru-RU" sz="1600" dirty="0" err="1"/>
              <a:t>No</a:t>
            </a:r>
            <a:r>
              <a:rPr lang="ru-RU" sz="1600" dirty="0"/>
              <a:t> </a:t>
            </a:r>
            <a:r>
              <a:rPr lang="ru-RU" sz="1600" dirty="0" smtClean="0"/>
              <a:t>042802. </a:t>
            </a:r>
            <a:r>
              <a:rPr lang="en-US" sz="1600" u="sng" dirty="0">
                <a:hlinkClick r:id="rId2"/>
              </a:rPr>
              <a:t>https://doi.org/10.1116/6.0003618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76500" y="161744"/>
            <a:ext cx="7390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Сравнение  </a:t>
            </a:r>
            <a:r>
              <a:rPr lang="ru-RU" dirty="0" smtClean="0"/>
              <a:t>фотоэлектрических характеристик </a:t>
            </a:r>
            <a:r>
              <a:rPr lang="ru-RU" dirty="0"/>
              <a:t>диодов на основе </a:t>
            </a:r>
            <a:r>
              <a:rPr lang="ru-RU" dirty="0" smtClean="0"/>
              <a:t> </a:t>
            </a:r>
            <a:r>
              <a:rPr lang="en-US" dirty="0" smtClean="0"/>
              <a:t>Ga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82502" y="3891516"/>
            <a:ext cx="3655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τ</a:t>
            </a:r>
            <a:r>
              <a:rPr lang="en-US" baseline="-25000" dirty="0" err="1" smtClean="0"/>
              <a:t>r</a:t>
            </a:r>
            <a:r>
              <a:rPr lang="ru-RU" baseline="-25000" dirty="0" smtClean="0"/>
              <a:t> </a:t>
            </a:r>
            <a:r>
              <a:rPr lang="ru-RU" dirty="0" smtClean="0"/>
              <a:t>- время нарастания </a:t>
            </a:r>
            <a:r>
              <a:rPr lang="ru-RU" dirty="0" err="1" smtClean="0"/>
              <a:t>фотоотклика</a:t>
            </a:r>
            <a:r>
              <a:rPr lang="ru-RU" dirty="0" smtClean="0"/>
              <a:t>;</a:t>
            </a:r>
          </a:p>
          <a:p>
            <a:r>
              <a:rPr lang="en-US" dirty="0" err="1" smtClean="0"/>
              <a:t>τ</a:t>
            </a:r>
            <a:r>
              <a:rPr lang="en-US" baseline="-25000" dirty="0" err="1" smtClean="0"/>
              <a:t>d</a:t>
            </a:r>
            <a:r>
              <a:rPr lang="ru-RU" baseline="-25000" dirty="0" smtClean="0"/>
              <a:t> </a:t>
            </a:r>
            <a:r>
              <a:rPr lang="ru-RU" dirty="0" smtClean="0"/>
              <a:t>- время спада </a:t>
            </a:r>
            <a:r>
              <a:rPr lang="ru-RU" dirty="0" err="1" smtClean="0"/>
              <a:t>фотоотклика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11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8BC2-C63A-4B56-BD5D-F714400770BC}" type="slidenum">
              <a:rPr lang="ru-RU" smtClean="0"/>
              <a:t>8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25900" y="51585"/>
            <a:ext cx="727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Исследование газовой чувствительности различных  </a:t>
            </a:r>
            <a:r>
              <a:rPr lang="ru-RU" dirty="0" err="1" smtClean="0"/>
              <a:t>полиморфов</a:t>
            </a:r>
            <a:r>
              <a:rPr lang="ru-RU" dirty="0" smtClean="0"/>
              <a:t> </a:t>
            </a:r>
            <a:r>
              <a:rPr lang="en-US" dirty="0" smtClean="0"/>
              <a:t>Ga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527087"/>
              </p:ext>
            </p:extLst>
          </p:nvPr>
        </p:nvGraphicFramePr>
        <p:xfrm>
          <a:off x="233917" y="450112"/>
          <a:ext cx="11748976" cy="3962400"/>
        </p:xfrm>
        <a:graphic>
          <a:graphicData uri="http://schemas.openxmlformats.org/drawingml/2006/table">
            <a:tbl>
              <a:tblPr/>
              <a:tblGrid>
                <a:gridCol w="1403497"/>
                <a:gridCol w="2433742"/>
                <a:gridCol w="1406738"/>
                <a:gridCol w="2071222"/>
                <a:gridCol w="1392865"/>
                <a:gridCol w="1656592"/>
                <a:gridCol w="1384320"/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Polymorph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Predominant mechanism of the sensory effect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T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oper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 (ºC)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Gas (the highest sensitivity)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Effective ways to modify gas sensitivity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9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Sn impurity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Calibri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Si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+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 and Fe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+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ion implantation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+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other metal oxide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340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α-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Ga</a:t>
                      </a:r>
                      <a:r>
                        <a:rPr kumimoji="0" lang="ru-RU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O</a:t>
                      </a:r>
                      <a:r>
                        <a:rPr kumimoji="0" lang="ru-RU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Modulation of potential barrier at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Pt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/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α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-Ga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O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25–400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H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-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520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β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-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Ga</a:t>
                      </a:r>
                      <a:r>
                        <a:rPr kumimoji="0" lang="ru-RU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O</a:t>
                      </a:r>
                      <a:r>
                        <a:rPr kumimoji="0" lang="ru-RU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Chemisorption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/>
                      </a:r>
                      <a:b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</a:b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O Vacancies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250–750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25 + UV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600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–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900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H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, O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, NO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, NH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, toluene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?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063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κ(ε)-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Ga</a:t>
                      </a:r>
                      <a:r>
                        <a:rPr kumimoji="0" lang="ru-RU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O</a:t>
                      </a:r>
                      <a:r>
                        <a:rPr kumimoji="0" lang="ru-RU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Chemisorption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25–600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H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, O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, NO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,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2697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α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-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/κ(ε)-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Ga</a:t>
                      </a:r>
                      <a:r>
                        <a:rPr kumimoji="0" lang="ru-RU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O</a:t>
                      </a:r>
                      <a:r>
                        <a:rPr kumimoji="0" lang="ru-RU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Chemisorption, modulation of potential barrier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at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Pt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/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α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-Ga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O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 and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α-/κ(ε)-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Ga</a:t>
                      </a:r>
                      <a:r>
                        <a:rPr kumimoji="0" lang="ru-RU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O</a:t>
                      </a:r>
                      <a:r>
                        <a:rPr kumimoji="0" lang="ru-RU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25–250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H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, O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?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-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3917" y="4731488"/>
            <a:ext cx="11727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16 </a:t>
            </a:r>
            <a:r>
              <a:rPr lang="ru-RU" dirty="0" smtClean="0"/>
              <a:t>публикаций за 2020 – 2024 (</a:t>
            </a:r>
            <a:r>
              <a:rPr lang="en-US" dirty="0"/>
              <a:t>Sensors and Actuators B: </a:t>
            </a:r>
            <a:r>
              <a:rPr lang="en-US" dirty="0" smtClean="0"/>
              <a:t>Chemical</a:t>
            </a:r>
            <a:r>
              <a:rPr lang="ru-RU" dirty="0" smtClean="0"/>
              <a:t>, </a:t>
            </a:r>
            <a:r>
              <a:rPr lang="en-US" dirty="0"/>
              <a:t>IEEE Sensors </a:t>
            </a:r>
            <a:r>
              <a:rPr lang="en-US" dirty="0" smtClean="0"/>
              <a:t>Journal</a:t>
            </a:r>
            <a:r>
              <a:rPr lang="ru-RU" dirty="0" smtClean="0"/>
              <a:t>, </a:t>
            </a:r>
            <a:r>
              <a:rPr lang="en-US" dirty="0"/>
              <a:t>Materials Today </a:t>
            </a:r>
            <a:r>
              <a:rPr lang="en-US" dirty="0" smtClean="0"/>
              <a:t>Communications</a:t>
            </a:r>
            <a:r>
              <a:rPr lang="ru-RU" dirty="0" smtClean="0"/>
              <a:t>, </a:t>
            </a:r>
            <a:r>
              <a:rPr lang="en-US" dirty="0" err="1" smtClean="0"/>
              <a:t>Superlattices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Microstructures</a:t>
            </a:r>
            <a:r>
              <a:rPr lang="ru-RU" dirty="0" smtClean="0"/>
              <a:t>, </a:t>
            </a:r>
            <a:r>
              <a:rPr lang="en-US" dirty="0" err="1" smtClean="0"/>
              <a:t>Physica</a:t>
            </a:r>
            <a:r>
              <a:rPr lang="en-US" dirty="0" smtClean="0"/>
              <a:t> Status Solidi </a:t>
            </a:r>
            <a:r>
              <a:rPr lang="en-US" dirty="0"/>
              <a:t>(</a:t>
            </a:r>
            <a:r>
              <a:rPr lang="en-US" dirty="0" smtClean="0"/>
              <a:t>b)</a:t>
            </a:r>
            <a:r>
              <a:rPr lang="ru-RU" dirty="0" smtClean="0"/>
              <a:t>, </a:t>
            </a:r>
            <a:r>
              <a:rPr lang="en-US" dirty="0"/>
              <a:t>Journal of Vacuum Science &amp; Technology </a:t>
            </a:r>
            <a:r>
              <a:rPr lang="en-US" dirty="0" smtClean="0"/>
              <a:t>A</a:t>
            </a:r>
            <a:r>
              <a:rPr lang="ru-RU" dirty="0" smtClean="0"/>
              <a:t>, ПЖТФ, ФПП).</a:t>
            </a:r>
            <a:endParaRPr lang="en-US" dirty="0" smtClean="0"/>
          </a:p>
          <a:p>
            <a:pPr algn="just"/>
            <a:r>
              <a:rPr lang="en-US" dirty="0" smtClean="0"/>
              <a:t>185 </a:t>
            </a:r>
            <a:r>
              <a:rPr lang="ru-RU" dirty="0" smtClean="0"/>
              <a:t>ссылок.</a:t>
            </a:r>
          </a:p>
          <a:p>
            <a:pPr algn="just"/>
            <a:r>
              <a:rPr lang="ru-RU" dirty="0"/>
              <a:t>РНФ № 20-79-10043, № 20-79-10043-П, «Газовые сенсоры на основе полиморфных </a:t>
            </a:r>
            <a:r>
              <a:rPr lang="ru-RU" dirty="0" smtClean="0"/>
              <a:t>структур оксида </a:t>
            </a:r>
            <a:r>
              <a:rPr lang="ru-RU" dirty="0"/>
              <a:t>галлия»</a:t>
            </a:r>
          </a:p>
          <a:p>
            <a:pPr algn="just"/>
            <a:r>
              <a:rPr lang="ru-RU" dirty="0" smtClean="0"/>
              <a:t>РФФИ </a:t>
            </a:r>
            <a:r>
              <a:rPr lang="ru-RU" dirty="0"/>
              <a:t>№</a:t>
            </a:r>
            <a:r>
              <a:rPr lang="en-US" dirty="0" smtClean="0"/>
              <a:t> 18-32-00456</a:t>
            </a:r>
            <a:r>
              <a:rPr lang="ru-RU" dirty="0" smtClean="0"/>
              <a:t>, «Исследование </a:t>
            </a:r>
            <a:r>
              <a:rPr lang="ru-RU" dirty="0"/>
              <a:t>газовой чувствительности оксида </a:t>
            </a:r>
            <a:r>
              <a:rPr lang="ru-RU" dirty="0" smtClean="0"/>
              <a:t>галлия»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814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8BC2-C63A-4B56-BD5D-F714400770BC}" type="slidenum">
              <a:rPr lang="ru-RU" smtClean="0"/>
              <a:t>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9399"/>
            <a:ext cx="12004158" cy="393625"/>
          </a:xfrm>
          <a:prstGeom prst="rect">
            <a:avLst/>
          </a:prstGeom>
        </p:spPr>
        <p:txBody>
          <a:bodyPr wrap="square" lIns="115498" tIns="57749" rIns="115498" bIns="57749">
            <a:spAutoFit/>
          </a:bodyPr>
          <a:lstStyle/>
          <a:p>
            <a:pPr algn="ctr">
              <a:defRPr/>
            </a:pPr>
            <a:r>
              <a:rPr lang="ru-RU" dirty="0"/>
              <a:t>Сенсоры </a:t>
            </a:r>
            <a:r>
              <a:rPr lang="ru-RU" dirty="0" smtClean="0"/>
              <a:t>водорода </a:t>
            </a:r>
            <a:r>
              <a:rPr lang="ru-RU" dirty="0"/>
              <a:t>на основе </a:t>
            </a:r>
            <a:r>
              <a:rPr lang="ru-RU" dirty="0" smtClean="0"/>
              <a:t>структур </a:t>
            </a:r>
            <a:r>
              <a:rPr lang="en-US" dirty="0" err="1"/>
              <a:t>Pt</a:t>
            </a:r>
            <a:r>
              <a:rPr lang="en-US" dirty="0"/>
              <a:t>/</a:t>
            </a:r>
            <a:r>
              <a:rPr lang="ru-RU" dirty="0"/>
              <a:t>α</a:t>
            </a:r>
            <a:r>
              <a:rPr lang="en-US" dirty="0"/>
              <a:t>-Ga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:Sn/</a:t>
            </a:r>
            <a:r>
              <a:rPr lang="en-US" dirty="0" err="1"/>
              <a:t>Pt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96812"/>
            <a:ext cx="233316" cy="39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5498" tIns="57749" rIns="115498" bIns="57749" anchor="ctr">
            <a:spAutoFit/>
          </a:bodyPr>
          <a:lstStyle/>
          <a:p>
            <a:endParaRPr lang="ru-R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" y="-196812"/>
            <a:ext cx="233316" cy="39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5498" tIns="57749" rIns="115498" bIns="57749" anchor="ctr">
            <a:spAutoFit/>
          </a:bodyPr>
          <a:lstStyle/>
          <a:p>
            <a:endParaRPr lang="ru-RU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" y="-196812"/>
            <a:ext cx="233316" cy="39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5498" tIns="57749" rIns="115498" bIns="57749" anchor="ctr">
            <a:spAutoFit/>
          </a:bodyPr>
          <a:lstStyle/>
          <a:p>
            <a:endParaRPr lang="ru-RU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" y="-196812"/>
            <a:ext cx="233316" cy="39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5498" tIns="57749" rIns="115498" bIns="57749" anchor="ctr">
            <a:spAutoFit/>
          </a:bodyPr>
          <a:lstStyle/>
          <a:p>
            <a:endParaRPr lang="ru-RU"/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" y="-196812"/>
            <a:ext cx="233316" cy="39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5498" tIns="57749" rIns="115498" bIns="57749" anchor="ctr">
            <a:spAutoFit/>
          </a:bodyPr>
          <a:lstStyle/>
          <a:p>
            <a:endParaRPr lang="ru-RU"/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1" y="-196812"/>
            <a:ext cx="233316" cy="39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5498" tIns="57749" rIns="115498" bIns="57749" anchor="ctr">
            <a:spAutoFit/>
          </a:bodyPr>
          <a:lstStyle/>
          <a:p>
            <a:endParaRPr lang="ru-RU"/>
          </a:p>
        </p:txBody>
      </p:sp>
      <p:sp>
        <p:nvSpPr>
          <p:cNvPr id="13" name="Rectangle 45"/>
          <p:cNvSpPr>
            <a:spLocks noChangeArrowheads="1"/>
          </p:cNvSpPr>
          <p:nvPr/>
        </p:nvSpPr>
        <p:spPr bwMode="auto">
          <a:xfrm>
            <a:off x="1" y="-196812"/>
            <a:ext cx="233316" cy="39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5498" tIns="57749" rIns="115498" bIns="57749" anchor="ctr"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608026"/>
              </p:ext>
            </p:extLst>
          </p:nvPr>
        </p:nvGraphicFramePr>
        <p:xfrm>
          <a:off x="4416799" y="442246"/>
          <a:ext cx="3128704" cy="2208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8" name="Graph" r:id="rId3" imgW="3918030" imgH="3009418" progId="Origin95.Graph">
                  <p:embed/>
                </p:oleObj>
              </mc:Choice>
              <mc:Fallback>
                <p:oleObj name="Graph" r:id="rId3" imgW="3918030" imgH="3009418" progId="Origin95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504" t="8945" r="13065" b="5585"/>
                      <a:stretch>
                        <a:fillRect/>
                      </a:stretch>
                    </p:blipFill>
                    <p:spPr bwMode="auto">
                      <a:xfrm>
                        <a:off x="4416799" y="442246"/>
                        <a:ext cx="3128704" cy="22085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47"/>
          <p:cNvSpPr>
            <a:spLocks noChangeArrowheads="1"/>
          </p:cNvSpPr>
          <p:nvPr/>
        </p:nvSpPr>
        <p:spPr bwMode="auto">
          <a:xfrm>
            <a:off x="1" y="-196812"/>
            <a:ext cx="233316" cy="39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5498" tIns="57749" rIns="115498" bIns="57749" anchor="ctr"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512604"/>
              </p:ext>
            </p:extLst>
          </p:nvPr>
        </p:nvGraphicFramePr>
        <p:xfrm>
          <a:off x="7921204" y="448983"/>
          <a:ext cx="3515334" cy="2118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9" name="Graph" r:id="rId5" imgW="3918030" imgH="3009418" progId="Origin95.Graph">
                  <p:embed/>
                </p:oleObj>
              </mc:Choice>
              <mc:Fallback>
                <p:oleObj name="Graph" r:id="rId5" imgW="3918030" imgH="3009418" progId="Origin95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014" t="8789" r="4059" b="5911"/>
                      <a:stretch>
                        <a:fillRect/>
                      </a:stretch>
                    </p:blipFill>
                    <p:spPr bwMode="auto">
                      <a:xfrm>
                        <a:off x="7921204" y="448983"/>
                        <a:ext cx="3515334" cy="21184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59"/>
          <p:cNvSpPr>
            <a:spLocks noChangeArrowheads="1"/>
          </p:cNvSpPr>
          <p:nvPr/>
        </p:nvSpPr>
        <p:spPr bwMode="auto">
          <a:xfrm>
            <a:off x="1" y="-196812"/>
            <a:ext cx="233316" cy="39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5498" tIns="57749" rIns="115498" bIns="57749" anchor="ctr"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846200"/>
              </p:ext>
            </p:extLst>
          </p:nvPr>
        </p:nvGraphicFramePr>
        <p:xfrm>
          <a:off x="95393" y="3670779"/>
          <a:ext cx="3288236" cy="224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0" name="Graph" r:id="rId7" imgW="4297187" imgH="3304525" progId="Origin95.Graph">
                  <p:embed/>
                </p:oleObj>
              </mc:Choice>
              <mc:Fallback>
                <p:oleObj name="Graph" r:id="rId7" imgW="4297187" imgH="3304525" progId="Origin95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659" t="10400" r="12915" b="3345"/>
                      <a:stretch>
                        <a:fillRect/>
                      </a:stretch>
                    </p:blipFill>
                    <p:spPr bwMode="auto">
                      <a:xfrm>
                        <a:off x="95393" y="3670779"/>
                        <a:ext cx="3288236" cy="224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Прямая соединительная линия 24"/>
          <p:cNvCxnSpPr/>
          <p:nvPr/>
        </p:nvCxnSpPr>
        <p:spPr>
          <a:xfrm>
            <a:off x="0" y="607621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494" y="6071181"/>
            <a:ext cx="11844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Almaev</a:t>
            </a:r>
            <a:r>
              <a:rPr lang="ru-RU" sz="1600" dirty="0"/>
              <a:t> A.V., </a:t>
            </a:r>
            <a:r>
              <a:rPr lang="ru-RU" sz="1600" dirty="0" err="1"/>
              <a:t>Nikolaev</a:t>
            </a:r>
            <a:r>
              <a:rPr lang="ru-RU" sz="1600" dirty="0"/>
              <a:t> V.I., </a:t>
            </a:r>
            <a:r>
              <a:rPr lang="ru-RU" sz="1600" dirty="0" err="1"/>
              <a:t>Yakovlev</a:t>
            </a:r>
            <a:r>
              <a:rPr lang="ru-RU" sz="1600" dirty="0"/>
              <a:t> N.N., </a:t>
            </a:r>
            <a:r>
              <a:rPr lang="ru-RU" sz="1600" dirty="0" err="1"/>
              <a:t>Butenko</a:t>
            </a:r>
            <a:r>
              <a:rPr lang="ru-RU" sz="1600" dirty="0"/>
              <a:t> P.N., </a:t>
            </a:r>
            <a:r>
              <a:rPr lang="ru-RU" sz="1600" dirty="0" err="1"/>
              <a:t>Stepanov</a:t>
            </a:r>
            <a:r>
              <a:rPr lang="ru-RU" sz="1600" dirty="0"/>
              <a:t> S.I., </a:t>
            </a:r>
            <a:r>
              <a:rPr lang="ru-RU" sz="1600" dirty="0" err="1"/>
              <a:t>Pechnikov</a:t>
            </a:r>
            <a:r>
              <a:rPr lang="ru-RU" sz="1600" dirty="0"/>
              <a:t> A.I., </a:t>
            </a:r>
            <a:r>
              <a:rPr lang="ru-RU" sz="1600" dirty="0" err="1"/>
              <a:t>Scheglov</a:t>
            </a:r>
            <a:r>
              <a:rPr lang="ru-RU" sz="1600" dirty="0"/>
              <a:t> M.P., </a:t>
            </a:r>
            <a:r>
              <a:rPr lang="ru-RU" sz="1600" dirty="0" err="1"/>
              <a:t>Chernikov</a:t>
            </a:r>
            <a:r>
              <a:rPr lang="ru-RU" sz="1600" dirty="0"/>
              <a:t> E.V. </a:t>
            </a:r>
            <a:r>
              <a:rPr lang="ru-RU" sz="1600" dirty="0" err="1"/>
              <a:t>Hydrogen</a:t>
            </a:r>
            <a:r>
              <a:rPr lang="ru-RU" sz="1600" dirty="0"/>
              <a:t> </a:t>
            </a:r>
            <a:r>
              <a:rPr lang="ru-RU" sz="1600" dirty="0" err="1"/>
              <a:t>sensors</a:t>
            </a:r>
            <a:r>
              <a:rPr lang="ru-RU" sz="1600" dirty="0"/>
              <a:t> </a:t>
            </a:r>
            <a:r>
              <a:rPr lang="ru-RU" sz="1600" dirty="0" err="1"/>
              <a:t>based</a:t>
            </a:r>
            <a:r>
              <a:rPr lang="ru-RU" sz="1600" dirty="0"/>
              <a:t> </a:t>
            </a:r>
            <a:r>
              <a:rPr lang="ru-RU" sz="1600" dirty="0" err="1"/>
              <a:t>on</a:t>
            </a:r>
            <a:r>
              <a:rPr lang="ru-RU" sz="1600" dirty="0"/>
              <a:t> </a:t>
            </a:r>
            <a:r>
              <a:rPr lang="ru-RU" sz="1600" dirty="0" err="1"/>
              <a:t>Pt</a:t>
            </a:r>
            <a:r>
              <a:rPr lang="ru-RU" sz="1600" dirty="0"/>
              <a:t>/α-Ga2O3:Sn/</a:t>
            </a:r>
            <a:r>
              <a:rPr lang="ru-RU" sz="1600" dirty="0" err="1"/>
              <a:t>Pt</a:t>
            </a:r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dirty="0" err="1" smtClean="0"/>
              <a:t>structures</a:t>
            </a:r>
            <a:r>
              <a:rPr lang="ru-RU" sz="1600" dirty="0" smtClean="0"/>
              <a:t> </a:t>
            </a:r>
            <a:r>
              <a:rPr lang="ru-RU" sz="1600" dirty="0"/>
              <a:t>// </a:t>
            </a:r>
            <a:r>
              <a:rPr lang="ru-RU" sz="1600" dirty="0" err="1"/>
              <a:t>Sensors</a:t>
            </a:r>
            <a:r>
              <a:rPr lang="ru-RU" sz="1600" dirty="0"/>
              <a:t> </a:t>
            </a:r>
            <a:r>
              <a:rPr lang="ru-RU" sz="1600" dirty="0" err="1"/>
              <a:t>and</a:t>
            </a:r>
            <a:r>
              <a:rPr lang="ru-RU" sz="1600" dirty="0"/>
              <a:t> </a:t>
            </a:r>
            <a:r>
              <a:rPr lang="ru-RU" sz="1600" dirty="0" err="1"/>
              <a:t>Actuators</a:t>
            </a:r>
            <a:r>
              <a:rPr lang="ru-RU" sz="1600" dirty="0"/>
              <a:t> B: </a:t>
            </a:r>
            <a:r>
              <a:rPr lang="ru-RU" sz="1600" dirty="0" err="1"/>
              <a:t>Chemical</a:t>
            </a:r>
            <a:r>
              <a:rPr lang="ru-RU" sz="1600" dirty="0"/>
              <a:t>. 2022. V. 364. </a:t>
            </a:r>
            <a:r>
              <a:rPr lang="ru-RU" sz="1600" dirty="0" err="1"/>
              <a:t>Paper</a:t>
            </a:r>
            <a:r>
              <a:rPr lang="ru-RU" sz="1600" dirty="0"/>
              <a:t> </a:t>
            </a:r>
            <a:r>
              <a:rPr lang="ru-RU" sz="1600" dirty="0" err="1"/>
              <a:t>No</a:t>
            </a:r>
            <a:r>
              <a:rPr lang="ru-RU" sz="1600" dirty="0"/>
              <a:t> </a:t>
            </a:r>
            <a:r>
              <a:rPr lang="ru-RU" sz="1600" dirty="0" smtClean="0"/>
              <a:t>131904.</a:t>
            </a:r>
            <a:r>
              <a:rPr lang="en-US" sz="1600" dirty="0"/>
              <a:t> </a:t>
            </a:r>
            <a:r>
              <a:rPr lang="en-US" sz="1600" dirty="0" smtClean="0">
                <a:hlinkClick r:id="rId9" tooltip="Persistent link using digital object identifier"/>
              </a:rPr>
              <a:t>https</a:t>
            </a:r>
            <a:r>
              <a:rPr lang="en-US" sz="1600" dirty="0">
                <a:hlinkClick r:id="rId9" tooltip="Persistent link using digital object identifier"/>
              </a:rPr>
              <a:t>://doi.org/10.1016/j.snb.2022.131904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24" name="Рисунок 2" descr="G:\АЛМАЕВ Т Р\альфа 518-1\перевод\Figure 2 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4" t="3268" r="10144" b="3642"/>
          <a:stretch>
            <a:fillRect/>
          </a:stretch>
        </p:blipFill>
        <p:spPr bwMode="auto">
          <a:xfrm>
            <a:off x="415826" y="403633"/>
            <a:ext cx="2933817" cy="267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216803" y="2992549"/>
            <a:ext cx="3268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РДА спектр</a:t>
            </a:r>
            <a:r>
              <a:rPr lang="en-US" dirty="0" smtClean="0"/>
              <a:t> </a:t>
            </a:r>
            <a:r>
              <a:rPr lang="ru-RU" dirty="0" smtClean="0"/>
              <a:t>плёнки α</a:t>
            </a:r>
            <a:r>
              <a:rPr lang="en-US" dirty="0"/>
              <a:t>-Ga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ru-RU" dirty="0" smtClean="0"/>
              <a:t>, выращенной методом </a:t>
            </a:r>
            <a:r>
              <a:rPr lang="en-US" dirty="0" smtClean="0"/>
              <a:t>HVPE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678848" y="2626228"/>
            <a:ext cx="8431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Зависимости откликов на водород от концентрации доноров (</a:t>
            </a:r>
            <a:r>
              <a:rPr lang="en-US" dirty="0" err="1" smtClean="0"/>
              <a:t>Nd</a:t>
            </a:r>
            <a:r>
              <a:rPr lang="ru-RU" dirty="0" smtClean="0"/>
              <a:t>) при Т </a:t>
            </a:r>
            <a:r>
              <a:rPr lang="en-US" dirty="0" smtClean="0"/>
              <a:t>= </a:t>
            </a:r>
            <a:r>
              <a:rPr lang="ru-RU" dirty="0" smtClean="0"/>
              <a:t>40</a:t>
            </a:r>
            <a:r>
              <a:rPr lang="en-US" dirty="0" smtClean="0"/>
              <a:t>0 </a:t>
            </a:r>
            <a:r>
              <a:rPr lang="en-US" dirty="0"/>
              <a:t>°</a:t>
            </a:r>
            <a:r>
              <a:rPr lang="en-US" dirty="0" smtClean="0"/>
              <a:t>C (a)</a:t>
            </a:r>
            <a:endParaRPr lang="ru-RU" dirty="0"/>
          </a:p>
          <a:p>
            <a:pPr algn="ctr"/>
            <a:r>
              <a:rPr lang="ru-RU" dirty="0" smtClean="0"/>
              <a:t>  и от температуры при фиксированных </a:t>
            </a:r>
            <a:r>
              <a:rPr lang="en-US" dirty="0" err="1" smtClean="0"/>
              <a:t>Nd</a:t>
            </a:r>
            <a:r>
              <a:rPr lang="en-US" dirty="0" smtClean="0"/>
              <a:t> (b)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292471" y="511760"/>
            <a:ext cx="436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(a)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676512" y="511760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(b)</a:t>
            </a:r>
            <a:endParaRPr lang="ru-RU" dirty="0"/>
          </a:p>
        </p:txBody>
      </p:sp>
      <p:pic>
        <p:nvPicPr>
          <p:cNvPr id="30" name="Рисунок 23" descr="D:\альфа 518-1\перевод\отзыв JHE\этап 2\Никите\рецензия 1\альфа 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1" r="43819" b="8221"/>
          <a:stretch>
            <a:fillRect/>
          </a:stretch>
        </p:blipFill>
        <p:spPr bwMode="auto">
          <a:xfrm>
            <a:off x="5807844" y="3557411"/>
            <a:ext cx="2145559" cy="210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Прямоугольник 24"/>
          <p:cNvSpPr>
            <a:spLocks noChangeArrowheads="1"/>
          </p:cNvSpPr>
          <p:nvPr/>
        </p:nvSpPr>
        <p:spPr bwMode="auto">
          <a:xfrm>
            <a:off x="7953403" y="3713311"/>
            <a:ext cx="395506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buFontTx/>
              <a:buAutoNum type="arabicParenBoth"/>
            </a:pPr>
            <a:r>
              <a:rPr lang="en-US" dirty="0" smtClean="0"/>
              <a:t>-</a:t>
            </a:r>
            <a:r>
              <a:rPr lang="ru-RU" dirty="0" smtClean="0"/>
              <a:t> </a:t>
            </a:r>
            <a:r>
              <a:rPr lang="ru-RU" dirty="0" err="1" smtClean="0"/>
              <a:t>диссоциативная</a:t>
            </a:r>
            <a:r>
              <a:rPr lang="ru-RU" dirty="0" smtClean="0"/>
              <a:t> адсорбция молекул</a:t>
            </a:r>
            <a:r>
              <a:rPr lang="en-US" dirty="0" smtClean="0"/>
              <a:t>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ru-RU" dirty="0" smtClean="0"/>
              <a:t> на поверхности </a:t>
            </a:r>
            <a:r>
              <a:rPr lang="en-US" dirty="0" err="1" smtClean="0"/>
              <a:t>Pt</a:t>
            </a:r>
            <a:r>
              <a:rPr lang="en-US" dirty="0" smtClean="0"/>
              <a:t>; </a:t>
            </a:r>
            <a:endParaRPr lang="en-US" dirty="0"/>
          </a:p>
          <a:p>
            <a:pPr marL="342900" indent="-342900" algn="just">
              <a:buFontTx/>
              <a:buAutoNum type="arabicParenBoth"/>
            </a:pPr>
            <a:r>
              <a:rPr lang="en-US" dirty="0"/>
              <a:t>- </a:t>
            </a:r>
            <a:r>
              <a:rPr lang="en-US" dirty="0" smtClean="0"/>
              <a:t> </a:t>
            </a:r>
            <a:r>
              <a:rPr lang="ru-RU" dirty="0" smtClean="0"/>
              <a:t>диффузия атомов Н через слой </a:t>
            </a:r>
            <a:r>
              <a:rPr lang="en-US" dirty="0" err="1" smtClean="0"/>
              <a:t>Pt</a:t>
            </a:r>
            <a:r>
              <a:rPr lang="en-US" dirty="0" smtClean="0"/>
              <a:t> </a:t>
            </a:r>
            <a:r>
              <a:rPr lang="ru-RU" dirty="0" smtClean="0"/>
              <a:t>к </a:t>
            </a:r>
            <a:r>
              <a:rPr lang="ru-RU" dirty="0" err="1" smtClean="0"/>
              <a:t>гетерогранице</a:t>
            </a:r>
            <a:r>
              <a:rPr lang="ru-RU" dirty="0" smtClean="0"/>
              <a:t> </a:t>
            </a:r>
            <a:r>
              <a:rPr lang="en-US" dirty="0" err="1"/>
              <a:t>Pt</a:t>
            </a:r>
            <a:r>
              <a:rPr lang="en-US" dirty="0"/>
              <a:t>/</a:t>
            </a:r>
            <a:r>
              <a:rPr lang="ru-RU" dirty="0"/>
              <a:t>α</a:t>
            </a:r>
            <a:r>
              <a:rPr lang="en-US" dirty="0"/>
              <a:t>-Ga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:Sn</a:t>
            </a:r>
            <a:r>
              <a:rPr lang="en-US" dirty="0" smtClean="0"/>
              <a:t>; </a:t>
            </a:r>
            <a:endParaRPr lang="en-US" dirty="0"/>
          </a:p>
          <a:p>
            <a:pPr marL="342900" indent="-342900">
              <a:buFontTx/>
              <a:buAutoNum type="arabicParenBoth"/>
            </a:pPr>
            <a:r>
              <a:rPr lang="en-US" dirty="0"/>
              <a:t>- </a:t>
            </a:r>
            <a:r>
              <a:rPr lang="ru-RU" dirty="0" smtClean="0"/>
              <a:t>формирование ионов </a:t>
            </a:r>
            <a:r>
              <a:rPr lang="en-US" dirty="0"/>
              <a:t>H</a:t>
            </a:r>
            <a:r>
              <a:rPr lang="en-US" baseline="30000" dirty="0"/>
              <a:t>+</a:t>
            </a:r>
            <a:r>
              <a:rPr lang="en-US" dirty="0" smtClean="0"/>
              <a:t>; </a:t>
            </a:r>
            <a:endParaRPr lang="en-US" dirty="0"/>
          </a:p>
          <a:p>
            <a:pPr marL="342900" indent="-342900" algn="just">
              <a:buFontTx/>
              <a:buAutoNum type="arabicParenBoth"/>
            </a:pPr>
            <a:r>
              <a:rPr lang="en-US" dirty="0"/>
              <a:t>- </a:t>
            </a:r>
            <a:r>
              <a:rPr lang="ru-RU" dirty="0" smtClean="0"/>
              <a:t>локализация иона </a:t>
            </a:r>
            <a:r>
              <a:rPr lang="en-US" dirty="0"/>
              <a:t>H</a:t>
            </a:r>
            <a:r>
              <a:rPr lang="en-US" baseline="30000" dirty="0" smtClean="0"/>
              <a:t>+</a:t>
            </a:r>
            <a:r>
              <a:rPr lang="ru-RU" baseline="30000" dirty="0" smtClean="0"/>
              <a:t> </a:t>
            </a:r>
            <a:r>
              <a:rPr lang="ru-RU" dirty="0" smtClean="0"/>
              <a:t>на ПС</a:t>
            </a:r>
            <a:r>
              <a:rPr lang="ru-RU" baseline="30000" dirty="0"/>
              <a:t> -</a:t>
            </a:r>
            <a:r>
              <a:rPr lang="en-US" dirty="0" smtClean="0"/>
              <a:t>; </a:t>
            </a:r>
            <a:endParaRPr lang="en-US" dirty="0"/>
          </a:p>
          <a:p>
            <a:pPr marL="342900" indent="-342900" algn="just">
              <a:buFontTx/>
              <a:buAutoNum type="arabicParenBoth"/>
            </a:pPr>
            <a:r>
              <a:rPr lang="en-US" dirty="0"/>
              <a:t>- </a:t>
            </a:r>
            <a:r>
              <a:rPr lang="ru-RU" dirty="0" smtClean="0"/>
              <a:t>уменьшение ОПЗ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3484866" y="3870251"/>
            <a:ext cx="18819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Временная зависимость силы тока при циклическом воздействии Н2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6709144" y="3260282"/>
            <a:ext cx="2990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Механизм чувствительности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947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2171</TotalTime>
  <Words>2784</Words>
  <Application>Microsoft Office PowerPoint</Application>
  <PresentationFormat>Произвольный</PresentationFormat>
  <Paragraphs>569</Paragraphs>
  <Slides>17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Aptos</vt:lpstr>
      <vt:lpstr>Calibri</vt:lpstr>
      <vt:lpstr>Times New Roman</vt:lpstr>
      <vt:lpstr>Wingdings</vt:lpstr>
      <vt:lpstr>Тема Office</vt:lpstr>
      <vt:lpstr>Graph</vt:lpstr>
      <vt:lpstr>Физические основы разработки  и функционирования элементов силовой  и сенсорной электроники  на основе оксида галлия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Katerina Melnikova</dc:creator>
  <cp:lastModifiedBy>Алексей</cp:lastModifiedBy>
  <cp:revision>133</cp:revision>
  <dcterms:created xsi:type="dcterms:W3CDTF">2024-05-07T08:08:43Z</dcterms:created>
  <dcterms:modified xsi:type="dcterms:W3CDTF">2024-08-30T04:59:09Z</dcterms:modified>
</cp:coreProperties>
</file>