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7" r:id="rId2"/>
    <p:sldId id="419" r:id="rId3"/>
    <p:sldId id="409" r:id="rId4"/>
    <p:sldId id="422" r:id="rId5"/>
    <p:sldId id="328" r:id="rId6"/>
    <p:sldId id="347" r:id="rId7"/>
    <p:sldId id="424" r:id="rId8"/>
    <p:sldId id="397" r:id="rId9"/>
    <p:sldId id="408" r:id="rId10"/>
    <p:sldId id="423" r:id="rId11"/>
    <p:sldId id="353" r:id="rId12"/>
    <p:sldId id="354" r:id="rId13"/>
    <p:sldId id="357" r:id="rId14"/>
    <p:sldId id="361" r:id="rId15"/>
    <p:sldId id="363" r:id="rId16"/>
    <p:sldId id="367" r:id="rId17"/>
    <p:sldId id="368" r:id="rId18"/>
    <p:sldId id="369" r:id="rId19"/>
    <p:sldId id="374" r:id="rId20"/>
    <p:sldId id="375" r:id="rId21"/>
    <p:sldId id="377" r:id="rId22"/>
    <p:sldId id="378" r:id="rId23"/>
    <p:sldId id="388" r:id="rId24"/>
    <p:sldId id="274" r:id="rId25"/>
  </p:sldIdLst>
  <p:sldSz cx="9144000" cy="6858000" type="screen4x3"/>
  <p:notesSz cx="6761163" cy="98821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FFF"/>
    <a:srgbClr val="8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87" autoAdjust="0"/>
    <p:restoredTop sz="94639" autoAdjust="0"/>
  </p:normalViewPr>
  <p:slideViewPr>
    <p:cSldViewPr snapToGrid="0">
      <p:cViewPr varScale="1">
        <p:scale>
          <a:sx n="103" d="100"/>
          <a:sy n="103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0;&#1089;&#1089;&#1077;&#1088;&#1090;&#1072;&#1094;&#1080;&#1103;\&#1074;&#1080;&#1093;&#1088;&#1080;%20&#1086;&#1076;&#1080;&#1085;&#1072;&#1082;&#1086;&#1074;&#1099;&#1077;%20&#1088;&#1072;&#1079;&#1084;&#1077;&#1088;&#1099;%20-%20&#1082;&#1086;&#1087;&#108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0;&#1089;&#1089;&#1077;&#1088;&#1090;&#1072;&#1094;&#1080;&#1103;\&#1074;&#1080;&#1093;&#1088;&#1080;%20&#1088;&#1072;&#1079;&#1085;&#1099;&#1077;%20&#1088;&#1072;&#1079;&#1084;&#1077;&#1088;&#1099;%20-%20&#1082;&#1086;&#1087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05591368255372"/>
          <c:y val="5.0383858187756078E-2"/>
          <c:w val="0.674668203087322"/>
          <c:h val="0.7626998337642398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l=0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Лист1!$A$3:$A$11</c:f>
              <c:numCache>
                <c:formatCode>General</c:formatCode>
                <c:ptCount val="9"/>
                <c:pt idx="0">
                  <c:v>40</c:v>
                </c:pt>
                <c:pt idx="1">
                  <c:v>32</c:v>
                </c:pt>
                <c:pt idx="2">
                  <c:v>25</c:v>
                </c:pt>
                <c:pt idx="3">
                  <c:v>19</c:v>
                </c:pt>
                <c:pt idx="4">
                  <c:v>14</c:v>
                </c:pt>
                <c:pt idx="5">
                  <c:v>11</c:v>
                </c:pt>
                <c:pt idx="6">
                  <c:v>9.6</c:v>
                </c:pt>
                <c:pt idx="7">
                  <c:v>8.4</c:v>
                </c:pt>
                <c:pt idx="8">
                  <c:v>7.4</c:v>
                </c:pt>
              </c:numCache>
            </c:numRef>
          </c:xVal>
          <c:yVal>
            <c:numRef>
              <c:f>Лист1!$B$3:$B$11</c:f>
              <c:numCache>
                <c:formatCode>General</c:formatCode>
                <c:ptCount val="9"/>
                <c:pt idx="0">
                  <c:v>0.1686</c:v>
                </c:pt>
                <c:pt idx="1">
                  <c:v>0.1686</c:v>
                </c:pt>
                <c:pt idx="2">
                  <c:v>0.18459999999999999</c:v>
                </c:pt>
                <c:pt idx="3">
                  <c:v>0.2099</c:v>
                </c:pt>
                <c:pt idx="4">
                  <c:v>0.2908</c:v>
                </c:pt>
                <c:pt idx="5">
                  <c:v>0.32440000000000002</c:v>
                </c:pt>
                <c:pt idx="6">
                  <c:v>0.3533</c:v>
                </c:pt>
                <c:pt idx="7">
                  <c:v>0.38100000000000001</c:v>
                </c:pt>
                <c:pt idx="8">
                  <c:v>0.4052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DD4-4083-AF7B-D67747CCA2D2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l=1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Лист1!$A$3:$A$11</c:f>
              <c:numCache>
                <c:formatCode>General</c:formatCode>
                <c:ptCount val="9"/>
                <c:pt idx="0">
                  <c:v>40</c:v>
                </c:pt>
                <c:pt idx="1">
                  <c:v>32</c:v>
                </c:pt>
                <c:pt idx="2">
                  <c:v>25</c:v>
                </c:pt>
                <c:pt idx="3">
                  <c:v>19</c:v>
                </c:pt>
                <c:pt idx="4">
                  <c:v>14</c:v>
                </c:pt>
                <c:pt idx="5">
                  <c:v>11</c:v>
                </c:pt>
                <c:pt idx="6">
                  <c:v>9.6</c:v>
                </c:pt>
                <c:pt idx="7">
                  <c:v>8.4</c:v>
                </c:pt>
                <c:pt idx="8">
                  <c:v>7.4</c:v>
                </c:pt>
              </c:numCache>
            </c:numRef>
          </c:xVal>
          <c:yVal>
            <c:numRef>
              <c:f>Лист1!$C$3:$C$11</c:f>
              <c:numCache>
                <c:formatCode>General</c:formatCode>
                <c:ptCount val="9"/>
                <c:pt idx="0">
                  <c:v>0.16819999999999999</c:v>
                </c:pt>
                <c:pt idx="1">
                  <c:v>0.16900000000000001</c:v>
                </c:pt>
                <c:pt idx="2">
                  <c:v>0.1845</c:v>
                </c:pt>
                <c:pt idx="3">
                  <c:v>0.2172</c:v>
                </c:pt>
                <c:pt idx="4">
                  <c:v>0.28860000000000002</c:v>
                </c:pt>
                <c:pt idx="5">
                  <c:v>0.309</c:v>
                </c:pt>
                <c:pt idx="6">
                  <c:v>0.34100000000000003</c:v>
                </c:pt>
                <c:pt idx="7">
                  <c:v>0.36940000000000001</c:v>
                </c:pt>
                <c:pt idx="8">
                  <c:v>0.38519999999999999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DD4-4083-AF7B-D67747CCA2D2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l=2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Лист1!$A$3:$A$11</c:f>
              <c:numCache>
                <c:formatCode>General</c:formatCode>
                <c:ptCount val="9"/>
                <c:pt idx="0">
                  <c:v>40</c:v>
                </c:pt>
                <c:pt idx="1">
                  <c:v>32</c:v>
                </c:pt>
                <c:pt idx="2">
                  <c:v>25</c:v>
                </c:pt>
                <c:pt idx="3">
                  <c:v>19</c:v>
                </c:pt>
                <c:pt idx="4">
                  <c:v>14</c:v>
                </c:pt>
                <c:pt idx="5">
                  <c:v>11</c:v>
                </c:pt>
                <c:pt idx="6">
                  <c:v>9.6</c:v>
                </c:pt>
                <c:pt idx="7">
                  <c:v>8.4</c:v>
                </c:pt>
                <c:pt idx="8">
                  <c:v>7.4</c:v>
                </c:pt>
              </c:numCache>
            </c:numRef>
          </c:xVal>
          <c:yVal>
            <c:numRef>
              <c:f>Лист1!$D$3:$D$11</c:f>
              <c:numCache>
                <c:formatCode>General</c:formatCode>
                <c:ptCount val="9"/>
                <c:pt idx="0">
                  <c:v>0.1565</c:v>
                </c:pt>
                <c:pt idx="1">
                  <c:v>0.1636</c:v>
                </c:pt>
                <c:pt idx="2">
                  <c:v>0.17199999999999999</c:v>
                </c:pt>
                <c:pt idx="3">
                  <c:v>0.19489999999999999</c:v>
                </c:pt>
                <c:pt idx="4">
                  <c:v>0.26939999999999997</c:v>
                </c:pt>
                <c:pt idx="5">
                  <c:v>0.30430000000000001</c:v>
                </c:pt>
                <c:pt idx="6">
                  <c:v>0.3362</c:v>
                </c:pt>
                <c:pt idx="7">
                  <c:v>0.34789999999999999</c:v>
                </c:pt>
                <c:pt idx="8">
                  <c:v>0.3765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DD4-4083-AF7B-D67747CCA2D2}"/>
            </c:ext>
          </c:extLst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l=3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Лист1!$A$3:$A$11</c:f>
              <c:numCache>
                <c:formatCode>General</c:formatCode>
                <c:ptCount val="9"/>
                <c:pt idx="0">
                  <c:v>40</c:v>
                </c:pt>
                <c:pt idx="1">
                  <c:v>32</c:v>
                </c:pt>
                <c:pt idx="2">
                  <c:v>25</c:v>
                </c:pt>
                <c:pt idx="3">
                  <c:v>19</c:v>
                </c:pt>
                <c:pt idx="4">
                  <c:v>14</c:v>
                </c:pt>
                <c:pt idx="5">
                  <c:v>11</c:v>
                </c:pt>
                <c:pt idx="6">
                  <c:v>9.6</c:v>
                </c:pt>
                <c:pt idx="7">
                  <c:v>8.4</c:v>
                </c:pt>
                <c:pt idx="8">
                  <c:v>7.4</c:v>
                </c:pt>
              </c:numCache>
            </c:numRef>
          </c:xVal>
          <c:yVal>
            <c:numRef>
              <c:f>Лист1!$E$3:$E$11</c:f>
              <c:numCache>
                <c:formatCode>General</c:formatCode>
                <c:ptCount val="9"/>
                <c:pt idx="0">
                  <c:v>0.159</c:v>
                </c:pt>
                <c:pt idx="1">
                  <c:v>0.1613</c:v>
                </c:pt>
                <c:pt idx="2">
                  <c:v>0.17449999999999999</c:v>
                </c:pt>
                <c:pt idx="3">
                  <c:v>0.2097</c:v>
                </c:pt>
                <c:pt idx="4">
                  <c:v>0.2671</c:v>
                </c:pt>
                <c:pt idx="5">
                  <c:v>0.30669999999999997</c:v>
                </c:pt>
                <c:pt idx="6">
                  <c:v>0.31659999999999999</c:v>
                </c:pt>
                <c:pt idx="7">
                  <c:v>0.34039999999999998</c:v>
                </c:pt>
                <c:pt idx="8">
                  <c:v>0.37290000000000001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DD4-4083-AF7B-D67747CCA2D2}"/>
            </c:ext>
          </c:extLst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l=4</c:v>
                </c:pt>
              </c:strCache>
            </c:strRef>
          </c:tx>
          <c:spPr>
            <a:ln w="19050" cap="rnd">
              <a:solidFill>
                <a:srgbClr val="CC33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Лист1!$A$3:$A$11</c:f>
              <c:numCache>
                <c:formatCode>General</c:formatCode>
                <c:ptCount val="9"/>
                <c:pt idx="0">
                  <c:v>40</c:v>
                </c:pt>
                <c:pt idx="1">
                  <c:v>32</c:v>
                </c:pt>
                <c:pt idx="2">
                  <c:v>25</c:v>
                </c:pt>
                <c:pt idx="3">
                  <c:v>19</c:v>
                </c:pt>
                <c:pt idx="4">
                  <c:v>14</c:v>
                </c:pt>
                <c:pt idx="5">
                  <c:v>11</c:v>
                </c:pt>
                <c:pt idx="6">
                  <c:v>9.6</c:v>
                </c:pt>
                <c:pt idx="7">
                  <c:v>8.4</c:v>
                </c:pt>
                <c:pt idx="8">
                  <c:v>7.4</c:v>
                </c:pt>
              </c:numCache>
            </c:numRef>
          </c:xVal>
          <c:yVal>
            <c:numRef>
              <c:f>Лист1!$F$3:$F$11</c:f>
              <c:numCache>
                <c:formatCode>General</c:formatCode>
                <c:ptCount val="9"/>
                <c:pt idx="0">
                  <c:v>0.1487</c:v>
                </c:pt>
                <c:pt idx="1">
                  <c:v>0.1661</c:v>
                </c:pt>
                <c:pt idx="2">
                  <c:v>0.18229999999999999</c:v>
                </c:pt>
                <c:pt idx="3">
                  <c:v>0.21210000000000001</c:v>
                </c:pt>
                <c:pt idx="4">
                  <c:v>0.27110000000000001</c:v>
                </c:pt>
                <c:pt idx="5">
                  <c:v>0.30130000000000001</c:v>
                </c:pt>
                <c:pt idx="6">
                  <c:v>0.34420000000000001</c:v>
                </c:pt>
                <c:pt idx="7">
                  <c:v>0.35460000000000003</c:v>
                </c:pt>
                <c:pt idx="8">
                  <c:v>0.37330000000000002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DD4-4083-AF7B-D67747CCA2D2}"/>
            </c:ext>
          </c:extLst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l=5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Лист1!$A$3:$A$11</c:f>
              <c:numCache>
                <c:formatCode>General</c:formatCode>
                <c:ptCount val="9"/>
                <c:pt idx="0">
                  <c:v>40</c:v>
                </c:pt>
                <c:pt idx="1">
                  <c:v>32</c:v>
                </c:pt>
                <c:pt idx="2">
                  <c:v>25</c:v>
                </c:pt>
                <c:pt idx="3">
                  <c:v>19</c:v>
                </c:pt>
                <c:pt idx="4">
                  <c:v>14</c:v>
                </c:pt>
                <c:pt idx="5">
                  <c:v>11</c:v>
                </c:pt>
                <c:pt idx="6">
                  <c:v>9.6</c:v>
                </c:pt>
                <c:pt idx="7">
                  <c:v>8.4</c:v>
                </c:pt>
                <c:pt idx="8">
                  <c:v>7.4</c:v>
                </c:pt>
              </c:numCache>
            </c:numRef>
          </c:xVal>
          <c:yVal>
            <c:numRef>
              <c:f>Лист1!$G$3:$G$11</c:f>
              <c:numCache>
                <c:formatCode>General</c:formatCode>
                <c:ptCount val="9"/>
                <c:pt idx="0">
                  <c:v>0.15409999999999999</c:v>
                </c:pt>
                <c:pt idx="1">
                  <c:v>0.15490000000000001</c:v>
                </c:pt>
                <c:pt idx="2">
                  <c:v>0.1671</c:v>
                </c:pt>
                <c:pt idx="3">
                  <c:v>0.20930000000000001</c:v>
                </c:pt>
                <c:pt idx="4">
                  <c:v>0.26490000000000002</c:v>
                </c:pt>
                <c:pt idx="5">
                  <c:v>0.30769999999999997</c:v>
                </c:pt>
                <c:pt idx="6">
                  <c:v>0.3357</c:v>
                </c:pt>
                <c:pt idx="7">
                  <c:v>0.34329999999999999</c:v>
                </c:pt>
                <c:pt idx="8">
                  <c:v>0.39650000000000002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DD4-4083-AF7B-D67747CCA2D2}"/>
            </c:ext>
          </c:extLst>
        </c:ser>
        <c:ser>
          <c:idx val="6"/>
          <c:order val="6"/>
          <c:tx>
            <c:strRef>
              <c:f>Лист1!$H$2</c:f>
              <c:strCache>
                <c:ptCount val="1"/>
                <c:pt idx="0">
                  <c:v>l=6</c:v>
                </c:pt>
              </c:strCache>
            </c:strRef>
          </c:tx>
          <c:spPr>
            <a:ln w="190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C330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Лист1!$A$3:$A$11</c:f>
              <c:numCache>
                <c:formatCode>General</c:formatCode>
                <c:ptCount val="9"/>
                <c:pt idx="0">
                  <c:v>40</c:v>
                </c:pt>
                <c:pt idx="1">
                  <c:v>32</c:v>
                </c:pt>
                <c:pt idx="2">
                  <c:v>25</c:v>
                </c:pt>
                <c:pt idx="3">
                  <c:v>19</c:v>
                </c:pt>
                <c:pt idx="4">
                  <c:v>14</c:v>
                </c:pt>
                <c:pt idx="5">
                  <c:v>11</c:v>
                </c:pt>
                <c:pt idx="6">
                  <c:v>9.6</c:v>
                </c:pt>
                <c:pt idx="7">
                  <c:v>8.4</c:v>
                </c:pt>
                <c:pt idx="8">
                  <c:v>7.4</c:v>
                </c:pt>
              </c:numCache>
            </c:numRef>
          </c:xVal>
          <c:yVal>
            <c:numRef>
              <c:f>Лист1!$H$3:$H$11</c:f>
              <c:numCache>
                <c:formatCode>General</c:formatCode>
                <c:ptCount val="9"/>
                <c:pt idx="0">
                  <c:v>0.15429999999999999</c:v>
                </c:pt>
                <c:pt idx="1">
                  <c:v>0.1671</c:v>
                </c:pt>
                <c:pt idx="2">
                  <c:v>0.18079999999999999</c:v>
                </c:pt>
                <c:pt idx="3">
                  <c:v>0.21410000000000001</c:v>
                </c:pt>
                <c:pt idx="4">
                  <c:v>0.28000000000000003</c:v>
                </c:pt>
                <c:pt idx="5">
                  <c:v>0.30180000000000001</c:v>
                </c:pt>
                <c:pt idx="6">
                  <c:v>0.3281</c:v>
                </c:pt>
                <c:pt idx="7">
                  <c:v>0.34820000000000001</c:v>
                </c:pt>
                <c:pt idx="8">
                  <c:v>0.37259999999999999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DD4-4083-AF7B-D67747CCA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985472"/>
        <c:axId val="150986048"/>
      </c:scatterChart>
      <c:valAx>
        <c:axId val="150985472"/>
        <c:scaling>
          <c:orientation val="minMax"/>
          <c:max val="42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h</a:t>
                </a:r>
                <a:r>
                  <a:rPr lang="ru-RU" dirty="0"/>
                  <a:t>,</a:t>
                </a:r>
                <a:r>
                  <a:rPr lang="en-US" dirty="0"/>
                  <a:t> </a:t>
                </a:r>
                <a:r>
                  <a:rPr lang="ru-RU" dirty="0"/>
                  <a:t>см</a:t>
                </a:r>
              </a:p>
            </c:rich>
          </c:tx>
          <c:layout>
            <c:manualLayout>
              <c:xMode val="edge"/>
              <c:yMode val="edge"/>
              <c:x val="0.4469650500061168"/>
              <c:y val="0.886665817559421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0986048"/>
        <c:crosses val="autoZero"/>
        <c:crossBetween val="midCat"/>
      </c:valAx>
      <c:valAx>
        <c:axId val="150986048"/>
        <c:scaling>
          <c:orientation val="minMax"/>
          <c:max val="0.45"/>
          <c:min val="0.12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400" b="0" i="0" baseline="0" dirty="0">
                    <a:effectLst/>
                    <a:latin typeface="+mj-lt"/>
                    <a:sym typeface="Symbol"/>
                  </a:rPr>
                  <a:t></a:t>
                </a:r>
                <a:r>
                  <a:rPr lang="en-US" sz="1400" b="0" i="0" baseline="-25000" dirty="0">
                    <a:effectLst/>
                    <a:latin typeface="+mj-lt"/>
                  </a:rPr>
                  <a:t>c</a:t>
                </a:r>
                <a:r>
                  <a:rPr lang="en-US" sz="1400" b="0" i="0" baseline="0" dirty="0">
                    <a:effectLst/>
                    <a:latin typeface="+mj-lt"/>
                  </a:rPr>
                  <a:t> [</a:t>
                </a:r>
                <a:r>
                  <a:rPr lang="ru-RU" sz="1400" b="0" i="0" baseline="0" dirty="0">
                    <a:effectLst/>
                    <a:latin typeface="+mj-lt"/>
                  </a:rPr>
                  <a:t>см</a:t>
                </a:r>
                <a:r>
                  <a:rPr lang="en-US" sz="1400" b="0" i="0" baseline="0" dirty="0">
                    <a:effectLst/>
                    <a:latin typeface="+mj-lt"/>
                  </a:rPr>
                  <a:t>]</a:t>
                </a:r>
                <a:endParaRPr lang="ru-RU" sz="1400" dirty="0"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9643459928203899E-3"/>
              <c:y val="0.348795332471985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0985472"/>
        <c:crosses val="autoZero"/>
        <c:crossBetween val="midCat"/>
        <c:majorUnit val="0.1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84106881863732252"/>
          <c:y val="0.1650062122005187"/>
          <c:w val="0.13999403650981218"/>
          <c:h val="0.6748512440732575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just">
        <a:defRPr sz="1400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49645753236069"/>
          <c:y val="3.6593251930465205E-2"/>
          <c:w val="0.68698985954782343"/>
          <c:h val="0.79357856319074582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l=0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Лист1!$A$3:$A$11</c:f>
              <c:numCache>
                <c:formatCode>General</c:formatCode>
                <c:ptCount val="9"/>
                <c:pt idx="0">
                  <c:v>40</c:v>
                </c:pt>
                <c:pt idx="1">
                  <c:v>32</c:v>
                </c:pt>
                <c:pt idx="2">
                  <c:v>25</c:v>
                </c:pt>
                <c:pt idx="3">
                  <c:v>19</c:v>
                </c:pt>
                <c:pt idx="4">
                  <c:v>14</c:v>
                </c:pt>
                <c:pt idx="5">
                  <c:v>11</c:v>
                </c:pt>
                <c:pt idx="6">
                  <c:v>9.6</c:v>
                </c:pt>
                <c:pt idx="7">
                  <c:v>8.4</c:v>
                </c:pt>
                <c:pt idx="8">
                  <c:v>7.4</c:v>
                </c:pt>
              </c:numCache>
            </c:numRef>
          </c:xVal>
          <c:yVal>
            <c:numRef>
              <c:f>Лист1!$B$3:$B$11</c:f>
              <c:numCache>
                <c:formatCode>General</c:formatCode>
                <c:ptCount val="9"/>
                <c:pt idx="0">
                  <c:v>0.1686</c:v>
                </c:pt>
                <c:pt idx="1">
                  <c:v>0.1686</c:v>
                </c:pt>
                <c:pt idx="2">
                  <c:v>0.18459999999999999</c:v>
                </c:pt>
                <c:pt idx="3">
                  <c:v>0.2099</c:v>
                </c:pt>
                <c:pt idx="4">
                  <c:v>0.2908</c:v>
                </c:pt>
                <c:pt idx="5">
                  <c:v>0.32440000000000002</c:v>
                </c:pt>
                <c:pt idx="6">
                  <c:v>0.3533</c:v>
                </c:pt>
                <c:pt idx="7">
                  <c:v>0.38100000000000001</c:v>
                </c:pt>
                <c:pt idx="8">
                  <c:v>0.4052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DD4-4083-AF7B-D67747CCA2D2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l=1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Лист1!$A$3:$A$11</c:f>
              <c:numCache>
                <c:formatCode>General</c:formatCode>
                <c:ptCount val="9"/>
                <c:pt idx="0">
                  <c:v>40</c:v>
                </c:pt>
                <c:pt idx="1">
                  <c:v>32</c:v>
                </c:pt>
                <c:pt idx="2">
                  <c:v>25</c:v>
                </c:pt>
                <c:pt idx="3">
                  <c:v>19</c:v>
                </c:pt>
                <c:pt idx="4">
                  <c:v>14</c:v>
                </c:pt>
                <c:pt idx="5">
                  <c:v>11</c:v>
                </c:pt>
                <c:pt idx="6">
                  <c:v>9.6</c:v>
                </c:pt>
                <c:pt idx="7">
                  <c:v>8.4</c:v>
                </c:pt>
                <c:pt idx="8">
                  <c:v>7.4</c:v>
                </c:pt>
              </c:numCache>
            </c:numRef>
          </c:xVal>
          <c:yVal>
            <c:numRef>
              <c:f>Лист1!$C$3:$C$11</c:f>
              <c:numCache>
                <c:formatCode>General</c:formatCode>
                <c:ptCount val="9"/>
                <c:pt idx="0">
                  <c:v>0.16819999999999999</c:v>
                </c:pt>
                <c:pt idx="1">
                  <c:v>0.16900000000000001</c:v>
                </c:pt>
                <c:pt idx="2">
                  <c:v>0.1845</c:v>
                </c:pt>
                <c:pt idx="3">
                  <c:v>0.2172</c:v>
                </c:pt>
                <c:pt idx="4">
                  <c:v>0.28860000000000002</c:v>
                </c:pt>
                <c:pt idx="5">
                  <c:v>0.309</c:v>
                </c:pt>
                <c:pt idx="6">
                  <c:v>0.34100000000000003</c:v>
                </c:pt>
                <c:pt idx="7">
                  <c:v>0.36940000000000001</c:v>
                </c:pt>
                <c:pt idx="8">
                  <c:v>0.38519999999999999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DD4-4083-AF7B-D67747CCA2D2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l=2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Лист1!$A$3:$A$11</c:f>
              <c:numCache>
                <c:formatCode>General</c:formatCode>
                <c:ptCount val="9"/>
                <c:pt idx="0">
                  <c:v>40</c:v>
                </c:pt>
                <c:pt idx="1">
                  <c:v>32</c:v>
                </c:pt>
                <c:pt idx="2">
                  <c:v>25</c:v>
                </c:pt>
                <c:pt idx="3">
                  <c:v>19</c:v>
                </c:pt>
                <c:pt idx="4">
                  <c:v>14</c:v>
                </c:pt>
                <c:pt idx="5">
                  <c:v>11</c:v>
                </c:pt>
                <c:pt idx="6">
                  <c:v>9.6</c:v>
                </c:pt>
                <c:pt idx="7">
                  <c:v>8.4</c:v>
                </c:pt>
                <c:pt idx="8">
                  <c:v>7.4</c:v>
                </c:pt>
              </c:numCache>
            </c:numRef>
          </c:xVal>
          <c:yVal>
            <c:numRef>
              <c:f>Лист1!$D$3:$D$11</c:f>
              <c:numCache>
                <c:formatCode>General</c:formatCode>
                <c:ptCount val="9"/>
                <c:pt idx="0">
                  <c:v>0.16</c:v>
                </c:pt>
                <c:pt idx="1">
                  <c:v>0.15959999999999999</c:v>
                </c:pt>
                <c:pt idx="2">
                  <c:v>0.18010000000000001</c:v>
                </c:pt>
                <c:pt idx="3">
                  <c:v>0.21029999999999999</c:v>
                </c:pt>
                <c:pt idx="4">
                  <c:v>0.26200000000000001</c:v>
                </c:pt>
                <c:pt idx="5">
                  <c:v>0.30819999999999997</c:v>
                </c:pt>
                <c:pt idx="6">
                  <c:v>0.3196</c:v>
                </c:pt>
                <c:pt idx="7">
                  <c:v>0.34060000000000001</c:v>
                </c:pt>
                <c:pt idx="8">
                  <c:v>0.36030000000000001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DD4-4083-AF7B-D67747CCA2D2}"/>
            </c:ext>
          </c:extLst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l=3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Лист1!$A$3:$A$11</c:f>
              <c:numCache>
                <c:formatCode>General</c:formatCode>
                <c:ptCount val="9"/>
                <c:pt idx="0">
                  <c:v>40</c:v>
                </c:pt>
                <c:pt idx="1">
                  <c:v>32</c:v>
                </c:pt>
                <c:pt idx="2">
                  <c:v>25</c:v>
                </c:pt>
                <c:pt idx="3">
                  <c:v>19</c:v>
                </c:pt>
                <c:pt idx="4">
                  <c:v>14</c:v>
                </c:pt>
                <c:pt idx="5">
                  <c:v>11</c:v>
                </c:pt>
                <c:pt idx="6">
                  <c:v>9.6</c:v>
                </c:pt>
                <c:pt idx="7">
                  <c:v>8.4</c:v>
                </c:pt>
                <c:pt idx="8">
                  <c:v>7.4</c:v>
                </c:pt>
              </c:numCache>
            </c:numRef>
          </c:xVal>
          <c:yVal>
            <c:numRef>
              <c:f>Лист1!$E$3:$E$11</c:f>
              <c:numCache>
                <c:formatCode>General</c:formatCode>
                <c:ptCount val="9"/>
                <c:pt idx="0">
                  <c:v>0.15890000000000001</c:v>
                </c:pt>
                <c:pt idx="1">
                  <c:v>0.154</c:v>
                </c:pt>
                <c:pt idx="2">
                  <c:v>0.17030000000000001</c:v>
                </c:pt>
                <c:pt idx="3">
                  <c:v>0.19439999999999999</c:v>
                </c:pt>
                <c:pt idx="4">
                  <c:v>0.25829999999999997</c:v>
                </c:pt>
                <c:pt idx="5">
                  <c:v>0.2974</c:v>
                </c:pt>
                <c:pt idx="6">
                  <c:v>0.31219999999999998</c:v>
                </c:pt>
                <c:pt idx="7">
                  <c:v>0.33110000000000001</c:v>
                </c:pt>
                <c:pt idx="8">
                  <c:v>0.35110000000000002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DD4-4083-AF7B-D67747CCA2D2}"/>
            </c:ext>
          </c:extLst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l=4</c:v>
                </c:pt>
              </c:strCache>
            </c:strRef>
          </c:tx>
          <c:spPr>
            <a:ln w="19050" cap="rnd">
              <a:solidFill>
                <a:srgbClr val="CC33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Лист1!$A$3:$A$11</c:f>
              <c:numCache>
                <c:formatCode>General</c:formatCode>
                <c:ptCount val="9"/>
                <c:pt idx="0">
                  <c:v>40</c:v>
                </c:pt>
                <c:pt idx="1">
                  <c:v>32</c:v>
                </c:pt>
                <c:pt idx="2">
                  <c:v>25</c:v>
                </c:pt>
                <c:pt idx="3">
                  <c:v>19</c:v>
                </c:pt>
                <c:pt idx="4">
                  <c:v>14</c:v>
                </c:pt>
                <c:pt idx="5">
                  <c:v>11</c:v>
                </c:pt>
                <c:pt idx="6">
                  <c:v>9.6</c:v>
                </c:pt>
                <c:pt idx="7">
                  <c:v>8.4</c:v>
                </c:pt>
                <c:pt idx="8">
                  <c:v>7.4</c:v>
                </c:pt>
              </c:numCache>
            </c:numRef>
          </c:xVal>
          <c:yVal>
            <c:numRef>
              <c:f>Лист1!$F$3:$F$11</c:f>
              <c:numCache>
                <c:formatCode>General</c:formatCode>
                <c:ptCount val="9"/>
                <c:pt idx="0">
                  <c:v>0.14749999999999999</c:v>
                </c:pt>
                <c:pt idx="1">
                  <c:v>0.14510000000000001</c:v>
                </c:pt>
                <c:pt idx="2">
                  <c:v>0.16800000000000001</c:v>
                </c:pt>
                <c:pt idx="3">
                  <c:v>0.19439999999999999</c:v>
                </c:pt>
                <c:pt idx="4">
                  <c:v>0.25690000000000002</c:v>
                </c:pt>
                <c:pt idx="5">
                  <c:v>0.28920000000000001</c:v>
                </c:pt>
                <c:pt idx="6">
                  <c:v>0.29320000000000002</c:v>
                </c:pt>
                <c:pt idx="7">
                  <c:v>0.32550000000000001</c:v>
                </c:pt>
                <c:pt idx="8">
                  <c:v>0.3453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DD4-4083-AF7B-D67747CCA2D2}"/>
            </c:ext>
          </c:extLst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l=5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Лист1!$A$3:$A$11</c:f>
              <c:numCache>
                <c:formatCode>General</c:formatCode>
                <c:ptCount val="9"/>
                <c:pt idx="0">
                  <c:v>40</c:v>
                </c:pt>
                <c:pt idx="1">
                  <c:v>32</c:v>
                </c:pt>
                <c:pt idx="2">
                  <c:v>25</c:v>
                </c:pt>
                <c:pt idx="3">
                  <c:v>19</c:v>
                </c:pt>
                <c:pt idx="4">
                  <c:v>14</c:v>
                </c:pt>
                <c:pt idx="5">
                  <c:v>11</c:v>
                </c:pt>
                <c:pt idx="6">
                  <c:v>9.6</c:v>
                </c:pt>
                <c:pt idx="7">
                  <c:v>8.4</c:v>
                </c:pt>
                <c:pt idx="8">
                  <c:v>7.4</c:v>
                </c:pt>
              </c:numCache>
            </c:numRef>
          </c:xVal>
          <c:yVal>
            <c:numRef>
              <c:f>Лист1!$G$3:$G$11</c:f>
              <c:numCache>
                <c:formatCode>General</c:formatCode>
                <c:ptCount val="9"/>
                <c:pt idx="0">
                  <c:v>0.14419999999999999</c:v>
                </c:pt>
                <c:pt idx="1">
                  <c:v>0.14599999999999999</c:v>
                </c:pt>
                <c:pt idx="2">
                  <c:v>0.1709</c:v>
                </c:pt>
                <c:pt idx="3">
                  <c:v>0.19009999999999999</c:v>
                </c:pt>
                <c:pt idx="4">
                  <c:v>0.24299999999999999</c:v>
                </c:pt>
                <c:pt idx="5">
                  <c:v>0.26919999999999999</c:v>
                </c:pt>
                <c:pt idx="6">
                  <c:v>0.29459999999999997</c:v>
                </c:pt>
                <c:pt idx="7">
                  <c:v>0.3029</c:v>
                </c:pt>
                <c:pt idx="8">
                  <c:v>0.32019999999999998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DD4-4083-AF7B-D67747CCA2D2}"/>
            </c:ext>
          </c:extLst>
        </c:ser>
        <c:ser>
          <c:idx val="6"/>
          <c:order val="6"/>
          <c:tx>
            <c:strRef>
              <c:f>Лист1!$H$2</c:f>
              <c:strCache>
                <c:ptCount val="1"/>
                <c:pt idx="0">
                  <c:v>l=6</c:v>
                </c:pt>
              </c:strCache>
            </c:strRef>
          </c:tx>
          <c:spPr>
            <a:ln w="190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C330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Лист1!$A$3:$A$11</c:f>
              <c:numCache>
                <c:formatCode>General</c:formatCode>
                <c:ptCount val="9"/>
                <c:pt idx="0">
                  <c:v>40</c:v>
                </c:pt>
                <c:pt idx="1">
                  <c:v>32</c:v>
                </c:pt>
                <c:pt idx="2">
                  <c:v>25</c:v>
                </c:pt>
                <c:pt idx="3">
                  <c:v>19</c:v>
                </c:pt>
                <c:pt idx="4">
                  <c:v>14</c:v>
                </c:pt>
                <c:pt idx="5">
                  <c:v>11</c:v>
                </c:pt>
                <c:pt idx="6">
                  <c:v>9.6</c:v>
                </c:pt>
                <c:pt idx="7">
                  <c:v>8.4</c:v>
                </c:pt>
                <c:pt idx="8">
                  <c:v>7.4</c:v>
                </c:pt>
              </c:numCache>
            </c:numRef>
          </c:xVal>
          <c:yVal>
            <c:numRef>
              <c:f>Лист1!$H$3:$H$11</c:f>
              <c:numCache>
                <c:formatCode>General</c:formatCode>
                <c:ptCount val="9"/>
                <c:pt idx="0">
                  <c:v>0.14419999999999999</c:v>
                </c:pt>
                <c:pt idx="1">
                  <c:v>0.14080000000000001</c:v>
                </c:pt>
                <c:pt idx="2">
                  <c:v>0.16850000000000001</c:v>
                </c:pt>
                <c:pt idx="3">
                  <c:v>0.18720000000000001</c:v>
                </c:pt>
                <c:pt idx="4">
                  <c:v>0.2422</c:v>
                </c:pt>
                <c:pt idx="5">
                  <c:v>0.26179999999999998</c:v>
                </c:pt>
                <c:pt idx="6">
                  <c:v>0.3009</c:v>
                </c:pt>
                <c:pt idx="7">
                  <c:v>0.30130000000000001</c:v>
                </c:pt>
                <c:pt idx="8">
                  <c:v>0.32019999999999998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DD4-4083-AF7B-D67747CCA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697152"/>
        <c:axId val="157697728"/>
      </c:scatterChart>
      <c:valAx>
        <c:axId val="157697152"/>
        <c:scaling>
          <c:orientation val="minMax"/>
          <c:max val="42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h</a:t>
                </a:r>
                <a:r>
                  <a:rPr lang="ru-RU" sz="1400"/>
                  <a:t>,</a:t>
                </a:r>
                <a:r>
                  <a:rPr lang="en-US" sz="1400"/>
                  <a:t> </a:t>
                </a:r>
                <a:r>
                  <a:rPr lang="ru-RU" sz="1400"/>
                  <a:t>см</a:t>
                </a:r>
              </a:p>
            </c:rich>
          </c:tx>
          <c:layout>
            <c:manualLayout>
              <c:xMode val="edge"/>
              <c:yMode val="edge"/>
              <c:x val="0.45729378937602916"/>
              <c:y val="0.8951515118581193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57697728"/>
        <c:crosses val="autoZero"/>
        <c:crossBetween val="midCat"/>
      </c:valAx>
      <c:valAx>
        <c:axId val="157697728"/>
        <c:scaling>
          <c:orientation val="minMax"/>
          <c:max val="0.45"/>
          <c:min val="0.12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400" b="0" i="0" baseline="0" dirty="0">
                    <a:solidFill>
                      <a:srgbClr val="002060"/>
                    </a:solidFill>
                    <a:effectLst/>
                    <a:latin typeface="+mj-lt"/>
                    <a:sym typeface="Symbol"/>
                  </a:rPr>
                  <a:t></a:t>
                </a:r>
                <a:r>
                  <a:rPr lang="en-US" sz="1400" b="0" i="0" baseline="-25000" dirty="0">
                    <a:solidFill>
                      <a:srgbClr val="002060"/>
                    </a:solidFill>
                    <a:effectLst/>
                    <a:latin typeface="+mj-lt"/>
                  </a:rPr>
                  <a:t>c</a:t>
                </a:r>
                <a:r>
                  <a:rPr lang="en-US" sz="1400" b="0" i="0" baseline="0" dirty="0">
                    <a:solidFill>
                      <a:srgbClr val="002060"/>
                    </a:solidFill>
                    <a:effectLst/>
                    <a:latin typeface="+mj-lt"/>
                  </a:rPr>
                  <a:t> [</a:t>
                </a:r>
                <a:r>
                  <a:rPr lang="ru-RU" sz="1400" b="0" i="0" baseline="0" dirty="0">
                    <a:solidFill>
                      <a:srgbClr val="002060"/>
                    </a:solidFill>
                    <a:effectLst/>
                    <a:latin typeface="+mj-lt"/>
                  </a:rPr>
                  <a:t>см</a:t>
                </a:r>
                <a:r>
                  <a:rPr lang="en-US" sz="1400" b="0" i="0" baseline="0" dirty="0">
                    <a:solidFill>
                      <a:srgbClr val="002060"/>
                    </a:solidFill>
                    <a:effectLst/>
                    <a:latin typeface="+mj-lt"/>
                  </a:rPr>
                  <a:t>]</a:t>
                </a:r>
                <a:endParaRPr lang="ru-RU" sz="1400" dirty="0">
                  <a:solidFill>
                    <a:srgbClr val="002060"/>
                  </a:solidFill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2.7358071074788409E-2"/>
              <c:y val="0.349349447261121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57697152"/>
        <c:crosses val="autoZero"/>
        <c:crossBetween val="midCat"/>
        <c:majorUnit val="0.1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83458411946022626"/>
          <c:y val="0.12615754319979328"/>
          <c:w val="0.16281570334351705"/>
          <c:h val="0.7251683947841471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just">
        <a:defRPr sz="1200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A33592FC-83CC-4066-9793-27EA09BBBE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9837" cy="495213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AC26BC1-78EF-448E-A47C-35ACD929BE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2" y="2"/>
            <a:ext cx="2929837" cy="495213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r">
              <a:defRPr sz="1200"/>
            </a:lvl1pPr>
          </a:lstStyle>
          <a:p>
            <a:fld id="{8084355B-43ED-44E9-9282-0346771D1B41}" type="datetime1">
              <a:rPr lang="ru-RU" smtClean="0"/>
              <a:t>23.09.2024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6BAA7C8-FE6C-447E-B7F8-006C3D4B8D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86976"/>
            <a:ext cx="2929837" cy="495213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17CE0AE-89B6-423D-8B98-EE70F9E0B1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2" y="9386976"/>
            <a:ext cx="2929837" cy="495213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r">
              <a:defRPr sz="1200"/>
            </a:lvl1pPr>
          </a:lstStyle>
          <a:p>
            <a:fld id="{D6EB762D-1E56-4CA1-B63C-304051BBF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916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9837" cy="495825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29762" y="2"/>
            <a:ext cx="2929837" cy="495825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1A6680-4E4E-4D4E-B3BB-A79DE50492EF}" type="datetime1">
              <a:rPr lang="ru-RU" smtClean="0"/>
              <a:t>23.09.2024</a:t>
            </a:fld>
            <a:endParaRPr lang="ru-RU"/>
          </a:p>
        </p:txBody>
      </p:sp>
      <p:sp>
        <p:nvSpPr>
          <p:cNvPr id="4" name="Образ слайда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1235075"/>
            <a:ext cx="4446587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3" tIns="45277" rIns="90553" bIns="4527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0553" tIns="45277" rIns="90553" bIns="4527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1" y="9386365"/>
            <a:ext cx="2929837" cy="495824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29762" y="9386365"/>
            <a:ext cx="2929837" cy="495824"/>
          </a:xfrm>
          <a:prstGeom prst="rect">
            <a:avLst/>
          </a:prstGeom>
        </p:spPr>
        <p:txBody>
          <a:bodyPr vert="horz" wrap="square" lIns="90553" tIns="45277" rIns="90553" bIns="452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B6EDCC1-AF79-4616-B7FC-A64256871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7657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9299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9F4CB-206F-4661-B3F2-C3FBCE06F3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832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F431-C195-4438-99EA-0041720B75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421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4CA6-ED79-4655-8BFF-FF10EDEAEE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64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41A2-45EE-4D91-A9F3-7C26DAF567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486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D595-7F9A-46DD-8636-E274042FE3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02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90811-CFAB-4924-BCA7-E28DD4E5B0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22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DAAE-46EA-49DA-97E4-75362656EA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28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E91E-6842-4A8C-833A-3F091581B4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78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F94B-5728-48E3-8011-752E042CDE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73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F0FD5-5F7F-4BC5-A880-BB3BDF8D9C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45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9E7C-B73A-4733-ADBA-D51FF700C1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27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42B8D40-1618-4E3F-8C61-E525FA3DFA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4.bin"/><Relationship Id="rId3" Type="http://schemas.openxmlformats.org/officeDocument/2006/relationships/image" Target="../media/image31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3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27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8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40.png"/><Relationship Id="rId10" Type="http://schemas.openxmlformats.org/officeDocument/2006/relationships/image" Target="../media/image36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18" Type="http://schemas.openxmlformats.org/officeDocument/2006/relationships/image" Target="../media/image680.png"/><Relationship Id="rId26" Type="http://schemas.openxmlformats.org/officeDocument/2006/relationships/image" Target="../media/image760.png"/><Relationship Id="rId3" Type="http://schemas.openxmlformats.org/officeDocument/2006/relationships/image" Target="../media/image62.png"/><Relationship Id="rId21" Type="http://schemas.openxmlformats.org/officeDocument/2006/relationships/image" Target="../media/image710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17" Type="http://schemas.openxmlformats.org/officeDocument/2006/relationships/image" Target="../media/image670.png"/><Relationship Id="rId25" Type="http://schemas.openxmlformats.org/officeDocument/2006/relationships/image" Target="../media/image750.png"/><Relationship Id="rId2" Type="http://schemas.openxmlformats.org/officeDocument/2006/relationships/image" Target="../media/image520.png"/><Relationship Id="rId16" Type="http://schemas.openxmlformats.org/officeDocument/2006/relationships/image" Target="../media/image660.png"/><Relationship Id="rId20" Type="http://schemas.openxmlformats.org/officeDocument/2006/relationships/image" Target="../media/image7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24" Type="http://schemas.openxmlformats.org/officeDocument/2006/relationships/image" Target="../media/image740.png"/><Relationship Id="rId5" Type="http://schemas.openxmlformats.org/officeDocument/2006/relationships/image" Target="../media/image64.png"/><Relationship Id="rId15" Type="http://schemas.openxmlformats.org/officeDocument/2006/relationships/image" Target="../media/image73.png"/><Relationship Id="rId23" Type="http://schemas.openxmlformats.org/officeDocument/2006/relationships/image" Target="../media/image730.png"/><Relationship Id="rId10" Type="http://schemas.openxmlformats.org/officeDocument/2006/relationships/image" Target="../media/image600.png"/><Relationship Id="rId19" Type="http://schemas.openxmlformats.org/officeDocument/2006/relationships/image" Target="../media/image690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2.png"/><Relationship Id="rId22" Type="http://schemas.openxmlformats.org/officeDocument/2006/relationships/image" Target="../media/image720.png"/><Relationship Id="rId27" Type="http://schemas.openxmlformats.org/officeDocument/2006/relationships/image" Target="../media/image7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/>
          </p:cNvPr>
          <p:cNvSpPr/>
          <p:nvPr/>
        </p:nvSpPr>
        <p:spPr>
          <a:xfrm>
            <a:off x="8350250" y="6115050"/>
            <a:ext cx="700088" cy="635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134938" y="93663"/>
            <a:ext cx="8869362" cy="66563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AutoShape 6" descr="https://symp.iao.ru/images/symp/aoo/27/__logo__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Cambria" pitchFamily="18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136525" y="2502549"/>
            <a:ext cx="8867775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ctr"/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транспортировки лазерной энергии на значительные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расстояния</a:t>
            </a:r>
            <a:endParaRPr lang="en-US" sz="3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Кусков </a:t>
            </a:r>
            <a:r>
              <a:rPr lang="ru-RU" alt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Василий Вадимович</a:t>
            </a:r>
          </a:p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057" name="AutoShape 14" descr="https://www.iao.ru/portal/assets/img/logo-desctop.png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2058" name="AutoShape 16" descr="https://www.iao.ru/portal/assets/img/logo-desctop.png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2059" name="AutoShape 18" descr="https://www.iao.ru/portal/assets/img/logo-desctop.png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Times New Roman" pitchFamily="18" charset="0"/>
            </a:endParaRPr>
          </a:p>
        </p:txBody>
      </p:sp>
      <p:pic>
        <p:nvPicPr>
          <p:cNvPr id="30722" name="Picture 2" descr="C:\Users\VVK\Downloads\doc0000000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3" y="160338"/>
            <a:ext cx="3129040" cy="11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E:\Диссертация\автореферат\рисунки\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50" y="1941704"/>
            <a:ext cx="4123500" cy="246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E:\Диссертация\автореферат\рисунки\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9" y="3092695"/>
            <a:ext cx="4284875" cy="244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E:\Диссертация\автореферат\рисунки\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9" y="656165"/>
            <a:ext cx="4250530" cy="249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Номер слайда 7"/>
          <p:cNvSpPr txBox="1">
            <a:spLocks/>
          </p:cNvSpPr>
          <p:nvPr/>
        </p:nvSpPr>
        <p:spPr bwMode="auto">
          <a:xfrm>
            <a:off x="6940550" y="100013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60877C6B-E179-465D-899F-89F2F94C416B}" type="slidenum">
              <a:rPr lang="ru-RU" altLang="ru-RU" b="1">
                <a:latin typeface="Calibri" pitchFamily="34" charset="0"/>
              </a:rPr>
              <a:pPr algn="r" eaLnBrk="1" hangingPunct="1"/>
              <a:t>10</a:t>
            </a:fld>
            <a:endParaRPr lang="ru-RU" altLang="ru-RU" b="1"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extLst/>
          </p:cNvPr>
          <p:cNvSpPr/>
          <p:nvPr/>
        </p:nvSpPr>
        <p:spPr>
          <a:xfrm>
            <a:off x="7232650" y="1828800"/>
            <a:ext cx="236538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112713" y="5394707"/>
            <a:ext cx="8869362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Нормированная </a:t>
            </a:r>
            <a:r>
              <a:rPr lang="ru-RU" sz="1700" dirty="0">
                <a:solidFill>
                  <a:srgbClr val="002060"/>
                </a:solidFill>
                <a:latin typeface="+mj-lt"/>
              </a:rPr>
              <a:t>на начальное значение мощность сигнала обратного рассеяния при углах поля зрения приёмника 40, 67 и 133 </a:t>
            </a: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мкрад и </a:t>
            </a:r>
            <a:r>
              <a:rPr lang="ru-RU" sz="1700" dirty="0">
                <a:solidFill>
                  <a:srgbClr val="002060"/>
                </a:solidFill>
                <a:latin typeface="+mj-lt"/>
              </a:rPr>
              <a:t>дальности фокусировки зондирующего пучка 300, 500 и 700 метров в процессе адаптации. Каждая кривая построена в результате усреднения по пяти реализациям итерационного процесса, полученным при различных атмосферных </a:t>
            </a: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условиях</a:t>
            </a:r>
            <a:endParaRPr lang="ru-RU" sz="17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347" name="Прямоугольник 14"/>
          <p:cNvSpPr>
            <a:spLocks noChangeArrowheads="1"/>
          </p:cNvSpPr>
          <p:nvPr/>
        </p:nvSpPr>
        <p:spPr bwMode="auto">
          <a:xfrm>
            <a:off x="2924973" y="988585"/>
            <a:ext cx="1463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300 метров</a:t>
            </a: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14348" name="Прямоугольник 14"/>
          <p:cNvSpPr>
            <a:spLocks noChangeArrowheads="1"/>
          </p:cNvSpPr>
          <p:nvPr/>
        </p:nvSpPr>
        <p:spPr bwMode="auto">
          <a:xfrm>
            <a:off x="2924974" y="4592638"/>
            <a:ext cx="1463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500 метров</a:t>
            </a: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14349" name="Прямоугольник 14"/>
          <p:cNvSpPr>
            <a:spLocks noChangeArrowheads="1"/>
          </p:cNvSpPr>
          <p:nvPr/>
        </p:nvSpPr>
        <p:spPr bwMode="auto">
          <a:xfrm>
            <a:off x="6940550" y="2371612"/>
            <a:ext cx="1463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700 метров</a:t>
            </a: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2408" y="65487"/>
            <a:ext cx="8549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800000"/>
                </a:solidFill>
              </a:rPr>
              <a:t>Эффективность коррекции в зависимости от дальности фокусировки зондирующего пучка и угла поля зрения приёмника рассеянного излучения</a:t>
            </a:r>
          </a:p>
        </p:txBody>
      </p:sp>
    </p:spTree>
    <p:extLst>
      <p:ext uri="{BB962C8B-B14F-4D97-AF65-F5344CB8AC3E}">
        <p14:creationId xmlns:p14="http://schemas.microsoft.com/office/powerpoint/2010/main" val="26460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7"/>
          <p:cNvSpPr txBox="1">
            <a:spLocks/>
          </p:cNvSpPr>
          <p:nvPr/>
        </p:nvSpPr>
        <p:spPr bwMode="auto">
          <a:xfrm>
            <a:off x="6940550" y="100013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0BD92757-6459-4B60-9BF4-3F9009A063BA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11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2900" y="279539"/>
            <a:ext cx="841533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800000"/>
                </a:solidFill>
                <a:latin typeface="+mj-lt"/>
              </a:rPr>
              <a:t>Коррекция </a:t>
            </a:r>
            <a:r>
              <a:rPr lang="ru-RU" sz="2000" dirty="0">
                <a:solidFill>
                  <a:srgbClr val="800000"/>
                </a:solidFill>
                <a:latin typeface="+mj-lt"/>
              </a:rPr>
              <a:t>случайных искажений «</a:t>
            </a:r>
            <a:r>
              <a:rPr lang="ru-RU" sz="2000" b="1" dirty="0">
                <a:solidFill>
                  <a:srgbClr val="800000"/>
                </a:solidFill>
                <a:latin typeface="+mj-lt"/>
              </a:rPr>
              <a:t>широкого» </a:t>
            </a:r>
            <a:r>
              <a:rPr lang="ru-RU" sz="2000" b="1" dirty="0" err="1">
                <a:solidFill>
                  <a:srgbClr val="800000"/>
                </a:solidFill>
                <a:latin typeface="+mj-lt"/>
              </a:rPr>
              <a:t>коллимированного</a:t>
            </a:r>
            <a:r>
              <a:rPr lang="ru-RU" sz="2000" b="1" dirty="0">
                <a:solidFill>
                  <a:srgbClr val="800000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800000"/>
                </a:solidFill>
                <a:latin typeface="+mj-lt"/>
              </a:rPr>
              <a:t>лазерного пучка</a:t>
            </a:r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115888" y="5614988"/>
            <a:ext cx="8869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Схема эксперимента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1138238"/>
            <a:ext cx="7485063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Номер слайда 7"/>
          <p:cNvSpPr txBox="1">
            <a:spLocks/>
          </p:cNvSpPr>
          <p:nvPr/>
        </p:nvSpPr>
        <p:spPr bwMode="auto">
          <a:xfrm>
            <a:off x="6932613" y="54609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BA95E56D-D9A0-486A-9E18-8FD65A8F51D9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12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3986" y="93663"/>
            <a:ext cx="867886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800000"/>
                </a:solidFill>
              </a:rPr>
              <a:t>Компенсация аберраций ВФ «</a:t>
            </a:r>
            <a:r>
              <a:rPr lang="ru-RU" sz="2000" b="1" dirty="0">
                <a:solidFill>
                  <a:srgbClr val="800000"/>
                </a:solidFill>
              </a:rPr>
              <a:t>широкого» </a:t>
            </a:r>
            <a:r>
              <a:rPr lang="ru-RU" sz="2000" b="1" dirty="0" err="1">
                <a:solidFill>
                  <a:srgbClr val="800000"/>
                </a:solidFill>
              </a:rPr>
              <a:t>коллимированного</a:t>
            </a:r>
            <a:r>
              <a:rPr lang="ru-RU" sz="2000" b="1" dirty="0">
                <a:solidFill>
                  <a:srgbClr val="800000"/>
                </a:solidFill>
              </a:rPr>
              <a:t> </a:t>
            </a:r>
            <a:r>
              <a:rPr lang="ru-RU" sz="2000" dirty="0">
                <a:solidFill>
                  <a:srgbClr val="800000"/>
                </a:solidFill>
              </a:rPr>
              <a:t>пучка</a:t>
            </a:r>
            <a:endParaRPr lang="ru-RU" sz="20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120650" y="4603992"/>
            <a:ext cx="88694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Аберрации ВФ основного пучка (а), мощность сигнала обратного рассеяния (б), фотографии основного (в) и зондирующего (г) пучков на экране до (слева) и после (посредине) внесения искажений и после коррекции (справа). </a:t>
            </a:r>
          </a:p>
        </p:txBody>
      </p:sp>
      <p:pic>
        <p:nvPicPr>
          <p:cNvPr id="17416" name="Рисунок 8" descr="E:\Диссертация\автореферат\рисунки\большой 13+ САПГ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19" y="636647"/>
            <a:ext cx="40862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6" y="3033813"/>
            <a:ext cx="4401345" cy="132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Рисунок 10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17" y="3054411"/>
            <a:ext cx="4483618" cy="129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4789" y="2651247"/>
            <a:ext cx="4397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(а)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80199" y="2608323"/>
            <a:ext cx="4556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(б)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75764" y="4256309"/>
            <a:ext cx="447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(в)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51741" y="4261101"/>
            <a:ext cx="4333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(г)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13663" y="4316604"/>
            <a:ext cx="1063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002060"/>
                </a:solidFill>
                <a:latin typeface="+mj-lt"/>
              </a:rPr>
              <a:t>R</a:t>
            </a:r>
            <a:r>
              <a:rPr lang="ru-RU" sz="2000" i="1" dirty="0">
                <a:solidFill>
                  <a:srgbClr val="002060"/>
                </a:solidFill>
                <a:latin typeface="+mj-lt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= 1,37</a:t>
            </a:r>
          </a:p>
        </p:txBody>
      </p:sp>
      <p:pic>
        <p:nvPicPr>
          <p:cNvPr id="15" name="Рисунок 14" descr="E:\Диссертация\автореферат\рисунки\большой 13++ ВФ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7" y="627123"/>
            <a:ext cx="4183119" cy="2028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836056"/>
              </p:ext>
            </p:extLst>
          </p:nvPr>
        </p:nvGraphicFramePr>
        <p:xfrm>
          <a:off x="225425" y="5445125"/>
          <a:ext cx="20796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9" name="Equation" r:id="rId7" imgW="1511280" imgH="901440" progId="Equation.DSMT4">
                  <p:embed/>
                </p:oleObj>
              </mc:Choice>
              <mc:Fallback>
                <p:oleObj name="Equation" r:id="rId7" imgW="1511280" imgH="901440" progId="Equation.DSMT4">
                  <p:embed/>
                  <p:pic>
                    <p:nvPicPr>
                      <p:cNvPr id="0" name="Объект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5445125"/>
                        <a:ext cx="2079625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28644" y="5549289"/>
            <a:ext cx="63057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2060"/>
                </a:solidFill>
                <a:latin typeface="+mj-lt"/>
              </a:rPr>
              <a:t>      </a:t>
            </a:r>
            <a:r>
              <a:rPr lang="ru-RU" sz="1700" dirty="0">
                <a:solidFill>
                  <a:srgbClr val="002060"/>
                </a:solidFill>
                <a:latin typeface="+mj-lt"/>
              </a:rPr>
              <a:t>- интенсивность в неискаженном пучке,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  </a:t>
            </a:r>
            <a:r>
              <a:rPr lang="ru-RU" sz="1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  </a:t>
            </a:r>
            <a:r>
              <a:rPr lang="ru-RU" sz="1700" dirty="0">
                <a:solidFill>
                  <a:srgbClr val="002060"/>
                </a:solidFill>
                <a:latin typeface="+mj-lt"/>
              </a:rPr>
              <a:t> - интенсивность в искаженном пучке,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        -</a:t>
            </a:r>
            <a:r>
              <a:rPr lang="ru-RU" sz="1700" dirty="0">
                <a:solidFill>
                  <a:srgbClr val="002060"/>
                </a:solidFill>
                <a:latin typeface="+mj-lt"/>
              </a:rPr>
              <a:t>интенсивность в пучке после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+mj-lt"/>
              </a:rPr>
              <a:t>компенсации искажений. Суммирование по всем точкам </a:t>
            </a:r>
            <a:r>
              <a:rPr lang="en-US" sz="1700" b="1" dirty="0" err="1">
                <a:solidFill>
                  <a:srgbClr val="002060"/>
                </a:solidFill>
                <a:latin typeface="+mj-lt"/>
              </a:rPr>
              <a:t>r</a:t>
            </a:r>
            <a:r>
              <a:rPr lang="en-US" sz="1700" baseline="-25000" dirty="0" err="1">
                <a:solidFill>
                  <a:srgbClr val="002060"/>
                </a:solidFill>
                <a:latin typeface="+mj-lt"/>
              </a:rPr>
              <a:t>i</a:t>
            </a:r>
            <a:r>
              <a:rPr lang="ru-RU" sz="1700" dirty="0">
                <a:solidFill>
                  <a:srgbClr val="002060"/>
                </a:solidFill>
                <a:latin typeface="+mj-lt"/>
              </a:rPr>
              <a:t> для которых выполнялось условие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50152"/>
              </p:ext>
            </p:extLst>
          </p:nvPr>
        </p:nvGraphicFramePr>
        <p:xfrm>
          <a:off x="2413000" y="5599113"/>
          <a:ext cx="4635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0" name="Equation" r:id="rId9" imgW="368280" imgH="228600" progId="Equation.DSMT4">
                  <p:embed/>
                </p:oleObj>
              </mc:Choice>
              <mc:Fallback>
                <p:oleObj name="Equation" r:id="rId9" imgW="368280" imgH="228600" progId="Equation.DSMT4">
                  <p:embed/>
                  <p:pic>
                    <p:nvPicPr>
                      <p:cNvPr id="0" name="Объект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5599113"/>
                        <a:ext cx="463550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252030"/>
              </p:ext>
            </p:extLst>
          </p:nvPr>
        </p:nvGraphicFramePr>
        <p:xfrm>
          <a:off x="6503988" y="5605463"/>
          <a:ext cx="481012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1" name="Equation" r:id="rId11" imgW="380880" imgH="228600" progId="Equation.DSMT4">
                  <p:embed/>
                </p:oleObj>
              </mc:Choice>
              <mc:Fallback>
                <p:oleObj name="Equation" r:id="rId11" imgW="380880" imgH="228600" progId="Equation.DSMT4">
                  <p:embed/>
                  <p:pic>
                    <p:nvPicPr>
                      <p:cNvPr id="0" name="Объект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5605463"/>
                        <a:ext cx="481012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80768"/>
              </p:ext>
            </p:extLst>
          </p:nvPr>
        </p:nvGraphicFramePr>
        <p:xfrm>
          <a:off x="4284663" y="5842000"/>
          <a:ext cx="47942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0" name="Объект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842000"/>
                        <a:ext cx="479425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491631"/>
              </p:ext>
            </p:extLst>
          </p:nvPr>
        </p:nvGraphicFramePr>
        <p:xfrm>
          <a:off x="5389563" y="6372225"/>
          <a:ext cx="30321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3" name="Equation" r:id="rId15" imgW="2400120" imgH="228600" progId="Equation.DSMT4">
                  <p:embed/>
                </p:oleObj>
              </mc:Choice>
              <mc:Fallback>
                <p:oleObj name="Equation" r:id="rId15" imgW="2400120" imgH="228600" progId="Equation.DSMT4">
                  <p:embed/>
                  <p:pic>
                    <p:nvPicPr>
                      <p:cNvPr id="0" name="Объект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6372225"/>
                        <a:ext cx="3032125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Номер слайда 7"/>
          <p:cNvSpPr txBox="1">
            <a:spLocks/>
          </p:cNvSpPr>
          <p:nvPr/>
        </p:nvSpPr>
        <p:spPr bwMode="auto">
          <a:xfrm>
            <a:off x="6940550" y="100013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747C0925-FCB2-42EA-AA64-4B86D03DAE79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13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7162" y="75577"/>
            <a:ext cx="879633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800000"/>
                </a:solidFill>
                <a:latin typeface="+mj-lt"/>
              </a:rPr>
              <a:t>Коррекция </a:t>
            </a:r>
            <a:r>
              <a:rPr lang="ru-RU" sz="2000" dirty="0">
                <a:solidFill>
                  <a:srgbClr val="800000"/>
                </a:solidFill>
                <a:latin typeface="+mj-lt"/>
              </a:rPr>
              <a:t>случайных искажений «</a:t>
            </a:r>
            <a:r>
              <a:rPr lang="ru-RU" sz="2000" b="1" dirty="0">
                <a:solidFill>
                  <a:srgbClr val="800000"/>
                </a:solidFill>
                <a:latin typeface="+mj-lt"/>
              </a:rPr>
              <a:t>узкого» </a:t>
            </a:r>
            <a:r>
              <a:rPr lang="ru-RU" sz="2000" b="1" dirty="0" err="1">
                <a:solidFill>
                  <a:srgbClr val="800000"/>
                </a:solidFill>
                <a:latin typeface="+mj-lt"/>
              </a:rPr>
              <a:t>коллимированного</a:t>
            </a:r>
            <a:r>
              <a:rPr lang="ru-RU" sz="2000" b="1" dirty="0">
                <a:solidFill>
                  <a:srgbClr val="800000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800000"/>
                </a:solidFill>
                <a:latin typeface="+mj-lt"/>
              </a:rPr>
              <a:t>лазерного пучка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09795" y="4487083"/>
            <a:ext cx="9588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002060"/>
                </a:solidFill>
                <a:latin typeface="+mj-lt"/>
              </a:rPr>
              <a:t>T</a:t>
            </a:r>
            <a:r>
              <a:rPr lang="ru-RU" i="1" dirty="0">
                <a:solidFill>
                  <a:srgbClr val="002060"/>
                </a:solidFill>
                <a:latin typeface="+mj-lt"/>
              </a:rPr>
              <a:t> 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= 4,76</a:t>
            </a:r>
          </a:p>
        </p:txBody>
      </p:sp>
      <p:pic>
        <p:nvPicPr>
          <p:cNvPr id="20491" name="Рисунок 14" descr="E:\Диссертация\автореферат\рисунки\малый 2-- В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0" y="725545"/>
            <a:ext cx="422275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Рисунок 15" descr="E:\Диссертация\автореферат\рисунки\малый 2- сапгс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66" y="703320"/>
            <a:ext cx="4224337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Рисунок 19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0" y="3117071"/>
            <a:ext cx="449053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Рисунок 20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1" y="3088495"/>
            <a:ext cx="4173538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951320"/>
              </p:ext>
            </p:extLst>
          </p:nvPr>
        </p:nvGraphicFramePr>
        <p:xfrm>
          <a:off x="508318" y="5841512"/>
          <a:ext cx="92233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74" name="Equation" r:id="rId7" imgW="507960" imgH="431640" progId="Equation.DSMT4">
                  <p:embed/>
                </p:oleObj>
              </mc:Choice>
              <mc:Fallback>
                <p:oleObj name="Equation" r:id="rId7" imgW="507960" imgH="43164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18" y="5841512"/>
                        <a:ext cx="92233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004334" y="5802224"/>
            <a:ext cx="6904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     ,       - мощности приходящиеся на площадку </a:t>
            </a:r>
            <a:r>
              <a:rPr lang="en-US" i="1" dirty="0">
                <a:solidFill>
                  <a:srgbClr val="002060"/>
                </a:solidFill>
                <a:latin typeface="+mj-lt"/>
              </a:rPr>
              <a:t>S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в компенсированном и искаженном пучке соответственно. Размер </a:t>
            </a:r>
            <a:r>
              <a:rPr lang="en-US" i="1" dirty="0">
                <a:solidFill>
                  <a:srgbClr val="002060"/>
                </a:solidFill>
                <a:latin typeface="+mj-lt"/>
              </a:rPr>
              <a:t>S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определяется исходными размерами пучка на экране.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058747"/>
              </p:ext>
            </p:extLst>
          </p:nvPr>
        </p:nvGraphicFramePr>
        <p:xfrm>
          <a:off x="2450664" y="5821274"/>
          <a:ext cx="368906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75" name="Equation" r:id="rId9" imgW="215640" imgH="228600" progId="Equation.DSMT4">
                  <p:embed/>
                </p:oleObj>
              </mc:Choice>
              <mc:Fallback>
                <p:oleObj name="Equation" r:id="rId9" imgW="215640" imgH="2286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664" y="5821274"/>
                        <a:ext cx="368906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72675"/>
              </p:ext>
            </p:extLst>
          </p:nvPr>
        </p:nvGraphicFramePr>
        <p:xfrm>
          <a:off x="2025651" y="5830799"/>
          <a:ext cx="3413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76" name="Equation" r:id="rId11" imgW="215640" imgH="228600" progId="Equation.DSMT4">
                  <p:embed/>
                </p:oleObj>
              </mc:Choice>
              <mc:Fallback>
                <p:oleObj name="Equation" r:id="rId11" imgW="215640" imgH="2286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1" y="5830799"/>
                        <a:ext cx="34131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252409" y="2746432"/>
            <a:ext cx="4397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(а)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23833" y="2717857"/>
            <a:ext cx="4556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(б)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19398" y="4506133"/>
            <a:ext cx="447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(в)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42207" y="4372870"/>
            <a:ext cx="4333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(г)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9165" y="4800652"/>
            <a:ext cx="879124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Times New Roman" pitchFamily="18" charset="0"/>
              </a:rPr>
              <a:t>Аберрации ВФ основного пучка (а), мощность сигнала обратного рассеяния (б), фотографии основного (в) и зондирующего (г) пучков на экране до (слева) и после (посредине) внесения искажений и после коррекции (справа). </a:t>
            </a:r>
            <a:endParaRPr lang="ru-RU" sz="17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Номер слайда 7"/>
          <p:cNvSpPr txBox="1">
            <a:spLocks/>
          </p:cNvSpPr>
          <p:nvPr/>
        </p:nvSpPr>
        <p:spPr bwMode="auto">
          <a:xfrm>
            <a:off x="6940550" y="100013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77C8D234-4015-4A90-8489-215742BBA7DC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14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7793" y="93663"/>
            <a:ext cx="879633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800000"/>
                </a:solidFill>
                <a:latin typeface="+mj-lt"/>
              </a:rPr>
              <a:t>Адаптивная </a:t>
            </a:r>
            <a:r>
              <a:rPr lang="ru-RU" sz="2000" b="1" dirty="0">
                <a:solidFill>
                  <a:srgbClr val="800000"/>
                </a:solidFill>
                <a:latin typeface="+mj-lt"/>
              </a:rPr>
              <a:t>фокусировка</a:t>
            </a:r>
            <a:r>
              <a:rPr lang="ru-RU" sz="2000" dirty="0">
                <a:solidFill>
                  <a:srgbClr val="800000"/>
                </a:solidFill>
                <a:latin typeface="+mj-lt"/>
              </a:rPr>
              <a:t> расходящихся </a:t>
            </a:r>
            <a:r>
              <a:rPr lang="ru-RU" sz="2000" dirty="0" err="1">
                <a:solidFill>
                  <a:srgbClr val="800000"/>
                </a:solidFill>
                <a:latin typeface="+mj-lt"/>
              </a:rPr>
              <a:t>пространственно</a:t>
            </a:r>
            <a:r>
              <a:rPr lang="ru-RU" sz="2000" dirty="0">
                <a:solidFill>
                  <a:srgbClr val="800000"/>
                </a:solidFill>
                <a:latin typeface="+mj-lt"/>
              </a:rPr>
              <a:t> частично когерентных лазерных пучков. </a:t>
            </a:r>
          </a:p>
          <a:p>
            <a:pPr algn="ctr">
              <a:defRPr/>
            </a:pPr>
            <a:endParaRPr lang="ru-RU" sz="20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120650" y="739994"/>
            <a:ext cx="8869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Компенсация аберраций ВФ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широкого сфокусированного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пучка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4236" y="6333996"/>
            <a:ext cx="1044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002060"/>
                </a:solidFill>
                <a:latin typeface="+mj-lt"/>
              </a:rPr>
              <a:t>T</a:t>
            </a:r>
            <a:r>
              <a:rPr lang="ru-RU" sz="2000" i="1" dirty="0">
                <a:solidFill>
                  <a:srgbClr val="002060"/>
                </a:solidFill>
                <a:latin typeface="+mj-lt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= 27,4</a:t>
            </a:r>
          </a:p>
        </p:txBody>
      </p:sp>
      <p:pic>
        <p:nvPicPr>
          <p:cNvPr id="24587" name="Рисунок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" y="1109326"/>
            <a:ext cx="430847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Рисунок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30" y="1183145"/>
            <a:ext cx="382428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Рисунок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27" y="3546933"/>
            <a:ext cx="5424007" cy="146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91218" y="3177045"/>
            <a:ext cx="4397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(а)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23833" y="3177045"/>
            <a:ext cx="4556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(б)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31493" y="5042366"/>
            <a:ext cx="447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(в)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0650" y="5410666"/>
            <a:ext cx="8791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+mj-lt"/>
              </a:rPr>
              <a:t>Аберрации ВФ основного пучка (а), мощность сигнала обратного рассеяния (б), фотографии основного (в) и зондирующего (г) пучков на экране до (слева) и после (посредине) внесения искажений и после коррекции (справа).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7"/>
          <p:cNvSpPr txBox="1">
            <a:spLocks/>
          </p:cNvSpPr>
          <p:nvPr/>
        </p:nvSpPr>
        <p:spPr bwMode="auto">
          <a:xfrm>
            <a:off x="6940550" y="100013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BA199B44-C7AD-4F36-AF16-77B427D4B3E7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15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161449" y="189619"/>
            <a:ext cx="8869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800000"/>
                </a:solidFill>
                <a:latin typeface="+mj-lt"/>
              </a:rPr>
              <a:t>Компенсация аберраций ВФ «</a:t>
            </a:r>
            <a:r>
              <a:rPr lang="ru-RU" b="1" dirty="0">
                <a:solidFill>
                  <a:srgbClr val="800000"/>
                </a:solidFill>
                <a:latin typeface="+mj-lt"/>
              </a:rPr>
              <a:t>узкого» сфокусированного</a:t>
            </a:r>
            <a:r>
              <a:rPr lang="ru-RU" dirty="0">
                <a:solidFill>
                  <a:srgbClr val="800000"/>
                </a:solidFill>
                <a:latin typeface="+mj-lt"/>
              </a:rPr>
              <a:t> пучка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4236" y="6180596"/>
            <a:ext cx="1044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002060"/>
                </a:solidFill>
                <a:latin typeface="+mj-lt"/>
              </a:rPr>
              <a:t>T</a:t>
            </a:r>
            <a:r>
              <a:rPr lang="ru-RU" sz="2000" i="1" dirty="0">
                <a:solidFill>
                  <a:srgbClr val="002060"/>
                </a:solidFill>
                <a:latin typeface="+mj-lt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= 37,5</a:t>
            </a:r>
          </a:p>
        </p:txBody>
      </p:sp>
      <p:pic>
        <p:nvPicPr>
          <p:cNvPr id="26635" name="Рисунок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2" y="558951"/>
            <a:ext cx="4281878" cy="219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70" y="558951"/>
            <a:ext cx="4280568" cy="219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Рисунок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39" y="3124293"/>
            <a:ext cx="6598411" cy="18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55462" y="2754405"/>
            <a:ext cx="4397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(а)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56554" y="2754405"/>
            <a:ext cx="4556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(б)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31493" y="4858216"/>
            <a:ext cx="447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(в)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0650" y="5226516"/>
            <a:ext cx="8791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Аберрации ВФ основного пучка (а), мощность сигнала обратного рассеяния (б), фотографии основного (в) и зондирующего (г) пучков на экране до (слева) и после (посредине) внесения искажений и после коррекции (справа). 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7"/>
          <p:cNvSpPr txBox="1">
            <a:spLocks noChangeArrowheads="1"/>
          </p:cNvSpPr>
          <p:nvPr/>
        </p:nvSpPr>
        <p:spPr bwMode="auto">
          <a:xfrm>
            <a:off x="153988" y="76200"/>
            <a:ext cx="8621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Адаптивное 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управление направлением распространения лазерного пучка по обратно рассеянному излучению</a:t>
            </a:r>
            <a:endParaRPr lang="ru-RU" alt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Номер слайда 7"/>
          <p:cNvSpPr txBox="1">
            <a:spLocks/>
          </p:cNvSpPr>
          <p:nvPr/>
        </p:nvSpPr>
        <p:spPr bwMode="auto">
          <a:xfrm>
            <a:off x="6940550" y="100013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BEF4954A-6B4C-4337-B571-8E151D991E0B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16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0650" y="763049"/>
            <a:ext cx="879633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экспериментальный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стенд  адаптивного управления направлением распространения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. </a:t>
            </a:r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120651" y="5674718"/>
            <a:ext cx="8869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Принцип построения экспериментальной установки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5" y="1470935"/>
            <a:ext cx="8510201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62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Номер слайда 7"/>
          <p:cNvSpPr txBox="1">
            <a:spLocks/>
          </p:cNvSpPr>
          <p:nvPr/>
        </p:nvSpPr>
        <p:spPr bwMode="auto">
          <a:xfrm>
            <a:off x="6940550" y="100013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BEF4954A-6B4C-4337-B571-8E151D991E0B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17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0" y="161287"/>
            <a:ext cx="8869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800000"/>
                </a:solidFill>
                <a:latin typeface="+mj-lt"/>
              </a:rPr>
              <a:t>Оптическая схема экспериментальной установки и фотографии управляемого поворотного зеркала</a:t>
            </a:r>
            <a:r>
              <a:rPr lang="en-US" sz="2000" dirty="0">
                <a:solidFill>
                  <a:srgbClr val="800000"/>
                </a:solidFill>
                <a:latin typeface="+mj-lt"/>
              </a:rPr>
              <a:t> (</a:t>
            </a:r>
            <a:r>
              <a:rPr lang="ru-RU" sz="2000" dirty="0">
                <a:solidFill>
                  <a:srgbClr val="800000"/>
                </a:solidFill>
                <a:latin typeface="+mj-lt"/>
              </a:rPr>
              <a:t>УПЗ)</a:t>
            </a:r>
          </a:p>
        </p:txBody>
      </p:sp>
      <p:pic>
        <p:nvPicPr>
          <p:cNvPr id="11" name="Рисунок 10" descr="E:\Диссертация\автореферат\рисунки\Рисунок 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6" y="886260"/>
            <a:ext cx="8404656" cy="414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Описание: C:\Users\Вадик\Desktop\1TsLs2IKY9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4" r="6831"/>
          <a:stretch>
            <a:fillRect/>
          </a:stretch>
        </p:blipFill>
        <p:spPr bwMode="auto">
          <a:xfrm>
            <a:off x="2949187" y="4182687"/>
            <a:ext cx="2270513" cy="240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Описание: C:\Users\Вадик\Desktop\Btj1JBS4gu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r="14934"/>
          <a:stretch>
            <a:fillRect/>
          </a:stretch>
        </p:blipFill>
        <p:spPr bwMode="auto">
          <a:xfrm>
            <a:off x="464706" y="4182687"/>
            <a:ext cx="2176894" cy="2477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12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Номер слайда 7"/>
          <p:cNvSpPr txBox="1">
            <a:spLocks/>
          </p:cNvSpPr>
          <p:nvPr/>
        </p:nvSpPr>
        <p:spPr bwMode="auto">
          <a:xfrm>
            <a:off x="6940550" y="100013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BEF4954A-6B4C-4337-B571-8E151D991E0B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18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3988" y="65772"/>
            <a:ext cx="879633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800000"/>
                </a:solidFill>
                <a:latin typeface="+mj-lt"/>
              </a:rPr>
              <a:t>Эксперименты </a:t>
            </a:r>
            <a:r>
              <a:rPr lang="ru-RU" sz="2000" dirty="0">
                <a:solidFill>
                  <a:srgbClr val="800000"/>
                </a:solidFill>
                <a:latin typeface="+mj-lt"/>
              </a:rPr>
              <a:t>по адаптивной компенсации рассогласования по обратно рассеянному излучению.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Компенсация рассогласования оптических осей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сфокусированного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лазерного пучка и приёмного телескопа</a:t>
            </a:r>
            <a:endParaRPr lang="ru-RU" sz="20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rgbClr val="800000"/>
              </a:solidFill>
              <a:latin typeface="+mj-lt"/>
            </a:endParaRPr>
          </a:p>
          <a:p>
            <a:pPr algn="ctr">
              <a:defRPr/>
            </a:pPr>
            <a:endParaRPr lang="ru-RU" sz="20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120650" y="5826720"/>
            <a:ext cx="88693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Исходное (а), после внесения рассогласования (б) и после компенсации рассогласования (в) положение видеоизображения пятна подсвета; угол рассогласования по горизонтальной и вертикальной осям в зависимости от номера итерации (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</a:rPr>
              <a:t>г,д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). 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4" name="Рисунок 13" descr="E:\Диссертация\автореферат\рисунки\2.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3" y="1521457"/>
            <a:ext cx="2644575" cy="1618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E:\Диссертация\автореферат\рисунки\2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33" y="1521457"/>
            <a:ext cx="2694632" cy="163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E:\Диссертация\автореферат\рисунки\2.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83" y="1521457"/>
            <a:ext cx="2490466" cy="163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E:\статьи\кусков\2022\поворотное\рисунки 2\Рисунок 6д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0" y="3405210"/>
            <a:ext cx="3775105" cy="215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E:\статьи\кусков\2022\поворотное\рисунки 2\Рисунок 6е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45" y="3440940"/>
            <a:ext cx="3735552" cy="21418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90036" y="316132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(а)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79316" y="3161320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(б)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08127" y="545282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(г)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07177" y="5489400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(д)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32716" y="3139727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(в) </a:t>
            </a:r>
          </a:p>
        </p:txBody>
      </p:sp>
    </p:spTree>
    <p:extLst>
      <p:ext uri="{BB962C8B-B14F-4D97-AF65-F5344CB8AC3E}">
        <p14:creationId xmlns:p14="http://schemas.microsoft.com/office/powerpoint/2010/main" val="4243127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1351042"/>
            <a:ext cx="7323462" cy="4275645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TextBox 17"/>
          <p:cNvSpPr txBox="1">
            <a:spLocks noChangeArrowheads="1"/>
          </p:cNvSpPr>
          <p:nvPr/>
        </p:nvSpPr>
        <p:spPr bwMode="auto">
          <a:xfrm>
            <a:off x="153988" y="76200"/>
            <a:ext cx="8621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Распространение 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вихревых лазерных пучков в искусственной конвективной турбулентной среде</a:t>
            </a:r>
            <a:endParaRPr lang="ru-RU" alt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Номер слайда 7"/>
          <p:cNvSpPr txBox="1">
            <a:spLocks/>
          </p:cNvSpPr>
          <p:nvPr/>
        </p:nvSpPr>
        <p:spPr bwMode="auto">
          <a:xfrm>
            <a:off x="6940550" y="100013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BEF4954A-6B4C-4337-B571-8E151D991E0B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19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455" y="731330"/>
            <a:ext cx="879633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Стенд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по исследованию распространения вихревых оптических лазерных пучков в конвективной турбулентной среде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77430" y="5432723"/>
            <a:ext cx="8869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Схема лабораторного стенда для исследования распространения вихревых лазерных пучков в конвективной турбулентной среде. 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400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8" y="4528504"/>
            <a:ext cx="2080193" cy="193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/>
          </p:cNvPr>
          <p:cNvSpPr/>
          <p:nvPr/>
        </p:nvSpPr>
        <p:spPr>
          <a:xfrm>
            <a:off x="150413" y="107948"/>
            <a:ext cx="8869362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42" y="4514844"/>
            <a:ext cx="2176266" cy="202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2487903" y="441103"/>
            <a:ext cx="4340131" cy="79884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Транспортировка </a:t>
            </a:r>
            <a:r>
              <a:rPr lang="ru-RU" dirty="0">
                <a:solidFill>
                  <a:srgbClr val="002060"/>
                </a:solidFill>
              </a:rPr>
              <a:t>лазерной энергии на значительное расстояние.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Проблема</a:t>
            </a:r>
            <a:r>
              <a:rPr lang="ru-RU" b="1" dirty="0">
                <a:solidFill>
                  <a:schemeClr val="tx2"/>
                </a:solidFill>
              </a:rPr>
              <a:t>-</a:t>
            </a:r>
            <a:r>
              <a:rPr lang="ru-RU" dirty="0">
                <a:solidFill>
                  <a:srgbClr val="002060"/>
                </a:solidFill>
              </a:rPr>
              <a:t> искажения волнового фронта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6899" y="1578934"/>
            <a:ext cx="3978801" cy="205600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возникновение искажений </a:t>
            </a:r>
            <a:r>
              <a:rPr lang="ru-RU" b="1" dirty="0">
                <a:solidFill>
                  <a:srgbClr val="002060"/>
                </a:solidFill>
              </a:rPr>
              <a:t>внутри передающей системы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из-за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деформации оптических элементов, </a:t>
            </a:r>
            <a:r>
              <a:rPr lang="ru-RU" dirty="0" err="1">
                <a:solidFill>
                  <a:srgbClr val="002060"/>
                </a:solidFill>
              </a:rPr>
              <a:t>разъюстировки</a:t>
            </a:r>
            <a:r>
              <a:rPr lang="ru-RU" dirty="0">
                <a:solidFill>
                  <a:srgbClr val="002060"/>
                </a:solidFill>
              </a:rPr>
              <a:t> и т.п.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снижение эффективности  передачи энергии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57665" y="1578934"/>
            <a:ext cx="4155210" cy="205600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возникновение искажений </a:t>
            </a:r>
            <a:r>
              <a:rPr lang="ru-RU" b="1" dirty="0">
                <a:solidFill>
                  <a:srgbClr val="002060"/>
                </a:solidFill>
              </a:rPr>
              <a:t>при распространении в атмосфере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из-за турбулентных неоднородностей показателя преломления</a:t>
            </a:r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rgbClr val="C00000"/>
                </a:solidFill>
              </a:rPr>
              <a:t>снижение эффективности передачи энергии</a:t>
            </a:r>
          </a:p>
        </p:txBody>
      </p:sp>
      <p:sp>
        <p:nvSpPr>
          <p:cNvPr id="35" name="Стрелка углом 34"/>
          <p:cNvSpPr/>
          <p:nvPr/>
        </p:nvSpPr>
        <p:spPr>
          <a:xfrm rot="5400000">
            <a:off x="6933407" y="784320"/>
            <a:ext cx="781396" cy="708068"/>
          </a:xfrm>
          <a:prstGeom prst="ben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 flipV="1">
            <a:off x="1514033" y="723310"/>
            <a:ext cx="781396" cy="830089"/>
          </a:xfrm>
          <a:prstGeom prst="ben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935390" y="2771341"/>
            <a:ext cx="461818" cy="32327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6700978" y="2780576"/>
            <a:ext cx="461818" cy="34174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557447" y="4669414"/>
            <a:ext cx="461818" cy="59712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18187" y="4343838"/>
            <a:ext cx="1660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разъюстировка</a:t>
            </a: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2256994" y="5837814"/>
            <a:ext cx="461818" cy="59712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18561" y="6138622"/>
            <a:ext cx="1400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деформации</a:t>
            </a: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4919814" y="4414609"/>
            <a:ext cx="461818" cy="59712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50332" y="3990060"/>
            <a:ext cx="172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турбулентность</a:t>
            </a:r>
            <a:endParaRPr lang="ru-RU" dirty="0"/>
          </a:p>
        </p:txBody>
      </p:sp>
      <p:pic>
        <p:nvPicPr>
          <p:cNvPr id="30726" name="Picture 6" descr="E:\Безымянный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23" y="4211670"/>
            <a:ext cx="4652127" cy="197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652" y="3968060"/>
            <a:ext cx="241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н</a:t>
            </a:r>
            <a:r>
              <a:rPr lang="ru-RU" sz="1600" dirty="0" smtClean="0">
                <a:solidFill>
                  <a:srgbClr val="002060"/>
                </a:solidFill>
              </a:rPr>
              <a:t>ачальное распределение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интенсивности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690187" y="3926688"/>
            <a:ext cx="2323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конечное распределение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интенсивности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8665" y="107948"/>
            <a:ext cx="166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alt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5460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Номер слайда 7"/>
          <p:cNvSpPr txBox="1">
            <a:spLocks/>
          </p:cNvSpPr>
          <p:nvPr/>
        </p:nvSpPr>
        <p:spPr bwMode="auto">
          <a:xfrm>
            <a:off x="6940550" y="100013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BEF4954A-6B4C-4337-B571-8E151D991E0B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20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613" y="93663"/>
            <a:ext cx="879633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itchFamily="18" charset="0"/>
              </a:rPr>
              <a:t>Вихревые лазерные пучки</a:t>
            </a:r>
            <a:endParaRPr lang="ru-RU" sz="20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100806" y="5966486"/>
            <a:ext cx="88693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err="1">
                <a:solidFill>
                  <a:srgbClr val="002060"/>
                </a:solidFill>
                <a:latin typeface="+mj-lt"/>
              </a:rPr>
              <a:t>Интерферограмма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сложения вихревого и исходного лазерного пучков (слева) и соответствующая бинарная маска, задаваемая на матрице </a:t>
            </a:r>
            <a:r>
              <a:rPr lang="ru-RU" sz="1600" dirty="0" err="1">
                <a:solidFill>
                  <a:srgbClr val="002060"/>
                </a:solidFill>
                <a:latin typeface="+mj-lt"/>
              </a:rPr>
              <a:t>микрозеркал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(справа), для различных значений топологического заряда (</a:t>
            </a:r>
            <a:r>
              <a:rPr lang="ru-RU" sz="1600" i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= 1 -а, </a:t>
            </a:r>
            <a:r>
              <a:rPr lang="ru-RU" sz="1600" i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= 2-б, </a:t>
            </a:r>
            <a:r>
              <a:rPr lang="ru-RU" sz="1600" i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= 3-в, </a:t>
            </a:r>
            <a:r>
              <a:rPr lang="ru-RU" sz="1600" i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= 4-г, </a:t>
            </a:r>
            <a:r>
              <a:rPr lang="ru-RU" sz="1600" i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= 5-д, </a:t>
            </a:r>
            <a:r>
              <a:rPr lang="ru-RU" sz="1600" i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= 6-е).</a:t>
            </a:r>
            <a:endParaRPr lang="ru-RU" sz="1600" i="1" dirty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endParaRPr lang="ru-RU" sz="1600" dirty="0">
              <a:latin typeface="+mj-lt"/>
            </a:endParaRPr>
          </a:p>
        </p:txBody>
      </p:sp>
      <p:pic>
        <p:nvPicPr>
          <p:cNvPr id="63491" name="Рисунок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13" y="2091668"/>
            <a:ext cx="5414798" cy="13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323" y="3418736"/>
            <a:ext cx="5407813" cy="135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89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38" y="4742114"/>
            <a:ext cx="5414798" cy="13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35063" y="2611747"/>
            <a:ext cx="5032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(а)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01612" y="474723"/>
                <a:ext cx="8796337" cy="1749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rgbClr val="002060"/>
                    </a:solidFill>
                    <a:latin typeface="Times New Roman" pitchFamily="18" charset="0"/>
                  </a:rPr>
                  <a:t>Дифракционная решетка задавалась выражением: </a:t>
                </a:r>
                <a14:m>
                  <m:oMath xmlns:m="http://schemas.openxmlformats.org/officeDocument/2006/math">
                    <m:r>
                      <a:rPr lang="ru-RU" sz="1600" i="1" smtClean="0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ru-RU" sz="160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ru-RU" sz="160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ru-RU" sz="1600" i="1">
                        <a:solidFill>
                          <a:srgbClr val="002060"/>
                        </a:solidFill>
                        <a:latin typeface="Cambria Math"/>
                      </a:rPr>
                      <m:t>𝑠𝑔𝑛</m:t>
                    </m:r>
                    <m:d>
                      <m:d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1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16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1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16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ru-RU" sz="1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𝜋𝛼</m:t>
                                </m:r>
                                <m:r>
                                  <a:rPr lang="ru-RU" sz="160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ru-RU" sz="1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𝜋𝛿</m:t>
                                </m:r>
                                <m:d>
                                  <m:dPr>
                                    <m:ctrlPr>
                                      <a:rPr lang="ru-RU" sz="16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6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16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ru-RU" sz="16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ru-RU" sz="1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16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1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1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ru-RU" sz="1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ru-RU" sz="16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6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16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ru-RU" sz="16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ru-RU" sz="1600" b="0" i="0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ru-RU" sz="1600" b="0" dirty="0">
                    <a:solidFill>
                      <a:srgbClr val="002060"/>
                    </a:solidFill>
                    <a:latin typeface="+mj-lt"/>
                  </a:rPr>
                  <a:t/>
                </a:r>
                <a:br>
                  <a:rPr lang="ru-RU" sz="1600" b="0" dirty="0">
                    <a:solidFill>
                      <a:srgbClr val="002060"/>
                    </a:solidFill>
                    <a:latin typeface="+mj-lt"/>
                  </a:rPr>
                </a:br>
                <a:r>
                  <a:rPr lang="en-US" sz="1600" dirty="0" err="1" smtClean="0">
                    <a:solidFill>
                      <a:srgbClr val="002060"/>
                    </a:solidFill>
                    <a:latin typeface="+mj-lt"/>
                  </a:rPr>
                  <a:t>sgn</a:t>
                </a:r>
                <a:r>
                  <a:rPr lang="ru-RU" sz="1600" dirty="0" smtClean="0">
                    <a:solidFill>
                      <a:srgbClr val="002060"/>
                    </a:solidFill>
                    <a:latin typeface="+mj-lt"/>
                  </a:rPr>
                  <a:t> </a:t>
                </a:r>
                <a:r>
                  <a:rPr lang="ru-RU" sz="1600" dirty="0">
                    <a:solidFill>
                      <a:srgbClr val="002060"/>
                    </a:solidFill>
                    <a:latin typeface="+mj-lt"/>
                  </a:rPr>
                  <a:t>– </a:t>
                </a:r>
                <a:r>
                  <a:rPr lang="ru-RU" sz="1600" dirty="0" err="1">
                    <a:solidFill>
                      <a:srgbClr val="002060"/>
                    </a:solidFill>
                    <a:latin typeface="+mj-lt"/>
                  </a:rPr>
                  <a:t>сигнум</a:t>
                </a:r>
                <a:r>
                  <a:rPr lang="ru-RU" sz="1600" dirty="0">
                    <a:solidFill>
                      <a:srgbClr val="002060"/>
                    </a:solidFill>
                    <a:latin typeface="+mj-lt"/>
                  </a:rPr>
                  <a:t> функция,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600">
                        <a:solidFill>
                          <a:srgbClr val="002060"/>
                        </a:solidFill>
                        <a:latin typeface="Cambria Math"/>
                      </a:rPr>
                      <m:t>α</m:t>
                    </m:r>
                    <m:r>
                      <a:rPr lang="ru-RU" sz="1600" i="1">
                        <a:solidFill>
                          <a:srgbClr val="002060"/>
                        </a:solidFill>
                        <a:latin typeface="Cambria Math"/>
                      </a:rPr>
                      <m:t> −</m:t>
                    </m:r>
                  </m:oMath>
                </a14:m>
                <a:r>
                  <a:rPr lang="ru-RU" sz="1600" dirty="0">
                    <a:solidFill>
                      <a:srgbClr val="002060"/>
                    </a:solidFill>
                    <a:latin typeface="+mj-lt"/>
                  </a:rPr>
                  <a:t> шаг дифракционной решетки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206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ru-RU" sz="160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ru-RU" sz="160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1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arcsin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1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ru-RU" sz="16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16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ru-RU" sz="1600" b="0" i="1" smtClean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ru-RU" sz="1600" i="1">
                        <a:solidFill>
                          <a:srgbClr val="002060"/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ru-RU" sz="160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ru-RU" sz="160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ru-RU" sz="1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ru-RU" sz="16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ru-RU" sz="16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ru-RU" sz="160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ru-RU" sz="1600" b="0" i="0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1600" i="1">
                        <a:solidFill>
                          <a:srgbClr val="002060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ru-RU" sz="160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1600" b="0" i="0" dirty="0">
                    <a:solidFill>
                      <a:srgbClr val="002060"/>
                    </a:solidFill>
                    <a:latin typeface="+mj-lt"/>
                  </a:rPr>
                  <a:t>- распределение амплитуды и фазы</a:t>
                </a:r>
                <a:r>
                  <a:rPr lang="ru-RU" sz="16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rgbClr val="002060"/>
                        </a:solidFill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ru-RU" sz="160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ru-RU" sz="1600" b="0" i="1" smtClean="0">
                        <a:solidFill>
                          <a:srgbClr val="002060"/>
                        </a:solidFill>
                        <a:latin typeface="Cambria Math"/>
                      </a:rPr>
                      <m:t> пучка.</m:t>
                    </m:r>
                  </m:oMath>
                </a14:m>
                <a:endParaRPr lang="ru-RU" sz="1600" b="0" i="0" dirty="0">
                  <a:solidFill>
                    <a:srgbClr val="002060"/>
                  </a:solidFill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1600" b="0" i="0" smtClean="0">
                        <a:solidFill>
                          <a:srgbClr val="002060"/>
                        </a:solidFill>
                        <a:latin typeface="Cambria Math"/>
                      </a:rPr>
                      <m:t>Д</m:t>
                    </m:r>
                  </m:oMath>
                </a14:m>
                <a:r>
                  <a:rPr lang="ru-RU" sz="1600" dirty="0">
                    <a:solidFill>
                      <a:srgbClr val="002060"/>
                    </a:solidFill>
                    <a:latin typeface="+mj-lt"/>
                  </a:rPr>
                  <a:t>ля вихревого пучка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600">
                        <a:solidFill>
                          <a:srgbClr val="002060"/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1600">
                            <a:solidFill>
                              <a:srgbClr val="002060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ru-RU" sz="1600">
                            <a:solidFill>
                              <a:srgbClr val="002060"/>
                            </a:solidFill>
                            <a:latin typeface="Cambria Math"/>
                          </a:rPr>
                          <m:t>y</m:t>
                        </m:r>
                      </m:e>
                    </m:d>
                    <m:r>
                      <a:rPr lang="ru-RU" sz="1600">
                        <a:solidFill>
                          <a:srgbClr val="002060"/>
                        </a:solidFill>
                        <a:latin typeface="Cambria Math"/>
                      </a:rPr>
                      <m:t>=±</m:t>
                    </m:r>
                    <m:r>
                      <a:rPr lang="en-US" sz="1600" i="1">
                        <a:solidFill>
                          <a:srgbClr val="002060"/>
                        </a:solidFill>
                        <a:latin typeface="Cambria Math"/>
                      </a:rPr>
                      <m:t>𝑙</m:t>
                    </m:r>
                    <m:r>
                      <a:rPr lang="en-US" sz="16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ru-RU" sz="1600">
                        <a:solidFill>
                          <a:srgbClr val="002060"/>
                        </a:solidFill>
                        <a:latin typeface="Cambria Math"/>
                      </a:rPr>
                      <m:t>arctg</m:t>
                    </m:r>
                    <m:r>
                      <a:rPr lang="ru-RU" sz="1600" i="1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1600">
                            <a:solidFill>
                              <a:srgbClr val="002060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lit/>
                          </m:rPr>
                          <a:rPr lang="ru-RU" sz="1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ru-RU" sz="1600">
                            <a:solidFill>
                              <a:srgbClr val="002060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ru-RU" sz="1600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1600" b="0" i="1" smtClean="0">
                        <a:solidFill>
                          <a:srgbClr val="002060"/>
                        </a:solidFill>
                        <a:latin typeface="Cambria Math"/>
                      </a:rPr>
                      <m:t>где 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sz="1600" dirty="0">
                    <a:solidFill>
                      <a:srgbClr val="002060"/>
                    </a:solidFill>
                    <a:latin typeface="+mj-lt"/>
                  </a:rPr>
                  <a:t> –</a:t>
                </a:r>
                <a:r>
                  <a:rPr lang="ru-RU" sz="1600" dirty="0">
                    <a:solidFill>
                      <a:srgbClr val="002060"/>
                    </a:solidFill>
                    <a:latin typeface="+mj-lt"/>
                  </a:rPr>
                  <a:t>топологический заряд</a:t>
                </a:r>
              </a:p>
              <a:p>
                <a:pPr algn="ctr"/>
                <a:endParaRPr lang="ru-RU" sz="1600" dirty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12" y="474723"/>
                <a:ext cx="8796337" cy="1749197"/>
              </a:xfrm>
              <a:prstGeom prst="rect">
                <a:avLst/>
              </a:prstGeom>
              <a:blipFill rotWithShape="1">
                <a:blip r:embed="rId5"/>
                <a:stretch>
                  <a:fillRect t="-10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211136" y="2576634"/>
            <a:ext cx="5032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(б)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102519" y="3954010"/>
            <a:ext cx="5032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(в)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211136" y="3954010"/>
            <a:ext cx="5032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(г)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102519" y="5233946"/>
            <a:ext cx="5032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(д)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230186" y="5176796"/>
            <a:ext cx="5032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(е)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5820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Номер слайда 7"/>
          <p:cNvSpPr txBox="1">
            <a:spLocks/>
          </p:cNvSpPr>
          <p:nvPr/>
        </p:nvSpPr>
        <p:spPr bwMode="auto">
          <a:xfrm>
            <a:off x="6960393" y="6457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BEF4954A-6B4C-4337-B571-8E151D991E0B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21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62573" y="8737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3831" y="118572"/>
            <a:ext cx="879633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800000"/>
                </a:solidFill>
                <a:latin typeface="+mj-lt"/>
              </a:rPr>
              <a:t>Поперечные размеры вихревых лазерных пучков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Прямоугольник 8"/>
              <p:cNvSpPr>
                <a:spLocks noChangeArrowheads="1"/>
              </p:cNvSpPr>
              <p:nvPr/>
            </p:nvSpPr>
            <p:spPr bwMode="auto">
              <a:xfrm>
                <a:off x="133786" y="5823704"/>
                <a:ext cx="886936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600" dirty="0">
                    <a:solidFill>
                      <a:srgbClr val="002060"/>
                    </a:solidFill>
                    <a:latin typeface="Times New Roman" pitchFamily="18" charset="0"/>
                  </a:rPr>
                  <a:t>Распределения интенсивности вихревых пучков на экране для различных значений топологического заряда </a:t>
                </a:r>
                <a14:m>
                  <m:oMath xmlns:m="http://schemas.openxmlformats.org/officeDocument/2006/math">
                    <m:r>
                      <a:rPr lang="ru-RU" sz="1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 </m:t>
                    </m:r>
                    <m:r>
                      <a:rPr lang="ru-RU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ru-RU" sz="1600" dirty="0">
                    <a:solidFill>
                      <a:srgbClr val="002060"/>
                    </a:solidFill>
                    <a:latin typeface="Times New Roman" pitchFamily="18" charset="0"/>
                  </a:rPr>
                  <a:t> при </a:t>
                </a:r>
                <a:r>
                  <a:rPr lang="ru-RU" sz="1600" b="1" dirty="0">
                    <a:solidFill>
                      <a:srgbClr val="002060"/>
                    </a:solidFill>
                    <a:latin typeface="Times New Roman" pitchFamily="18" charset="0"/>
                  </a:rPr>
                  <a:t>различных размерах </a:t>
                </a:r>
                <a:r>
                  <a:rPr lang="ru-RU" sz="1600" dirty="0">
                    <a:solidFill>
                      <a:srgbClr val="002060"/>
                    </a:solidFill>
                    <a:latin typeface="Times New Roman" pitchFamily="18" charset="0"/>
                  </a:rPr>
                  <a:t>(</a:t>
                </a:r>
                <a:r>
                  <a:rPr lang="ru-RU" sz="1600" b="1" dirty="0">
                    <a:solidFill>
                      <a:srgbClr val="002060"/>
                    </a:solidFill>
                    <a:latin typeface="Times New Roman" pitchFamily="18" charset="0"/>
                  </a:rPr>
                  <a:t>слева</a:t>
                </a:r>
                <a:r>
                  <a:rPr lang="ru-RU" sz="1600" dirty="0">
                    <a:solidFill>
                      <a:srgbClr val="002060"/>
                    </a:solidFill>
                    <a:latin typeface="Times New Roman" pitchFamily="18" charset="0"/>
                  </a:rPr>
                  <a:t>) и после </a:t>
                </a:r>
                <a:r>
                  <a:rPr lang="ru-RU" sz="1600" b="1" dirty="0">
                    <a:solidFill>
                      <a:srgbClr val="002060"/>
                    </a:solidFill>
                    <a:latin typeface="Times New Roman" pitchFamily="18" charset="0"/>
                  </a:rPr>
                  <a:t>приведения к радиусу гауссова </a:t>
                </a:r>
                <a:r>
                  <a:rPr lang="ru-RU" sz="1600" dirty="0">
                    <a:solidFill>
                      <a:srgbClr val="002060"/>
                    </a:solidFill>
                    <a:latin typeface="Times New Roman" pitchFamily="18" charset="0"/>
                  </a:rPr>
                  <a:t>пучка (</a:t>
                </a:r>
                <a:r>
                  <a:rPr lang="ru-RU" sz="1600" b="1" dirty="0">
                    <a:solidFill>
                      <a:srgbClr val="002060"/>
                    </a:solidFill>
                    <a:latin typeface="Times New Roman" pitchFamily="18" charset="0"/>
                  </a:rPr>
                  <a:t>справа</a:t>
                </a:r>
                <a:r>
                  <a:rPr lang="ru-RU" sz="1600" dirty="0">
                    <a:solidFill>
                      <a:srgbClr val="002060"/>
                    </a:solidFill>
                    <a:latin typeface="Times New Roman" pitchFamily="18" charset="0"/>
                  </a:rPr>
                  <a:t>)</a:t>
                </a:r>
                <a:endParaRPr lang="ru-RU" sz="1600" dirty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196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786" y="5823704"/>
                <a:ext cx="8869362" cy="830997"/>
              </a:xfrm>
              <a:prstGeom prst="rect">
                <a:avLst/>
              </a:prstGeom>
              <a:blipFill rotWithShape="1">
                <a:blip r:embed="rId2"/>
                <a:stretch>
                  <a:fillRect t="-2190" b="-80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Рисунок 34"/>
          <p:cNvPicPr/>
          <p:nvPr/>
        </p:nvPicPr>
        <p:blipFill>
          <a:blip r:embed="rId3"/>
          <a:stretch>
            <a:fillRect/>
          </a:stretch>
        </p:blipFill>
        <p:spPr>
          <a:xfrm>
            <a:off x="194004" y="785003"/>
            <a:ext cx="1322130" cy="1110349"/>
          </a:xfrm>
          <a:prstGeom prst="rect">
            <a:avLst/>
          </a:prstGeom>
        </p:spPr>
      </p:pic>
      <p:pic>
        <p:nvPicPr>
          <p:cNvPr id="50" name="Рисунок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5405" y="776690"/>
            <a:ext cx="1205827" cy="1110349"/>
          </a:xfrm>
          <a:prstGeom prst="rect">
            <a:avLst/>
          </a:prstGeom>
        </p:spPr>
      </p:pic>
      <p:pic>
        <p:nvPicPr>
          <p:cNvPr id="51" name="Рисунок 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4004" y="2086553"/>
            <a:ext cx="1322130" cy="1064023"/>
          </a:xfrm>
          <a:prstGeom prst="rect">
            <a:avLst/>
          </a:prstGeom>
        </p:spPr>
      </p:pic>
      <p:pic>
        <p:nvPicPr>
          <p:cNvPr id="52" name="Рисунок 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8287" y="2078238"/>
            <a:ext cx="1182945" cy="1064026"/>
          </a:xfrm>
          <a:prstGeom prst="rect">
            <a:avLst/>
          </a:prstGeom>
        </p:spPr>
      </p:pic>
      <p:pic>
        <p:nvPicPr>
          <p:cNvPr id="71" name="Рисунок 70"/>
          <p:cNvPicPr/>
          <p:nvPr/>
        </p:nvPicPr>
        <p:blipFill>
          <a:blip r:embed="rId7"/>
          <a:stretch>
            <a:fillRect/>
          </a:stretch>
        </p:blipFill>
        <p:spPr>
          <a:xfrm>
            <a:off x="173831" y="3359485"/>
            <a:ext cx="1342303" cy="1096192"/>
          </a:xfrm>
          <a:prstGeom prst="rect">
            <a:avLst/>
          </a:prstGeom>
        </p:spPr>
      </p:pic>
      <p:pic>
        <p:nvPicPr>
          <p:cNvPr id="72" name="Рисунок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5405" y="3342860"/>
            <a:ext cx="1205827" cy="1096192"/>
          </a:xfrm>
          <a:prstGeom prst="rect">
            <a:avLst/>
          </a:prstGeom>
        </p:spPr>
      </p:pic>
      <p:pic>
        <p:nvPicPr>
          <p:cNvPr id="81" name="Рисунок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3393" y="4630251"/>
            <a:ext cx="1274925" cy="1043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5870707"/>
                  </p:ext>
                </p:extLst>
              </p:nvPr>
            </p:nvGraphicFramePr>
            <p:xfrm>
              <a:off x="2905127" y="1648965"/>
              <a:ext cx="3345996" cy="3834953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73628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154184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455524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127463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i="1" dirty="0">
                              <a:solidFill>
                                <a:srgbClr val="002060"/>
                              </a:solidFill>
                              <a:effectLst/>
                            </a:rPr>
                            <a:t>a</a:t>
                          </a:r>
                          <a:r>
                            <a:rPr lang="en-US" sz="1600" baseline="0" dirty="0">
                              <a:solidFill>
                                <a:srgbClr val="002060"/>
                              </a:solidFill>
                              <a:effectLst/>
                            </a:rPr>
                            <a:t> </a:t>
                          </a: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[см]</a:t>
                          </a:r>
                          <a:r>
                            <a:rPr lang="ru-RU" sz="1600" baseline="0" dirty="0">
                              <a:solidFill>
                                <a:srgbClr val="002060"/>
                              </a:solidFill>
                              <a:effectLst/>
                            </a:rPr>
                            <a:t> различные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baseline="0" dirty="0">
                              <a:solidFill>
                                <a:srgbClr val="002060"/>
                              </a:solidFill>
                              <a:effectLst/>
                            </a:rPr>
                            <a:t>размеры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i="1" dirty="0">
                              <a:solidFill>
                                <a:srgbClr val="002060"/>
                              </a:solidFill>
                              <a:effectLst/>
                            </a:rPr>
                            <a:t>a </a:t>
                          </a: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[см]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baseline="0" dirty="0">
                              <a:solidFill>
                                <a:srgbClr val="002060"/>
                              </a:solidFill>
                              <a:effectLst/>
                            </a:rPr>
                            <a:t>размеры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«одинаковы»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713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 </m:t>
                              </m:r>
                              <m:r>
                                <a:rPr lang="en-US" sz="16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𝑙</m:t>
                              </m:r>
                            </m:oMath>
                          </a14:m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 = 0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1.41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 </m:t>
                              </m:r>
                              <m:r>
                                <a:rPr lang="en-US" sz="16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𝑙</m:t>
                              </m:r>
                            </m:oMath>
                          </a14:m>
                          <a:r>
                            <a:rPr lang="ru-RU" sz="1600">
                              <a:solidFill>
                                <a:srgbClr val="002060"/>
                              </a:solidFill>
                              <a:effectLst/>
                            </a:rPr>
                            <a:t> = 1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1.41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 </m:t>
                              </m:r>
                              <m:r>
                                <a:rPr lang="en-US" sz="16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𝑙</m:t>
                              </m:r>
                            </m:oMath>
                          </a14:m>
                          <a:r>
                            <a:rPr lang="ru-RU" sz="1600">
                              <a:solidFill>
                                <a:srgbClr val="002060"/>
                              </a:solidFill>
                              <a:effectLst/>
                            </a:rPr>
                            <a:t> = 2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1.49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1.41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 </m:t>
                              </m:r>
                              <m:r>
                                <a:rPr lang="en-US" sz="16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𝑙</m:t>
                              </m:r>
                            </m:oMath>
                          </a14:m>
                          <a:r>
                            <a:rPr lang="ru-RU" sz="1600">
                              <a:solidFill>
                                <a:srgbClr val="002060"/>
                              </a:solidFill>
                              <a:effectLst/>
                            </a:rPr>
                            <a:t> = 3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1.57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1.32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 </m:t>
                              </m:r>
                              <m:r>
                                <a:rPr lang="en-US" sz="16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𝑙</m:t>
                              </m:r>
                            </m:oMath>
                          </a14:m>
                          <a:r>
                            <a:rPr lang="ru-RU" sz="1600">
                              <a:solidFill>
                                <a:srgbClr val="002060"/>
                              </a:solidFill>
                              <a:effectLst/>
                            </a:rPr>
                            <a:t> = 4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1.66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1.32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 </m:t>
                              </m:r>
                              <m:r>
                                <a:rPr lang="en-US" sz="16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𝑙</m:t>
                              </m:r>
                            </m:oMath>
                          </a14:m>
                          <a:r>
                            <a:rPr lang="ru-RU" sz="1600">
                              <a:solidFill>
                                <a:srgbClr val="002060"/>
                              </a:solidFill>
                              <a:effectLst/>
                            </a:rPr>
                            <a:t> = 5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1.74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1.41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ru-RU" sz="160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 </m:t>
                              </m:r>
                              <m:r>
                                <a:rPr lang="en-US" sz="16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𝑙</m:t>
                              </m:r>
                            </m:oMath>
                          </a14:m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 = 6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1.82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1.49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5870707"/>
                  </p:ext>
                </p:extLst>
              </p:nvPr>
            </p:nvGraphicFramePr>
            <p:xfrm>
              <a:off x="2905127" y="1648965"/>
              <a:ext cx="3345996" cy="3834953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73628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15418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45552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</a:tblGrid>
                  <a:tr h="127463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i="1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a</a:t>
                          </a:r>
                          <a:r>
                            <a:rPr lang="en-US" sz="1600" baseline="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 </a:t>
                          </a:r>
                          <a:r>
                            <a:rPr lang="ru-RU" sz="16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[см</a:t>
                          </a: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]</a:t>
                          </a:r>
                          <a:r>
                            <a:rPr lang="ru-RU" sz="1600" baseline="0" dirty="0">
                              <a:solidFill>
                                <a:srgbClr val="002060"/>
                              </a:solidFill>
                              <a:effectLst/>
                            </a:rPr>
                            <a:t> различные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baseline="0" dirty="0">
                              <a:solidFill>
                                <a:srgbClr val="002060"/>
                              </a:solidFill>
                              <a:effectLst/>
                            </a:rPr>
                            <a:t>размеры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i="1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a </a:t>
                          </a:r>
                          <a:r>
                            <a:rPr lang="ru-RU" sz="16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[см</a:t>
                          </a: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]</a:t>
                          </a:r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baseline="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размеры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«одинаковы»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10"/>
                          <a:stretch>
                            <a:fillRect l="-826" t="-348333" r="-353719" b="-6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1.41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10"/>
                          <a:stretch>
                            <a:fillRect l="-826" t="-440984" r="-353719" b="-5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1.41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10"/>
                          <a:stretch>
                            <a:fillRect l="-826" t="-550000" r="-353719" b="-4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1.49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1.41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10"/>
                          <a:stretch>
                            <a:fillRect l="-826" t="-650000" r="-353719" b="-3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1.57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1.32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10"/>
                          <a:stretch>
                            <a:fillRect l="-826" t="-750000" r="-353719" b="-2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>
                              <a:solidFill>
                                <a:srgbClr val="002060"/>
                              </a:solidFill>
                              <a:effectLst/>
                            </a:rPr>
                            <a:t>1.66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1.32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10"/>
                          <a:stretch>
                            <a:fillRect l="-826" t="-850000" r="-353719" b="-1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1.74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1.41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10"/>
                          <a:stretch>
                            <a:fillRect l="-826" t="-950000" r="-353719" b="-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1.82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effectLst/>
                            </a:rPr>
                            <a:t>1.49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+mj-lt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2" name="Рисунок 8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89223" y="2061611"/>
            <a:ext cx="1299185" cy="1048943"/>
          </a:xfrm>
          <a:prstGeom prst="rect">
            <a:avLst/>
          </a:prstGeom>
        </p:spPr>
      </p:pic>
      <p:pic>
        <p:nvPicPr>
          <p:cNvPr id="83" name="Рисунок 82"/>
          <p:cNvPicPr/>
          <p:nvPr/>
        </p:nvPicPr>
        <p:blipFill>
          <a:blip r:embed="rId12"/>
          <a:stretch>
            <a:fillRect/>
          </a:stretch>
        </p:blipFill>
        <p:spPr>
          <a:xfrm>
            <a:off x="7684178" y="2020046"/>
            <a:ext cx="1318970" cy="1132073"/>
          </a:xfrm>
          <a:prstGeom prst="rect">
            <a:avLst/>
          </a:prstGeom>
        </p:spPr>
      </p:pic>
      <p:pic>
        <p:nvPicPr>
          <p:cNvPr id="84" name="Рисунок 83"/>
          <p:cNvPicPr/>
          <p:nvPr/>
        </p:nvPicPr>
        <p:blipFill>
          <a:blip r:embed="rId13"/>
          <a:stretch>
            <a:fillRect/>
          </a:stretch>
        </p:blipFill>
        <p:spPr>
          <a:xfrm>
            <a:off x="6251123" y="3292981"/>
            <a:ext cx="1385101" cy="1123757"/>
          </a:xfrm>
          <a:prstGeom prst="rect">
            <a:avLst/>
          </a:prstGeom>
        </p:spPr>
      </p:pic>
      <p:pic>
        <p:nvPicPr>
          <p:cNvPr id="85" name="Рисунок 84"/>
          <p:cNvPicPr/>
          <p:nvPr/>
        </p:nvPicPr>
        <p:blipFill>
          <a:blip r:embed="rId14"/>
          <a:stretch>
            <a:fillRect/>
          </a:stretch>
        </p:blipFill>
        <p:spPr>
          <a:xfrm>
            <a:off x="7671108" y="3334547"/>
            <a:ext cx="1299060" cy="1072339"/>
          </a:xfrm>
          <a:prstGeom prst="rect">
            <a:avLst/>
          </a:prstGeom>
        </p:spPr>
      </p:pic>
      <p:pic>
        <p:nvPicPr>
          <p:cNvPr id="86" name="Рисунок 85"/>
          <p:cNvPicPr/>
          <p:nvPr/>
        </p:nvPicPr>
        <p:blipFill>
          <a:blip r:embed="rId15"/>
          <a:stretch>
            <a:fillRect/>
          </a:stretch>
        </p:blipFill>
        <p:spPr>
          <a:xfrm>
            <a:off x="6960393" y="4558468"/>
            <a:ext cx="1341084" cy="1079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18630" y="1707940"/>
                <a:ext cx="67287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 </m:t>
                    </m:r>
                    <m:r>
                      <a:rPr lang="en-US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𝑙</m:t>
                    </m:r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itchFamily="18" charset="0"/>
                  </a:rPr>
                  <a:t> = 0</a:t>
                </a:r>
                <a:endParaRPr lang="ru-RU" dirty="0">
                  <a:solidFill>
                    <a:srgbClr val="002060"/>
                  </a:solidFill>
                  <a:latin typeface="Times New Roman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0" y="1707940"/>
                <a:ext cx="672877" cy="507831"/>
              </a:xfrm>
              <a:prstGeom prst="rect">
                <a:avLst/>
              </a:prstGeom>
              <a:blipFill rotWithShape="1">
                <a:blip r:embed="rId16"/>
                <a:stretch>
                  <a:fillRect r="-8182" b="-9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1872477" y="1707939"/>
                <a:ext cx="672877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 </m:t>
                    </m:r>
                    <m:r>
                      <a:rPr lang="en-US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𝑙</m:t>
                    </m:r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itchFamily="18" charset="0"/>
                  </a:rPr>
                  <a:t> = 1</a:t>
                </a:r>
                <a:endParaRPr lang="ru-RU" dirty="0">
                  <a:solidFill>
                    <a:srgbClr val="002060"/>
                  </a:solidFill>
                  <a:latin typeface="Times New Roman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477" y="1707939"/>
                <a:ext cx="672877" cy="458074"/>
              </a:xfrm>
              <a:prstGeom prst="rect">
                <a:avLst/>
              </a:prstGeom>
              <a:blipFill rotWithShape="1">
                <a:blip r:embed="rId17"/>
                <a:stretch>
                  <a:fillRect r="-7207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508543" y="2956395"/>
                <a:ext cx="672877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 </m:t>
                    </m:r>
                    <m:r>
                      <a:rPr lang="en-US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𝑙</m:t>
                    </m:r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itchFamily="18" charset="0"/>
                  </a:rPr>
                  <a:t> = 2</a:t>
                </a:r>
                <a:endParaRPr lang="ru-RU" dirty="0">
                  <a:solidFill>
                    <a:srgbClr val="002060"/>
                  </a:solidFill>
                  <a:latin typeface="Times New Roman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43" y="2956395"/>
                <a:ext cx="672877" cy="458074"/>
              </a:xfrm>
              <a:prstGeom prst="rect">
                <a:avLst/>
              </a:prstGeom>
              <a:blipFill rotWithShape="1">
                <a:blip r:embed="rId18"/>
                <a:stretch>
                  <a:fillRect r="-7207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1872477" y="2956395"/>
                <a:ext cx="672877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 </m:t>
                    </m:r>
                    <m:r>
                      <a:rPr lang="en-US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𝑙</m:t>
                    </m:r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itchFamily="18" charset="0"/>
                  </a:rPr>
                  <a:t> = 3</a:t>
                </a:r>
                <a:endParaRPr lang="ru-RU" dirty="0">
                  <a:solidFill>
                    <a:srgbClr val="002060"/>
                  </a:solidFill>
                  <a:latin typeface="Times New Roman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477" y="2956395"/>
                <a:ext cx="672877" cy="458074"/>
              </a:xfrm>
              <a:prstGeom prst="rect">
                <a:avLst/>
              </a:prstGeom>
              <a:blipFill rotWithShape="1">
                <a:blip r:embed="rId19"/>
                <a:stretch>
                  <a:fillRect r="-7207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433729" y="4274414"/>
                <a:ext cx="672877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 </m:t>
                    </m:r>
                    <m:r>
                      <a:rPr lang="en-US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𝑙</m:t>
                    </m:r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itchFamily="18" charset="0"/>
                  </a:rPr>
                  <a:t> = 4</a:t>
                </a:r>
                <a:endParaRPr lang="ru-RU" dirty="0">
                  <a:solidFill>
                    <a:srgbClr val="002060"/>
                  </a:solidFill>
                  <a:latin typeface="Times New Roman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29" y="4274414"/>
                <a:ext cx="672877" cy="458074"/>
              </a:xfrm>
              <a:prstGeom prst="rect">
                <a:avLst/>
              </a:prstGeom>
              <a:blipFill rotWithShape="1">
                <a:blip r:embed="rId20"/>
                <a:stretch>
                  <a:fillRect r="-7207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1870479" y="4266105"/>
                <a:ext cx="672877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 </m:t>
                    </m:r>
                    <m:r>
                      <a:rPr lang="en-US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𝑙</m:t>
                    </m:r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itchFamily="18" charset="0"/>
                  </a:rPr>
                  <a:t> = 5</a:t>
                </a:r>
                <a:endParaRPr lang="ru-RU" dirty="0">
                  <a:solidFill>
                    <a:srgbClr val="002060"/>
                  </a:solidFill>
                  <a:latin typeface="Times New Roman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479" y="4266105"/>
                <a:ext cx="672877" cy="458074"/>
              </a:xfrm>
              <a:prstGeom prst="rect">
                <a:avLst/>
              </a:prstGeom>
              <a:blipFill rotWithShape="1">
                <a:blip r:embed="rId21"/>
                <a:stretch>
                  <a:fillRect r="-7273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1225170" y="5477682"/>
                <a:ext cx="67287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 </m:t>
                    </m:r>
                    <m:r>
                      <a:rPr lang="en-US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𝑙</m:t>
                    </m:r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itchFamily="18" charset="0"/>
                  </a:rPr>
                  <a:t> = 6</a:t>
                </a:r>
                <a:endParaRPr lang="ru-RU" dirty="0">
                  <a:solidFill>
                    <a:srgbClr val="002060"/>
                  </a:solidFill>
                  <a:latin typeface="Times New Roman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170" y="5477682"/>
                <a:ext cx="672877" cy="507831"/>
              </a:xfrm>
              <a:prstGeom prst="rect">
                <a:avLst/>
              </a:prstGeom>
              <a:blipFill rotWithShape="1">
                <a:blip r:embed="rId22"/>
                <a:stretch>
                  <a:fillRect r="-8182" b="-9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6553263" y="2896660"/>
                <a:ext cx="672877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 </m:t>
                    </m:r>
                    <m:r>
                      <a:rPr lang="en-US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𝑙</m:t>
                    </m:r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itchFamily="18" charset="0"/>
                  </a:rPr>
                  <a:t> = 2</a:t>
                </a:r>
                <a:endParaRPr lang="ru-RU" dirty="0">
                  <a:solidFill>
                    <a:srgbClr val="002060"/>
                  </a:solidFill>
                  <a:latin typeface="Times New Roman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63" y="2896660"/>
                <a:ext cx="672877" cy="458074"/>
              </a:xfrm>
              <a:prstGeom prst="rect">
                <a:avLst/>
              </a:prstGeom>
              <a:blipFill rotWithShape="1">
                <a:blip r:embed="rId23"/>
                <a:stretch>
                  <a:fillRect r="-8182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7974022" y="2948082"/>
                <a:ext cx="672877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 </m:t>
                    </m:r>
                    <m:r>
                      <a:rPr lang="en-US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𝑙</m:t>
                    </m:r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itchFamily="18" charset="0"/>
                  </a:rPr>
                  <a:t> = 3</a:t>
                </a:r>
                <a:endParaRPr lang="ru-RU" dirty="0">
                  <a:solidFill>
                    <a:srgbClr val="002060"/>
                  </a:solidFill>
                  <a:latin typeface="Times New Roman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022" y="2948082"/>
                <a:ext cx="672877" cy="458074"/>
              </a:xfrm>
              <a:prstGeom prst="rect">
                <a:avLst/>
              </a:prstGeom>
              <a:blipFill rotWithShape="1">
                <a:blip r:embed="rId24"/>
                <a:stretch>
                  <a:fillRect r="-8182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6654899" y="4210070"/>
                <a:ext cx="672877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 </m:t>
                    </m:r>
                    <m:r>
                      <a:rPr lang="en-US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𝑙</m:t>
                    </m:r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itchFamily="18" charset="0"/>
                  </a:rPr>
                  <a:t> = 4</a:t>
                </a:r>
                <a:endParaRPr lang="ru-RU" dirty="0">
                  <a:solidFill>
                    <a:srgbClr val="002060"/>
                  </a:solidFill>
                  <a:latin typeface="Times New Roman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899" y="4210070"/>
                <a:ext cx="672877" cy="458074"/>
              </a:xfrm>
              <a:prstGeom prst="rect">
                <a:avLst/>
              </a:prstGeom>
              <a:blipFill rotWithShape="1">
                <a:blip r:embed="rId25"/>
                <a:stretch>
                  <a:fillRect r="-7273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8005924" y="4201761"/>
                <a:ext cx="672877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 </m:t>
                    </m:r>
                    <m:r>
                      <a:rPr lang="en-US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𝑙</m:t>
                    </m:r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itchFamily="18" charset="0"/>
                  </a:rPr>
                  <a:t> = 5</a:t>
                </a:r>
                <a:endParaRPr lang="ru-RU" dirty="0">
                  <a:solidFill>
                    <a:srgbClr val="002060"/>
                  </a:solidFill>
                  <a:latin typeface="Times New Roman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924" y="4201761"/>
                <a:ext cx="672877" cy="458074"/>
              </a:xfrm>
              <a:prstGeom prst="rect">
                <a:avLst/>
              </a:prstGeom>
              <a:blipFill rotWithShape="1">
                <a:blip r:embed="rId26"/>
                <a:stretch>
                  <a:fillRect r="-7207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7267482" y="5419491"/>
                <a:ext cx="672877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 </m:t>
                    </m:r>
                    <m:r>
                      <a:rPr lang="en-US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𝑙</m:t>
                    </m:r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itchFamily="18" charset="0"/>
                  </a:rPr>
                  <a:t> = 6</a:t>
                </a:r>
                <a:endParaRPr lang="ru-RU" dirty="0">
                  <a:solidFill>
                    <a:srgbClr val="002060"/>
                  </a:solidFill>
                  <a:latin typeface="Times New Roman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482" y="5419491"/>
                <a:ext cx="672877" cy="458074"/>
              </a:xfrm>
              <a:prstGeom prst="rect">
                <a:avLst/>
              </a:prstGeom>
              <a:blipFill rotWithShape="1">
                <a:blip r:embed="rId27"/>
                <a:stretch>
                  <a:fillRect r="-7207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265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C3D4F548-958E-4D75-9714-F2BED4C89A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413300"/>
              </p:ext>
            </p:extLst>
          </p:nvPr>
        </p:nvGraphicFramePr>
        <p:xfrm>
          <a:off x="1675866" y="3075709"/>
          <a:ext cx="5432540" cy="271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Номер слайда 7"/>
          <p:cNvSpPr txBox="1">
            <a:spLocks/>
          </p:cNvSpPr>
          <p:nvPr/>
        </p:nvSpPr>
        <p:spPr bwMode="auto">
          <a:xfrm>
            <a:off x="6940550" y="100013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BEF4954A-6B4C-4337-B571-8E151D991E0B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22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455" y="100013"/>
            <a:ext cx="879633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800000"/>
                </a:solidFill>
                <a:latin typeface="+mj-lt"/>
              </a:rPr>
              <a:t>Результаты эксперимента</a:t>
            </a:r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113942" y="5587821"/>
            <a:ext cx="88693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Среднеквадратическое отклонение энергетического центра тяжести вихревых пучков при различных значениях топологического заряда: (а) – с различающимися начальными поперечными размерами; (б) – с одинаковыми начальными поперечными размерами в зависимости от высоты над нагреваемой поверхностью.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8406" y="1361575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(а)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436732" y="4150581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(б) 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C3D4F548-958E-4D75-9714-F2BED4C89A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154928"/>
              </p:ext>
            </p:extLst>
          </p:nvPr>
        </p:nvGraphicFramePr>
        <p:xfrm>
          <a:off x="1620426" y="500123"/>
          <a:ext cx="5344239" cy="265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4721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/>
          </p:cNvPr>
          <p:cNvSpPr/>
          <p:nvPr/>
        </p:nvSpPr>
        <p:spPr>
          <a:xfrm>
            <a:off x="134938" y="93663"/>
            <a:ext cx="8869362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15">
            <a:extLst/>
          </p:cNvPr>
          <p:cNvSpPr txBox="1">
            <a:spLocks noChangeArrowheads="1"/>
          </p:cNvSpPr>
          <p:nvPr/>
        </p:nvSpPr>
        <p:spPr bwMode="auto">
          <a:xfrm>
            <a:off x="134143" y="1322250"/>
            <a:ext cx="886618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1</a:t>
            </a:r>
            <a:r>
              <a:rPr lang="ru-RU" sz="1700" dirty="0">
                <a:solidFill>
                  <a:srgbClr val="002060"/>
                </a:solidFill>
                <a:latin typeface="+mj-lt"/>
              </a:rPr>
              <a:t>) </a:t>
            </a:r>
            <a:r>
              <a:rPr lang="en-US" sz="1700" dirty="0" err="1">
                <a:solidFill>
                  <a:srgbClr val="002060"/>
                </a:solidFill>
                <a:latin typeface="+mj-lt"/>
              </a:rPr>
              <a:t>Banakh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V.A., </a:t>
            </a:r>
            <a:r>
              <a:rPr lang="en-US" sz="1700" dirty="0" err="1">
                <a:solidFill>
                  <a:srgbClr val="002060"/>
                </a:solidFill>
                <a:latin typeface="+mj-lt"/>
              </a:rPr>
              <a:t>Gordeev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E.V., </a:t>
            </a:r>
            <a:r>
              <a:rPr lang="en-US" sz="1700" b="1" dirty="0" err="1">
                <a:solidFill>
                  <a:srgbClr val="002060"/>
                </a:solidFill>
                <a:latin typeface="+mj-lt"/>
              </a:rPr>
              <a:t>Kuskov</a:t>
            </a:r>
            <a:r>
              <a:rPr lang="en-US" sz="1700" b="1" dirty="0">
                <a:solidFill>
                  <a:srgbClr val="002060"/>
                </a:solidFill>
                <a:latin typeface="+mj-lt"/>
              </a:rPr>
              <a:t> V.V., 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Rostov A.P. and </a:t>
            </a:r>
            <a:r>
              <a:rPr lang="en-US" sz="1700" dirty="0" err="1">
                <a:solidFill>
                  <a:srgbClr val="002060"/>
                </a:solidFill>
                <a:latin typeface="+mj-lt"/>
              </a:rPr>
              <a:t>Shesternin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A.N. Controlling the Initial </a:t>
            </a:r>
            <a:r>
              <a:rPr lang="en-US" sz="1700" dirty="0" err="1">
                <a:solidFill>
                  <a:srgbClr val="002060"/>
                </a:solidFill>
                <a:latin typeface="+mj-lt"/>
              </a:rPr>
              <a:t>Wavefront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of a Spatially Partially Coherent Beam by the Aperture Sensing Technique Based on Backscatter Signals in the Atmosphere: I. Experimental Setup. Atmospheric and Oceanic Optics. – 2021. – V. 34. No. 06. – P. 625–631. – (Published: 11.01. 2022).</a:t>
            </a:r>
          </a:p>
          <a:p>
            <a:pPr lvl="0" algn="just"/>
            <a:r>
              <a:rPr lang="en-US" sz="1700" dirty="0">
                <a:solidFill>
                  <a:srgbClr val="002060"/>
                </a:solidFill>
                <a:latin typeface="+mj-lt"/>
              </a:rPr>
              <a:t>2) </a:t>
            </a:r>
            <a:r>
              <a:rPr lang="en-US" sz="1700" dirty="0" err="1">
                <a:solidFill>
                  <a:srgbClr val="002060"/>
                </a:solidFill>
                <a:latin typeface="+mj-lt"/>
              </a:rPr>
              <a:t>Banakh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V.A., </a:t>
            </a:r>
            <a:r>
              <a:rPr lang="en-US" sz="1700" dirty="0" err="1">
                <a:solidFill>
                  <a:srgbClr val="002060"/>
                </a:solidFill>
                <a:latin typeface="+mj-lt"/>
              </a:rPr>
              <a:t>Gordeev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E.V., </a:t>
            </a:r>
            <a:r>
              <a:rPr lang="en-US" sz="1700" b="1" dirty="0" err="1">
                <a:solidFill>
                  <a:srgbClr val="002060"/>
                </a:solidFill>
                <a:latin typeface="+mj-lt"/>
              </a:rPr>
              <a:t>Kuskov</a:t>
            </a:r>
            <a:r>
              <a:rPr lang="en-US" sz="1700" b="1" dirty="0">
                <a:solidFill>
                  <a:srgbClr val="002060"/>
                </a:solidFill>
                <a:latin typeface="+mj-lt"/>
              </a:rPr>
              <a:t> V.V., 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Rostov A.P. and </a:t>
            </a:r>
            <a:r>
              <a:rPr lang="en-US" sz="1700" dirty="0" err="1">
                <a:solidFill>
                  <a:srgbClr val="002060"/>
                </a:solidFill>
                <a:latin typeface="+mj-lt"/>
              </a:rPr>
              <a:t>Shesternin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A.N. Controlling the Initial </a:t>
            </a:r>
            <a:r>
              <a:rPr lang="en-US" sz="1700" dirty="0" err="1">
                <a:solidFill>
                  <a:srgbClr val="002060"/>
                </a:solidFill>
                <a:latin typeface="+mj-lt"/>
              </a:rPr>
              <a:t>Wavefront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of a Spatially Partially Coherent Beam by the Aperture Sensing Technique Based on Backscatter Signals in the Atmosphere: II. Experiment. // Atmospheric and Oceanic Optics, 2021. –  V. 34. No. 06. –  P. 632–642. - (Published: 11.01. 2022).</a:t>
            </a:r>
          </a:p>
          <a:p>
            <a:pPr lvl="0" algn="just"/>
            <a:r>
              <a:rPr lang="en-US" sz="1700" dirty="0">
                <a:solidFill>
                  <a:srgbClr val="002060"/>
                </a:solidFill>
                <a:latin typeface="+mj-lt"/>
              </a:rPr>
              <a:t>3) </a:t>
            </a:r>
            <a:r>
              <a:rPr lang="en-US" sz="1700" b="1" dirty="0" err="1">
                <a:solidFill>
                  <a:srgbClr val="002060"/>
                </a:solidFill>
                <a:latin typeface="+mj-lt"/>
              </a:rPr>
              <a:t>Kuskov</a:t>
            </a:r>
            <a:r>
              <a:rPr lang="en-US" sz="1700" b="1" dirty="0">
                <a:solidFill>
                  <a:srgbClr val="002060"/>
                </a:solidFill>
                <a:latin typeface="+mj-lt"/>
              </a:rPr>
              <a:t> V.V., </a:t>
            </a:r>
            <a:r>
              <a:rPr lang="en-US" sz="1700" dirty="0" err="1">
                <a:solidFill>
                  <a:srgbClr val="002060"/>
                </a:solidFill>
                <a:latin typeface="+mj-lt"/>
              </a:rPr>
              <a:t>Banakh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V.A. Partially Coherent Beam Focusing Based on Atmospheric Backscatter Signals // Atmospheric and Oceanic Optics. – 2022. – V. 35. No. 03. – P. 226–231. - (Published: 17.07. 2022)</a:t>
            </a:r>
          </a:p>
          <a:p>
            <a:pPr lvl="0" algn="just"/>
            <a:r>
              <a:rPr lang="en-US" sz="1700" dirty="0">
                <a:solidFill>
                  <a:srgbClr val="002060"/>
                </a:solidFill>
                <a:latin typeface="+mj-lt"/>
              </a:rPr>
              <a:t>4) </a:t>
            </a:r>
            <a:r>
              <a:rPr lang="ru-RU" sz="1700" b="1" dirty="0">
                <a:solidFill>
                  <a:srgbClr val="002060"/>
                </a:solidFill>
                <a:latin typeface="+mj-lt"/>
              </a:rPr>
              <a:t>Кусков В.В., </a:t>
            </a:r>
            <a:r>
              <a:rPr lang="ru-RU" sz="1700" dirty="0" err="1">
                <a:solidFill>
                  <a:srgbClr val="002060"/>
                </a:solidFill>
                <a:latin typeface="+mj-lt"/>
              </a:rPr>
              <a:t>Банах</a:t>
            </a:r>
            <a:r>
              <a:rPr lang="ru-RU" sz="1700" dirty="0">
                <a:solidFill>
                  <a:srgbClr val="002060"/>
                </a:solidFill>
                <a:latin typeface="+mj-lt"/>
              </a:rPr>
              <a:t> В.А., Гордеев Е.В., Шестернин А.Н. Использование обратного атмосферного рассеяния для компенсации ухода пучка от заданного направления. // Оптика атмосферы и океана. –  2022. –  Т. 35. № 10. –  С. 836–842. </a:t>
            </a:r>
          </a:p>
          <a:p>
            <a:pPr lvl="0" algn="just"/>
            <a:r>
              <a:rPr lang="ru-RU" sz="1700" dirty="0">
                <a:solidFill>
                  <a:srgbClr val="002060"/>
                </a:solidFill>
                <a:latin typeface="+mj-lt"/>
              </a:rPr>
              <a:t>5) </a:t>
            </a:r>
            <a:r>
              <a:rPr lang="en-US" sz="1700" dirty="0" err="1">
                <a:solidFill>
                  <a:srgbClr val="002060"/>
                </a:solidFill>
                <a:latin typeface="+mj-lt"/>
              </a:rPr>
              <a:t>Falits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A.V., </a:t>
            </a:r>
            <a:r>
              <a:rPr lang="en-US" sz="1700" b="1" dirty="0" err="1">
                <a:solidFill>
                  <a:srgbClr val="002060"/>
                </a:solidFill>
                <a:latin typeface="+mj-lt"/>
              </a:rPr>
              <a:t>Kuskov</a:t>
            </a:r>
            <a:r>
              <a:rPr lang="en-US" sz="1700" b="1" dirty="0">
                <a:solidFill>
                  <a:srgbClr val="002060"/>
                </a:solidFill>
                <a:latin typeface="+mj-lt"/>
              </a:rPr>
              <a:t> V.V., </a:t>
            </a:r>
            <a:r>
              <a:rPr lang="en-US" sz="1700" dirty="0" err="1">
                <a:solidFill>
                  <a:srgbClr val="002060"/>
                </a:solidFill>
                <a:latin typeface="+mj-lt"/>
              </a:rPr>
              <a:t>Banakh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V.A. Propagation of vortex optical beams through artificial convective turbulence // Journal of Quantitative Spectroscopy and </a:t>
            </a:r>
            <a:r>
              <a:rPr lang="en-US" sz="1700" dirty="0" err="1">
                <a:solidFill>
                  <a:srgbClr val="002060"/>
                </a:solidFill>
                <a:latin typeface="+mj-lt"/>
              </a:rPr>
              <a:t>Radiative</a:t>
            </a:r>
            <a:r>
              <a:rPr lang="en-US" sz="1700" dirty="0">
                <a:solidFill>
                  <a:srgbClr val="002060"/>
                </a:solidFill>
                <a:latin typeface="+mj-lt"/>
              </a:rPr>
              <a:t> Transfer. – 2023. – Vol. 302  Art. Numb. 108568. </a:t>
            </a:r>
          </a:p>
          <a:p>
            <a:pPr lvl="0" algn="just"/>
            <a:endParaRPr lang="en-US" sz="17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274118" y="395269"/>
            <a:ext cx="8591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indent="450850" algn="ctr">
              <a:defRPr/>
            </a:pPr>
            <a:r>
              <a:rPr lang="ru-RU" alt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Цикл научных работ</a:t>
            </a:r>
            <a:endParaRPr lang="ru-RU" alt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256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344613" y="2622550"/>
            <a:ext cx="6575425" cy="1609725"/>
          </a:xfrm>
        </p:spPr>
        <p:txBody>
          <a:bodyPr/>
          <a:lstStyle/>
          <a:p>
            <a:pPr algn="ctr" eaLnBrk="1" hangingPunct="1"/>
            <a:r>
              <a:rPr lang="ru-RU" altLang="ru-RU" sz="2400" dirty="0">
                <a:solidFill>
                  <a:srgbClr val="800000"/>
                </a:solidFill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134938" y="93663"/>
            <a:ext cx="8869362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3" name="Picture 15" descr="E:\Безымянный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66" y="2021269"/>
            <a:ext cx="3098622" cy="203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50" y="2538333"/>
            <a:ext cx="10287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/>
          </p:cNvPr>
          <p:cNvSpPr/>
          <p:nvPr/>
        </p:nvSpPr>
        <p:spPr>
          <a:xfrm>
            <a:off x="134938" y="93663"/>
            <a:ext cx="8869362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87064" y="551929"/>
            <a:ext cx="4239894" cy="5181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Передача лазерной энергии. </a:t>
            </a:r>
            <a:r>
              <a:rPr lang="ru-RU" b="1" dirty="0">
                <a:solidFill>
                  <a:srgbClr val="C00000"/>
                </a:solidFill>
              </a:rPr>
              <a:t>Решение </a:t>
            </a:r>
          </a:p>
        </p:txBody>
      </p:sp>
      <p:sp>
        <p:nvSpPr>
          <p:cNvPr id="5" name="Стрелка углом 4"/>
          <p:cNvSpPr/>
          <p:nvPr/>
        </p:nvSpPr>
        <p:spPr>
          <a:xfrm rot="5400000">
            <a:off x="6809097" y="590032"/>
            <a:ext cx="500214" cy="700072"/>
          </a:xfrm>
          <a:prstGeom prst="ben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5400000" flipV="1">
            <a:off x="1629555" y="552731"/>
            <a:ext cx="500213" cy="830091"/>
          </a:xfrm>
          <a:prstGeom prst="ben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06" y="4277081"/>
            <a:ext cx="1397869" cy="97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51" y="4272323"/>
            <a:ext cx="1233028" cy="102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14" y="5438891"/>
            <a:ext cx="1420261" cy="98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50" y="5430137"/>
            <a:ext cx="1233028" cy="104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727728" y="1208647"/>
            <a:ext cx="3119803" cy="6392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Вихревой лазерный пучок?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7667" y="1207897"/>
            <a:ext cx="3119803" cy="6392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Адаптивная оптика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24" y="2542610"/>
            <a:ext cx="1316376" cy="135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800020" y="3340001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66584" y="3330765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16139" y="3344515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λ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781479" y="3353751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51881" y="4508997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+mj-lt"/>
              </a:rPr>
              <a:t>l=1</a:t>
            </a:r>
            <a:endParaRPr lang="ru-RU" b="1" i="1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51882" y="5734387"/>
            <a:ext cx="495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+mj-lt"/>
              </a:rPr>
              <a:t>l=3</a:t>
            </a:r>
            <a:endParaRPr lang="ru-RU" b="1" i="1" dirty="0">
              <a:latin typeface="+mj-lt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03949" y="6380718"/>
            <a:ext cx="414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ru-RU" i="1" dirty="0">
                <a:solidFill>
                  <a:srgbClr val="002060"/>
                </a:solidFill>
                <a:latin typeface="+mj-lt"/>
              </a:rPr>
              <a:t>-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величина топологического заряда</a:t>
            </a:r>
            <a:endParaRPr lang="ru-RU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98868" y="3907749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фаза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82439" y="3902991"/>
            <a:ext cx="1647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интенсивность</a:t>
            </a:r>
            <a:endParaRPr lang="ru-RU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22568" y="1921812"/>
            <a:ext cx="182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волновой фронт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обычного пучка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087872" y="1916871"/>
            <a:ext cx="1858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волновой фронт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вихревого  пучка</a:t>
            </a:r>
            <a:endParaRPr lang="ru-RU" dirty="0"/>
          </a:p>
        </p:txBody>
      </p:sp>
      <p:pic>
        <p:nvPicPr>
          <p:cNvPr id="24" name="Picture 10" descr="E:\Диссертация\презентация\гибкое зеркало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77" y="5398370"/>
            <a:ext cx="1671946" cy="11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34938" y="5088056"/>
            <a:ext cx="1767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искажённый</a:t>
            </a:r>
            <a:endParaRPr lang="ru-RU" dirty="0"/>
          </a:p>
          <a:p>
            <a:pPr algn="ctr"/>
            <a:r>
              <a:rPr lang="ru-RU" dirty="0">
                <a:solidFill>
                  <a:srgbClr val="002060"/>
                </a:solidFill>
              </a:rPr>
              <a:t>волновой фронт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90476" y="5250364"/>
            <a:ext cx="1913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восстановленный</a:t>
            </a:r>
            <a:endParaRPr lang="ru-RU" dirty="0"/>
          </a:p>
          <a:p>
            <a:pPr algn="ctr"/>
            <a:r>
              <a:rPr lang="ru-RU" dirty="0">
                <a:solidFill>
                  <a:srgbClr val="002060"/>
                </a:solidFill>
              </a:rPr>
              <a:t>волновой фронт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35537" y="6406757"/>
            <a:ext cx="296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управляемое гибкое зеркало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485908" y="4370497"/>
            <a:ext cx="1643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рассеивающий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объект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412177" y="2416671"/>
            <a:ext cx="14786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приёмник с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малым углом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поля зрения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53255" y="4185831"/>
            <a:ext cx="1652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управляемое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гибкое зеркало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905566" y="4335552"/>
            <a:ext cx="1582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турбулентные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искажения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06377" y="1948770"/>
            <a:ext cx="183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блок управления</a:t>
            </a:r>
          </a:p>
        </p:txBody>
      </p:sp>
      <p:sp>
        <p:nvSpPr>
          <p:cNvPr id="51" name="Стрелка вниз 50"/>
          <p:cNvSpPr/>
          <p:nvPr/>
        </p:nvSpPr>
        <p:spPr>
          <a:xfrm rot="5921983">
            <a:off x="3063909" y="2586349"/>
            <a:ext cx="290288" cy="36655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 rot="5400000">
            <a:off x="2477954" y="1981625"/>
            <a:ext cx="290288" cy="36655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11653531">
            <a:off x="2846965" y="4089045"/>
            <a:ext cx="290288" cy="36655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13336647">
            <a:off x="1383640" y="3894897"/>
            <a:ext cx="290288" cy="36655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 rot="9148776">
            <a:off x="4098403" y="4060083"/>
            <a:ext cx="290288" cy="36655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03130" y="1985869"/>
            <a:ext cx="14223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искажения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внутри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передающей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системы</a:t>
            </a:r>
          </a:p>
        </p:txBody>
      </p:sp>
      <p:sp>
        <p:nvSpPr>
          <p:cNvPr id="58" name="Стрелка вниз 57"/>
          <p:cNvSpPr/>
          <p:nvPr/>
        </p:nvSpPr>
        <p:spPr>
          <a:xfrm rot="17165336">
            <a:off x="1167316" y="3048847"/>
            <a:ext cx="290288" cy="36655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25219" y="98557"/>
            <a:ext cx="166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alt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9879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175C8C9-06B8-4F65-BA1D-243C49AB4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473" y="2018785"/>
            <a:ext cx="3152775" cy="2057400"/>
          </a:xfrm>
          <a:prstGeom prst="rect">
            <a:avLst/>
          </a:prstGeom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50" y="2538333"/>
            <a:ext cx="10287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/>
          </p:cNvPr>
          <p:cNvSpPr/>
          <p:nvPr/>
        </p:nvSpPr>
        <p:spPr>
          <a:xfrm>
            <a:off x="134938" y="93663"/>
            <a:ext cx="8869362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1" name="TextBox 17"/>
          <p:cNvSpPr txBox="1">
            <a:spLocks noChangeArrowheads="1"/>
          </p:cNvSpPr>
          <p:nvPr/>
        </p:nvSpPr>
        <p:spPr bwMode="auto">
          <a:xfrm>
            <a:off x="67733" y="177781"/>
            <a:ext cx="887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alt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87064" y="617889"/>
            <a:ext cx="4239894" cy="5181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Передача лазерной энергии. </a:t>
            </a:r>
            <a:r>
              <a:rPr lang="ru-RU" b="1" dirty="0">
                <a:solidFill>
                  <a:srgbClr val="C00000"/>
                </a:solidFill>
              </a:rPr>
              <a:t>Решение </a:t>
            </a:r>
          </a:p>
        </p:txBody>
      </p:sp>
      <p:sp>
        <p:nvSpPr>
          <p:cNvPr id="5" name="Стрелка углом 4"/>
          <p:cNvSpPr/>
          <p:nvPr/>
        </p:nvSpPr>
        <p:spPr>
          <a:xfrm rot="5400000">
            <a:off x="6809097" y="682392"/>
            <a:ext cx="500214" cy="700072"/>
          </a:xfrm>
          <a:prstGeom prst="ben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5400000" flipV="1">
            <a:off x="1629555" y="617383"/>
            <a:ext cx="500213" cy="830091"/>
          </a:xfrm>
          <a:prstGeom prst="ben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06" y="4277081"/>
            <a:ext cx="1397869" cy="97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51" y="4272323"/>
            <a:ext cx="1233028" cy="102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14" y="5438891"/>
            <a:ext cx="1420261" cy="98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50" y="5430137"/>
            <a:ext cx="1233028" cy="104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727728" y="1282535"/>
            <a:ext cx="3119803" cy="6392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Вихревой лазерный пучок?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7667" y="1309493"/>
            <a:ext cx="3119803" cy="6392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Адаптивная оптика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24" y="2542610"/>
            <a:ext cx="1316376" cy="135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800020" y="3340001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66584" y="3330765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16139" y="3344515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λ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781479" y="3353751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51881" y="4508997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+mj-lt"/>
              </a:rPr>
              <a:t>l=1</a:t>
            </a:r>
            <a:endParaRPr lang="ru-RU" b="1" i="1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51882" y="5734387"/>
            <a:ext cx="495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+mj-lt"/>
              </a:rPr>
              <a:t>l=3</a:t>
            </a:r>
            <a:endParaRPr lang="ru-RU" b="1" i="1" dirty="0">
              <a:latin typeface="+mj-lt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03949" y="6380718"/>
            <a:ext cx="414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ru-RU" i="1" dirty="0">
                <a:solidFill>
                  <a:srgbClr val="002060"/>
                </a:solidFill>
                <a:latin typeface="+mj-lt"/>
              </a:rPr>
              <a:t>-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величина топологического заряда</a:t>
            </a:r>
            <a:endParaRPr lang="ru-RU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98868" y="3907749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фаза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82439" y="3902991"/>
            <a:ext cx="1647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интенсивность</a:t>
            </a:r>
            <a:endParaRPr lang="ru-RU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22568" y="1921812"/>
            <a:ext cx="182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волновой фронт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обычного пучка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087872" y="1916871"/>
            <a:ext cx="1858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волновой фронт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вихревого  пучка</a:t>
            </a:r>
            <a:endParaRPr lang="ru-RU" dirty="0"/>
          </a:p>
        </p:txBody>
      </p:sp>
      <p:pic>
        <p:nvPicPr>
          <p:cNvPr id="24" name="Picture 10" descr="E:\Диссертация\презентация\гибкое зеркало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77" y="5398370"/>
            <a:ext cx="1671946" cy="11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34938" y="5088056"/>
            <a:ext cx="1767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искажённый</a:t>
            </a:r>
            <a:endParaRPr lang="ru-RU" dirty="0"/>
          </a:p>
          <a:p>
            <a:pPr algn="ctr"/>
            <a:r>
              <a:rPr lang="ru-RU" dirty="0">
                <a:solidFill>
                  <a:srgbClr val="002060"/>
                </a:solidFill>
              </a:rPr>
              <a:t>волновой фронт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90476" y="5250364"/>
            <a:ext cx="1913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восстановленный</a:t>
            </a:r>
            <a:endParaRPr lang="ru-RU" dirty="0"/>
          </a:p>
          <a:p>
            <a:pPr algn="ctr"/>
            <a:r>
              <a:rPr lang="ru-RU" dirty="0">
                <a:solidFill>
                  <a:srgbClr val="002060"/>
                </a:solidFill>
              </a:rPr>
              <a:t>волновой фронт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35537" y="6406757"/>
            <a:ext cx="296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управляемое гибкое зеркало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77042" y="4196059"/>
            <a:ext cx="1481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рассеяние в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атмосфере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412177" y="2416671"/>
            <a:ext cx="14786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приёмник с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малым углом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поля зрения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53255" y="4185831"/>
            <a:ext cx="1652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управляемое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гибкое зеркало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905566" y="4335552"/>
            <a:ext cx="1582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турбулентные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искажения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06377" y="1948770"/>
            <a:ext cx="183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блок управления</a:t>
            </a:r>
          </a:p>
        </p:txBody>
      </p:sp>
      <p:sp>
        <p:nvSpPr>
          <p:cNvPr id="51" name="Стрелка вниз 50"/>
          <p:cNvSpPr/>
          <p:nvPr/>
        </p:nvSpPr>
        <p:spPr>
          <a:xfrm rot="5921983">
            <a:off x="3063909" y="2586349"/>
            <a:ext cx="290288" cy="36655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 rot="5400000">
            <a:off x="2477954" y="1981625"/>
            <a:ext cx="290288" cy="36655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11653531">
            <a:off x="2846965" y="4089045"/>
            <a:ext cx="290288" cy="36655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13336647">
            <a:off x="1383640" y="3894897"/>
            <a:ext cx="290288" cy="36655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 rot="9148776">
            <a:off x="3856257" y="3843519"/>
            <a:ext cx="290288" cy="36655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2031796"/>
            <a:ext cx="14223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искажения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внутри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передающей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системы</a:t>
            </a:r>
          </a:p>
        </p:txBody>
      </p:sp>
      <p:sp>
        <p:nvSpPr>
          <p:cNvPr id="58" name="Стрелка вниз 57"/>
          <p:cNvSpPr/>
          <p:nvPr/>
        </p:nvSpPr>
        <p:spPr>
          <a:xfrm rot="17165336">
            <a:off x="1167316" y="3048847"/>
            <a:ext cx="290288" cy="36655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07661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08" y="3100544"/>
            <a:ext cx="6559321" cy="29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Box 17"/>
          <p:cNvSpPr txBox="1">
            <a:spLocks noChangeArrowheads="1"/>
          </p:cNvSpPr>
          <p:nvPr/>
        </p:nvSpPr>
        <p:spPr bwMode="auto">
          <a:xfrm>
            <a:off x="90488" y="56862"/>
            <a:ext cx="8621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Атмосферный </a:t>
            </a:r>
            <a:r>
              <a:rPr lang="ru-RU" sz="2000" b="1" dirty="0">
                <a:solidFill>
                  <a:srgbClr val="800000"/>
                </a:solidFill>
                <a:latin typeface="+mj-lt"/>
                <a:cs typeface="Times New Roman" pitchFamily="18" charset="0"/>
              </a:rPr>
              <a:t>адаптивный стенд апертурного зондирования</a:t>
            </a:r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128588" y="5816773"/>
            <a:ext cx="8869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Принципиальная схема установки адаптивного управления лазерным пучком методом апертурного зондирования. Апертуры: кольцевая передающая и круглая приёмная (а), круглая передающая и кольцевая приёмная(б)</a:t>
            </a:r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Прямоугольник 12"/>
          <p:cNvSpPr>
            <a:spLocks noChangeArrowheads="1"/>
          </p:cNvSpPr>
          <p:nvPr/>
        </p:nvSpPr>
        <p:spPr bwMode="auto">
          <a:xfrm>
            <a:off x="7527747" y="1648619"/>
            <a:ext cx="52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(а)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198" name="Прямоугольник 14"/>
          <p:cNvSpPr>
            <a:spLocks noChangeArrowheads="1"/>
          </p:cNvSpPr>
          <p:nvPr/>
        </p:nvSpPr>
        <p:spPr bwMode="auto">
          <a:xfrm>
            <a:off x="7689424" y="4274613"/>
            <a:ext cx="49514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(б)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199" name="Номер слайда 7"/>
          <p:cNvSpPr txBox="1">
            <a:spLocks/>
          </p:cNvSpPr>
          <p:nvPr/>
        </p:nvSpPr>
        <p:spPr bwMode="auto">
          <a:xfrm>
            <a:off x="6940550" y="100013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18AAE5CB-2306-4123-9449-01EA241098C1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5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22" y="483947"/>
            <a:ext cx="5767443" cy="271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7"/>
          <p:cNvSpPr txBox="1">
            <a:spLocks noChangeArrowheads="1"/>
          </p:cNvSpPr>
          <p:nvPr/>
        </p:nvSpPr>
        <p:spPr bwMode="auto">
          <a:xfrm>
            <a:off x="90488" y="90488"/>
            <a:ext cx="8621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Прямоугольник 8"/>
          <p:cNvSpPr>
            <a:spLocks noChangeArrowheads="1"/>
          </p:cNvSpPr>
          <p:nvPr/>
        </p:nvSpPr>
        <p:spPr bwMode="auto">
          <a:xfrm>
            <a:off x="128587" y="90488"/>
            <a:ext cx="8869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800000"/>
                </a:solidFill>
                <a:latin typeface="+mj-lt"/>
              </a:rPr>
              <a:t>Оптическая схема экспериментальной установки с «</a:t>
            </a:r>
            <a:r>
              <a:rPr lang="ru-RU" sz="2000" b="1" dirty="0">
                <a:solidFill>
                  <a:srgbClr val="800000"/>
                </a:solidFill>
                <a:latin typeface="+mj-lt"/>
              </a:rPr>
              <a:t>большой» кольцевой </a:t>
            </a:r>
            <a:r>
              <a:rPr lang="ru-RU" sz="2000" dirty="0">
                <a:solidFill>
                  <a:srgbClr val="800000"/>
                </a:solidFill>
                <a:latin typeface="+mj-lt"/>
              </a:rPr>
              <a:t>передающей апертурой и фотографии установки</a:t>
            </a:r>
            <a:endParaRPr lang="ru-RU" altLang="ru-RU" sz="2000" dirty="0">
              <a:solidFill>
                <a:srgbClr val="8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268" name="Номер слайда 7"/>
          <p:cNvSpPr txBox="1">
            <a:spLocks/>
          </p:cNvSpPr>
          <p:nvPr/>
        </p:nvSpPr>
        <p:spPr bwMode="auto">
          <a:xfrm>
            <a:off x="6940550" y="100013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67190E4B-F54E-4CDA-932C-1B3A1E1A6245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6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extLst/>
          </p:cNvPr>
          <p:cNvSpPr/>
          <p:nvPr/>
        </p:nvSpPr>
        <p:spPr>
          <a:xfrm>
            <a:off x="7232650" y="1828800"/>
            <a:ext cx="236538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Рисунок 10" descr="E:\ВФ\широкие пучки\схемы\опт схема широкий русс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60" y="798374"/>
            <a:ext cx="7483547" cy="406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3" y="4116244"/>
            <a:ext cx="3909147" cy="260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71" y="4116244"/>
            <a:ext cx="3477982" cy="26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8"/>
          <p:cNvSpPr>
            <a:spLocks noChangeArrowheads="1"/>
          </p:cNvSpPr>
          <p:nvPr/>
        </p:nvSpPr>
        <p:spPr bwMode="auto">
          <a:xfrm>
            <a:off x="136126" y="5916092"/>
            <a:ext cx="8838409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7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Т50- передающий телескоп; Т15- приёмный телескоп; Л-линза; З-зеркало; ДП</a:t>
            </a:r>
            <a:r>
              <a:rPr lang="ru-RU" sz="1700" dirty="0">
                <a:solidFill>
                  <a:srgbClr val="002060"/>
                </a:solidFill>
                <a:latin typeface="+mj-lt"/>
              </a:rPr>
              <a:t> ‑ </a:t>
            </a:r>
            <a:r>
              <a:rPr lang="ru-RU" sz="1700" dirty="0" err="1">
                <a:solidFill>
                  <a:srgbClr val="002060"/>
                </a:solidFill>
                <a:latin typeface="+mj-lt"/>
              </a:rPr>
              <a:t>д</a:t>
            </a:r>
            <a:r>
              <a:rPr lang="ru-RU" altLang="ru-RU" sz="17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ихроическая</a:t>
            </a:r>
            <a:r>
              <a:rPr lang="ru-RU" altLang="ru-RU" sz="17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пластина; </a:t>
            </a:r>
            <a:r>
              <a:rPr lang="ru-RU" altLang="ru-RU" sz="17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Св</a:t>
            </a:r>
            <a:r>
              <a:rPr lang="ru-RU" altLang="ru-RU" sz="17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- светоделительная пластина, Датчик В.Ф.- датчик волнового фронта; Д-диафрагма; </a:t>
            </a:r>
            <a:r>
              <a:rPr lang="ru-RU" altLang="ru-RU" sz="17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Детект</a:t>
            </a:r>
            <a:r>
              <a:rPr lang="ru-RU" altLang="ru-RU" sz="17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.-детектор излучения</a:t>
            </a:r>
          </a:p>
        </p:txBody>
      </p:sp>
      <p:sp>
        <p:nvSpPr>
          <p:cNvPr id="9220" name="Номер слайда 7"/>
          <p:cNvSpPr txBox="1">
            <a:spLocks/>
          </p:cNvSpPr>
          <p:nvPr/>
        </p:nvSpPr>
        <p:spPr bwMode="auto">
          <a:xfrm>
            <a:off x="6940550" y="100013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1A656B78-E58C-4587-88C6-96574F3E9E88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7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extLst/>
          </p:cNvPr>
          <p:cNvSpPr/>
          <p:nvPr/>
        </p:nvSpPr>
        <p:spPr>
          <a:xfrm>
            <a:off x="7232650" y="1828800"/>
            <a:ext cx="236538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1603" y="136997"/>
            <a:ext cx="8551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800000"/>
                </a:solidFill>
                <a:latin typeface="+mj-lt"/>
              </a:rPr>
              <a:t>Оптическая схема экспериментальной установки с «</a:t>
            </a:r>
            <a:r>
              <a:rPr lang="ru-RU" sz="2000" b="1" dirty="0">
                <a:solidFill>
                  <a:srgbClr val="800000"/>
                </a:solidFill>
                <a:latin typeface="+mj-lt"/>
              </a:rPr>
              <a:t>малой» круглой </a:t>
            </a:r>
            <a:r>
              <a:rPr lang="ru-RU" sz="2000" dirty="0">
                <a:solidFill>
                  <a:srgbClr val="800000"/>
                </a:solidFill>
                <a:latin typeface="+mj-lt"/>
              </a:rPr>
              <a:t>передающей апертурой</a:t>
            </a:r>
            <a:endParaRPr lang="ru-RU" altLang="ru-RU" sz="2000" dirty="0">
              <a:solidFill>
                <a:srgbClr val="8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1" name="Рисунок 7" descr="E:\ВФ\широкие пучки\схемы\опт схема узкий русс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8" y="1169265"/>
            <a:ext cx="8572396" cy="434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7"/>
          <p:cNvSpPr txBox="1">
            <a:spLocks noChangeArrowheads="1"/>
          </p:cNvSpPr>
          <p:nvPr/>
        </p:nvSpPr>
        <p:spPr bwMode="auto">
          <a:xfrm>
            <a:off x="153988" y="76200"/>
            <a:ext cx="862171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ctr"/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экспериментов на адаптивном атмосферном стенде апертурного зондирования</a:t>
            </a:r>
          </a:p>
          <a:p>
            <a:pPr algn="ctr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Номер слайда 7"/>
          <p:cNvSpPr txBox="1">
            <a:spLocks/>
          </p:cNvSpPr>
          <p:nvPr/>
        </p:nvSpPr>
        <p:spPr bwMode="auto">
          <a:xfrm>
            <a:off x="6940550" y="100013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0BD92757-6459-4B60-9BF4-3F9009A063BA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8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0650" y="703006"/>
            <a:ext cx="886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smtClean="0">
                <a:solidFill>
                  <a:srgbClr val="002060"/>
                </a:solidFill>
                <a:latin typeface="+mj-lt"/>
              </a:rPr>
              <a:t>Эффективность 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коррекции в зависимости от дальности фокусировки зондирующего пучка и угла поля зрения приёмника рассеянного излучения. </a:t>
            </a:r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112713" y="5946637"/>
            <a:ext cx="8869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Схема эксперимента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Большая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 передающая апертура</a:t>
            </a:r>
          </a:p>
          <a:p>
            <a:pPr algn="ctr">
              <a:defRPr/>
            </a:pP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45" y="1507930"/>
            <a:ext cx="6764965" cy="443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88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14"/>
          <p:cNvSpPr>
            <a:spLocks noChangeArrowheads="1"/>
          </p:cNvSpPr>
          <p:nvPr/>
        </p:nvSpPr>
        <p:spPr bwMode="auto">
          <a:xfrm>
            <a:off x="8158068" y="3020742"/>
            <a:ext cx="566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(б)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316" name="Номер слайда 7"/>
          <p:cNvSpPr txBox="1">
            <a:spLocks/>
          </p:cNvSpPr>
          <p:nvPr/>
        </p:nvSpPr>
        <p:spPr bwMode="auto">
          <a:xfrm>
            <a:off x="6940550" y="100013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r" eaLnBrk="1" hangingPunct="1"/>
            <a:fld id="{06BFBEC8-2891-4BC6-A3DC-ADB16AB11EFA}" type="slidenum">
              <a:rPr lang="ru-RU" altLang="ru-RU" b="1">
                <a:solidFill>
                  <a:srgbClr val="002060"/>
                </a:solidFill>
                <a:latin typeface="Calibri" pitchFamily="34" charset="0"/>
              </a:rPr>
              <a:pPr algn="r" eaLnBrk="1" hangingPunct="1"/>
              <a:t>9</a:t>
            </a:fld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20650" y="93663"/>
            <a:ext cx="8869363" cy="6656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78682" y="5856045"/>
            <a:ext cx="89532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Величина различных аберраций ВФ основного пучка в представлении полиномов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Цернике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(а), нормированная на начальный уровень мощность сигнала обратного рассеяния (б); Угол поля зрения приёмника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67 мкрад.</a:t>
            </a:r>
            <a:endParaRPr lang="ru-RU" altLang="ru-RU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322" name="Прямоугольник 14"/>
          <p:cNvSpPr>
            <a:spLocks noChangeArrowheads="1"/>
          </p:cNvSpPr>
          <p:nvPr/>
        </p:nvSpPr>
        <p:spPr bwMode="auto">
          <a:xfrm>
            <a:off x="1228728" y="3020741"/>
            <a:ext cx="566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(а)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525" y="93663"/>
            <a:ext cx="8324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800000"/>
                </a:solidFill>
                <a:latin typeface="+mj-lt"/>
              </a:rPr>
              <a:t>Эффективность коррекции в зависимости от </a:t>
            </a:r>
            <a:r>
              <a:rPr lang="ru-RU" sz="2000" b="1" dirty="0">
                <a:solidFill>
                  <a:srgbClr val="800000"/>
                </a:solidFill>
                <a:latin typeface="+mj-lt"/>
              </a:rPr>
              <a:t>дальности фокусировки </a:t>
            </a:r>
            <a:endParaRPr lang="ru-RU" sz="2000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96" y="493773"/>
            <a:ext cx="6635285" cy="5419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764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96810</TotalTime>
  <Words>1406</Words>
  <Application>Microsoft Office PowerPoint</Application>
  <PresentationFormat>Экран (4:3)</PresentationFormat>
  <Paragraphs>231</Paragraphs>
  <Slides>24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Бабушкин Павел</dc:creator>
  <cp:lastModifiedBy>VVK</cp:lastModifiedBy>
  <cp:revision>1296</cp:revision>
  <cp:lastPrinted>2023-03-01T16:46:11Z</cp:lastPrinted>
  <dcterms:created xsi:type="dcterms:W3CDTF">2019-01-28T12:47:15Z</dcterms:created>
  <dcterms:modified xsi:type="dcterms:W3CDTF">2024-09-25T03:50:30Z</dcterms:modified>
</cp:coreProperties>
</file>