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77" r:id="rId4"/>
    <p:sldId id="286" r:id="rId5"/>
    <p:sldId id="291" r:id="rId6"/>
    <p:sldId id="258" r:id="rId7"/>
    <p:sldId id="279" r:id="rId8"/>
    <p:sldId id="280" r:id="rId9"/>
    <p:sldId id="281" r:id="rId10"/>
    <p:sldId id="274" r:id="rId11"/>
    <p:sldId id="278" r:id="rId12"/>
    <p:sldId id="282" r:id="rId13"/>
    <p:sldId id="290" r:id="rId14"/>
    <p:sldId id="283" r:id="rId15"/>
    <p:sldId id="259" r:id="rId16"/>
    <p:sldId id="284" r:id="rId17"/>
    <p:sldId id="273" r:id="rId18"/>
    <p:sldId id="288" r:id="rId19"/>
    <p:sldId id="289" r:id="rId20"/>
    <p:sldId id="270" r:id="rId21"/>
    <p:sldId id="29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08" autoAdjust="0"/>
  </p:normalViewPr>
  <p:slideViewPr>
    <p:cSldViewPr snapToGrid="0">
      <p:cViewPr varScale="1">
        <p:scale>
          <a:sx n="151" d="100"/>
          <a:sy n="151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svg"/><Relationship Id="rId1" Type="http://schemas.openxmlformats.org/officeDocument/2006/relationships/image" Target="../media/image2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svg"/><Relationship Id="rId1" Type="http://schemas.openxmlformats.org/officeDocument/2006/relationships/image" Target="../media/image2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C0811-57D3-4820-9CCE-08962788EE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B65CB-05E6-40B6-AE4C-DDCB24B4491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Yandex Sans Text Light" panose="02000000000000000000" pitchFamily="2" charset="-52"/>
            </a:rPr>
            <a:t>Введение</a:t>
          </a:r>
          <a:endParaRPr lang="en-US" dirty="0">
            <a:latin typeface="Yandex Sans Text Light" panose="02000000000000000000" pitchFamily="2" charset="-52"/>
          </a:endParaRPr>
        </a:p>
      </dgm:t>
    </dgm:pt>
    <dgm:pt modelId="{E4A0995E-D755-4BCF-9656-C249C462FC9A}" type="parTrans" cxnId="{2012A2E7-69E0-4345-BD3D-86EE0483C49B}">
      <dgm:prSet/>
      <dgm:spPr/>
      <dgm:t>
        <a:bodyPr/>
        <a:lstStyle/>
        <a:p>
          <a:endParaRPr lang="en-US"/>
        </a:p>
      </dgm:t>
    </dgm:pt>
    <dgm:pt modelId="{8DC1F7B2-BE28-4976-8CCA-808E362F8579}" type="sibTrans" cxnId="{2012A2E7-69E0-4345-BD3D-86EE0483C49B}">
      <dgm:prSet/>
      <dgm:spPr/>
      <dgm:t>
        <a:bodyPr/>
        <a:lstStyle/>
        <a:p>
          <a:endParaRPr lang="en-US"/>
        </a:p>
      </dgm:t>
    </dgm:pt>
    <dgm:pt modelId="{41FC21DF-3908-4F47-AE28-FA211BDA25D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>
              <a:latin typeface="Yandex Sans Text Light" panose="02000000000000000000" pitchFamily="2" charset="-52"/>
            </a:rPr>
            <a:t>Модовая</a:t>
          </a:r>
          <a:r>
            <a:rPr lang="ru-RU" dirty="0">
              <a:latin typeface="Yandex Sans Text Light" panose="02000000000000000000" pitchFamily="2" charset="-52"/>
            </a:rPr>
            <a:t> декомпозиция</a:t>
          </a:r>
          <a:endParaRPr lang="en-US" dirty="0">
            <a:latin typeface="Yandex Sans Text Light" panose="02000000000000000000" pitchFamily="2" charset="-52"/>
          </a:endParaRPr>
        </a:p>
      </dgm:t>
    </dgm:pt>
    <dgm:pt modelId="{5A6A6E6C-6AC6-4847-B6A8-4B014FDD11F4}" type="parTrans" cxnId="{D33B9B8A-3963-4637-952A-EB1473D9F171}">
      <dgm:prSet/>
      <dgm:spPr/>
      <dgm:t>
        <a:bodyPr/>
        <a:lstStyle/>
        <a:p>
          <a:endParaRPr lang="en-US"/>
        </a:p>
      </dgm:t>
    </dgm:pt>
    <dgm:pt modelId="{D4F1CA8D-5D98-4E82-9ABE-B9CA19778BDB}" type="sibTrans" cxnId="{D33B9B8A-3963-4637-952A-EB1473D9F171}">
      <dgm:prSet/>
      <dgm:spPr/>
      <dgm:t>
        <a:bodyPr/>
        <a:lstStyle/>
        <a:p>
          <a:endParaRPr lang="en-US"/>
        </a:p>
      </dgm:t>
    </dgm:pt>
    <dgm:pt modelId="{574C984A-1812-4B84-ABA1-8F471F82175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>
              <a:latin typeface="Yandex Sans Text Light" panose="02000000000000000000" pitchFamily="2" charset="-52"/>
            </a:rPr>
            <a:t>Керровская</a:t>
          </a:r>
          <a:r>
            <a:rPr lang="ru-RU" dirty="0">
              <a:latin typeface="Yandex Sans Text Light" panose="02000000000000000000" pitchFamily="2" charset="-52"/>
            </a:rPr>
            <a:t> </a:t>
          </a:r>
          <a:r>
            <a:rPr lang="ru-RU" dirty="0" err="1">
              <a:latin typeface="Yandex Sans Text Light" panose="02000000000000000000" pitchFamily="2" charset="-52"/>
            </a:rPr>
            <a:t>самочистка</a:t>
          </a:r>
          <a:r>
            <a:rPr lang="ru-RU" dirty="0">
              <a:latin typeface="Yandex Sans Text Light" panose="02000000000000000000" pitchFamily="2" charset="-52"/>
            </a:rPr>
            <a:t> и </a:t>
          </a:r>
          <a:r>
            <a:rPr lang="ru-RU" dirty="0" err="1">
              <a:latin typeface="Yandex Sans Text Light" panose="02000000000000000000" pitchFamily="2" charset="-52"/>
            </a:rPr>
            <a:t>термализация</a:t>
          </a:r>
          <a:endParaRPr lang="en-US" dirty="0">
            <a:latin typeface="Yandex Sans Text Light" panose="02000000000000000000" pitchFamily="2" charset="-52"/>
          </a:endParaRPr>
        </a:p>
      </dgm:t>
    </dgm:pt>
    <dgm:pt modelId="{0753BA73-1751-47B2-A456-4FDA299C04C5}" type="parTrans" cxnId="{38FD75D4-D611-4F2D-8FB6-B02C3968537D}">
      <dgm:prSet/>
      <dgm:spPr/>
      <dgm:t>
        <a:bodyPr/>
        <a:lstStyle/>
        <a:p>
          <a:endParaRPr lang="en-US"/>
        </a:p>
      </dgm:t>
    </dgm:pt>
    <dgm:pt modelId="{2296919D-0868-4D51-9A9E-7311FD970553}" type="sibTrans" cxnId="{38FD75D4-D611-4F2D-8FB6-B02C3968537D}">
      <dgm:prSet/>
      <dgm:spPr/>
      <dgm:t>
        <a:bodyPr/>
        <a:lstStyle/>
        <a:p>
          <a:endParaRPr lang="en-US"/>
        </a:p>
      </dgm:t>
    </dgm:pt>
    <dgm:pt modelId="{7D763D91-C2ED-40B8-835F-A17CBA58D79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Yandex Sans Text Light" panose="02000000000000000000" pitchFamily="2" charset="-52"/>
            </a:rPr>
            <a:t>Волоконный ВКР-лазер</a:t>
          </a:r>
          <a:endParaRPr lang="en-US" dirty="0">
            <a:latin typeface="Yandex Sans Text Light" panose="02000000000000000000" pitchFamily="2" charset="-52"/>
          </a:endParaRPr>
        </a:p>
      </dgm:t>
    </dgm:pt>
    <dgm:pt modelId="{3541F342-5EC7-4014-977D-FB2C90B02FFC}" type="parTrans" cxnId="{3CDC90D2-3E11-4A26-BAA1-AE442431DD26}">
      <dgm:prSet/>
      <dgm:spPr/>
      <dgm:t>
        <a:bodyPr/>
        <a:lstStyle/>
        <a:p>
          <a:endParaRPr lang="en-US"/>
        </a:p>
      </dgm:t>
    </dgm:pt>
    <dgm:pt modelId="{F89FE3F9-95AF-4B55-A10C-74FCF454DEFF}" type="sibTrans" cxnId="{3CDC90D2-3E11-4A26-BAA1-AE442431DD26}">
      <dgm:prSet/>
      <dgm:spPr/>
      <dgm:t>
        <a:bodyPr/>
        <a:lstStyle/>
        <a:p>
          <a:endParaRPr lang="en-US"/>
        </a:p>
      </dgm:t>
    </dgm:pt>
    <dgm:pt modelId="{811D2596-AD8A-4EB6-A74E-7BFE631C8DA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Yandex Sans Text Light" panose="02000000000000000000" pitchFamily="2" charset="-52"/>
            </a:rPr>
            <a:t>Заключение</a:t>
          </a:r>
          <a:endParaRPr lang="en-US" dirty="0">
            <a:latin typeface="Yandex Sans Text Light" panose="02000000000000000000" pitchFamily="2" charset="-52"/>
          </a:endParaRPr>
        </a:p>
      </dgm:t>
    </dgm:pt>
    <dgm:pt modelId="{AD6C3F8D-C2C8-4B4A-BFD5-9E1F5628A796}" type="parTrans" cxnId="{3B0218DE-54CB-4A64-972E-42604DEEE9CF}">
      <dgm:prSet/>
      <dgm:spPr/>
      <dgm:t>
        <a:bodyPr/>
        <a:lstStyle/>
        <a:p>
          <a:endParaRPr lang="en-US"/>
        </a:p>
      </dgm:t>
    </dgm:pt>
    <dgm:pt modelId="{86E2B8E3-87AC-4E60-A1E1-885D27606FB2}" type="sibTrans" cxnId="{3B0218DE-54CB-4A64-972E-42604DEEE9CF}">
      <dgm:prSet/>
      <dgm:spPr/>
      <dgm:t>
        <a:bodyPr/>
        <a:lstStyle/>
        <a:p>
          <a:endParaRPr lang="en-US"/>
        </a:p>
      </dgm:t>
    </dgm:pt>
    <dgm:pt modelId="{AE5FF124-54E0-432A-89AC-B0B29B9F65B9}" type="pres">
      <dgm:prSet presAssocID="{08FC0811-57D3-4820-9CCE-08962788EE1D}" presName="root" presStyleCnt="0">
        <dgm:presLayoutVars>
          <dgm:dir/>
          <dgm:resizeHandles val="exact"/>
        </dgm:presLayoutVars>
      </dgm:prSet>
      <dgm:spPr/>
    </dgm:pt>
    <dgm:pt modelId="{C484D8FC-B531-470B-8A9D-E65225E133B5}" type="pres">
      <dgm:prSet presAssocID="{C5DB65CB-05E6-40B6-AE4C-DDCB24B4491F}" presName="compNode" presStyleCnt="0"/>
      <dgm:spPr/>
    </dgm:pt>
    <dgm:pt modelId="{85372B65-421F-41F5-B80A-71E5DEA03E91}" type="pres">
      <dgm:prSet presAssocID="{C5DB65CB-05E6-40B6-AE4C-DDCB24B4491F}" presName="bgRect" presStyleLbl="bgShp" presStyleIdx="0" presStyleCnt="5"/>
      <dgm:spPr/>
    </dgm:pt>
    <dgm:pt modelId="{A85B37D3-49FE-4AA3-858C-94EA4D81C830}" type="pres">
      <dgm:prSet presAssocID="{C5DB65CB-05E6-40B6-AE4C-DDCB24B4491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к одобрения со сплошной заливкой"/>
        </a:ext>
      </dgm:extLst>
    </dgm:pt>
    <dgm:pt modelId="{C1E1858B-7455-4FF1-B2B1-D4E140D9A3A4}" type="pres">
      <dgm:prSet presAssocID="{C5DB65CB-05E6-40B6-AE4C-DDCB24B4491F}" presName="spaceRect" presStyleCnt="0"/>
      <dgm:spPr/>
    </dgm:pt>
    <dgm:pt modelId="{84DB8142-6BD2-419A-8E6D-F9840CEAE74F}" type="pres">
      <dgm:prSet presAssocID="{C5DB65CB-05E6-40B6-AE4C-DDCB24B4491F}" presName="parTx" presStyleLbl="revTx" presStyleIdx="0" presStyleCnt="5">
        <dgm:presLayoutVars>
          <dgm:chMax val="0"/>
          <dgm:chPref val="0"/>
        </dgm:presLayoutVars>
      </dgm:prSet>
      <dgm:spPr/>
    </dgm:pt>
    <dgm:pt modelId="{8FEF8429-8D35-4255-B6EF-3454FB4772D9}" type="pres">
      <dgm:prSet presAssocID="{8DC1F7B2-BE28-4976-8CCA-808E362F8579}" presName="sibTrans" presStyleCnt="0"/>
      <dgm:spPr/>
    </dgm:pt>
    <dgm:pt modelId="{421BFC18-7B50-4A2B-A9D6-752669C9C74E}" type="pres">
      <dgm:prSet presAssocID="{41FC21DF-3908-4F47-AE28-FA211BDA25D6}" presName="compNode" presStyleCnt="0"/>
      <dgm:spPr/>
    </dgm:pt>
    <dgm:pt modelId="{17BEA95F-8BF1-4E97-A359-C2F3C63DBAB5}" type="pres">
      <dgm:prSet presAssocID="{41FC21DF-3908-4F47-AE28-FA211BDA25D6}" presName="bgRect" presStyleLbl="bgShp" presStyleIdx="1" presStyleCnt="5"/>
      <dgm:spPr/>
    </dgm:pt>
    <dgm:pt modelId="{5401F542-C9AC-4972-BC0C-26A51D210987}" type="pres">
      <dgm:prSet presAssocID="{41FC21DF-3908-4F47-AE28-FA211BDA25D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о сплошной заливкой"/>
        </a:ext>
      </dgm:extLst>
    </dgm:pt>
    <dgm:pt modelId="{417459A2-B52A-4CAA-9B30-32FAEF05728C}" type="pres">
      <dgm:prSet presAssocID="{41FC21DF-3908-4F47-AE28-FA211BDA25D6}" presName="spaceRect" presStyleCnt="0"/>
      <dgm:spPr/>
    </dgm:pt>
    <dgm:pt modelId="{4835ACD8-242C-479E-B726-5373B40B51C4}" type="pres">
      <dgm:prSet presAssocID="{41FC21DF-3908-4F47-AE28-FA211BDA25D6}" presName="parTx" presStyleLbl="revTx" presStyleIdx="1" presStyleCnt="5">
        <dgm:presLayoutVars>
          <dgm:chMax val="0"/>
          <dgm:chPref val="0"/>
        </dgm:presLayoutVars>
      </dgm:prSet>
      <dgm:spPr/>
    </dgm:pt>
    <dgm:pt modelId="{ED2B5D66-710B-43A2-B629-800C27756782}" type="pres">
      <dgm:prSet presAssocID="{D4F1CA8D-5D98-4E82-9ABE-B9CA19778BDB}" presName="sibTrans" presStyleCnt="0"/>
      <dgm:spPr/>
    </dgm:pt>
    <dgm:pt modelId="{3EB394EC-560C-476B-B814-C2F651AC865E}" type="pres">
      <dgm:prSet presAssocID="{574C984A-1812-4B84-ABA1-8F471F821757}" presName="compNode" presStyleCnt="0"/>
      <dgm:spPr/>
    </dgm:pt>
    <dgm:pt modelId="{E393B7E4-F254-4532-A8C4-231023F35031}" type="pres">
      <dgm:prSet presAssocID="{574C984A-1812-4B84-ABA1-8F471F821757}" presName="bgRect" presStyleLbl="bgShp" presStyleIdx="2" presStyleCnt="5"/>
      <dgm:spPr/>
    </dgm:pt>
    <dgm:pt modelId="{4D659C39-621E-4757-8869-7ACB40B2090C}" type="pres">
      <dgm:prSet presAssocID="{574C984A-1812-4B84-ABA1-8F471F8217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ензурка со сплошной заливкой"/>
        </a:ext>
      </dgm:extLst>
    </dgm:pt>
    <dgm:pt modelId="{92606BC0-70C8-4609-9ED5-25C20AD9561F}" type="pres">
      <dgm:prSet presAssocID="{574C984A-1812-4B84-ABA1-8F471F821757}" presName="spaceRect" presStyleCnt="0"/>
      <dgm:spPr/>
    </dgm:pt>
    <dgm:pt modelId="{73EBDB33-B4EE-4769-9E7D-E3D2CD9A68E0}" type="pres">
      <dgm:prSet presAssocID="{574C984A-1812-4B84-ABA1-8F471F821757}" presName="parTx" presStyleLbl="revTx" presStyleIdx="2" presStyleCnt="5">
        <dgm:presLayoutVars>
          <dgm:chMax val="0"/>
          <dgm:chPref val="0"/>
        </dgm:presLayoutVars>
      </dgm:prSet>
      <dgm:spPr/>
    </dgm:pt>
    <dgm:pt modelId="{FA4E9C97-0E60-4AC0-BE36-1E992DB3C45B}" type="pres">
      <dgm:prSet presAssocID="{2296919D-0868-4D51-9A9E-7311FD970553}" presName="sibTrans" presStyleCnt="0"/>
      <dgm:spPr/>
    </dgm:pt>
    <dgm:pt modelId="{9BDC7FC5-0002-4F6A-99B0-8B15E2784289}" type="pres">
      <dgm:prSet presAssocID="{7D763D91-C2ED-40B8-835F-A17CBA58D79D}" presName="compNode" presStyleCnt="0"/>
      <dgm:spPr/>
    </dgm:pt>
    <dgm:pt modelId="{98DBD7BB-B003-45CC-9E2B-99DD5A3C4C43}" type="pres">
      <dgm:prSet presAssocID="{7D763D91-C2ED-40B8-835F-A17CBA58D79D}" presName="bgRect" presStyleLbl="bgShp" presStyleIdx="3" presStyleCnt="5"/>
      <dgm:spPr/>
    </dgm:pt>
    <dgm:pt modelId="{ECAF8B88-2B71-4CE9-B85E-99A32D8BDF37}" type="pres">
      <dgm:prSet presAssocID="{7D763D91-C2ED-40B8-835F-A17CBA58D79D}" presName="iconRect" presStyleLbl="node1" presStyleIdx="3" presStyleCnt="5"/>
      <dgm:spPr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45EBD34F-0F24-47B9-B875-15112A2FE63D}" type="pres">
      <dgm:prSet presAssocID="{7D763D91-C2ED-40B8-835F-A17CBA58D79D}" presName="spaceRect" presStyleCnt="0"/>
      <dgm:spPr/>
    </dgm:pt>
    <dgm:pt modelId="{11986703-9B20-4EF7-8F7E-C94EC6FADB3A}" type="pres">
      <dgm:prSet presAssocID="{7D763D91-C2ED-40B8-835F-A17CBA58D79D}" presName="parTx" presStyleLbl="revTx" presStyleIdx="3" presStyleCnt="5">
        <dgm:presLayoutVars>
          <dgm:chMax val="0"/>
          <dgm:chPref val="0"/>
        </dgm:presLayoutVars>
      </dgm:prSet>
      <dgm:spPr/>
    </dgm:pt>
    <dgm:pt modelId="{68C30274-FF74-4721-B32C-BF023B046233}" type="pres">
      <dgm:prSet presAssocID="{F89FE3F9-95AF-4B55-A10C-74FCF454DEFF}" presName="sibTrans" presStyleCnt="0"/>
      <dgm:spPr/>
    </dgm:pt>
    <dgm:pt modelId="{3410957E-489A-4489-9950-7E663F5A2ABC}" type="pres">
      <dgm:prSet presAssocID="{811D2596-AD8A-4EB6-A74E-7BFE631C8DAD}" presName="compNode" presStyleCnt="0"/>
      <dgm:spPr/>
    </dgm:pt>
    <dgm:pt modelId="{36388640-602A-47AF-AC19-F557CF3A9376}" type="pres">
      <dgm:prSet presAssocID="{811D2596-AD8A-4EB6-A74E-7BFE631C8DAD}" presName="bgRect" presStyleLbl="bgShp" presStyleIdx="4" presStyleCnt="5"/>
      <dgm:spPr/>
    </dgm:pt>
    <dgm:pt modelId="{3002E162-287C-4C67-8DCB-DDA3DEBF527B}" type="pres">
      <dgm:prSet presAssocID="{811D2596-AD8A-4EB6-A74E-7BFE631C8DAD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 со сплошной заливкой"/>
        </a:ext>
      </dgm:extLst>
    </dgm:pt>
    <dgm:pt modelId="{B6061463-EDB0-48FF-A45D-2F8649A9B736}" type="pres">
      <dgm:prSet presAssocID="{811D2596-AD8A-4EB6-A74E-7BFE631C8DAD}" presName="spaceRect" presStyleCnt="0"/>
      <dgm:spPr/>
    </dgm:pt>
    <dgm:pt modelId="{3DC93F50-6157-470B-AFB7-8D1C2B22F572}" type="pres">
      <dgm:prSet presAssocID="{811D2596-AD8A-4EB6-A74E-7BFE631C8DA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621D001-062C-467C-82EC-90771920438D}" type="presOf" srcId="{811D2596-AD8A-4EB6-A74E-7BFE631C8DAD}" destId="{3DC93F50-6157-470B-AFB7-8D1C2B22F572}" srcOrd="0" destOrd="0" presId="urn:microsoft.com/office/officeart/2018/2/layout/IconVerticalSolidList"/>
    <dgm:cxn modelId="{3D7A4913-3B68-4177-92ED-64CC81F8953D}" type="presOf" srcId="{C5DB65CB-05E6-40B6-AE4C-DDCB24B4491F}" destId="{84DB8142-6BD2-419A-8E6D-F9840CEAE74F}" srcOrd="0" destOrd="0" presId="urn:microsoft.com/office/officeart/2018/2/layout/IconVerticalSolidList"/>
    <dgm:cxn modelId="{31E6D215-C6BA-46C3-8DFB-0A1D89179BD6}" type="presOf" srcId="{08FC0811-57D3-4820-9CCE-08962788EE1D}" destId="{AE5FF124-54E0-432A-89AC-B0B29B9F65B9}" srcOrd="0" destOrd="0" presId="urn:microsoft.com/office/officeart/2018/2/layout/IconVerticalSolidList"/>
    <dgm:cxn modelId="{C5CEC93F-C7DC-45F2-ACFE-7CA97CB9CAC7}" type="presOf" srcId="{7D763D91-C2ED-40B8-835F-A17CBA58D79D}" destId="{11986703-9B20-4EF7-8F7E-C94EC6FADB3A}" srcOrd="0" destOrd="0" presId="urn:microsoft.com/office/officeart/2018/2/layout/IconVerticalSolidList"/>
    <dgm:cxn modelId="{D33B9B8A-3963-4637-952A-EB1473D9F171}" srcId="{08FC0811-57D3-4820-9CCE-08962788EE1D}" destId="{41FC21DF-3908-4F47-AE28-FA211BDA25D6}" srcOrd="1" destOrd="0" parTransId="{5A6A6E6C-6AC6-4847-B6A8-4B014FDD11F4}" sibTransId="{D4F1CA8D-5D98-4E82-9ABE-B9CA19778BDB}"/>
    <dgm:cxn modelId="{3CDC90D2-3E11-4A26-BAA1-AE442431DD26}" srcId="{08FC0811-57D3-4820-9CCE-08962788EE1D}" destId="{7D763D91-C2ED-40B8-835F-A17CBA58D79D}" srcOrd="3" destOrd="0" parTransId="{3541F342-5EC7-4014-977D-FB2C90B02FFC}" sibTransId="{F89FE3F9-95AF-4B55-A10C-74FCF454DEFF}"/>
    <dgm:cxn modelId="{38FD75D4-D611-4F2D-8FB6-B02C3968537D}" srcId="{08FC0811-57D3-4820-9CCE-08962788EE1D}" destId="{574C984A-1812-4B84-ABA1-8F471F821757}" srcOrd="2" destOrd="0" parTransId="{0753BA73-1751-47B2-A456-4FDA299C04C5}" sibTransId="{2296919D-0868-4D51-9A9E-7311FD970553}"/>
    <dgm:cxn modelId="{3B0218DE-54CB-4A64-972E-42604DEEE9CF}" srcId="{08FC0811-57D3-4820-9CCE-08962788EE1D}" destId="{811D2596-AD8A-4EB6-A74E-7BFE631C8DAD}" srcOrd="4" destOrd="0" parTransId="{AD6C3F8D-C2C8-4B4A-BFD5-9E1F5628A796}" sibTransId="{86E2B8E3-87AC-4E60-A1E1-885D27606FB2}"/>
    <dgm:cxn modelId="{42AA38E4-2145-4766-8172-A8902818D732}" type="presOf" srcId="{574C984A-1812-4B84-ABA1-8F471F821757}" destId="{73EBDB33-B4EE-4769-9E7D-E3D2CD9A68E0}" srcOrd="0" destOrd="0" presId="urn:microsoft.com/office/officeart/2018/2/layout/IconVerticalSolidList"/>
    <dgm:cxn modelId="{2012A2E7-69E0-4345-BD3D-86EE0483C49B}" srcId="{08FC0811-57D3-4820-9CCE-08962788EE1D}" destId="{C5DB65CB-05E6-40B6-AE4C-DDCB24B4491F}" srcOrd="0" destOrd="0" parTransId="{E4A0995E-D755-4BCF-9656-C249C462FC9A}" sibTransId="{8DC1F7B2-BE28-4976-8CCA-808E362F8579}"/>
    <dgm:cxn modelId="{361A43F8-2372-4EE0-975B-661889F5F431}" type="presOf" srcId="{41FC21DF-3908-4F47-AE28-FA211BDA25D6}" destId="{4835ACD8-242C-479E-B726-5373B40B51C4}" srcOrd="0" destOrd="0" presId="urn:microsoft.com/office/officeart/2018/2/layout/IconVerticalSolidList"/>
    <dgm:cxn modelId="{249C12F6-4C29-401C-A6ED-2F60D8723B55}" type="presParOf" srcId="{AE5FF124-54E0-432A-89AC-B0B29B9F65B9}" destId="{C484D8FC-B531-470B-8A9D-E65225E133B5}" srcOrd="0" destOrd="0" presId="urn:microsoft.com/office/officeart/2018/2/layout/IconVerticalSolidList"/>
    <dgm:cxn modelId="{A1D3D59F-0307-4CB2-BD94-78B3E55EB60B}" type="presParOf" srcId="{C484D8FC-B531-470B-8A9D-E65225E133B5}" destId="{85372B65-421F-41F5-B80A-71E5DEA03E91}" srcOrd="0" destOrd="0" presId="urn:microsoft.com/office/officeart/2018/2/layout/IconVerticalSolidList"/>
    <dgm:cxn modelId="{C921A2DF-05D8-489E-BDDF-BD49F591817B}" type="presParOf" srcId="{C484D8FC-B531-470B-8A9D-E65225E133B5}" destId="{A85B37D3-49FE-4AA3-858C-94EA4D81C830}" srcOrd="1" destOrd="0" presId="urn:microsoft.com/office/officeart/2018/2/layout/IconVerticalSolidList"/>
    <dgm:cxn modelId="{127F9C45-37A7-4105-917E-6FDF95F8E78B}" type="presParOf" srcId="{C484D8FC-B531-470B-8A9D-E65225E133B5}" destId="{C1E1858B-7455-4FF1-B2B1-D4E140D9A3A4}" srcOrd="2" destOrd="0" presId="urn:microsoft.com/office/officeart/2018/2/layout/IconVerticalSolidList"/>
    <dgm:cxn modelId="{8588023F-8838-4F71-BBC7-79BD43424CEB}" type="presParOf" srcId="{C484D8FC-B531-470B-8A9D-E65225E133B5}" destId="{84DB8142-6BD2-419A-8E6D-F9840CEAE74F}" srcOrd="3" destOrd="0" presId="urn:microsoft.com/office/officeart/2018/2/layout/IconVerticalSolidList"/>
    <dgm:cxn modelId="{9D761E1C-7BCC-48E0-B8CC-EF92DF0B2C11}" type="presParOf" srcId="{AE5FF124-54E0-432A-89AC-B0B29B9F65B9}" destId="{8FEF8429-8D35-4255-B6EF-3454FB4772D9}" srcOrd="1" destOrd="0" presId="urn:microsoft.com/office/officeart/2018/2/layout/IconVerticalSolidList"/>
    <dgm:cxn modelId="{243CB3D1-025D-4677-BA4B-1C1A7303FCEC}" type="presParOf" srcId="{AE5FF124-54E0-432A-89AC-B0B29B9F65B9}" destId="{421BFC18-7B50-4A2B-A9D6-752669C9C74E}" srcOrd="2" destOrd="0" presId="urn:microsoft.com/office/officeart/2018/2/layout/IconVerticalSolidList"/>
    <dgm:cxn modelId="{FCA9CD57-49E6-49B1-9F0B-227CDD05485D}" type="presParOf" srcId="{421BFC18-7B50-4A2B-A9D6-752669C9C74E}" destId="{17BEA95F-8BF1-4E97-A359-C2F3C63DBAB5}" srcOrd="0" destOrd="0" presId="urn:microsoft.com/office/officeart/2018/2/layout/IconVerticalSolidList"/>
    <dgm:cxn modelId="{2E291C03-DA85-45D0-AC11-F18B49715FED}" type="presParOf" srcId="{421BFC18-7B50-4A2B-A9D6-752669C9C74E}" destId="{5401F542-C9AC-4972-BC0C-26A51D210987}" srcOrd="1" destOrd="0" presId="urn:microsoft.com/office/officeart/2018/2/layout/IconVerticalSolidList"/>
    <dgm:cxn modelId="{4A4F8AFC-5BE3-414D-A729-505F6750068D}" type="presParOf" srcId="{421BFC18-7B50-4A2B-A9D6-752669C9C74E}" destId="{417459A2-B52A-4CAA-9B30-32FAEF05728C}" srcOrd="2" destOrd="0" presId="urn:microsoft.com/office/officeart/2018/2/layout/IconVerticalSolidList"/>
    <dgm:cxn modelId="{5B40FD6D-39FA-415B-9FC9-7705175BE393}" type="presParOf" srcId="{421BFC18-7B50-4A2B-A9D6-752669C9C74E}" destId="{4835ACD8-242C-479E-B726-5373B40B51C4}" srcOrd="3" destOrd="0" presId="urn:microsoft.com/office/officeart/2018/2/layout/IconVerticalSolidList"/>
    <dgm:cxn modelId="{63F2CED5-2413-42D0-9E6E-7F1A6CE7F0CC}" type="presParOf" srcId="{AE5FF124-54E0-432A-89AC-B0B29B9F65B9}" destId="{ED2B5D66-710B-43A2-B629-800C27756782}" srcOrd="3" destOrd="0" presId="urn:microsoft.com/office/officeart/2018/2/layout/IconVerticalSolidList"/>
    <dgm:cxn modelId="{43F24BD5-7D7A-40E6-9D05-DB41BFBF72AB}" type="presParOf" srcId="{AE5FF124-54E0-432A-89AC-B0B29B9F65B9}" destId="{3EB394EC-560C-476B-B814-C2F651AC865E}" srcOrd="4" destOrd="0" presId="urn:microsoft.com/office/officeart/2018/2/layout/IconVerticalSolidList"/>
    <dgm:cxn modelId="{7F60D9F4-8496-4E15-95EE-41FAEBB299AA}" type="presParOf" srcId="{3EB394EC-560C-476B-B814-C2F651AC865E}" destId="{E393B7E4-F254-4532-A8C4-231023F35031}" srcOrd="0" destOrd="0" presId="urn:microsoft.com/office/officeart/2018/2/layout/IconVerticalSolidList"/>
    <dgm:cxn modelId="{14805C5B-A76D-46A2-BBF7-033219F3CD6D}" type="presParOf" srcId="{3EB394EC-560C-476B-B814-C2F651AC865E}" destId="{4D659C39-621E-4757-8869-7ACB40B2090C}" srcOrd="1" destOrd="0" presId="urn:microsoft.com/office/officeart/2018/2/layout/IconVerticalSolidList"/>
    <dgm:cxn modelId="{9519EE22-3725-427D-B360-44515C686496}" type="presParOf" srcId="{3EB394EC-560C-476B-B814-C2F651AC865E}" destId="{92606BC0-70C8-4609-9ED5-25C20AD9561F}" srcOrd="2" destOrd="0" presId="urn:microsoft.com/office/officeart/2018/2/layout/IconVerticalSolidList"/>
    <dgm:cxn modelId="{492E9C1D-8385-4F91-8A37-E7BF0566E0E3}" type="presParOf" srcId="{3EB394EC-560C-476B-B814-C2F651AC865E}" destId="{73EBDB33-B4EE-4769-9E7D-E3D2CD9A68E0}" srcOrd="3" destOrd="0" presId="urn:microsoft.com/office/officeart/2018/2/layout/IconVerticalSolidList"/>
    <dgm:cxn modelId="{6C557FBA-B02C-4142-97DE-18B5417655DF}" type="presParOf" srcId="{AE5FF124-54E0-432A-89AC-B0B29B9F65B9}" destId="{FA4E9C97-0E60-4AC0-BE36-1E992DB3C45B}" srcOrd="5" destOrd="0" presId="urn:microsoft.com/office/officeart/2018/2/layout/IconVerticalSolidList"/>
    <dgm:cxn modelId="{F9D93334-4478-4EAE-B318-8000897E51DF}" type="presParOf" srcId="{AE5FF124-54E0-432A-89AC-B0B29B9F65B9}" destId="{9BDC7FC5-0002-4F6A-99B0-8B15E2784289}" srcOrd="6" destOrd="0" presId="urn:microsoft.com/office/officeart/2018/2/layout/IconVerticalSolidList"/>
    <dgm:cxn modelId="{4C61C916-074B-4E8E-9CE1-8B801378A864}" type="presParOf" srcId="{9BDC7FC5-0002-4F6A-99B0-8B15E2784289}" destId="{98DBD7BB-B003-45CC-9E2B-99DD5A3C4C43}" srcOrd="0" destOrd="0" presId="urn:microsoft.com/office/officeart/2018/2/layout/IconVerticalSolidList"/>
    <dgm:cxn modelId="{7B72A726-9896-4619-94C3-BB16A2B326E2}" type="presParOf" srcId="{9BDC7FC5-0002-4F6A-99B0-8B15E2784289}" destId="{ECAF8B88-2B71-4CE9-B85E-99A32D8BDF37}" srcOrd="1" destOrd="0" presId="urn:microsoft.com/office/officeart/2018/2/layout/IconVerticalSolidList"/>
    <dgm:cxn modelId="{629E2972-CD04-4816-8079-0658DFE83626}" type="presParOf" srcId="{9BDC7FC5-0002-4F6A-99B0-8B15E2784289}" destId="{45EBD34F-0F24-47B9-B875-15112A2FE63D}" srcOrd="2" destOrd="0" presId="urn:microsoft.com/office/officeart/2018/2/layout/IconVerticalSolidList"/>
    <dgm:cxn modelId="{40E04327-B248-4555-B42F-600B209DA536}" type="presParOf" srcId="{9BDC7FC5-0002-4F6A-99B0-8B15E2784289}" destId="{11986703-9B20-4EF7-8F7E-C94EC6FADB3A}" srcOrd="3" destOrd="0" presId="urn:microsoft.com/office/officeart/2018/2/layout/IconVerticalSolidList"/>
    <dgm:cxn modelId="{AF36AC5E-CA92-44C1-AC47-DC3FF230015F}" type="presParOf" srcId="{AE5FF124-54E0-432A-89AC-B0B29B9F65B9}" destId="{68C30274-FF74-4721-B32C-BF023B046233}" srcOrd="7" destOrd="0" presId="urn:microsoft.com/office/officeart/2018/2/layout/IconVerticalSolidList"/>
    <dgm:cxn modelId="{CDDF0980-E72C-45A9-B7E1-BE85B2D94003}" type="presParOf" srcId="{AE5FF124-54E0-432A-89AC-B0B29B9F65B9}" destId="{3410957E-489A-4489-9950-7E663F5A2ABC}" srcOrd="8" destOrd="0" presId="urn:microsoft.com/office/officeart/2018/2/layout/IconVerticalSolidList"/>
    <dgm:cxn modelId="{D7EB93FA-094F-42EC-988C-1326DE08E593}" type="presParOf" srcId="{3410957E-489A-4489-9950-7E663F5A2ABC}" destId="{36388640-602A-47AF-AC19-F557CF3A9376}" srcOrd="0" destOrd="0" presId="urn:microsoft.com/office/officeart/2018/2/layout/IconVerticalSolidList"/>
    <dgm:cxn modelId="{386611E0-8ED6-4D57-8A03-33898B880E76}" type="presParOf" srcId="{3410957E-489A-4489-9950-7E663F5A2ABC}" destId="{3002E162-287C-4C67-8DCB-DDA3DEBF527B}" srcOrd="1" destOrd="0" presId="urn:microsoft.com/office/officeart/2018/2/layout/IconVerticalSolidList"/>
    <dgm:cxn modelId="{C282F939-2376-4BBD-B540-5E5EC52DC980}" type="presParOf" srcId="{3410957E-489A-4489-9950-7E663F5A2ABC}" destId="{B6061463-EDB0-48FF-A45D-2F8649A9B736}" srcOrd="2" destOrd="0" presId="urn:microsoft.com/office/officeart/2018/2/layout/IconVerticalSolidList"/>
    <dgm:cxn modelId="{F8499C88-230D-4905-9879-146BEA97AA6A}" type="presParOf" srcId="{3410957E-489A-4489-9950-7E663F5A2ABC}" destId="{3DC93F50-6157-470B-AFB7-8D1C2B22F5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C0811-57D3-4820-9CCE-08962788EE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FC21DF-3908-4F47-AE28-FA211BDA25D6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/>
            <a:t>Интерес к многомодовым волокнам за последнее </a:t>
          </a:r>
          <a:r>
            <a:rPr lang="ru-RU" sz="1600" dirty="0" err="1"/>
            <a:t>десятилие</a:t>
          </a:r>
          <a:r>
            <a:rPr lang="ru-RU" sz="1600" dirty="0"/>
            <a:t> вырос многократно. Активно развиваются методы анализа и контроля многомодового излучения. В перспективе многомодовые волокна могут прийти на смену </a:t>
          </a:r>
          <a:r>
            <a:rPr lang="ru-RU" sz="1600" dirty="0" err="1"/>
            <a:t>одномодовым</a:t>
          </a:r>
          <a:r>
            <a:rPr lang="ru-RU" sz="1600" dirty="0"/>
            <a:t> в областях телекоммуникаций, волоконных лазеров в медицине и т.д.</a:t>
          </a:r>
          <a:endParaRPr lang="en-US" sz="1600" dirty="0"/>
        </a:p>
      </dgm:t>
    </dgm:pt>
    <dgm:pt modelId="{5A6A6E6C-6AC6-4847-B6A8-4B014FDD11F4}" type="parTrans" cxnId="{D33B9B8A-3963-4637-952A-EB1473D9F171}">
      <dgm:prSet/>
      <dgm:spPr/>
      <dgm:t>
        <a:bodyPr/>
        <a:lstStyle/>
        <a:p>
          <a:endParaRPr lang="en-US"/>
        </a:p>
      </dgm:t>
    </dgm:pt>
    <dgm:pt modelId="{D4F1CA8D-5D98-4E82-9ABE-B9CA19778BDB}" type="sibTrans" cxnId="{D33B9B8A-3963-4637-952A-EB1473D9F171}">
      <dgm:prSet/>
      <dgm:spPr/>
      <dgm:t>
        <a:bodyPr/>
        <a:lstStyle/>
        <a:p>
          <a:endParaRPr lang="en-US"/>
        </a:p>
      </dgm:t>
    </dgm:pt>
    <dgm:pt modelId="{574C984A-1812-4B84-ABA1-8F471F82175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/>
            <a:t>Метод </a:t>
          </a:r>
          <a:r>
            <a:rPr lang="ru-RU" sz="1600" dirty="0" err="1"/>
            <a:t>модовой</a:t>
          </a:r>
          <a:r>
            <a:rPr lang="ru-RU" sz="1600" dirty="0"/>
            <a:t> декомпозиции позволил провести анализ излучения, включающего от 80 до 700 мод, в том числе в реальном времени. С его помощью были исследованы эффекты </a:t>
          </a:r>
          <a:r>
            <a:rPr lang="ru-RU" sz="1600" dirty="0" err="1"/>
            <a:t>керровской</a:t>
          </a:r>
          <a:r>
            <a:rPr lang="ru-RU" sz="1600" dirty="0"/>
            <a:t> </a:t>
          </a:r>
          <a:r>
            <a:rPr lang="ru-RU" sz="1600" dirty="0" err="1"/>
            <a:t>самочистки</a:t>
          </a:r>
          <a:r>
            <a:rPr lang="ru-RU" sz="1600" dirty="0"/>
            <a:t> и ВКР-чистки пучка.</a:t>
          </a:r>
          <a:endParaRPr lang="en-US" sz="1600" dirty="0"/>
        </a:p>
      </dgm:t>
    </dgm:pt>
    <dgm:pt modelId="{0753BA73-1751-47B2-A456-4FDA299C04C5}" type="parTrans" cxnId="{38FD75D4-D611-4F2D-8FB6-B02C3968537D}">
      <dgm:prSet/>
      <dgm:spPr/>
      <dgm:t>
        <a:bodyPr/>
        <a:lstStyle/>
        <a:p>
          <a:endParaRPr lang="en-US"/>
        </a:p>
      </dgm:t>
    </dgm:pt>
    <dgm:pt modelId="{2296919D-0868-4D51-9A9E-7311FD970553}" type="sibTrans" cxnId="{38FD75D4-D611-4F2D-8FB6-B02C3968537D}">
      <dgm:prSet/>
      <dgm:spPr/>
      <dgm:t>
        <a:bodyPr/>
        <a:lstStyle/>
        <a:p>
          <a:endParaRPr lang="en-US"/>
        </a:p>
      </dgm:t>
    </dgm:pt>
    <dgm:pt modelId="{7D763D91-C2ED-40B8-835F-A17CBA58D79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/>
            <a:t>Ближайшие перспективы включают в себя освоение других базисов для декомпозиции, прямое возбуждение конкретных мод на входе в волокно с последующим исследованием свойств излучения на выходе, а также применение исследованных эффектов при конструировании волоконных лазеров.</a:t>
          </a:r>
        </a:p>
      </dgm:t>
    </dgm:pt>
    <dgm:pt modelId="{3541F342-5EC7-4014-977D-FB2C90B02FFC}" type="parTrans" cxnId="{3CDC90D2-3E11-4A26-BAA1-AE442431DD26}">
      <dgm:prSet/>
      <dgm:spPr/>
      <dgm:t>
        <a:bodyPr/>
        <a:lstStyle/>
        <a:p>
          <a:endParaRPr lang="en-US"/>
        </a:p>
      </dgm:t>
    </dgm:pt>
    <dgm:pt modelId="{F89FE3F9-95AF-4B55-A10C-74FCF454DEFF}" type="sibTrans" cxnId="{3CDC90D2-3E11-4A26-BAA1-AE442431DD26}">
      <dgm:prSet/>
      <dgm:spPr/>
      <dgm:t>
        <a:bodyPr/>
        <a:lstStyle/>
        <a:p>
          <a:endParaRPr lang="en-US"/>
        </a:p>
      </dgm:t>
    </dgm:pt>
    <dgm:pt modelId="{AE5FF124-54E0-432A-89AC-B0B29B9F65B9}" type="pres">
      <dgm:prSet presAssocID="{08FC0811-57D3-4820-9CCE-08962788EE1D}" presName="root" presStyleCnt="0">
        <dgm:presLayoutVars>
          <dgm:dir/>
          <dgm:resizeHandles val="exact"/>
        </dgm:presLayoutVars>
      </dgm:prSet>
      <dgm:spPr/>
    </dgm:pt>
    <dgm:pt modelId="{421BFC18-7B50-4A2B-A9D6-752669C9C74E}" type="pres">
      <dgm:prSet presAssocID="{41FC21DF-3908-4F47-AE28-FA211BDA25D6}" presName="compNode" presStyleCnt="0"/>
      <dgm:spPr/>
    </dgm:pt>
    <dgm:pt modelId="{17BEA95F-8BF1-4E97-A359-C2F3C63DBAB5}" type="pres">
      <dgm:prSet presAssocID="{41FC21DF-3908-4F47-AE28-FA211BDA25D6}" presName="bgRect" presStyleLbl="bgShp" presStyleIdx="0" presStyleCnt="3"/>
      <dgm:spPr/>
    </dgm:pt>
    <dgm:pt modelId="{5401F542-C9AC-4972-BC0C-26A51D210987}" type="pres">
      <dgm:prSet presAssocID="{41FC21DF-3908-4F47-AE28-FA211BDA25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к одобрения со сплошной заливкой"/>
        </a:ext>
      </dgm:extLst>
    </dgm:pt>
    <dgm:pt modelId="{417459A2-B52A-4CAA-9B30-32FAEF05728C}" type="pres">
      <dgm:prSet presAssocID="{41FC21DF-3908-4F47-AE28-FA211BDA25D6}" presName="spaceRect" presStyleCnt="0"/>
      <dgm:spPr/>
    </dgm:pt>
    <dgm:pt modelId="{4835ACD8-242C-479E-B726-5373B40B51C4}" type="pres">
      <dgm:prSet presAssocID="{41FC21DF-3908-4F47-AE28-FA211BDA25D6}" presName="parTx" presStyleLbl="revTx" presStyleIdx="0" presStyleCnt="3" custScaleX="100531">
        <dgm:presLayoutVars>
          <dgm:chMax val="0"/>
          <dgm:chPref val="0"/>
        </dgm:presLayoutVars>
      </dgm:prSet>
      <dgm:spPr/>
    </dgm:pt>
    <dgm:pt modelId="{ED2B5D66-710B-43A2-B629-800C27756782}" type="pres">
      <dgm:prSet presAssocID="{D4F1CA8D-5D98-4E82-9ABE-B9CA19778BDB}" presName="sibTrans" presStyleCnt="0"/>
      <dgm:spPr/>
    </dgm:pt>
    <dgm:pt modelId="{3EB394EC-560C-476B-B814-C2F651AC865E}" type="pres">
      <dgm:prSet presAssocID="{574C984A-1812-4B84-ABA1-8F471F821757}" presName="compNode" presStyleCnt="0"/>
      <dgm:spPr/>
    </dgm:pt>
    <dgm:pt modelId="{E393B7E4-F254-4532-A8C4-231023F35031}" type="pres">
      <dgm:prSet presAssocID="{574C984A-1812-4B84-ABA1-8F471F821757}" presName="bgRect" presStyleLbl="bgShp" presStyleIdx="1" presStyleCnt="3"/>
      <dgm:spPr/>
    </dgm:pt>
    <dgm:pt modelId="{4D659C39-621E-4757-8869-7ACB40B2090C}" type="pres">
      <dgm:prSet presAssocID="{574C984A-1812-4B84-ABA1-8F471F8217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о сплошной заливкой"/>
        </a:ext>
      </dgm:extLst>
    </dgm:pt>
    <dgm:pt modelId="{92606BC0-70C8-4609-9ED5-25C20AD9561F}" type="pres">
      <dgm:prSet presAssocID="{574C984A-1812-4B84-ABA1-8F471F821757}" presName="spaceRect" presStyleCnt="0"/>
      <dgm:spPr/>
    </dgm:pt>
    <dgm:pt modelId="{73EBDB33-B4EE-4769-9E7D-E3D2CD9A68E0}" type="pres">
      <dgm:prSet presAssocID="{574C984A-1812-4B84-ABA1-8F471F821757}" presName="parTx" presStyleLbl="revTx" presStyleIdx="1" presStyleCnt="3" custScaleX="100227">
        <dgm:presLayoutVars>
          <dgm:chMax val="0"/>
          <dgm:chPref val="0"/>
        </dgm:presLayoutVars>
      </dgm:prSet>
      <dgm:spPr/>
    </dgm:pt>
    <dgm:pt modelId="{FA4E9C97-0E60-4AC0-BE36-1E992DB3C45B}" type="pres">
      <dgm:prSet presAssocID="{2296919D-0868-4D51-9A9E-7311FD970553}" presName="sibTrans" presStyleCnt="0"/>
      <dgm:spPr/>
    </dgm:pt>
    <dgm:pt modelId="{9BDC7FC5-0002-4F6A-99B0-8B15E2784289}" type="pres">
      <dgm:prSet presAssocID="{7D763D91-C2ED-40B8-835F-A17CBA58D79D}" presName="compNode" presStyleCnt="0"/>
      <dgm:spPr/>
    </dgm:pt>
    <dgm:pt modelId="{98DBD7BB-B003-45CC-9E2B-99DD5A3C4C43}" type="pres">
      <dgm:prSet presAssocID="{7D763D91-C2ED-40B8-835F-A17CBA58D79D}" presName="bgRect" presStyleLbl="bgShp" presStyleIdx="2" presStyleCnt="3"/>
      <dgm:spPr/>
    </dgm:pt>
    <dgm:pt modelId="{ECAF8B88-2B71-4CE9-B85E-99A32D8BDF37}" type="pres">
      <dgm:prSet presAssocID="{7D763D91-C2ED-40B8-835F-A17CBA58D7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нтрольный список со сплошной заливкой"/>
        </a:ext>
      </dgm:extLst>
    </dgm:pt>
    <dgm:pt modelId="{45EBD34F-0F24-47B9-B875-15112A2FE63D}" type="pres">
      <dgm:prSet presAssocID="{7D763D91-C2ED-40B8-835F-A17CBA58D79D}" presName="spaceRect" presStyleCnt="0"/>
      <dgm:spPr/>
    </dgm:pt>
    <dgm:pt modelId="{11986703-9B20-4EF7-8F7E-C94EC6FADB3A}" type="pres">
      <dgm:prSet presAssocID="{7D763D91-C2ED-40B8-835F-A17CBA58D79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12C919-ECED-48F6-B60C-61052F2FAD3E}" type="presOf" srcId="{574C984A-1812-4B84-ABA1-8F471F821757}" destId="{73EBDB33-B4EE-4769-9E7D-E3D2CD9A68E0}" srcOrd="0" destOrd="0" presId="urn:microsoft.com/office/officeart/2018/2/layout/IconVerticalSolidList"/>
    <dgm:cxn modelId="{E5C27D1C-10DF-4D4D-94F8-3D76B860D03E}" type="presOf" srcId="{7D763D91-C2ED-40B8-835F-A17CBA58D79D}" destId="{11986703-9B20-4EF7-8F7E-C94EC6FADB3A}" srcOrd="0" destOrd="0" presId="urn:microsoft.com/office/officeart/2018/2/layout/IconVerticalSolidList"/>
    <dgm:cxn modelId="{D8ED3922-E227-437A-B99F-63F94CA9324F}" type="presOf" srcId="{41FC21DF-3908-4F47-AE28-FA211BDA25D6}" destId="{4835ACD8-242C-479E-B726-5373B40B51C4}" srcOrd="0" destOrd="0" presId="urn:microsoft.com/office/officeart/2018/2/layout/IconVerticalSolidList"/>
    <dgm:cxn modelId="{D33B9B8A-3963-4637-952A-EB1473D9F171}" srcId="{08FC0811-57D3-4820-9CCE-08962788EE1D}" destId="{41FC21DF-3908-4F47-AE28-FA211BDA25D6}" srcOrd="0" destOrd="0" parTransId="{5A6A6E6C-6AC6-4847-B6A8-4B014FDD11F4}" sibTransId="{D4F1CA8D-5D98-4E82-9ABE-B9CA19778BDB}"/>
    <dgm:cxn modelId="{3CDC90D2-3E11-4A26-BAA1-AE442431DD26}" srcId="{08FC0811-57D3-4820-9CCE-08962788EE1D}" destId="{7D763D91-C2ED-40B8-835F-A17CBA58D79D}" srcOrd="2" destOrd="0" parTransId="{3541F342-5EC7-4014-977D-FB2C90B02FFC}" sibTransId="{F89FE3F9-95AF-4B55-A10C-74FCF454DEFF}"/>
    <dgm:cxn modelId="{38FD75D4-D611-4F2D-8FB6-B02C3968537D}" srcId="{08FC0811-57D3-4820-9CCE-08962788EE1D}" destId="{574C984A-1812-4B84-ABA1-8F471F821757}" srcOrd="1" destOrd="0" parTransId="{0753BA73-1751-47B2-A456-4FDA299C04C5}" sibTransId="{2296919D-0868-4D51-9A9E-7311FD970553}"/>
    <dgm:cxn modelId="{51EDC1EE-AB33-42F2-A38C-6CE5933F2CE1}" type="presOf" srcId="{08FC0811-57D3-4820-9CCE-08962788EE1D}" destId="{AE5FF124-54E0-432A-89AC-B0B29B9F65B9}" srcOrd="0" destOrd="0" presId="urn:microsoft.com/office/officeart/2018/2/layout/IconVerticalSolidList"/>
    <dgm:cxn modelId="{B0C11098-037E-42EA-A45B-C74A2E2A5BD7}" type="presParOf" srcId="{AE5FF124-54E0-432A-89AC-B0B29B9F65B9}" destId="{421BFC18-7B50-4A2B-A9D6-752669C9C74E}" srcOrd="0" destOrd="0" presId="urn:microsoft.com/office/officeart/2018/2/layout/IconVerticalSolidList"/>
    <dgm:cxn modelId="{F1DE2423-6891-4489-B858-67D94FC4FE0B}" type="presParOf" srcId="{421BFC18-7B50-4A2B-A9D6-752669C9C74E}" destId="{17BEA95F-8BF1-4E97-A359-C2F3C63DBAB5}" srcOrd="0" destOrd="0" presId="urn:microsoft.com/office/officeart/2018/2/layout/IconVerticalSolidList"/>
    <dgm:cxn modelId="{05A5F982-97B2-41CD-B70F-38D9DA23336F}" type="presParOf" srcId="{421BFC18-7B50-4A2B-A9D6-752669C9C74E}" destId="{5401F542-C9AC-4972-BC0C-26A51D210987}" srcOrd="1" destOrd="0" presId="urn:microsoft.com/office/officeart/2018/2/layout/IconVerticalSolidList"/>
    <dgm:cxn modelId="{AC04FE8A-E219-4C92-9393-D38AE0198575}" type="presParOf" srcId="{421BFC18-7B50-4A2B-A9D6-752669C9C74E}" destId="{417459A2-B52A-4CAA-9B30-32FAEF05728C}" srcOrd="2" destOrd="0" presId="urn:microsoft.com/office/officeart/2018/2/layout/IconVerticalSolidList"/>
    <dgm:cxn modelId="{8D55E359-1EBA-4E5E-9B71-A57679EE67BA}" type="presParOf" srcId="{421BFC18-7B50-4A2B-A9D6-752669C9C74E}" destId="{4835ACD8-242C-479E-B726-5373B40B51C4}" srcOrd="3" destOrd="0" presId="urn:microsoft.com/office/officeart/2018/2/layout/IconVerticalSolidList"/>
    <dgm:cxn modelId="{543B9C52-0A40-4EE0-B050-B94E2C11D923}" type="presParOf" srcId="{AE5FF124-54E0-432A-89AC-B0B29B9F65B9}" destId="{ED2B5D66-710B-43A2-B629-800C27756782}" srcOrd="1" destOrd="0" presId="urn:microsoft.com/office/officeart/2018/2/layout/IconVerticalSolidList"/>
    <dgm:cxn modelId="{C6073C81-3B79-44F0-94ED-4874987AD93C}" type="presParOf" srcId="{AE5FF124-54E0-432A-89AC-B0B29B9F65B9}" destId="{3EB394EC-560C-476B-B814-C2F651AC865E}" srcOrd="2" destOrd="0" presId="urn:microsoft.com/office/officeart/2018/2/layout/IconVerticalSolidList"/>
    <dgm:cxn modelId="{8B75ABC2-47F3-4859-8C4D-5B4F8EC71032}" type="presParOf" srcId="{3EB394EC-560C-476B-B814-C2F651AC865E}" destId="{E393B7E4-F254-4532-A8C4-231023F35031}" srcOrd="0" destOrd="0" presId="urn:microsoft.com/office/officeart/2018/2/layout/IconVerticalSolidList"/>
    <dgm:cxn modelId="{EF266018-8069-4777-9D39-E939D9740F89}" type="presParOf" srcId="{3EB394EC-560C-476B-B814-C2F651AC865E}" destId="{4D659C39-621E-4757-8869-7ACB40B2090C}" srcOrd="1" destOrd="0" presId="urn:microsoft.com/office/officeart/2018/2/layout/IconVerticalSolidList"/>
    <dgm:cxn modelId="{11D0D1A4-A4F8-4935-B4BE-E6F16A3AC935}" type="presParOf" srcId="{3EB394EC-560C-476B-B814-C2F651AC865E}" destId="{92606BC0-70C8-4609-9ED5-25C20AD9561F}" srcOrd="2" destOrd="0" presId="urn:microsoft.com/office/officeart/2018/2/layout/IconVerticalSolidList"/>
    <dgm:cxn modelId="{F6AD2D1C-3D43-4135-9D02-A830972E4E8E}" type="presParOf" srcId="{3EB394EC-560C-476B-B814-C2F651AC865E}" destId="{73EBDB33-B4EE-4769-9E7D-E3D2CD9A68E0}" srcOrd="3" destOrd="0" presId="urn:microsoft.com/office/officeart/2018/2/layout/IconVerticalSolidList"/>
    <dgm:cxn modelId="{D0C8C3C8-EFCC-49EA-8BD2-08F289DA9104}" type="presParOf" srcId="{AE5FF124-54E0-432A-89AC-B0B29B9F65B9}" destId="{FA4E9C97-0E60-4AC0-BE36-1E992DB3C45B}" srcOrd="3" destOrd="0" presId="urn:microsoft.com/office/officeart/2018/2/layout/IconVerticalSolidList"/>
    <dgm:cxn modelId="{75C5605C-0305-4821-BEB9-4C7CD576A719}" type="presParOf" srcId="{AE5FF124-54E0-432A-89AC-B0B29B9F65B9}" destId="{9BDC7FC5-0002-4F6A-99B0-8B15E2784289}" srcOrd="4" destOrd="0" presId="urn:microsoft.com/office/officeart/2018/2/layout/IconVerticalSolidList"/>
    <dgm:cxn modelId="{BB3B4AD1-C724-4357-ACF9-82C34B1A5156}" type="presParOf" srcId="{9BDC7FC5-0002-4F6A-99B0-8B15E2784289}" destId="{98DBD7BB-B003-45CC-9E2B-99DD5A3C4C43}" srcOrd="0" destOrd="0" presId="urn:microsoft.com/office/officeart/2018/2/layout/IconVerticalSolidList"/>
    <dgm:cxn modelId="{9CC11EAC-C057-4740-9CF2-1205B2FCF287}" type="presParOf" srcId="{9BDC7FC5-0002-4F6A-99B0-8B15E2784289}" destId="{ECAF8B88-2B71-4CE9-B85E-99A32D8BDF37}" srcOrd="1" destOrd="0" presId="urn:microsoft.com/office/officeart/2018/2/layout/IconVerticalSolidList"/>
    <dgm:cxn modelId="{5FB5956D-4EE3-4225-B70F-9B6DCEEB0200}" type="presParOf" srcId="{9BDC7FC5-0002-4F6A-99B0-8B15E2784289}" destId="{45EBD34F-0F24-47B9-B875-15112A2FE63D}" srcOrd="2" destOrd="0" presId="urn:microsoft.com/office/officeart/2018/2/layout/IconVerticalSolidList"/>
    <dgm:cxn modelId="{23677D4E-1402-4399-98C1-A40392C6B8F2}" type="presParOf" srcId="{9BDC7FC5-0002-4F6A-99B0-8B15E2784289}" destId="{11986703-9B20-4EF7-8F7E-C94EC6FADB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2B65-421F-41F5-B80A-71E5DEA03E91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B37D3-49FE-4AA3-858C-94EA4D81C830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8142-6BD2-419A-8E6D-F9840CEAE74F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Yandex Sans Text Light" panose="02000000000000000000" pitchFamily="2" charset="-52"/>
            </a:rPr>
            <a:t>Введение</a:t>
          </a:r>
          <a:endParaRPr lang="en-US" sz="1900" kern="1200" dirty="0">
            <a:latin typeface="Yandex Sans Text Light" panose="02000000000000000000" pitchFamily="2" charset="-52"/>
          </a:endParaRPr>
        </a:p>
      </dsp:txBody>
      <dsp:txXfrm>
        <a:off x="836323" y="3399"/>
        <a:ext cx="9679276" cy="724089"/>
      </dsp:txXfrm>
    </dsp:sp>
    <dsp:sp modelId="{17BEA95F-8BF1-4E97-A359-C2F3C63DBAB5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1F542-C9AC-4972-BC0C-26A51D210987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5ACD8-242C-479E-B726-5373B40B51C4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Yandex Sans Text Light" panose="02000000000000000000" pitchFamily="2" charset="-52"/>
            </a:rPr>
            <a:t>Модовая</a:t>
          </a:r>
          <a:r>
            <a:rPr lang="ru-RU" sz="1900" kern="1200" dirty="0">
              <a:latin typeface="Yandex Sans Text Light" panose="02000000000000000000" pitchFamily="2" charset="-52"/>
            </a:rPr>
            <a:t> декомпозиция</a:t>
          </a:r>
          <a:endParaRPr lang="en-US" sz="1900" kern="1200" dirty="0">
            <a:latin typeface="Yandex Sans Text Light" panose="02000000000000000000" pitchFamily="2" charset="-52"/>
          </a:endParaRPr>
        </a:p>
      </dsp:txBody>
      <dsp:txXfrm>
        <a:off x="836323" y="908511"/>
        <a:ext cx="9679276" cy="724089"/>
      </dsp:txXfrm>
    </dsp:sp>
    <dsp:sp modelId="{E393B7E4-F254-4532-A8C4-231023F35031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9C39-621E-4757-8869-7ACB40B2090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DB33-B4EE-4769-9E7D-E3D2CD9A68E0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Yandex Sans Text Light" panose="02000000000000000000" pitchFamily="2" charset="-52"/>
            </a:rPr>
            <a:t>Керровская</a:t>
          </a:r>
          <a:r>
            <a:rPr lang="ru-RU" sz="1900" kern="1200" dirty="0">
              <a:latin typeface="Yandex Sans Text Light" panose="02000000000000000000" pitchFamily="2" charset="-52"/>
            </a:rPr>
            <a:t> </a:t>
          </a:r>
          <a:r>
            <a:rPr lang="ru-RU" sz="1900" kern="1200" dirty="0" err="1">
              <a:latin typeface="Yandex Sans Text Light" panose="02000000000000000000" pitchFamily="2" charset="-52"/>
            </a:rPr>
            <a:t>самочистка</a:t>
          </a:r>
          <a:r>
            <a:rPr lang="ru-RU" sz="1900" kern="1200" dirty="0">
              <a:latin typeface="Yandex Sans Text Light" panose="02000000000000000000" pitchFamily="2" charset="-52"/>
            </a:rPr>
            <a:t> и </a:t>
          </a:r>
          <a:r>
            <a:rPr lang="ru-RU" sz="1900" kern="1200" dirty="0" err="1">
              <a:latin typeface="Yandex Sans Text Light" panose="02000000000000000000" pitchFamily="2" charset="-52"/>
            </a:rPr>
            <a:t>термализация</a:t>
          </a:r>
          <a:endParaRPr lang="en-US" sz="1900" kern="1200" dirty="0">
            <a:latin typeface="Yandex Sans Text Light" panose="02000000000000000000" pitchFamily="2" charset="-52"/>
          </a:endParaRPr>
        </a:p>
      </dsp:txBody>
      <dsp:txXfrm>
        <a:off x="836323" y="1813624"/>
        <a:ext cx="9679276" cy="724089"/>
      </dsp:txXfrm>
    </dsp:sp>
    <dsp:sp modelId="{98DBD7BB-B003-45CC-9E2B-99DD5A3C4C43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8B88-2B71-4CE9-B85E-99A32D8BDF37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6703-9B20-4EF7-8F7E-C94EC6FADB3A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Yandex Sans Text Light" panose="02000000000000000000" pitchFamily="2" charset="-52"/>
            </a:rPr>
            <a:t>Волоконный ВКР-лазер</a:t>
          </a:r>
          <a:endParaRPr lang="en-US" sz="1900" kern="1200" dirty="0">
            <a:latin typeface="Yandex Sans Text Light" panose="02000000000000000000" pitchFamily="2" charset="-52"/>
          </a:endParaRPr>
        </a:p>
      </dsp:txBody>
      <dsp:txXfrm>
        <a:off x="836323" y="2718736"/>
        <a:ext cx="9679276" cy="724089"/>
      </dsp:txXfrm>
    </dsp:sp>
    <dsp:sp modelId="{36388640-602A-47AF-AC19-F557CF3A9376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2E162-287C-4C67-8DCB-DDA3DEBF527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93F50-6157-470B-AFB7-8D1C2B22F572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Yandex Sans Text Light" panose="02000000000000000000" pitchFamily="2" charset="-52"/>
            </a:rPr>
            <a:t>Заключение</a:t>
          </a:r>
          <a:endParaRPr lang="en-US" sz="1900" kern="1200" dirty="0">
            <a:latin typeface="Yandex Sans Text Light" panose="02000000000000000000" pitchFamily="2" charset="-52"/>
          </a:endParaRPr>
        </a:p>
      </dsp:txBody>
      <dsp:txXfrm>
        <a:off x="836323" y="3623848"/>
        <a:ext cx="9679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A95F-8BF1-4E97-A359-C2F3C63DBAB5}">
      <dsp:nvSpPr>
        <dsp:cNvPr id="0" name=""/>
        <dsp:cNvSpPr/>
      </dsp:nvSpPr>
      <dsp:spPr>
        <a:xfrm>
          <a:off x="0" y="4777"/>
          <a:ext cx="10515600" cy="1167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1F542-C9AC-4972-BC0C-26A51D210987}">
      <dsp:nvSpPr>
        <dsp:cNvPr id="0" name=""/>
        <dsp:cNvSpPr/>
      </dsp:nvSpPr>
      <dsp:spPr>
        <a:xfrm>
          <a:off x="353180" y="267473"/>
          <a:ext cx="642773" cy="6421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5ACD8-242C-479E-B726-5373B40B51C4}">
      <dsp:nvSpPr>
        <dsp:cNvPr id="0" name=""/>
        <dsp:cNvSpPr/>
      </dsp:nvSpPr>
      <dsp:spPr>
        <a:xfrm>
          <a:off x="1324907" y="4777"/>
          <a:ext cx="9173387" cy="12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87" tIns="131287" rIns="131287" bIns="13128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Интерес к многомодовым волокнам за последнее </a:t>
          </a:r>
          <a:r>
            <a:rPr lang="ru-RU" sz="1600" kern="1200" dirty="0" err="1"/>
            <a:t>десятилие</a:t>
          </a:r>
          <a:r>
            <a:rPr lang="ru-RU" sz="1600" kern="1200" dirty="0"/>
            <a:t> вырос многократно. Активно развиваются методы анализа и контроля многомодового излучения. В перспективе многомодовые волокна могут прийти на смену </a:t>
          </a:r>
          <a:r>
            <a:rPr lang="ru-RU" sz="1600" kern="1200" dirty="0" err="1"/>
            <a:t>одномодовым</a:t>
          </a:r>
          <a:r>
            <a:rPr lang="ru-RU" sz="1600" kern="1200" dirty="0"/>
            <a:t> в областях телекоммуникаций, волоконных лазеров в медицине и т.д.</a:t>
          </a:r>
          <a:endParaRPr lang="en-US" sz="1600" kern="1200" dirty="0"/>
        </a:p>
      </dsp:txBody>
      <dsp:txXfrm>
        <a:off x="1324907" y="4777"/>
        <a:ext cx="9173387" cy="1240509"/>
      </dsp:txXfrm>
    </dsp:sp>
    <dsp:sp modelId="{E393B7E4-F254-4532-A8C4-231023F35031}">
      <dsp:nvSpPr>
        <dsp:cNvPr id="0" name=""/>
        <dsp:cNvSpPr/>
      </dsp:nvSpPr>
      <dsp:spPr>
        <a:xfrm>
          <a:off x="0" y="1555414"/>
          <a:ext cx="10515600" cy="1167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59C39-621E-4757-8869-7ACB40B2090C}">
      <dsp:nvSpPr>
        <dsp:cNvPr id="0" name=""/>
        <dsp:cNvSpPr/>
      </dsp:nvSpPr>
      <dsp:spPr>
        <a:xfrm>
          <a:off x="353180" y="1818110"/>
          <a:ext cx="642773" cy="6421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DB33-B4EE-4769-9E7D-E3D2CD9A68E0}">
      <dsp:nvSpPr>
        <dsp:cNvPr id="0" name=""/>
        <dsp:cNvSpPr/>
      </dsp:nvSpPr>
      <dsp:spPr>
        <a:xfrm>
          <a:off x="1338777" y="1555414"/>
          <a:ext cx="9145647" cy="12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87" tIns="131287" rIns="131287" bIns="13128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Метод </a:t>
          </a:r>
          <a:r>
            <a:rPr lang="ru-RU" sz="1600" kern="1200" dirty="0" err="1"/>
            <a:t>модовой</a:t>
          </a:r>
          <a:r>
            <a:rPr lang="ru-RU" sz="1600" kern="1200" dirty="0"/>
            <a:t> декомпозиции позволил провести анализ излучения, включающего от 80 до 700 мод, в том числе в реальном времени. С его помощью были исследованы эффекты </a:t>
          </a:r>
          <a:r>
            <a:rPr lang="ru-RU" sz="1600" kern="1200" dirty="0" err="1"/>
            <a:t>керровской</a:t>
          </a:r>
          <a:r>
            <a:rPr lang="ru-RU" sz="1600" kern="1200" dirty="0"/>
            <a:t> </a:t>
          </a:r>
          <a:r>
            <a:rPr lang="ru-RU" sz="1600" kern="1200" dirty="0" err="1"/>
            <a:t>самочистки</a:t>
          </a:r>
          <a:r>
            <a:rPr lang="ru-RU" sz="1600" kern="1200" dirty="0"/>
            <a:t> и ВКР-чистки пучка.</a:t>
          </a:r>
          <a:endParaRPr lang="en-US" sz="1600" kern="1200" dirty="0"/>
        </a:p>
      </dsp:txBody>
      <dsp:txXfrm>
        <a:off x="1338777" y="1555414"/>
        <a:ext cx="9145647" cy="1240509"/>
      </dsp:txXfrm>
    </dsp:sp>
    <dsp:sp modelId="{98DBD7BB-B003-45CC-9E2B-99DD5A3C4C43}">
      <dsp:nvSpPr>
        <dsp:cNvPr id="0" name=""/>
        <dsp:cNvSpPr/>
      </dsp:nvSpPr>
      <dsp:spPr>
        <a:xfrm>
          <a:off x="0" y="3106051"/>
          <a:ext cx="10515600" cy="1167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8B88-2B71-4CE9-B85E-99A32D8BDF37}">
      <dsp:nvSpPr>
        <dsp:cNvPr id="0" name=""/>
        <dsp:cNvSpPr/>
      </dsp:nvSpPr>
      <dsp:spPr>
        <a:xfrm>
          <a:off x="353180" y="3368747"/>
          <a:ext cx="642773" cy="6421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6703-9B20-4EF7-8F7E-C94EC6FADB3A}">
      <dsp:nvSpPr>
        <dsp:cNvPr id="0" name=""/>
        <dsp:cNvSpPr/>
      </dsp:nvSpPr>
      <dsp:spPr>
        <a:xfrm>
          <a:off x="1349134" y="3106051"/>
          <a:ext cx="9124934" cy="12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87" tIns="131287" rIns="131287" bIns="13128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Ближайшие перспективы включают в себя освоение других базисов для декомпозиции, прямое возбуждение конкретных мод на входе в волокно с последующим исследованием свойств излучения на выходе, а также применение исследованных эффектов при конструировании волоконных лазеров.</a:t>
          </a:r>
        </a:p>
      </dsp:txBody>
      <dsp:txXfrm>
        <a:off x="1349134" y="3106051"/>
        <a:ext cx="9124934" cy="124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E968-3DE3-40EB-932D-CD93837B8035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31A2-36BB-482D-93C6-2CB71F652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4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18AA-56D3-ACBC-3D60-5E64B4B1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973C88-4D78-1652-A0C7-6571CCA6C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00F54-127A-9D4F-AAAF-167B0ACB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7F098-5FD3-C1E0-0EA2-AFE7035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5AB85-1CE5-525B-B20C-A64BCF3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366B3-8DC1-9F55-1E68-5B0CAEF3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61C19C-5A46-3681-EE0A-5E5892FF4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3FC0B-9EBF-A8B8-AA02-01040FB8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8700F-FA3C-7D2D-F26B-9FDC4B4A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59509-2432-DC96-2F3A-8F8346B7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514C34-BF3D-3A86-1D95-C5FE975A2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B5DEF-1E8E-4F51-1F06-434880DE4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580DD-1519-B069-06C4-39A6974C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A9FB7-3A02-09BC-41F1-D5757365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49DDA-4A9D-1FC3-C9CF-8BADF081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7E6FB-B5D5-0CB4-0957-5CAE7551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88D55-123B-09B0-494D-19E08D54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5B72F-7CEE-027C-CAB3-D193E8B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13E98-544E-FD7E-770F-0249FD2F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49004-364F-03CF-7B85-E13361F1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5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EE71E-5259-5D33-B70E-7C4E09AD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CD40C-AA1C-2E18-5CBA-0B0CCA95E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E0367-650A-6857-3D5A-6048EFC1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13C9D-050A-DEC7-2965-E8D413E1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7A2D7-3C4A-9D9C-A7BA-0B96A47E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3AC9C-F3E1-56C4-A662-07B7B0FD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3634F-DFE7-A3D1-8B9B-2B2FB036F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829876-A0E6-CCEB-FDF2-5F03CF2C0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B40F2-A076-FEDF-2B23-CA585D80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1129D-980A-5125-142D-29B2EB76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ABC6B5-FEB9-C9E4-E6BC-6BEA2F85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DBE7B-FA3E-E97F-7F04-04F3309B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D46DA-7DD5-EAE7-19DB-3510EAF70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1D1755-D7F7-D33E-5125-D2A14FF7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8CF7EC-3BBA-D87E-2046-DD22F5783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75B4A9-967A-00D1-7ACA-6A6347768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23AFB-83C0-CCF3-EE62-8ECC7FE8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49A8F-8F3D-D8CB-7FE0-5ADE83A9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83A6F7-52DE-D3F3-1091-97E75F50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4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7D4C5-3758-9E34-6044-FD3521B9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FF0558-0B0D-063C-BF78-6D375E47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94455F-B423-6A21-F5BF-F91150F0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AE2552-EB10-2032-AE90-39267661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7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331B1D-430E-D8D3-EACF-651FEED0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066A4A-305A-7D73-BD5C-BE7C8F42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AB8273-7B92-70A8-A0A0-41B6EB3A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7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E8113-B18B-4010-7652-0862370A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E4C64-8527-61A0-1010-FC3781997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C8A1D7-6217-BDDE-AFD0-CDD291DBF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33E13-55B8-E066-F2A5-12C123C7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C2DF52-A523-D1AF-6C60-4A9A9ED4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6D8BBE-941A-07C7-4D68-76B03C4B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6B66B-733F-BE01-5540-7C890048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FF58A1-0481-C8AE-2CEB-691759FE6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2F473-ABF0-408E-C2A0-30E7095ED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83C82C-40CB-4ACC-68BD-1ABF1EF1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07AFD-4444-C4C7-40B1-6C10F4CE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A2CDF3-089F-6B09-8B15-BF8EA549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7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4F7F-EA0F-0FC8-FAA1-535BC7A4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EA7C7-423B-AA72-7966-1632A26D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CAB72-1C0E-98E1-C440-B7FD393B8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ru-RU"/>
              <a:t>25.09.2024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0CB67-F02C-7631-573C-83CCC5096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ru-RU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5B333-D9C4-9B07-ECD6-F8E8D69EB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EDEE1-95E3-473C-BD38-E73256B7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sv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sv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7" name="Rectangle 1076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23B81-B2C8-F60C-4A95-2E5AFAD8E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12669"/>
            <a:ext cx="6658590" cy="2712688"/>
          </a:xfrm>
        </p:spPr>
        <p:txBody>
          <a:bodyPr anchor="t">
            <a:noAutofit/>
          </a:bodyPr>
          <a:lstStyle/>
          <a:p>
            <a:pPr algn="l"/>
            <a:r>
              <a:rPr lang="ru-RU" sz="4000" b="0" i="0" dirty="0">
                <a:effectLst/>
                <a:latin typeface="Yandex Sans Text Bold" pitchFamily="2" charset="-52"/>
              </a:rPr>
              <a:t>Нелинейная фотоника систем на основе многомодового волокна с градиентным профилем показателя преломления</a:t>
            </a:r>
            <a:endParaRPr lang="ru-RU" sz="4000" dirty="0">
              <a:latin typeface="Yandex Sans Text Bold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40D960-C4D5-117A-DBF9-C3CE9B8A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742384"/>
            <a:ext cx="7152005" cy="2014683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ru-RU" sz="1600" dirty="0">
                <a:latin typeface="Yandex Sans Text Light" panose="02000000000000000000" pitchFamily="2" charset="-52"/>
              </a:rPr>
              <a:t>Конкурс молодых ученых СО РАН 2024</a:t>
            </a:r>
          </a:p>
          <a:p>
            <a:pPr algn="l"/>
            <a:endParaRPr lang="ru-RU" sz="1600" dirty="0">
              <a:latin typeface="Yandex Sans Text Light" panose="02000000000000000000" pitchFamily="2" charset="-52"/>
            </a:endParaRPr>
          </a:p>
          <a:p>
            <a:pPr algn="l"/>
            <a:endParaRPr lang="ru-RU" sz="1600" dirty="0">
              <a:latin typeface="Yandex Sans Text Light" panose="02000000000000000000" pitchFamily="2" charset="-52"/>
            </a:endParaRPr>
          </a:p>
          <a:p>
            <a:pPr algn="l"/>
            <a:r>
              <a:rPr lang="ru-RU" sz="1600" dirty="0">
                <a:latin typeface="Yandex Sans Text Light" panose="02000000000000000000" pitchFamily="2" charset="-52"/>
              </a:rPr>
              <a:t>М. Д. Гервазиев</a:t>
            </a:r>
            <a:br>
              <a:rPr lang="en-US" sz="1600" dirty="0">
                <a:latin typeface="Yandex Sans Text Light" panose="02000000000000000000" pitchFamily="2" charset="-52"/>
              </a:rPr>
            </a:br>
            <a:r>
              <a:rPr lang="ru-RU" sz="1400" dirty="0">
                <a:latin typeface="Yandex Sans Text Light" panose="02000000000000000000" pitchFamily="2" charset="-52"/>
              </a:rPr>
              <a:t>к.ф.-м.н., </a:t>
            </a:r>
            <a:r>
              <a:rPr lang="ru-RU" sz="1400" dirty="0" err="1">
                <a:latin typeface="Yandex Sans Text Light" panose="02000000000000000000" pitchFamily="2" charset="-52"/>
              </a:rPr>
              <a:t>м.н.с</a:t>
            </a:r>
            <a:r>
              <a:rPr lang="ru-RU" sz="1400" dirty="0">
                <a:latin typeface="Yandex Sans Text Light" panose="02000000000000000000" pitchFamily="2" charset="-52"/>
              </a:rPr>
              <a:t>. лаборатории волоконной оптики </a:t>
            </a:r>
            <a:r>
              <a:rPr lang="ru-RU" sz="1400" dirty="0" err="1">
                <a:latin typeface="Yandex Sans Text Light" panose="02000000000000000000" pitchFamily="2" charset="-52"/>
              </a:rPr>
              <a:t>ИАиЭ</a:t>
            </a:r>
            <a:r>
              <a:rPr lang="ru-RU" sz="1400" dirty="0">
                <a:latin typeface="Yandex Sans Text Light" panose="02000000000000000000" pitchFamily="2" charset="-52"/>
              </a:rPr>
              <a:t> СО РАН, </a:t>
            </a:r>
            <a:br>
              <a:rPr lang="ru-RU" sz="1400" dirty="0">
                <a:latin typeface="Yandex Sans Text Light" panose="02000000000000000000" pitchFamily="2" charset="-52"/>
              </a:rPr>
            </a:br>
            <a:r>
              <a:rPr lang="ru-RU" sz="1400" dirty="0" err="1">
                <a:latin typeface="Yandex Sans Text Light" panose="02000000000000000000" pitchFamily="2" charset="-52"/>
              </a:rPr>
              <a:t>н.с</a:t>
            </a:r>
            <a:r>
              <a:rPr lang="ru-RU" sz="1400" dirty="0">
                <a:latin typeface="Yandex Sans Text Light" panose="02000000000000000000" pitchFamily="2" charset="-52"/>
              </a:rPr>
              <a:t>. лаборатории нелинейной оптики волноводных систем НГУ</a:t>
            </a:r>
            <a:endParaRPr lang="ru-RU" sz="1400" b="0" i="0" strike="noStrike" baseline="30000" dirty="0">
              <a:latin typeface="Yandex Sans Text Light" panose="02000000000000000000" pitchFamily="2" charset="-52"/>
            </a:endParaRPr>
          </a:p>
          <a:p>
            <a:pPr algn="l"/>
            <a:r>
              <a:rPr lang="it-IT" sz="1200" dirty="0">
                <a:latin typeface="Yandex Sans Text Light" panose="02000000000000000000" pitchFamily="2" charset="-52"/>
              </a:rPr>
              <a:t>gervaziev.m@gmail.com</a:t>
            </a:r>
            <a:endParaRPr lang="it-IT" sz="1400" b="0" i="0" strike="noStrike" dirty="0">
              <a:latin typeface="Yandex Sans Text Light" panose="02000000000000000000" pitchFamily="2" charset="-52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8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391617-8ECF-9E96-6BD6-6324DD86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4013" y="1558914"/>
            <a:ext cx="3040518" cy="30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3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188950"/>
          </a:xfrm>
        </p:spPr>
        <p:txBody>
          <a:bodyPr anchor="b">
            <a:noAutofit/>
          </a:bodyPr>
          <a:lstStyle/>
          <a:p>
            <a:r>
              <a:rPr lang="ru-RU" sz="4800" dirty="0"/>
              <a:t>Схема системы </a:t>
            </a:r>
            <a:r>
              <a:rPr lang="ru-RU" sz="4800" dirty="0" err="1"/>
              <a:t>модового</a:t>
            </a:r>
            <a:r>
              <a:rPr lang="ru-RU" sz="4800" dirty="0"/>
              <a:t> анализа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C3217A-A670-07CD-4086-6A3064D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94393"/>
              </p:ext>
            </p:extLst>
          </p:nvPr>
        </p:nvGraphicFramePr>
        <p:xfrm>
          <a:off x="170640" y="2389218"/>
          <a:ext cx="11113310" cy="328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225143" imgH="1545650" progId="Acrobat.Document.DC">
                  <p:embed/>
                </p:oleObj>
              </mc:Choice>
              <mc:Fallback>
                <p:oleObj name="Acrobat Document" r:id="rId4" imgW="5225143" imgH="1545650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AE3BC4E-F0EA-CD04-F979-B771562D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40" y="2389218"/>
                        <a:ext cx="11113310" cy="3289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6CE9CA-14F6-440A-9573-84387F2651C9}"/>
              </a:ext>
            </a:extLst>
          </p:cNvPr>
          <p:cNvSpPr txBox="1"/>
          <p:nvPr/>
        </p:nvSpPr>
        <p:spPr>
          <a:xfrm>
            <a:off x="170640" y="5725591"/>
            <a:ext cx="1111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cs typeface="Calibri"/>
              </a:rPr>
              <a:t>U(</a:t>
            </a:r>
            <a:r>
              <a:rPr lang="ru-RU" sz="1600" dirty="0" err="1">
                <a:cs typeface="Calibri"/>
              </a:rPr>
              <a:t>x,y</a:t>
            </a:r>
            <a:r>
              <a:rPr lang="ru-RU" sz="1600" dirty="0">
                <a:cs typeface="Calibri"/>
              </a:rPr>
              <a:t>) - входное распределение поля; PBS - поляризационный делитель; SLM - пространственный модулятор света с фазовой маской H(</a:t>
            </a:r>
            <a:r>
              <a:rPr lang="ru-RU" sz="1600" dirty="0" err="1">
                <a:cs typeface="Calibri"/>
              </a:rPr>
              <a:t>x,y</a:t>
            </a:r>
            <a:r>
              <a:rPr lang="ru-RU" sz="1600" dirty="0">
                <a:cs typeface="Calibri"/>
              </a:rPr>
              <a:t>); </a:t>
            </a:r>
            <a:r>
              <a:rPr lang="ru-RU" sz="1600" dirty="0" err="1">
                <a:ea typeface="+mn-lt"/>
                <a:cs typeface="+mn-lt"/>
              </a:rPr>
              <a:t>L</a:t>
            </a:r>
            <a:r>
              <a:rPr lang="ru-RU" sz="1600" baseline="-25000" dirty="0" err="1">
                <a:ea typeface="+mn-lt"/>
                <a:cs typeface="+mn-lt"/>
              </a:rPr>
              <a:t>f</a:t>
            </a:r>
            <a:r>
              <a:rPr lang="ru-RU" sz="1600" dirty="0">
                <a:ea typeface="+mn-lt"/>
                <a:cs typeface="+mn-lt"/>
              </a:rPr>
              <a:t> - </a:t>
            </a:r>
            <a:r>
              <a:rPr lang="ru-RU" sz="1600" dirty="0" err="1">
                <a:ea typeface="+mn-lt"/>
                <a:cs typeface="+mn-lt"/>
              </a:rPr>
              <a:t>фурье</a:t>
            </a:r>
            <a:r>
              <a:rPr lang="ru-RU" sz="1600" dirty="0">
                <a:ea typeface="+mn-lt"/>
                <a:cs typeface="+mn-lt"/>
              </a:rPr>
              <a:t>-линза с фокусным расстоянием f; </a:t>
            </a:r>
            <a:r>
              <a:rPr lang="en-US" sz="1600" dirty="0">
                <a:ea typeface="+mn-lt"/>
                <a:cs typeface="+mn-lt"/>
              </a:rPr>
              <a:t>Camera</a:t>
            </a:r>
            <a:r>
              <a:rPr lang="ru-RU" sz="1600" dirty="0">
                <a:ea typeface="+mn-lt"/>
                <a:cs typeface="+mn-lt"/>
              </a:rPr>
              <a:t> - камера для захвата излучения</a:t>
            </a:r>
            <a:endParaRPr lang="ru-RU" sz="1600" baseline="-25000" dirty="0">
              <a:cs typeface="Calibri"/>
            </a:endParaRP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F930B045-EC54-2D06-7E1B-2B703B27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18064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Первые результаты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40081" y="2524721"/>
            <a:ext cx="5672666" cy="367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 качестве первых экспериментов было решено провести МД </a:t>
            </a:r>
            <a:r>
              <a:rPr lang="ru-RU" dirty="0" err="1"/>
              <a:t>спекл</a:t>
            </a:r>
            <a:r>
              <a:rPr lang="ru-RU" dirty="0"/>
              <a:t>-пучков.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Были получены успешные реконструкции пучков и </a:t>
            </a:r>
            <a:r>
              <a:rPr lang="ru-RU" dirty="0" err="1"/>
              <a:t>модовый</a:t>
            </a:r>
            <a:r>
              <a:rPr lang="ru-RU" dirty="0"/>
              <a:t> состав. Наблюдался заметный вклад мод высших порядков.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Главный результат заключался в том, что метод работает, даже если количество достигает 100.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23F43456-61B5-19EE-C127-646E257B0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/>
        </p:blipFill>
        <p:spPr>
          <a:xfrm>
            <a:off x="6767096" y="684577"/>
            <a:ext cx="4535904" cy="507366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1">
            <a:extLst>
              <a:ext uri="{FF2B5EF4-FFF2-40B4-BE49-F238E27FC236}">
                <a16:creationId xmlns:a16="http://schemas.microsoft.com/office/drawing/2014/main" id="{BB608855-3A18-8BBF-6EB7-90E8885F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9242002-6979-70B8-D24C-E81A7932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123A6-2633-5448-D505-95AE646F1B62}"/>
              </a:ext>
            </a:extLst>
          </p:cNvPr>
          <p:cNvSpPr txBox="1"/>
          <p:nvPr/>
        </p:nvSpPr>
        <p:spPr>
          <a:xfrm>
            <a:off x="6716299" y="5834417"/>
            <a:ext cx="463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effectLst/>
              </a:rPr>
              <a:t>Gervaziev, M. D., et al. "Mode decomposition of multimode optical fiber beams by phase-only spatial light modulator." </a:t>
            </a:r>
            <a:r>
              <a:rPr lang="en-US" sz="900" b="0" i="1" dirty="0">
                <a:effectLst/>
              </a:rPr>
              <a:t>Laser Physics Letters </a:t>
            </a:r>
            <a:r>
              <a:rPr lang="en-US" sz="900" b="0" dirty="0">
                <a:effectLst/>
              </a:rPr>
              <a:t>18.1 (2020): 015101.</a:t>
            </a:r>
            <a:endParaRPr lang="ru-RU" sz="900" dirty="0"/>
          </a:p>
        </p:txBody>
      </p:sp>
      <p:sp>
        <p:nvSpPr>
          <p:cNvPr id="12" name="Прямоугольник 11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5E204706-6176-D19B-B9E6-5C883CBA765A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8366FE83-E5B4-743E-DCC9-AD38ABF0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88447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/>
              <a:t>Исследования эффекта </a:t>
            </a:r>
            <a:r>
              <a:rPr lang="ru-RU" sz="3600" dirty="0" err="1"/>
              <a:t>самочистки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ECF77-E1DB-EF62-BE45-234553CB5EF9}"/>
                  </a:ext>
                </a:extLst>
              </p:cNvPr>
              <p:cNvSpPr txBox="1"/>
              <p:nvPr/>
            </p:nvSpPr>
            <p:spPr>
              <a:xfrm>
                <a:off x="640081" y="2524721"/>
                <a:ext cx="5672666" cy="36771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228600" indent="-228600" algn="just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/>
                  <a:t>Эксперименты проводились при различных длительностях пучков, заводимых в волокно: 174 </a:t>
                </a:r>
                <a:r>
                  <a:rPr lang="ru-RU" dirty="0" err="1"/>
                  <a:t>фс</a:t>
                </a:r>
                <a:r>
                  <a:rPr lang="ru-RU" dirty="0"/>
                  <a:t>, 1 </a:t>
                </a:r>
                <a:r>
                  <a:rPr lang="ru-RU" dirty="0" err="1"/>
                  <a:t>пс</a:t>
                </a:r>
                <a:r>
                  <a:rPr lang="ru-RU" dirty="0"/>
                  <a:t>, 7 </a:t>
                </a:r>
                <a:r>
                  <a:rPr lang="ru-RU" dirty="0" err="1"/>
                  <a:t>пс</a:t>
                </a:r>
                <a:r>
                  <a:rPr lang="ru-RU" dirty="0"/>
                  <a:t> (на рисунке), 435 </a:t>
                </a:r>
                <a:r>
                  <a:rPr lang="ru-RU" dirty="0" err="1"/>
                  <a:t>пс</a:t>
                </a:r>
                <a:r>
                  <a:rPr lang="ru-RU" dirty="0"/>
                  <a:t>. </a:t>
                </a:r>
              </a:p>
              <a:p>
                <a:pPr marL="228600" indent="-228600" algn="just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/>
                  <a:t>Результаты демонстрируют увеличение вклада фундаментально моды и достижение равновесного состояния с </a:t>
                </a:r>
                <a:r>
                  <a:rPr lang="ru-RU" dirty="0" err="1"/>
                  <a:t>модовым</a:t>
                </a:r>
                <a:r>
                  <a:rPr lang="ru-RU" dirty="0"/>
                  <a:t> составом, соответствующим распределению Рэлея-Джинса:</a:t>
                </a:r>
              </a:p>
              <a:p>
                <a:pPr marL="285750" indent="-285750" algn="just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Cambria Math" panose="02040503050406030204" pitchFamily="18" charset="0"/>
                  <a:buChar char=" 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 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</a:t>
                </a:r>
                <a:r>
                  <a:rPr lang="ru-RU" dirty="0">
                    <a:solidFill>
                      <a:prstClr val="black"/>
                    </a:solidFill>
                  </a:rPr>
                  <a:t>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</m:e>
                    </m:nary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  <a:p>
                <a:pPr marL="228600" indent="-228600" algn="just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/>
                  <a:t>Было также верифицировано сохранение продольной компоненты полного импульса:</a:t>
                </a:r>
              </a:p>
              <a:p>
                <a:pPr marL="285750" indent="-285750" algn="just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Cambria Math" panose="02040503050406030204" pitchFamily="18" charset="0"/>
                  <a:buChar char=" "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</m:e>
                    </m:nary>
                  </m:oMath>
                </a14:m>
                <a:endParaRPr lang="ru-RU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ECF77-E1DB-EF62-BE45-234553CB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1" y="2524721"/>
                <a:ext cx="5672666" cy="3677123"/>
              </a:xfrm>
              <a:prstGeom prst="rect">
                <a:avLst/>
              </a:prstGeom>
              <a:blipFill>
                <a:blip r:embed="rId2"/>
                <a:stretch>
                  <a:fillRect l="-752" t="-2156" r="-859" b="-18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1">
            <a:extLst>
              <a:ext uri="{FF2B5EF4-FFF2-40B4-BE49-F238E27FC236}">
                <a16:creationId xmlns:a16="http://schemas.microsoft.com/office/drawing/2014/main" id="{BB608855-3A18-8BBF-6EB7-90E8885F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9242002-6979-70B8-D24C-E81A7932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123A6-2633-5448-D505-95AE646F1B62}"/>
              </a:ext>
            </a:extLst>
          </p:cNvPr>
          <p:cNvSpPr txBox="1"/>
          <p:nvPr/>
        </p:nvSpPr>
        <p:spPr>
          <a:xfrm>
            <a:off x="6716299" y="5793044"/>
            <a:ext cx="463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 err="1">
                <a:effectLst/>
              </a:rPr>
              <a:t>Mangini</a:t>
            </a:r>
            <a:r>
              <a:rPr lang="en-US" sz="900" b="0" dirty="0">
                <a:effectLst/>
              </a:rPr>
              <a:t> F.,</a:t>
            </a:r>
            <a:r>
              <a:rPr lang="ru-RU" sz="900" b="0" dirty="0">
                <a:effectLst/>
              </a:rPr>
              <a:t> </a:t>
            </a:r>
            <a:r>
              <a:rPr lang="en-US" sz="900" b="0" dirty="0">
                <a:effectLst/>
              </a:rPr>
              <a:t>Gervaziev M. D. et al. Statistical mechanics of beam self-cleaning in GRIN multimode optical fibers //</a:t>
            </a:r>
            <a:r>
              <a:rPr lang="en-US" sz="900" b="0" i="1" dirty="0">
                <a:effectLst/>
              </a:rPr>
              <a:t>Optics Express. </a:t>
            </a:r>
            <a:r>
              <a:rPr lang="en-US" sz="900" b="0" dirty="0">
                <a:effectLst/>
              </a:rPr>
              <a:t>– 2022. – Т. 30. – №. 7. – С. 10850-10865.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9F7CBCF-307B-90FA-A5AA-7F6A2EAD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47" y="3256114"/>
            <a:ext cx="4620004" cy="2585886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065E74F4-0F75-0237-8040-036F302DC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932" y="850071"/>
            <a:ext cx="4636008" cy="235065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C1ADA7-6BB6-AC01-55C7-EF4262B775BC}"/>
              </a:ext>
            </a:extLst>
          </p:cNvPr>
          <p:cNvSpPr/>
          <p:nvPr/>
        </p:nvSpPr>
        <p:spPr>
          <a:xfrm>
            <a:off x="6725046" y="5633357"/>
            <a:ext cx="160168" cy="2086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CFA1BAA-ED96-F6E9-33B5-736E23180A95}"/>
              </a:ext>
            </a:extLst>
          </p:cNvPr>
          <p:cNvSpPr/>
          <p:nvPr/>
        </p:nvSpPr>
        <p:spPr>
          <a:xfrm>
            <a:off x="8352064" y="5614307"/>
            <a:ext cx="231322" cy="2276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5399E-4372-A8D6-369A-981F5AEB2DAA}"/>
              </a:ext>
            </a:extLst>
          </p:cNvPr>
          <p:cNvSpPr txBox="1"/>
          <p:nvPr/>
        </p:nvSpPr>
        <p:spPr>
          <a:xfrm>
            <a:off x="6651142" y="5581959"/>
            <a:ext cx="3016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EB22C-DD36-2352-F747-A62F70888E0D}"/>
              </a:ext>
            </a:extLst>
          </p:cNvPr>
          <p:cNvSpPr txBox="1"/>
          <p:nvPr/>
        </p:nvSpPr>
        <p:spPr>
          <a:xfrm>
            <a:off x="8512231" y="5569346"/>
            <a:ext cx="3385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д)</a:t>
            </a:r>
          </a:p>
        </p:txBody>
      </p:sp>
      <p:sp>
        <p:nvSpPr>
          <p:cNvPr id="27" name="Прямоугольник 26" descr="Мензурка со сплошной заливкой">
            <a:extLst>
              <a:ext uri="{FF2B5EF4-FFF2-40B4-BE49-F238E27FC236}">
                <a16:creationId xmlns:a16="http://schemas.microsoft.com/office/drawing/2014/main" id="{BAEFA61E-2081-1DCB-5593-A729CB31D0BF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E2D164-735D-CD65-B610-F73A5BA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227639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/>
              <a:t>Фиксация фаз при </a:t>
            </a:r>
            <a:r>
              <a:rPr lang="ru-RU" sz="3600" dirty="0" err="1"/>
              <a:t>самочистке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40081" y="2524721"/>
            <a:ext cx="5672666" cy="367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Исследовалась динамика </a:t>
            </a:r>
            <a:r>
              <a:rPr lang="ru-RU" dirty="0" err="1"/>
              <a:t>межмодовых</a:t>
            </a:r>
            <a:r>
              <a:rPr lang="ru-RU" dirty="0"/>
              <a:t> фаз в процессе появления эффекта </a:t>
            </a:r>
            <a:r>
              <a:rPr lang="ru-RU" dirty="0" err="1"/>
              <a:t>самочистки</a:t>
            </a:r>
            <a:r>
              <a:rPr lang="ru-RU" dirty="0"/>
              <a:t>. Наблюдалась фиксация их значений, начиная с определенного значения мощности.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Теоретически ожидаемые фазы рассчитываются из соображений минимальной разницы распределения интенсивности пучка и фундаментальной моды.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1">
            <a:extLst>
              <a:ext uri="{FF2B5EF4-FFF2-40B4-BE49-F238E27FC236}">
                <a16:creationId xmlns:a16="http://schemas.microsoft.com/office/drawing/2014/main" id="{BB608855-3A18-8BBF-6EB7-90E8885F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9242002-6979-70B8-D24C-E81A7932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123A6-2633-5448-D505-95AE646F1B62}"/>
              </a:ext>
            </a:extLst>
          </p:cNvPr>
          <p:cNvSpPr txBox="1"/>
          <p:nvPr/>
        </p:nvSpPr>
        <p:spPr>
          <a:xfrm>
            <a:off x="6716299" y="5793044"/>
            <a:ext cx="463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 err="1">
                <a:effectLst/>
              </a:rPr>
              <a:t>Mangini</a:t>
            </a:r>
            <a:r>
              <a:rPr lang="en-US" sz="900" b="0" dirty="0">
                <a:effectLst/>
              </a:rPr>
              <a:t> F. et al. Modal phase-locking in multimode nonlinear optical fibers //</a:t>
            </a:r>
            <a:r>
              <a:rPr lang="ru-RU" sz="900" b="0" dirty="0">
                <a:effectLst/>
              </a:rPr>
              <a:t> </a:t>
            </a:r>
            <a:r>
              <a:rPr lang="en-US" sz="900" b="0" i="1" dirty="0">
                <a:effectLst/>
              </a:rPr>
              <a:t>Optics Letters</a:t>
            </a:r>
            <a:r>
              <a:rPr lang="en-US" sz="900" b="0" dirty="0">
                <a:effectLst/>
              </a:rPr>
              <a:t>. – 2023. – </a:t>
            </a:r>
            <a:r>
              <a:rPr lang="ru-RU" sz="900" b="0" dirty="0">
                <a:effectLst/>
              </a:rPr>
              <a:t>Т. 48. – №. 14. – С. 3677-3680.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C1ADA7-6BB6-AC01-55C7-EF4262B775BC}"/>
              </a:ext>
            </a:extLst>
          </p:cNvPr>
          <p:cNvSpPr/>
          <p:nvPr/>
        </p:nvSpPr>
        <p:spPr>
          <a:xfrm>
            <a:off x="6725046" y="5633357"/>
            <a:ext cx="160168" cy="2086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CFA1BAA-ED96-F6E9-33B5-736E23180A95}"/>
              </a:ext>
            </a:extLst>
          </p:cNvPr>
          <p:cNvSpPr/>
          <p:nvPr/>
        </p:nvSpPr>
        <p:spPr>
          <a:xfrm>
            <a:off x="8352064" y="5614307"/>
            <a:ext cx="231322" cy="2276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5399E-4372-A8D6-369A-981F5AEB2DAA}"/>
              </a:ext>
            </a:extLst>
          </p:cNvPr>
          <p:cNvSpPr txBox="1"/>
          <p:nvPr/>
        </p:nvSpPr>
        <p:spPr>
          <a:xfrm>
            <a:off x="6651142" y="5581959"/>
            <a:ext cx="3016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EB22C-DD36-2352-F747-A62F70888E0D}"/>
              </a:ext>
            </a:extLst>
          </p:cNvPr>
          <p:cNvSpPr txBox="1"/>
          <p:nvPr/>
        </p:nvSpPr>
        <p:spPr>
          <a:xfrm>
            <a:off x="8512231" y="5569346"/>
            <a:ext cx="3385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д)</a:t>
            </a:r>
          </a:p>
        </p:txBody>
      </p:sp>
      <p:sp>
        <p:nvSpPr>
          <p:cNvPr id="27" name="Прямоугольник 26" descr="Мензурка со сплошной заливкой">
            <a:extLst>
              <a:ext uri="{FF2B5EF4-FFF2-40B4-BE49-F238E27FC236}">
                <a16:creationId xmlns:a16="http://schemas.microsoft.com/office/drawing/2014/main" id="{BAEFA61E-2081-1DCB-5593-A729CB31D0BF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E2D164-735D-CD65-B610-F73A5BA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pic>
        <p:nvPicPr>
          <p:cNvPr id="4" name="Picture 8" descr="A group of data on a graph&#10;&#10;Description automatically generated with medium confidence">
            <a:extLst>
              <a:ext uri="{FF2B5EF4-FFF2-40B4-BE49-F238E27FC236}">
                <a16:creationId xmlns:a16="http://schemas.microsoft.com/office/drawing/2014/main" id="{C99A2598-45D2-926B-7385-9412057E1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29" y="726142"/>
            <a:ext cx="4226640" cy="50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 err="1"/>
              <a:t>Термализация</a:t>
            </a:r>
            <a:r>
              <a:rPr lang="ru-RU" sz="2800" dirty="0"/>
              <a:t> пучков с ненулевым орбитальным угловым моментом</a:t>
            </a:r>
            <a:endParaRPr lang="en-US" sz="2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ECF77-E1DB-EF62-BE45-234553CB5EF9}"/>
                  </a:ext>
                </a:extLst>
              </p:cNvPr>
              <p:cNvSpPr txBox="1"/>
              <p:nvPr/>
            </p:nvSpPr>
            <p:spPr>
              <a:xfrm>
                <a:off x="640080" y="2316420"/>
                <a:ext cx="5590519" cy="405262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285750" indent="-228600" algn="just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Для возбуждения пучков с орбитальным угловым момент (OAM) излучение заводилось под углом и с отстройкой от центра сердцевины.</a:t>
                </a:r>
              </a:p>
              <a:p>
                <a:pPr marL="285750" indent="-228600" algn="just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Наличие орбитального углового момента приводит к обобщенному распределению Рэлея-Джинса в состоянии </a:t>
                </a:r>
                <a:r>
                  <a:rPr lang="ru-RU" sz="1800" dirty="0" err="1"/>
                  <a:t>термализации</a:t>
                </a:r>
                <a:r>
                  <a:rPr lang="ru-RU" sz="1800" dirty="0"/>
                  <a:t>.</a:t>
                </a:r>
              </a:p>
              <a:p>
                <a:pPr marL="285750" indent="-228600" algn="just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Продемонстрировано сохранение </a:t>
                </a:r>
                <a:r>
                  <a:rPr lang="en-US" sz="1800" dirty="0"/>
                  <a:t>OAM </a:t>
                </a:r>
                <a:r>
                  <a:rPr lang="ru-RU" sz="1800" dirty="0"/>
                  <a:t>при повышении мощности</a:t>
                </a:r>
              </a:p>
              <a:p>
                <a:pPr marL="342900" indent="-285750" algn="just">
                  <a:lnSpc>
                    <a:spcPct val="90000"/>
                  </a:lnSpc>
                  <a:spcAft>
                    <a:spcPts val="600"/>
                  </a:spcAft>
                  <a:buFont typeface="Cambria Math" panose="02040503050406030204" pitchFamily="18" charset="0"/>
                  <a:buChar char=" 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ECF77-E1DB-EF62-BE45-234553CB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2316420"/>
                <a:ext cx="5590519" cy="4052626"/>
              </a:xfrm>
              <a:prstGeom prst="rect">
                <a:avLst/>
              </a:prstGeom>
              <a:blipFill>
                <a:blip r:embed="rId2"/>
                <a:stretch>
                  <a:fillRect r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ата 1">
            <a:extLst>
              <a:ext uri="{FF2B5EF4-FFF2-40B4-BE49-F238E27FC236}">
                <a16:creationId xmlns:a16="http://schemas.microsoft.com/office/drawing/2014/main" id="{16FB4544-93F8-0469-429F-3ED9AB01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FEC97B8-5D26-7CB4-4010-30D4740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Прямоугольник 3" descr="Мензурка со сплошной заливкой">
            <a:extLst>
              <a:ext uri="{FF2B5EF4-FFF2-40B4-BE49-F238E27FC236}">
                <a16:creationId xmlns:a16="http://schemas.microsoft.com/office/drawing/2014/main" id="{AB4F9023-3DF3-62B6-5A5B-9D643DB2484D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22A1D-600F-0210-534A-2F43606F42C2}"/>
              </a:ext>
            </a:extLst>
          </p:cNvPr>
          <p:cNvSpPr txBox="1"/>
          <p:nvPr/>
        </p:nvSpPr>
        <p:spPr>
          <a:xfrm>
            <a:off x="6458983" y="5440754"/>
            <a:ext cx="4919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Podivilov</a:t>
            </a:r>
            <a:r>
              <a:rPr lang="en-US" sz="900" dirty="0">
                <a:solidFill>
                  <a:prstClr val="black"/>
                </a:solidFill>
                <a:ea typeface="+mn-lt"/>
                <a:cs typeface="Calibri" panose="020F0502020204030204"/>
              </a:rPr>
              <a:t> E. V. et al. Thermalization of orbital angular momentum beams in multimode optical fibers //</a:t>
            </a:r>
            <a:r>
              <a:rPr lang="en-US" sz="900" i="1" dirty="0">
                <a:solidFill>
                  <a:prstClr val="black"/>
                </a:solidFill>
                <a:ea typeface="+mn-lt"/>
                <a:cs typeface="Calibri" panose="020F0502020204030204"/>
              </a:rPr>
              <a:t>Physical Review Letters. </a:t>
            </a:r>
            <a:r>
              <a:rPr lang="en-US" sz="900" dirty="0">
                <a:solidFill>
                  <a:prstClr val="black"/>
                </a:solidFill>
                <a:ea typeface="+mn-lt"/>
                <a:cs typeface="Calibri" panose="020F0502020204030204"/>
              </a:rPr>
              <a:t>– 2022. – Т. 128. – №. 24. – С. 243901.</a:t>
            </a:r>
            <a:endParaRPr lang="ru-RU" sz="900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algn="ctr"/>
            <a:endParaRPr lang="ru-RU" sz="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908990-7A3A-D702-108C-9D0FF7597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40" y="1388181"/>
            <a:ext cx="5181080" cy="3836276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206D4-83BB-697C-A636-EA0052B0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11072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Схема ВКР-лазера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BD084D4-5FAC-AACF-AF20-7F75CD322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88811"/>
              </p:ext>
            </p:extLst>
          </p:nvPr>
        </p:nvGraphicFramePr>
        <p:xfrm>
          <a:off x="798489" y="2323707"/>
          <a:ext cx="9786384" cy="324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360229" imgH="2770201" progId="Acrobat.Document.DC">
                  <p:embed/>
                </p:oleObj>
              </mc:Choice>
              <mc:Fallback>
                <p:oleObj name="Acrobat Document" r:id="rId2" imgW="8360229" imgH="2770201" progId="Acrobat.Document.DC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105C789-5EB5-A714-2590-59CA0F608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8489" y="2323707"/>
                        <a:ext cx="9786384" cy="3242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24A6F0-79BD-5FBF-216D-6CC11AEC4545}"/>
              </a:ext>
            </a:extLst>
          </p:cNvPr>
          <p:cNvSpPr txBox="1"/>
          <p:nvPr/>
        </p:nvSpPr>
        <p:spPr>
          <a:xfrm>
            <a:off x="366387" y="5668748"/>
            <a:ext cx="10721815" cy="605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200" dirty="0" err="1"/>
              <a:t>LDx</a:t>
            </a:r>
            <a:r>
              <a:rPr lang="en-US" sz="1200" dirty="0"/>
              <a:t> – </a:t>
            </a:r>
            <a:r>
              <a:rPr lang="ru-RU" sz="1200" dirty="0"/>
              <a:t>ММ лазерные диоды</a:t>
            </a:r>
            <a:r>
              <a:rPr lang="en-US" sz="1200" dirty="0"/>
              <a:t>; UV FBG – </a:t>
            </a:r>
            <a:r>
              <a:rPr lang="ru-RU" sz="1200" dirty="0"/>
              <a:t>Волоконная </a:t>
            </a:r>
            <a:r>
              <a:rPr lang="ru-RU" sz="1200" dirty="0" err="1"/>
              <a:t>брэгговская</a:t>
            </a:r>
            <a:r>
              <a:rPr lang="ru-RU" sz="1200" dirty="0"/>
              <a:t> решетка с высоким коэффициентом отражения</a:t>
            </a:r>
            <a:r>
              <a:rPr lang="en-US" sz="1200" dirty="0"/>
              <a:t>; FS FBG –</a:t>
            </a:r>
            <a:r>
              <a:rPr lang="ru-RU" sz="1200" dirty="0"/>
              <a:t> Волоконная </a:t>
            </a:r>
            <a:r>
              <a:rPr lang="ru-RU" sz="1200" dirty="0" err="1"/>
              <a:t>брэгговская</a:t>
            </a:r>
            <a:r>
              <a:rPr lang="ru-RU" sz="1200" dirty="0"/>
              <a:t> решетка с </a:t>
            </a:r>
            <a:r>
              <a:rPr lang="ru-RU" sz="1200" dirty="0" err="1"/>
              <a:t>модово</a:t>
            </a:r>
            <a:r>
              <a:rPr lang="ru-RU" sz="1200" dirty="0"/>
              <a:t>-селективным отражением</a:t>
            </a:r>
            <a:r>
              <a:rPr lang="en-US" sz="1200" dirty="0"/>
              <a:t>; L1 – </a:t>
            </a:r>
            <a:r>
              <a:rPr lang="ru-RU" sz="1200" dirty="0" err="1"/>
              <a:t>коллимирующая</a:t>
            </a:r>
            <a:r>
              <a:rPr lang="ru-RU" sz="1200" dirty="0"/>
              <a:t> линза</a:t>
            </a:r>
            <a:r>
              <a:rPr lang="en-US" sz="1200" dirty="0"/>
              <a:t>; PBS – </a:t>
            </a:r>
            <a:r>
              <a:rPr lang="ru-RU" sz="1200" dirty="0"/>
              <a:t>поляризационный делитель пучка</a:t>
            </a:r>
            <a:r>
              <a:rPr lang="en-US" sz="1200" dirty="0"/>
              <a:t>; BS –</a:t>
            </a:r>
            <a:r>
              <a:rPr lang="ru-RU" sz="1200" dirty="0"/>
              <a:t>делитель пучка</a:t>
            </a:r>
            <a:r>
              <a:rPr lang="en-US" sz="1200" dirty="0"/>
              <a:t>; IF – </a:t>
            </a:r>
            <a:r>
              <a:rPr lang="ru-RU" sz="1200" dirty="0"/>
              <a:t>полосовой фильтр</a:t>
            </a:r>
            <a:r>
              <a:rPr lang="en-US" sz="1200" dirty="0"/>
              <a:t>; P – </a:t>
            </a:r>
            <a:r>
              <a:rPr lang="ru-RU" sz="1200" dirty="0"/>
              <a:t>измеритель мощности</a:t>
            </a:r>
            <a:r>
              <a:rPr lang="en-US" sz="1200" dirty="0"/>
              <a:t>; SLM – </a:t>
            </a:r>
            <a:r>
              <a:rPr lang="ru-RU" sz="1200" dirty="0"/>
              <a:t>пространственный модулятор света</a:t>
            </a:r>
            <a:r>
              <a:rPr lang="en-US" sz="1200" dirty="0"/>
              <a:t>, </a:t>
            </a:r>
            <a:r>
              <a:rPr lang="en-US" sz="1200" dirty="0" err="1"/>
              <a:t>Lf</a:t>
            </a:r>
            <a:r>
              <a:rPr lang="en-US" sz="1200" dirty="0"/>
              <a:t> –</a:t>
            </a:r>
            <a:r>
              <a:rPr lang="ru-RU" sz="1200" dirty="0"/>
              <a:t> Фурье-линза</a:t>
            </a:r>
            <a:r>
              <a:rPr lang="en-US" sz="1200" dirty="0"/>
              <a:t>; CCD – </a:t>
            </a:r>
            <a:r>
              <a:rPr lang="ru-RU" sz="1200" dirty="0"/>
              <a:t>камера</a:t>
            </a:r>
            <a:r>
              <a:rPr lang="en-US" sz="1200" dirty="0"/>
              <a:t>.</a:t>
            </a:r>
          </a:p>
          <a:p>
            <a:pPr algn="just"/>
            <a:endParaRPr lang="ru-RU" sz="1200" dirty="0"/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807C5D62-FBA1-4A16-C970-10791F8D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407107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Анализ </a:t>
            </a:r>
            <a:r>
              <a:rPr lang="ru-RU" sz="5400" dirty="0" err="1"/>
              <a:t>стоксова</a:t>
            </a:r>
            <a:r>
              <a:rPr lang="ru-RU" sz="5400" dirty="0"/>
              <a:t> излучения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A6F0-79BD-5FBF-216D-6CC11AEC4545}"/>
              </a:ext>
            </a:extLst>
          </p:cNvPr>
          <p:cNvSpPr txBox="1"/>
          <p:nvPr/>
        </p:nvSpPr>
        <p:spPr>
          <a:xfrm>
            <a:off x="173082" y="5621972"/>
            <a:ext cx="11037197" cy="4590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400" dirty="0">
                <a:ea typeface="+mn-lt"/>
                <a:cs typeface="+mn-lt"/>
              </a:rPr>
              <a:t>Сигнальный пучок состоит в основном из фундаментальной моды (40%) и мод с PQN равным 1 (20%). Распределение мод описывается экспоненциальной функцией в связи с доминирующим влиянием линейной связи между модами соседних порядков.</a:t>
            </a:r>
            <a:endParaRPr lang="en-US" sz="1400" dirty="0">
              <a:ea typeface="+mn-lt"/>
              <a:cs typeface="+mn-lt"/>
            </a:endParaRPr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BB7AF1-2529-03E2-5F50-96B3D30CD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03357"/>
              </p:ext>
            </p:extLst>
          </p:nvPr>
        </p:nvGraphicFramePr>
        <p:xfrm>
          <a:off x="1037669" y="2542092"/>
          <a:ext cx="9236700" cy="307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77981" imgH="1959185" progId="Acrobat.Document.DC">
                  <p:embed/>
                </p:oleObj>
              </mc:Choice>
              <mc:Fallback>
                <p:oleObj name="Acrobat Document" r:id="rId2" imgW="5877981" imgH="1959185" progId="Acrobat.Document.DC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CCA82271-F04E-6D3B-B36A-FE04ABFBD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7669" y="2542092"/>
                        <a:ext cx="9236700" cy="307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D60609-F64C-F94B-65B2-25E338D395CA}"/>
              </a:ext>
            </a:extLst>
          </p:cNvPr>
          <p:cNvSpPr txBox="1"/>
          <p:nvPr/>
        </p:nvSpPr>
        <p:spPr>
          <a:xfrm>
            <a:off x="137421" y="6122969"/>
            <a:ext cx="1103719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9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Kharenko</a:t>
            </a:r>
            <a:r>
              <a:rPr lang="en-US" sz="900" dirty="0">
                <a:solidFill>
                  <a:prstClr val="black"/>
                </a:solidFill>
                <a:ea typeface="+mn-lt"/>
                <a:cs typeface="Calibri" panose="020F0502020204030204"/>
              </a:rPr>
              <a:t> D. S., Gervaziev M. D. et al. Mode-resolved analysis of pump and Stokes beams in LD-pumped GRIN fiber Raman lasers //</a:t>
            </a:r>
            <a:r>
              <a:rPr lang="en-US" sz="900" i="1" dirty="0">
                <a:solidFill>
                  <a:prstClr val="black"/>
                </a:solidFill>
                <a:ea typeface="+mn-lt"/>
                <a:cs typeface="Calibri" panose="020F0502020204030204"/>
              </a:rPr>
              <a:t>Optics Letters.</a:t>
            </a:r>
            <a:r>
              <a:rPr lang="en-US" sz="900" dirty="0">
                <a:solidFill>
                  <a:prstClr val="black"/>
                </a:solidFill>
                <a:ea typeface="+mn-lt"/>
                <a:cs typeface="Calibri" panose="020F0502020204030204"/>
              </a:rPr>
              <a:t> – 2022. – Т. 47. – №. 5. – С. 1222-1225.</a:t>
            </a:r>
            <a:endParaRPr lang="ru-RU" sz="900" dirty="0">
              <a:solidFill>
                <a:prstClr val="black"/>
              </a:solidFill>
              <a:ea typeface="+mn-lt"/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2FCC11-923F-F189-B290-A4007A611DA2}"/>
                  </a:ext>
                </a:extLst>
              </p:cNvPr>
              <p:cNvSpPr txBox="1"/>
              <p:nvPr/>
            </p:nvSpPr>
            <p:spPr>
              <a:xfrm>
                <a:off x="442669" y="2180219"/>
                <a:ext cx="10426699" cy="378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⟩=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func>
                          <m:func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sup>
                    </m:sSup>
                  </m:oMath>
                </a14:m>
                <a:r>
                  <a:rPr lang="en-US" sz="1400" dirty="0">
                    <a:solidFill>
                      <a:prstClr val="black"/>
                    </a:solidFill>
                  </a:rPr>
                  <a:t>,</a:t>
                </a:r>
                <a:r>
                  <a:rPr lang="ru-RU" sz="1400" dirty="0">
                    <a:solidFill>
                      <a:prstClr val="black"/>
                    </a:solidFill>
                  </a:rPr>
                  <a:t> где</a:t>
                </a:r>
                <a:r>
                  <a:rPr lang="en-US" sz="1400" dirty="0">
                    <a:solidFill>
                      <a:prstClr val="black"/>
                    </a:solidFill>
                  </a:rPr>
                  <a:t> C – </a:t>
                </a:r>
                <a:r>
                  <a:rPr lang="ru-RU" sz="1400" dirty="0">
                    <a:solidFill>
                      <a:prstClr val="black"/>
                    </a:solidFill>
                  </a:rPr>
                  <a:t>коэффицент линейной связи между соседними модами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2FCC11-923F-F189-B290-A4007A611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69" y="2180219"/>
                <a:ext cx="10426699" cy="378117"/>
              </a:xfrm>
              <a:prstGeom prst="rect">
                <a:avLst/>
              </a:prstGeom>
              <a:blipFill>
                <a:blip r:embed="rId4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D40772-535A-A447-93E9-D36E65355E13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157B3F-DAC2-69C6-CF4F-57980C7A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282868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15168"/>
            <a:ext cx="8642351" cy="8044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Методы мультиплексирования МД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458D10-B1DF-1897-6514-30FA9D11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7" y="2526772"/>
            <a:ext cx="10504106" cy="2704808"/>
          </a:xfrm>
          <a:prstGeom prst="rect">
            <a:avLst/>
          </a:prstGeom>
        </p:spPr>
      </p:pic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AF9469B9-6468-5B6A-E832-8D4590388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897" y="5231580"/>
            <a:ext cx="1045915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2D6B97-E24B-B2FC-2A4F-CFB409855502}"/>
              </a:ext>
            </a:extLst>
          </p:cNvPr>
          <p:cNvSpPr txBox="1"/>
          <p:nvPr/>
        </p:nvSpPr>
        <p:spPr>
          <a:xfrm>
            <a:off x="888897" y="5231580"/>
            <a:ext cx="1041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Фазовые маски для различных методов </a:t>
            </a:r>
            <a:r>
              <a:rPr lang="ru-RU" dirty="0" err="1"/>
              <a:t>модовой</a:t>
            </a:r>
            <a:r>
              <a:rPr lang="ru-RU" dirty="0"/>
              <a:t> декомпозиции для одновременного измерения амплитуд шести мод: a) метод CSE, b) метод DPH, c) метод PCF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98D09B-E71F-070E-87D1-C1F05BDCA078}"/>
              </a:ext>
            </a:extLst>
          </p:cNvPr>
          <p:cNvSpPr txBox="1"/>
          <p:nvPr/>
        </p:nvSpPr>
        <p:spPr>
          <a:xfrm>
            <a:off x="865142" y="1009646"/>
            <a:ext cx="1043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Различия заключаются в методе синтеза фазовых масок. В первом методе на голограмме воспроизводится массив исследуемых мод вместе с его сопряженным симметричным расширением (</a:t>
            </a:r>
            <a:r>
              <a:rPr lang="en-US" sz="1600" dirty="0"/>
              <a:t>conjugated symmetric extension,</a:t>
            </a:r>
            <a:r>
              <a:rPr lang="ru-RU" sz="1600" dirty="0"/>
              <a:t> CSE). Во втором, путем объединения 4 пикселей в </a:t>
            </a:r>
            <a:r>
              <a:rPr lang="ru-RU" sz="1600" dirty="0" err="1"/>
              <a:t>макропиксели</a:t>
            </a:r>
            <a:r>
              <a:rPr lang="ru-RU" sz="1600" dirty="0"/>
              <a:t>, формируется так называемая двухфазная голограмма (</a:t>
            </a:r>
            <a:r>
              <a:rPr lang="en-US" sz="1600" dirty="0"/>
              <a:t>double-phase hologram,</a:t>
            </a:r>
            <a:r>
              <a:rPr lang="ru-RU" sz="1600" dirty="0"/>
              <a:t> DPH), позволяющая имитировать амплитудно-фазовую модуляцию. В третьем методе амплитудно-фазовая функция</a:t>
            </a:r>
            <a:r>
              <a:rPr lang="en-US" sz="1600" dirty="0"/>
              <a:t> </a:t>
            </a:r>
            <a:r>
              <a:rPr lang="ru-RU" sz="1600" dirty="0"/>
              <a:t>пропускания кодируется в чисто фазовую голограмму, формируя фазовый корреляционный фильтр (</a:t>
            </a:r>
            <a:r>
              <a:rPr lang="en-US" sz="1600" dirty="0"/>
              <a:t>phase correlation filter,</a:t>
            </a:r>
            <a:r>
              <a:rPr lang="ru-RU" sz="1600" dirty="0"/>
              <a:t> PCF).</a:t>
            </a:r>
          </a:p>
        </p:txBody>
      </p:sp>
      <p:sp>
        <p:nvSpPr>
          <p:cNvPr id="5" name="Дата 1">
            <a:extLst>
              <a:ext uri="{FF2B5EF4-FFF2-40B4-BE49-F238E27FC236}">
                <a16:creationId xmlns:a16="http://schemas.microsoft.com/office/drawing/2014/main" id="{73939FBC-DBF0-07E2-8D67-5BBB79B7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8A79392-E5E8-A187-E458-E09C7BD8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14DF2-5EC1-02EF-128B-0BFF37FEC172}"/>
              </a:ext>
            </a:extLst>
          </p:cNvPr>
          <p:cNvSpPr txBox="1"/>
          <p:nvPr/>
        </p:nvSpPr>
        <p:spPr>
          <a:xfrm>
            <a:off x="888897" y="5983119"/>
            <a:ext cx="10414206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 err="1"/>
              <a:t>Kharenko</a:t>
            </a:r>
            <a:r>
              <a:rPr lang="en-US" sz="900" dirty="0"/>
              <a:t>, D. S., et.al., Accuracy of Holographic Real-Time Mode Decomposition Methods Used for Multimode Fiber Laser Emission. In </a:t>
            </a:r>
            <a:r>
              <a:rPr lang="en-US" sz="900" i="1" dirty="0"/>
              <a:t>Photonics</a:t>
            </a:r>
            <a:r>
              <a:rPr lang="en-US" sz="900" dirty="0"/>
              <a:t> (Vol. 10, No. 11, p. 1245). MDPI. (2023)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D65476E9-1648-5DAD-3121-B35BC6E8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27665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/>
              <a:t>Численное моделирование </a:t>
            </a:r>
            <a:endParaRPr lang="en-US" sz="2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40080" y="2195560"/>
            <a:ext cx="5590519" cy="411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ru-RU" sz="1800" dirty="0"/>
              <a:t>Численное моделирование всех трех методов было проведено для сгенерированных пучков, состоящих из 3, 6, 10 (на слайде) LG мод. Для проверки корректности использовалось </a:t>
            </a:r>
            <a:r>
              <a:rPr lang="ru-RU" dirty="0"/>
              <a:t>скалярное</a:t>
            </a:r>
            <a:r>
              <a:rPr lang="ru-RU" sz="1800" dirty="0"/>
              <a:t> произведение векторов амплитуд (рисунок сверху). По горизонтальной оси отложено среднеквадратич</a:t>
            </a:r>
            <a:r>
              <a:rPr lang="ru-RU" dirty="0"/>
              <a:t>ное</a:t>
            </a:r>
            <a:r>
              <a:rPr lang="ru-RU" sz="1800" dirty="0"/>
              <a:t> отклонение распределения начальных амплитуд.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ru-RU" sz="1800" dirty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ru-RU" sz="1800" dirty="0"/>
              <a:t>Для сравнения исходного и полученного профиля пучка для всех трех методов был рассчитан параметр кросс-корреляции (рисунок снизу).</a:t>
            </a:r>
            <a:endParaRPr lang="en-US" sz="1800" dirty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sz="1400" i="1" dirty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900" dirty="0" err="1"/>
              <a:t>Kharenko</a:t>
            </a:r>
            <a:r>
              <a:rPr lang="en-US" sz="900" dirty="0"/>
              <a:t>, D. S., et.al., Accuracy of Holographic Real-Time Mode Decomposition Methods Used for Multimode Fiber Laser Emission. In </a:t>
            </a:r>
            <a:r>
              <a:rPr lang="en-US" sz="900" i="1" dirty="0"/>
              <a:t>Photonics</a:t>
            </a:r>
            <a:r>
              <a:rPr lang="en-US" sz="900" dirty="0"/>
              <a:t> (Vol. 10, No. 11, p. 1245). MDPI. (2023)</a:t>
            </a:r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id="{16FB4544-93F8-0469-429F-3ED9AB01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 dirty="0"/>
              <a:t>25.09.2024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FEC97B8-5D26-7CB4-4010-30D4740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AB4F9023-3DF3-62B6-5A5B-9D643DB2484D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F6A5F3F-3B2B-55D0-9D2A-194A305CE8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0733" y="3690989"/>
          <a:ext cx="5590787" cy="273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14624" imgH="2057400" progId="Acrobat.Document.DC">
                  <p:embed/>
                </p:oleObj>
              </mc:Choice>
              <mc:Fallback>
                <p:oleObj name="Acrobat Document" r:id="rId4" imgW="4114624" imgH="2057400" progId="Acrobat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F6A5F3F-3B2B-55D0-9D2A-194A305CE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0733" y="3690989"/>
                        <a:ext cx="5590787" cy="273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F0179EA8-7A20-F0E5-A573-0C27098C0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0574" y="101637"/>
          <a:ext cx="4925756" cy="36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509043" imgH="1882803" progId="Acrobat.Document.DC">
                  <p:embed/>
                </p:oleObj>
              </mc:Choice>
              <mc:Fallback>
                <p:oleObj name="Acrobat Document" r:id="rId6" imgW="2509043" imgH="1882803" progId="Acrobat.Document.DC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F0179EA8-7A20-F0E5-A573-0C27098C0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0574" y="101637"/>
                        <a:ext cx="4925756" cy="36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1AD60A-0AB1-178A-41B2-14990361B20E}"/>
              </a:ext>
            </a:extLst>
          </p:cNvPr>
          <p:cNvSpPr/>
          <p:nvPr/>
        </p:nvSpPr>
        <p:spPr>
          <a:xfrm>
            <a:off x="6985849" y="293706"/>
            <a:ext cx="296724" cy="237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B2EAC056-CB61-18D1-FCF3-7807AD37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514907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4A901-F4D2-8E79-9165-91E6937F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1B6A1-474C-5270-ADA3-E1B7D35E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06641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ru-RU" sz="3700" b="1" dirty="0"/>
              <a:t>Статьи: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Kharenko</a:t>
            </a:r>
            <a:r>
              <a:rPr lang="en-US" sz="3700" dirty="0"/>
              <a:t>, D. S., </a:t>
            </a:r>
            <a:r>
              <a:rPr lang="en-US" sz="3700" b="1" dirty="0"/>
              <a:t>Gervaziev, M. D., </a:t>
            </a:r>
            <a:r>
              <a:rPr lang="en-US" sz="3700" dirty="0"/>
              <a:t>Kuznetsov, A. G., et.al. (2022). Mode-resolved analysis of pump and Stokes beams in LD-pumped GRIN fiber Raman lasers. </a:t>
            </a:r>
            <a:r>
              <a:rPr lang="en-US" sz="3700" i="1" dirty="0"/>
              <a:t>Optics Letters,</a:t>
            </a:r>
            <a:r>
              <a:rPr lang="en-US" sz="3700" dirty="0"/>
              <a:t> </a:t>
            </a:r>
            <a:r>
              <a:rPr lang="en-US" sz="3700" b="1" dirty="0"/>
              <a:t>47(5), </a:t>
            </a:r>
            <a:r>
              <a:rPr lang="en-US" sz="3700" dirty="0"/>
              <a:t>1222-1225.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Mangini</a:t>
            </a:r>
            <a:r>
              <a:rPr lang="en-US" sz="3700" dirty="0"/>
              <a:t>, F., </a:t>
            </a:r>
            <a:r>
              <a:rPr lang="en-US" sz="3700" b="1" dirty="0"/>
              <a:t>Gervaziev, M. D., </a:t>
            </a:r>
            <a:r>
              <a:rPr lang="en-US" sz="3700" dirty="0"/>
              <a:t>Ferraro, M., et.al. (2022). Statistical mechanics of beam self-cleaning in GRIN multimode optical fibers. </a:t>
            </a:r>
            <a:r>
              <a:rPr lang="en-US" sz="3700" i="1" dirty="0"/>
              <a:t>Optics Express,</a:t>
            </a:r>
            <a:r>
              <a:rPr lang="en-US" sz="3700" dirty="0"/>
              <a:t> </a:t>
            </a:r>
            <a:r>
              <a:rPr lang="en-US" sz="3700" b="1" dirty="0"/>
              <a:t>30(7), </a:t>
            </a:r>
            <a:r>
              <a:rPr lang="en-US" sz="3700" dirty="0"/>
              <a:t>10850-10865.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Podivilov</a:t>
            </a:r>
            <a:r>
              <a:rPr lang="en-US" sz="3700" dirty="0"/>
              <a:t>, E. V., </a:t>
            </a:r>
            <a:r>
              <a:rPr lang="en-US" sz="3700" dirty="0" err="1"/>
              <a:t>Mangini</a:t>
            </a:r>
            <a:r>
              <a:rPr lang="en-US" sz="3700" dirty="0"/>
              <a:t>, F., </a:t>
            </a:r>
            <a:r>
              <a:rPr lang="en-US" sz="3700" dirty="0" err="1"/>
              <a:t>Sidelnikov</a:t>
            </a:r>
            <a:r>
              <a:rPr lang="en-US" sz="3700" dirty="0"/>
              <a:t>, O. S., Ferraro, M., </a:t>
            </a:r>
            <a:r>
              <a:rPr lang="en-US" sz="3700" b="1" dirty="0"/>
              <a:t>Gervaziev, M. D., </a:t>
            </a:r>
            <a:r>
              <a:rPr lang="en-US" sz="3700" dirty="0"/>
              <a:t>et.al. (2022). Thermalization of orbital angular momentum beams in multimode optical fibers. </a:t>
            </a:r>
            <a:r>
              <a:rPr lang="en-US" sz="3700" i="1" dirty="0"/>
              <a:t>Physical Review Letters, </a:t>
            </a:r>
            <a:r>
              <a:rPr lang="en-US" sz="3700" b="1" dirty="0"/>
              <a:t>128(24), </a:t>
            </a:r>
            <a:r>
              <a:rPr lang="en-US" sz="3700" dirty="0"/>
              <a:t>243901.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b="1" dirty="0"/>
              <a:t>Gervaziev M. D., </a:t>
            </a:r>
            <a:r>
              <a:rPr lang="en-US" sz="3700" dirty="0"/>
              <a:t>Ferraro, M., </a:t>
            </a:r>
            <a:r>
              <a:rPr lang="en-US" sz="3700" dirty="0" err="1"/>
              <a:t>Podivilov</a:t>
            </a:r>
            <a:r>
              <a:rPr lang="en-US" sz="3700" dirty="0"/>
              <a:t>, E. V., et.al. (2023). Mode decomposition method for investigating the nonlinear dynamics of a multimode beam. </a:t>
            </a:r>
            <a:r>
              <a:rPr lang="en-US" sz="3700" i="1" dirty="0"/>
              <a:t>Optoelectronics, Instrumentation and Data Processing, </a:t>
            </a:r>
            <a:r>
              <a:rPr lang="en-US" sz="3700" b="1" dirty="0"/>
              <a:t>59(1),</a:t>
            </a:r>
            <a:r>
              <a:rPr lang="ru-RU" sz="3700" dirty="0"/>
              <a:t> </a:t>
            </a:r>
            <a:r>
              <a:rPr lang="en-US" sz="3700" dirty="0"/>
              <a:t>58-69.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Mangini</a:t>
            </a:r>
            <a:r>
              <a:rPr lang="en-US" sz="3700" dirty="0"/>
              <a:t> F., Ferraro M., Sun Y., </a:t>
            </a:r>
            <a:r>
              <a:rPr lang="en-US" sz="3700" b="1" dirty="0"/>
              <a:t>Gervaziev M. D., </a:t>
            </a:r>
            <a:r>
              <a:rPr lang="en-US" sz="3700" dirty="0"/>
              <a:t>et.al. (2023). Modal phase-locking in multimode nonlinear optical fibers. </a:t>
            </a:r>
            <a:r>
              <a:rPr lang="en-US" sz="3700" i="1" dirty="0"/>
              <a:t>Optics Letters, </a:t>
            </a:r>
            <a:r>
              <a:rPr lang="en-US" sz="3700" b="1" dirty="0"/>
              <a:t>48(14), </a:t>
            </a:r>
            <a:r>
              <a:rPr lang="en-US" sz="3700" dirty="0"/>
              <a:t>3677-3680.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Kharenko</a:t>
            </a:r>
            <a:r>
              <a:rPr lang="en-US" sz="3700" dirty="0"/>
              <a:t> D. S., </a:t>
            </a:r>
            <a:r>
              <a:rPr lang="en-US" sz="3700" dirty="0" err="1"/>
              <a:t>Revyakin</a:t>
            </a:r>
            <a:r>
              <a:rPr lang="en-US" sz="3700" dirty="0"/>
              <a:t> A. A., </a:t>
            </a:r>
            <a:r>
              <a:rPr lang="en-US" sz="3700" b="1" dirty="0"/>
              <a:t>Gervaziev M. D., </a:t>
            </a:r>
            <a:r>
              <a:rPr lang="en-US" sz="3700" dirty="0"/>
              <a:t>et al. </a:t>
            </a:r>
            <a:r>
              <a:rPr lang="ru-RU" sz="3700" dirty="0"/>
              <a:t>(</a:t>
            </a:r>
            <a:r>
              <a:rPr lang="en-US" sz="3700" dirty="0"/>
              <a:t>2023 </a:t>
            </a:r>
            <a:r>
              <a:rPr lang="ru-RU" sz="3700" dirty="0"/>
              <a:t>). </a:t>
            </a:r>
            <a:r>
              <a:rPr lang="en-US" sz="3700" dirty="0"/>
              <a:t>Accuracy of Holographic Real-Time Mode Decomposition Methods Used for Multimode Fiber Laser Emission.</a:t>
            </a:r>
            <a:r>
              <a:rPr lang="ru-RU" sz="3700" dirty="0"/>
              <a:t> </a:t>
            </a:r>
            <a:r>
              <a:rPr lang="en-US" sz="3700" i="1" dirty="0"/>
              <a:t>Photonics, </a:t>
            </a:r>
            <a:r>
              <a:rPr lang="en-US" sz="3700" b="1" dirty="0"/>
              <a:t>10(11),</a:t>
            </a:r>
            <a:r>
              <a:rPr lang="ru-RU" sz="3700" b="1" dirty="0"/>
              <a:t> </a:t>
            </a:r>
            <a:r>
              <a:rPr lang="ru-RU" sz="3700" dirty="0"/>
              <a:t>1245.</a:t>
            </a:r>
            <a:r>
              <a:rPr lang="en-US" sz="3700" dirty="0"/>
              <a:t>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Sidelnikov</a:t>
            </a:r>
            <a:r>
              <a:rPr lang="en-US" sz="3700" dirty="0"/>
              <a:t> O. S., Kuznetsov A. G., </a:t>
            </a:r>
            <a:r>
              <a:rPr lang="en-US" sz="3700" dirty="0" err="1"/>
              <a:t>Kharenko</a:t>
            </a:r>
            <a:r>
              <a:rPr lang="en-US" sz="3700" dirty="0"/>
              <a:t> D. S., </a:t>
            </a:r>
            <a:r>
              <a:rPr lang="en-US" sz="3700" b="1" dirty="0"/>
              <a:t>Gervaziev M. D., </a:t>
            </a:r>
            <a:r>
              <a:rPr lang="en-US" sz="3700" dirty="0"/>
              <a:t>et al. (2023)</a:t>
            </a:r>
            <a:r>
              <a:rPr lang="ru-RU" sz="3700" dirty="0"/>
              <a:t>. </a:t>
            </a:r>
            <a:r>
              <a:rPr lang="en-US" sz="3700" dirty="0"/>
              <a:t>Transverse mode distribution in multimode diode-pumped Raman fiber laser. </a:t>
            </a:r>
            <a:r>
              <a:rPr lang="en-US" sz="3700" i="1" dirty="0"/>
              <a:t>JOSA B, </a:t>
            </a:r>
            <a:r>
              <a:rPr lang="en-US" sz="3700" b="1" dirty="0"/>
              <a:t>40</a:t>
            </a:r>
            <a:r>
              <a:rPr lang="ru-RU" sz="3700" b="1" dirty="0"/>
              <a:t>(</a:t>
            </a:r>
            <a:r>
              <a:rPr lang="en-US" sz="3700" b="1" dirty="0"/>
              <a:t>12</a:t>
            </a:r>
            <a:r>
              <a:rPr lang="ru-RU" sz="3700" b="1" dirty="0"/>
              <a:t>),</a:t>
            </a:r>
            <a:r>
              <a:rPr lang="en-US" sz="3700" b="1" dirty="0"/>
              <a:t> </a:t>
            </a:r>
            <a:r>
              <a:rPr lang="en-US" sz="3700" dirty="0"/>
              <a:t>3269-3275.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700" dirty="0" err="1"/>
              <a:t>Mangini</a:t>
            </a:r>
            <a:r>
              <a:rPr lang="en-US" sz="3700" dirty="0"/>
              <a:t> F</a:t>
            </a:r>
            <a:r>
              <a:rPr lang="ru-RU" sz="3700" dirty="0"/>
              <a:t>.</a:t>
            </a:r>
            <a:r>
              <a:rPr lang="en-US" sz="3700" dirty="0"/>
              <a:t>,</a:t>
            </a:r>
            <a:r>
              <a:rPr lang="ru-RU" sz="3700" dirty="0"/>
              <a:t> </a:t>
            </a:r>
            <a:r>
              <a:rPr lang="en-US" sz="3700" dirty="0"/>
              <a:t>Ferraro M., </a:t>
            </a:r>
            <a:r>
              <a:rPr lang="en-US" sz="3700" dirty="0" err="1"/>
              <a:t>Gemechu</a:t>
            </a:r>
            <a:r>
              <a:rPr lang="en-US" sz="3700" dirty="0"/>
              <a:t> W. A., Sun Y., </a:t>
            </a:r>
            <a:r>
              <a:rPr lang="en-US" sz="3700" b="1" dirty="0"/>
              <a:t>Gervaziev M. D., </a:t>
            </a:r>
            <a:r>
              <a:rPr lang="en-US" sz="3700" dirty="0"/>
              <a:t>et al. (2024). On the maximization of entropy in the process of thermalization of highly multimode nonlinear beams. </a:t>
            </a:r>
            <a:r>
              <a:rPr lang="en-US" sz="3700" i="1" dirty="0"/>
              <a:t>Optics Letters, </a:t>
            </a:r>
            <a:r>
              <a:rPr lang="en-US" sz="3700" b="1" dirty="0"/>
              <a:t>49(12),</a:t>
            </a:r>
            <a:r>
              <a:rPr lang="en-US" sz="3700" dirty="0"/>
              <a:t> 3340-3343.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ru-RU" sz="3100" b="1" dirty="0"/>
              <a:t>Материалы конференций: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 err="1"/>
              <a:t>Mangini</a:t>
            </a:r>
            <a:r>
              <a:rPr lang="en-US" sz="3100" dirty="0"/>
              <a:t>, F., </a:t>
            </a:r>
            <a:r>
              <a:rPr lang="en-US" sz="3100" dirty="0" err="1"/>
              <a:t>Podivilov</a:t>
            </a:r>
            <a:r>
              <a:rPr lang="en-US" sz="3100" dirty="0"/>
              <a:t>, E.V., Ferraro, M., </a:t>
            </a:r>
            <a:r>
              <a:rPr lang="en-US" sz="3100" dirty="0" err="1"/>
              <a:t>Sidelnikov</a:t>
            </a:r>
            <a:r>
              <a:rPr lang="en-US" sz="3100" dirty="0"/>
              <a:t>, O.S., Gervaziev, M.D., et.al. (2022, </a:t>
            </a:r>
            <a:r>
              <a:rPr lang="ru-RU" sz="3100" dirty="0"/>
              <a:t>Май). </a:t>
            </a:r>
            <a:r>
              <a:rPr lang="en-US" sz="3100" dirty="0"/>
              <a:t>In CLEO: </a:t>
            </a:r>
            <a:r>
              <a:rPr lang="en-US" sz="3100" dirty="0" err="1"/>
              <a:t>QELS_Fundamental</a:t>
            </a:r>
            <a:r>
              <a:rPr lang="en-US" sz="3100" dirty="0"/>
              <a:t> Science (pp. FF1A-8). Optica Publishing Group.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 err="1"/>
              <a:t>Mangini</a:t>
            </a:r>
            <a:r>
              <a:rPr lang="en-US" sz="3100" dirty="0"/>
              <a:t>, F., Ferraro, M., Gervaziev, M. D., et.al. (2022, </a:t>
            </a:r>
            <a:r>
              <a:rPr lang="ru-RU" sz="3100" dirty="0"/>
              <a:t>Июль). </a:t>
            </a:r>
            <a:r>
              <a:rPr lang="en-US" sz="3100" dirty="0"/>
              <a:t>In Nonlinear Photonics (pp. NpTu1F-4). Optica Publishing Group.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/>
              <a:t>M.D. Gervaziev, D.S. </a:t>
            </a:r>
            <a:r>
              <a:rPr lang="en-US" sz="3100" dirty="0" err="1"/>
              <a:t>Kharenko</a:t>
            </a:r>
            <a:r>
              <a:rPr lang="en-US" sz="3100" dirty="0"/>
              <a:t>, A.G. Kuznetsov, et.al. (2022, </a:t>
            </a:r>
            <a:r>
              <a:rPr lang="ru-RU" sz="3100" dirty="0"/>
              <a:t>Июнь). </a:t>
            </a:r>
            <a:r>
              <a:rPr lang="en-US" sz="3100" dirty="0"/>
              <a:t>ICLO 2022.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/>
              <a:t>M.D. Gervaziev, D.S. </a:t>
            </a:r>
            <a:r>
              <a:rPr lang="en-US" sz="3100" dirty="0" err="1"/>
              <a:t>Kharenko</a:t>
            </a:r>
            <a:r>
              <a:rPr lang="en-US" sz="3100" dirty="0"/>
              <a:t>, A.G. Kuznetsov, et.al. (2022, </a:t>
            </a:r>
            <a:r>
              <a:rPr lang="ru-RU" sz="3100" dirty="0"/>
              <a:t>Июль). </a:t>
            </a:r>
            <a:r>
              <a:rPr lang="en-US" sz="3100" dirty="0"/>
              <a:t>LPHYS 2022.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ru-RU" sz="3100" dirty="0"/>
              <a:t>Серебренников К. В., Гервазиев М. Д., Кохановский А. Ю.,… (2023, Октябрь). ВКВО 2023</a:t>
            </a:r>
            <a:r>
              <a:rPr lang="en-US" sz="3100" dirty="0"/>
              <a:t>.</a:t>
            </a:r>
            <a:endParaRPr lang="ru-RU" sz="3100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 err="1"/>
              <a:t>Mangini</a:t>
            </a:r>
            <a:r>
              <a:rPr lang="en-US" sz="3100" dirty="0"/>
              <a:t>, F., Ferraro, M., Sun, Y., Parra-Rivas, P., Gervaziev, M.,</a:t>
            </a:r>
            <a:r>
              <a:rPr lang="ru-RU" sz="3100" dirty="0"/>
              <a:t> </a:t>
            </a:r>
            <a:r>
              <a:rPr lang="en-US" sz="3100" dirty="0"/>
              <a:t>et.al. (2024, </a:t>
            </a:r>
            <a:r>
              <a:rPr lang="ru-RU" sz="3100" dirty="0"/>
              <a:t>Март</a:t>
            </a:r>
            <a:r>
              <a:rPr lang="en-US" sz="3100" dirty="0"/>
              <a:t>). SPIE</a:t>
            </a:r>
            <a:r>
              <a:rPr lang="ru-RU" sz="3100" dirty="0"/>
              <a:t> </a:t>
            </a:r>
            <a:r>
              <a:rPr lang="en-US" sz="3100" dirty="0"/>
              <a:t>Photonics West 2024.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/>
              <a:t>Gervaziev, M. D., </a:t>
            </a:r>
            <a:r>
              <a:rPr lang="en-US" sz="3100" dirty="0" err="1"/>
              <a:t>Revyakin</a:t>
            </a:r>
            <a:r>
              <a:rPr lang="en-US" sz="3100" dirty="0"/>
              <a:t>, A. A., Kuznetsov, A. G., et.al., (2024, </a:t>
            </a:r>
            <a:r>
              <a:rPr lang="ru-RU" sz="3100" dirty="0"/>
              <a:t>Июль</a:t>
            </a:r>
            <a:r>
              <a:rPr lang="en-US" sz="3100" dirty="0"/>
              <a:t>). ICLO 2024.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 err="1"/>
              <a:t>Mangini</a:t>
            </a:r>
            <a:r>
              <a:rPr lang="en-US" sz="3100" dirty="0"/>
              <a:t>, F., Ferraro, M., </a:t>
            </a:r>
            <a:r>
              <a:rPr lang="en-US" sz="3100" dirty="0" err="1"/>
              <a:t>Gemechu</a:t>
            </a:r>
            <a:r>
              <a:rPr lang="en-US" sz="3100" dirty="0"/>
              <a:t>, W. A., Gervaziev, M. D., et.al., (2024, </a:t>
            </a:r>
            <a:r>
              <a:rPr lang="ru-RU" sz="3100" dirty="0"/>
              <a:t>Июль</a:t>
            </a:r>
            <a:r>
              <a:rPr lang="en-US" sz="3100" dirty="0"/>
              <a:t>).</a:t>
            </a:r>
            <a:r>
              <a:rPr lang="ru-RU" sz="3100" dirty="0"/>
              <a:t> </a:t>
            </a:r>
            <a:r>
              <a:rPr lang="en-US" sz="3100" dirty="0"/>
              <a:t>ICLO 2024.</a:t>
            </a:r>
            <a:endParaRPr lang="ru-RU" sz="3100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sz="3100" dirty="0"/>
              <a:t>M.D. Gervaziev, A.G. Kuznetsov, V.S. </a:t>
            </a:r>
            <a:r>
              <a:rPr lang="en-US" sz="3100" dirty="0" err="1"/>
              <a:t>Terentyev</a:t>
            </a:r>
            <a:r>
              <a:rPr lang="en-US" sz="3100" dirty="0"/>
              <a:t>, et.al., (2024, </a:t>
            </a:r>
            <a:r>
              <a:rPr lang="ru-RU" sz="3100" dirty="0"/>
              <a:t>Август) </a:t>
            </a:r>
            <a:r>
              <a:rPr lang="en-US" sz="3100" dirty="0"/>
              <a:t>CLEO-PR 2024</a:t>
            </a:r>
            <a:r>
              <a:rPr lang="ru-RU" sz="3100" dirty="0"/>
              <a:t>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ru-RU" sz="3100" dirty="0"/>
              <a:t>М. Д. Гервазиев, Д. С. Харенко, А. А. Ревякин, </a:t>
            </a:r>
            <a:r>
              <a:rPr lang="en-US" sz="3100" dirty="0"/>
              <a:t>et.al., (2024, </a:t>
            </a:r>
            <a:r>
              <a:rPr lang="ru-RU" sz="3100" dirty="0"/>
              <a:t>Август) </a:t>
            </a:r>
            <a:r>
              <a:rPr lang="en-US" sz="3100" dirty="0"/>
              <a:t>RFL 2024.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ru-RU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ru-RU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ru-RU" dirty="0"/>
          </a:p>
        </p:txBody>
      </p:sp>
      <p:sp>
        <p:nvSpPr>
          <p:cNvPr id="9" name="Дата 1">
            <a:extLst>
              <a:ext uri="{FF2B5EF4-FFF2-40B4-BE49-F238E27FC236}">
                <a16:creationId xmlns:a16="http://schemas.microsoft.com/office/drawing/2014/main" id="{7AB045F7-86DD-9B99-6EA4-6FE052BB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 dirty="0"/>
              <a:t>25.09.2024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1184A2ED-12F7-F86A-EF2A-481A52A5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19</a:t>
            </a:fld>
            <a:endParaRPr lang="ru-RU"/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C5AE2E50-5E7E-AA53-07B2-0D545718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3993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1D8D-0D8E-EA60-F3C3-D966E39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4DD67E4-6313-B700-6C0C-643BD8188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6903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ата 1">
            <a:extLst>
              <a:ext uri="{FF2B5EF4-FFF2-40B4-BE49-F238E27FC236}">
                <a16:creationId xmlns:a16="http://schemas.microsoft.com/office/drawing/2014/main" id="{EEA6EB9B-E1D1-D996-BA8B-3E11CAE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DB75E3AC-3E0C-00F3-F9F5-AC9E07DD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ECBDF20-8071-339F-E3C2-14CD2BB3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5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1D8D-0D8E-EA60-F3C3-D966E39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4DD67E4-6313-B700-6C0C-643BD8188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09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ата 1">
            <a:extLst>
              <a:ext uri="{FF2B5EF4-FFF2-40B4-BE49-F238E27FC236}">
                <a16:creationId xmlns:a16="http://schemas.microsoft.com/office/drawing/2014/main" id="{EEA6EB9B-E1D1-D996-BA8B-3E11CAE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ECBDF20-8071-339F-E3C2-14CD2BB3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20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46A491B5-8D94-E033-144C-0F9B2072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54713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7" name="Rectangle 1076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23B81-B2C8-F60C-4A95-2E5AFAD8E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12669"/>
            <a:ext cx="6658590" cy="2712688"/>
          </a:xfrm>
        </p:spPr>
        <p:txBody>
          <a:bodyPr anchor="t">
            <a:noAutofit/>
          </a:bodyPr>
          <a:lstStyle/>
          <a:p>
            <a:pPr algn="l"/>
            <a:r>
              <a:rPr lang="ru-RU" sz="4000" b="0" i="0" dirty="0">
                <a:effectLst/>
                <a:latin typeface="Yandex Sans Text Bold" pitchFamily="2" charset="-52"/>
              </a:rPr>
              <a:t>Нелинейная фотоника систем на основе многомодового волокна с градиентным профилем показателя преломления</a:t>
            </a:r>
            <a:endParaRPr lang="ru-RU" sz="4000" dirty="0">
              <a:latin typeface="Yandex Sans Text Bold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40D960-C4D5-117A-DBF9-C3CE9B8A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742384"/>
            <a:ext cx="7152005" cy="2014683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ru-RU" sz="1600" dirty="0">
                <a:latin typeface="Yandex Sans Text Light" panose="02000000000000000000" pitchFamily="2" charset="-52"/>
              </a:rPr>
              <a:t>Конкурс молодых ученых СО РАН 2024</a:t>
            </a:r>
          </a:p>
          <a:p>
            <a:pPr algn="l"/>
            <a:endParaRPr lang="ru-RU" sz="1600" dirty="0">
              <a:latin typeface="Yandex Sans Text Light" panose="02000000000000000000" pitchFamily="2" charset="-52"/>
            </a:endParaRPr>
          </a:p>
          <a:p>
            <a:pPr algn="l"/>
            <a:endParaRPr lang="ru-RU" sz="1600" dirty="0">
              <a:latin typeface="Yandex Sans Text Light" panose="02000000000000000000" pitchFamily="2" charset="-52"/>
            </a:endParaRPr>
          </a:p>
          <a:p>
            <a:pPr algn="l"/>
            <a:r>
              <a:rPr lang="ru-RU" sz="1600" dirty="0">
                <a:latin typeface="Yandex Sans Text Light" panose="02000000000000000000" pitchFamily="2" charset="-52"/>
              </a:rPr>
              <a:t>М. Д. Гервазиев</a:t>
            </a:r>
            <a:br>
              <a:rPr lang="en-US" sz="1600" dirty="0">
                <a:latin typeface="Yandex Sans Text Light" panose="02000000000000000000" pitchFamily="2" charset="-52"/>
              </a:rPr>
            </a:br>
            <a:r>
              <a:rPr lang="ru-RU" sz="1400" dirty="0">
                <a:latin typeface="Yandex Sans Text Light" panose="02000000000000000000" pitchFamily="2" charset="-52"/>
              </a:rPr>
              <a:t>к.ф.-м.н., </a:t>
            </a:r>
            <a:r>
              <a:rPr lang="ru-RU" sz="1400" dirty="0" err="1">
                <a:latin typeface="Yandex Sans Text Light" panose="02000000000000000000" pitchFamily="2" charset="-52"/>
              </a:rPr>
              <a:t>м.н.с</a:t>
            </a:r>
            <a:r>
              <a:rPr lang="ru-RU" sz="1400" dirty="0">
                <a:latin typeface="Yandex Sans Text Light" panose="02000000000000000000" pitchFamily="2" charset="-52"/>
              </a:rPr>
              <a:t>. лаборатории волоконной оптики </a:t>
            </a:r>
            <a:r>
              <a:rPr lang="ru-RU" sz="1400" dirty="0" err="1">
                <a:latin typeface="Yandex Sans Text Light" panose="02000000000000000000" pitchFamily="2" charset="-52"/>
              </a:rPr>
              <a:t>ИАиЭ</a:t>
            </a:r>
            <a:r>
              <a:rPr lang="ru-RU" sz="1400" dirty="0">
                <a:latin typeface="Yandex Sans Text Light" panose="02000000000000000000" pitchFamily="2" charset="-52"/>
              </a:rPr>
              <a:t> СО РАН, </a:t>
            </a:r>
            <a:br>
              <a:rPr lang="ru-RU" sz="1400" dirty="0">
                <a:latin typeface="Yandex Sans Text Light" panose="02000000000000000000" pitchFamily="2" charset="-52"/>
              </a:rPr>
            </a:br>
            <a:r>
              <a:rPr lang="ru-RU" sz="1400" dirty="0" err="1">
                <a:latin typeface="Yandex Sans Text Light" panose="02000000000000000000" pitchFamily="2" charset="-52"/>
              </a:rPr>
              <a:t>н.с</a:t>
            </a:r>
            <a:r>
              <a:rPr lang="ru-RU" sz="1400" dirty="0">
                <a:latin typeface="Yandex Sans Text Light" panose="02000000000000000000" pitchFamily="2" charset="-52"/>
              </a:rPr>
              <a:t>. лаборатории нелинейной оптики волноводных систем НГУ</a:t>
            </a:r>
            <a:endParaRPr lang="ru-RU" sz="1400" b="0" i="0" strike="noStrike" baseline="30000" dirty="0">
              <a:latin typeface="Yandex Sans Text Light" panose="02000000000000000000" pitchFamily="2" charset="-52"/>
            </a:endParaRPr>
          </a:p>
          <a:p>
            <a:pPr algn="l"/>
            <a:r>
              <a:rPr lang="it-IT" sz="1200" dirty="0">
                <a:latin typeface="Yandex Sans Text Light" panose="02000000000000000000" pitchFamily="2" charset="-52"/>
              </a:rPr>
              <a:t>gervaziev.m@gmail.com</a:t>
            </a:r>
            <a:endParaRPr lang="it-IT" sz="1400" b="0" i="0" strike="noStrike" dirty="0">
              <a:latin typeface="Yandex Sans Text Light" panose="02000000000000000000" pitchFamily="2" charset="-52"/>
            </a:endParaRP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8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391617-8ECF-9E96-6BD6-6324DD86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4013" y="1558914"/>
            <a:ext cx="3040518" cy="30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/>
              <a:t>Многомодовые волокна</a:t>
            </a:r>
            <a:endParaRPr lang="en-US" sz="3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45961" y="2172484"/>
            <a:ext cx="5584906" cy="1580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Многомодовые (ММ) волокна рассматриваются как дополнительная степень свободы для увеличения пропускной</a:t>
            </a:r>
            <a:r>
              <a:rPr lang="en-US" dirty="0"/>
              <a:t> </a:t>
            </a:r>
            <a:r>
              <a:rPr lang="ru-RU" dirty="0"/>
              <a:t>способности линий связи, фундаментальных нелинейных эффектов, непрерывных и импульсных волоконных лазеров.</a:t>
            </a:r>
            <a:endParaRPr lang="en-US" dirty="0"/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id="{16FB4544-93F8-0469-429F-3ED9AB01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FEC97B8-5D26-7CB4-4010-30D4740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AD92D0-3B33-DC5B-231A-BAC29CF478F3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CF1CF2-ED35-2246-389B-E3BF02F6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16" y="2414274"/>
            <a:ext cx="4907034" cy="18447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B0DF3B-2A55-82A6-098D-CAEAD5244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566" y="4317392"/>
            <a:ext cx="5173734" cy="17090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DEF113-8720-FEF9-D436-AB57A2132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171" y="70429"/>
            <a:ext cx="4004524" cy="22854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DF81B2-7381-DB95-C5D7-B6504F68A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5" y="3818706"/>
            <a:ext cx="2725348" cy="23084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4FDF5E-8163-71EC-F5D0-81A1F7E82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631" y="3765549"/>
            <a:ext cx="2644478" cy="11874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5CAFCB-A1E6-5937-356F-9C87F6F4A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366" y="4952997"/>
            <a:ext cx="1121134" cy="1146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5999C92-BBDA-9C29-1C8F-5C2C5CB2D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6993" y="4956085"/>
            <a:ext cx="1191710" cy="1242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DC4B22-400A-4699-E7EA-5044FF3B9136}"/>
              </a:ext>
            </a:extLst>
          </p:cNvPr>
          <p:cNvSpPr txBox="1"/>
          <p:nvPr/>
        </p:nvSpPr>
        <p:spPr>
          <a:xfrm>
            <a:off x="455992" y="61557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/>
              <a:t>L. Wright et al, </a:t>
            </a:r>
            <a:r>
              <a:rPr lang="en-US" sz="1400" b="0" i="1" u="none" strike="noStrike" baseline="0" dirty="0"/>
              <a:t>Science</a:t>
            </a:r>
            <a:r>
              <a:rPr lang="en-US" sz="1400" b="0" i="0" u="none" strike="noStrike" baseline="0" dirty="0"/>
              <a:t>, </a:t>
            </a:r>
            <a:r>
              <a:rPr lang="en-US" sz="1400" b="1" i="0" u="none" strike="noStrike" baseline="0" dirty="0"/>
              <a:t>358</a:t>
            </a:r>
            <a:r>
              <a:rPr lang="en-US" sz="1400" b="0" i="0" u="none" strike="noStrike" baseline="0" dirty="0"/>
              <a:t>, 94 (2017)</a:t>
            </a:r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1FD2C9-999F-3DCB-049A-38F72B376B2A}"/>
              </a:ext>
            </a:extLst>
          </p:cNvPr>
          <p:cNvSpPr txBox="1"/>
          <p:nvPr/>
        </p:nvSpPr>
        <p:spPr>
          <a:xfrm>
            <a:off x="7007983" y="6127116"/>
            <a:ext cx="4406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/>
              <a:t>I. Cristiani et.al., </a:t>
            </a:r>
            <a:r>
              <a:rPr lang="en-US" sz="1400" b="0" i="1" u="none" strike="noStrike" baseline="0" dirty="0"/>
              <a:t>Journal of Optics</a:t>
            </a:r>
            <a:r>
              <a:rPr lang="en-US" sz="1400" b="0" i="0" u="none" strike="noStrike" baseline="0" dirty="0"/>
              <a:t>, </a:t>
            </a:r>
            <a:r>
              <a:rPr lang="en-US" sz="1400" b="1" i="0" u="none" strike="noStrike" baseline="0" dirty="0"/>
              <a:t>24</a:t>
            </a:r>
            <a:r>
              <a:rPr lang="en-US" sz="1400" b="0" i="0" u="none" strike="noStrike" baseline="0" dirty="0"/>
              <a:t>, 083001 (2022)</a:t>
            </a:r>
            <a:endParaRPr lang="ru-RU" sz="1400" dirty="0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2297D7B5-7A8E-2146-378B-02B67A48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18929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/>
              <a:t>Эффекты чистки пучка</a:t>
            </a:r>
            <a:endParaRPr lang="en-US" sz="3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33597" y="2140895"/>
            <a:ext cx="5584906" cy="1580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1200"/>
              </a:spcAft>
            </a:pPr>
            <a:r>
              <a:rPr lang="ru-RU" sz="1800" dirty="0"/>
              <a:t>Некоторые эффекты, такие как </a:t>
            </a:r>
            <a:r>
              <a:rPr lang="ru-RU" sz="1800" dirty="0" err="1"/>
              <a:t>керровская</a:t>
            </a:r>
            <a:r>
              <a:rPr lang="ru-RU" sz="1800" dirty="0"/>
              <a:t> </a:t>
            </a:r>
            <a:r>
              <a:rPr lang="ru-RU" sz="1800" dirty="0" err="1"/>
              <a:t>самочистка</a:t>
            </a:r>
            <a:r>
              <a:rPr lang="ru-RU" sz="1800" dirty="0"/>
              <a:t> пучка</a:t>
            </a:r>
            <a:r>
              <a:rPr lang="en-US" sz="1800" dirty="0"/>
              <a:t>[</a:t>
            </a:r>
            <a:r>
              <a:rPr lang="ru-RU" sz="1800" dirty="0"/>
              <a:t>*</a:t>
            </a:r>
            <a:r>
              <a:rPr lang="en-US" sz="1800" dirty="0"/>
              <a:t>]</a:t>
            </a:r>
            <a:r>
              <a:rPr lang="ru-RU" sz="1800" dirty="0"/>
              <a:t> или ВКР-чистка пучка</a:t>
            </a:r>
            <a:r>
              <a:rPr lang="en-US" sz="1800" dirty="0"/>
              <a:t>[</a:t>
            </a:r>
            <a:r>
              <a:rPr lang="ru-RU" sz="1800" dirty="0"/>
              <a:t>**</a:t>
            </a:r>
            <a:r>
              <a:rPr lang="en-US" sz="1800" dirty="0"/>
              <a:t>]</a:t>
            </a:r>
            <a:r>
              <a:rPr lang="ru-RU" sz="1800" dirty="0"/>
              <a:t> позволяют обойти главный недостаток ММ волокон: низкое качество излучения на выходе.</a:t>
            </a:r>
            <a:endParaRPr lang="en-US" sz="1800" dirty="0"/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id="{16FB4544-93F8-0469-429F-3ED9AB01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FEC97B8-5D26-7CB4-4010-30D4740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AD92D0-3B33-DC5B-231A-BAC29CF478F3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B043D498-BBB6-A526-11DE-008C586E7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97" y="573145"/>
            <a:ext cx="5736804" cy="2415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46817-628D-8D2A-B72C-E76137ED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2" y="3733129"/>
            <a:ext cx="6325202" cy="21845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912369-420D-B87F-B98F-B4FD6B9D8888}"/>
              </a:ext>
            </a:extLst>
          </p:cNvPr>
          <p:cNvSpPr txBox="1"/>
          <p:nvPr/>
        </p:nvSpPr>
        <p:spPr>
          <a:xfrm>
            <a:off x="724492" y="6006230"/>
            <a:ext cx="53318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*Krupa K. et al. Spatial beam self-cleaning in multimode </a:t>
            </a:r>
            <a:r>
              <a:rPr lang="en-US" sz="1100" dirty="0" err="1"/>
              <a:t>fibres</a:t>
            </a:r>
            <a:r>
              <a:rPr lang="en-US" sz="1100" dirty="0"/>
              <a:t> //</a:t>
            </a:r>
            <a:r>
              <a:rPr lang="en-US" sz="1100" i="1" dirty="0"/>
              <a:t>Nature Photonics. </a:t>
            </a:r>
            <a:r>
              <a:rPr lang="en-US" sz="1100" dirty="0"/>
              <a:t>– 2017. – Т. 11. – №. 4. – С. 237.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C7787-8069-8004-60CF-8C283CE42565}"/>
              </a:ext>
            </a:extLst>
          </p:cNvPr>
          <p:cNvSpPr txBox="1"/>
          <p:nvPr/>
        </p:nvSpPr>
        <p:spPr>
          <a:xfrm>
            <a:off x="6808074" y="3043496"/>
            <a:ext cx="4819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**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Kuznetsov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A. G.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et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al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. 976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nm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all-fiber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Raman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laser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with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high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beam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quality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at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multimode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laser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diode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pumping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 //</a:t>
            </a:r>
            <a:r>
              <a:rPr lang="ru-RU" sz="1100" i="1" dirty="0">
                <a:solidFill>
                  <a:prstClr val="black"/>
                </a:solidFill>
                <a:ea typeface="+mn-lt"/>
                <a:cs typeface="Calibri" panose="020F0502020204030204"/>
              </a:rPr>
              <a:t>Laser </a:t>
            </a:r>
            <a:r>
              <a:rPr lang="ru-RU" sz="1100" i="1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Physics</a:t>
            </a:r>
            <a:r>
              <a:rPr lang="ru-RU" sz="1100" i="1" dirty="0">
                <a:solidFill>
                  <a:prstClr val="black"/>
                </a:solidFill>
                <a:ea typeface="+mn-lt"/>
                <a:cs typeface="Calibri" panose="020F0502020204030204"/>
              </a:rPr>
              <a:t> </a:t>
            </a:r>
            <a:r>
              <a:rPr lang="ru-RU" sz="1100" i="1" dirty="0" err="1">
                <a:solidFill>
                  <a:prstClr val="black"/>
                </a:solidFill>
                <a:ea typeface="+mn-lt"/>
                <a:cs typeface="Calibri" panose="020F0502020204030204"/>
              </a:rPr>
              <a:t>Letters</a:t>
            </a:r>
            <a:r>
              <a:rPr lang="ru-RU" sz="1100" dirty="0">
                <a:solidFill>
                  <a:prstClr val="black"/>
                </a:solidFill>
                <a:ea typeface="+mn-lt"/>
                <a:cs typeface="Calibri" panose="020F0502020204030204"/>
              </a:rPr>
              <a:t>. – 2019. – Т. 16. – №. 10. – С. 105102.</a:t>
            </a:r>
            <a:endParaRPr lang="ru-RU"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17E9E-3C69-8BDA-D0CF-86F392DF972A}"/>
              </a:ext>
            </a:extLst>
          </p:cNvPr>
          <p:cNvSpPr txBox="1"/>
          <p:nvPr/>
        </p:nvSpPr>
        <p:spPr>
          <a:xfrm>
            <a:off x="6553014" y="4461204"/>
            <a:ext cx="553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Новые эффекты, обусловленные возникновением дополнительного измерения требуют новых методов количественного анализа.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AAB1E84F-D2EB-8747-C750-914E38E3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86275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Термодинамическая теория </a:t>
            </a:r>
            <a:r>
              <a:rPr lang="ru-RU" sz="2400" dirty="0" err="1"/>
              <a:t>сильномногомодовых</a:t>
            </a:r>
            <a:r>
              <a:rPr lang="ru-RU" sz="2400" dirty="0"/>
              <a:t> систем</a:t>
            </a:r>
            <a:endParaRPr lang="en-US" sz="2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33597" y="2140894"/>
            <a:ext cx="5584906" cy="4173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первых исследованиях </a:t>
            </a:r>
            <a:r>
              <a:rPr lang="ru-RU" dirty="0" err="1"/>
              <a:t>керровской</a:t>
            </a:r>
            <a:r>
              <a:rPr lang="ru-RU" dirty="0"/>
              <a:t> </a:t>
            </a:r>
            <a:r>
              <a:rPr lang="ru-RU" dirty="0" err="1"/>
              <a:t>самочистки</a:t>
            </a:r>
            <a:r>
              <a:rPr lang="ru-RU" dirty="0"/>
              <a:t> выдвигались предположения о связи эффекта с явлением Бозе конденсации.</a:t>
            </a:r>
          </a:p>
          <a:p>
            <a:pPr defTabSz="914400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Рассмотрение в парадигме статистической физики численно демонстрирует, что более общим описанием будет установление равновесия (</a:t>
            </a:r>
            <a:r>
              <a:rPr lang="ru-RU" dirty="0" err="1"/>
              <a:t>термализации</a:t>
            </a:r>
            <a:r>
              <a:rPr lang="ru-RU" dirty="0"/>
              <a:t>) </a:t>
            </a:r>
            <a:r>
              <a:rPr lang="ru-RU" dirty="0" err="1"/>
              <a:t>модового</a:t>
            </a:r>
            <a:r>
              <a:rPr lang="ru-RU" dirty="0"/>
              <a:t> состава [*]. </a:t>
            </a:r>
          </a:p>
          <a:p>
            <a:pPr defTabSz="914400">
              <a:lnSpc>
                <a:spcPct val="90000"/>
              </a:lnSpc>
              <a:spcAft>
                <a:spcPts val="1200"/>
              </a:spcAft>
            </a:pPr>
            <a:r>
              <a:rPr lang="ru-RU" dirty="0" err="1"/>
              <a:t>Термализация</a:t>
            </a:r>
            <a:r>
              <a:rPr lang="ru-RU" dirty="0"/>
              <a:t> сопровождается законами сохранения: числа фотонов, общей энергии, продольной компоненты импульса, орбитального углового момента.</a:t>
            </a:r>
          </a:p>
          <a:p>
            <a:pPr defTabSz="914400">
              <a:lnSpc>
                <a:spcPct val="90000"/>
              </a:lnSpc>
              <a:spcAft>
                <a:spcPts val="1200"/>
              </a:spcAft>
            </a:pPr>
            <a:endParaRPr lang="ru-RU" dirty="0"/>
          </a:p>
        </p:txBody>
      </p:sp>
      <p:sp>
        <p:nvSpPr>
          <p:cNvPr id="11" name="Дата 1">
            <a:extLst>
              <a:ext uri="{FF2B5EF4-FFF2-40B4-BE49-F238E27FC236}">
                <a16:creationId xmlns:a16="http://schemas.microsoft.com/office/drawing/2014/main" id="{16FB4544-93F8-0469-429F-3ED9AB01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FEC97B8-5D26-7CB4-4010-30D4740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AD92D0-3B33-DC5B-231A-BAC29CF478F3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AAB1E84F-D2EB-8747-C750-914E38E3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F6696-74A6-181F-E33F-6A7F1AA9EC84}"/>
              </a:ext>
            </a:extLst>
          </p:cNvPr>
          <p:cNvSpPr txBox="1"/>
          <p:nvPr/>
        </p:nvSpPr>
        <p:spPr>
          <a:xfrm>
            <a:off x="6682885" y="5132620"/>
            <a:ext cx="4859292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100" i="1" dirty="0">
                <a:solidFill>
                  <a:prstClr val="black"/>
                </a:solidFill>
                <a:ea typeface="+mn-lt"/>
                <a:cs typeface="Calibri" panose="020F0502020204030204"/>
              </a:rPr>
              <a:t>*Wu F. O., Hassan A. U., Christodoulides D. N. Thermodynamic theory of highly multimoded nonlinear optical systems //Nature Photonics. – 2019. – Т. 13. – №. 11. – С. 776-782.</a:t>
            </a:r>
            <a:endParaRPr lang="ru-RU" sz="1100" i="1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B8F99F3-5BEC-66BF-EDEA-74AB962AA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899" y="1725380"/>
            <a:ext cx="5623264" cy="31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58C53-81FC-FD32-7645-563C1AC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Модовая</a:t>
            </a:r>
            <a:r>
              <a:rPr lang="ru-RU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декомпозиция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ECF77-E1DB-EF62-BE45-234553CB5EF9}"/>
              </a:ext>
            </a:extLst>
          </p:cNvPr>
          <p:cNvSpPr txBox="1"/>
          <p:nvPr/>
        </p:nvSpPr>
        <p:spPr>
          <a:xfrm>
            <a:off x="640081" y="2524721"/>
            <a:ext cx="5672666" cy="367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Модовая</a:t>
            </a:r>
            <a:r>
              <a:rPr lang="ru-RU" dirty="0"/>
              <a:t> декомпозиция (МД) позволяет восстанавливать амплитуды и </a:t>
            </a:r>
            <a:r>
              <a:rPr lang="ru-RU" dirty="0" err="1"/>
              <a:t>межмодовые</a:t>
            </a:r>
            <a:r>
              <a:rPr lang="ru-RU" dirty="0"/>
              <a:t> фазы поперечных мод.</a:t>
            </a:r>
            <a:endParaRPr lang="ru-RU" b="1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Мы использовали метод основанный на пространственной модуляции с помощью численно синтезированных голограмм.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Ключевой прибор – пространственный модулятор света (</a:t>
            </a:r>
            <a:r>
              <a:rPr lang="en-US" dirty="0"/>
              <a:t>spatial light modulator, SLM)</a:t>
            </a:r>
            <a:r>
              <a:rPr lang="ru-RU" dirty="0"/>
              <a:t>.</a:t>
            </a:r>
            <a:endParaRPr lang="en-US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На момент начала работы данный метод МД и прочие экспериментально демонстрировался только для </a:t>
            </a:r>
            <a:r>
              <a:rPr lang="ru-RU" dirty="0" err="1"/>
              <a:t>маломодовых</a:t>
            </a:r>
            <a:r>
              <a:rPr lang="ru-RU" dirty="0"/>
              <a:t> волокон (</a:t>
            </a:r>
            <a:r>
              <a:rPr lang="en-US" dirty="0"/>
              <a:t>~10 </a:t>
            </a:r>
            <a:r>
              <a:rPr lang="ru-RU" dirty="0"/>
              <a:t>мод).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1">
            <a:extLst>
              <a:ext uri="{FF2B5EF4-FFF2-40B4-BE49-F238E27FC236}">
                <a16:creationId xmlns:a16="http://schemas.microsoft.com/office/drawing/2014/main" id="{BB608855-3A18-8BBF-6EB7-90E8885F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9242002-6979-70B8-D24C-E81A7932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E83685-16A6-A1B1-BDD7-C6498A6D5E7A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123A6-2633-5448-D505-95AE646F1B62}"/>
              </a:ext>
            </a:extLst>
          </p:cNvPr>
          <p:cNvSpPr txBox="1"/>
          <p:nvPr/>
        </p:nvSpPr>
        <p:spPr>
          <a:xfrm>
            <a:off x="6716299" y="5789903"/>
            <a:ext cx="463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effectLst/>
              </a:rPr>
              <a:t>Flamm D. et al. Mode analysis with a spatial light modulator as a correlation filter //</a:t>
            </a:r>
            <a:r>
              <a:rPr lang="en-US" sz="1000" b="0" i="1" dirty="0">
                <a:effectLst/>
              </a:rPr>
              <a:t>Optics letters. </a:t>
            </a:r>
            <a:r>
              <a:rPr lang="en-US" sz="1000" b="0" dirty="0">
                <a:effectLst/>
              </a:rPr>
              <a:t>– 2012. – Т. 37. – №. 13. – С. 2478-2480.</a:t>
            </a:r>
          </a:p>
        </p:txBody>
      </p:sp>
      <p:pic>
        <p:nvPicPr>
          <p:cNvPr id="21" name="Объект 3">
            <a:extLst>
              <a:ext uri="{FF2B5EF4-FFF2-40B4-BE49-F238E27FC236}">
                <a16:creationId xmlns:a16="http://schemas.microsoft.com/office/drawing/2014/main" id="{4ACD4157-F989-8D4E-3A9F-6964BBA94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0748" y="602786"/>
            <a:ext cx="3657752" cy="2529562"/>
          </a:xfrm>
          <a:prstGeom prst="rect">
            <a:avLst/>
          </a:prstGeom>
        </p:spPr>
      </p:pic>
      <p:pic>
        <p:nvPicPr>
          <p:cNvPr id="23" name="Рисунок 8">
            <a:extLst>
              <a:ext uri="{FF2B5EF4-FFF2-40B4-BE49-F238E27FC236}">
                <a16:creationId xmlns:a16="http://schemas.microsoft.com/office/drawing/2014/main" id="{8B5C36CF-1A1D-D7FF-B227-813AF6261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748" y="3283461"/>
            <a:ext cx="3657752" cy="252624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5B5CEB-82F7-9E45-9433-E3952921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75751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188950"/>
          </a:xfrm>
        </p:spPr>
        <p:txBody>
          <a:bodyPr anchor="b">
            <a:noAutofit/>
          </a:bodyPr>
          <a:lstStyle/>
          <a:p>
            <a:r>
              <a:rPr lang="ru-RU" sz="4800" dirty="0"/>
              <a:t>Свойства волоконных мод</a:t>
            </a:r>
            <a:br>
              <a:rPr lang="en-US" sz="4800" dirty="0"/>
            </a:br>
            <a:r>
              <a:rPr lang="en-US" sz="3200" dirty="0"/>
              <a:t>(</a:t>
            </a:r>
            <a:r>
              <a:rPr lang="ru-RU" sz="3200" dirty="0"/>
              <a:t>на примере </a:t>
            </a:r>
            <a:r>
              <a:rPr lang="en-US" sz="3200" dirty="0"/>
              <a:t>GRIN MM </a:t>
            </a:r>
            <a:r>
              <a:rPr lang="ru-RU" sz="3200" dirty="0"/>
              <a:t>волокна)</a:t>
            </a:r>
            <a:endParaRPr lang="ru-RU" sz="4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04D85-975C-44C7-AE0C-40D394A88548}"/>
                  </a:ext>
                </a:extLst>
              </p:cNvPr>
              <p:cNvSpPr txBox="1"/>
              <p:nvPr/>
            </p:nvSpPr>
            <p:spPr>
              <a:xfrm>
                <a:off x="808637" y="2219482"/>
                <a:ext cx="8997976" cy="411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just">
                  <a:buNone/>
                </a:pPr>
                <a:r>
                  <a:rPr lang="ru-RU" sz="1800" b="1" dirty="0"/>
                  <a:t>Разложение поля на линейно-поляризованные Гаусс-Лаггеровские моды (</a:t>
                </a:r>
                <a:r>
                  <a:rPr lang="en-US" sz="1800" b="1" dirty="0"/>
                  <a:t>LG </a:t>
                </a:r>
                <a:r>
                  <a:rPr lang="ru-RU" sz="1800" b="1" dirty="0"/>
                  <a:t>моды)</a:t>
                </a:r>
                <a:endParaRPr lang="en-US" sz="18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</m:sup>
                          </m:sSub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𝑒𝑣𝑒𝑛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𝑜𝑑𝑑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𝑜𝑑𝑑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ru-RU" sz="1800" b="1" dirty="0"/>
                  <a:t>Амплитуда </a:t>
                </a:r>
                <a:r>
                  <a:rPr lang="en-US" sz="1800" b="1" dirty="0"/>
                  <a:t>LG </a:t>
                </a:r>
                <a:r>
                  <a:rPr lang="ru-RU" sz="1800" b="1" dirty="0"/>
                  <a:t>моды</a:t>
                </a:r>
                <a:endParaRPr lang="en-US" sz="18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𝑝𝑚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четная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нечетная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pPr marL="0" lvl="0" indent="0" algn="just">
                  <a:spcBef>
                    <a:spcPts val="300"/>
                  </a:spcBef>
                  <a:spcAft>
                    <a:spcPts val="600"/>
                  </a:spcAft>
                  <a:buClr>
                    <a:srgbClr val="1CADE4"/>
                  </a:buClr>
                  <a:buNone/>
                </a:pPr>
                <a:r>
                  <a:rPr lang="ru-RU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Свойства мод (нормировка</a:t>
                </a:r>
                <a:r>
                  <a:rPr lang="en-US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ru-RU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и ортогональность)</a:t>
                </a:r>
                <a:endParaRPr lang="en-US" sz="1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𝑝𝑚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𝑒𝑣𝑒𝑛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𝑝𝑚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𝑜𝑑𝑑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𝑝𝑚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ru-RU" dirty="0"/>
              </a:p>
              <a:p>
                <a:pPr marL="0" indent="0" algn="just">
                  <a:buNone/>
                </a:pPr>
                <a:r>
                  <a:rPr lang="ru-RU" sz="1800" b="1" dirty="0"/>
                  <a:t>Чтобы найти амплитуду моды, нужно вычислить скалярное произведение</a:t>
                </a:r>
                <a:endParaRPr lang="en-US" sz="18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04D85-975C-44C7-AE0C-40D394A88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7" y="2219482"/>
                <a:ext cx="8997976" cy="4115037"/>
              </a:xfrm>
              <a:prstGeom prst="rect">
                <a:avLst/>
              </a:prstGeom>
              <a:blipFill>
                <a:blip r:embed="rId4"/>
                <a:stretch>
                  <a:fillRect l="-3794" t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A picture containing text, screenshot, number, diagram&#10;&#10;Description automatically generated">
            <a:extLst>
              <a:ext uri="{FF2B5EF4-FFF2-40B4-BE49-F238E27FC236}">
                <a16:creationId xmlns:a16="http://schemas.microsoft.com/office/drawing/2014/main" id="{7BB7E4D4-AD02-AEC9-168D-33A6D1CDF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79" y="2568936"/>
            <a:ext cx="3572694" cy="2866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F1A86-1540-BFBF-3998-680963C63DA5}"/>
              </a:ext>
            </a:extLst>
          </p:cNvPr>
          <p:cNvSpPr txBox="1"/>
          <p:nvPr/>
        </p:nvSpPr>
        <p:spPr>
          <a:xfrm>
            <a:off x="7892242" y="5221170"/>
            <a:ext cx="33623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= 2p +|m| </a:t>
            </a:r>
            <a:r>
              <a:rPr lang="en-US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1100" b="1" dirty="0">
                <a:ea typeface="Cambria Math" panose="02040503050406030204" pitchFamily="18" charset="0"/>
              </a:rPr>
              <a:t> </a:t>
            </a:r>
            <a:r>
              <a:rPr lang="ru-RU" sz="1100" b="1" dirty="0">
                <a:ea typeface="Cambria Math" panose="02040503050406030204" pitchFamily="18" charset="0"/>
              </a:rPr>
              <a:t>главное квантовое число </a:t>
            </a:r>
            <a:endParaRPr lang="en-US" sz="1100" b="1" dirty="0">
              <a:ea typeface="Cambria Math" panose="02040503050406030204" pitchFamily="18" charset="0"/>
            </a:endParaRPr>
          </a:p>
          <a:p>
            <a:pPr algn="r"/>
            <a:r>
              <a:rPr lang="ru-RU" sz="1100" b="1" dirty="0">
                <a:ea typeface="Cambria Math" panose="02040503050406030204" pitchFamily="18" charset="0"/>
              </a:rPr>
              <a:t>(</a:t>
            </a:r>
            <a:r>
              <a:rPr lang="en-US" sz="1100" b="1" dirty="0">
                <a:ea typeface="Cambria Math" panose="02040503050406030204" pitchFamily="18" charset="0"/>
              </a:rPr>
              <a:t>principal quantum number, PQN)</a:t>
            </a:r>
            <a:endParaRPr lang="ru-RU" sz="1100" b="1" i="1" dirty="0">
              <a:ea typeface="Cambria Math" panose="02040503050406030204" pitchFamily="18" charset="0"/>
            </a:endParaRP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189CEC92-75BF-958C-638F-58FC03B4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258066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188950"/>
          </a:xfrm>
        </p:spPr>
        <p:txBody>
          <a:bodyPr anchor="b">
            <a:noAutofit/>
          </a:bodyPr>
          <a:lstStyle/>
          <a:p>
            <a:r>
              <a:rPr lang="ru-RU" sz="4800" dirty="0"/>
              <a:t>Поиск амплитуд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Объект 10">
            <a:extLst>
              <a:ext uri="{FF2B5EF4-FFF2-40B4-BE49-F238E27FC236}">
                <a16:creationId xmlns:a16="http://schemas.microsoft.com/office/drawing/2014/main" id="{3945198A-3107-2204-411B-0C5124FAA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38" y="2633836"/>
            <a:ext cx="6055024" cy="180826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3968F-512A-A91B-3FA5-B5DE1F799B01}"/>
                  </a:ext>
                </a:extLst>
              </p:cNvPr>
              <p:cNvSpPr txBox="1"/>
              <p:nvPr/>
            </p:nvSpPr>
            <p:spPr>
              <a:xfrm>
                <a:off x="808637" y="2876839"/>
                <a:ext cx="3072701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𝒓𝒆𝒇𝒍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𝒊𝒏𝒄</m:t>
                          </m:r>
                        </m:sub>
                      </m:sSub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𝒊𝑯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sz="16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ru-RU" sz="1400" b="1" dirty="0">
                    <a:solidFill>
                      <a:srgbClr val="00B050"/>
                    </a:solidFill>
                  </a:rPr>
                  <a:t>Разложение Якоби-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Ангера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ru-RU" sz="1400" b="1" dirty="0">
                    <a:solidFill>
                      <a:srgbClr val="00B050"/>
                    </a:solidFill>
                  </a:rPr>
                  <a:t> - функция Бесселя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m-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го порядка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33968F-512A-A91B-3FA5-B5DE1F79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7" y="2876839"/>
                <a:ext cx="3072701" cy="1480021"/>
              </a:xfrm>
              <a:prstGeom prst="rect">
                <a:avLst/>
              </a:prstGeom>
              <a:blipFill>
                <a:blip r:embed="rId5"/>
                <a:stretch>
                  <a:fillRect l="-595" r="-198" b="-2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423AAC-1304-4A15-4479-D042D46434C1}"/>
                  </a:ext>
                </a:extLst>
              </p:cNvPr>
              <p:cNvSpPr txBox="1"/>
              <p:nvPr/>
            </p:nvSpPr>
            <p:spPr>
              <a:xfrm>
                <a:off x="808637" y="4359137"/>
                <a:ext cx="9775433" cy="2007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𝛷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600" dirty="0"/>
                  <a:t>	</a:t>
                </a:r>
                <a:r>
                  <a:rPr lang="ru-RU" sz="1600" b="1" dirty="0"/>
                  <a:t>это функция</a:t>
                </a:r>
                <a:r>
                  <a:rPr lang="en-US" sz="1600" b="1" dirty="0"/>
                  <a:t> </a:t>
                </a:r>
                <a:r>
                  <a:rPr lang="ru-RU" sz="1600" b="1" dirty="0"/>
                  <a:t>пропускания элемента, где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0.58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ru-RU" sz="16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𝑟𝑒𝑓𝑙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𝑖𝑚𝑞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𝛷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𝑖𝑚𝑞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600" i="1" dirty="0"/>
              </a:p>
              <a:p>
                <a:r>
                  <a:rPr lang="ru-RU" sz="1600" b="1" dirty="0"/>
                  <a:t>Интенсивность в центре первого максимума является искомым значением скалярного произведения: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423AAC-1304-4A15-4479-D042D4643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7" y="4359137"/>
                <a:ext cx="9775433" cy="2007088"/>
              </a:xfrm>
              <a:prstGeom prst="rect">
                <a:avLst/>
              </a:prstGeom>
              <a:blipFill>
                <a:blip r:embed="rId6"/>
                <a:stretch>
                  <a:fillRect l="-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26E2EB-670C-E777-70E5-8FDF5D366868}"/>
                  </a:ext>
                </a:extLst>
              </p:cNvPr>
              <p:cNvSpPr txBox="1"/>
              <p:nvPr/>
            </p:nvSpPr>
            <p:spPr>
              <a:xfrm>
                <a:off x="807795" y="2220991"/>
                <a:ext cx="10682413" cy="624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1600" b="1" dirty="0"/>
                  <a:t>Базис ортонормированный, чтобы найти амплитуду моды, нужно вычислить скалярное произведение:</a:t>
                </a:r>
                <a:endParaRPr lang="ru-RU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𝒑𝒎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26E2EB-670C-E777-70E5-8FDF5D366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5" y="2220991"/>
                <a:ext cx="10682413" cy="624466"/>
              </a:xfrm>
              <a:prstGeom prst="rect">
                <a:avLst/>
              </a:prstGeom>
              <a:blipFill>
                <a:blip r:embed="rId7"/>
                <a:stretch>
                  <a:fillRect l="-342" t="-2913" b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254142-245D-1E86-AE79-42CBE5564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4223" y="2667412"/>
            <a:ext cx="1520054" cy="1516486"/>
          </a:xfrm>
          <a:prstGeom prst="rect">
            <a:avLst/>
          </a:prstGeom>
        </p:spPr>
      </p:pic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E9A047A3-86FE-E7BB-8217-5AF889B0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203243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05B1-AAC8-FB30-6D9A-2E9CA0B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188950"/>
          </a:xfrm>
        </p:spPr>
        <p:txBody>
          <a:bodyPr anchor="b">
            <a:noAutofit/>
          </a:bodyPr>
          <a:lstStyle/>
          <a:p>
            <a:r>
              <a:rPr lang="ru-RU" sz="4800" dirty="0"/>
              <a:t>Определение </a:t>
            </a:r>
            <a:r>
              <a:rPr lang="ru-RU" sz="4800" dirty="0" err="1"/>
              <a:t>межмодовых</a:t>
            </a:r>
            <a:r>
              <a:rPr lang="ru-RU" sz="4800" dirty="0"/>
              <a:t> фаз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3542712E-D240-5F79-8799-8DC15B5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ru-RU"/>
              <a:t>25.09.2024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05E10BE-647C-5E8F-C7E4-DB514895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544EDEE1-95E3-473C-BD38-E73256B729A3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8137D7F7-8E31-4C2A-0E3F-B9C09818029B}"/>
              </a:ext>
            </a:extLst>
          </p:cNvPr>
          <p:cNvSpPr/>
          <p:nvPr/>
        </p:nvSpPr>
        <p:spPr>
          <a:xfrm>
            <a:off x="137421" y="133175"/>
            <a:ext cx="398249" cy="3982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E09FE8-D881-D191-ED8A-0F74CAF1E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218" y="3574724"/>
            <a:ext cx="3546646" cy="274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A1251249-D96C-54CE-5C61-EBC9960148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00299"/>
                <a:ext cx="10515600" cy="37766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dirty="0"/>
                  <a:t>Функции пропускания для измерения фаз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Значение интенсивности на камере в точке измерения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𝑝𝑚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sup>
                      </m:sSubSup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ru-RU" sz="200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𝑝𝑚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𝑝𝑚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𝑝𝑚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20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𝑝𝑚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p>
                      </m:sSubSup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𝑝𝑚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𝑝𝑚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𝑝𝑚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ar-AE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</m:t>
                        </m:r>
                      </m:sub>
                    </m:sSub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ar-AE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</m:t>
                        </m:r>
                      </m:sub>
                    </m:sSub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 sz="2000" i="1" smtClean="0">
                            <a:latin typeface="Cambria Math" panose="02040503050406030204" pitchFamily="18" charset="0"/>
                          </a:rPr>
                          <m:t>𝑝𝑚</m:t>
                        </m:r>
                      </m:sub>
                    </m:sSub>
                    <m:r>
                      <a:rPr lang="ar-A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ru-RU" sz="2000" b="1" dirty="0" err="1">
                    <a:ea typeface="Cambria Math" panose="02040503050406030204" pitchFamily="18" charset="0"/>
                  </a:rPr>
                  <a:t>Межмодовая</a:t>
                </a:r>
                <a:r>
                  <a:rPr lang="ru-RU" sz="2000" b="1" dirty="0">
                    <a:ea typeface="Cambria Math" panose="02040503050406030204" pitchFamily="18" charset="0"/>
                  </a:rPr>
                  <a:t> фаза</a:t>
                </a:r>
                <a:endParaRPr lang="en-US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ar-A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ar-A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ar-AE" sz="200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𝑝𝑚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sup>
                                  </m:sSub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ar-A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ar-AE" sz="200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𝑝𝑚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sup>
                                  </m:sSub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00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ar-AE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A1251249-D96C-54CE-5C61-EBC996014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00299"/>
                <a:ext cx="10515600" cy="3776663"/>
              </a:xfrm>
              <a:blipFill>
                <a:blip r:embed="rId5"/>
                <a:stretch>
                  <a:fillRect l="-638" t="-1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D47673A3-367B-BA63-7E51-E774D800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7944" y="6496050"/>
            <a:ext cx="8516112" cy="365125"/>
          </a:xfrm>
        </p:spPr>
        <p:txBody>
          <a:bodyPr/>
          <a:lstStyle/>
          <a:p>
            <a:r>
              <a:rPr lang="ru-RU" dirty="0"/>
              <a:t>Нелинейная фотоника систем на основе многомодового волокна с градиентным профилем показателя преломления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324586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Яндекс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</TotalTime>
  <Words>2744</Words>
  <Application>Microsoft Office PowerPoint</Application>
  <PresentationFormat>Широкоэкранный</PresentationFormat>
  <Paragraphs>198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Yandex Sans Text Bold</vt:lpstr>
      <vt:lpstr>Yandex Sans Text Light</vt:lpstr>
      <vt:lpstr>Yandex Sans Text Regular</vt:lpstr>
      <vt:lpstr>Тема Office</vt:lpstr>
      <vt:lpstr>Acrobat Document</vt:lpstr>
      <vt:lpstr>Нелинейная фотоника систем на основе многомодового волокна с градиентным профилем показателя преломления</vt:lpstr>
      <vt:lpstr>План доклада</vt:lpstr>
      <vt:lpstr>Многомодовые волокна</vt:lpstr>
      <vt:lpstr>Эффекты чистки пучка</vt:lpstr>
      <vt:lpstr>Термодинамическая теория сильномногомодовых систем</vt:lpstr>
      <vt:lpstr>Модовая декомпозиция</vt:lpstr>
      <vt:lpstr>Свойства волоконных мод (на примере GRIN MM волокна)</vt:lpstr>
      <vt:lpstr>Поиск амплитуд</vt:lpstr>
      <vt:lpstr>Определение межмодовых фаз</vt:lpstr>
      <vt:lpstr>Схема системы модового анализа</vt:lpstr>
      <vt:lpstr>Первые результаты</vt:lpstr>
      <vt:lpstr>Исследования эффекта самочистки</vt:lpstr>
      <vt:lpstr>Фиксация фаз при самочистке</vt:lpstr>
      <vt:lpstr>Термализация пучков с ненулевым орбитальным угловым моментом</vt:lpstr>
      <vt:lpstr>Схема ВКР-лазера</vt:lpstr>
      <vt:lpstr>Анализ стоксова излучения</vt:lpstr>
      <vt:lpstr>Методы мультиплексирования МД</vt:lpstr>
      <vt:lpstr>Численное моделирование </vt:lpstr>
      <vt:lpstr>Цикл работ</vt:lpstr>
      <vt:lpstr>Заключение</vt:lpstr>
      <vt:lpstr>Нелинейная фотоника систем на основе многомодового волокна с градиентным профилем показателя преломления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parallel mode decomposition for investigating real-time mode dynamics</dc:title>
  <dc:creator>Mikhail Gervaziev</dc:creator>
  <cp:lastModifiedBy>Mikhail Gervaziev</cp:lastModifiedBy>
  <cp:revision>21</cp:revision>
  <dcterms:created xsi:type="dcterms:W3CDTF">2024-05-23T04:35:19Z</dcterms:created>
  <dcterms:modified xsi:type="dcterms:W3CDTF">2024-09-24T14:26:25Z</dcterms:modified>
</cp:coreProperties>
</file>