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sldIdLst>
    <p:sldId id="256" r:id="rId2"/>
    <p:sldId id="280" r:id="rId3"/>
    <p:sldId id="281" r:id="rId4"/>
    <p:sldId id="282" r:id="rId5"/>
    <p:sldId id="257" r:id="rId6"/>
    <p:sldId id="259" r:id="rId7"/>
    <p:sldId id="260" r:id="rId8"/>
    <p:sldId id="265" r:id="rId9"/>
    <p:sldId id="261" r:id="rId10"/>
    <p:sldId id="262" r:id="rId11"/>
    <p:sldId id="266" r:id="rId12"/>
    <p:sldId id="285" r:id="rId13"/>
    <p:sldId id="283" r:id="rId14"/>
    <p:sldId id="267" r:id="rId15"/>
    <p:sldId id="269" r:id="rId16"/>
    <p:sldId id="268" r:id="rId17"/>
    <p:sldId id="284" r:id="rId18"/>
    <p:sldId id="270" r:id="rId19"/>
    <p:sldId id="271" r:id="rId20"/>
    <p:sldId id="272" r:id="rId21"/>
    <p:sldId id="286" r:id="rId22"/>
    <p:sldId id="277" r:id="rId23"/>
    <p:sldId id="273" r:id="rId24"/>
    <p:sldId id="278" r:id="rId25"/>
    <p:sldId id="275" r:id="rId26"/>
    <p:sldId id="276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849" autoAdjust="0"/>
    <p:restoredTop sz="94660"/>
  </p:normalViewPr>
  <p:slideViewPr>
    <p:cSldViewPr snapToGrid="0">
      <p:cViewPr varScale="1">
        <p:scale>
          <a:sx n="85" d="100"/>
          <a:sy n="85" d="100"/>
        </p:scale>
        <p:origin x="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80793-05D4-4EE4-AF2A-64FC3BDF3EEE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E5575-5F2C-4ED5-B5D8-CD971D057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710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289029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780860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CREMLIN WP7 "Super c-tau factory workshop"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85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CREMLIN WP7 "Super c-tau factory workshop"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553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CREMLIN WP7 "Super c-tau factory workshop"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703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1937855" y="0"/>
            <a:ext cx="10254145" cy="85312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52413"/>
            <a:ext cx="10515600" cy="1325563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239253" y="6492875"/>
            <a:ext cx="9536120" cy="365125"/>
          </a:xfrm>
        </p:spPr>
        <p:txBody>
          <a:bodyPr/>
          <a:lstStyle>
            <a:lvl1pPr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Dementev Dmitrii, CREMLIN WP7 "Super c-tau factory workshop"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53749" y="6485499"/>
            <a:ext cx="2743200" cy="365125"/>
          </a:xfrm>
        </p:spPr>
        <p:txBody>
          <a:bodyPr/>
          <a:lstStyle>
            <a:lvl1pPr>
              <a:defRPr sz="240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fld id="{0110F6D0-7903-4362-AD26-37E0580608E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-136478" y="6491433"/>
            <a:ext cx="1232847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214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CREMLIN WP7 "Super c-tau factory workshop"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683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CREMLIN WP7 "Super c-tau factory workshop"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650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CREMLIN WP7 "Super c-tau factory workshop"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086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CREMLIN WP7 "Super c-tau factory workshop"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787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CREMLIN WP7 "Super c-tau factory workshop"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590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CREMLIN WP7 "Super c-tau factory workshop"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099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CREMLIN WP7 "Super c-tau factory workshop"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220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Dementev Dmitrii, CREMLIN WP7 "Super c-tau factory workshop"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0F6D0-7903-4362-AD26-37E058060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158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image" Target="../media/image75.emf"/><Relationship Id="rId7" Type="http://schemas.openxmlformats.org/officeDocument/2006/relationships/image" Target="../media/image7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12" Type="http://schemas.openxmlformats.org/officeDocument/2006/relationships/image" Target="../media/image31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641767" y="1535236"/>
            <a:ext cx="10254145" cy="216236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41767" y="2000166"/>
            <a:ext cx="8550233" cy="12325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Large 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Aperture Silicon Tracking Systems for NICA</a:t>
            </a:r>
            <a:endParaRPr lang="ru-RU" sz="40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24650" y="3961373"/>
            <a:ext cx="5562600" cy="1133374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Dementev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</a:rPr>
              <a:t>Dmitrii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, Yu.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</a:rPr>
              <a:t>Murin</a:t>
            </a:r>
            <a:endParaRPr lang="en-US" sz="28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For JINR STS team &amp; CBM Collaboration</a:t>
            </a:r>
          </a:p>
          <a:p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JINR LHEP</a:t>
            </a:r>
          </a:p>
          <a:p>
            <a:endParaRPr lang="en-US" sz="28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sz="28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sz="28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sz="28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30" name="Picture 6" descr="Картинки по запросу jinr lhe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950" y="141651"/>
            <a:ext cx="2088350" cy="112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02" y="4059095"/>
            <a:ext cx="2452640" cy="15427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0876" y="3961373"/>
            <a:ext cx="3295650" cy="154624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911848" y="6150114"/>
            <a:ext cx="50873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CREMLIN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WP7 "Super c-tau factory workshop" </a:t>
            </a:r>
            <a:endParaRPr lang="en-US" sz="20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Novosibirsk , 26 May 2018</a:t>
            </a: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" name="Picture 4" descr="http://www.fair-center.eu/typo3temp/pics/8eed0411a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02" y="0"/>
            <a:ext cx="952500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ild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7802" y="406221"/>
            <a:ext cx="1262344" cy="761622"/>
          </a:xfrm>
          <a:prstGeom prst="rect">
            <a:avLst/>
          </a:prstGeom>
        </p:spPr>
      </p:pic>
      <p:pic>
        <p:nvPicPr>
          <p:cNvPr id="15" name="Bild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180" y="374733"/>
            <a:ext cx="1678512" cy="83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Ladder assembly 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CREMLIN WP7 "Super c-tau factory workshop"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6" name="Рисунок 5" descr="Фото1587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427" y="4570844"/>
            <a:ext cx="6967065" cy="14811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0" b="32236"/>
          <a:stretch/>
        </p:blipFill>
        <p:spPr>
          <a:xfrm rot="10800000" flipV="1">
            <a:off x="420024" y="880462"/>
            <a:ext cx="6457563" cy="1469777"/>
          </a:xfrm>
          <a:prstGeom prst="rect">
            <a:avLst/>
          </a:prstGeom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20025" y="2799836"/>
            <a:ext cx="3790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Material:  CF </a:t>
            </a:r>
            <a:r>
              <a:rPr lang="en-US" dirty="0" err="1"/>
              <a:t>prepreg</a:t>
            </a:r>
            <a:r>
              <a:rPr lang="en-US" dirty="0"/>
              <a:t> M55J/ 334EU</a:t>
            </a:r>
          </a:p>
          <a:p>
            <a:r>
              <a:rPr lang="en-US" dirty="0" smtClean="0"/>
              <a:t>Modulus </a:t>
            </a:r>
            <a:r>
              <a:rPr lang="en-US" dirty="0"/>
              <a:t>of  </a:t>
            </a:r>
            <a:r>
              <a:rPr lang="en-US" dirty="0" smtClean="0"/>
              <a:t>composite  32800Gpa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26812" y="3503330"/>
            <a:ext cx="2294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weight: 10,4 g/m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944402" y="6087787"/>
            <a:ext cx="2214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Mockup of the ladder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966823" y="4497295"/>
            <a:ext cx="1228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Si sensors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0025" y="4497295"/>
            <a:ext cx="1345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FEB box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93489" y="4497295"/>
            <a:ext cx="1345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FEB box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21513" y="2311389"/>
            <a:ext cx="2685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Design by S. </a:t>
            </a:r>
            <a:r>
              <a:rPr lang="en-US" dirty="0" err="1" smtClean="0"/>
              <a:t>Igolkin</a:t>
            </a:r>
            <a:r>
              <a:rPr lang="en-US" dirty="0" smtClean="0"/>
              <a:t> (CERN)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26812" y="3929633"/>
            <a:ext cx="6900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 CF frames were already produced (this is already enough for BM@N,</a:t>
            </a:r>
          </a:p>
          <a:p>
            <a:r>
              <a:rPr lang="en-US" dirty="0" smtClean="0"/>
              <a:t> production for the CBM@FAIR is under discussion) </a:t>
            </a:r>
            <a:endParaRPr lang="ru-RU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65105" y="989293"/>
            <a:ext cx="3638012" cy="257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8944303" y="3528832"/>
            <a:ext cx="2413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Ladder assembly device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7479808" y="4345580"/>
            <a:ext cx="65911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precision of the sensor </a:t>
            </a:r>
            <a:r>
              <a:rPr lang="en-US" dirty="0" smtClean="0"/>
              <a:t>orientation:</a:t>
            </a:r>
            <a:endParaRPr lang="en-US" dirty="0"/>
          </a:p>
          <a:p>
            <a:r>
              <a:rPr lang="en-US" dirty="0" smtClean="0"/>
              <a:t>X </a:t>
            </a:r>
            <a:r>
              <a:rPr lang="en-US" dirty="0"/>
              <a:t>coordinate	</a:t>
            </a:r>
            <a:r>
              <a:rPr lang="ru-RU" dirty="0"/>
              <a:t>±50 </a:t>
            </a:r>
            <a:r>
              <a:rPr lang="en-US" dirty="0" err="1"/>
              <a:t>mkm</a:t>
            </a:r>
            <a:endParaRPr lang="ru-RU" dirty="0"/>
          </a:p>
          <a:p>
            <a:r>
              <a:rPr lang="en-US" dirty="0" smtClean="0"/>
              <a:t>Y </a:t>
            </a:r>
            <a:r>
              <a:rPr lang="en-US" dirty="0"/>
              <a:t>coordinate	</a:t>
            </a:r>
            <a:r>
              <a:rPr lang="ru-RU" dirty="0"/>
              <a:t>±15 </a:t>
            </a:r>
            <a:r>
              <a:rPr lang="en-US" dirty="0" err="1"/>
              <a:t>mkm</a:t>
            </a:r>
            <a:r>
              <a:rPr lang="en-US" dirty="0"/>
              <a:t> on 1200 mm base</a:t>
            </a:r>
          </a:p>
          <a:p>
            <a:r>
              <a:rPr lang="en-US" dirty="0" smtClean="0"/>
              <a:t>                                   </a:t>
            </a:r>
            <a:r>
              <a:rPr lang="ru-RU" dirty="0" smtClean="0"/>
              <a:t>±</a:t>
            </a:r>
            <a:r>
              <a:rPr lang="ru-RU" dirty="0"/>
              <a:t>1</a:t>
            </a:r>
            <a:r>
              <a:rPr lang="en-US" dirty="0"/>
              <a:t>2 </a:t>
            </a:r>
            <a:r>
              <a:rPr lang="en-US" dirty="0" err="1"/>
              <a:t>mkm</a:t>
            </a:r>
            <a:r>
              <a:rPr lang="en-US" dirty="0"/>
              <a:t> on 180 mm base</a:t>
            </a:r>
          </a:p>
          <a:p>
            <a:r>
              <a:rPr lang="en-US" dirty="0" smtClean="0"/>
              <a:t>Z </a:t>
            </a:r>
            <a:r>
              <a:rPr lang="en-US" dirty="0"/>
              <a:t>coordinate	</a:t>
            </a:r>
            <a:r>
              <a:rPr lang="ru-RU" dirty="0"/>
              <a:t>±50 </a:t>
            </a:r>
            <a:r>
              <a:rPr lang="en-US" dirty="0" err="1"/>
              <a:t>mkm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13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readout chain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CREMLIN WP7 "Super c-tau factory workshop"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69" name="Content Placeholder 3"/>
          <p:cNvPicPr>
            <a:picLocks noGrp="1"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6" t="8941" r="12333" b="6876"/>
          <a:stretch/>
        </p:blipFill>
        <p:spPr bwMode="auto">
          <a:xfrm>
            <a:off x="2953606" y="3387773"/>
            <a:ext cx="2037157" cy="1680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lc="http://schemas.openxmlformats.org/drawingml/2006/lockedCanvas" val="1"/>
            </a:ext>
          </a:extLst>
        </p:spPr>
      </p:pic>
      <p:pic>
        <p:nvPicPr>
          <p:cNvPr id="70" name="Picture 10" descr="http://cbm.uni-muenster.de/daq/more/mcbm/p_20180104_1757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70"/>
          <a:stretch/>
        </p:blipFill>
        <p:spPr bwMode="auto">
          <a:xfrm>
            <a:off x="6420508" y="3389527"/>
            <a:ext cx="2707618" cy="169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12"/>
          <p:cNvSpPr txBox="1"/>
          <p:nvPr/>
        </p:nvSpPr>
        <p:spPr>
          <a:xfrm>
            <a:off x="1026129" y="1215347"/>
            <a:ext cx="14513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400" b="1" dirty="0" smtClean="0"/>
              <a:t>STS modules </a:t>
            </a:r>
            <a:br>
              <a:rPr lang="en-US" sz="1400" b="1" dirty="0" smtClean="0"/>
            </a:br>
            <a:r>
              <a:rPr lang="en-US" sz="1400" dirty="0" smtClean="0"/>
              <a:t>8 STS-XYTER v2.0 on FEB-8</a:t>
            </a:r>
            <a:endParaRPr lang="en-US" sz="1400" dirty="0"/>
          </a:p>
        </p:txBody>
      </p:sp>
      <p:sp>
        <p:nvSpPr>
          <p:cNvPr id="72" name="Rectangle 16"/>
          <p:cNvSpPr/>
          <p:nvPr/>
        </p:nvSpPr>
        <p:spPr>
          <a:xfrm>
            <a:off x="2782295" y="1215347"/>
            <a:ext cx="2971800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400" b="1" dirty="0" smtClean="0"/>
              <a:t>Common </a:t>
            </a:r>
            <a:r>
              <a:rPr lang="en-US" sz="1400" b="1" dirty="0" err="1" smtClean="0"/>
              <a:t>GBTx</a:t>
            </a:r>
            <a:r>
              <a:rPr lang="en-US" sz="1400" b="1" dirty="0" smtClean="0"/>
              <a:t> Readout </a:t>
            </a:r>
            <a:r>
              <a:rPr lang="en-US" sz="1400" b="1" dirty="0"/>
              <a:t>Board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1400" dirty="0" smtClean="0"/>
              <a:t>based </a:t>
            </a:r>
            <a:r>
              <a:rPr lang="en-US" sz="1400" dirty="0"/>
              <a:t>on radiation hard GBT and Versatile Link components </a:t>
            </a:r>
            <a:r>
              <a:rPr lang="en-US" sz="1400" dirty="0" smtClean="0"/>
              <a:t>developed </a:t>
            </a:r>
            <a:r>
              <a:rPr lang="en-US" sz="1400" dirty="0"/>
              <a:t>at CERN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>
                <a:sym typeface="Wingdings" pitchFamily="2" charset="2"/>
              </a:rPr>
              <a:t> </a:t>
            </a:r>
            <a:r>
              <a:rPr lang="en-US" sz="1400" dirty="0">
                <a:sym typeface="Wingdings" pitchFamily="2" charset="2"/>
              </a:rPr>
              <a:t>all components purchased</a:t>
            </a:r>
            <a:endParaRPr lang="en-US" sz="1400" dirty="0"/>
          </a:p>
          <a:p>
            <a:pPr marL="177800" indent="-177800">
              <a:buFont typeface="Arial" pitchFamily="34" charset="0"/>
              <a:buChar char="•"/>
            </a:pPr>
            <a:r>
              <a:rPr lang="en-US" sz="1400" dirty="0">
                <a:sym typeface="Wingdings" pitchFamily="2" charset="2"/>
              </a:rPr>
              <a:t>f</a:t>
            </a:r>
            <a:r>
              <a:rPr lang="en-US" sz="1400" dirty="0"/>
              <a:t>ully featured prototype </a:t>
            </a:r>
            <a:r>
              <a:rPr lang="en-US" sz="1400" dirty="0" smtClean="0"/>
              <a:t>currently being </a:t>
            </a:r>
            <a:r>
              <a:rPr lang="en-US" sz="1400" dirty="0"/>
              <a:t>tested and </a:t>
            </a:r>
            <a:r>
              <a:rPr lang="en-US" sz="1400" dirty="0" smtClean="0"/>
              <a:t>commissioned (CROB - larger than final board)</a:t>
            </a:r>
            <a:endParaRPr lang="en-US" sz="1400" dirty="0"/>
          </a:p>
        </p:txBody>
      </p:sp>
      <p:sp>
        <p:nvSpPr>
          <p:cNvPr id="74" name="Rectangle 17"/>
          <p:cNvSpPr/>
          <p:nvPr/>
        </p:nvSpPr>
        <p:spPr>
          <a:xfrm>
            <a:off x="6644396" y="1206998"/>
            <a:ext cx="2302233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altLang="en-US" sz="1400" b="1" dirty="0" smtClean="0"/>
              <a:t>FLES </a:t>
            </a:r>
            <a:r>
              <a:rPr lang="en-US" altLang="en-US" sz="1400" b="1" dirty="0"/>
              <a:t>IN </a:t>
            </a:r>
            <a:r>
              <a:rPr lang="en-US" altLang="en-US" sz="1400" b="1" dirty="0" smtClean="0"/>
              <a:t>node with </a:t>
            </a:r>
            <a:r>
              <a:rPr lang="en-US" altLang="en-US" sz="1400" b="1" dirty="0" smtClean="0"/>
              <a:t>FLIBs</a:t>
            </a:r>
            <a:endParaRPr lang="en-US" altLang="en-US" sz="1400" b="1" dirty="0" smtClean="0"/>
          </a:p>
        </p:txBody>
      </p:sp>
      <p:sp>
        <p:nvSpPr>
          <p:cNvPr id="75" name="TextBox 19"/>
          <p:cNvSpPr txBox="1"/>
          <p:nvPr/>
        </p:nvSpPr>
        <p:spPr>
          <a:xfrm>
            <a:off x="1833795" y="5867647"/>
            <a:ext cx="1969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rgbClr val="002060"/>
                </a:solidFill>
              </a:rPr>
              <a:t>on detector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8" name="TextBox 21"/>
          <p:cNvSpPr txBox="1"/>
          <p:nvPr/>
        </p:nvSpPr>
        <p:spPr>
          <a:xfrm>
            <a:off x="7913509" y="5897361"/>
            <a:ext cx="11199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79" name="Bild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129" y="3777480"/>
            <a:ext cx="2499634" cy="1144745"/>
          </a:xfrm>
          <a:prstGeom prst="rect">
            <a:avLst/>
          </a:prstGeom>
        </p:spPr>
      </p:pic>
      <p:sp>
        <p:nvSpPr>
          <p:cNvPr id="90" name="Right Arrow 8"/>
          <p:cNvSpPr/>
          <p:nvPr/>
        </p:nvSpPr>
        <p:spPr>
          <a:xfrm>
            <a:off x="1825077" y="3694189"/>
            <a:ext cx="993542" cy="8284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Copper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link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2" name="Right Arrow 8"/>
          <p:cNvSpPr/>
          <p:nvPr/>
        </p:nvSpPr>
        <p:spPr>
          <a:xfrm>
            <a:off x="5260195" y="3694450"/>
            <a:ext cx="993542" cy="8284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Optical </a:t>
            </a:r>
            <a:r>
              <a:rPr lang="en-US" sz="1400" dirty="0">
                <a:solidFill>
                  <a:schemeClr val="tx1"/>
                </a:solidFill>
              </a:rPr>
              <a:t>link</a:t>
            </a:r>
          </a:p>
        </p:txBody>
      </p:sp>
      <p:sp>
        <p:nvSpPr>
          <p:cNvPr id="3" name="TextBox 2"/>
          <p:cNvSpPr txBox="1"/>
          <p:nvPr/>
        </p:nvSpPr>
        <p:spPr>
          <a:xfrm rot="20625463">
            <a:off x="3039215" y="1832464"/>
            <a:ext cx="2593274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GBTx</a:t>
            </a:r>
            <a:r>
              <a:rPr lang="en-US" b="1" dirty="0" smtClean="0">
                <a:solidFill>
                  <a:srgbClr val="FF0000"/>
                </a:solidFill>
              </a:rPr>
              <a:t> ASIC is inaccessible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In Russia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 dual-use technology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2364" y="3062229"/>
            <a:ext cx="5016306" cy="274161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TextBox 19"/>
          <p:cNvSpPr txBox="1"/>
          <p:nvPr/>
        </p:nvSpPr>
        <p:spPr>
          <a:xfrm>
            <a:off x="7063796" y="5824935"/>
            <a:ext cx="1969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rgbClr val="002060"/>
                </a:solidFill>
              </a:rPr>
              <a:t>off </a:t>
            </a:r>
            <a:r>
              <a:rPr lang="en-US" b="1" dirty="0" smtClean="0">
                <a:solidFill>
                  <a:srgbClr val="002060"/>
                </a:solidFill>
              </a:rPr>
              <a:t>detector </a:t>
            </a:r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3525416" y="3372911"/>
            <a:ext cx="2032092" cy="1779393"/>
            <a:chOff x="3767787" y="3425581"/>
            <a:chExt cx="2555910" cy="1779393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787" y="3425581"/>
              <a:ext cx="2032091" cy="153360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767787" y="4835642"/>
              <a:ext cx="255591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Xilinx </a:t>
              </a:r>
              <a:r>
                <a:rPr lang="en-US" b="1" dirty="0" err="1" smtClean="0">
                  <a:solidFill>
                    <a:srgbClr val="FF0000"/>
                  </a:solidFill>
                </a:rPr>
                <a:t>Artix</a:t>
              </a:r>
              <a:r>
                <a:rPr lang="en-US" b="1" dirty="0" smtClean="0">
                  <a:solidFill>
                    <a:srgbClr val="FF0000"/>
                  </a:solidFill>
                </a:rPr>
                <a:t> 7 FPGA board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860144" y="3729610"/>
            <a:ext cx="2216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Longer cables (~5 m)</a:t>
            </a:r>
          </a:p>
          <a:p>
            <a:r>
              <a:rPr lang="en-US" dirty="0" smtClean="0"/>
              <a:t>80 Mbit/s per link instead of 320 Mbit/s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662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0.25 2.22222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9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3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STS integration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CREMLIN WP7 "Super c-tau factory workshop"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/>
          </p:nvPr>
        </p:nvSpPr>
        <p:spPr>
          <a:xfrm>
            <a:off x="719141" y="1080004"/>
            <a:ext cx="3987617" cy="504616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CBM-STS conceptual </a:t>
            </a:r>
            <a:r>
              <a:rPr lang="en-US" dirty="0"/>
              <a:t>engineering </a:t>
            </a:r>
            <a:r>
              <a:rPr lang="en-US" dirty="0" smtClean="0"/>
              <a:t>design is highly developed</a:t>
            </a:r>
          </a:p>
          <a:p>
            <a:r>
              <a:rPr lang="en-US" dirty="0" smtClean="0"/>
              <a:t>Elaborated BM@N-STS engineering design in preparation</a:t>
            </a:r>
          </a:p>
          <a:p>
            <a:endParaRPr lang="en-US" dirty="0" smtClean="0"/>
          </a:p>
          <a:p>
            <a:r>
              <a:rPr lang="en-US" dirty="0"/>
              <a:t>STS are compact detectors with high degree of component density</a:t>
            </a:r>
          </a:p>
          <a:p>
            <a:r>
              <a:rPr lang="en-US" dirty="0"/>
              <a:t>While CBM-STS uses bi-phase CO2 cooling, BM@N targets one-phase water-glycol cooling</a:t>
            </a:r>
          </a:p>
          <a:p>
            <a:endParaRPr lang="en-US" dirty="0" smtClean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59" t="6624" r="22943" b="5249"/>
          <a:stretch/>
        </p:blipFill>
        <p:spPr bwMode="auto">
          <a:xfrm>
            <a:off x="5560604" y="958851"/>
            <a:ext cx="2999564" cy="2432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6"/>
          <p:cNvSpPr txBox="1"/>
          <p:nvPr/>
        </p:nvSpPr>
        <p:spPr>
          <a:xfrm>
            <a:off x="4997911" y="5664499"/>
            <a:ext cx="4455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System </a:t>
            </a:r>
            <a:r>
              <a:rPr lang="de-DE" dirty="0" err="1" smtClean="0"/>
              <a:t>inegration</a:t>
            </a:r>
            <a:r>
              <a:rPr lang="de-DE" dirty="0" smtClean="0"/>
              <a:t> </a:t>
            </a:r>
            <a:r>
              <a:rPr lang="de-DE" dirty="0" err="1" smtClean="0"/>
              <a:t>concepts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CBM STS (top) </a:t>
            </a:r>
            <a:r>
              <a:rPr lang="de-DE" dirty="0" err="1" smtClean="0"/>
              <a:t>and</a:t>
            </a:r>
            <a:r>
              <a:rPr lang="de-DE" dirty="0" smtClean="0"/>
              <a:t> BM@N STS (</a:t>
            </a:r>
            <a:r>
              <a:rPr lang="de-DE" dirty="0" err="1" smtClean="0"/>
              <a:t>bottom</a:t>
            </a:r>
            <a:r>
              <a:rPr lang="de-DE" dirty="0" smtClean="0"/>
              <a:t> </a:t>
            </a:r>
            <a:r>
              <a:rPr lang="de-DE" dirty="0" err="1" smtClean="0"/>
              <a:t>panel</a:t>
            </a:r>
            <a:r>
              <a:rPr lang="de-DE" dirty="0" smtClean="0"/>
              <a:t>)</a:t>
            </a:r>
            <a:endParaRPr lang="de-DE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4" t="9853" r="37954" b="48271"/>
          <a:stretch/>
        </p:blipFill>
        <p:spPr bwMode="auto">
          <a:xfrm>
            <a:off x="6165561" y="3659468"/>
            <a:ext cx="1789650" cy="1889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560168" y="4054207"/>
            <a:ext cx="3260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TDR for the BM@N STS should be ready till the end of 2018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7820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ini-STS  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CREMLIN WP7 "Super c-tau factory workshop"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5" t="7127" r="26250" b="7356"/>
          <a:stretch/>
        </p:blipFill>
        <p:spPr bwMode="auto">
          <a:xfrm>
            <a:off x="5891077" y="897730"/>
            <a:ext cx="3671885" cy="466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Inhaltsplatzhalter 2"/>
          <p:cNvSpPr>
            <a:spLocks noGrp="1"/>
          </p:cNvSpPr>
          <p:nvPr>
            <p:ph sz="half" idx="1"/>
          </p:nvPr>
        </p:nvSpPr>
        <p:spPr>
          <a:xfrm>
            <a:off x="719141" y="1080004"/>
            <a:ext cx="3987617" cy="504616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Activities towards prototype station assembly, construction of </a:t>
            </a:r>
            <a:r>
              <a:rPr lang="en-US" dirty="0" err="1"/>
              <a:t>mSTS</a:t>
            </a:r>
            <a:r>
              <a:rPr lang="en-US" dirty="0"/>
              <a:t> for mCBM@SIS18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(GSI, 2018) </a:t>
            </a:r>
            <a:endParaRPr lang="en-US" dirty="0"/>
          </a:p>
          <a:p>
            <a:endParaRPr lang="en-US" sz="1000" dirty="0" smtClean="0"/>
          </a:p>
          <a:p>
            <a:r>
              <a:rPr lang="en-US" dirty="0" smtClean="0"/>
              <a:t>Small scale pilot version of the detector involving pre-final components – before BM@N and CBM.  </a:t>
            </a:r>
            <a:r>
              <a:rPr lang="en-US" dirty="0"/>
              <a:t/>
            </a:r>
            <a:br>
              <a:rPr lang="en-US" dirty="0"/>
            </a:br>
            <a:endParaRPr lang="en-US" sz="1000" dirty="0" smtClean="0"/>
          </a:p>
          <a:p>
            <a:r>
              <a:rPr lang="en-US" dirty="0" smtClean="0"/>
              <a:t>Very important project requiring joint effort of all groups involved. </a:t>
            </a:r>
          </a:p>
          <a:p>
            <a:endParaRPr lang="en-US" sz="1000" dirty="0"/>
          </a:p>
          <a:p>
            <a:r>
              <a:rPr lang="en-US" dirty="0" smtClean="0"/>
              <a:t>JINR team will provide 2 detector layers with ladders from JINR production, for runs in 2019.  </a:t>
            </a:r>
          </a:p>
        </p:txBody>
      </p:sp>
      <p:sp>
        <p:nvSpPr>
          <p:cNvPr id="13" name="Textfeld 6"/>
          <p:cNvSpPr txBox="1"/>
          <p:nvPr/>
        </p:nvSpPr>
        <p:spPr>
          <a:xfrm>
            <a:off x="5713205" y="5610760"/>
            <a:ext cx="3849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mSTS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r>
              <a:rPr lang="de-DE" dirty="0" smtClean="0"/>
              <a:t> </a:t>
            </a:r>
            <a:r>
              <a:rPr lang="de-DE" dirty="0" err="1" smtClean="0"/>
              <a:t>mechanical</a:t>
            </a:r>
            <a:r>
              <a:rPr lang="de-DE" dirty="0" smtClean="0"/>
              <a:t> design, </a:t>
            </a:r>
            <a:r>
              <a:rPr lang="de-DE" dirty="0" err="1" smtClean="0"/>
              <a:t>fully</a:t>
            </a:r>
            <a:r>
              <a:rPr lang="de-DE" dirty="0" smtClean="0"/>
              <a:t> </a:t>
            </a:r>
            <a:r>
              <a:rPr lang="de-DE" dirty="0" err="1" smtClean="0"/>
              <a:t>detailed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297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ITS for MPD Experiment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CREMLIN WP7 "Super c-tau factory workshop"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6" name="Picture 2" descr="Multi-Purpose Det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83" y="2446686"/>
            <a:ext cx="4290676" cy="3029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47125" y="789962"/>
            <a:ext cx="3737695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+mn-lt"/>
                <a:cs typeface="Arial" charset="0"/>
              </a:rPr>
              <a:t>Stage 2: 2022-2023</a:t>
            </a:r>
            <a:endParaRPr lang="en-US" sz="2400" b="1" dirty="0">
              <a:solidFill>
                <a:srgbClr val="FF0000"/>
              </a:solidFill>
              <a:latin typeface="+mn-lt"/>
              <a:cs typeface="Arial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+mn-lt"/>
                <a:cs typeface="Arial" charset="0"/>
              </a:rPr>
              <a:t>Installation of ITS and thin wall Be beam pipe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4866984" y="1205519"/>
            <a:ext cx="714490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smtClean="0"/>
              <a:t>JINR </a:t>
            </a:r>
            <a:r>
              <a:rPr lang="en-US" sz="2000" dirty="0"/>
              <a:t>appeals for the Know-How transfer to build </a:t>
            </a:r>
            <a:r>
              <a:rPr lang="en-US" sz="2000" dirty="0" smtClean="0"/>
              <a:t>5-layer </a:t>
            </a:r>
            <a:r>
              <a:rPr lang="en-US" sz="2000" dirty="0"/>
              <a:t>ITS of the ALICE ITS Upgrade type with increased length of ladders to fit the NICA/MPD Interaction diamond </a:t>
            </a:r>
            <a:r>
              <a:rPr lang="en-US" sz="2000" dirty="0" smtClean="0"/>
              <a:t>parameters</a:t>
            </a:r>
          </a:p>
          <a:p>
            <a:r>
              <a:rPr lang="en-US" sz="2000" dirty="0" err="1" smtClean="0"/>
              <a:t>MoU</a:t>
            </a:r>
            <a:r>
              <a:rPr lang="en-US" sz="2000" dirty="0" smtClean="0"/>
              <a:t> </a:t>
            </a:r>
            <a:r>
              <a:rPr lang="en-US" sz="2000" dirty="0" smtClean="0"/>
              <a:t>was signed</a:t>
            </a:r>
            <a:endParaRPr lang="en-US" sz="2000" dirty="0"/>
          </a:p>
          <a:p>
            <a:endParaRPr lang="ru-RU" sz="2000" dirty="0"/>
          </a:p>
        </p:txBody>
      </p:sp>
      <p:pic>
        <p:nvPicPr>
          <p:cNvPr id="49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211" y="2661327"/>
            <a:ext cx="4856162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49" y="1244492"/>
            <a:ext cx="3844925" cy="478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2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898" y="1235568"/>
            <a:ext cx="3335338" cy="4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90665" y="5839168"/>
            <a:ext cx="3615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Material budget of the IB ~ 0.3% X0</a:t>
            </a:r>
          </a:p>
          <a:p>
            <a:r>
              <a:rPr lang="en-US" i="1" dirty="0"/>
              <a:t>	</a:t>
            </a:r>
            <a:r>
              <a:rPr lang="en-US" i="1" dirty="0" smtClean="0"/>
              <a:t>             of the OB~0.8% X0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78426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ALPIDE – Monolithic Active Pixel Sensor 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CREMLIN WP7 "Super c-tau factory workshop"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b="39394"/>
          <a:stretch/>
        </p:blipFill>
        <p:spPr>
          <a:xfrm>
            <a:off x="0" y="1073150"/>
            <a:ext cx="8428043" cy="2667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3" y="3592417"/>
            <a:ext cx="3590925" cy="2667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2441" y="3665003"/>
            <a:ext cx="4014788" cy="26585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229" y="1127125"/>
            <a:ext cx="3734663" cy="29340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52345" y="4449008"/>
            <a:ext cx="396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Our group already ordered one machine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8202112" y="4043459"/>
            <a:ext cx="411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Automated machine for module assembly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8829675" y="6029325"/>
            <a:ext cx="1896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L. Musa (CERN)</a:t>
            </a:r>
            <a:endParaRPr lang="ru-RU" dirty="0"/>
          </a:p>
        </p:txBody>
      </p:sp>
      <p:pic>
        <p:nvPicPr>
          <p:cNvPr id="15" name="Picture 19" descr="cern_logo_white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7456" y="5043812"/>
            <a:ext cx="844774" cy="818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44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ITS </a:t>
            </a:r>
            <a:r>
              <a:rPr lang="en-US" dirty="0"/>
              <a:t>for MPD Experiment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CREMLIN WP7 "Super c-tau factory workshop"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6" name="Рисунок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r="9913" b="21350"/>
          <a:stretch/>
        </p:blipFill>
        <p:spPr bwMode="auto">
          <a:xfrm>
            <a:off x="242371" y="3460219"/>
            <a:ext cx="3205910" cy="257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7838" y="6045194"/>
            <a:ext cx="3555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MPD ITS based on ALICE type staves</a:t>
            </a:r>
            <a:endParaRPr lang="ru-RU" dirty="0"/>
          </a:p>
        </p:txBody>
      </p:sp>
      <p:pic>
        <p:nvPicPr>
          <p:cNvPr id="9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775" y="1173681"/>
            <a:ext cx="4067692" cy="275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7769084" y="3975248"/>
            <a:ext cx="4114498" cy="945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i="1" dirty="0" smtClean="0">
                <a:latin typeface="+mn-lt"/>
              </a:rPr>
              <a:t>Reconstructed Λ-hyperon invariant mass spectrum (</a:t>
            </a:r>
            <a:r>
              <a:rPr lang="en-US" sz="1800" i="1" dirty="0" err="1" smtClean="0">
                <a:latin typeface="+mn-lt"/>
              </a:rPr>
              <a:t>p</a:t>
            </a:r>
            <a:r>
              <a:rPr lang="en-US" sz="1800" i="1" baseline="-25000" dirty="0" err="1" smtClean="0">
                <a:latin typeface="+mn-lt"/>
              </a:rPr>
              <a:t>t</a:t>
            </a:r>
            <a:r>
              <a:rPr lang="en-US" sz="1800" i="1" dirty="0" smtClean="0">
                <a:latin typeface="+mn-lt"/>
              </a:rPr>
              <a:t>&lt;0.6 </a:t>
            </a:r>
            <a:r>
              <a:rPr lang="en-US" sz="1800" i="1" dirty="0" err="1" smtClean="0">
                <a:latin typeface="+mn-lt"/>
              </a:rPr>
              <a:t>Gev</a:t>
            </a:r>
            <a:r>
              <a:rPr lang="en-US" sz="1800" i="1" dirty="0" smtClean="0">
                <a:latin typeface="+mn-lt"/>
              </a:rPr>
              <a:t>) </a:t>
            </a:r>
          </a:p>
          <a:p>
            <a:pPr algn="ctr"/>
            <a:r>
              <a:rPr lang="en-US" sz="1800" i="1" dirty="0">
                <a:latin typeface="+mn-lt"/>
              </a:rPr>
              <a:t>A. </a:t>
            </a:r>
            <a:r>
              <a:rPr lang="en-US" sz="1800" i="1" dirty="0" err="1">
                <a:latin typeface="+mn-lt"/>
              </a:rPr>
              <a:t>Zinchenko</a:t>
            </a:r>
            <a:r>
              <a:rPr lang="en-US" sz="1800" i="1" dirty="0">
                <a:latin typeface="+mn-lt"/>
              </a:rPr>
              <a:t> et al</a:t>
            </a:r>
            <a:endParaRPr lang="ru-RU" sz="1800" i="1" dirty="0">
              <a:latin typeface="+mn-lt"/>
            </a:endParaRPr>
          </a:p>
        </p:txBody>
      </p:sp>
      <p:pic>
        <p:nvPicPr>
          <p:cNvPr id="11" name="Рисунок 10" descr="lamddas_spectrum_6layers_all_p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8434" y="1395398"/>
            <a:ext cx="3520720" cy="23876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03866" y="6247859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.</a:t>
            </a:r>
            <a:endParaRPr lang="ru-RU" i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60050" y="3975248"/>
            <a:ext cx="43954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 smtClean="0"/>
              <a:t>Pointing resolution</a:t>
            </a:r>
          </a:p>
          <a:p>
            <a:pPr algn="ctr"/>
            <a:r>
              <a:rPr lang="en-US" i="1" dirty="0" smtClean="0"/>
              <a:t>Simulations </a:t>
            </a:r>
            <a:r>
              <a:rPr lang="en-US" i="1" dirty="0"/>
              <a:t>by Valery </a:t>
            </a:r>
            <a:r>
              <a:rPr lang="en-US" i="1" dirty="0" err="1"/>
              <a:t>Kondratiev</a:t>
            </a:r>
            <a:r>
              <a:rPr lang="en-US" i="1" dirty="0"/>
              <a:t>, </a:t>
            </a:r>
            <a:r>
              <a:rPr lang="en-US" i="1" dirty="0" err="1"/>
              <a:t>SpBSU</a:t>
            </a:r>
            <a:r>
              <a:rPr lang="en-US" i="1" dirty="0"/>
              <a:t>, </a:t>
            </a:r>
            <a:r>
              <a:rPr lang="en-US" i="1" dirty="0" err="1"/>
              <a:t>SpB</a:t>
            </a:r>
            <a:endParaRPr lang="en-US" i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707083" y="5640895"/>
            <a:ext cx="56744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5</a:t>
            </a:r>
            <a:r>
              <a:rPr lang="en-US" i="1" dirty="0" smtClean="0"/>
              <a:t> </a:t>
            </a:r>
            <a:r>
              <a:rPr lang="en-US" i="1" dirty="0" smtClean="0"/>
              <a:t>Layers of ITS with a beam pipe diameter less than </a:t>
            </a:r>
            <a:r>
              <a:rPr lang="en-US" i="1" dirty="0" smtClean="0"/>
              <a:t>40 </a:t>
            </a:r>
            <a:r>
              <a:rPr lang="en-US" i="1" dirty="0" smtClean="0"/>
              <a:t>mm</a:t>
            </a:r>
          </a:p>
          <a:p>
            <a:r>
              <a:rPr lang="en-US" i="1" dirty="0" smtClean="0"/>
              <a:t> will allow identification </a:t>
            </a:r>
            <a:r>
              <a:rPr lang="en-US" i="1" dirty="0"/>
              <a:t>of </a:t>
            </a:r>
            <a:r>
              <a:rPr lang="en-US" i="1" dirty="0" smtClean="0"/>
              <a:t>open charm particles</a:t>
            </a:r>
            <a:endParaRPr lang="ru-RU" dirty="0"/>
          </a:p>
        </p:txBody>
      </p:sp>
      <p:graphicFrame>
        <p:nvGraphicFramePr>
          <p:cNvPr id="14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3515666"/>
              </p:ext>
            </p:extLst>
          </p:nvPr>
        </p:nvGraphicFramePr>
        <p:xfrm>
          <a:off x="2865438" y="-2093913"/>
          <a:ext cx="8067675" cy="11414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Acrobat Document" r:id="rId6" imgW="8020080" imgH="11344320" progId="AcroExch.Document.DC">
                  <p:embed/>
                </p:oleObj>
              </mc:Choice>
              <mc:Fallback>
                <p:oleObj name="Acrobat Document" r:id="rId6" imgW="8020080" imgH="11344320" progId="AcroExch.Document.DC">
                  <p:embed/>
                  <p:pic>
                    <p:nvPicPr>
                      <p:cNvPr id="4199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5438" y="-2093913"/>
                        <a:ext cx="8067675" cy="114141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/>
          <a:srcRect l="10115" t="17575" r="3480" b="21407"/>
          <a:stretch/>
        </p:blipFill>
        <p:spPr>
          <a:xfrm>
            <a:off x="462878" y="1070368"/>
            <a:ext cx="2461930" cy="246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8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bench with pAlpide-3 sensors 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CREMLIN WP7 "Super c-tau factory workshop"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9099933" y="63955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1917368" y="957954"/>
            <a:ext cx="9405404" cy="5552786"/>
            <a:chOff x="2899501" y="874943"/>
            <a:chExt cx="9405404" cy="5552786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40320" y="949062"/>
              <a:ext cx="3430962" cy="2527162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40320" y="3774347"/>
              <a:ext cx="3452451" cy="2251598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99501" y="874943"/>
              <a:ext cx="5198671" cy="2859403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4969" y="4221512"/>
              <a:ext cx="4936063" cy="156369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489451" y="3437119"/>
              <a:ext cx="32021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Test bench for the in-beam tests</a:t>
              </a:r>
              <a:endParaRPr lang="ru-RU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989044" y="6058397"/>
              <a:ext cx="43158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pAplpide-3 sensor with FPGA readout board</a:t>
              </a:r>
              <a:endParaRPr lang="ru-RU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276638" y="5881284"/>
              <a:ext cx="46848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Hits (left) and clusters (right) from 152Eu source</a:t>
              </a:r>
              <a:endParaRPr lang="ru-RU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423153" y="3819607"/>
              <a:ext cx="45382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Threshold (left) and noise (right) distribution 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74394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83494" y="1379785"/>
            <a:ext cx="8465127" cy="4351338"/>
          </a:xfrm>
        </p:spPr>
        <p:txBody>
          <a:bodyPr>
            <a:normAutofit fontScale="92500"/>
          </a:bodyPr>
          <a:lstStyle/>
          <a:p>
            <a:endParaRPr lang="en-US" dirty="0" smtClean="0"/>
          </a:p>
          <a:p>
            <a:r>
              <a:rPr lang="de-DE" sz="24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Mutual </a:t>
            </a:r>
            <a:r>
              <a:rPr lang="en-US" sz="24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interest</a:t>
            </a:r>
            <a:r>
              <a:rPr lang="de-DE" sz="24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by CBM </a:t>
            </a:r>
            <a:r>
              <a:rPr lang="de-DE" sz="24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groups</a:t>
            </a:r>
            <a:r>
              <a:rPr lang="de-DE" sz="24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DE" sz="24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Germany </a:t>
            </a:r>
            <a:r>
              <a:rPr lang="en-US" sz="24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4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Russia</a:t>
            </a:r>
            <a:r>
              <a:rPr lang="de-DE" sz="24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4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install</a:t>
            </a:r>
            <a:r>
              <a:rPr lang="de-DE" sz="24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commission</a:t>
            </a:r>
            <a:r>
              <a:rPr lang="de-DE" sz="24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and use </a:t>
            </a:r>
            <a:r>
              <a:rPr lang="de-DE" sz="24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 </a:t>
            </a:r>
            <a:r>
              <a:rPr lang="de-DE" sz="24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CBM-like Silicon Tracking </a:t>
            </a:r>
            <a:r>
              <a:rPr lang="en-US" sz="24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Stations</a:t>
            </a:r>
            <a:r>
              <a:rPr lang="de-DE" sz="24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 BM@N in 2020 </a:t>
            </a:r>
            <a:endParaRPr lang="de-DE" sz="2400" dirty="0" smtClean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TDR </a:t>
            </a:r>
            <a:r>
              <a:rPr lang="en-US" sz="24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4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4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BM@N </a:t>
            </a:r>
            <a:r>
              <a:rPr lang="en-US" sz="24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STS should be prepared till the </a:t>
            </a:r>
            <a:r>
              <a:rPr lang="de-DE" sz="24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end </a:t>
            </a:r>
            <a:r>
              <a:rPr lang="de-DE" sz="2400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4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2018</a:t>
            </a:r>
            <a:endParaRPr lang="de-DE" sz="2400" dirty="0" smtClean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dirty="0" smtClean="0"/>
              <a:t>Our group is already close for production readiness for BM@N STS. Production will start at the end of 2018.</a:t>
            </a:r>
          </a:p>
          <a:p>
            <a:r>
              <a:rPr lang="en-US" sz="2400" dirty="0" smtClean="0"/>
              <a:t>We initiated contacts with ALICE ITS Upgrade team to build </a:t>
            </a:r>
            <a:r>
              <a:rPr lang="en-US" sz="2400" dirty="0" smtClean="0"/>
              <a:t>5 layers MPD ITS based </a:t>
            </a:r>
            <a:r>
              <a:rPr lang="en-US" sz="2400" dirty="0" smtClean="0"/>
              <a:t>on a ALPIDE sensors</a:t>
            </a:r>
            <a:r>
              <a:rPr lang="en-US" sz="2400" dirty="0" smtClean="0"/>
              <a:t>. </a:t>
            </a:r>
            <a:r>
              <a:rPr lang="en-US" sz="2400" dirty="0" err="1" smtClean="0"/>
              <a:t>MoU</a:t>
            </a:r>
            <a:r>
              <a:rPr lang="en-US" sz="2400" dirty="0" smtClean="0"/>
              <a:t> was signed.</a:t>
            </a:r>
          </a:p>
          <a:p>
            <a:r>
              <a:rPr lang="en-US" sz="2400" dirty="0" smtClean="0"/>
              <a:t>Technical proposal for the MPD IT should be ready till the end of 2018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 </a:t>
            </a:r>
            <a:r>
              <a:rPr lang="en-US" dirty="0" smtClean="0"/>
              <a:t>  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CREMLIN WP7 "Super c-tau factory workshop"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323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2426" y="249928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>
                <a:solidFill>
                  <a:srgbClr val="0070C0"/>
                </a:solidFill>
              </a:rPr>
              <a:t>THANK YOU FOR YOUR ATTENTION!</a:t>
            </a:r>
            <a:endParaRPr lang="ru-RU" sz="4800" dirty="0">
              <a:solidFill>
                <a:srgbClr val="0070C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CREMLIN WP7 "Super c-tau factory workshop"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19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538" y="3534234"/>
            <a:ext cx="554355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9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NICA</a:t>
            </a:r>
            <a:r>
              <a:rPr lang="en-US" dirty="0" smtClean="0"/>
              <a:t> (</a:t>
            </a:r>
            <a:r>
              <a:rPr lang="en-US" dirty="0" smtClean="0">
                <a:solidFill>
                  <a:srgbClr val="FF0000"/>
                </a:solidFill>
              </a:rPr>
              <a:t>N</a:t>
            </a:r>
            <a:r>
              <a:rPr lang="en-US" dirty="0" smtClean="0"/>
              <a:t>uclotron </a:t>
            </a:r>
            <a:r>
              <a:rPr lang="en-US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ased 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on </a:t>
            </a:r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dirty="0" smtClean="0"/>
              <a:t>ollider </a:t>
            </a:r>
            <a:r>
              <a:rPr lang="en-US" dirty="0" err="1" smtClean="0"/>
              <a:t>f</a:t>
            </a:r>
            <a:r>
              <a:rPr lang="en-US" dirty="0" err="1" smtClean="0">
                <a:solidFill>
                  <a:srgbClr val="FF0000"/>
                </a:solidFill>
              </a:rPr>
              <a:t>A</a:t>
            </a:r>
            <a:r>
              <a:rPr lang="en-US" dirty="0" err="1" smtClean="0"/>
              <a:t>cility</a:t>
            </a:r>
            <a:r>
              <a:rPr lang="en-US" dirty="0" smtClean="0"/>
              <a:t>)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CREMLIN WP7 "Super c-tau factory workshop"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D3E682-8001-4CDD-805C-9501F489A6A8}"/>
              </a:ext>
            </a:extLst>
          </p:cNvPr>
          <p:cNvSpPr txBox="1"/>
          <p:nvPr/>
        </p:nvSpPr>
        <p:spPr>
          <a:xfrm>
            <a:off x="4965405" y="15451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F787911-35A1-4643-AD0D-82AB42BB48D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0428" y="1442924"/>
            <a:ext cx="7876096" cy="500386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A2BBF28-56A2-4332-A683-708878259DCE}"/>
              </a:ext>
            </a:extLst>
          </p:cNvPr>
          <p:cNvSpPr/>
          <p:nvPr/>
        </p:nvSpPr>
        <p:spPr>
          <a:xfrm>
            <a:off x="1628833" y="1395745"/>
            <a:ext cx="1356056" cy="492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+ LU-20</a:t>
            </a:r>
          </a:p>
          <a:p>
            <a:pPr algn="ctr"/>
            <a:r>
              <a:rPr lang="nl-NL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 MeV/u)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0AEFD54-9923-40B4-9C36-09EA360D039E}"/>
                  </a:ext>
                </a:extLst>
              </p:cNvPr>
              <p:cNvSpPr txBox="1"/>
              <p:nvPr/>
            </p:nvSpPr>
            <p:spPr>
              <a:xfrm>
                <a:off x="2626242" y="772932"/>
                <a:ext cx="7740502" cy="669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𝑵𝑵</m:t>
                        </m:r>
                      </m:sub>
                    </m:sSub>
                  </m:oMath>
                </a14:m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/>
                  <a:t>= </a:t>
                </a:r>
                <a:r>
                  <a:rPr lang="en-US" i="1" dirty="0">
                    <a:solidFill>
                      <a:schemeClr val="accent1"/>
                    </a:solidFill>
                  </a:rPr>
                  <a:t>4 - 11 GeV</a:t>
                </a:r>
                <a:r>
                  <a:rPr lang="en-US" dirty="0"/>
                  <a:t>; ion beams </a:t>
                </a:r>
                <a:r>
                  <a:rPr lang="en-US" i="1" dirty="0">
                    <a:solidFill>
                      <a:schemeClr val="accent1"/>
                    </a:solidFill>
                  </a:rPr>
                  <a:t>p … Au </a:t>
                </a:r>
                <a:r>
                  <a:rPr lang="en-US" dirty="0"/>
                  <a:t>@ </a:t>
                </a:r>
                <a:r>
                  <a:rPr lang="en-US" i="1" dirty="0">
                    <a:solidFill>
                      <a:schemeClr val="accent1"/>
                    </a:solidFill>
                  </a:rPr>
                  <a:t>L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27</m:t>
                        </m:r>
                      </m:sup>
                    </m:sSup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𝐴𝑢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79+</m:t>
                        </m:r>
                      </m:sup>
                    </m:sSup>
                  </m:oMath>
                </a14:m>
                <a:r>
                  <a:rPr lang="en-US" dirty="0"/>
                  <a:t>), </a:t>
                </a:r>
              </a:p>
              <a:p>
                <a:r>
                  <a:rPr lang="en-US" dirty="0"/>
                  <a:t>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𝑵𝑵</m:t>
                        </m:r>
                      </m:sub>
                    </m:sSub>
                  </m:oMath>
                </a14:m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i="1" dirty="0"/>
                  <a:t>= </a:t>
                </a:r>
                <a:r>
                  <a:rPr lang="en-US" i="1" dirty="0">
                    <a:solidFill>
                      <a:schemeClr val="accent1"/>
                    </a:solidFill>
                  </a:rPr>
                  <a:t>6 - 26 GeV</a:t>
                </a:r>
                <a:r>
                  <a:rPr lang="en-US" dirty="0"/>
                  <a:t>; polarized beams </a:t>
                </a:r>
                <a:r>
                  <a:rPr lang="en-US" i="1" dirty="0">
                    <a:solidFill>
                      <a:schemeClr val="accent1"/>
                    </a:solidFill>
                  </a:rPr>
                  <a:t>p↑</a:t>
                </a:r>
                <a:r>
                  <a:rPr lang="en-US" dirty="0">
                    <a:solidFill>
                      <a:schemeClr val="accent1"/>
                    </a:solidFill>
                  </a:rPr>
                  <a:t> </a:t>
                </a:r>
                <a:r>
                  <a:rPr lang="en-US" dirty="0"/>
                  <a:t>and </a:t>
                </a:r>
                <a:r>
                  <a:rPr lang="en-US" i="1" dirty="0">
                    <a:solidFill>
                      <a:schemeClr val="accent1"/>
                    </a:solidFill>
                  </a:rPr>
                  <a:t>d↑</a:t>
                </a:r>
                <a:r>
                  <a:rPr lang="en-US" dirty="0"/>
                  <a:t> </a:t>
                </a:r>
                <a:r>
                  <a:rPr lang="en-US" i="1" dirty="0"/>
                  <a:t>@ </a:t>
                </a:r>
                <a:r>
                  <a:rPr lang="en-US" i="1" dirty="0">
                    <a:solidFill>
                      <a:schemeClr val="accent1"/>
                    </a:solidFill>
                  </a:rPr>
                  <a:t>L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endParaRPr lang="ru-RU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0AEFD54-9923-40B4-9C36-09EA360D03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6242" y="772932"/>
                <a:ext cx="7740502" cy="669992"/>
              </a:xfrm>
              <a:prstGeom prst="rect">
                <a:avLst/>
              </a:prstGeom>
              <a:blipFill>
                <a:blip r:embed="rId3"/>
                <a:stretch>
                  <a:fillRect l="-709" t="-5455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Группа 15"/>
          <p:cNvGrpSpPr/>
          <p:nvPr/>
        </p:nvGrpSpPr>
        <p:grpSpPr>
          <a:xfrm>
            <a:off x="14544" y="1356188"/>
            <a:ext cx="13484574" cy="4320000"/>
            <a:chOff x="14544" y="1356188"/>
            <a:chExt cx="13484574" cy="4320000"/>
          </a:xfrm>
        </p:grpSpPr>
        <p:pic>
          <p:nvPicPr>
            <p:cNvPr id="14" name="Picture 14" descr="DJI_0047.JPG"/>
            <p:cNvPicPr preferRelativeResize="0"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22"/>
            <a:stretch/>
          </p:blipFill>
          <p:spPr>
            <a:xfrm>
              <a:off x="14544" y="1356188"/>
              <a:ext cx="5940689" cy="4320000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7313" y="1356188"/>
              <a:ext cx="7491805" cy="43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605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8000" dirty="0" smtClean="0"/>
              <a:t>BACKUP SLIDES</a:t>
            </a:r>
            <a:endParaRPr lang="ru-RU" sz="80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CREMLIN WP7 "Super c-tau factory workshop"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98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465" y="1120223"/>
            <a:ext cx="3602449" cy="21537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beam at Nuclotron 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CREMLIN WP7 "Super c-tau factory workshop"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21</a:t>
            </a:fld>
            <a:endParaRPr lang="ru-RU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97189" y="1073150"/>
            <a:ext cx="4683920" cy="3458017"/>
            <a:chOff x="212803" y="2732948"/>
            <a:chExt cx="4852492" cy="3493294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803" y="2732948"/>
              <a:ext cx="4852492" cy="3493294"/>
            </a:xfrm>
            <a:prstGeom prst="rect">
              <a:avLst/>
            </a:prstGeom>
          </p:spPr>
        </p:pic>
        <p:cxnSp>
          <p:nvCxnSpPr>
            <p:cNvPr id="8" name="Прямая со стрелкой 7"/>
            <p:cNvCxnSpPr/>
            <p:nvPr/>
          </p:nvCxnSpPr>
          <p:spPr>
            <a:xfrm flipH="1" flipV="1">
              <a:off x="2430380" y="3850105"/>
              <a:ext cx="2634915" cy="457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 rot="585471">
              <a:off x="4129264" y="3878650"/>
              <a:ext cx="8451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b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eam</a:t>
              </a:r>
              <a:r>
                <a:rPr lang="en-US" sz="2000" dirty="0" smtClean="0"/>
                <a:t> </a:t>
              </a:r>
              <a:endParaRPr lang="ru-RU" sz="2000" dirty="0"/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2625959" y="4738918"/>
              <a:ext cx="17820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Scintillator 1</a:t>
              </a:r>
              <a:endParaRPr lang="ru-RU" sz="24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1725860" y="4546412"/>
              <a:ext cx="17820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Scintillator 2</a:t>
              </a:r>
              <a:endParaRPr lang="ru-RU" sz="2400" b="1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7189" y="4771273"/>
                <a:ext cx="5509457" cy="1481496"/>
              </a:xfrm>
              <a:prstGeom prst="rect">
                <a:avLst/>
              </a:prstGeom>
              <a:noFill/>
              <a:ln w="12700"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/>
                  <a:t>Beam properties:</a:t>
                </a:r>
                <a:endParaRPr lang="en-US" sz="2400" b="1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400" dirty="0" smtClean="0"/>
                  <a:t>Deuteron beam with </a:t>
                </a:r>
                <a:r>
                  <a:rPr lang="en-US" sz="2400" dirty="0" err="1" smtClean="0"/>
                  <a:t>Ekin</a:t>
                </a:r>
                <a:r>
                  <a:rPr lang="en-US" sz="2400" dirty="0" smtClean="0"/>
                  <a:t> = 2.95 GeV/n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400" dirty="0" smtClean="0"/>
                  <a:t>Intensity:  </a:t>
                </a:r>
                <a14:m>
                  <m:oMath xmlns:m="http://schemas.openxmlformats.org/officeDocument/2006/math">
                    <m:r>
                      <a:rPr lang="ru-RU" sz="2400" i="1">
                        <a:latin typeface="Cambria Math" panose="02040503050406030204" pitchFamily="18" charset="0"/>
                      </a:rPr>
                      <m:t>2∗</m:t>
                    </m:r>
                    <m:sSup>
                      <m:sSup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2400" i="1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400" dirty="0" smtClean="0"/>
                  <a:t> p/s</a:t>
                </a: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89" y="4771273"/>
                <a:ext cx="5509457" cy="1481496"/>
              </a:xfrm>
              <a:prstGeom prst="rect">
                <a:avLst/>
              </a:prstGeom>
              <a:blipFill>
                <a:blip r:embed="rId4"/>
                <a:stretch>
                  <a:fillRect l="-1656" t="-2857"/>
                </a:stretch>
              </a:blipFill>
              <a:ln w="12700">
                <a:solidFill>
                  <a:schemeClr val="accent3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6545" y="868580"/>
            <a:ext cx="4165347" cy="262870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11422" y="3360858"/>
            <a:ext cx="4113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Clusters amplitudes on the </a:t>
            </a:r>
            <a:r>
              <a:rPr lang="en-US" sz="2000" b="1" dirty="0" smtClean="0"/>
              <a:t>P side</a:t>
            </a:r>
            <a:endParaRPr lang="en-US" sz="2000" dirty="0" smtClean="0"/>
          </a:p>
          <a:p>
            <a:endParaRPr lang="ru-RU" sz="20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2086" y="3704645"/>
            <a:ext cx="4159764" cy="253943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311422" y="6088442"/>
            <a:ext cx="3880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Clusters amplitudes on the </a:t>
            </a:r>
            <a:r>
              <a:rPr lang="en-US" sz="2000" b="1" dirty="0" smtClean="0"/>
              <a:t>N side</a:t>
            </a:r>
            <a:endParaRPr lang="en-US" sz="2000" dirty="0" smtClean="0"/>
          </a:p>
          <a:p>
            <a:endParaRPr lang="ru-RU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5183919" y="3368055"/>
            <a:ext cx="3021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Noise per channel distribution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5452556" y="3828638"/>
            <a:ext cx="2428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S/N for N side  23.4</a:t>
            </a:r>
            <a:r>
              <a:rPr lang="ru-RU" i="1" dirty="0" smtClean="0">
                <a:solidFill>
                  <a:schemeClr val="dk1"/>
                </a:solidFill>
              </a:rPr>
              <a:t>±</a:t>
            </a:r>
            <a:r>
              <a:rPr lang="en-US" i="1" dirty="0" smtClean="0">
                <a:solidFill>
                  <a:schemeClr val="dk1"/>
                </a:solidFill>
              </a:rPr>
              <a:t>0.5</a:t>
            </a:r>
            <a:endParaRPr lang="en-US" i="1" dirty="0" smtClean="0"/>
          </a:p>
          <a:p>
            <a:r>
              <a:rPr lang="en-US" i="1" dirty="0" smtClean="0"/>
              <a:t>S/N for P side   24.5</a:t>
            </a:r>
            <a:r>
              <a:rPr lang="ru-RU" i="1" dirty="0" smtClean="0">
                <a:solidFill>
                  <a:schemeClr val="dk1"/>
                </a:solidFill>
              </a:rPr>
              <a:t>±</a:t>
            </a:r>
            <a:r>
              <a:rPr lang="en-US" i="1" dirty="0" smtClean="0">
                <a:solidFill>
                  <a:schemeClr val="dk1"/>
                </a:solidFill>
              </a:rPr>
              <a:t>0.5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2073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JINR STS Department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CREMLIN WP7 "Super c-tau factory workshop"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285548" y="1073150"/>
            <a:ext cx="6831944" cy="563656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b="1" dirty="0"/>
              <a:t>The head of </a:t>
            </a:r>
            <a:r>
              <a:rPr lang="en-US" sz="2000" b="1" dirty="0" smtClean="0"/>
              <a:t>the department </a:t>
            </a:r>
            <a:r>
              <a:rPr lang="en-US" sz="2000" b="1" dirty="0"/>
              <a:t>is Yu. </a:t>
            </a:r>
            <a:r>
              <a:rPr lang="en-US" sz="2000" b="1" dirty="0" err="1"/>
              <a:t>Murin</a:t>
            </a:r>
            <a:endParaRPr lang="en-US" sz="20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b="1" dirty="0" smtClean="0"/>
              <a:t>Quality assurance of sensors: N</a:t>
            </a:r>
            <a:r>
              <a:rPr lang="en-US" sz="2000" b="1" dirty="0"/>
              <a:t>. </a:t>
            </a:r>
            <a:r>
              <a:rPr lang="en-US" sz="2000" b="1" dirty="0" err="1"/>
              <a:t>Zamyatin</a:t>
            </a:r>
            <a:r>
              <a:rPr lang="en-US" sz="2000" b="1" dirty="0"/>
              <a:t> </a:t>
            </a:r>
            <a:r>
              <a:rPr lang="en-US" sz="2000" b="1" dirty="0" smtClean="0"/>
              <a:t>(LHEP)+ M. </a:t>
            </a:r>
            <a:r>
              <a:rPr lang="en-US" sz="2000" b="1" dirty="0" err="1" smtClean="0"/>
              <a:t>Merkin</a:t>
            </a:r>
            <a:r>
              <a:rPr lang="en-US" sz="2000" b="1" dirty="0" smtClean="0"/>
              <a:t> (SINP)</a:t>
            </a:r>
            <a:endParaRPr lang="en-US" sz="20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b="1" dirty="0"/>
              <a:t>Silicon Tracking Systems (STS+ITS)</a:t>
            </a:r>
            <a:endParaRPr lang="ru-RU" sz="2000" b="1" dirty="0"/>
          </a:p>
          <a:p>
            <a:pPr marL="1224000" indent="-514350"/>
            <a:r>
              <a:rPr lang="en-US" sz="2000" b="1" dirty="0"/>
              <a:t>Assembly of modules and </a:t>
            </a:r>
            <a:r>
              <a:rPr lang="en-US" sz="2000" b="1" dirty="0" smtClean="0"/>
              <a:t>super-modules:</a:t>
            </a:r>
            <a:r>
              <a:rPr lang="ru-RU" sz="2000" b="1" dirty="0" smtClean="0"/>
              <a:t> </a:t>
            </a:r>
            <a:r>
              <a:rPr lang="en-US" sz="2000" b="1" dirty="0" smtClean="0"/>
              <a:t>A</a:t>
            </a:r>
            <a:r>
              <a:rPr lang="en-US" sz="2000" b="1" dirty="0"/>
              <a:t>. </a:t>
            </a:r>
            <a:r>
              <a:rPr lang="en-US" sz="2000" b="1" dirty="0" err="1"/>
              <a:t>Sheremetev</a:t>
            </a:r>
            <a:r>
              <a:rPr lang="en-US" sz="2000" b="1" dirty="0"/>
              <a:t> </a:t>
            </a:r>
            <a:r>
              <a:rPr lang="en-US" sz="2000" b="1" dirty="0" smtClean="0"/>
              <a:t>+4</a:t>
            </a:r>
            <a:r>
              <a:rPr lang="ru-RU" sz="2000" b="1" dirty="0" smtClean="0"/>
              <a:t> </a:t>
            </a:r>
            <a:endParaRPr lang="en-US" sz="2000" b="1" dirty="0"/>
          </a:p>
          <a:p>
            <a:pPr marL="1224000" indent="-514350"/>
            <a:r>
              <a:rPr lang="en-US" sz="2000" b="1" dirty="0"/>
              <a:t>Mechanics of Composite </a:t>
            </a:r>
            <a:r>
              <a:rPr lang="en-US" sz="2000" b="1" dirty="0" smtClean="0"/>
              <a:t>Materials: A</a:t>
            </a:r>
            <a:r>
              <a:rPr lang="en-US" sz="2000" b="1" dirty="0"/>
              <a:t>. </a:t>
            </a:r>
            <a:r>
              <a:rPr lang="en-US" sz="2000" b="1" dirty="0" err="1"/>
              <a:t>Voronin</a:t>
            </a:r>
            <a:r>
              <a:rPr lang="en-US" sz="2000" b="1" dirty="0"/>
              <a:t>, </a:t>
            </a:r>
            <a:r>
              <a:rPr lang="en-US" sz="2000" b="1" dirty="0" err="1" smtClean="0"/>
              <a:t>Igolkin</a:t>
            </a:r>
            <a:r>
              <a:rPr lang="en-US" sz="2000" b="1" dirty="0" smtClean="0"/>
              <a:t> </a:t>
            </a:r>
            <a:r>
              <a:rPr lang="en-US" sz="2000" b="1" dirty="0"/>
              <a:t>as a </a:t>
            </a:r>
            <a:r>
              <a:rPr lang="en-US" sz="2000" b="1" dirty="0" smtClean="0"/>
              <a:t>consultant (CERN)</a:t>
            </a:r>
            <a:endParaRPr lang="en-US" sz="2000" b="1" dirty="0"/>
          </a:p>
          <a:p>
            <a:pPr marL="1224000" indent="-514350"/>
            <a:r>
              <a:rPr lang="en-US" sz="2000" b="1" dirty="0" smtClean="0"/>
              <a:t>Bench and in-beam testing group: D</a:t>
            </a:r>
            <a:r>
              <a:rPr lang="en-US" sz="2000" b="1" dirty="0"/>
              <a:t>. Dementev + 2 </a:t>
            </a:r>
            <a:r>
              <a:rPr lang="en-US" sz="2000" b="1" dirty="0" smtClean="0"/>
              <a:t>students</a:t>
            </a:r>
            <a:endParaRPr lang="en-US" sz="20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b="1" dirty="0"/>
              <a:t>Administration, </a:t>
            </a:r>
            <a:r>
              <a:rPr lang="en-US" sz="2000" b="1" dirty="0" smtClean="0"/>
              <a:t>civil construction </a:t>
            </a:r>
            <a:r>
              <a:rPr lang="en-US" sz="2000" b="1" dirty="0"/>
              <a:t>and procurements </a:t>
            </a:r>
            <a:r>
              <a:rPr lang="en-US" sz="2000" b="1" dirty="0" smtClean="0"/>
              <a:t>support: V. </a:t>
            </a:r>
            <a:r>
              <a:rPr lang="en-US" sz="2000" b="1" dirty="0" err="1" smtClean="0"/>
              <a:t>Penkin</a:t>
            </a:r>
            <a:r>
              <a:rPr lang="en-US" sz="2000" b="1" dirty="0" smtClean="0"/>
              <a:t> + S. </a:t>
            </a:r>
            <a:r>
              <a:rPr lang="en-US" sz="2000" b="1" dirty="0" err="1" smtClean="0"/>
              <a:t>Udovenko</a:t>
            </a:r>
            <a:endParaRPr lang="en-US" sz="20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b="1" dirty="0" smtClean="0"/>
              <a:t>Industry partners: </a:t>
            </a:r>
            <a:r>
              <a:rPr lang="en-US" sz="2000" b="1" dirty="0" err="1" smtClean="0"/>
              <a:t>lrd</a:t>
            </a:r>
            <a:r>
              <a:rPr lang="en-US" sz="2000" b="1" dirty="0" smtClean="0"/>
              <a:t>. LTU (Kharkov), Planar enterprise (Minsk)</a:t>
            </a:r>
            <a:endParaRPr lang="en-US" sz="2000" b="1" dirty="0"/>
          </a:p>
          <a:p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144" y="977686"/>
            <a:ext cx="4274077" cy="28420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493" y="3219219"/>
            <a:ext cx="2813196" cy="22201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065" y="4125874"/>
            <a:ext cx="2727157" cy="204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2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CBM STS Cad model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CREMLIN WP7 "Super c-tau factory workshop"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23</a:t>
            </a:fld>
            <a:endParaRPr lang="ru-RU" dirty="0"/>
          </a:p>
        </p:txBody>
      </p:sp>
      <p:grpSp>
        <p:nvGrpSpPr>
          <p:cNvPr id="6" name="Group 6"/>
          <p:cNvGrpSpPr/>
          <p:nvPr/>
        </p:nvGrpSpPr>
        <p:grpSpPr>
          <a:xfrm>
            <a:off x="1239253" y="1261037"/>
            <a:ext cx="8984348" cy="5029200"/>
            <a:chOff x="83452" y="1295400"/>
            <a:chExt cx="8984348" cy="5029200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59" t="6624" r="22943" b="5249"/>
            <a:stretch/>
          </p:blipFill>
          <p:spPr bwMode="auto">
            <a:xfrm>
              <a:off x="152400" y="1295400"/>
              <a:ext cx="2871913" cy="2328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87" t="7873" r="14562" b="5115"/>
            <a:stretch/>
          </p:blipFill>
          <p:spPr bwMode="auto">
            <a:xfrm>
              <a:off x="5805546" y="1309915"/>
              <a:ext cx="318530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feld 16"/>
            <p:cNvSpPr txBox="1"/>
            <p:nvPr/>
          </p:nvSpPr>
          <p:spPr>
            <a:xfrm>
              <a:off x="91438" y="3563620"/>
              <a:ext cx="35052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[Sandwich concept by M. Faul and W. Niebur]</a:t>
              </a:r>
              <a:endParaRPr lang="en-US" sz="1200" b="1" dirty="0"/>
            </a:p>
          </p:txBody>
        </p:sp>
        <p:sp>
          <p:nvSpPr>
            <p:cNvPr id="10" name="Textfeld 17"/>
            <p:cNvSpPr txBox="1"/>
            <p:nvPr/>
          </p:nvSpPr>
          <p:spPr>
            <a:xfrm>
              <a:off x="152400" y="4847272"/>
              <a:ext cx="27432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Sandwich concept: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Lightweight and stiff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Parameters depend on filler material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Versatile configuration</a:t>
              </a:r>
            </a:p>
          </p:txBody>
        </p:sp>
        <p:sp>
          <p:nvSpPr>
            <p:cNvPr id="11" name="Textfeld 20"/>
            <p:cNvSpPr txBox="1"/>
            <p:nvPr/>
          </p:nvSpPr>
          <p:spPr>
            <a:xfrm>
              <a:off x="2971800" y="4847272"/>
              <a:ext cx="30998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Further development requires: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Thermal testing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Requirement summary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Coordination with industrial manufacturers</a:t>
              </a:r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26" t="8708" r="31480" b="5805"/>
            <a:stretch/>
          </p:blipFill>
          <p:spPr bwMode="auto">
            <a:xfrm>
              <a:off x="3416907" y="1295400"/>
              <a:ext cx="1612293" cy="1993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feld 13"/>
            <p:cNvSpPr txBox="1"/>
            <p:nvPr/>
          </p:nvSpPr>
          <p:spPr>
            <a:xfrm>
              <a:off x="3352800" y="3581400"/>
              <a:ext cx="27432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Design concept update: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/>
                <a:t>Cable routing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/>
                <a:t>Unit disassembly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/>
                <a:t>Integrated design</a:t>
              </a:r>
            </a:p>
          </p:txBody>
        </p:sp>
        <p:pic>
          <p:nvPicPr>
            <p:cNvPr id="14" name="Picture 3" descr="Q:\Projekte\STS Aktuell\GeneralScreens\01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90" t="7177" r="1601" b="4948"/>
            <a:stretch/>
          </p:blipFill>
          <p:spPr bwMode="auto">
            <a:xfrm>
              <a:off x="5801736" y="3367315"/>
              <a:ext cx="1371599" cy="10401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hteck 18"/>
            <p:cNvSpPr/>
            <p:nvPr/>
          </p:nvSpPr>
          <p:spPr bwMode="auto">
            <a:xfrm>
              <a:off x="5988424" y="1680210"/>
              <a:ext cx="704851" cy="55245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6" name="Gerade Verbindung 19"/>
            <p:cNvCxnSpPr/>
            <p:nvPr/>
          </p:nvCxnSpPr>
          <p:spPr bwMode="auto">
            <a:xfrm flipV="1">
              <a:off x="5801735" y="2227580"/>
              <a:ext cx="186690" cy="113665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Gerade Verbindung 22"/>
            <p:cNvCxnSpPr/>
            <p:nvPr/>
          </p:nvCxnSpPr>
          <p:spPr bwMode="auto">
            <a:xfrm flipH="1" flipV="1">
              <a:off x="6695180" y="2232660"/>
              <a:ext cx="476250" cy="1131571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5" t="49610" r="30701" b="35258"/>
            <a:stretch/>
          </p:blipFill>
          <p:spPr bwMode="auto">
            <a:xfrm>
              <a:off x="190501" y="4178093"/>
              <a:ext cx="2843972" cy="260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9" name="Freihandform 2048"/>
            <p:cNvSpPr/>
            <p:nvPr/>
          </p:nvSpPr>
          <p:spPr bwMode="auto">
            <a:xfrm>
              <a:off x="83452" y="2993390"/>
              <a:ext cx="863968" cy="1182370"/>
            </a:xfrm>
            <a:custGeom>
              <a:avLst/>
              <a:gdLst>
                <a:gd name="connsiteX0" fmla="*/ 854611 w 854611"/>
                <a:gd name="connsiteY0" fmla="*/ 0 h 1158240"/>
                <a:gd name="connsiteX1" fmla="*/ 143411 w 854611"/>
                <a:gd name="connsiteY1" fmla="*/ 375920 h 1158240"/>
                <a:gd name="connsiteX2" fmla="*/ 1171 w 854611"/>
                <a:gd name="connsiteY2" fmla="*/ 883920 h 1158240"/>
                <a:gd name="connsiteX3" fmla="*/ 87531 w 854611"/>
                <a:gd name="connsiteY3" fmla="*/ 1158240 h 1158240"/>
                <a:gd name="connsiteX0" fmla="*/ 863968 w 863968"/>
                <a:gd name="connsiteY0" fmla="*/ 0 h 1158240"/>
                <a:gd name="connsiteX1" fmla="*/ 152768 w 863968"/>
                <a:gd name="connsiteY1" fmla="*/ 375920 h 1158240"/>
                <a:gd name="connsiteX2" fmla="*/ 1003 w 863968"/>
                <a:gd name="connsiteY2" fmla="*/ 756285 h 1158240"/>
                <a:gd name="connsiteX3" fmla="*/ 96888 w 863968"/>
                <a:gd name="connsiteY3" fmla="*/ 1158240 h 1158240"/>
                <a:gd name="connsiteX0" fmla="*/ 863968 w 863968"/>
                <a:gd name="connsiteY0" fmla="*/ 0 h 1158240"/>
                <a:gd name="connsiteX1" fmla="*/ 152768 w 863968"/>
                <a:gd name="connsiteY1" fmla="*/ 375920 h 1158240"/>
                <a:gd name="connsiteX2" fmla="*/ 1003 w 863968"/>
                <a:gd name="connsiteY2" fmla="*/ 756285 h 1158240"/>
                <a:gd name="connsiteX3" fmla="*/ 96888 w 863968"/>
                <a:gd name="connsiteY3" fmla="*/ 1158240 h 11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3968" h="1158240">
                  <a:moveTo>
                    <a:pt x="863968" y="0"/>
                  </a:moveTo>
                  <a:cubicBezTo>
                    <a:pt x="579488" y="114300"/>
                    <a:pt x="296596" y="249873"/>
                    <a:pt x="152768" y="375920"/>
                  </a:cubicBezTo>
                  <a:cubicBezTo>
                    <a:pt x="8940" y="501968"/>
                    <a:pt x="10316" y="603038"/>
                    <a:pt x="1003" y="756285"/>
                  </a:cubicBezTo>
                  <a:cubicBezTo>
                    <a:pt x="-8310" y="909532"/>
                    <a:pt x="49051" y="1086273"/>
                    <a:pt x="96888" y="115824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Freihandform 2051"/>
            <p:cNvSpPr/>
            <p:nvPr/>
          </p:nvSpPr>
          <p:spPr bwMode="auto">
            <a:xfrm>
              <a:off x="2636520" y="2729865"/>
              <a:ext cx="648207" cy="1445260"/>
            </a:xfrm>
            <a:custGeom>
              <a:avLst/>
              <a:gdLst>
                <a:gd name="connsiteX0" fmla="*/ 0 w 648207"/>
                <a:gd name="connsiteY0" fmla="*/ 0 h 1445260"/>
                <a:gd name="connsiteX1" fmla="*/ 383540 w 648207"/>
                <a:gd name="connsiteY1" fmla="*/ 50800 h 1445260"/>
                <a:gd name="connsiteX2" fmla="*/ 574040 w 648207"/>
                <a:gd name="connsiteY2" fmla="*/ 246380 h 1445260"/>
                <a:gd name="connsiteX3" fmla="*/ 640080 w 648207"/>
                <a:gd name="connsiteY3" fmla="*/ 779780 h 1445260"/>
                <a:gd name="connsiteX4" fmla="*/ 403860 w 648207"/>
                <a:gd name="connsiteY4" fmla="*/ 1445260 h 1445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207" h="1445260">
                  <a:moveTo>
                    <a:pt x="0" y="0"/>
                  </a:moveTo>
                  <a:cubicBezTo>
                    <a:pt x="143933" y="4868"/>
                    <a:pt x="287867" y="9737"/>
                    <a:pt x="383540" y="50800"/>
                  </a:cubicBezTo>
                  <a:cubicBezTo>
                    <a:pt x="479213" y="91863"/>
                    <a:pt x="531283" y="124883"/>
                    <a:pt x="574040" y="246380"/>
                  </a:cubicBezTo>
                  <a:cubicBezTo>
                    <a:pt x="616797" y="367877"/>
                    <a:pt x="668443" y="579967"/>
                    <a:pt x="640080" y="779780"/>
                  </a:cubicBezTo>
                  <a:cubicBezTo>
                    <a:pt x="611717" y="979593"/>
                    <a:pt x="507788" y="1212426"/>
                    <a:pt x="403860" y="144526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Textfeld 39"/>
            <p:cNvSpPr txBox="1"/>
            <p:nvPr/>
          </p:nvSpPr>
          <p:spPr>
            <a:xfrm>
              <a:off x="131613" y="3950831"/>
              <a:ext cx="19918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Thickness: </a:t>
              </a:r>
              <a:r>
                <a:rPr lang="en-US" sz="1200" dirty="0"/>
                <a:t>40mm</a:t>
              </a:r>
            </a:p>
          </p:txBody>
        </p:sp>
        <p:cxnSp>
          <p:nvCxnSpPr>
            <p:cNvPr id="22" name="Gerade Verbindung mit Pfeil 40"/>
            <p:cNvCxnSpPr/>
            <p:nvPr/>
          </p:nvCxnSpPr>
          <p:spPr bwMode="auto">
            <a:xfrm flipH="1">
              <a:off x="1425116" y="4035346"/>
              <a:ext cx="141337" cy="166124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3" name="Rechteck 41"/>
            <p:cNvSpPr/>
            <p:nvPr/>
          </p:nvSpPr>
          <p:spPr>
            <a:xfrm>
              <a:off x="1347752" y="3794760"/>
              <a:ext cx="95250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 smtClean="0"/>
                <a:t>CF composite</a:t>
              </a:r>
              <a:endParaRPr lang="en-US" sz="1100" dirty="0"/>
            </a:p>
          </p:txBody>
        </p:sp>
        <p:cxnSp>
          <p:nvCxnSpPr>
            <p:cNvPr id="24" name="Gerade Verbindung mit Pfeil 42"/>
            <p:cNvCxnSpPr/>
            <p:nvPr/>
          </p:nvCxnSpPr>
          <p:spPr bwMode="auto">
            <a:xfrm flipH="1">
              <a:off x="1495930" y="4046402"/>
              <a:ext cx="64770" cy="38100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Rechteck 43"/>
            <p:cNvSpPr/>
            <p:nvPr/>
          </p:nvSpPr>
          <p:spPr>
            <a:xfrm>
              <a:off x="1447800" y="4450391"/>
              <a:ext cx="155363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 smtClean="0"/>
                <a:t>Filler material/structure</a:t>
              </a:r>
              <a:endParaRPr lang="en-US" sz="1100" dirty="0"/>
            </a:p>
          </p:txBody>
        </p:sp>
        <p:cxnSp>
          <p:nvCxnSpPr>
            <p:cNvPr id="26" name="Gerade Verbindung mit Pfeil 44"/>
            <p:cNvCxnSpPr/>
            <p:nvPr/>
          </p:nvCxnSpPr>
          <p:spPr bwMode="auto">
            <a:xfrm flipH="1" flipV="1">
              <a:off x="1887049" y="4308146"/>
              <a:ext cx="200831" cy="218134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7" name="Rechteck 48"/>
            <p:cNvSpPr/>
            <p:nvPr/>
          </p:nvSpPr>
          <p:spPr>
            <a:xfrm>
              <a:off x="5715000" y="4401312"/>
              <a:ext cx="161454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 smtClean="0"/>
                <a:t>Peripheral cabling design</a:t>
              </a:r>
              <a:endParaRPr lang="en-US" sz="1100" dirty="0"/>
            </a:p>
          </p:txBody>
        </p:sp>
        <p:sp>
          <p:nvSpPr>
            <p:cNvPr id="28" name="Freihandform 2055"/>
            <p:cNvSpPr/>
            <p:nvPr/>
          </p:nvSpPr>
          <p:spPr bwMode="auto">
            <a:xfrm>
              <a:off x="3714088" y="1341120"/>
              <a:ext cx="1725984" cy="624840"/>
            </a:xfrm>
            <a:custGeom>
              <a:avLst/>
              <a:gdLst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  <a:gd name="connsiteX3" fmla="*/ 926592 w 1219200"/>
                <a:gd name="connsiteY3" fmla="*/ 664464 h 676656"/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" h="676656">
                  <a:moveTo>
                    <a:pt x="0" y="676656"/>
                  </a:moveTo>
                  <a:lnTo>
                    <a:pt x="0" y="0"/>
                  </a:lnTo>
                  <a:lnTo>
                    <a:pt x="1219200" y="0"/>
                  </a:ln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Freihandform 51"/>
            <p:cNvSpPr/>
            <p:nvPr/>
          </p:nvSpPr>
          <p:spPr bwMode="auto">
            <a:xfrm>
              <a:off x="3769968" y="1354455"/>
              <a:ext cx="1670104" cy="611505"/>
            </a:xfrm>
            <a:custGeom>
              <a:avLst/>
              <a:gdLst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  <a:gd name="connsiteX3" fmla="*/ 926592 w 1219200"/>
                <a:gd name="connsiteY3" fmla="*/ 664464 h 676656"/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" h="676656">
                  <a:moveTo>
                    <a:pt x="0" y="676656"/>
                  </a:moveTo>
                  <a:lnTo>
                    <a:pt x="0" y="0"/>
                  </a:lnTo>
                  <a:lnTo>
                    <a:pt x="1219200" y="0"/>
                  </a:lnTo>
                </a:path>
              </a:pathLst>
            </a:custGeom>
            <a:noFill/>
            <a:ln w="12700" cap="flat" cmpd="sng" algn="ctr">
              <a:solidFill>
                <a:srgbClr val="FFC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Freihandform 52"/>
            <p:cNvSpPr/>
            <p:nvPr/>
          </p:nvSpPr>
          <p:spPr bwMode="auto">
            <a:xfrm>
              <a:off x="3843628" y="1354455"/>
              <a:ext cx="1596444" cy="611505"/>
            </a:xfrm>
            <a:custGeom>
              <a:avLst/>
              <a:gdLst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  <a:gd name="connsiteX3" fmla="*/ 926592 w 1219200"/>
                <a:gd name="connsiteY3" fmla="*/ 664464 h 676656"/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" h="676656">
                  <a:moveTo>
                    <a:pt x="0" y="676656"/>
                  </a:moveTo>
                  <a:lnTo>
                    <a:pt x="0" y="0"/>
                  </a:lnTo>
                  <a:lnTo>
                    <a:pt x="1219200" y="0"/>
                  </a:lnTo>
                </a:path>
              </a:pathLst>
            </a:custGeom>
            <a:noFill/>
            <a:ln w="12700" cap="flat" cmpd="sng" algn="ctr">
              <a:solidFill>
                <a:srgbClr val="FFC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Freihandform 53"/>
            <p:cNvSpPr/>
            <p:nvPr/>
          </p:nvSpPr>
          <p:spPr bwMode="auto">
            <a:xfrm>
              <a:off x="3909060" y="1371600"/>
              <a:ext cx="1531012" cy="594360"/>
            </a:xfrm>
            <a:custGeom>
              <a:avLst/>
              <a:gdLst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  <a:gd name="connsiteX3" fmla="*/ 926592 w 1219200"/>
                <a:gd name="connsiteY3" fmla="*/ 664464 h 676656"/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" h="676656">
                  <a:moveTo>
                    <a:pt x="0" y="676656"/>
                  </a:moveTo>
                  <a:lnTo>
                    <a:pt x="0" y="0"/>
                  </a:lnTo>
                  <a:lnTo>
                    <a:pt x="1219200" y="0"/>
                  </a:lnTo>
                </a:path>
              </a:pathLst>
            </a:custGeom>
            <a:noFill/>
            <a:ln w="12700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Freihandform 54"/>
            <p:cNvSpPr/>
            <p:nvPr/>
          </p:nvSpPr>
          <p:spPr bwMode="auto">
            <a:xfrm>
              <a:off x="3975100" y="1371600"/>
              <a:ext cx="1464972" cy="594360"/>
            </a:xfrm>
            <a:custGeom>
              <a:avLst/>
              <a:gdLst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  <a:gd name="connsiteX3" fmla="*/ 926592 w 1219200"/>
                <a:gd name="connsiteY3" fmla="*/ 664464 h 676656"/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" h="676656">
                  <a:moveTo>
                    <a:pt x="0" y="676656"/>
                  </a:moveTo>
                  <a:lnTo>
                    <a:pt x="0" y="0"/>
                  </a:lnTo>
                  <a:lnTo>
                    <a:pt x="1219200" y="0"/>
                  </a:lnTo>
                </a:path>
              </a:pathLst>
            </a:custGeom>
            <a:noFill/>
            <a:ln w="12700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Freihandform 55"/>
            <p:cNvSpPr/>
            <p:nvPr/>
          </p:nvSpPr>
          <p:spPr bwMode="auto">
            <a:xfrm>
              <a:off x="4044896" y="1386842"/>
              <a:ext cx="1382491" cy="687704"/>
            </a:xfrm>
            <a:custGeom>
              <a:avLst/>
              <a:gdLst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  <a:gd name="connsiteX3" fmla="*/ 926592 w 1219200"/>
                <a:gd name="connsiteY3" fmla="*/ 664464 h 676656"/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" h="676656">
                  <a:moveTo>
                    <a:pt x="0" y="676656"/>
                  </a:moveTo>
                  <a:lnTo>
                    <a:pt x="0" y="0"/>
                  </a:lnTo>
                  <a:lnTo>
                    <a:pt x="1219200" y="0"/>
                  </a:ln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Freihandform 56"/>
            <p:cNvSpPr/>
            <p:nvPr/>
          </p:nvSpPr>
          <p:spPr bwMode="auto">
            <a:xfrm>
              <a:off x="4118556" y="1386841"/>
              <a:ext cx="1321516" cy="687704"/>
            </a:xfrm>
            <a:custGeom>
              <a:avLst/>
              <a:gdLst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  <a:gd name="connsiteX3" fmla="*/ 926592 w 1219200"/>
                <a:gd name="connsiteY3" fmla="*/ 664464 h 676656"/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" h="676656">
                  <a:moveTo>
                    <a:pt x="0" y="676656"/>
                  </a:moveTo>
                  <a:lnTo>
                    <a:pt x="0" y="0"/>
                  </a:lnTo>
                  <a:lnTo>
                    <a:pt x="1219200" y="0"/>
                  </a:ln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Freihandform 57"/>
            <p:cNvSpPr/>
            <p:nvPr/>
          </p:nvSpPr>
          <p:spPr bwMode="auto">
            <a:xfrm>
              <a:off x="4183988" y="1403985"/>
              <a:ext cx="1256084" cy="670560"/>
            </a:xfrm>
            <a:custGeom>
              <a:avLst/>
              <a:gdLst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  <a:gd name="connsiteX3" fmla="*/ 926592 w 1219200"/>
                <a:gd name="connsiteY3" fmla="*/ 664464 h 676656"/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" h="676656">
                  <a:moveTo>
                    <a:pt x="0" y="676656"/>
                  </a:moveTo>
                  <a:lnTo>
                    <a:pt x="0" y="0"/>
                  </a:lnTo>
                  <a:lnTo>
                    <a:pt x="1219200" y="0"/>
                  </a:lnTo>
                </a:path>
              </a:pathLst>
            </a:custGeom>
            <a:noFill/>
            <a:ln w="12700" cap="flat" cmpd="sng" algn="ctr">
              <a:solidFill>
                <a:srgbClr val="FFC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Freihandform 58"/>
            <p:cNvSpPr/>
            <p:nvPr/>
          </p:nvSpPr>
          <p:spPr bwMode="auto">
            <a:xfrm>
              <a:off x="4250028" y="1403985"/>
              <a:ext cx="1190044" cy="670560"/>
            </a:xfrm>
            <a:custGeom>
              <a:avLst/>
              <a:gdLst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  <a:gd name="connsiteX3" fmla="*/ 926592 w 1219200"/>
                <a:gd name="connsiteY3" fmla="*/ 664464 h 676656"/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" h="676656">
                  <a:moveTo>
                    <a:pt x="0" y="676656"/>
                  </a:moveTo>
                  <a:lnTo>
                    <a:pt x="0" y="0"/>
                  </a:lnTo>
                  <a:lnTo>
                    <a:pt x="1219200" y="0"/>
                  </a:lnTo>
                </a:path>
              </a:pathLst>
            </a:custGeom>
            <a:noFill/>
            <a:ln w="12700" cap="flat" cmpd="sng" algn="ctr">
              <a:solidFill>
                <a:srgbClr val="FFC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Freihandform 59"/>
            <p:cNvSpPr/>
            <p:nvPr/>
          </p:nvSpPr>
          <p:spPr bwMode="auto">
            <a:xfrm>
              <a:off x="4320540" y="1421130"/>
              <a:ext cx="1100983" cy="762000"/>
            </a:xfrm>
            <a:custGeom>
              <a:avLst/>
              <a:gdLst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  <a:gd name="connsiteX3" fmla="*/ 926592 w 1219200"/>
                <a:gd name="connsiteY3" fmla="*/ 664464 h 676656"/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" h="676656">
                  <a:moveTo>
                    <a:pt x="0" y="676656"/>
                  </a:moveTo>
                  <a:lnTo>
                    <a:pt x="0" y="0"/>
                  </a:lnTo>
                  <a:lnTo>
                    <a:pt x="1219200" y="0"/>
                  </a:lnTo>
                </a:path>
              </a:pathLst>
            </a:custGeom>
            <a:noFill/>
            <a:ln w="12700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Freihandform 60"/>
            <p:cNvSpPr/>
            <p:nvPr/>
          </p:nvSpPr>
          <p:spPr bwMode="auto">
            <a:xfrm>
              <a:off x="4386580" y="1421130"/>
              <a:ext cx="1053492" cy="762000"/>
            </a:xfrm>
            <a:custGeom>
              <a:avLst/>
              <a:gdLst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  <a:gd name="connsiteX3" fmla="*/ 926592 w 1219200"/>
                <a:gd name="connsiteY3" fmla="*/ 664464 h 676656"/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" h="676656">
                  <a:moveTo>
                    <a:pt x="0" y="676656"/>
                  </a:moveTo>
                  <a:lnTo>
                    <a:pt x="0" y="0"/>
                  </a:lnTo>
                  <a:lnTo>
                    <a:pt x="1219200" y="0"/>
                  </a:lnTo>
                </a:path>
              </a:pathLst>
            </a:custGeom>
            <a:noFill/>
            <a:ln w="12700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Freihandform 61"/>
            <p:cNvSpPr/>
            <p:nvPr/>
          </p:nvSpPr>
          <p:spPr bwMode="auto">
            <a:xfrm>
              <a:off x="4451270" y="1440180"/>
              <a:ext cx="988802" cy="746761"/>
            </a:xfrm>
            <a:custGeom>
              <a:avLst/>
              <a:gdLst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  <a:gd name="connsiteX3" fmla="*/ 926592 w 1219200"/>
                <a:gd name="connsiteY3" fmla="*/ 664464 h 676656"/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" h="676656">
                  <a:moveTo>
                    <a:pt x="0" y="676656"/>
                  </a:moveTo>
                  <a:lnTo>
                    <a:pt x="0" y="0"/>
                  </a:lnTo>
                  <a:lnTo>
                    <a:pt x="1219200" y="0"/>
                  </a:ln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Freihandform 62"/>
            <p:cNvSpPr/>
            <p:nvPr/>
          </p:nvSpPr>
          <p:spPr bwMode="auto">
            <a:xfrm>
              <a:off x="4524929" y="1440179"/>
              <a:ext cx="915143" cy="746761"/>
            </a:xfrm>
            <a:custGeom>
              <a:avLst/>
              <a:gdLst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  <a:gd name="connsiteX3" fmla="*/ 926592 w 1219200"/>
                <a:gd name="connsiteY3" fmla="*/ 664464 h 676656"/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" h="676656">
                  <a:moveTo>
                    <a:pt x="0" y="676656"/>
                  </a:moveTo>
                  <a:lnTo>
                    <a:pt x="0" y="0"/>
                  </a:lnTo>
                  <a:lnTo>
                    <a:pt x="1219200" y="0"/>
                  </a:ln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Freihandform 63"/>
            <p:cNvSpPr/>
            <p:nvPr/>
          </p:nvSpPr>
          <p:spPr bwMode="auto">
            <a:xfrm>
              <a:off x="4590361" y="1459230"/>
              <a:ext cx="827160" cy="723900"/>
            </a:xfrm>
            <a:custGeom>
              <a:avLst/>
              <a:gdLst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  <a:gd name="connsiteX3" fmla="*/ 926592 w 1219200"/>
                <a:gd name="connsiteY3" fmla="*/ 664464 h 676656"/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" h="676656">
                  <a:moveTo>
                    <a:pt x="0" y="676656"/>
                  </a:moveTo>
                  <a:lnTo>
                    <a:pt x="0" y="0"/>
                  </a:lnTo>
                  <a:lnTo>
                    <a:pt x="1219200" y="0"/>
                  </a:lnTo>
                </a:path>
              </a:pathLst>
            </a:custGeom>
            <a:noFill/>
            <a:ln w="12700" cap="flat" cmpd="sng" algn="ctr">
              <a:solidFill>
                <a:srgbClr val="FFC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Freihandform 64"/>
            <p:cNvSpPr/>
            <p:nvPr/>
          </p:nvSpPr>
          <p:spPr bwMode="auto">
            <a:xfrm>
              <a:off x="4656401" y="1459230"/>
              <a:ext cx="783671" cy="723900"/>
            </a:xfrm>
            <a:custGeom>
              <a:avLst/>
              <a:gdLst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  <a:gd name="connsiteX3" fmla="*/ 926592 w 1219200"/>
                <a:gd name="connsiteY3" fmla="*/ 664464 h 676656"/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" h="676656">
                  <a:moveTo>
                    <a:pt x="0" y="676656"/>
                  </a:moveTo>
                  <a:lnTo>
                    <a:pt x="0" y="0"/>
                  </a:lnTo>
                  <a:lnTo>
                    <a:pt x="1219200" y="0"/>
                  </a:lnTo>
                </a:path>
              </a:pathLst>
            </a:custGeom>
            <a:noFill/>
            <a:ln w="12700" cap="flat" cmpd="sng" algn="ctr">
              <a:solidFill>
                <a:srgbClr val="FFC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3" name="Freihandform 65"/>
            <p:cNvSpPr/>
            <p:nvPr/>
          </p:nvSpPr>
          <p:spPr bwMode="auto">
            <a:xfrm>
              <a:off x="4726913" y="1480184"/>
              <a:ext cx="713159" cy="710565"/>
            </a:xfrm>
            <a:custGeom>
              <a:avLst/>
              <a:gdLst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  <a:gd name="connsiteX3" fmla="*/ 926592 w 1219200"/>
                <a:gd name="connsiteY3" fmla="*/ 664464 h 676656"/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" h="676656">
                  <a:moveTo>
                    <a:pt x="0" y="676656"/>
                  </a:moveTo>
                  <a:lnTo>
                    <a:pt x="0" y="0"/>
                  </a:lnTo>
                  <a:lnTo>
                    <a:pt x="1219200" y="0"/>
                  </a:lnTo>
                </a:path>
              </a:pathLst>
            </a:custGeom>
            <a:noFill/>
            <a:ln w="12700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44" name="Gruppieren 2056"/>
            <p:cNvGrpSpPr/>
            <p:nvPr/>
          </p:nvGrpSpPr>
          <p:grpSpPr>
            <a:xfrm flipV="1">
              <a:off x="3714088" y="2253546"/>
              <a:ext cx="1725984" cy="842010"/>
              <a:chOff x="3866488" y="1493520"/>
              <a:chExt cx="1725984" cy="849629"/>
            </a:xfrm>
          </p:grpSpPr>
          <p:sp>
            <p:nvSpPr>
              <p:cNvPr id="49" name="Freihandform 67"/>
              <p:cNvSpPr/>
              <p:nvPr/>
            </p:nvSpPr>
            <p:spPr bwMode="auto">
              <a:xfrm>
                <a:off x="3866488" y="1493520"/>
                <a:ext cx="1725984" cy="624840"/>
              </a:xfrm>
              <a:custGeom>
                <a:avLst/>
                <a:gdLst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  <a:gd name="connsiteX3" fmla="*/ 926592 w 1219200"/>
                  <a:gd name="connsiteY3" fmla="*/ 664464 h 676656"/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9200" h="676656">
                    <a:moveTo>
                      <a:pt x="0" y="676656"/>
                    </a:moveTo>
                    <a:lnTo>
                      <a:pt x="0" y="0"/>
                    </a:lnTo>
                    <a:lnTo>
                      <a:pt x="1219200" y="0"/>
                    </a:lnTo>
                  </a:path>
                </a:pathLst>
              </a:custGeom>
              <a:noFill/>
              <a:ln w="127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0" name="Freihandform 68"/>
              <p:cNvSpPr/>
              <p:nvPr/>
            </p:nvSpPr>
            <p:spPr bwMode="auto">
              <a:xfrm>
                <a:off x="3922368" y="1506855"/>
                <a:ext cx="1670104" cy="611505"/>
              </a:xfrm>
              <a:custGeom>
                <a:avLst/>
                <a:gdLst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  <a:gd name="connsiteX3" fmla="*/ 926592 w 1219200"/>
                  <a:gd name="connsiteY3" fmla="*/ 664464 h 676656"/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9200" h="676656">
                    <a:moveTo>
                      <a:pt x="0" y="676656"/>
                    </a:moveTo>
                    <a:lnTo>
                      <a:pt x="0" y="0"/>
                    </a:lnTo>
                    <a:lnTo>
                      <a:pt x="1219200" y="0"/>
                    </a:lnTo>
                  </a:path>
                </a:pathLst>
              </a:custGeom>
              <a:noFill/>
              <a:ln w="12700" cap="flat" cmpd="sng" algn="ctr">
                <a:solidFill>
                  <a:srgbClr val="FFC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1" name="Freihandform 69"/>
              <p:cNvSpPr/>
              <p:nvPr/>
            </p:nvSpPr>
            <p:spPr bwMode="auto">
              <a:xfrm>
                <a:off x="3996028" y="1506855"/>
                <a:ext cx="1596444" cy="611505"/>
              </a:xfrm>
              <a:custGeom>
                <a:avLst/>
                <a:gdLst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  <a:gd name="connsiteX3" fmla="*/ 926592 w 1219200"/>
                  <a:gd name="connsiteY3" fmla="*/ 664464 h 676656"/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9200" h="676656">
                    <a:moveTo>
                      <a:pt x="0" y="676656"/>
                    </a:moveTo>
                    <a:lnTo>
                      <a:pt x="0" y="0"/>
                    </a:lnTo>
                    <a:lnTo>
                      <a:pt x="1219200" y="0"/>
                    </a:lnTo>
                  </a:path>
                </a:pathLst>
              </a:custGeom>
              <a:noFill/>
              <a:ln w="12700" cap="flat" cmpd="sng" algn="ctr">
                <a:solidFill>
                  <a:srgbClr val="FFC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2" name="Freihandform 70"/>
              <p:cNvSpPr/>
              <p:nvPr/>
            </p:nvSpPr>
            <p:spPr bwMode="auto">
              <a:xfrm>
                <a:off x="4061460" y="1524000"/>
                <a:ext cx="1531012" cy="594360"/>
              </a:xfrm>
              <a:custGeom>
                <a:avLst/>
                <a:gdLst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  <a:gd name="connsiteX3" fmla="*/ 926592 w 1219200"/>
                  <a:gd name="connsiteY3" fmla="*/ 664464 h 676656"/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9200" h="676656">
                    <a:moveTo>
                      <a:pt x="0" y="676656"/>
                    </a:moveTo>
                    <a:lnTo>
                      <a:pt x="0" y="0"/>
                    </a:lnTo>
                    <a:lnTo>
                      <a:pt x="1219200" y="0"/>
                    </a:lnTo>
                  </a:path>
                </a:pathLst>
              </a:custGeom>
              <a:noFill/>
              <a:ln w="12700" cap="flat" cmpd="sng" algn="ctr">
                <a:solidFill>
                  <a:srgbClr val="00B05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3" name="Freihandform 71"/>
              <p:cNvSpPr/>
              <p:nvPr/>
            </p:nvSpPr>
            <p:spPr bwMode="auto">
              <a:xfrm>
                <a:off x="4127500" y="1524000"/>
                <a:ext cx="1464972" cy="594360"/>
              </a:xfrm>
              <a:custGeom>
                <a:avLst/>
                <a:gdLst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  <a:gd name="connsiteX3" fmla="*/ 926592 w 1219200"/>
                  <a:gd name="connsiteY3" fmla="*/ 664464 h 676656"/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9200" h="676656">
                    <a:moveTo>
                      <a:pt x="0" y="676656"/>
                    </a:moveTo>
                    <a:lnTo>
                      <a:pt x="0" y="0"/>
                    </a:lnTo>
                    <a:lnTo>
                      <a:pt x="1219200" y="0"/>
                    </a:lnTo>
                  </a:path>
                </a:pathLst>
              </a:custGeom>
              <a:noFill/>
              <a:ln w="12700" cap="flat" cmpd="sng" algn="ctr">
                <a:solidFill>
                  <a:srgbClr val="00B05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4" name="Freihandform 72"/>
              <p:cNvSpPr/>
              <p:nvPr/>
            </p:nvSpPr>
            <p:spPr bwMode="auto">
              <a:xfrm>
                <a:off x="4197296" y="1539242"/>
                <a:ext cx="1382491" cy="687704"/>
              </a:xfrm>
              <a:custGeom>
                <a:avLst/>
                <a:gdLst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  <a:gd name="connsiteX3" fmla="*/ 926592 w 1219200"/>
                  <a:gd name="connsiteY3" fmla="*/ 664464 h 676656"/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9200" h="676656">
                    <a:moveTo>
                      <a:pt x="0" y="676656"/>
                    </a:moveTo>
                    <a:lnTo>
                      <a:pt x="0" y="0"/>
                    </a:lnTo>
                    <a:lnTo>
                      <a:pt x="1219200" y="0"/>
                    </a:lnTo>
                  </a:path>
                </a:pathLst>
              </a:custGeom>
              <a:noFill/>
              <a:ln w="127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5" name="Freihandform 73"/>
              <p:cNvSpPr/>
              <p:nvPr/>
            </p:nvSpPr>
            <p:spPr bwMode="auto">
              <a:xfrm>
                <a:off x="4270956" y="1539241"/>
                <a:ext cx="1321516" cy="687704"/>
              </a:xfrm>
              <a:custGeom>
                <a:avLst/>
                <a:gdLst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  <a:gd name="connsiteX3" fmla="*/ 926592 w 1219200"/>
                  <a:gd name="connsiteY3" fmla="*/ 664464 h 676656"/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9200" h="676656">
                    <a:moveTo>
                      <a:pt x="0" y="676656"/>
                    </a:moveTo>
                    <a:lnTo>
                      <a:pt x="0" y="0"/>
                    </a:lnTo>
                    <a:lnTo>
                      <a:pt x="1219200" y="0"/>
                    </a:lnTo>
                  </a:path>
                </a:pathLst>
              </a:custGeom>
              <a:noFill/>
              <a:ln w="127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6" name="Freihandform 74"/>
              <p:cNvSpPr/>
              <p:nvPr/>
            </p:nvSpPr>
            <p:spPr bwMode="auto">
              <a:xfrm>
                <a:off x="4336388" y="1556385"/>
                <a:ext cx="1256084" cy="670560"/>
              </a:xfrm>
              <a:custGeom>
                <a:avLst/>
                <a:gdLst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  <a:gd name="connsiteX3" fmla="*/ 926592 w 1219200"/>
                  <a:gd name="connsiteY3" fmla="*/ 664464 h 676656"/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9200" h="676656">
                    <a:moveTo>
                      <a:pt x="0" y="676656"/>
                    </a:moveTo>
                    <a:lnTo>
                      <a:pt x="0" y="0"/>
                    </a:lnTo>
                    <a:lnTo>
                      <a:pt x="1219200" y="0"/>
                    </a:lnTo>
                  </a:path>
                </a:pathLst>
              </a:custGeom>
              <a:noFill/>
              <a:ln w="12700" cap="flat" cmpd="sng" algn="ctr">
                <a:solidFill>
                  <a:srgbClr val="FFC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7" name="Freihandform 75"/>
              <p:cNvSpPr/>
              <p:nvPr/>
            </p:nvSpPr>
            <p:spPr bwMode="auto">
              <a:xfrm>
                <a:off x="4402428" y="1556385"/>
                <a:ext cx="1190044" cy="670560"/>
              </a:xfrm>
              <a:custGeom>
                <a:avLst/>
                <a:gdLst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  <a:gd name="connsiteX3" fmla="*/ 926592 w 1219200"/>
                  <a:gd name="connsiteY3" fmla="*/ 664464 h 676656"/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9200" h="676656">
                    <a:moveTo>
                      <a:pt x="0" y="676656"/>
                    </a:moveTo>
                    <a:lnTo>
                      <a:pt x="0" y="0"/>
                    </a:lnTo>
                    <a:lnTo>
                      <a:pt x="1219200" y="0"/>
                    </a:lnTo>
                  </a:path>
                </a:pathLst>
              </a:custGeom>
              <a:noFill/>
              <a:ln w="12700" cap="flat" cmpd="sng" algn="ctr">
                <a:solidFill>
                  <a:srgbClr val="FFC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8" name="Freihandform 76"/>
              <p:cNvSpPr/>
              <p:nvPr/>
            </p:nvSpPr>
            <p:spPr bwMode="auto">
              <a:xfrm>
                <a:off x="4472940" y="1573530"/>
                <a:ext cx="1100983" cy="762000"/>
              </a:xfrm>
              <a:custGeom>
                <a:avLst/>
                <a:gdLst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  <a:gd name="connsiteX3" fmla="*/ 926592 w 1219200"/>
                  <a:gd name="connsiteY3" fmla="*/ 664464 h 676656"/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9200" h="676656">
                    <a:moveTo>
                      <a:pt x="0" y="676656"/>
                    </a:moveTo>
                    <a:lnTo>
                      <a:pt x="0" y="0"/>
                    </a:lnTo>
                    <a:lnTo>
                      <a:pt x="1219200" y="0"/>
                    </a:lnTo>
                  </a:path>
                </a:pathLst>
              </a:custGeom>
              <a:noFill/>
              <a:ln w="12700" cap="flat" cmpd="sng" algn="ctr">
                <a:solidFill>
                  <a:srgbClr val="00B05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9" name="Freihandform 77"/>
              <p:cNvSpPr/>
              <p:nvPr/>
            </p:nvSpPr>
            <p:spPr bwMode="auto">
              <a:xfrm>
                <a:off x="4538980" y="1573530"/>
                <a:ext cx="1053492" cy="762000"/>
              </a:xfrm>
              <a:custGeom>
                <a:avLst/>
                <a:gdLst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  <a:gd name="connsiteX3" fmla="*/ 926592 w 1219200"/>
                  <a:gd name="connsiteY3" fmla="*/ 664464 h 676656"/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9200" h="676656">
                    <a:moveTo>
                      <a:pt x="0" y="676656"/>
                    </a:moveTo>
                    <a:lnTo>
                      <a:pt x="0" y="0"/>
                    </a:lnTo>
                    <a:lnTo>
                      <a:pt x="1219200" y="0"/>
                    </a:lnTo>
                  </a:path>
                </a:pathLst>
              </a:custGeom>
              <a:noFill/>
              <a:ln w="12700" cap="flat" cmpd="sng" algn="ctr">
                <a:solidFill>
                  <a:srgbClr val="00B05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0" name="Freihandform 78"/>
              <p:cNvSpPr/>
              <p:nvPr/>
            </p:nvSpPr>
            <p:spPr bwMode="auto">
              <a:xfrm>
                <a:off x="4603670" y="1592580"/>
                <a:ext cx="988802" cy="746761"/>
              </a:xfrm>
              <a:custGeom>
                <a:avLst/>
                <a:gdLst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  <a:gd name="connsiteX3" fmla="*/ 926592 w 1219200"/>
                  <a:gd name="connsiteY3" fmla="*/ 664464 h 676656"/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9200" h="676656">
                    <a:moveTo>
                      <a:pt x="0" y="676656"/>
                    </a:moveTo>
                    <a:lnTo>
                      <a:pt x="0" y="0"/>
                    </a:lnTo>
                    <a:lnTo>
                      <a:pt x="1219200" y="0"/>
                    </a:lnTo>
                  </a:path>
                </a:pathLst>
              </a:custGeom>
              <a:noFill/>
              <a:ln w="127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1" name="Freihandform 79"/>
              <p:cNvSpPr/>
              <p:nvPr/>
            </p:nvSpPr>
            <p:spPr bwMode="auto">
              <a:xfrm>
                <a:off x="4677329" y="1592579"/>
                <a:ext cx="915143" cy="746761"/>
              </a:xfrm>
              <a:custGeom>
                <a:avLst/>
                <a:gdLst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  <a:gd name="connsiteX3" fmla="*/ 926592 w 1219200"/>
                  <a:gd name="connsiteY3" fmla="*/ 664464 h 676656"/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9200" h="676656">
                    <a:moveTo>
                      <a:pt x="0" y="676656"/>
                    </a:moveTo>
                    <a:lnTo>
                      <a:pt x="0" y="0"/>
                    </a:lnTo>
                    <a:lnTo>
                      <a:pt x="1219200" y="0"/>
                    </a:lnTo>
                  </a:path>
                </a:pathLst>
              </a:custGeom>
              <a:noFill/>
              <a:ln w="127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2" name="Freihandform 80"/>
              <p:cNvSpPr/>
              <p:nvPr/>
            </p:nvSpPr>
            <p:spPr bwMode="auto">
              <a:xfrm>
                <a:off x="4742761" y="1611630"/>
                <a:ext cx="827160" cy="723900"/>
              </a:xfrm>
              <a:custGeom>
                <a:avLst/>
                <a:gdLst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  <a:gd name="connsiteX3" fmla="*/ 926592 w 1219200"/>
                  <a:gd name="connsiteY3" fmla="*/ 664464 h 676656"/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9200" h="676656">
                    <a:moveTo>
                      <a:pt x="0" y="676656"/>
                    </a:moveTo>
                    <a:lnTo>
                      <a:pt x="0" y="0"/>
                    </a:lnTo>
                    <a:lnTo>
                      <a:pt x="1219200" y="0"/>
                    </a:lnTo>
                  </a:path>
                </a:pathLst>
              </a:custGeom>
              <a:noFill/>
              <a:ln w="12700" cap="flat" cmpd="sng" algn="ctr">
                <a:solidFill>
                  <a:srgbClr val="FFC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3" name="Freihandform 81"/>
              <p:cNvSpPr/>
              <p:nvPr/>
            </p:nvSpPr>
            <p:spPr bwMode="auto">
              <a:xfrm>
                <a:off x="4808801" y="1611630"/>
                <a:ext cx="783671" cy="723900"/>
              </a:xfrm>
              <a:custGeom>
                <a:avLst/>
                <a:gdLst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  <a:gd name="connsiteX3" fmla="*/ 926592 w 1219200"/>
                  <a:gd name="connsiteY3" fmla="*/ 664464 h 676656"/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9200" h="676656">
                    <a:moveTo>
                      <a:pt x="0" y="676656"/>
                    </a:moveTo>
                    <a:lnTo>
                      <a:pt x="0" y="0"/>
                    </a:lnTo>
                    <a:lnTo>
                      <a:pt x="1219200" y="0"/>
                    </a:lnTo>
                  </a:path>
                </a:pathLst>
              </a:custGeom>
              <a:noFill/>
              <a:ln w="12700" cap="flat" cmpd="sng" algn="ctr">
                <a:solidFill>
                  <a:srgbClr val="FFC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4" name="Freihandform 82"/>
              <p:cNvSpPr/>
              <p:nvPr/>
            </p:nvSpPr>
            <p:spPr bwMode="auto">
              <a:xfrm>
                <a:off x="4879313" y="1632584"/>
                <a:ext cx="713159" cy="710565"/>
              </a:xfrm>
              <a:custGeom>
                <a:avLst/>
                <a:gdLst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  <a:gd name="connsiteX3" fmla="*/ 926592 w 1219200"/>
                  <a:gd name="connsiteY3" fmla="*/ 664464 h 676656"/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9200" h="676656">
                    <a:moveTo>
                      <a:pt x="0" y="676656"/>
                    </a:moveTo>
                    <a:lnTo>
                      <a:pt x="0" y="0"/>
                    </a:lnTo>
                    <a:lnTo>
                      <a:pt x="1219200" y="0"/>
                    </a:lnTo>
                  </a:path>
                </a:pathLst>
              </a:custGeom>
              <a:noFill/>
              <a:ln w="12700" cap="flat" cmpd="sng" algn="ctr">
                <a:solidFill>
                  <a:srgbClr val="00B05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45" name="Rechteck 84"/>
            <p:cNvSpPr/>
            <p:nvPr/>
          </p:nvSpPr>
          <p:spPr>
            <a:xfrm>
              <a:off x="4267200" y="3319790"/>
              <a:ext cx="89159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 smtClean="0"/>
                <a:t>Cable Stacks</a:t>
              </a:r>
              <a:endParaRPr lang="en-US" sz="1100" dirty="0"/>
            </a:p>
          </p:txBody>
        </p:sp>
        <p:cxnSp>
          <p:nvCxnSpPr>
            <p:cNvPr id="46" name="Gerade Verbindung mit Pfeil 85"/>
            <p:cNvCxnSpPr>
              <a:stCxn id="45" idx="0"/>
            </p:cNvCxnSpPr>
            <p:nvPr/>
          </p:nvCxnSpPr>
          <p:spPr bwMode="auto">
            <a:xfrm flipV="1">
              <a:off x="4712996" y="1487424"/>
              <a:ext cx="389356" cy="1832366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Gerade Verbindung mit Pfeil 89"/>
            <p:cNvCxnSpPr>
              <a:stCxn id="45" idx="0"/>
            </p:cNvCxnSpPr>
            <p:nvPr/>
          </p:nvCxnSpPr>
          <p:spPr bwMode="auto">
            <a:xfrm flipV="1">
              <a:off x="4712996" y="3096768"/>
              <a:ext cx="444220" cy="223022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8" name="Textfeld 93"/>
            <p:cNvSpPr txBox="1"/>
            <p:nvPr/>
          </p:nvSpPr>
          <p:spPr>
            <a:xfrm>
              <a:off x="6324600" y="4847272"/>
              <a:ext cx="2743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Further CAD development: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Finalize cabling concept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Schematic cable routing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Integrated design</a:t>
              </a:r>
            </a:p>
          </p:txBody>
        </p:sp>
      </p:grpSp>
      <p:sp>
        <p:nvSpPr>
          <p:cNvPr id="66" name="Прямоугольник 65"/>
          <p:cNvSpPr/>
          <p:nvPr/>
        </p:nvSpPr>
        <p:spPr>
          <a:xfrm>
            <a:off x="10248614" y="5837558"/>
            <a:ext cx="20695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By J. HEUSER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3736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85783"/>
            <a:ext cx="10515600" cy="4351338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CREMLIN WP7 "Super c-tau factory workshop"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6" name="Oval 121"/>
          <p:cNvSpPr>
            <a:spLocks noChangeArrowheads="1"/>
          </p:cNvSpPr>
          <p:nvPr/>
        </p:nvSpPr>
        <p:spPr bwMode="auto">
          <a:xfrm>
            <a:off x="6421439" y="4543425"/>
            <a:ext cx="71437" cy="7143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Oval 116"/>
          <p:cNvSpPr>
            <a:spLocks noChangeArrowheads="1"/>
          </p:cNvSpPr>
          <p:nvPr/>
        </p:nvSpPr>
        <p:spPr bwMode="auto">
          <a:xfrm>
            <a:off x="6124575" y="1731964"/>
            <a:ext cx="71438" cy="7143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Oval 116"/>
          <p:cNvSpPr>
            <a:spLocks noChangeArrowheads="1"/>
          </p:cNvSpPr>
          <p:nvPr/>
        </p:nvSpPr>
        <p:spPr bwMode="auto">
          <a:xfrm>
            <a:off x="6121400" y="1885950"/>
            <a:ext cx="71438" cy="7143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Oval 121"/>
          <p:cNvSpPr>
            <a:spLocks noChangeArrowheads="1"/>
          </p:cNvSpPr>
          <p:nvPr/>
        </p:nvSpPr>
        <p:spPr bwMode="auto">
          <a:xfrm>
            <a:off x="6418264" y="1879600"/>
            <a:ext cx="71437" cy="7143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Oval 121"/>
          <p:cNvSpPr>
            <a:spLocks noChangeArrowheads="1"/>
          </p:cNvSpPr>
          <p:nvPr/>
        </p:nvSpPr>
        <p:spPr bwMode="auto">
          <a:xfrm>
            <a:off x="6424614" y="1733550"/>
            <a:ext cx="71437" cy="7143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Oval 121"/>
          <p:cNvSpPr>
            <a:spLocks noChangeArrowheads="1"/>
          </p:cNvSpPr>
          <p:nvPr/>
        </p:nvSpPr>
        <p:spPr bwMode="auto">
          <a:xfrm>
            <a:off x="6288089" y="4632325"/>
            <a:ext cx="71437" cy="7143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hteck 1"/>
          <p:cNvSpPr>
            <a:spLocks noChangeArrowheads="1"/>
          </p:cNvSpPr>
          <p:nvPr/>
        </p:nvSpPr>
        <p:spPr bwMode="auto">
          <a:xfrm>
            <a:off x="3554414" y="-76200"/>
            <a:ext cx="70056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sz="2800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LV/HV </a:t>
            </a:r>
            <a:r>
              <a:rPr lang="de-DE" sz="28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Powering</a:t>
            </a:r>
            <a:r>
              <a:rPr lang="de-DE" sz="2800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de-DE" sz="28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Scheme</a:t>
            </a:r>
            <a:r>
              <a:rPr lang="de-DE" sz="2800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: </a:t>
            </a:r>
            <a:r>
              <a:rPr lang="de-DE" sz="2800" b="1" dirty="0" err="1">
                <a:solidFill>
                  <a:srgbClr val="FF0000"/>
                </a:solidFill>
                <a:latin typeface="Arial" charset="0"/>
              </a:rPr>
              <a:t>one</a:t>
            </a:r>
            <a:r>
              <a:rPr lang="de-DE" sz="28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de-DE" sz="2800" b="1" dirty="0" err="1">
                <a:solidFill>
                  <a:srgbClr val="FF0000"/>
                </a:solidFill>
                <a:latin typeface="Arial" charset="0"/>
              </a:rPr>
              <a:t>sensor</a:t>
            </a:r>
            <a:endParaRPr lang="de-DE" sz="2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3" name="Textfeld 21"/>
          <p:cNvSpPr txBox="1">
            <a:spLocks noChangeArrowheads="1"/>
          </p:cNvSpPr>
          <p:nvPr/>
        </p:nvSpPr>
        <p:spPr bwMode="auto">
          <a:xfrm>
            <a:off x="2135188" y="2514601"/>
            <a:ext cx="850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ru-RU" sz="1800">
                <a:solidFill>
                  <a:srgbClr val="E80E0E"/>
                </a:solidFill>
              </a:rPr>
              <a:t>+200V</a:t>
            </a:r>
            <a:endParaRPr lang="de-DE" altLang="ru-RU" sz="1800">
              <a:solidFill>
                <a:srgbClr val="E80E0E"/>
              </a:solidFill>
            </a:endParaRPr>
          </a:p>
        </p:txBody>
      </p:sp>
      <p:sp>
        <p:nvSpPr>
          <p:cNvPr id="14" name="Textfeld 22"/>
          <p:cNvSpPr txBox="1">
            <a:spLocks noChangeArrowheads="1"/>
          </p:cNvSpPr>
          <p:nvPr/>
        </p:nvSpPr>
        <p:spPr bwMode="auto">
          <a:xfrm>
            <a:off x="2935288" y="3567113"/>
            <a:ext cx="857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ru-RU" sz="1800">
                <a:solidFill>
                  <a:srgbClr val="E80E0E"/>
                </a:solidFill>
              </a:rPr>
              <a:t> -200V</a:t>
            </a:r>
            <a:endParaRPr lang="de-DE" altLang="ru-RU" sz="1800">
              <a:solidFill>
                <a:srgbClr val="E80E0E"/>
              </a:solidFill>
            </a:endParaRPr>
          </a:p>
        </p:txBody>
      </p:sp>
      <p:sp>
        <p:nvSpPr>
          <p:cNvPr id="15" name="Rechteck 34"/>
          <p:cNvSpPr/>
          <p:nvPr/>
        </p:nvSpPr>
        <p:spPr>
          <a:xfrm>
            <a:off x="2338388" y="2846389"/>
            <a:ext cx="1185862" cy="30638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16" name="Rechteck 35"/>
          <p:cNvSpPr/>
          <p:nvPr/>
        </p:nvSpPr>
        <p:spPr>
          <a:xfrm>
            <a:off x="2338388" y="3273425"/>
            <a:ext cx="1185862" cy="3063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17" name="Gewinkelte Verbindung 36"/>
          <p:cNvCxnSpPr>
            <a:cxnSpLocks noChangeShapeType="1"/>
          </p:cNvCxnSpPr>
          <p:nvPr/>
        </p:nvCxnSpPr>
        <p:spPr bwMode="auto">
          <a:xfrm rot="10800000" flipV="1">
            <a:off x="2325688" y="2998789"/>
            <a:ext cx="11112" cy="427037"/>
          </a:xfrm>
          <a:prstGeom prst="bentConnector3">
            <a:avLst>
              <a:gd name="adj1" fmla="val 1800000"/>
            </a:avLst>
          </a:prstGeom>
          <a:noFill/>
          <a:ln w="25400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Gleichschenkliges Dreieck 37"/>
          <p:cNvSpPr>
            <a:spLocks noChangeArrowheads="1"/>
          </p:cNvSpPr>
          <p:nvPr/>
        </p:nvSpPr>
        <p:spPr bwMode="auto">
          <a:xfrm rot="10800000">
            <a:off x="1631951" y="3425825"/>
            <a:ext cx="295275" cy="185738"/>
          </a:xfrm>
          <a:prstGeom prst="triangle">
            <a:avLst>
              <a:gd name="adj" fmla="val 50000"/>
            </a:avLst>
          </a:prstGeom>
          <a:pattFill prst="ltHorz">
            <a:fgClr>
              <a:schemeClr val="accent1"/>
            </a:fgClr>
            <a:bgClr>
              <a:schemeClr val="bg1"/>
            </a:bgClr>
          </a:pattFill>
          <a:ln w="25400">
            <a:solidFill>
              <a:srgbClr val="993366"/>
            </a:solidFill>
            <a:miter lim="800000"/>
            <a:headEnd/>
            <a:tailEnd/>
          </a:ln>
        </p:spPr>
        <p:txBody>
          <a:bodyPr rot="1080000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ru-RU" sz="1800">
              <a:solidFill>
                <a:srgbClr val="FFFFFF"/>
              </a:solidFill>
            </a:endParaRPr>
          </a:p>
        </p:txBody>
      </p:sp>
      <p:cxnSp>
        <p:nvCxnSpPr>
          <p:cNvPr id="19" name="Gewinkelte Verbindung 38"/>
          <p:cNvCxnSpPr>
            <a:cxnSpLocks noChangeShapeType="1"/>
            <a:stCxn id="18" idx="3"/>
          </p:cNvCxnSpPr>
          <p:nvPr/>
        </p:nvCxnSpPr>
        <p:spPr bwMode="auto">
          <a:xfrm rot="5400000" flipH="1" flipV="1">
            <a:off x="1853407" y="3128170"/>
            <a:ext cx="212725" cy="360362"/>
          </a:xfrm>
          <a:prstGeom prst="bentConnector2">
            <a:avLst/>
          </a:prstGeom>
          <a:noFill/>
          <a:ln w="25400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Rechteck 3"/>
          <p:cNvSpPr>
            <a:spLocks noChangeArrowheads="1"/>
          </p:cNvSpPr>
          <p:nvPr/>
        </p:nvSpPr>
        <p:spPr bwMode="auto">
          <a:xfrm>
            <a:off x="2508250" y="2813051"/>
            <a:ext cx="869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ru-RU" sz="1800">
                <a:solidFill>
                  <a:srgbClr val="FFFF00"/>
                </a:solidFill>
              </a:rPr>
              <a:t>HV PS</a:t>
            </a:r>
            <a:endParaRPr lang="de-DE" altLang="ru-RU" sz="1800">
              <a:solidFill>
                <a:srgbClr val="FFFF00"/>
              </a:solidFill>
            </a:endParaRPr>
          </a:p>
        </p:txBody>
      </p:sp>
      <p:sp>
        <p:nvSpPr>
          <p:cNvPr id="21" name="Rechteck 47"/>
          <p:cNvSpPr>
            <a:spLocks noChangeArrowheads="1"/>
          </p:cNvSpPr>
          <p:nvPr/>
        </p:nvSpPr>
        <p:spPr bwMode="auto">
          <a:xfrm>
            <a:off x="2514600" y="3225801"/>
            <a:ext cx="869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ru-RU" sz="1800">
                <a:solidFill>
                  <a:srgbClr val="FFFF00"/>
                </a:solidFill>
              </a:rPr>
              <a:t>HV PS</a:t>
            </a:r>
            <a:endParaRPr lang="de-DE" altLang="ru-RU" sz="1800">
              <a:solidFill>
                <a:srgbClr val="FFFF00"/>
              </a:solidFill>
            </a:endParaRPr>
          </a:p>
        </p:txBody>
      </p:sp>
      <p:grpSp>
        <p:nvGrpSpPr>
          <p:cNvPr id="22" name="Group 26"/>
          <p:cNvGrpSpPr>
            <a:grpSpLocks/>
          </p:cNvGrpSpPr>
          <p:nvPr/>
        </p:nvGrpSpPr>
        <p:grpSpPr bwMode="auto">
          <a:xfrm>
            <a:off x="5718175" y="3233738"/>
            <a:ext cx="2052638" cy="195262"/>
            <a:chOff x="748" y="2134"/>
            <a:chExt cx="1690" cy="150"/>
          </a:xfrm>
        </p:grpSpPr>
        <p:sp>
          <p:nvSpPr>
            <p:cNvPr id="23" name="Rechteck 6"/>
            <p:cNvSpPr/>
            <p:nvPr/>
          </p:nvSpPr>
          <p:spPr>
            <a:xfrm>
              <a:off x="748" y="2197"/>
              <a:ext cx="1690" cy="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24" name="Rechteck 7"/>
            <p:cNvSpPr/>
            <p:nvPr/>
          </p:nvSpPr>
          <p:spPr>
            <a:xfrm>
              <a:off x="843" y="2134"/>
              <a:ext cx="1529" cy="32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92D050"/>
                </a:solidFill>
              </a:endParaRPr>
            </a:p>
          </p:txBody>
        </p:sp>
        <p:sp>
          <p:nvSpPr>
            <p:cNvPr id="25" name="Rechteck 8"/>
            <p:cNvSpPr/>
            <p:nvPr/>
          </p:nvSpPr>
          <p:spPr>
            <a:xfrm>
              <a:off x="829" y="2260"/>
              <a:ext cx="159" cy="2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92D050"/>
                </a:solidFill>
              </a:endParaRPr>
            </a:p>
          </p:txBody>
        </p:sp>
        <p:sp>
          <p:nvSpPr>
            <p:cNvPr id="26" name="Rechteck 9"/>
            <p:cNvSpPr/>
            <p:nvPr/>
          </p:nvSpPr>
          <p:spPr>
            <a:xfrm>
              <a:off x="1030" y="2258"/>
              <a:ext cx="161" cy="23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92D050"/>
                </a:solidFill>
              </a:endParaRPr>
            </a:p>
          </p:txBody>
        </p:sp>
        <p:sp>
          <p:nvSpPr>
            <p:cNvPr id="27" name="Rechteck 10"/>
            <p:cNvSpPr/>
            <p:nvPr/>
          </p:nvSpPr>
          <p:spPr>
            <a:xfrm>
              <a:off x="1232" y="2260"/>
              <a:ext cx="161" cy="23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92D050"/>
                </a:solidFill>
              </a:endParaRPr>
            </a:p>
          </p:txBody>
        </p:sp>
        <p:sp>
          <p:nvSpPr>
            <p:cNvPr id="28" name="Rechteck 11"/>
            <p:cNvSpPr/>
            <p:nvPr/>
          </p:nvSpPr>
          <p:spPr>
            <a:xfrm>
              <a:off x="1432" y="2260"/>
              <a:ext cx="162" cy="2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92D050"/>
                </a:solidFill>
              </a:endParaRPr>
            </a:p>
          </p:txBody>
        </p:sp>
        <p:sp>
          <p:nvSpPr>
            <p:cNvPr id="29" name="Rechteck 12"/>
            <p:cNvSpPr/>
            <p:nvPr/>
          </p:nvSpPr>
          <p:spPr>
            <a:xfrm>
              <a:off x="1637" y="2258"/>
              <a:ext cx="161" cy="23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92D050"/>
                </a:solidFill>
              </a:endParaRPr>
            </a:p>
          </p:txBody>
        </p:sp>
        <p:sp>
          <p:nvSpPr>
            <p:cNvPr id="30" name="Rechteck 13"/>
            <p:cNvSpPr/>
            <p:nvPr/>
          </p:nvSpPr>
          <p:spPr>
            <a:xfrm>
              <a:off x="1837" y="2260"/>
              <a:ext cx="161" cy="23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92D050"/>
                </a:solidFill>
              </a:endParaRPr>
            </a:p>
          </p:txBody>
        </p:sp>
        <p:sp>
          <p:nvSpPr>
            <p:cNvPr id="31" name="Rechteck 14"/>
            <p:cNvSpPr/>
            <p:nvPr/>
          </p:nvSpPr>
          <p:spPr>
            <a:xfrm>
              <a:off x="2035" y="2260"/>
              <a:ext cx="161" cy="23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92D050"/>
                </a:solidFill>
              </a:endParaRPr>
            </a:p>
          </p:txBody>
        </p:sp>
        <p:sp>
          <p:nvSpPr>
            <p:cNvPr id="32" name="Rechteck 15"/>
            <p:cNvSpPr/>
            <p:nvPr/>
          </p:nvSpPr>
          <p:spPr>
            <a:xfrm>
              <a:off x="2235" y="2260"/>
              <a:ext cx="162" cy="2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92D050"/>
                </a:solidFill>
              </a:endParaRPr>
            </a:p>
          </p:txBody>
        </p:sp>
      </p:grpSp>
      <p:sp>
        <p:nvSpPr>
          <p:cNvPr id="33" name="Gleichschenkliges Dreieck 17"/>
          <p:cNvSpPr>
            <a:spLocks noChangeArrowheads="1"/>
          </p:cNvSpPr>
          <p:nvPr/>
        </p:nvSpPr>
        <p:spPr bwMode="auto">
          <a:xfrm rot="5400000">
            <a:off x="6899276" y="2009776"/>
            <a:ext cx="650875" cy="469900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25400">
            <a:solidFill>
              <a:srgbClr val="89A4A7"/>
            </a:solidFill>
            <a:miter lim="800000"/>
            <a:headEnd/>
            <a:tailEnd/>
          </a:ln>
        </p:spPr>
        <p:txBody>
          <a:bodyPr rot="10800000" vert="eaVert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ru-RU" sz="1800">
              <a:solidFill>
                <a:srgbClr val="FFFFFF"/>
              </a:solidFill>
            </a:endParaRPr>
          </a:p>
        </p:txBody>
      </p:sp>
      <p:sp>
        <p:nvSpPr>
          <p:cNvPr id="34" name="Gleichschenkliges Dreieck 17"/>
          <p:cNvSpPr>
            <a:spLocks noChangeArrowheads="1"/>
          </p:cNvSpPr>
          <p:nvPr/>
        </p:nvSpPr>
        <p:spPr bwMode="auto">
          <a:xfrm rot="5400000">
            <a:off x="6892926" y="3963988"/>
            <a:ext cx="650875" cy="469900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25400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ru-RU" sz="1800">
              <a:solidFill>
                <a:srgbClr val="FFFFFF"/>
              </a:solidFill>
            </a:endParaRPr>
          </a:p>
        </p:txBody>
      </p:sp>
      <p:cxnSp>
        <p:nvCxnSpPr>
          <p:cNvPr id="35" name="Gewinkelte Verbindung 16"/>
          <p:cNvCxnSpPr>
            <a:cxnSpLocks noChangeShapeType="1"/>
            <a:endCxn id="33" idx="3"/>
          </p:cNvCxnSpPr>
          <p:nvPr/>
        </p:nvCxnSpPr>
        <p:spPr bwMode="auto">
          <a:xfrm rot="5400000" flipH="1" flipV="1">
            <a:off x="6334126" y="2570163"/>
            <a:ext cx="968375" cy="317500"/>
          </a:xfrm>
          <a:prstGeom prst="bentConnector2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Gewinkelte Verbindung 16"/>
          <p:cNvCxnSpPr>
            <a:cxnSpLocks noChangeShapeType="1"/>
            <a:stCxn id="28" idx="0"/>
            <a:endCxn id="34" idx="3"/>
          </p:cNvCxnSpPr>
          <p:nvPr/>
        </p:nvCxnSpPr>
        <p:spPr bwMode="auto">
          <a:xfrm rot="5400000" flipV="1">
            <a:off x="6401594" y="3629819"/>
            <a:ext cx="814388" cy="323850"/>
          </a:xfrm>
          <a:prstGeom prst="bentConnector4">
            <a:avLst>
              <a:gd name="adj1" fmla="val 100389"/>
              <a:gd name="adj2" fmla="val 67157"/>
            </a:avLst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Rechteck 41"/>
          <p:cNvSpPr/>
          <p:nvPr/>
        </p:nvSpPr>
        <p:spPr>
          <a:xfrm>
            <a:off x="8669338" y="2019300"/>
            <a:ext cx="811212" cy="457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rgbClr val="009999"/>
                </a:solidFill>
                <a:cs typeface="ＭＳ Ｐゴシック" charset="0"/>
              </a:rPr>
              <a:t>GBTx</a:t>
            </a:r>
            <a:endParaRPr lang="de-DE" sz="1400">
              <a:solidFill>
                <a:srgbClr val="009999"/>
              </a:solidFill>
              <a:cs typeface="ＭＳ Ｐゴシック" charset="0"/>
            </a:endParaRPr>
          </a:p>
        </p:txBody>
      </p:sp>
      <p:sp>
        <p:nvSpPr>
          <p:cNvPr id="38" name="Rechteck 41"/>
          <p:cNvSpPr>
            <a:spLocks noChangeArrowheads="1"/>
          </p:cNvSpPr>
          <p:nvPr/>
        </p:nvSpPr>
        <p:spPr bwMode="auto">
          <a:xfrm>
            <a:off x="9912351" y="2016125"/>
            <a:ext cx="720725" cy="45720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ru-RU" sz="1800">
                <a:solidFill>
                  <a:srgbClr val="009999"/>
                </a:solidFill>
              </a:rPr>
              <a:t>Opto</a:t>
            </a:r>
            <a:endParaRPr lang="de-DE" altLang="ru-RU" sz="1800">
              <a:solidFill>
                <a:srgbClr val="009999"/>
              </a:solidFill>
            </a:endParaRPr>
          </a:p>
        </p:txBody>
      </p:sp>
      <p:sp>
        <p:nvSpPr>
          <p:cNvPr id="39" name="Rechteck 41"/>
          <p:cNvSpPr/>
          <p:nvPr/>
        </p:nvSpPr>
        <p:spPr>
          <a:xfrm>
            <a:off x="8675688" y="3970338"/>
            <a:ext cx="811212" cy="457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rgbClr val="009999"/>
                </a:solidFill>
                <a:cs typeface="ＭＳ Ｐゴシック" charset="0"/>
              </a:rPr>
              <a:t>GBTx</a:t>
            </a:r>
            <a:endParaRPr lang="de-DE" sz="1400">
              <a:solidFill>
                <a:srgbClr val="009999"/>
              </a:solidFill>
              <a:cs typeface="ＭＳ Ｐゴシック" charset="0"/>
            </a:endParaRPr>
          </a:p>
        </p:txBody>
      </p:sp>
      <p:cxnSp>
        <p:nvCxnSpPr>
          <p:cNvPr id="40" name="Gewinkelte Verbindung 43"/>
          <p:cNvCxnSpPr>
            <a:cxnSpLocks noChangeShapeType="1"/>
            <a:stCxn id="34" idx="0"/>
            <a:endCxn id="39" idx="1"/>
          </p:cNvCxnSpPr>
          <p:nvPr/>
        </p:nvCxnSpPr>
        <p:spPr bwMode="auto">
          <a:xfrm>
            <a:off x="7466014" y="4198938"/>
            <a:ext cx="1196975" cy="0"/>
          </a:xfrm>
          <a:prstGeom prst="straightConnector1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" name="Rechteck 41"/>
          <p:cNvSpPr>
            <a:spLocks noChangeArrowheads="1"/>
          </p:cNvSpPr>
          <p:nvPr/>
        </p:nvSpPr>
        <p:spPr bwMode="auto">
          <a:xfrm>
            <a:off x="9912351" y="3967163"/>
            <a:ext cx="720725" cy="45720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ru-RU" sz="1800">
                <a:solidFill>
                  <a:srgbClr val="009999"/>
                </a:solidFill>
              </a:rPr>
              <a:t>Opto</a:t>
            </a:r>
            <a:endParaRPr lang="de-DE" altLang="ru-RU" sz="1800">
              <a:solidFill>
                <a:srgbClr val="009999"/>
              </a:solidFill>
            </a:endParaRPr>
          </a:p>
        </p:txBody>
      </p:sp>
      <p:cxnSp>
        <p:nvCxnSpPr>
          <p:cNvPr id="42" name="Gewinkelte Verbindung 20"/>
          <p:cNvCxnSpPr>
            <a:cxnSpLocks noChangeShapeType="1"/>
            <a:stCxn id="24" idx="1"/>
            <a:endCxn id="15" idx="0"/>
          </p:cNvCxnSpPr>
          <p:nvPr/>
        </p:nvCxnSpPr>
        <p:spPr bwMode="auto">
          <a:xfrm rot="10800000">
            <a:off x="2932113" y="2833689"/>
            <a:ext cx="2889250" cy="420687"/>
          </a:xfrm>
          <a:prstGeom prst="bentConnector4">
            <a:avLst>
              <a:gd name="adj1" fmla="val 3514"/>
              <a:gd name="adj2" fmla="val 151319"/>
            </a:avLst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Gewinkelte Verbindung 20"/>
          <p:cNvCxnSpPr>
            <a:cxnSpLocks noChangeShapeType="1"/>
          </p:cNvCxnSpPr>
          <p:nvPr/>
        </p:nvCxnSpPr>
        <p:spPr bwMode="auto">
          <a:xfrm rot="10800000">
            <a:off x="2927350" y="3602038"/>
            <a:ext cx="3587750" cy="671512"/>
          </a:xfrm>
          <a:prstGeom prst="bentConnector2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Gewinkelte Verbindung 20"/>
          <p:cNvCxnSpPr>
            <a:cxnSpLocks noChangeShapeType="1"/>
            <a:stCxn id="153" idx="0"/>
            <a:endCxn id="25" idx="1"/>
          </p:cNvCxnSpPr>
          <p:nvPr/>
        </p:nvCxnSpPr>
        <p:spPr bwMode="auto">
          <a:xfrm rot="16200000">
            <a:off x="5343526" y="3770314"/>
            <a:ext cx="817563" cy="103187"/>
          </a:xfrm>
          <a:prstGeom prst="bentConnector2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Gewinkelte Verbindung 20"/>
          <p:cNvCxnSpPr>
            <a:cxnSpLocks noChangeShapeType="1"/>
            <a:stCxn id="102" idx="3"/>
            <a:endCxn id="182" idx="1"/>
          </p:cNvCxnSpPr>
          <p:nvPr/>
        </p:nvCxnSpPr>
        <p:spPr bwMode="auto">
          <a:xfrm rot="16200000" flipV="1">
            <a:off x="5892007" y="1521620"/>
            <a:ext cx="303213" cy="1857375"/>
          </a:xfrm>
          <a:prstGeom prst="bentConnector5">
            <a:avLst>
              <a:gd name="adj1" fmla="val -78532"/>
              <a:gd name="adj2" fmla="val 35384"/>
              <a:gd name="adj3" fmla="val 84815"/>
            </a:avLst>
          </a:prstGeom>
          <a:noFill/>
          <a:ln w="254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" name="Rechteck 30"/>
          <p:cNvSpPr>
            <a:spLocks noChangeArrowheads="1"/>
          </p:cNvSpPr>
          <p:nvPr/>
        </p:nvSpPr>
        <p:spPr bwMode="auto">
          <a:xfrm rot="5400000">
            <a:off x="4962526" y="1717676"/>
            <a:ext cx="342900" cy="409575"/>
          </a:xfrm>
          <a:prstGeom prst="rect">
            <a:avLst/>
          </a:prstGeom>
          <a:solidFill>
            <a:srgbClr val="009900"/>
          </a:solidFill>
          <a:ln w="25400">
            <a:solidFill>
              <a:srgbClr val="89A4A7"/>
            </a:solidFill>
            <a:miter lim="800000"/>
            <a:headEnd/>
            <a:tailEnd/>
          </a:ln>
        </p:spPr>
        <p:txBody>
          <a:bodyPr rot="10800000" vert="eaVert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ru-RU" sz="1800">
              <a:solidFill>
                <a:srgbClr val="FFFFFF"/>
              </a:solidFill>
            </a:endParaRPr>
          </a:p>
        </p:txBody>
      </p:sp>
      <p:sp>
        <p:nvSpPr>
          <p:cNvPr id="47" name="Rechteck 32"/>
          <p:cNvSpPr>
            <a:spLocks noChangeArrowheads="1"/>
          </p:cNvSpPr>
          <p:nvPr/>
        </p:nvSpPr>
        <p:spPr bwMode="auto">
          <a:xfrm rot="16200000">
            <a:off x="2769395" y="1599408"/>
            <a:ext cx="314325" cy="649287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00FF"/>
            </a:solidFill>
            <a:miter lim="800000"/>
            <a:headEnd/>
            <a:tailEnd/>
          </a:ln>
        </p:spPr>
        <p:txBody>
          <a:bodyPr rot="1080000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ru-RU" sz="1800">
              <a:solidFill>
                <a:srgbClr val="FFFFFF"/>
              </a:solidFill>
            </a:endParaRPr>
          </a:p>
        </p:txBody>
      </p:sp>
      <p:sp>
        <p:nvSpPr>
          <p:cNvPr id="48" name="Rechteck 30"/>
          <p:cNvSpPr>
            <a:spLocks noChangeArrowheads="1"/>
          </p:cNvSpPr>
          <p:nvPr/>
        </p:nvSpPr>
        <p:spPr bwMode="auto">
          <a:xfrm rot="5400000">
            <a:off x="9570244" y="589757"/>
            <a:ext cx="311150" cy="373062"/>
          </a:xfrm>
          <a:prstGeom prst="rect">
            <a:avLst/>
          </a:prstGeom>
          <a:solidFill>
            <a:srgbClr val="009900"/>
          </a:solidFill>
          <a:ln w="25400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ru-RU" sz="1800">
              <a:solidFill>
                <a:srgbClr val="FFFFFF"/>
              </a:solidFill>
            </a:endParaRPr>
          </a:p>
        </p:txBody>
      </p:sp>
      <p:cxnSp>
        <p:nvCxnSpPr>
          <p:cNvPr id="49" name="AutoShape 152"/>
          <p:cNvCxnSpPr>
            <a:cxnSpLocks noChangeShapeType="1"/>
            <a:stCxn id="46" idx="0"/>
            <a:endCxn id="33" idx="2"/>
          </p:cNvCxnSpPr>
          <p:nvPr/>
        </p:nvCxnSpPr>
        <p:spPr bwMode="auto">
          <a:xfrm flipV="1">
            <a:off x="5351463" y="1919289"/>
            <a:ext cx="1625600" cy="3175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50" name="AutoShape 154"/>
          <p:cNvCxnSpPr>
            <a:cxnSpLocks noChangeShapeType="1"/>
            <a:stCxn id="48" idx="0"/>
            <a:endCxn id="38" idx="0"/>
          </p:cNvCxnSpPr>
          <p:nvPr/>
        </p:nvCxnSpPr>
        <p:spPr bwMode="auto">
          <a:xfrm>
            <a:off x="9912351" y="776289"/>
            <a:ext cx="360363" cy="1239837"/>
          </a:xfrm>
          <a:prstGeom prst="bentConnector2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51" name="Rechteck 30"/>
          <p:cNvSpPr>
            <a:spLocks noChangeArrowheads="1"/>
          </p:cNvSpPr>
          <p:nvPr/>
        </p:nvSpPr>
        <p:spPr bwMode="auto">
          <a:xfrm rot="5400000">
            <a:off x="4972844" y="5153819"/>
            <a:ext cx="311150" cy="373062"/>
          </a:xfrm>
          <a:prstGeom prst="rect">
            <a:avLst/>
          </a:prstGeom>
          <a:solidFill>
            <a:srgbClr val="009900"/>
          </a:solidFill>
          <a:ln w="25400">
            <a:solidFill>
              <a:srgbClr val="89A4A7"/>
            </a:solidFill>
            <a:miter lim="800000"/>
            <a:headEnd/>
            <a:tailEnd/>
          </a:ln>
        </p:spPr>
        <p:txBody>
          <a:bodyPr rot="10800000" vert="eaVert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ru-RU" sz="1800">
              <a:solidFill>
                <a:srgbClr val="FFFFFF"/>
              </a:solidFill>
            </a:endParaRPr>
          </a:p>
        </p:txBody>
      </p:sp>
      <p:sp>
        <p:nvSpPr>
          <p:cNvPr id="52" name="Rechteck 30"/>
          <p:cNvSpPr>
            <a:spLocks noChangeArrowheads="1"/>
          </p:cNvSpPr>
          <p:nvPr/>
        </p:nvSpPr>
        <p:spPr bwMode="auto">
          <a:xfrm rot="5400000">
            <a:off x="9259094" y="6187282"/>
            <a:ext cx="311150" cy="373062"/>
          </a:xfrm>
          <a:prstGeom prst="rect">
            <a:avLst/>
          </a:prstGeom>
          <a:solidFill>
            <a:srgbClr val="009900"/>
          </a:solidFill>
          <a:ln w="25400">
            <a:solidFill>
              <a:srgbClr val="89A4A7"/>
            </a:solidFill>
            <a:miter lim="800000"/>
            <a:headEnd/>
            <a:tailEnd/>
          </a:ln>
        </p:spPr>
        <p:txBody>
          <a:bodyPr rot="10800000" vert="eaVert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ru-RU" sz="1800">
              <a:solidFill>
                <a:srgbClr val="FFFFFF"/>
              </a:solidFill>
            </a:endParaRPr>
          </a:p>
        </p:txBody>
      </p:sp>
      <p:cxnSp>
        <p:nvCxnSpPr>
          <p:cNvPr id="53" name="AutoShape 164"/>
          <p:cNvCxnSpPr>
            <a:cxnSpLocks noChangeShapeType="1"/>
            <a:stCxn id="187" idx="1"/>
            <a:endCxn id="51" idx="0"/>
          </p:cNvCxnSpPr>
          <p:nvPr/>
        </p:nvCxnSpPr>
        <p:spPr bwMode="auto">
          <a:xfrm rot="10800000" flipV="1">
            <a:off x="5329239" y="4437064"/>
            <a:ext cx="846137" cy="904875"/>
          </a:xfrm>
          <a:prstGeom prst="bentConnector3">
            <a:avLst>
              <a:gd name="adj1" fmla="val 76171"/>
            </a:avLst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54" name="AutoShape 166"/>
          <p:cNvCxnSpPr>
            <a:cxnSpLocks noChangeShapeType="1"/>
            <a:stCxn id="41" idx="0"/>
            <a:endCxn id="52" idx="0"/>
          </p:cNvCxnSpPr>
          <p:nvPr/>
        </p:nvCxnSpPr>
        <p:spPr bwMode="auto">
          <a:xfrm rot="16200000" flipH="1" flipV="1">
            <a:off x="8733633" y="4836320"/>
            <a:ext cx="2420937" cy="657225"/>
          </a:xfrm>
          <a:prstGeom prst="bentConnector4">
            <a:avLst>
              <a:gd name="adj1" fmla="val -8917"/>
              <a:gd name="adj2" fmla="val 78745"/>
            </a:avLst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55" name="Line 172"/>
          <p:cNvSpPr>
            <a:spLocks noChangeShapeType="1"/>
          </p:cNvSpPr>
          <p:nvPr/>
        </p:nvSpPr>
        <p:spPr bwMode="auto">
          <a:xfrm>
            <a:off x="4224338" y="400050"/>
            <a:ext cx="17462" cy="638175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" name="Text Box 173"/>
          <p:cNvSpPr txBox="1">
            <a:spLocks noChangeArrowheads="1"/>
          </p:cNvSpPr>
          <p:nvPr/>
        </p:nvSpPr>
        <p:spPr bwMode="auto">
          <a:xfrm>
            <a:off x="4379914" y="333375"/>
            <a:ext cx="2814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de-DE" altLang="de-DE" sz="1400" b="1">
                <a:solidFill>
                  <a:srgbClr val="333399"/>
                </a:solidFill>
                <a:cs typeface="Arial" pitchFamily="34" charset="0"/>
              </a:rPr>
              <a:t>In the box (radiation+mag.field)</a:t>
            </a:r>
          </a:p>
        </p:txBody>
      </p:sp>
      <p:sp>
        <p:nvSpPr>
          <p:cNvPr id="57" name="Text Box 174"/>
          <p:cNvSpPr txBox="1">
            <a:spLocks noChangeArrowheads="1"/>
          </p:cNvSpPr>
          <p:nvPr/>
        </p:nvSpPr>
        <p:spPr bwMode="auto">
          <a:xfrm>
            <a:off x="1524001" y="115889"/>
            <a:ext cx="26273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de-DE" sz="1400" b="1">
                <a:solidFill>
                  <a:srgbClr val="333399"/>
                </a:solidFill>
                <a:cs typeface="Arial" charset="0"/>
              </a:rPr>
              <a:t>Outside of the box</a:t>
            </a:r>
          </a:p>
          <a:p>
            <a:pPr>
              <a:defRPr/>
            </a:pPr>
            <a:r>
              <a:rPr lang="de-DE" sz="1400" b="1">
                <a:solidFill>
                  <a:srgbClr val="333399"/>
                </a:solidFill>
                <a:cs typeface="Arial" charset="0"/>
              </a:rPr>
              <a:t>(NO radiation+NO mag.field)</a:t>
            </a:r>
          </a:p>
        </p:txBody>
      </p:sp>
      <p:sp>
        <p:nvSpPr>
          <p:cNvPr id="58" name="Textfeld 21"/>
          <p:cNvSpPr txBox="1">
            <a:spLocks noChangeArrowheads="1"/>
          </p:cNvSpPr>
          <p:nvPr/>
        </p:nvSpPr>
        <p:spPr bwMode="auto">
          <a:xfrm>
            <a:off x="5059364" y="2611438"/>
            <a:ext cx="7016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ru-RU" sz="1400" b="1">
                <a:solidFill>
                  <a:srgbClr val="FF0000"/>
                </a:solidFill>
              </a:rPr>
              <a:t>+200V</a:t>
            </a:r>
            <a:endParaRPr lang="de-DE" altLang="ru-RU" sz="1800" b="1">
              <a:solidFill>
                <a:srgbClr val="FF0000"/>
              </a:solidFill>
            </a:endParaRPr>
          </a:p>
        </p:txBody>
      </p:sp>
      <p:sp>
        <p:nvSpPr>
          <p:cNvPr id="59" name="Textfeld 21"/>
          <p:cNvSpPr txBox="1">
            <a:spLocks noChangeArrowheads="1"/>
          </p:cNvSpPr>
          <p:nvPr/>
        </p:nvSpPr>
        <p:spPr bwMode="auto">
          <a:xfrm>
            <a:off x="5016501" y="4005263"/>
            <a:ext cx="6969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ru-RU" sz="1400" b="1">
                <a:solidFill>
                  <a:srgbClr val="FF0000"/>
                </a:solidFill>
              </a:rPr>
              <a:t>–200V</a:t>
            </a:r>
            <a:endParaRPr lang="de-DE" altLang="ru-RU" sz="1800" b="1">
              <a:solidFill>
                <a:srgbClr val="FF0000"/>
              </a:solidFill>
            </a:endParaRPr>
          </a:p>
        </p:txBody>
      </p:sp>
      <p:sp>
        <p:nvSpPr>
          <p:cNvPr id="60" name="Textfeld 21"/>
          <p:cNvSpPr txBox="1">
            <a:spLocks noChangeArrowheads="1"/>
          </p:cNvSpPr>
          <p:nvPr/>
        </p:nvSpPr>
        <p:spPr bwMode="auto">
          <a:xfrm>
            <a:off x="1557339" y="3549650"/>
            <a:ext cx="800219" cy="523220"/>
          </a:xfrm>
          <a:prstGeom prst="rect">
            <a:avLst/>
          </a:prstGeom>
          <a:noFill/>
          <a:ln w="0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ru-RU" sz="1400" b="1">
                <a:solidFill>
                  <a:srgbClr val="FF3399"/>
                </a:solidFill>
              </a:rPr>
              <a:t>real </a:t>
            </a:r>
          </a:p>
          <a:p>
            <a:pPr eaLnBrk="1" hangingPunct="1"/>
            <a:r>
              <a:rPr lang="en-US" altLang="ru-RU" sz="1400" b="1">
                <a:solidFill>
                  <a:srgbClr val="FF3399"/>
                </a:solidFill>
              </a:rPr>
              <a:t>ground</a:t>
            </a:r>
            <a:endParaRPr lang="de-DE" altLang="ru-RU" sz="1800" b="1">
              <a:solidFill>
                <a:srgbClr val="FF3399"/>
              </a:solidFill>
            </a:endParaRPr>
          </a:p>
        </p:txBody>
      </p:sp>
      <p:cxnSp>
        <p:nvCxnSpPr>
          <p:cNvPr id="61" name="Gewinkelte Verbindung 43"/>
          <p:cNvCxnSpPr>
            <a:cxnSpLocks noChangeShapeType="1"/>
            <a:stCxn id="39" idx="3"/>
            <a:endCxn id="41" idx="1"/>
          </p:cNvCxnSpPr>
          <p:nvPr/>
        </p:nvCxnSpPr>
        <p:spPr bwMode="auto">
          <a:xfrm flipV="1">
            <a:off x="9486900" y="4195764"/>
            <a:ext cx="425450" cy="3175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" name="Gewinkelte Verbindung 43"/>
          <p:cNvCxnSpPr>
            <a:cxnSpLocks noChangeShapeType="1"/>
            <a:stCxn id="37" idx="3"/>
            <a:endCxn id="38" idx="1"/>
          </p:cNvCxnSpPr>
          <p:nvPr/>
        </p:nvCxnSpPr>
        <p:spPr bwMode="auto">
          <a:xfrm flipV="1">
            <a:off x="9493250" y="2244726"/>
            <a:ext cx="406400" cy="3175"/>
          </a:xfrm>
          <a:prstGeom prst="bentConnector3">
            <a:avLst>
              <a:gd name="adj1" fmla="val 49611"/>
            </a:avLst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" name="Gewinkelte Verbindung 43"/>
          <p:cNvCxnSpPr>
            <a:cxnSpLocks noChangeShapeType="1"/>
            <a:stCxn id="33" idx="0"/>
            <a:endCxn id="37" idx="1"/>
          </p:cNvCxnSpPr>
          <p:nvPr/>
        </p:nvCxnSpPr>
        <p:spPr bwMode="auto">
          <a:xfrm>
            <a:off x="7472364" y="2244726"/>
            <a:ext cx="1184275" cy="3175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4" name="Rechteck 41021"/>
          <p:cNvSpPr>
            <a:spLocks noChangeArrowheads="1"/>
          </p:cNvSpPr>
          <p:nvPr/>
        </p:nvSpPr>
        <p:spPr bwMode="auto">
          <a:xfrm>
            <a:off x="4727576" y="4941889"/>
            <a:ext cx="7731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ru-RU" sz="1000" b="1">
                <a:solidFill>
                  <a:srgbClr val="009900"/>
                </a:solidFill>
              </a:rPr>
              <a:t>conv 2.1V</a:t>
            </a:r>
            <a:endParaRPr lang="de-DE" altLang="ru-RU" sz="1000" b="1">
              <a:solidFill>
                <a:srgbClr val="009900"/>
              </a:solidFill>
            </a:endParaRPr>
          </a:p>
        </p:txBody>
      </p:sp>
      <p:sp>
        <p:nvSpPr>
          <p:cNvPr id="65" name="Rechteck 110"/>
          <p:cNvSpPr>
            <a:spLocks noChangeArrowheads="1"/>
          </p:cNvSpPr>
          <p:nvPr/>
        </p:nvSpPr>
        <p:spPr bwMode="auto">
          <a:xfrm>
            <a:off x="9055101" y="5948363"/>
            <a:ext cx="7794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ru-RU" sz="1000" b="1">
                <a:solidFill>
                  <a:srgbClr val="009900"/>
                </a:solidFill>
              </a:rPr>
              <a:t>conv 2.5V</a:t>
            </a:r>
            <a:endParaRPr lang="de-DE" altLang="ru-RU" sz="1000">
              <a:solidFill>
                <a:srgbClr val="009900"/>
              </a:solidFill>
            </a:endParaRPr>
          </a:p>
        </p:txBody>
      </p:sp>
      <p:sp>
        <p:nvSpPr>
          <p:cNvPr id="66" name="Rechteck 113"/>
          <p:cNvSpPr>
            <a:spLocks noChangeArrowheads="1"/>
          </p:cNvSpPr>
          <p:nvPr/>
        </p:nvSpPr>
        <p:spPr bwMode="auto">
          <a:xfrm>
            <a:off x="4740276" y="1528764"/>
            <a:ext cx="7731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ru-RU" sz="1000" b="1">
                <a:solidFill>
                  <a:srgbClr val="009900"/>
                </a:solidFill>
              </a:rPr>
              <a:t>conv 2.1V</a:t>
            </a:r>
            <a:endParaRPr lang="de-DE" altLang="ru-RU" sz="1000" b="1">
              <a:solidFill>
                <a:srgbClr val="009900"/>
              </a:solidFill>
            </a:endParaRPr>
          </a:p>
        </p:txBody>
      </p:sp>
      <p:sp>
        <p:nvSpPr>
          <p:cNvPr id="67" name="Rechteck 114"/>
          <p:cNvSpPr>
            <a:spLocks noChangeArrowheads="1"/>
          </p:cNvSpPr>
          <p:nvPr/>
        </p:nvSpPr>
        <p:spPr bwMode="auto">
          <a:xfrm>
            <a:off x="9264651" y="404813"/>
            <a:ext cx="7794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ru-RU" sz="1000" b="1">
                <a:solidFill>
                  <a:srgbClr val="009900"/>
                </a:solidFill>
              </a:rPr>
              <a:t>conv 2.5V</a:t>
            </a:r>
            <a:endParaRPr lang="de-DE" altLang="ru-RU" sz="1000">
              <a:solidFill>
                <a:srgbClr val="009900"/>
              </a:solidFill>
            </a:endParaRPr>
          </a:p>
        </p:txBody>
      </p:sp>
      <p:sp>
        <p:nvSpPr>
          <p:cNvPr id="68" name="Ellipse 116"/>
          <p:cNvSpPr>
            <a:spLocks noChangeArrowheads="1"/>
          </p:cNvSpPr>
          <p:nvPr/>
        </p:nvSpPr>
        <p:spPr bwMode="auto">
          <a:xfrm>
            <a:off x="4135439" y="1828801"/>
            <a:ext cx="180975" cy="180975"/>
          </a:xfrm>
          <a:prstGeom prst="ellipse">
            <a:avLst/>
          </a:prstGeom>
          <a:solidFill>
            <a:srgbClr val="7030A0">
              <a:alpha val="70000"/>
            </a:srgb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9" name="Rechteck 95"/>
          <p:cNvSpPr>
            <a:spLocks noChangeArrowheads="1"/>
          </p:cNvSpPr>
          <p:nvPr/>
        </p:nvSpPr>
        <p:spPr bwMode="auto">
          <a:xfrm>
            <a:off x="2406651" y="5805488"/>
            <a:ext cx="17446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ru-RU" sz="1800">
                <a:solidFill>
                  <a:schemeClr val="accent2"/>
                </a:solidFill>
              </a:rPr>
              <a:t>LV feedthrough</a:t>
            </a:r>
            <a:endParaRPr lang="de-DE" altLang="ru-RU" sz="1800">
              <a:solidFill>
                <a:schemeClr val="accent2"/>
              </a:solidFill>
            </a:endParaRPr>
          </a:p>
        </p:txBody>
      </p:sp>
      <p:cxnSp>
        <p:nvCxnSpPr>
          <p:cNvPr id="70" name="Gerade Verbindung mit Pfeil 96"/>
          <p:cNvCxnSpPr/>
          <p:nvPr/>
        </p:nvCxnSpPr>
        <p:spPr>
          <a:xfrm>
            <a:off x="3719514" y="6110288"/>
            <a:ext cx="396875" cy="271462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mit Pfeil 99"/>
          <p:cNvCxnSpPr>
            <a:stCxn id="72" idx="0"/>
            <a:endCxn id="157" idx="3"/>
          </p:cNvCxnSpPr>
          <p:nvPr/>
        </p:nvCxnSpPr>
        <p:spPr>
          <a:xfrm flipV="1">
            <a:off x="3538539" y="4340225"/>
            <a:ext cx="630237" cy="25400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hteck 105"/>
          <p:cNvSpPr>
            <a:spLocks noChangeArrowheads="1"/>
          </p:cNvSpPr>
          <p:nvPr/>
        </p:nvSpPr>
        <p:spPr bwMode="auto">
          <a:xfrm>
            <a:off x="3287713" y="4365626"/>
            <a:ext cx="501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ru-RU" sz="1800">
                <a:solidFill>
                  <a:schemeClr val="accent2"/>
                </a:solidFill>
              </a:rPr>
              <a:t>HV</a:t>
            </a:r>
            <a:endParaRPr lang="de-DE" altLang="ru-RU" sz="1800">
              <a:solidFill>
                <a:schemeClr val="accent2"/>
              </a:solidFill>
            </a:endParaRPr>
          </a:p>
        </p:txBody>
      </p:sp>
      <p:sp>
        <p:nvSpPr>
          <p:cNvPr id="73" name="Rechteck 106"/>
          <p:cNvSpPr>
            <a:spLocks noChangeArrowheads="1"/>
          </p:cNvSpPr>
          <p:nvPr/>
        </p:nvSpPr>
        <p:spPr bwMode="auto">
          <a:xfrm>
            <a:off x="3000375" y="5426076"/>
            <a:ext cx="673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ru-RU" sz="1800" b="1">
                <a:solidFill>
                  <a:srgbClr val="FF3300"/>
                </a:solidFill>
              </a:rPr>
              <a:t>~ 1A</a:t>
            </a:r>
          </a:p>
        </p:txBody>
      </p:sp>
      <p:sp>
        <p:nvSpPr>
          <p:cNvPr id="74" name="Rechteck 107"/>
          <p:cNvSpPr>
            <a:spLocks noChangeArrowheads="1"/>
          </p:cNvSpPr>
          <p:nvPr/>
        </p:nvSpPr>
        <p:spPr bwMode="auto">
          <a:xfrm>
            <a:off x="3216276" y="1960563"/>
            <a:ext cx="684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ru-RU" sz="1800" b="1">
                <a:solidFill>
                  <a:srgbClr val="FF3300"/>
                </a:solidFill>
              </a:rPr>
              <a:t>~ 1A</a:t>
            </a:r>
          </a:p>
        </p:txBody>
      </p:sp>
      <p:sp>
        <p:nvSpPr>
          <p:cNvPr id="75" name="Rectangle 106"/>
          <p:cNvSpPr>
            <a:spLocks noChangeArrowheads="1"/>
          </p:cNvSpPr>
          <p:nvPr/>
        </p:nvSpPr>
        <p:spPr bwMode="auto">
          <a:xfrm>
            <a:off x="2603500" y="1747838"/>
            <a:ext cx="666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=12V</a:t>
            </a:r>
            <a:r>
              <a:rPr lang="en-US" b="1" dirty="0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de-DE" sz="1400" b="1" dirty="0">
              <a:solidFill>
                <a:srgbClr val="FF33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" name="Rechteck 32"/>
          <p:cNvSpPr>
            <a:spLocks noChangeArrowheads="1"/>
          </p:cNvSpPr>
          <p:nvPr/>
        </p:nvSpPr>
        <p:spPr bwMode="auto">
          <a:xfrm rot="16200000">
            <a:off x="2770982" y="5014119"/>
            <a:ext cx="314325" cy="649288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00FF"/>
            </a:solidFill>
            <a:miter lim="800000"/>
            <a:headEnd/>
            <a:tailEnd/>
          </a:ln>
        </p:spPr>
        <p:txBody>
          <a:bodyPr rot="1080000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ru-RU" sz="1800">
              <a:solidFill>
                <a:srgbClr val="FFFFFF"/>
              </a:solidFill>
            </a:endParaRPr>
          </a:p>
        </p:txBody>
      </p:sp>
      <p:sp>
        <p:nvSpPr>
          <p:cNvPr id="77" name="Rectangle 109"/>
          <p:cNvSpPr>
            <a:spLocks noChangeArrowheads="1"/>
          </p:cNvSpPr>
          <p:nvPr/>
        </p:nvSpPr>
        <p:spPr bwMode="auto">
          <a:xfrm>
            <a:off x="2655888" y="5178425"/>
            <a:ext cx="603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=12V</a:t>
            </a:r>
            <a:endParaRPr lang="de-DE" sz="1400" b="1">
              <a:solidFill>
                <a:srgbClr val="FF33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" name="Rectangle 101"/>
          <p:cNvSpPr>
            <a:spLocks noChangeArrowheads="1"/>
          </p:cNvSpPr>
          <p:nvPr/>
        </p:nvSpPr>
        <p:spPr bwMode="auto">
          <a:xfrm>
            <a:off x="4943476" y="3321050"/>
            <a:ext cx="504825" cy="46038"/>
          </a:xfrm>
          <a:prstGeom prst="rect">
            <a:avLst/>
          </a:prstGeom>
          <a:gradFill rotWithShape="1">
            <a:gsLst>
              <a:gs pos="0">
                <a:srgbClr val="CBFFFF"/>
              </a:gs>
              <a:gs pos="100000">
                <a:srgbClr val="B5E5E9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79" name="Rectangle 10315"/>
          <p:cNvSpPr>
            <a:spLocks noChangeArrowheads="1"/>
          </p:cNvSpPr>
          <p:nvPr/>
        </p:nvSpPr>
        <p:spPr bwMode="auto">
          <a:xfrm>
            <a:off x="4903788" y="3368676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ru-RU" sz="1800">
                <a:solidFill>
                  <a:srgbClr val="9ED3D7"/>
                </a:solidFill>
              </a:rPr>
              <a:t>C</a:t>
            </a:r>
            <a:endParaRPr lang="de-DE" altLang="ru-RU" sz="1800">
              <a:solidFill>
                <a:srgbClr val="9ED3D7"/>
              </a:solidFill>
            </a:endParaRPr>
          </a:p>
        </p:txBody>
      </p:sp>
      <p:cxnSp>
        <p:nvCxnSpPr>
          <p:cNvPr id="80" name="Gewinkelte Verbindung 38"/>
          <p:cNvCxnSpPr>
            <a:cxnSpLocks noChangeShapeType="1"/>
            <a:stCxn id="144" idx="4"/>
            <a:endCxn id="47" idx="1"/>
          </p:cNvCxnSpPr>
          <p:nvPr/>
        </p:nvCxnSpPr>
        <p:spPr bwMode="auto">
          <a:xfrm rot="16200000" flipV="1">
            <a:off x="4025900" y="995363"/>
            <a:ext cx="14288" cy="2214562"/>
          </a:xfrm>
          <a:prstGeom prst="bentConnector3">
            <a:avLst>
              <a:gd name="adj1" fmla="val -1588889"/>
            </a:avLst>
          </a:prstGeom>
          <a:noFill/>
          <a:ln w="254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" name="Gewinkelte Verbindung 38"/>
          <p:cNvCxnSpPr>
            <a:cxnSpLocks noChangeShapeType="1"/>
            <a:stCxn id="151" idx="0"/>
            <a:endCxn id="76" idx="1"/>
          </p:cNvCxnSpPr>
          <p:nvPr/>
        </p:nvCxnSpPr>
        <p:spPr bwMode="auto">
          <a:xfrm rot="16200000" flipH="1" flipV="1">
            <a:off x="4000500" y="4386263"/>
            <a:ext cx="50800" cy="2197100"/>
          </a:xfrm>
          <a:prstGeom prst="bentConnector5">
            <a:avLst>
              <a:gd name="adj1" fmla="val 581250"/>
              <a:gd name="adj2" fmla="val 43495"/>
              <a:gd name="adj3" fmla="val 578125"/>
            </a:avLst>
          </a:prstGeom>
          <a:noFill/>
          <a:ln w="254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" name="Gewinkelte Verbindung 20"/>
          <p:cNvCxnSpPr>
            <a:cxnSpLocks noChangeShapeType="1"/>
            <a:stCxn id="152" idx="2"/>
            <a:endCxn id="96" idx="4"/>
          </p:cNvCxnSpPr>
          <p:nvPr/>
        </p:nvCxnSpPr>
        <p:spPr bwMode="auto">
          <a:xfrm rot="10800000" flipH="1" flipV="1">
            <a:off x="5686426" y="2622550"/>
            <a:ext cx="34925" cy="496888"/>
          </a:xfrm>
          <a:prstGeom prst="bentConnector4">
            <a:avLst>
              <a:gd name="adj1" fmla="val 100000"/>
              <a:gd name="adj2" fmla="val 127153"/>
            </a:avLst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" name="Gewinkelte Verbindung 69"/>
          <p:cNvCxnSpPr>
            <a:cxnSpLocks noChangeShapeType="1"/>
            <a:endCxn id="51" idx="3"/>
          </p:cNvCxnSpPr>
          <p:nvPr/>
        </p:nvCxnSpPr>
        <p:spPr bwMode="auto">
          <a:xfrm rot="16200000" flipH="1" flipV="1">
            <a:off x="5535613" y="4049713"/>
            <a:ext cx="1054100" cy="1866900"/>
          </a:xfrm>
          <a:prstGeom prst="bentConnector5">
            <a:avLst>
              <a:gd name="adj1" fmla="val 122741"/>
              <a:gd name="adj2" fmla="val 55611"/>
              <a:gd name="adj3" fmla="val 122741"/>
            </a:avLst>
          </a:prstGeom>
          <a:noFill/>
          <a:ln w="254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" name="Gewinkelte Verbindung 20"/>
          <p:cNvCxnSpPr>
            <a:cxnSpLocks noChangeShapeType="1"/>
            <a:stCxn id="52" idx="3"/>
            <a:endCxn id="41" idx="2"/>
          </p:cNvCxnSpPr>
          <p:nvPr/>
        </p:nvCxnSpPr>
        <p:spPr bwMode="auto">
          <a:xfrm rot="5400000" flipH="1" flipV="1">
            <a:off x="8790782" y="5061744"/>
            <a:ext cx="2106612" cy="857250"/>
          </a:xfrm>
          <a:prstGeom prst="bentConnector3">
            <a:avLst>
              <a:gd name="adj1" fmla="val -7162"/>
            </a:avLst>
          </a:prstGeom>
          <a:noFill/>
          <a:ln w="25400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5" name="Oval 106"/>
          <p:cNvSpPr>
            <a:spLocks noChangeArrowheads="1"/>
          </p:cNvSpPr>
          <p:nvPr/>
        </p:nvSpPr>
        <p:spPr bwMode="auto">
          <a:xfrm>
            <a:off x="6959600" y="4437064"/>
            <a:ext cx="71438" cy="7143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6" name="Oval 116"/>
          <p:cNvSpPr>
            <a:spLocks noChangeArrowheads="1"/>
          </p:cNvSpPr>
          <p:nvPr/>
        </p:nvSpPr>
        <p:spPr bwMode="auto">
          <a:xfrm>
            <a:off x="6981825" y="1906589"/>
            <a:ext cx="71438" cy="7143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7" name="Oval 117"/>
          <p:cNvSpPr>
            <a:spLocks noChangeArrowheads="1"/>
          </p:cNvSpPr>
          <p:nvPr/>
        </p:nvSpPr>
        <p:spPr bwMode="auto">
          <a:xfrm>
            <a:off x="7375525" y="2208214"/>
            <a:ext cx="71438" cy="7143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8" name="Oval 118"/>
          <p:cNvSpPr>
            <a:spLocks noChangeArrowheads="1"/>
          </p:cNvSpPr>
          <p:nvPr/>
        </p:nvSpPr>
        <p:spPr bwMode="auto">
          <a:xfrm>
            <a:off x="10228264" y="1978025"/>
            <a:ext cx="71437" cy="7143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9" name="Oval 119"/>
          <p:cNvSpPr>
            <a:spLocks noChangeArrowheads="1"/>
          </p:cNvSpPr>
          <p:nvPr/>
        </p:nvSpPr>
        <p:spPr bwMode="auto">
          <a:xfrm>
            <a:off x="10245725" y="3930650"/>
            <a:ext cx="71438" cy="7143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" name="Oval 120"/>
          <p:cNvSpPr>
            <a:spLocks noChangeArrowheads="1"/>
          </p:cNvSpPr>
          <p:nvPr/>
        </p:nvSpPr>
        <p:spPr bwMode="auto">
          <a:xfrm>
            <a:off x="9047164" y="3938589"/>
            <a:ext cx="71437" cy="7143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" name="Oval 121"/>
          <p:cNvSpPr>
            <a:spLocks noChangeArrowheads="1"/>
          </p:cNvSpPr>
          <p:nvPr/>
        </p:nvSpPr>
        <p:spPr bwMode="auto">
          <a:xfrm>
            <a:off x="6278564" y="4489450"/>
            <a:ext cx="71437" cy="7143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" name="Oval 138"/>
          <p:cNvSpPr>
            <a:spLocks noChangeArrowheads="1"/>
          </p:cNvSpPr>
          <p:nvPr/>
        </p:nvSpPr>
        <p:spPr bwMode="auto">
          <a:xfrm>
            <a:off x="2890839" y="5445125"/>
            <a:ext cx="71437" cy="714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" name="Oval 139"/>
          <p:cNvSpPr>
            <a:spLocks noChangeArrowheads="1"/>
          </p:cNvSpPr>
          <p:nvPr/>
        </p:nvSpPr>
        <p:spPr bwMode="auto">
          <a:xfrm>
            <a:off x="2928939" y="3560764"/>
            <a:ext cx="71437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4" name="Oval 140"/>
          <p:cNvSpPr>
            <a:spLocks noChangeArrowheads="1"/>
          </p:cNvSpPr>
          <p:nvPr/>
        </p:nvSpPr>
        <p:spPr bwMode="auto">
          <a:xfrm>
            <a:off x="2901950" y="2814639"/>
            <a:ext cx="71438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" name="Oval 147"/>
          <p:cNvSpPr>
            <a:spLocks noChangeArrowheads="1"/>
          </p:cNvSpPr>
          <p:nvPr/>
        </p:nvSpPr>
        <p:spPr bwMode="auto">
          <a:xfrm>
            <a:off x="5684839" y="3573464"/>
            <a:ext cx="71437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6" name="Oval 148"/>
          <p:cNvSpPr>
            <a:spLocks noChangeArrowheads="1"/>
          </p:cNvSpPr>
          <p:nvPr/>
        </p:nvSpPr>
        <p:spPr bwMode="auto">
          <a:xfrm>
            <a:off x="5684839" y="3048000"/>
            <a:ext cx="71437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7" name="Oval 152"/>
          <p:cNvSpPr>
            <a:spLocks noChangeArrowheads="1"/>
          </p:cNvSpPr>
          <p:nvPr/>
        </p:nvSpPr>
        <p:spPr bwMode="auto">
          <a:xfrm>
            <a:off x="3221039" y="1889125"/>
            <a:ext cx="71437" cy="714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8" name="Oval 153"/>
          <p:cNvSpPr>
            <a:spLocks noChangeArrowheads="1"/>
          </p:cNvSpPr>
          <p:nvPr/>
        </p:nvSpPr>
        <p:spPr bwMode="auto">
          <a:xfrm>
            <a:off x="3216275" y="5316539"/>
            <a:ext cx="71438" cy="7143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9" name="Oval 154"/>
          <p:cNvSpPr>
            <a:spLocks noChangeArrowheads="1"/>
          </p:cNvSpPr>
          <p:nvPr/>
        </p:nvSpPr>
        <p:spPr bwMode="auto">
          <a:xfrm>
            <a:off x="2305050" y="2971800"/>
            <a:ext cx="71438" cy="714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0" name="Oval 155"/>
          <p:cNvSpPr>
            <a:spLocks noChangeArrowheads="1"/>
          </p:cNvSpPr>
          <p:nvPr/>
        </p:nvSpPr>
        <p:spPr bwMode="auto">
          <a:xfrm>
            <a:off x="2305050" y="3390900"/>
            <a:ext cx="71438" cy="714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" name="Oval 156"/>
          <p:cNvSpPr>
            <a:spLocks noChangeArrowheads="1"/>
          </p:cNvSpPr>
          <p:nvPr/>
        </p:nvSpPr>
        <p:spPr bwMode="auto">
          <a:xfrm>
            <a:off x="2097089" y="3175000"/>
            <a:ext cx="71437" cy="714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" name="Oval 157"/>
          <p:cNvSpPr>
            <a:spLocks noChangeArrowheads="1"/>
          </p:cNvSpPr>
          <p:nvPr/>
        </p:nvSpPr>
        <p:spPr bwMode="auto">
          <a:xfrm>
            <a:off x="6961189" y="2541589"/>
            <a:ext cx="71437" cy="7143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" name="Oval 159"/>
          <p:cNvSpPr>
            <a:spLocks noChangeArrowheads="1"/>
          </p:cNvSpPr>
          <p:nvPr/>
        </p:nvSpPr>
        <p:spPr bwMode="auto">
          <a:xfrm>
            <a:off x="10242550" y="2435225"/>
            <a:ext cx="71438" cy="714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4" name="Oval 160"/>
          <p:cNvSpPr>
            <a:spLocks noChangeArrowheads="1"/>
          </p:cNvSpPr>
          <p:nvPr/>
        </p:nvSpPr>
        <p:spPr bwMode="auto">
          <a:xfrm>
            <a:off x="10237789" y="4384675"/>
            <a:ext cx="71437" cy="714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5" name="Rectangle 101"/>
          <p:cNvSpPr>
            <a:spLocks noChangeArrowheads="1"/>
          </p:cNvSpPr>
          <p:nvPr/>
        </p:nvSpPr>
        <p:spPr bwMode="auto">
          <a:xfrm rot="5400000">
            <a:off x="7833520" y="2205833"/>
            <a:ext cx="504825" cy="46037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06" name="Rectangle 101"/>
          <p:cNvSpPr>
            <a:spLocks noChangeArrowheads="1"/>
          </p:cNvSpPr>
          <p:nvPr/>
        </p:nvSpPr>
        <p:spPr bwMode="auto">
          <a:xfrm rot="5400000">
            <a:off x="7909720" y="2213770"/>
            <a:ext cx="504825" cy="46037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07" name="Rechteck 30"/>
          <p:cNvSpPr>
            <a:spLocks noChangeArrowheads="1"/>
          </p:cNvSpPr>
          <p:nvPr/>
        </p:nvSpPr>
        <p:spPr bwMode="auto">
          <a:xfrm rot="5400000">
            <a:off x="8574882" y="1358107"/>
            <a:ext cx="311150" cy="373063"/>
          </a:xfrm>
          <a:prstGeom prst="rect">
            <a:avLst/>
          </a:prstGeom>
          <a:solidFill>
            <a:srgbClr val="009900"/>
          </a:solidFill>
          <a:ln w="25400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ru-RU" sz="1800">
              <a:solidFill>
                <a:srgbClr val="FFFFFF"/>
              </a:solidFill>
            </a:endParaRPr>
          </a:p>
        </p:txBody>
      </p:sp>
      <p:sp>
        <p:nvSpPr>
          <p:cNvPr id="108" name="Rechteck 114"/>
          <p:cNvSpPr>
            <a:spLocks noChangeArrowheads="1"/>
          </p:cNvSpPr>
          <p:nvPr/>
        </p:nvSpPr>
        <p:spPr bwMode="auto">
          <a:xfrm>
            <a:off x="8543926" y="1168401"/>
            <a:ext cx="7794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ru-RU" sz="1000" b="1">
                <a:solidFill>
                  <a:srgbClr val="009900"/>
                </a:solidFill>
              </a:rPr>
              <a:t>conv 1.5V</a:t>
            </a:r>
            <a:endParaRPr lang="de-DE" altLang="ru-RU" sz="1000">
              <a:solidFill>
                <a:srgbClr val="009900"/>
              </a:solidFill>
            </a:endParaRPr>
          </a:p>
        </p:txBody>
      </p:sp>
      <p:sp>
        <p:nvSpPr>
          <p:cNvPr id="109" name="Ellipse 116"/>
          <p:cNvSpPr>
            <a:spLocks noChangeArrowheads="1"/>
          </p:cNvSpPr>
          <p:nvPr/>
        </p:nvSpPr>
        <p:spPr bwMode="auto">
          <a:xfrm>
            <a:off x="4102101" y="677863"/>
            <a:ext cx="250825" cy="252412"/>
          </a:xfrm>
          <a:prstGeom prst="ellipse">
            <a:avLst/>
          </a:prstGeom>
          <a:solidFill>
            <a:srgbClr val="7030A0">
              <a:alpha val="70195"/>
            </a:srgbClr>
          </a:solidFill>
          <a:ln w="25400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de-DE" altLang="ru-RU" sz="1800">
                <a:solidFill>
                  <a:srgbClr val="FFFFFF"/>
                </a:solidFill>
              </a:rPr>
              <a:t>  </a:t>
            </a:r>
          </a:p>
        </p:txBody>
      </p:sp>
      <p:cxnSp>
        <p:nvCxnSpPr>
          <p:cNvPr id="110" name="AutoShape 129"/>
          <p:cNvCxnSpPr>
            <a:cxnSpLocks noChangeShapeType="1"/>
            <a:stCxn id="114" idx="6"/>
          </p:cNvCxnSpPr>
          <p:nvPr/>
        </p:nvCxnSpPr>
        <p:spPr bwMode="auto">
          <a:xfrm flipV="1">
            <a:off x="2351089" y="765176"/>
            <a:ext cx="7158037" cy="23813"/>
          </a:xfrm>
          <a:prstGeom prst="bentConnector3">
            <a:avLst>
              <a:gd name="adj1" fmla="val 100144"/>
            </a:avLst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111" name="Rechteck 32"/>
          <p:cNvSpPr>
            <a:spLocks noChangeArrowheads="1"/>
          </p:cNvSpPr>
          <p:nvPr/>
        </p:nvSpPr>
        <p:spPr bwMode="auto">
          <a:xfrm rot="16200000">
            <a:off x="1856582" y="499269"/>
            <a:ext cx="314325" cy="649288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00FF"/>
            </a:solidFill>
            <a:miter lim="800000"/>
            <a:headEnd/>
            <a:tailEnd/>
          </a:ln>
        </p:spPr>
        <p:txBody>
          <a:bodyPr vert="eaVert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ru-RU" sz="1800">
              <a:solidFill>
                <a:srgbClr val="FFFFFF"/>
              </a:solidFill>
            </a:endParaRPr>
          </a:p>
        </p:txBody>
      </p:sp>
      <p:sp>
        <p:nvSpPr>
          <p:cNvPr id="112" name="Rectangle 106"/>
          <p:cNvSpPr>
            <a:spLocks noChangeArrowheads="1"/>
          </p:cNvSpPr>
          <p:nvPr/>
        </p:nvSpPr>
        <p:spPr bwMode="auto">
          <a:xfrm>
            <a:off x="1703388" y="633413"/>
            <a:ext cx="666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=12V</a:t>
            </a:r>
            <a:r>
              <a:rPr lang="en-US" b="1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de-DE" sz="1400" b="1">
              <a:solidFill>
                <a:srgbClr val="FF33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" name="Oval 173"/>
          <p:cNvSpPr>
            <a:spLocks noChangeArrowheads="1"/>
          </p:cNvSpPr>
          <p:nvPr/>
        </p:nvSpPr>
        <p:spPr bwMode="auto">
          <a:xfrm>
            <a:off x="1976439" y="939800"/>
            <a:ext cx="71437" cy="714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4" name="Oval 174"/>
          <p:cNvSpPr>
            <a:spLocks noChangeArrowheads="1"/>
          </p:cNvSpPr>
          <p:nvPr/>
        </p:nvSpPr>
        <p:spPr bwMode="auto">
          <a:xfrm>
            <a:off x="2298700" y="765175"/>
            <a:ext cx="71438" cy="714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15" name="AutoShape 129"/>
          <p:cNvCxnSpPr>
            <a:cxnSpLocks noChangeShapeType="1"/>
            <a:stCxn id="90" idx="0"/>
            <a:endCxn id="136" idx="0"/>
          </p:cNvCxnSpPr>
          <p:nvPr/>
        </p:nvCxnSpPr>
        <p:spPr bwMode="auto">
          <a:xfrm rot="16200000" flipH="1" flipV="1">
            <a:off x="7784307" y="4642645"/>
            <a:ext cx="2003425" cy="595312"/>
          </a:xfrm>
          <a:prstGeom prst="bentConnector3">
            <a:avLst>
              <a:gd name="adj1" fmla="val -11412"/>
            </a:avLst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116" name="AutoShape 154"/>
          <p:cNvCxnSpPr>
            <a:cxnSpLocks noChangeShapeType="1"/>
            <a:stCxn id="140" idx="7"/>
            <a:endCxn id="37" idx="0"/>
          </p:cNvCxnSpPr>
          <p:nvPr/>
        </p:nvCxnSpPr>
        <p:spPr bwMode="auto">
          <a:xfrm rot="16200000" flipH="1">
            <a:off x="8751889" y="1695451"/>
            <a:ext cx="511175" cy="136525"/>
          </a:xfrm>
          <a:prstGeom prst="bentConnector3">
            <a:avLst>
              <a:gd name="adj1" fmla="val 2509"/>
            </a:avLst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117" name="Rectangle 101"/>
          <p:cNvSpPr>
            <a:spLocks noChangeArrowheads="1"/>
          </p:cNvSpPr>
          <p:nvPr/>
        </p:nvSpPr>
        <p:spPr bwMode="auto">
          <a:xfrm rot="5400000">
            <a:off x="7819232" y="4169569"/>
            <a:ext cx="504825" cy="46038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18" name="Rectangle 101"/>
          <p:cNvSpPr>
            <a:spLocks noChangeArrowheads="1"/>
          </p:cNvSpPr>
          <p:nvPr/>
        </p:nvSpPr>
        <p:spPr bwMode="auto">
          <a:xfrm rot="5400000">
            <a:off x="7908132" y="4167982"/>
            <a:ext cx="504825" cy="46038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19" name="Rechteck 32"/>
          <p:cNvSpPr>
            <a:spLocks noChangeArrowheads="1"/>
          </p:cNvSpPr>
          <p:nvPr/>
        </p:nvSpPr>
        <p:spPr bwMode="auto">
          <a:xfrm rot="16200000">
            <a:off x="1870870" y="6049170"/>
            <a:ext cx="314325" cy="649287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00FF"/>
            </a:solidFill>
            <a:miter lim="800000"/>
            <a:headEnd/>
            <a:tailEnd/>
          </a:ln>
        </p:spPr>
        <p:txBody>
          <a:bodyPr vert="eaVert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ru-RU" sz="1800">
              <a:solidFill>
                <a:srgbClr val="FFFFFF"/>
              </a:solidFill>
            </a:endParaRPr>
          </a:p>
        </p:txBody>
      </p:sp>
      <p:sp>
        <p:nvSpPr>
          <p:cNvPr id="120" name="Rectangle 109"/>
          <p:cNvSpPr>
            <a:spLocks noChangeArrowheads="1"/>
          </p:cNvSpPr>
          <p:nvPr/>
        </p:nvSpPr>
        <p:spPr bwMode="auto">
          <a:xfrm>
            <a:off x="1755775" y="6226175"/>
            <a:ext cx="603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=12V</a:t>
            </a:r>
            <a:endParaRPr lang="de-DE" sz="1400" b="1">
              <a:solidFill>
                <a:srgbClr val="FF33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21" name="AutoShape 157"/>
          <p:cNvCxnSpPr>
            <a:cxnSpLocks noChangeShapeType="1"/>
            <a:stCxn id="120" idx="3"/>
            <a:endCxn id="52" idx="2"/>
          </p:cNvCxnSpPr>
          <p:nvPr/>
        </p:nvCxnSpPr>
        <p:spPr bwMode="auto">
          <a:xfrm flipV="1">
            <a:off x="2359025" y="6375401"/>
            <a:ext cx="6858000" cy="3175"/>
          </a:xfrm>
          <a:prstGeom prst="bentConnector3">
            <a:avLst>
              <a:gd name="adj1" fmla="val 50069"/>
            </a:avLst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122" name="AutoShape 157"/>
          <p:cNvCxnSpPr>
            <a:cxnSpLocks noChangeShapeType="1"/>
            <a:stCxn id="98" idx="5"/>
            <a:endCxn id="51" idx="2"/>
          </p:cNvCxnSpPr>
          <p:nvPr/>
        </p:nvCxnSpPr>
        <p:spPr bwMode="auto">
          <a:xfrm rot="5400000" flipH="1" flipV="1">
            <a:off x="4086226" y="4532314"/>
            <a:ext cx="34925" cy="1654175"/>
          </a:xfrm>
          <a:prstGeom prst="bentConnector4">
            <a:avLst>
              <a:gd name="adj1" fmla="val 109088"/>
              <a:gd name="adj2" fmla="val 50671"/>
            </a:avLst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123" name="Rechteck 30"/>
          <p:cNvSpPr>
            <a:spLocks noChangeArrowheads="1"/>
          </p:cNvSpPr>
          <p:nvPr/>
        </p:nvSpPr>
        <p:spPr bwMode="auto">
          <a:xfrm rot="5400000">
            <a:off x="8143082" y="5803107"/>
            <a:ext cx="311150" cy="373063"/>
          </a:xfrm>
          <a:prstGeom prst="rect">
            <a:avLst/>
          </a:prstGeom>
          <a:solidFill>
            <a:srgbClr val="009900"/>
          </a:solidFill>
          <a:ln w="25400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ru-RU" sz="1800">
              <a:solidFill>
                <a:srgbClr val="FFFFFF"/>
              </a:solidFill>
            </a:endParaRPr>
          </a:p>
        </p:txBody>
      </p:sp>
      <p:sp>
        <p:nvSpPr>
          <p:cNvPr id="124" name="Rechteck 114"/>
          <p:cNvSpPr>
            <a:spLocks noChangeArrowheads="1"/>
          </p:cNvSpPr>
          <p:nvPr/>
        </p:nvSpPr>
        <p:spPr bwMode="auto">
          <a:xfrm>
            <a:off x="7673976" y="5559426"/>
            <a:ext cx="7794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ru-RU" sz="1000" b="1">
                <a:solidFill>
                  <a:srgbClr val="009900"/>
                </a:solidFill>
              </a:rPr>
              <a:t>conv 1.5V</a:t>
            </a:r>
            <a:endParaRPr lang="de-DE" altLang="ru-RU" sz="1000" b="1">
              <a:solidFill>
                <a:srgbClr val="009900"/>
              </a:solidFill>
            </a:endParaRPr>
          </a:p>
        </p:txBody>
      </p:sp>
      <p:cxnSp>
        <p:nvCxnSpPr>
          <p:cNvPr id="125" name="Gewinkelte Verbindung 20"/>
          <p:cNvCxnSpPr>
            <a:cxnSpLocks noChangeShapeType="1"/>
            <a:stCxn id="120" idx="2"/>
            <a:endCxn id="123" idx="3"/>
          </p:cNvCxnSpPr>
          <p:nvPr/>
        </p:nvCxnSpPr>
        <p:spPr bwMode="auto">
          <a:xfrm rot="5400000" flipH="1" flipV="1">
            <a:off x="4992688" y="3224213"/>
            <a:ext cx="371475" cy="6242050"/>
          </a:xfrm>
          <a:prstGeom prst="bentConnector3">
            <a:avLst>
              <a:gd name="adj1" fmla="val -45727"/>
            </a:avLst>
          </a:prstGeom>
          <a:noFill/>
          <a:ln w="25400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6" name="Gewinkelte Verbindung 20"/>
          <p:cNvCxnSpPr>
            <a:cxnSpLocks noChangeShapeType="1"/>
            <a:stCxn id="123" idx="3"/>
            <a:endCxn id="52" idx="3"/>
          </p:cNvCxnSpPr>
          <p:nvPr/>
        </p:nvCxnSpPr>
        <p:spPr bwMode="auto">
          <a:xfrm rot="16200000" flipH="1">
            <a:off x="8665370" y="5793582"/>
            <a:ext cx="384175" cy="1116013"/>
          </a:xfrm>
          <a:prstGeom prst="bentConnector3">
            <a:avLst>
              <a:gd name="adj1" fmla="val 140079"/>
            </a:avLst>
          </a:prstGeom>
          <a:noFill/>
          <a:ln w="25400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7" name="Ellipse 116"/>
          <p:cNvSpPr>
            <a:spLocks noChangeArrowheads="1"/>
          </p:cNvSpPr>
          <p:nvPr/>
        </p:nvSpPr>
        <p:spPr bwMode="auto">
          <a:xfrm>
            <a:off x="4111626" y="6294438"/>
            <a:ext cx="250825" cy="252412"/>
          </a:xfrm>
          <a:prstGeom prst="ellipse">
            <a:avLst/>
          </a:prstGeom>
          <a:solidFill>
            <a:srgbClr val="7030A0">
              <a:alpha val="70000"/>
            </a:srgbClr>
          </a:solidFill>
          <a:ln w="25400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128" name="Gewinkelte Verbindung 20"/>
          <p:cNvCxnSpPr>
            <a:cxnSpLocks noChangeShapeType="1"/>
            <a:stCxn id="123" idx="3"/>
          </p:cNvCxnSpPr>
          <p:nvPr/>
        </p:nvCxnSpPr>
        <p:spPr bwMode="auto">
          <a:xfrm rot="5400000" flipH="1" flipV="1">
            <a:off x="7839870" y="4896645"/>
            <a:ext cx="1722437" cy="803275"/>
          </a:xfrm>
          <a:prstGeom prst="bentConnector3">
            <a:avLst>
              <a:gd name="adj1" fmla="val -31338"/>
            </a:avLst>
          </a:prstGeom>
          <a:noFill/>
          <a:ln w="25400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9" name="Ellipse 116"/>
          <p:cNvSpPr>
            <a:spLocks noChangeArrowheads="1"/>
          </p:cNvSpPr>
          <p:nvPr/>
        </p:nvSpPr>
        <p:spPr bwMode="auto">
          <a:xfrm>
            <a:off x="4116389" y="6573838"/>
            <a:ext cx="250825" cy="252412"/>
          </a:xfrm>
          <a:prstGeom prst="ellipse">
            <a:avLst/>
          </a:prstGeom>
          <a:solidFill>
            <a:srgbClr val="7030A0">
              <a:alpha val="70000"/>
            </a:srgbClr>
          </a:solidFill>
          <a:ln w="25400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130" name="Gewinkelte Verbindung 20"/>
          <p:cNvCxnSpPr>
            <a:cxnSpLocks noChangeShapeType="1"/>
            <a:stCxn id="111" idx="1"/>
            <a:endCxn id="48" idx="3"/>
          </p:cNvCxnSpPr>
          <p:nvPr/>
        </p:nvCxnSpPr>
        <p:spPr bwMode="auto">
          <a:xfrm rot="5400000" flipH="1" flipV="1">
            <a:off x="5845176" y="-2886075"/>
            <a:ext cx="49213" cy="7713663"/>
          </a:xfrm>
          <a:prstGeom prst="bentConnector3">
            <a:avLst>
              <a:gd name="adj1" fmla="val -435486"/>
            </a:avLst>
          </a:prstGeom>
          <a:noFill/>
          <a:ln w="25400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1" name="Ellipse 116"/>
          <p:cNvSpPr>
            <a:spLocks noChangeArrowheads="1"/>
          </p:cNvSpPr>
          <p:nvPr/>
        </p:nvSpPr>
        <p:spPr bwMode="auto">
          <a:xfrm>
            <a:off x="4098926" y="1076326"/>
            <a:ext cx="250825" cy="252413"/>
          </a:xfrm>
          <a:prstGeom prst="ellipse">
            <a:avLst/>
          </a:prstGeom>
          <a:solidFill>
            <a:srgbClr val="7030A0">
              <a:alpha val="70000"/>
            </a:srgbClr>
          </a:solidFill>
          <a:ln w="25400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132" name="Gewinkelte Verbindung 20"/>
          <p:cNvCxnSpPr>
            <a:cxnSpLocks noChangeShapeType="1"/>
            <a:stCxn id="37" idx="2"/>
            <a:endCxn id="103" idx="4"/>
          </p:cNvCxnSpPr>
          <p:nvPr/>
        </p:nvCxnSpPr>
        <p:spPr bwMode="auto">
          <a:xfrm rot="16200000" flipH="1">
            <a:off x="9668670" y="1896270"/>
            <a:ext cx="17463" cy="1203325"/>
          </a:xfrm>
          <a:prstGeom prst="bentConnector3">
            <a:avLst>
              <a:gd name="adj1" fmla="val 1154542"/>
            </a:avLst>
          </a:prstGeom>
          <a:noFill/>
          <a:ln w="25400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" name="Gewinkelte Verbindung 20"/>
          <p:cNvCxnSpPr>
            <a:cxnSpLocks noChangeShapeType="1"/>
          </p:cNvCxnSpPr>
          <p:nvPr/>
        </p:nvCxnSpPr>
        <p:spPr bwMode="auto">
          <a:xfrm rot="5400000" flipH="1" flipV="1">
            <a:off x="8628858" y="1359695"/>
            <a:ext cx="1544637" cy="650875"/>
          </a:xfrm>
          <a:prstGeom prst="bentConnector3">
            <a:avLst>
              <a:gd name="adj1" fmla="val -14796"/>
            </a:avLst>
          </a:prstGeom>
          <a:noFill/>
          <a:ln w="25400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4" name="Oval 205"/>
          <p:cNvSpPr>
            <a:spLocks noChangeArrowheads="1"/>
          </p:cNvSpPr>
          <p:nvPr/>
        </p:nvSpPr>
        <p:spPr bwMode="auto">
          <a:xfrm>
            <a:off x="9696450" y="2652714"/>
            <a:ext cx="71438" cy="7143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35" name="Gewinkelte Verbindung 20"/>
          <p:cNvCxnSpPr>
            <a:cxnSpLocks noChangeShapeType="1"/>
            <a:stCxn id="107" idx="3"/>
          </p:cNvCxnSpPr>
          <p:nvPr/>
        </p:nvCxnSpPr>
        <p:spPr bwMode="auto">
          <a:xfrm rot="16200000" flipV="1">
            <a:off x="7919245" y="902495"/>
            <a:ext cx="465137" cy="1158875"/>
          </a:xfrm>
          <a:prstGeom prst="bentConnector3">
            <a:avLst>
              <a:gd name="adj1" fmla="val -10241"/>
            </a:avLst>
          </a:prstGeom>
          <a:noFill/>
          <a:ln w="25400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6" name="Oval 208"/>
          <p:cNvSpPr>
            <a:spLocks noChangeArrowheads="1"/>
          </p:cNvSpPr>
          <p:nvPr/>
        </p:nvSpPr>
        <p:spPr bwMode="auto">
          <a:xfrm>
            <a:off x="8451850" y="5942014"/>
            <a:ext cx="71438" cy="7143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7" name="Oval 211"/>
          <p:cNvSpPr>
            <a:spLocks noChangeArrowheads="1"/>
          </p:cNvSpPr>
          <p:nvPr/>
        </p:nvSpPr>
        <p:spPr bwMode="auto">
          <a:xfrm>
            <a:off x="9879014" y="730250"/>
            <a:ext cx="71437" cy="7143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8" name="Oval 212"/>
          <p:cNvSpPr>
            <a:spLocks noChangeArrowheads="1"/>
          </p:cNvSpPr>
          <p:nvPr/>
        </p:nvSpPr>
        <p:spPr bwMode="auto">
          <a:xfrm>
            <a:off x="9490075" y="744539"/>
            <a:ext cx="71438" cy="7143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9" name="Oval 213"/>
          <p:cNvSpPr>
            <a:spLocks noChangeArrowheads="1"/>
          </p:cNvSpPr>
          <p:nvPr/>
        </p:nvSpPr>
        <p:spPr bwMode="auto">
          <a:xfrm>
            <a:off x="9698039" y="908050"/>
            <a:ext cx="71437" cy="714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0" name="Oval 214"/>
          <p:cNvSpPr>
            <a:spLocks noChangeArrowheads="1"/>
          </p:cNvSpPr>
          <p:nvPr/>
        </p:nvSpPr>
        <p:spPr bwMode="auto">
          <a:xfrm>
            <a:off x="8878889" y="1497014"/>
            <a:ext cx="71437" cy="7143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1" name="Oval 216"/>
          <p:cNvSpPr>
            <a:spLocks noChangeArrowheads="1"/>
          </p:cNvSpPr>
          <p:nvPr/>
        </p:nvSpPr>
        <p:spPr bwMode="auto">
          <a:xfrm flipV="1">
            <a:off x="9048750" y="1995488"/>
            <a:ext cx="71438" cy="698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2" name="Oval 220"/>
          <p:cNvSpPr>
            <a:spLocks noChangeArrowheads="1"/>
          </p:cNvSpPr>
          <p:nvPr/>
        </p:nvSpPr>
        <p:spPr bwMode="auto">
          <a:xfrm>
            <a:off x="4887914" y="1893889"/>
            <a:ext cx="71437" cy="7143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" name="Oval 221"/>
          <p:cNvSpPr>
            <a:spLocks noChangeArrowheads="1"/>
          </p:cNvSpPr>
          <p:nvPr/>
        </p:nvSpPr>
        <p:spPr bwMode="auto">
          <a:xfrm>
            <a:off x="5310188" y="1895475"/>
            <a:ext cx="49212" cy="635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4" name="Oval 222"/>
          <p:cNvSpPr>
            <a:spLocks noChangeArrowheads="1"/>
          </p:cNvSpPr>
          <p:nvPr/>
        </p:nvSpPr>
        <p:spPr bwMode="auto">
          <a:xfrm>
            <a:off x="5103814" y="2038350"/>
            <a:ext cx="71437" cy="714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5" name="Textfeld 40"/>
          <p:cNvSpPr txBox="1">
            <a:spLocks noChangeArrowheads="1"/>
          </p:cNvSpPr>
          <p:nvPr/>
        </p:nvSpPr>
        <p:spPr bwMode="auto">
          <a:xfrm>
            <a:off x="6945314" y="4883150"/>
            <a:ext cx="13668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ru-RU" sz="1200" b="1">
                <a:solidFill>
                  <a:srgbClr val="000000"/>
                </a:solidFill>
              </a:rPr>
              <a:t>FEB:8xSTSxyter</a:t>
            </a:r>
            <a:endParaRPr lang="de-DE" altLang="ru-RU" sz="1200" b="1">
              <a:solidFill>
                <a:srgbClr val="000000"/>
              </a:solidFill>
            </a:endParaRPr>
          </a:p>
        </p:txBody>
      </p:sp>
      <p:sp>
        <p:nvSpPr>
          <p:cNvPr id="146" name="Rectangle 1"/>
          <p:cNvSpPr>
            <a:spLocks noChangeArrowheads="1"/>
          </p:cNvSpPr>
          <p:nvPr/>
        </p:nvSpPr>
        <p:spPr bwMode="auto">
          <a:xfrm>
            <a:off x="4943476" y="3233739"/>
            <a:ext cx="504825" cy="46037"/>
          </a:xfrm>
          <a:prstGeom prst="rect">
            <a:avLst/>
          </a:prstGeom>
          <a:gradFill rotWithShape="1">
            <a:gsLst>
              <a:gs pos="0">
                <a:srgbClr val="CBFFFF"/>
              </a:gs>
              <a:gs pos="100000">
                <a:srgbClr val="B5E5E9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47" name="Textfeld 40"/>
          <p:cNvSpPr txBox="1">
            <a:spLocks noChangeArrowheads="1"/>
          </p:cNvSpPr>
          <p:nvPr/>
        </p:nvSpPr>
        <p:spPr bwMode="auto">
          <a:xfrm>
            <a:off x="6923089" y="2649539"/>
            <a:ext cx="13668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ru-RU" sz="1200" b="1">
                <a:solidFill>
                  <a:srgbClr val="000000"/>
                </a:solidFill>
              </a:rPr>
              <a:t>FEB:8xSTSxyter</a:t>
            </a:r>
            <a:endParaRPr lang="de-DE" altLang="ru-RU" sz="1200" b="1">
              <a:solidFill>
                <a:srgbClr val="000000"/>
              </a:solidFill>
            </a:endParaRPr>
          </a:p>
        </p:txBody>
      </p:sp>
      <p:sp>
        <p:nvSpPr>
          <p:cNvPr id="148" name="Oval 121"/>
          <p:cNvSpPr>
            <a:spLocks noChangeArrowheads="1"/>
          </p:cNvSpPr>
          <p:nvPr/>
        </p:nvSpPr>
        <p:spPr bwMode="auto">
          <a:xfrm>
            <a:off x="7442200" y="4156075"/>
            <a:ext cx="71438" cy="7143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9" name="Rectangle 10315"/>
          <p:cNvSpPr>
            <a:spLocks noChangeArrowheads="1"/>
          </p:cNvSpPr>
          <p:nvPr/>
        </p:nvSpPr>
        <p:spPr bwMode="auto">
          <a:xfrm>
            <a:off x="8123238" y="4286251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ru-RU" sz="1800">
                <a:solidFill>
                  <a:srgbClr val="FF6600"/>
                </a:solidFill>
              </a:rPr>
              <a:t>C</a:t>
            </a:r>
            <a:endParaRPr lang="de-DE" altLang="ru-RU" sz="1800">
              <a:solidFill>
                <a:srgbClr val="FF6600"/>
              </a:solidFill>
            </a:endParaRPr>
          </a:p>
        </p:txBody>
      </p:sp>
      <p:sp>
        <p:nvSpPr>
          <p:cNvPr id="150" name="Rectangle 10315"/>
          <p:cNvSpPr>
            <a:spLocks noChangeArrowheads="1"/>
          </p:cNvSpPr>
          <p:nvPr/>
        </p:nvSpPr>
        <p:spPr bwMode="auto">
          <a:xfrm>
            <a:off x="8123238" y="2349501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ru-RU" sz="1800">
                <a:solidFill>
                  <a:srgbClr val="FF6600"/>
                </a:solidFill>
              </a:rPr>
              <a:t>C</a:t>
            </a:r>
            <a:endParaRPr lang="de-DE" altLang="ru-RU" sz="1800">
              <a:solidFill>
                <a:srgbClr val="FF6600"/>
              </a:solidFill>
            </a:endParaRPr>
          </a:p>
        </p:txBody>
      </p:sp>
      <p:sp>
        <p:nvSpPr>
          <p:cNvPr id="151" name="Oval 106"/>
          <p:cNvSpPr>
            <a:spLocks noChangeArrowheads="1"/>
          </p:cNvSpPr>
          <p:nvPr/>
        </p:nvSpPr>
        <p:spPr bwMode="auto">
          <a:xfrm>
            <a:off x="5087939" y="5459414"/>
            <a:ext cx="71437" cy="7143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2" name="Oval 222"/>
          <p:cNvSpPr>
            <a:spLocks noChangeArrowheads="1"/>
          </p:cNvSpPr>
          <p:nvPr/>
        </p:nvSpPr>
        <p:spPr bwMode="auto">
          <a:xfrm>
            <a:off x="5686425" y="2586039"/>
            <a:ext cx="71438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" name="Oval 222"/>
          <p:cNvSpPr>
            <a:spLocks noChangeArrowheads="1"/>
          </p:cNvSpPr>
          <p:nvPr/>
        </p:nvSpPr>
        <p:spPr bwMode="auto">
          <a:xfrm>
            <a:off x="5664200" y="4230689"/>
            <a:ext cx="71438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4" name="Ellipse 116"/>
          <p:cNvSpPr>
            <a:spLocks noChangeArrowheads="1"/>
          </p:cNvSpPr>
          <p:nvPr/>
        </p:nvSpPr>
        <p:spPr bwMode="auto">
          <a:xfrm>
            <a:off x="4130675" y="2241550"/>
            <a:ext cx="179388" cy="179388"/>
          </a:xfrm>
          <a:prstGeom prst="ellipse">
            <a:avLst/>
          </a:prstGeom>
          <a:solidFill>
            <a:srgbClr val="7030A0">
              <a:alpha val="70000"/>
            </a:srgb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155" name="Ellipse 116"/>
          <p:cNvSpPr>
            <a:spLocks noChangeArrowheads="1"/>
          </p:cNvSpPr>
          <p:nvPr/>
        </p:nvSpPr>
        <p:spPr bwMode="auto">
          <a:xfrm>
            <a:off x="4141789" y="5259389"/>
            <a:ext cx="179387" cy="179387"/>
          </a:xfrm>
          <a:prstGeom prst="ellipse">
            <a:avLst/>
          </a:prstGeom>
          <a:solidFill>
            <a:srgbClr val="7030A0">
              <a:alpha val="70000"/>
            </a:srgb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156" name="Ellipse 116"/>
          <p:cNvSpPr>
            <a:spLocks noChangeArrowheads="1"/>
          </p:cNvSpPr>
          <p:nvPr/>
        </p:nvSpPr>
        <p:spPr bwMode="auto">
          <a:xfrm>
            <a:off x="4146550" y="5657851"/>
            <a:ext cx="179388" cy="180975"/>
          </a:xfrm>
          <a:prstGeom prst="ellipse">
            <a:avLst/>
          </a:prstGeom>
          <a:solidFill>
            <a:srgbClr val="7030A0">
              <a:alpha val="70000"/>
            </a:srgb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157" name="Ellipse 116"/>
          <p:cNvSpPr>
            <a:spLocks noChangeArrowheads="1"/>
          </p:cNvSpPr>
          <p:nvPr/>
        </p:nvSpPr>
        <p:spPr bwMode="auto">
          <a:xfrm>
            <a:off x="4141789" y="4175125"/>
            <a:ext cx="179387" cy="179388"/>
          </a:xfrm>
          <a:prstGeom prst="ellipse">
            <a:avLst/>
          </a:prstGeom>
          <a:solidFill>
            <a:srgbClr val="7030A0">
              <a:alpha val="70000"/>
            </a:srgb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158" name="Ellipse 116"/>
          <p:cNvSpPr>
            <a:spLocks noChangeArrowheads="1"/>
          </p:cNvSpPr>
          <p:nvPr/>
        </p:nvSpPr>
        <p:spPr bwMode="auto">
          <a:xfrm>
            <a:off x="4141789" y="2533650"/>
            <a:ext cx="179387" cy="179388"/>
          </a:xfrm>
          <a:prstGeom prst="ellipse">
            <a:avLst/>
          </a:prstGeom>
          <a:solidFill>
            <a:srgbClr val="7030A0">
              <a:alpha val="70000"/>
            </a:srgb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159" name="Elbow Connector 97"/>
          <p:cNvCxnSpPr>
            <a:cxnSpLocks noChangeShapeType="1"/>
          </p:cNvCxnSpPr>
          <p:nvPr/>
        </p:nvCxnSpPr>
        <p:spPr bwMode="auto">
          <a:xfrm rot="5400000" flipH="1" flipV="1">
            <a:off x="5357019" y="2886869"/>
            <a:ext cx="153988" cy="539750"/>
          </a:xfrm>
          <a:prstGeom prst="bentConnector2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0" name="Elbow Connector 312"/>
          <p:cNvCxnSpPr>
            <a:cxnSpLocks noChangeShapeType="1"/>
          </p:cNvCxnSpPr>
          <p:nvPr/>
        </p:nvCxnSpPr>
        <p:spPr bwMode="auto">
          <a:xfrm rot="16200000" flipH="1">
            <a:off x="5326063" y="3205163"/>
            <a:ext cx="215900" cy="539750"/>
          </a:xfrm>
          <a:prstGeom prst="bentConnector2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1" name="AutoShape 129"/>
          <p:cNvCxnSpPr>
            <a:cxnSpLocks noChangeShapeType="1"/>
          </p:cNvCxnSpPr>
          <p:nvPr/>
        </p:nvCxnSpPr>
        <p:spPr bwMode="auto">
          <a:xfrm rot="16200000" flipH="1">
            <a:off x="7788276" y="801688"/>
            <a:ext cx="781050" cy="708025"/>
          </a:xfrm>
          <a:prstGeom prst="bentConnector2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162" name="AutoShape 129"/>
          <p:cNvCxnSpPr>
            <a:cxnSpLocks noChangeShapeType="1"/>
          </p:cNvCxnSpPr>
          <p:nvPr/>
        </p:nvCxnSpPr>
        <p:spPr bwMode="auto">
          <a:xfrm flipV="1">
            <a:off x="2359025" y="6003925"/>
            <a:ext cx="5741988" cy="374650"/>
          </a:xfrm>
          <a:prstGeom prst="bentConnector3">
            <a:avLst>
              <a:gd name="adj1" fmla="val 95907"/>
            </a:avLst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163" name="Rectangle 172"/>
          <p:cNvSpPr>
            <a:spLocks noChangeArrowheads="1"/>
          </p:cNvSpPr>
          <p:nvPr/>
        </p:nvSpPr>
        <p:spPr bwMode="auto">
          <a:xfrm>
            <a:off x="6175375" y="4508501"/>
            <a:ext cx="287338" cy="144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de-DE" sz="800" b="1">
                <a:solidFill>
                  <a:schemeClr val="hlink"/>
                </a:solidFill>
                <a:latin typeface="Arial" charset="0"/>
                <a:ea typeface="ＭＳ Ｐゴシック" charset="0"/>
                <a:cs typeface="ＭＳ Ｐゴシック" charset="0"/>
              </a:rPr>
              <a:t>LDO</a:t>
            </a:r>
          </a:p>
        </p:txBody>
      </p:sp>
      <p:cxnSp>
        <p:nvCxnSpPr>
          <p:cNvPr id="164" name="AutoShape 164"/>
          <p:cNvCxnSpPr>
            <a:cxnSpLocks noChangeShapeType="1"/>
          </p:cNvCxnSpPr>
          <p:nvPr/>
        </p:nvCxnSpPr>
        <p:spPr bwMode="auto">
          <a:xfrm rot="16200000" flipH="1" flipV="1">
            <a:off x="6598445" y="3744120"/>
            <a:ext cx="341313" cy="898525"/>
          </a:xfrm>
          <a:prstGeom prst="bentConnector3">
            <a:avLst>
              <a:gd name="adj1" fmla="val -110699"/>
            </a:avLst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165" name="AutoShape 164"/>
          <p:cNvCxnSpPr>
            <a:cxnSpLocks noChangeShapeType="1"/>
          </p:cNvCxnSpPr>
          <p:nvPr/>
        </p:nvCxnSpPr>
        <p:spPr bwMode="auto">
          <a:xfrm flipH="1">
            <a:off x="6462714" y="3865563"/>
            <a:ext cx="555625" cy="715962"/>
          </a:xfrm>
          <a:prstGeom prst="bentConnector3">
            <a:avLst>
              <a:gd name="adj1" fmla="val 85713"/>
            </a:avLst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166" name="Rectangle 175"/>
          <p:cNvSpPr>
            <a:spLocks noChangeArrowheads="1"/>
          </p:cNvSpPr>
          <p:nvPr/>
        </p:nvSpPr>
        <p:spPr bwMode="auto">
          <a:xfrm>
            <a:off x="6167439" y="1838326"/>
            <a:ext cx="287337" cy="144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de-DE" sz="800" b="1">
                <a:solidFill>
                  <a:schemeClr val="hlink"/>
                </a:solidFill>
                <a:latin typeface="Arial" charset="0"/>
                <a:ea typeface="ＭＳ Ｐゴシック" charset="0"/>
                <a:cs typeface="ＭＳ Ｐゴシック" charset="0"/>
              </a:rPr>
              <a:t>LDO</a:t>
            </a:r>
          </a:p>
        </p:txBody>
      </p:sp>
      <p:sp>
        <p:nvSpPr>
          <p:cNvPr id="167" name="Rectangle 176"/>
          <p:cNvSpPr>
            <a:spLocks noChangeArrowheads="1"/>
          </p:cNvSpPr>
          <p:nvPr/>
        </p:nvSpPr>
        <p:spPr bwMode="auto">
          <a:xfrm>
            <a:off x="6167439" y="1700213"/>
            <a:ext cx="287337" cy="1444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de-DE" sz="800" b="1">
                <a:solidFill>
                  <a:schemeClr val="hlink"/>
                </a:solidFill>
                <a:latin typeface="Arial" charset="0"/>
                <a:ea typeface="ＭＳ Ｐゴシック" charset="0"/>
                <a:cs typeface="ＭＳ Ｐゴシック" charset="0"/>
              </a:rPr>
              <a:t>LDO</a:t>
            </a:r>
          </a:p>
        </p:txBody>
      </p:sp>
      <p:cxnSp>
        <p:nvCxnSpPr>
          <p:cNvPr id="168" name="AutoShape 164"/>
          <p:cNvCxnSpPr>
            <a:cxnSpLocks noChangeShapeType="1"/>
          </p:cNvCxnSpPr>
          <p:nvPr/>
        </p:nvCxnSpPr>
        <p:spPr bwMode="auto">
          <a:xfrm rot="5400000" flipH="1">
            <a:off x="6692107" y="1535907"/>
            <a:ext cx="295275" cy="769938"/>
          </a:xfrm>
          <a:prstGeom prst="bentConnector2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169" name="Oval 121"/>
          <p:cNvSpPr>
            <a:spLocks noChangeArrowheads="1"/>
          </p:cNvSpPr>
          <p:nvPr/>
        </p:nvSpPr>
        <p:spPr bwMode="auto">
          <a:xfrm>
            <a:off x="7181850" y="3998914"/>
            <a:ext cx="71438" cy="7143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0" name="Oval 121"/>
          <p:cNvSpPr>
            <a:spLocks noChangeArrowheads="1"/>
          </p:cNvSpPr>
          <p:nvPr/>
        </p:nvSpPr>
        <p:spPr bwMode="auto">
          <a:xfrm>
            <a:off x="6946900" y="3829050"/>
            <a:ext cx="71438" cy="7143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1" name="Oval 121"/>
          <p:cNvSpPr>
            <a:spLocks noChangeArrowheads="1"/>
          </p:cNvSpPr>
          <p:nvPr/>
        </p:nvSpPr>
        <p:spPr bwMode="auto">
          <a:xfrm>
            <a:off x="7181850" y="2033589"/>
            <a:ext cx="71438" cy="7143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2" name="Rectangle 181"/>
          <p:cNvSpPr>
            <a:spLocks noChangeArrowheads="1"/>
          </p:cNvSpPr>
          <p:nvPr/>
        </p:nvSpPr>
        <p:spPr bwMode="auto">
          <a:xfrm>
            <a:off x="5951539" y="4005263"/>
            <a:ext cx="395287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>
                <a:solidFill>
                  <a:srgbClr val="009900"/>
                </a:solidFill>
                <a:latin typeface="Arial" charset="0"/>
                <a:ea typeface="ＭＳ Ｐゴシック" charset="0"/>
                <a:cs typeface="ＭＳ Ｐゴシック" charset="0"/>
              </a:rPr>
              <a:t>1.8V</a:t>
            </a:r>
            <a:endParaRPr lang="de-DE" sz="800" b="1">
              <a:solidFill>
                <a:srgbClr val="0099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3" name="Rectangle 182"/>
          <p:cNvSpPr>
            <a:spLocks noChangeArrowheads="1"/>
          </p:cNvSpPr>
          <p:nvPr/>
        </p:nvSpPr>
        <p:spPr bwMode="auto">
          <a:xfrm>
            <a:off x="6492875" y="4222751"/>
            <a:ext cx="39528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>
                <a:solidFill>
                  <a:srgbClr val="009900"/>
                </a:solidFill>
                <a:latin typeface="Arial" charset="0"/>
                <a:ea typeface="ＭＳ Ｐゴシック" charset="0"/>
                <a:cs typeface="ＭＳ Ｐゴシック" charset="0"/>
              </a:rPr>
              <a:t>1.2V</a:t>
            </a:r>
            <a:endParaRPr lang="de-DE" sz="800" b="1">
              <a:solidFill>
                <a:srgbClr val="0099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" name="Rectangle 183"/>
          <p:cNvSpPr>
            <a:spLocks noChangeArrowheads="1"/>
          </p:cNvSpPr>
          <p:nvPr/>
        </p:nvSpPr>
        <p:spPr bwMode="auto">
          <a:xfrm>
            <a:off x="6096000" y="1527176"/>
            <a:ext cx="39528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>
                <a:solidFill>
                  <a:srgbClr val="009900"/>
                </a:solidFill>
                <a:latin typeface="Arial" charset="0"/>
                <a:ea typeface="ＭＳ Ｐゴシック" charset="0"/>
                <a:cs typeface="ＭＳ Ｐゴシック" charset="0"/>
              </a:rPr>
              <a:t>1.8V</a:t>
            </a:r>
            <a:endParaRPr lang="de-DE" sz="800" b="1">
              <a:solidFill>
                <a:srgbClr val="0099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" name="Rectangle 184"/>
          <p:cNvSpPr>
            <a:spLocks noChangeArrowheads="1"/>
          </p:cNvSpPr>
          <p:nvPr/>
        </p:nvSpPr>
        <p:spPr bwMode="auto">
          <a:xfrm>
            <a:off x="5845175" y="1957388"/>
            <a:ext cx="395288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>
                <a:solidFill>
                  <a:srgbClr val="009900"/>
                </a:solidFill>
                <a:latin typeface="Arial" charset="0"/>
                <a:ea typeface="ＭＳ Ｐゴシック" charset="0"/>
                <a:cs typeface="ＭＳ Ｐゴシック" charset="0"/>
              </a:rPr>
              <a:t>1.2V</a:t>
            </a:r>
            <a:endParaRPr lang="de-DE" sz="800" b="1">
              <a:solidFill>
                <a:srgbClr val="0099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76" name="AutoShape 152"/>
          <p:cNvCxnSpPr>
            <a:cxnSpLocks noChangeShapeType="1"/>
          </p:cNvCxnSpPr>
          <p:nvPr/>
        </p:nvCxnSpPr>
        <p:spPr bwMode="auto">
          <a:xfrm rot="16200000">
            <a:off x="5693570" y="1431132"/>
            <a:ext cx="131762" cy="815975"/>
          </a:xfrm>
          <a:prstGeom prst="bentConnector2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177" name="Gewinkelte Verbindung 20"/>
          <p:cNvCxnSpPr>
            <a:cxnSpLocks noChangeShapeType="1"/>
            <a:endCxn id="152" idx="0"/>
          </p:cNvCxnSpPr>
          <p:nvPr/>
        </p:nvCxnSpPr>
        <p:spPr bwMode="auto">
          <a:xfrm rot="5400000">
            <a:off x="5822950" y="1830388"/>
            <a:ext cx="655638" cy="855662"/>
          </a:xfrm>
          <a:prstGeom prst="bentConnector3">
            <a:avLst>
              <a:gd name="adj1" fmla="val 106051"/>
            </a:avLst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8" name="Oval 157"/>
          <p:cNvSpPr>
            <a:spLocks noChangeArrowheads="1"/>
          </p:cNvSpPr>
          <p:nvPr/>
        </p:nvSpPr>
        <p:spPr bwMode="auto">
          <a:xfrm>
            <a:off x="6567489" y="1870075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" name="Oval 162"/>
          <p:cNvSpPr>
            <a:spLocks noChangeArrowheads="1"/>
          </p:cNvSpPr>
          <p:nvPr/>
        </p:nvSpPr>
        <p:spPr bwMode="auto">
          <a:xfrm>
            <a:off x="6505575" y="4240214"/>
            <a:ext cx="71438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" name="Rechteck 95"/>
          <p:cNvSpPr>
            <a:spLocks noChangeArrowheads="1"/>
          </p:cNvSpPr>
          <p:nvPr/>
        </p:nvSpPr>
        <p:spPr bwMode="auto">
          <a:xfrm>
            <a:off x="2566988" y="1412876"/>
            <a:ext cx="1428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ru-RU" sz="1800" b="1">
                <a:solidFill>
                  <a:srgbClr val="33CCFF"/>
                </a:solidFill>
              </a:rPr>
              <a:t>FLOATING!</a:t>
            </a:r>
            <a:endParaRPr lang="de-DE" altLang="ru-RU" sz="1800" b="1">
              <a:solidFill>
                <a:srgbClr val="33CCFF"/>
              </a:solidFill>
            </a:endParaRPr>
          </a:p>
        </p:txBody>
      </p:sp>
      <p:cxnSp>
        <p:nvCxnSpPr>
          <p:cNvPr id="181" name="Gewinkelte Verbindung 38"/>
          <p:cNvCxnSpPr>
            <a:cxnSpLocks noChangeShapeType="1"/>
            <a:stCxn id="166" idx="2"/>
            <a:endCxn id="182" idx="4"/>
          </p:cNvCxnSpPr>
          <p:nvPr/>
        </p:nvCxnSpPr>
        <p:spPr bwMode="auto">
          <a:xfrm rot="5400000">
            <a:off x="5537995" y="1585120"/>
            <a:ext cx="376237" cy="1171575"/>
          </a:xfrm>
          <a:prstGeom prst="bentConnector3">
            <a:avLst>
              <a:gd name="adj1" fmla="val 95778"/>
            </a:avLst>
          </a:prstGeom>
          <a:noFill/>
          <a:ln w="254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2" name="Oval 222"/>
          <p:cNvSpPr>
            <a:spLocks noChangeArrowheads="1"/>
          </p:cNvSpPr>
          <p:nvPr/>
        </p:nvSpPr>
        <p:spPr bwMode="auto">
          <a:xfrm>
            <a:off x="5103814" y="2287589"/>
            <a:ext cx="71437" cy="7143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83" name="Gewinkelte Verbindung 69"/>
          <p:cNvCxnSpPr>
            <a:cxnSpLocks noChangeShapeType="1"/>
          </p:cNvCxnSpPr>
          <p:nvPr/>
        </p:nvCxnSpPr>
        <p:spPr bwMode="auto">
          <a:xfrm rot="5400000">
            <a:off x="5283201" y="4503738"/>
            <a:ext cx="877887" cy="1195388"/>
          </a:xfrm>
          <a:prstGeom prst="bentConnector3">
            <a:avLst>
              <a:gd name="adj1" fmla="val 123690"/>
            </a:avLst>
          </a:prstGeom>
          <a:noFill/>
          <a:ln w="254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" name="AutoShape 164"/>
          <p:cNvCxnSpPr>
            <a:cxnSpLocks noChangeShapeType="1"/>
            <a:stCxn id="163" idx="1"/>
          </p:cNvCxnSpPr>
          <p:nvPr/>
        </p:nvCxnSpPr>
        <p:spPr bwMode="auto">
          <a:xfrm rot="10800000" flipV="1">
            <a:off x="5521325" y="4579939"/>
            <a:ext cx="654050" cy="1587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185" name="Oval 116"/>
          <p:cNvSpPr>
            <a:spLocks noChangeArrowheads="1"/>
          </p:cNvSpPr>
          <p:nvPr/>
        </p:nvSpPr>
        <p:spPr bwMode="auto">
          <a:xfrm>
            <a:off x="6281739" y="4460875"/>
            <a:ext cx="71437" cy="7143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6" name="Oval 116"/>
          <p:cNvSpPr>
            <a:spLocks noChangeArrowheads="1"/>
          </p:cNvSpPr>
          <p:nvPr/>
        </p:nvSpPr>
        <p:spPr bwMode="auto">
          <a:xfrm>
            <a:off x="6284914" y="4319589"/>
            <a:ext cx="71437" cy="7143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7" name="Rectangle 199"/>
          <p:cNvSpPr>
            <a:spLocks noChangeArrowheads="1"/>
          </p:cNvSpPr>
          <p:nvPr/>
        </p:nvSpPr>
        <p:spPr bwMode="auto">
          <a:xfrm>
            <a:off x="6175375" y="4364038"/>
            <a:ext cx="287338" cy="1444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de-DE" sz="800" b="1">
                <a:solidFill>
                  <a:schemeClr val="hlink"/>
                </a:solidFill>
                <a:latin typeface="Arial" charset="0"/>
                <a:ea typeface="ＭＳ Ｐゴシック" charset="0"/>
                <a:cs typeface="ＭＳ Ｐゴシック" charset="0"/>
              </a:rPr>
              <a:t>LDO</a:t>
            </a:r>
          </a:p>
        </p:txBody>
      </p:sp>
      <p:cxnSp>
        <p:nvCxnSpPr>
          <p:cNvPr id="188" name="AutoShape 129"/>
          <p:cNvCxnSpPr>
            <a:cxnSpLocks noChangeShapeType="1"/>
          </p:cNvCxnSpPr>
          <p:nvPr/>
        </p:nvCxnSpPr>
        <p:spPr bwMode="auto">
          <a:xfrm flipV="1">
            <a:off x="3270251" y="1930400"/>
            <a:ext cx="1617663" cy="1588"/>
          </a:xfrm>
          <a:prstGeom prst="bentConnector3">
            <a:avLst>
              <a:gd name="adj1" fmla="val 49949"/>
            </a:avLst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189" name="Oval 137"/>
          <p:cNvSpPr>
            <a:spLocks noChangeArrowheads="1"/>
          </p:cNvSpPr>
          <p:nvPr/>
        </p:nvSpPr>
        <p:spPr bwMode="auto">
          <a:xfrm>
            <a:off x="2892425" y="2047875"/>
            <a:ext cx="71438" cy="714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0" name="Oval 181"/>
          <p:cNvSpPr>
            <a:spLocks noChangeArrowheads="1"/>
          </p:cNvSpPr>
          <p:nvPr/>
        </p:nvSpPr>
        <p:spPr bwMode="auto">
          <a:xfrm>
            <a:off x="2024064" y="6499225"/>
            <a:ext cx="71437" cy="714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1" name="Oval 133"/>
          <p:cNvSpPr>
            <a:spLocks noChangeArrowheads="1"/>
          </p:cNvSpPr>
          <p:nvPr/>
        </p:nvSpPr>
        <p:spPr bwMode="auto">
          <a:xfrm>
            <a:off x="8066089" y="5962650"/>
            <a:ext cx="71437" cy="714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2" name="Oval 133"/>
          <p:cNvSpPr>
            <a:spLocks noChangeArrowheads="1"/>
          </p:cNvSpPr>
          <p:nvPr/>
        </p:nvSpPr>
        <p:spPr bwMode="auto">
          <a:xfrm>
            <a:off x="4897439" y="5307014"/>
            <a:ext cx="71437" cy="7143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3" name="Oval 214"/>
          <p:cNvSpPr>
            <a:spLocks noChangeArrowheads="1"/>
          </p:cNvSpPr>
          <p:nvPr/>
        </p:nvSpPr>
        <p:spPr bwMode="auto">
          <a:xfrm>
            <a:off x="8693150" y="1670050"/>
            <a:ext cx="71438" cy="7143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" name="Oval 214"/>
          <p:cNvSpPr>
            <a:spLocks noChangeArrowheads="1"/>
          </p:cNvSpPr>
          <p:nvPr/>
        </p:nvSpPr>
        <p:spPr bwMode="auto">
          <a:xfrm>
            <a:off x="8507414" y="1503364"/>
            <a:ext cx="71437" cy="7143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5" name="Oval 214"/>
          <p:cNvSpPr>
            <a:spLocks noChangeArrowheads="1"/>
          </p:cNvSpPr>
          <p:nvPr/>
        </p:nvSpPr>
        <p:spPr bwMode="auto">
          <a:xfrm>
            <a:off x="7535864" y="1177925"/>
            <a:ext cx="71437" cy="7143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6" name="Oval 214"/>
          <p:cNvSpPr>
            <a:spLocks noChangeArrowheads="1"/>
          </p:cNvSpPr>
          <p:nvPr/>
        </p:nvSpPr>
        <p:spPr bwMode="auto">
          <a:xfrm>
            <a:off x="9042400" y="2435225"/>
            <a:ext cx="71438" cy="7143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7" name="Oval 182"/>
          <p:cNvSpPr>
            <a:spLocks noChangeArrowheads="1"/>
          </p:cNvSpPr>
          <p:nvPr/>
        </p:nvSpPr>
        <p:spPr bwMode="auto">
          <a:xfrm>
            <a:off x="2317750" y="6342064"/>
            <a:ext cx="71438" cy="7143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8" name="Oval 131"/>
          <p:cNvSpPr>
            <a:spLocks noChangeArrowheads="1"/>
          </p:cNvSpPr>
          <p:nvPr/>
        </p:nvSpPr>
        <p:spPr bwMode="auto">
          <a:xfrm>
            <a:off x="9186864" y="6337300"/>
            <a:ext cx="71437" cy="714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9" name="Oval 136"/>
          <p:cNvSpPr>
            <a:spLocks noChangeArrowheads="1"/>
          </p:cNvSpPr>
          <p:nvPr/>
        </p:nvSpPr>
        <p:spPr bwMode="auto">
          <a:xfrm>
            <a:off x="9385300" y="6497639"/>
            <a:ext cx="71438" cy="7143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0" name="Oval 124"/>
          <p:cNvSpPr>
            <a:spLocks noChangeArrowheads="1"/>
          </p:cNvSpPr>
          <p:nvPr/>
        </p:nvSpPr>
        <p:spPr bwMode="auto">
          <a:xfrm>
            <a:off x="9566275" y="6342064"/>
            <a:ext cx="71438" cy="7143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1" name="Oval 214"/>
          <p:cNvSpPr>
            <a:spLocks noChangeArrowheads="1"/>
          </p:cNvSpPr>
          <p:nvPr/>
        </p:nvSpPr>
        <p:spPr bwMode="auto">
          <a:xfrm>
            <a:off x="7777164" y="752475"/>
            <a:ext cx="71437" cy="7143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2" name="Oval 221"/>
          <p:cNvSpPr>
            <a:spLocks noChangeArrowheads="1"/>
          </p:cNvSpPr>
          <p:nvPr/>
        </p:nvSpPr>
        <p:spPr bwMode="auto">
          <a:xfrm>
            <a:off x="5313363" y="1749425"/>
            <a:ext cx="49212" cy="635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" name="Oval 161"/>
          <p:cNvSpPr>
            <a:spLocks noChangeArrowheads="1"/>
          </p:cNvSpPr>
          <p:nvPr/>
        </p:nvSpPr>
        <p:spPr bwMode="auto">
          <a:xfrm>
            <a:off x="9043989" y="4389439"/>
            <a:ext cx="71437" cy="7143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" name="Oval 210"/>
          <p:cNvSpPr>
            <a:spLocks noChangeArrowheads="1"/>
          </p:cNvSpPr>
          <p:nvPr/>
        </p:nvSpPr>
        <p:spPr bwMode="auto">
          <a:xfrm>
            <a:off x="8266114" y="6097589"/>
            <a:ext cx="71437" cy="7143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" name="Oval 122"/>
          <p:cNvSpPr>
            <a:spLocks noChangeArrowheads="1"/>
          </p:cNvSpPr>
          <p:nvPr/>
        </p:nvSpPr>
        <p:spPr bwMode="auto">
          <a:xfrm>
            <a:off x="5275264" y="5314950"/>
            <a:ext cx="71437" cy="5238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" name="Gleichschenkliges Dreieck 37"/>
          <p:cNvSpPr>
            <a:spLocks noChangeArrowheads="1"/>
          </p:cNvSpPr>
          <p:nvPr/>
        </p:nvSpPr>
        <p:spPr bwMode="auto">
          <a:xfrm rot="10800000">
            <a:off x="1870076" y="1557339"/>
            <a:ext cx="295275" cy="185737"/>
          </a:xfrm>
          <a:prstGeom prst="triangle">
            <a:avLst>
              <a:gd name="adj" fmla="val 50000"/>
            </a:avLst>
          </a:prstGeom>
          <a:pattFill prst="ltHorz">
            <a:fgClr>
              <a:schemeClr val="accent1"/>
            </a:fgClr>
            <a:bgClr>
              <a:schemeClr val="bg1"/>
            </a:bgClr>
          </a:pattFill>
          <a:ln w="25400">
            <a:solidFill>
              <a:srgbClr val="993366"/>
            </a:solidFill>
            <a:miter lim="800000"/>
            <a:headEnd/>
            <a:tailEnd/>
          </a:ln>
        </p:spPr>
        <p:txBody>
          <a:bodyPr rot="1080000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ru-RU" sz="1800">
              <a:solidFill>
                <a:srgbClr val="FFFFFF"/>
              </a:solidFill>
            </a:endParaRPr>
          </a:p>
        </p:txBody>
      </p:sp>
      <p:cxnSp>
        <p:nvCxnSpPr>
          <p:cNvPr id="207" name="Gewinkelte Verbindung 38"/>
          <p:cNvCxnSpPr>
            <a:cxnSpLocks noChangeShapeType="1"/>
            <a:stCxn id="206" idx="3"/>
            <a:endCxn id="113" idx="4"/>
          </p:cNvCxnSpPr>
          <p:nvPr/>
        </p:nvCxnSpPr>
        <p:spPr bwMode="auto">
          <a:xfrm rot="16200000" flipV="1">
            <a:off x="1742282" y="1281907"/>
            <a:ext cx="546100" cy="4763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8" name="Gleichschenkliges Dreieck 37"/>
          <p:cNvSpPr>
            <a:spLocks noChangeArrowheads="1"/>
          </p:cNvSpPr>
          <p:nvPr/>
        </p:nvSpPr>
        <p:spPr bwMode="auto">
          <a:xfrm rot="10800000">
            <a:off x="1744664" y="5905500"/>
            <a:ext cx="295275" cy="185738"/>
          </a:xfrm>
          <a:prstGeom prst="triangle">
            <a:avLst>
              <a:gd name="adj" fmla="val 50000"/>
            </a:avLst>
          </a:prstGeom>
          <a:pattFill prst="ltHorz">
            <a:fgClr>
              <a:schemeClr val="accent1"/>
            </a:fgClr>
            <a:bgClr>
              <a:schemeClr val="bg1"/>
            </a:bgClr>
          </a:pattFill>
          <a:ln w="25400">
            <a:solidFill>
              <a:srgbClr val="993366"/>
            </a:solidFill>
            <a:miter lim="800000"/>
            <a:headEnd/>
            <a:tailEnd/>
          </a:ln>
        </p:spPr>
        <p:txBody>
          <a:bodyPr rot="1080000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ru-RU" sz="1800">
              <a:solidFill>
                <a:srgbClr val="FFFFFF"/>
              </a:solidFill>
            </a:endParaRPr>
          </a:p>
        </p:txBody>
      </p:sp>
      <p:cxnSp>
        <p:nvCxnSpPr>
          <p:cNvPr id="209" name="Gewinkelte Verbindung 38"/>
          <p:cNvCxnSpPr>
            <a:cxnSpLocks noChangeShapeType="1"/>
            <a:stCxn id="208" idx="3"/>
          </p:cNvCxnSpPr>
          <p:nvPr/>
        </p:nvCxnSpPr>
        <p:spPr bwMode="auto">
          <a:xfrm rot="16200000" flipH="1" flipV="1">
            <a:off x="1364456" y="6172994"/>
            <a:ext cx="795338" cy="260350"/>
          </a:xfrm>
          <a:prstGeom prst="bentConnector3">
            <a:avLst>
              <a:gd name="adj1" fmla="val -28773"/>
            </a:avLst>
          </a:prstGeom>
          <a:noFill/>
          <a:ln w="25400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0" name="Gewinkelte Verbindung 38"/>
          <p:cNvCxnSpPr>
            <a:cxnSpLocks noChangeShapeType="1"/>
          </p:cNvCxnSpPr>
          <p:nvPr/>
        </p:nvCxnSpPr>
        <p:spPr bwMode="auto">
          <a:xfrm>
            <a:off x="1631950" y="6700838"/>
            <a:ext cx="458788" cy="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1" name="Rechteck 95"/>
          <p:cNvSpPr>
            <a:spLocks noChangeArrowheads="1"/>
          </p:cNvSpPr>
          <p:nvPr/>
        </p:nvSpPr>
        <p:spPr bwMode="auto">
          <a:xfrm>
            <a:off x="1571625" y="4868863"/>
            <a:ext cx="1428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ru-RU" sz="1800" b="1">
                <a:solidFill>
                  <a:srgbClr val="33CCFF"/>
                </a:solidFill>
              </a:rPr>
              <a:t>FLOATING!</a:t>
            </a:r>
            <a:endParaRPr lang="de-DE" altLang="ru-RU" sz="1800" b="1">
              <a:solidFill>
                <a:srgbClr val="33CCFF"/>
              </a:solidFill>
            </a:endParaRPr>
          </a:p>
        </p:txBody>
      </p:sp>
      <p:sp>
        <p:nvSpPr>
          <p:cNvPr id="212" name="Rectangle 210"/>
          <p:cNvSpPr>
            <a:spLocks noChangeArrowheads="1"/>
          </p:cNvSpPr>
          <p:nvPr/>
        </p:nvSpPr>
        <p:spPr bwMode="auto">
          <a:xfrm>
            <a:off x="7980364" y="2990850"/>
            <a:ext cx="18164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ru-RU" b="1">
                <a:solidFill>
                  <a:srgbClr val="FF3300"/>
                </a:solidFill>
              </a:rPr>
              <a:t>Ver.: April 2015 C</a:t>
            </a:r>
          </a:p>
        </p:txBody>
      </p:sp>
      <p:cxnSp>
        <p:nvCxnSpPr>
          <p:cNvPr id="213" name="Gewinkelte Verbindung 36"/>
          <p:cNvCxnSpPr>
            <a:cxnSpLocks noChangeShapeType="1"/>
            <a:stCxn id="100" idx="4"/>
          </p:cNvCxnSpPr>
          <p:nvPr/>
        </p:nvCxnSpPr>
        <p:spPr bwMode="auto">
          <a:xfrm rot="16200000" flipH="1">
            <a:off x="3628232" y="2175670"/>
            <a:ext cx="1371600" cy="3944937"/>
          </a:xfrm>
          <a:prstGeom prst="bentConnector2">
            <a:avLst/>
          </a:prstGeom>
          <a:noFill/>
          <a:ln w="25400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4" name="Gewinkelte Verbindung 36"/>
          <p:cNvCxnSpPr>
            <a:cxnSpLocks noChangeShapeType="1"/>
            <a:endCxn id="99" idx="0"/>
          </p:cNvCxnSpPr>
          <p:nvPr/>
        </p:nvCxnSpPr>
        <p:spPr bwMode="auto">
          <a:xfrm rot="10800000" flipV="1">
            <a:off x="2341564" y="2492376"/>
            <a:ext cx="3970337" cy="479425"/>
          </a:xfrm>
          <a:prstGeom prst="bentConnector2">
            <a:avLst/>
          </a:prstGeom>
          <a:noFill/>
          <a:ln w="25400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" name="Ellipse 116"/>
          <p:cNvSpPr>
            <a:spLocks noChangeArrowheads="1"/>
          </p:cNvSpPr>
          <p:nvPr/>
        </p:nvSpPr>
        <p:spPr bwMode="auto">
          <a:xfrm>
            <a:off x="4151314" y="4749800"/>
            <a:ext cx="179387" cy="179388"/>
          </a:xfrm>
          <a:prstGeom prst="ellipse">
            <a:avLst/>
          </a:prstGeom>
          <a:solidFill>
            <a:srgbClr val="7030A0">
              <a:alpha val="70000"/>
            </a:srgbClr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216" name="Ellipse 116"/>
          <p:cNvSpPr>
            <a:spLocks noChangeArrowheads="1"/>
          </p:cNvSpPr>
          <p:nvPr/>
        </p:nvSpPr>
        <p:spPr bwMode="auto">
          <a:xfrm>
            <a:off x="4138614" y="2387600"/>
            <a:ext cx="179387" cy="179388"/>
          </a:xfrm>
          <a:prstGeom prst="ellipse">
            <a:avLst/>
          </a:prstGeom>
          <a:solidFill>
            <a:srgbClr val="7030A0">
              <a:alpha val="70000"/>
            </a:srgbClr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217" name="Oval 121"/>
          <p:cNvSpPr>
            <a:spLocks noChangeArrowheads="1"/>
          </p:cNvSpPr>
          <p:nvPr/>
        </p:nvSpPr>
        <p:spPr bwMode="auto">
          <a:xfrm>
            <a:off x="6286500" y="4797425"/>
            <a:ext cx="71438" cy="7143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" name="Oval 121"/>
          <p:cNvSpPr>
            <a:spLocks noChangeArrowheads="1"/>
          </p:cNvSpPr>
          <p:nvPr/>
        </p:nvSpPr>
        <p:spPr bwMode="auto">
          <a:xfrm>
            <a:off x="6273800" y="2459039"/>
            <a:ext cx="71438" cy="7143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8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1506538" y="260351"/>
            <a:ext cx="9144001" cy="785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buClr>
                <a:srgbClr val="4506F8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4000" dirty="0">
                <a:solidFill>
                  <a:srgbClr val="4506F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Physics motivation for a study of charm production at NICA </a:t>
            </a:r>
          </a:p>
        </p:txBody>
      </p:sp>
      <p:sp>
        <p:nvSpPr>
          <p:cNvPr id="4099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868F260-1507-4063-9F68-8615437DC200}" type="slidenum">
              <a:rPr lang="ru-RU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700213" y="1455738"/>
            <a:ext cx="5835650" cy="3479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0" lvl="1" algn="just">
              <a:buClr>
                <a:schemeClr val="tx1">
                  <a:lumMod val="85000"/>
                  <a:lumOff val="15000"/>
                </a:schemeClr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2000" dirty="0">
                <a:cs typeface="Arial" charset="0"/>
              </a:rPr>
              <a:t>Heavy charm  quarks are produced at the very initial stage of the collision of the heavy ions to witness the CBM(NICA,FAIR) or QGP (RHIC,CERN) . C-quarks re-scattering by CBM is the right way to study CBM at NICA</a:t>
            </a:r>
          </a:p>
          <a:p>
            <a:pPr marL="0" lvl="1">
              <a:buClr>
                <a:schemeClr val="tx1">
                  <a:lumMod val="85000"/>
                  <a:lumOff val="15000"/>
                </a:schemeClr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GB" sz="2000" dirty="0">
              <a:cs typeface="Arial" charset="0"/>
            </a:endParaRPr>
          </a:p>
          <a:p>
            <a:pPr marL="0" lvl="1" algn="just">
              <a:buClr>
                <a:schemeClr val="tx1">
                  <a:lumMod val="85000"/>
                  <a:lumOff val="15000"/>
                </a:schemeClr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Arial" charset="0"/>
              </a:rPr>
              <a:t>C-quarks interaction with cold nuclear matter has an exciting perspective at NICA since the estimated yields for the production of the hypothetical light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Arial" charset="0"/>
              </a:rPr>
              <a:t>supernuclei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000" baseline="-25000" dirty="0" err="1">
                <a:latin typeface="Times New Roman" panose="02020603050405020304" pitchFamily="18" charset="0"/>
              </a:rPr>
              <a:t>c</a:t>
            </a:r>
            <a:r>
              <a:rPr lang="en-US" sz="2000" dirty="0" err="1">
                <a:latin typeface="Times New Roman" panose="02020603050405020304" pitchFamily="18" charset="0"/>
              </a:rPr>
              <a:t>H</a:t>
            </a:r>
            <a:r>
              <a:rPr lang="ru-RU" sz="2000" dirty="0">
                <a:latin typeface="Times New Roman" panose="02020603050405020304" pitchFamily="18" charset="0"/>
              </a:rPr>
              <a:t>е</a:t>
            </a:r>
            <a:r>
              <a:rPr lang="ru-RU" sz="2000" baseline="30000" dirty="0">
                <a:latin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</a:rPr>
              <a:t> and </a:t>
            </a:r>
            <a:r>
              <a:rPr lang="en-US" sz="2000" baseline="-25000" dirty="0" err="1">
                <a:latin typeface="Times New Roman" panose="02020603050405020304" pitchFamily="18" charset="0"/>
              </a:rPr>
              <a:t>c</a:t>
            </a:r>
            <a:r>
              <a:rPr lang="en-US" sz="2000" dirty="0" err="1">
                <a:latin typeface="Times New Roman" panose="02020603050405020304" pitchFamily="18" charset="0"/>
              </a:rPr>
              <a:t>H</a:t>
            </a:r>
            <a:r>
              <a:rPr lang="ru-RU" sz="2000" dirty="0">
                <a:latin typeface="Times New Roman" panose="02020603050405020304" pitchFamily="18" charset="0"/>
              </a:rPr>
              <a:t>е</a:t>
            </a:r>
            <a:r>
              <a:rPr lang="en-US" sz="2000" baseline="30000" dirty="0">
                <a:latin typeface="Times New Roman" panose="02020603050405020304" pitchFamily="18" charset="0"/>
              </a:rPr>
              <a:t>4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Arial" charset="0"/>
              </a:rPr>
              <a:t> indicated feasibility of the experimental search at NICA and not anywhere else at the moment</a:t>
            </a:r>
            <a:endParaRPr lang="en-GB" sz="2000" dirty="0">
              <a:latin typeface="Times New Roman" panose="02020603050405020304" pitchFamily="18" charset="0"/>
              <a:cs typeface="Arial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343025" y="5638800"/>
            <a:ext cx="5689600" cy="1017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457200" lvl="3" algn="just">
              <a:buClr>
                <a:schemeClr val="tx1">
                  <a:lumMod val="85000"/>
                  <a:lumOff val="15000"/>
                </a:schemeClr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From the experimental point of view production of open-charm particles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 in the energy range of NICA is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a complete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 terra incognita </a:t>
            </a:r>
            <a:endParaRPr lang="en-GB" sz="2000" i="1" dirty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4102" name="Рисунок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17645" y="3815557"/>
            <a:ext cx="2547937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0" descr="Pages from Springer_2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1382713"/>
            <a:ext cx="3132138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CREMLIN WP7 "Super c-tau factory workshop"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7887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F76174D-0DB8-4B22-A046-4DDE5C3C4546}" type="slidenum">
              <a:rPr lang="ru-RU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1524000" y="214313"/>
            <a:ext cx="9144000" cy="785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buClr>
                <a:srgbClr val="4506F8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4000" dirty="0">
                <a:solidFill>
                  <a:srgbClr val="4506F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Expected yields of the C-probes </a:t>
            </a:r>
          </a:p>
        </p:txBody>
      </p:sp>
      <p:sp>
        <p:nvSpPr>
          <p:cNvPr id="5128" name="Rectangle 2"/>
          <p:cNvSpPr>
            <a:spLocks noChangeArrowheads="1"/>
          </p:cNvSpPr>
          <p:nvPr/>
        </p:nvSpPr>
        <p:spPr bwMode="auto">
          <a:xfrm>
            <a:off x="3071814" y="2716213"/>
            <a:ext cx="7056437" cy="1941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GB" sz="2200" dirty="0">
              <a:latin typeface="Times New Roman" pitchFamily="18" charset="0"/>
              <a:cs typeface="Arial" charset="0"/>
            </a:endParaRPr>
          </a:p>
          <a:p>
            <a:pPr algn="just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200" dirty="0">
                <a:latin typeface="Times New Roman" pitchFamily="18" charset="0"/>
                <a:cs typeface="Arial" charset="0"/>
              </a:rPr>
              <a:t>At the highest energies NICA luminosity will reach values of L=10</a:t>
            </a:r>
            <a:r>
              <a:rPr lang="en-US" sz="2200" baseline="30000" dirty="0">
                <a:latin typeface="Times New Roman" pitchFamily="18" charset="0"/>
                <a:cs typeface="Arial" charset="0"/>
              </a:rPr>
              <a:t>27</a:t>
            </a:r>
            <a:r>
              <a:rPr lang="en-US" sz="2200" dirty="0">
                <a:latin typeface="Times New Roman" pitchFamily="18" charset="0"/>
                <a:cs typeface="Arial" charset="0"/>
              </a:rPr>
              <a:t> cm</a:t>
            </a:r>
            <a:r>
              <a:rPr lang="en-US" sz="2200" baseline="30000" dirty="0">
                <a:latin typeface="Times New Roman" pitchFamily="18" charset="0"/>
                <a:cs typeface="Arial" charset="0"/>
              </a:rPr>
              <a:t>2</a:t>
            </a:r>
            <a:r>
              <a:rPr lang="en-US" sz="2200" dirty="0">
                <a:latin typeface="Times New Roman" pitchFamily="18" charset="0"/>
                <a:cs typeface="Arial" charset="0"/>
              </a:rPr>
              <a:t>s</a:t>
            </a:r>
            <a:r>
              <a:rPr lang="en-US" sz="2200" baseline="30000" dirty="0">
                <a:latin typeface="Times New Roman" pitchFamily="18" charset="0"/>
                <a:cs typeface="Arial" charset="0"/>
              </a:rPr>
              <a:t>-1</a:t>
            </a:r>
            <a:r>
              <a:rPr lang="en-US" sz="2200" dirty="0">
                <a:latin typeface="Times New Roman" pitchFamily="18" charset="0"/>
                <a:cs typeface="Arial" charset="0"/>
              </a:rPr>
              <a:t> and the gold-gold collision rate of </a:t>
            </a:r>
            <a:r>
              <a:rPr lang="en-GB" sz="2200" dirty="0">
                <a:latin typeface="Times New Roman" pitchFamily="18" charset="0"/>
                <a:cs typeface="Arial" charset="0"/>
              </a:rPr>
              <a:t>5 kHz with the estimates for the number of registered open-charm particles in a two-week run of NICA/MPD as follows</a:t>
            </a:r>
          </a:p>
        </p:txBody>
      </p:sp>
      <p:pic>
        <p:nvPicPr>
          <p:cNvPr id="10" name="Picture 4" descr="KFParticleFinderBlockDiagram.png"/>
          <p:cNvPicPr>
            <a:picLocks noChangeAspect="1"/>
          </p:cNvPicPr>
          <p:nvPr/>
        </p:nvPicPr>
        <p:blipFill rotWithShape="1">
          <a:blip r:embed="rId3" cstate="print"/>
          <a:srcRect l="22046" t="16579" r="64899" b="3425"/>
          <a:stretch/>
        </p:blipFill>
        <p:spPr>
          <a:xfrm>
            <a:off x="1847851" y="1228725"/>
            <a:ext cx="1071563" cy="427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90000"/>
              </a:srgbClr>
            </a:outerShdw>
          </a:effectLst>
        </p:spPr>
      </p:pic>
      <p:grpSp>
        <p:nvGrpSpPr>
          <p:cNvPr id="6150" name="Gruppieren 15"/>
          <p:cNvGrpSpPr>
            <a:grpSpLocks/>
          </p:cNvGrpSpPr>
          <p:nvPr/>
        </p:nvGrpSpPr>
        <p:grpSpPr bwMode="auto">
          <a:xfrm>
            <a:off x="3792539" y="1030288"/>
            <a:ext cx="4742357" cy="2224064"/>
            <a:chOff x="289739" y="1149628"/>
            <a:chExt cx="5351489" cy="2718393"/>
          </a:xfrm>
        </p:grpSpPr>
        <p:sp>
          <p:nvSpPr>
            <p:cNvPr id="12" name="Ellipse 4"/>
            <p:cNvSpPr/>
            <p:nvPr/>
          </p:nvSpPr>
          <p:spPr>
            <a:xfrm>
              <a:off x="2516457" y="2366223"/>
              <a:ext cx="336784" cy="33762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DE"/>
            </a:p>
          </p:txBody>
        </p:sp>
        <p:sp>
          <p:nvSpPr>
            <p:cNvPr id="13" name="Pfeil nach rechts 5"/>
            <p:cNvSpPr/>
            <p:nvPr/>
          </p:nvSpPr>
          <p:spPr>
            <a:xfrm>
              <a:off x="1620753" y="2325477"/>
              <a:ext cx="766722" cy="378366"/>
            </a:xfrm>
            <a:prstGeom prst="rightArrow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DE"/>
            </a:p>
          </p:txBody>
        </p:sp>
        <p:cxnSp>
          <p:nvCxnSpPr>
            <p:cNvPr id="14" name="Gerade Verbindung mit Pfeil 7"/>
            <p:cNvCxnSpPr/>
            <p:nvPr/>
          </p:nvCxnSpPr>
          <p:spPr>
            <a:xfrm flipV="1">
              <a:off x="2989388" y="1820987"/>
              <a:ext cx="1422377" cy="518071"/>
            </a:xfrm>
            <a:prstGeom prst="straightConnector1">
              <a:avLst/>
            </a:prstGeom>
            <a:ln w="38100">
              <a:solidFill>
                <a:srgbClr val="00FF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38"/>
            <p:cNvCxnSpPr/>
            <p:nvPr/>
          </p:nvCxnSpPr>
          <p:spPr>
            <a:xfrm>
              <a:off x="2989388" y="2540854"/>
              <a:ext cx="1773492" cy="79555"/>
            </a:xfrm>
            <a:prstGeom prst="straightConnector1">
              <a:avLst/>
            </a:prstGeom>
            <a:ln w="38100">
              <a:solidFill>
                <a:srgbClr val="FF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40"/>
            <p:cNvCxnSpPr/>
            <p:nvPr/>
          </p:nvCxnSpPr>
          <p:spPr>
            <a:xfrm>
              <a:off x="2989388" y="2736829"/>
              <a:ext cx="1182328" cy="547177"/>
            </a:xfrm>
            <a:prstGeom prst="straightConnector1">
              <a:avLst/>
            </a:prstGeom>
            <a:ln w="38100">
              <a:solidFill>
                <a:srgbClr val="FF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Ellipse 42"/>
            <p:cNvSpPr/>
            <p:nvPr/>
          </p:nvSpPr>
          <p:spPr>
            <a:xfrm flipV="1">
              <a:off x="4198588" y="3284006"/>
              <a:ext cx="137938" cy="139705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DE"/>
            </a:p>
          </p:txBody>
        </p:sp>
        <p:sp>
          <p:nvSpPr>
            <p:cNvPr id="18" name="Ellipse 43"/>
            <p:cNvSpPr/>
            <p:nvPr/>
          </p:nvSpPr>
          <p:spPr>
            <a:xfrm flipV="1">
              <a:off x="4469090" y="1661879"/>
              <a:ext cx="206012" cy="205676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DE"/>
            </a:p>
          </p:txBody>
        </p:sp>
        <p:sp>
          <p:nvSpPr>
            <p:cNvPr id="19" name="Ellipse 44"/>
            <p:cNvSpPr/>
            <p:nvPr/>
          </p:nvSpPr>
          <p:spPr>
            <a:xfrm flipV="1">
              <a:off x="4811249" y="2550556"/>
              <a:ext cx="137938" cy="137764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DE"/>
            </a:p>
          </p:txBody>
        </p:sp>
        <p:sp>
          <p:nvSpPr>
            <p:cNvPr id="6238" name="Textfeld 10"/>
            <p:cNvSpPr txBox="1">
              <a:spLocks noChangeArrowheads="1"/>
            </p:cNvSpPr>
            <p:nvPr/>
          </p:nvSpPr>
          <p:spPr bwMode="auto">
            <a:xfrm>
              <a:off x="2481459" y="1806937"/>
              <a:ext cx="716687" cy="714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ru-RU">
                  <a:solidFill>
                    <a:srgbClr val="00FF00"/>
                  </a:solidFill>
                </a:rPr>
                <a:t>D</a:t>
              </a:r>
              <a:r>
                <a:rPr lang="de-DE" altLang="ru-RU" baseline="30000">
                  <a:solidFill>
                    <a:srgbClr val="00FF00"/>
                  </a:solidFill>
                </a:rPr>
                <a:t>+</a:t>
              </a:r>
              <a:endParaRPr lang="de-DE" altLang="ru-RU">
                <a:solidFill>
                  <a:srgbClr val="00FF00"/>
                </a:solidFill>
              </a:endParaRPr>
            </a:p>
          </p:txBody>
        </p:sp>
        <p:sp>
          <p:nvSpPr>
            <p:cNvPr id="6239" name="Textfeld 46"/>
            <p:cNvSpPr txBox="1">
              <a:spLocks noChangeArrowheads="1"/>
            </p:cNvSpPr>
            <p:nvPr/>
          </p:nvSpPr>
          <p:spPr bwMode="auto">
            <a:xfrm>
              <a:off x="4785229" y="1323165"/>
              <a:ext cx="646140" cy="714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ru-RU">
                  <a:solidFill>
                    <a:srgbClr val="00FFFF"/>
                  </a:solidFill>
                </a:rPr>
                <a:t>K</a:t>
              </a:r>
              <a:r>
                <a:rPr lang="de-DE" altLang="ru-RU" baseline="30000">
                  <a:solidFill>
                    <a:srgbClr val="00FFFF"/>
                  </a:solidFill>
                </a:rPr>
                <a:t>-</a:t>
              </a:r>
              <a:endParaRPr lang="de-DE" altLang="ru-RU">
                <a:solidFill>
                  <a:srgbClr val="00FFFF"/>
                </a:solidFill>
              </a:endParaRPr>
            </a:p>
          </p:txBody>
        </p:sp>
        <p:sp>
          <p:nvSpPr>
            <p:cNvPr id="6240" name="Textfeld 47"/>
            <p:cNvSpPr txBox="1">
              <a:spLocks noChangeArrowheads="1"/>
            </p:cNvSpPr>
            <p:nvPr/>
          </p:nvSpPr>
          <p:spPr bwMode="auto">
            <a:xfrm>
              <a:off x="5025840" y="2366362"/>
              <a:ext cx="615388" cy="714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ru-RU">
                  <a:solidFill>
                    <a:srgbClr val="FF00FF"/>
                  </a:solidFill>
                </a:rPr>
                <a:t>π</a:t>
              </a:r>
              <a:r>
                <a:rPr lang="de-DE" altLang="ru-RU" baseline="30000">
                  <a:solidFill>
                    <a:srgbClr val="FF00FF"/>
                  </a:solidFill>
                </a:rPr>
                <a:t>+</a:t>
              </a:r>
              <a:endParaRPr lang="de-DE" altLang="ru-RU">
                <a:solidFill>
                  <a:srgbClr val="FF00FF"/>
                </a:solidFill>
              </a:endParaRPr>
            </a:p>
          </p:txBody>
        </p:sp>
        <p:sp>
          <p:nvSpPr>
            <p:cNvPr id="6241" name="Textfeld 48"/>
            <p:cNvSpPr txBox="1">
              <a:spLocks noChangeArrowheads="1"/>
            </p:cNvSpPr>
            <p:nvPr/>
          </p:nvSpPr>
          <p:spPr bwMode="auto">
            <a:xfrm>
              <a:off x="4342697" y="3153272"/>
              <a:ext cx="615388" cy="714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ru-RU">
                  <a:solidFill>
                    <a:srgbClr val="FF00FF"/>
                  </a:solidFill>
                </a:rPr>
                <a:t>π</a:t>
              </a:r>
              <a:r>
                <a:rPr lang="de-DE" altLang="ru-RU" baseline="30000">
                  <a:solidFill>
                    <a:srgbClr val="FF00FF"/>
                  </a:solidFill>
                </a:rPr>
                <a:t>+</a:t>
              </a:r>
              <a:endParaRPr lang="de-DE" altLang="ru-RU">
                <a:solidFill>
                  <a:srgbClr val="FF00FF"/>
                </a:solidFill>
              </a:endParaRPr>
            </a:p>
          </p:txBody>
        </p:sp>
        <p:pic>
          <p:nvPicPr>
            <p:cNvPr id="6242" name="Picture 4" descr="coll6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03" t="22414" r="35577" b="19571"/>
            <a:stretch>
              <a:fillRect/>
            </a:stretch>
          </p:blipFill>
          <p:spPr bwMode="auto">
            <a:xfrm>
              <a:off x="289739" y="1149628"/>
              <a:ext cx="1795463" cy="256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128838" y="5064125"/>
          <a:ext cx="8229600" cy="1793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147583137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13149699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69576909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52733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93636572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478943258"/>
                    </a:ext>
                  </a:extLst>
                </a:gridCol>
              </a:tblGrid>
              <a:tr h="179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Decay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Multiplicity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сτ, 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BR,%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Eff,%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Number of events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5249123"/>
                  </a:ext>
                </a:extLst>
              </a:tr>
              <a:tr h="179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</a:t>
                      </a:r>
                      <a:r>
                        <a:rPr lang="en-US" sz="1100" baseline="30000">
                          <a:effectLst/>
                        </a:rPr>
                        <a:t>0</a:t>
                      </a:r>
                      <a:r>
                        <a:rPr lang="en-US" sz="1100">
                          <a:effectLst/>
                        </a:rPr>
                        <a:t>-&gt;K</a:t>
                      </a:r>
                      <a:r>
                        <a:rPr lang="en-US" sz="1100" baseline="30000">
                          <a:effectLst/>
                        </a:rPr>
                        <a:t>+</a:t>
                      </a:r>
                      <a:r>
                        <a:rPr lang="en-US" sz="1100">
                          <a:effectLst/>
                        </a:rPr>
                        <a:t>π-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48 </a:t>
                      </a:r>
                      <a:r>
                        <a:rPr lang="en-US" sz="1100">
                          <a:effectLst/>
                        </a:rPr>
                        <a:t>10</a:t>
                      </a:r>
                      <a:r>
                        <a:rPr lang="en-US" sz="1100" baseline="300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0884474"/>
                  </a:ext>
                </a:extLst>
              </a:tr>
              <a:tr h="179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Dbar</a:t>
                      </a:r>
                      <a:r>
                        <a:rPr lang="en-US" sz="1100" baseline="30000">
                          <a:effectLst/>
                        </a:rPr>
                        <a:t>0</a:t>
                      </a:r>
                      <a:r>
                        <a:rPr lang="en-US" sz="1100">
                          <a:effectLst/>
                        </a:rPr>
                        <a:t>-&gt;K</a:t>
                      </a:r>
                      <a:r>
                        <a:rPr lang="en-US" sz="1100" baseline="30000">
                          <a:effectLst/>
                        </a:rPr>
                        <a:t>-</a:t>
                      </a:r>
                      <a:r>
                        <a:rPr lang="en-US" sz="1100">
                          <a:effectLst/>
                        </a:rPr>
                        <a:t>π+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48 </a:t>
                      </a:r>
                      <a:r>
                        <a:rPr lang="en-US" sz="1100">
                          <a:effectLst/>
                        </a:rPr>
                        <a:t>10</a:t>
                      </a:r>
                      <a:r>
                        <a:rPr lang="en-US" sz="1100" baseline="300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763673"/>
                  </a:ext>
                </a:extLst>
              </a:tr>
              <a:tr h="179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</a:t>
                      </a:r>
                      <a:r>
                        <a:rPr lang="en-US" sz="1100" baseline="30000">
                          <a:effectLst/>
                        </a:rPr>
                        <a:t>+</a:t>
                      </a:r>
                      <a:r>
                        <a:rPr lang="en-US" sz="1100">
                          <a:effectLst/>
                        </a:rPr>
                        <a:t>-&gt;K</a:t>
                      </a:r>
                      <a:r>
                        <a:rPr lang="en-US" sz="1100" baseline="30000">
                          <a:effectLst/>
                        </a:rPr>
                        <a:t>+</a:t>
                      </a:r>
                      <a:r>
                        <a:rPr lang="en-US" sz="1100">
                          <a:effectLst/>
                        </a:rPr>
                        <a:t> π-π+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63,5 10</a:t>
                      </a:r>
                      <a:r>
                        <a:rPr lang="en-US" sz="1100" baseline="300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5683175"/>
                  </a:ext>
                </a:extLst>
              </a:tr>
              <a:tr h="179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</a:t>
                      </a:r>
                      <a:r>
                        <a:rPr lang="en-US" sz="1100" baseline="30000">
                          <a:effectLst/>
                        </a:rPr>
                        <a:t>-</a:t>
                      </a:r>
                      <a:r>
                        <a:rPr lang="en-US" sz="1100">
                          <a:effectLst/>
                        </a:rPr>
                        <a:t>-&gt;K</a:t>
                      </a:r>
                      <a:r>
                        <a:rPr lang="en-US" sz="1100" baseline="30000">
                          <a:effectLst/>
                        </a:rPr>
                        <a:t>-</a:t>
                      </a:r>
                      <a:r>
                        <a:rPr lang="en-US" sz="1100">
                          <a:effectLst/>
                        </a:rPr>
                        <a:t> π-π+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63,5 10</a:t>
                      </a:r>
                      <a:r>
                        <a:rPr lang="en-US" sz="1100" baseline="300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5933159"/>
                  </a:ext>
                </a:extLst>
              </a:tr>
              <a:tr h="179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</a:t>
                      </a:r>
                      <a:r>
                        <a:rPr lang="en-US" sz="1100" baseline="30000">
                          <a:effectLst/>
                        </a:rPr>
                        <a:t>+</a:t>
                      </a:r>
                      <a:r>
                        <a:rPr lang="en-US" sz="1100" baseline="-25000">
                          <a:effectLst/>
                        </a:rPr>
                        <a:t>s</a:t>
                      </a:r>
                      <a:r>
                        <a:rPr lang="en-US" sz="1100">
                          <a:effectLst/>
                        </a:rPr>
                        <a:t>-&gt; K</a:t>
                      </a:r>
                      <a:r>
                        <a:rPr lang="en-US" sz="1100" baseline="30000">
                          <a:effectLst/>
                        </a:rPr>
                        <a:t>+</a:t>
                      </a:r>
                      <a:r>
                        <a:rPr lang="en-US" sz="1100">
                          <a:effectLst/>
                        </a:rPr>
                        <a:t> K</a:t>
                      </a:r>
                      <a:r>
                        <a:rPr lang="en-US" sz="1100" baseline="30000">
                          <a:effectLst/>
                        </a:rPr>
                        <a:t>-</a:t>
                      </a:r>
                      <a:r>
                        <a:rPr lang="en-US" sz="1100">
                          <a:effectLst/>
                        </a:rPr>
                        <a:t> π+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27,2 10</a:t>
                      </a:r>
                      <a:r>
                        <a:rPr lang="en-US" sz="1100" baseline="300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7836578"/>
                  </a:ext>
                </a:extLst>
              </a:tr>
              <a:tr h="179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Λ</a:t>
                      </a:r>
                      <a:r>
                        <a:rPr lang="en-US" sz="1100" baseline="30000">
                          <a:effectLst/>
                        </a:rPr>
                        <a:t>+</a:t>
                      </a:r>
                      <a:r>
                        <a:rPr lang="en-US" sz="1100" baseline="-25000">
                          <a:effectLst/>
                        </a:rPr>
                        <a:t>c</a:t>
                      </a:r>
                      <a:r>
                        <a:rPr lang="en-US" sz="1100">
                          <a:effectLst/>
                        </a:rPr>
                        <a:t>-&gt; pK</a:t>
                      </a:r>
                      <a:r>
                        <a:rPr lang="en-US" sz="1100" baseline="30000">
                          <a:effectLst/>
                        </a:rPr>
                        <a:t>+</a:t>
                      </a:r>
                      <a:r>
                        <a:rPr lang="en-US" sz="1100">
                          <a:effectLst/>
                        </a:rPr>
                        <a:t> π-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r>
                        <a:rPr lang="en-US" sz="1100" baseline="30000">
                          <a:effectLst/>
                        </a:rPr>
                        <a:t>-3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363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5253441"/>
                  </a:ext>
                </a:extLst>
              </a:tr>
              <a:tr h="179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Λbar</a:t>
                      </a:r>
                      <a:r>
                        <a:rPr lang="en-US" sz="1100" baseline="30000">
                          <a:effectLst/>
                        </a:rPr>
                        <a:t>+</a:t>
                      </a:r>
                      <a:r>
                        <a:rPr lang="en-US" sz="1100" baseline="-25000">
                          <a:effectLst/>
                        </a:rPr>
                        <a:t>c</a:t>
                      </a:r>
                      <a:r>
                        <a:rPr lang="en-US" sz="1100">
                          <a:effectLst/>
                        </a:rPr>
                        <a:t>-&gt; pbarK</a:t>
                      </a:r>
                      <a:r>
                        <a:rPr lang="en-US" sz="1100" baseline="30000">
                          <a:effectLst/>
                        </a:rPr>
                        <a:t>-</a:t>
                      </a:r>
                      <a:r>
                        <a:rPr lang="en-US" sz="1100">
                          <a:effectLst/>
                        </a:rPr>
                        <a:t> π</a:t>
                      </a:r>
                      <a:r>
                        <a:rPr lang="ru-RU" sz="1100">
                          <a:effectLst/>
                        </a:rPr>
                        <a:t>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r>
                        <a:rPr lang="en-US" sz="1100" baseline="30000">
                          <a:effectLst/>
                        </a:rPr>
                        <a:t>-3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363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5854467"/>
                  </a:ext>
                </a:extLst>
              </a:tr>
              <a:tr h="179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aseline="-25000">
                          <a:effectLst/>
                        </a:rPr>
                        <a:t>c</a:t>
                      </a:r>
                      <a:r>
                        <a:rPr lang="en-US" sz="1100">
                          <a:effectLst/>
                        </a:rPr>
                        <a:t>H</a:t>
                      </a:r>
                      <a:r>
                        <a:rPr lang="ru-RU" sz="1100">
                          <a:effectLst/>
                        </a:rPr>
                        <a:t>е</a:t>
                      </a:r>
                      <a:r>
                        <a:rPr lang="ru-RU" sz="1100" baseline="30000">
                          <a:effectLst/>
                        </a:rPr>
                        <a:t>3</a:t>
                      </a:r>
                      <a:r>
                        <a:rPr lang="ru-RU" sz="1100">
                          <a:effectLst/>
                        </a:rPr>
                        <a:t>-</a:t>
                      </a:r>
                      <a:r>
                        <a:rPr lang="en-US" sz="1100">
                          <a:effectLst/>
                        </a:rPr>
                        <a:t>&gt; d+pK</a:t>
                      </a:r>
                      <a:r>
                        <a:rPr lang="en-US" sz="1100" baseline="30000">
                          <a:effectLst/>
                        </a:rPr>
                        <a:t>+</a:t>
                      </a:r>
                      <a:r>
                        <a:rPr lang="en-US" sz="1100">
                          <a:effectLst/>
                        </a:rPr>
                        <a:t> π-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r>
                        <a:rPr lang="en-US" sz="1100" baseline="30000">
                          <a:effectLst/>
                        </a:rPr>
                        <a:t>-4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60?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?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?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3,6 (?)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0724236"/>
                  </a:ext>
                </a:extLst>
              </a:tr>
              <a:tr h="179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aseline="-25000">
                          <a:effectLst/>
                        </a:rPr>
                        <a:t>c</a:t>
                      </a:r>
                      <a:r>
                        <a:rPr lang="en-US" sz="1100">
                          <a:effectLst/>
                        </a:rPr>
                        <a:t>H</a:t>
                      </a:r>
                      <a:r>
                        <a:rPr lang="ru-RU" sz="1100">
                          <a:effectLst/>
                        </a:rPr>
                        <a:t>е</a:t>
                      </a:r>
                      <a:r>
                        <a:rPr lang="ru-RU" sz="1100" baseline="30000">
                          <a:effectLst/>
                        </a:rPr>
                        <a:t>4</a:t>
                      </a:r>
                      <a:r>
                        <a:rPr lang="ru-RU" sz="1100">
                          <a:effectLst/>
                        </a:rPr>
                        <a:t>-</a:t>
                      </a:r>
                      <a:r>
                        <a:rPr lang="en-US" sz="1100">
                          <a:effectLst/>
                        </a:rPr>
                        <a:t>&gt; t+pK</a:t>
                      </a:r>
                      <a:r>
                        <a:rPr lang="en-US" sz="1100" baseline="30000">
                          <a:effectLst/>
                        </a:rPr>
                        <a:t>+</a:t>
                      </a:r>
                      <a:r>
                        <a:rPr lang="en-US" sz="1100">
                          <a:effectLst/>
                        </a:rPr>
                        <a:t> π-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r>
                        <a:rPr lang="en-US" sz="1100" baseline="30000">
                          <a:effectLst/>
                        </a:rPr>
                        <a:t>-5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60?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?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?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0,36 (?)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0638275"/>
                  </a:ext>
                </a:extLst>
              </a:tr>
            </a:tbl>
          </a:graphicData>
        </a:graphic>
      </p:graphicFrame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CREMLIN WP7 "Super c-tau factory workshop"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8793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goals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CREMLIN WP7 "Super c-tau factory workshop"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96203" y="1080526"/>
            <a:ext cx="8568952" cy="1871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main goal</a:t>
            </a: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rgbClr val="FDF520"/>
              </a:buClr>
              <a:buFont typeface="Wingdings" charset="0"/>
              <a:buNone/>
            </a:pP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study of hot </a:t>
            </a:r>
            <a:r>
              <a:rPr lang="en-US" sz="2400" i="1" dirty="0" smtClean="0">
                <a:solidFill>
                  <a:schemeClr val="accent5">
                    <a:lumMod val="50000"/>
                  </a:schemeClr>
                </a:solidFill>
              </a:rPr>
              <a:t>baryonic matter at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the </a:t>
            </a:r>
            <a:r>
              <a:rPr lang="en-US" sz="2400" i="1" dirty="0" smtClean="0">
                <a:solidFill>
                  <a:schemeClr val="accent5">
                    <a:lumMod val="50000"/>
                  </a:schemeClr>
                </a:solidFill>
              </a:rPr>
              <a:t>region</a:t>
            </a: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rgbClr val="FDF520"/>
              </a:buClr>
              <a:buFont typeface="Wingdings" charset="0"/>
              <a:buNone/>
            </a:pPr>
            <a:r>
              <a:rPr lang="en-US" sz="2400" i="1" dirty="0" smtClean="0">
                <a:solidFill>
                  <a:schemeClr val="accent5">
                    <a:lumMod val="50000"/>
                  </a:schemeClr>
                </a:solidFill>
              </a:rPr>
              <a:t>of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max baryonic </a:t>
            </a:r>
            <a:r>
              <a:rPr lang="en-US" sz="2400" i="1" dirty="0" smtClean="0">
                <a:solidFill>
                  <a:schemeClr val="accent5">
                    <a:lumMod val="50000"/>
                  </a:schemeClr>
                </a:solidFill>
              </a:rPr>
              <a:t> density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through the 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tasks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203" y="3168680"/>
            <a:ext cx="5332040" cy="2836674"/>
          </a:xfrm>
          <a:prstGeom prst="rect">
            <a:avLst/>
          </a:prstGeom>
          <a:solidFill>
            <a:srgbClr val="D4F5FF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charset="2"/>
              <a:buChar char="Ø"/>
            </a:pP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equation of state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charset="2"/>
              <a:buChar char="Ø"/>
            </a:pP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onset of deconfinement 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charset="2"/>
              <a:buChar char="Ø"/>
            </a:pP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onset of  chiral symmetry restoration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charset="2"/>
              <a:buChar char="Ø"/>
            </a:pP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first order phase transition observation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charset="2"/>
              <a:buChar char="Ø"/>
            </a:pP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search for critical end-point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charset="2"/>
              <a:buChar char="Ø"/>
            </a:pP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polarization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phenomena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11" name="Picture 3" descr="C:\Users\senger\AppData\Local\Microsoft\Windows\Temporary Internet Files\Content.Outlook\JE4H31NI\QCD_PD_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473" y="1289187"/>
            <a:ext cx="6447364" cy="4716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senger\AppData\Local\Temp\InteractionRates_withStarFt_B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760" y="912501"/>
            <a:ext cx="5457825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56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BM@N</a:t>
            </a:r>
            <a:r>
              <a:rPr lang="en-US" dirty="0" smtClean="0"/>
              <a:t> (</a:t>
            </a:r>
            <a:r>
              <a:rPr lang="en-US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aryonic 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dirty="0" smtClean="0"/>
              <a:t>atter at </a:t>
            </a:r>
            <a:r>
              <a:rPr lang="en-US" dirty="0" smtClean="0">
                <a:solidFill>
                  <a:srgbClr val="FF0000"/>
                </a:solidFill>
              </a:rPr>
              <a:t>N</a:t>
            </a:r>
            <a:r>
              <a:rPr lang="en-US" dirty="0" smtClean="0"/>
              <a:t>uclotron) 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Dementev </a:t>
            </a:r>
            <a:r>
              <a:rPr lang="en-US" dirty="0" err="1" smtClean="0"/>
              <a:t>Dmitrii</a:t>
            </a:r>
            <a:r>
              <a:rPr lang="en-US" dirty="0" smtClean="0"/>
              <a:t>, CREMLIN WP7 "Super c-tau factory workshop"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44" y="913459"/>
            <a:ext cx="4714750" cy="28841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245" y="1187259"/>
            <a:ext cx="7256821" cy="53056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5497" y="935395"/>
            <a:ext cx="6427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Beam parameters and setup </a:t>
            </a:r>
            <a:r>
              <a:rPr lang="en-US" b="1" dirty="0"/>
              <a:t>a</a:t>
            </a:r>
            <a:r>
              <a:rPr lang="en-US" b="1" dirty="0" smtClean="0"/>
              <a:t>t different stages of the experiment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9243152" y="1312103"/>
            <a:ext cx="2419810" cy="50446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52829" y="3637929"/>
            <a:ext cx="434138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/>
              <a:t>BM@N advantage: large aperture magnet</a:t>
            </a:r>
          </a:p>
          <a:p>
            <a:pPr algn="just"/>
            <a:r>
              <a:rPr lang="en-US" dirty="0"/>
              <a:t>(~1 m gap between poles)</a:t>
            </a:r>
          </a:p>
          <a:p>
            <a:pPr algn="just"/>
            <a:r>
              <a:rPr lang="en-US" dirty="0"/>
              <a:t>→ fill aperture with coordinate detectors</a:t>
            </a:r>
          </a:p>
          <a:p>
            <a:pPr algn="just"/>
            <a:r>
              <a:rPr lang="en-US" dirty="0"/>
              <a:t>which sustain high multiplicities of particles</a:t>
            </a:r>
          </a:p>
          <a:p>
            <a:pPr algn="just"/>
            <a:r>
              <a:rPr lang="en-US" dirty="0"/>
              <a:t>→ divide detectors for particle</a:t>
            </a:r>
          </a:p>
          <a:p>
            <a:pPr algn="just"/>
            <a:r>
              <a:rPr lang="en-US" dirty="0"/>
              <a:t>identification to “near to magnet” and “far</a:t>
            </a:r>
          </a:p>
          <a:p>
            <a:pPr algn="just"/>
            <a:r>
              <a:rPr lang="en-US" dirty="0"/>
              <a:t>from magnet” to measure particles with low</a:t>
            </a:r>
          </a:p>
          <a:p>
            <a:pPr algn="just"/>
            <a:r>
              <a:rPr lang="en-US" dirty="0"/>
              <a:t>as well as high momentum (p &gt; 1-2 GeV/c)</a:t>
            </a:r>
          </a:p>
          <a:p>
            <a:pPr algn="just"/>
            <a:r>
              <a:rPr lang="en-US" dirty="0"/>
              <a:t>→ fill distance between magnet and “far”</a:t>
            </a:r>
          </a:p>
          <a:p>
            <a:pPr algn="just"/>
            <a:r>
              <a:rPr lang="en-US" dirty="0"/>
              <a:t>detectors with coordinate detectors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252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STS for BM@N experiment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CREMLIN WP7 "Super c-tau factory workshop"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9" name="Рисунок 15" descr="rec_STS_GE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59622" y="1231265"/>
            <a:ext cx="3540442" cy="2592109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401043" y="1519151"/>
            <a:ext cx="5950829" cy="3069429"/>
            <a:chOff x="1270561" y="1636457"/>
            <a:chExt cx="5950829" cy="3069429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4" t="8836" r="4302" b="12579"/>
            <a:stretch/>
          </p:blipFill>
          <p:spPr bwMode="auto">
            <a:xfrm>
              <a:off x="1270561" y="1820148"/>
              <a:ext cx="2712721" cy="2669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Рисунок 12" descr="cbmn.png"/>
            <p:cNvPicPr>
              <a:picLocks noChangeAspect="1"/>
            </p:cNvPicPr>
            <p:nvPr/>
          </p:nvPicPr>
          <p:blipFill rotWithShape="1">
            <a:blip r:embed="rId4" cstate="print"/>
            <a:srcRect t="16973" b="8045"/>
            <a:stretch/>
          </p:blipFill>
          <p:spPr>
            <a:xfrm>
              <a:off x="3561428" y="1636457"/>
              <a:ext cx="3659962" cy="3069429"/>
            </a:xfrm>
            <a:prstGeom prst="rect">
              <a:avLst/>
            </a:prstGeom>
          </p:spPr>
        </p:pic>
        <p:sp>
          <p:nvSpPr>
            <p:cNvPr id="10" name="Oval 1"/>
            <p:cNvSpPr/>
            <p:nvPr/>
          </p:nvSpPr>
          <p:spPr>
            <a:xfrm>
              <a:off x="4585253" y="2393712"/>
              <a:ext cx="530662" cy="533400"/>
            </a:xfrm>
            <a:prstGeom prst="ellipse">
              <a:avLst/>
            </a:prstGeom>
            <a:no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2"/>
            <p:cNvSpPr/>
            <p:nvPr/>
          </p:nvSpPr>
          <p:spPr>
            <a:xfrm rot="414285">
              <a:off x="3538567" y="2369271"/>
              <a:ext cx="990600" cy="491285"/>
            </a:xfrm>
            <a:prstGeom prst="rightArrow">
              <a:avLst>
                <a:gd name="adj1" fmla="val 50000"/>
                <a:gd name="adj2" fmla="val 99342"/>
              </a:avLst>
            </a:prstGeom>
            <a:solidFill>
              <a:srgbClr val="FFFF00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Рисунок 13" descr="L0_st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91152" y="3826154"/>
            <a:ext cx="3564822" cy="2228079"/>
          </a:xfrm>
          <a:prstGeom prst="rect">
            <a:avLst/>
          </a:prstGeom>
        </p:spPr>
      </p:pic>
      <p:sp>
        <p:nvSpPr>
          <p:cNvPr id="15" name="Footer Placeholder 4"/>
          <p:cNvSpPr txBox="1">
            <a:spLocks/>
          </p:cNvSpPr>
          <p:nvPr/>
        </p:nvSpPr>
        <p:spPr>
          <a:xfrm>
            <a:off x="7812233" y="5971917"/>
            <a:ext cx="3581400" cy="529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6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 smtClean="0"/>
              <a:t>Slide by J. </a:t>
            </a:r>
            <a:r>
              <a:rPr lang="en-US" sz="1800" i="1" dirty="0" err="1" smtClean="0"/>
              <a:t>Heuser</a:t>
            </a:r>
            <a:r>
              <a:rPr lang="en-US" sz="1800" i="1" dirty="0" smtClean="0"/>
              <a:t> </a:t>
            </a:r>
            <a:endParaRPr lang="de-DE" sz="18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631944" y="1574904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STS</a:t>
            </a:r>
            <a:endParaRPr lang="en-US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5321513" y="175508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GEM</a:t>
            </a:r>
            <a:endParaRPr lang="en-US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2558570" y="1327127"/>
            <a:ext cx="1566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dipole magnet</a:t>
            </a:r>
            <a:endParaRPr lang="en-US" i="1" dirty="0"/>
          </a:p>
        </p:txBody>
      </p:sp>
      <p:sp>
        <p:nvSpPr>
          <p:cNvPr id="22" name="Rectangle 8"/>
          <p:cNvSpPr/>
          <p:nvPr/>
        </p:nvSpPr>
        <p:spPr>
          <a:xfrm>
            <a:off x="1079217" y="776947"/>
            <a:ext cx="87798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Mutual interest by CBM groups from Germany and Russia to install, commission and use </a:t>
            </a:r>
            <a:br>
              <a:rPr lang="en-US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 CBM-like Silicon Tracking Stations in BM@N in 2020.</a:t>
            </a:r>
            <a:endParaRPr lang="en-US" dirty="0"/>
          </a:p>
        </p:txBody>
      </p:sp>
      <p:pic>
        <p:nvPicPr>
          <p:cNvPr id="23" name="Picture 4" descr="http://www.fair-center.eu/typo3temp/pics/8eed0411a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1" y="5199985"/>
            <a:ext cx="952500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Bild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29656" y="32304"/>
            <a:ext cx="1262344" cy="76162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466477" y="4343336"/>
            <a:ext cx="3062708" cy="147732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 smtClean="0"/>
              <a:t>Δp</a:t>
            </a:r>
            <a:r>
              <a:rPr lang="en-US" b="1" dirty="0" smtClean="0"/>
              <a:t>/p </a:t>
            </a:r>
            <a:r>
              <a:rPr lang="en-US" b="1" dirty="0"/>
              <a:t>≈ </a:t>
            </a:r>
            <a:r>
              <a:rPr lang="en-US" b="1" dirty="0" smtClean="0"/>
              <a:t>1%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25 µm single-hit spatial resolution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material budget per station ~1% </a:t>
            </a:r>
            <a:r>
              <a:rPr lang="en-US" b="1" dirty="0" smtClean="0"/>
              <a:t>X0</a:t>
            </a:r>
            <a:endParaRPr lang="ru-RU" b="1" dirty="0"/>
          </a:p>
        </p:txBody>
      </p:sp>
      <p:pic>
        <p:nvPicPr>
          <p:cNvPr id="31" name="Рисунок 30" descr="28.png"/>
          <p:cNvPicPr>
            <a:picLocks noChangeAspect="1"/>
          </p:cNvPicPr>
          <p:nvPr/>
        </p:nvPicPr>
        <p:blipFill rotWithShape="1">
          <a:blip r:embed="rId8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023489">
            <a:off x="1723565" y="4084205"/>
            <a:ext cx="2217903" cy="1363824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0040" y="4609617"/>
            <a:ext cx="1473709" cy="890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756875" y="5935189"/>
            <a:ext cx="1205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40 Ladders</a:t>
            </a:r>
            <a:endParaRPr lang="ru-RU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3257044" y="5507985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360 Modules</a:t>
            </a:r>
            <a:endParaRPr lang="ru-RU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3203288" y="5904222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~</a:t>
            </a:r>
            <a:r>
              <a:rPr lang="en-US" b="1" dirty="0" smtClean="0"/>
              <a:t>730 k Channels</a:t>
            </a:r>
            <a:endParaRPr lang="ru-RU" b="1" dirty="0"/>
          </a:p>
        </p:txBody>
      </p:sp>
      <p:sp>
        <p:nvSpPr>
          <p:cNvPr id="36" name="Right Arrow 2"/>
          <p:cNvSpPr/>
          <p:nvPr/>
        </p:nvSpPr>
        <p:spPr>
          <a:xfrm rot="13470756">
            <a:off x="1843085" y="4269105"/>
            <a:ext cx="838185" cy="431150"/>
          </a:xfrm>
          <a:prstGeom prst="rightArrow">
            <a:avLst>
              <a:gd name="adj1" fmla="val 50000"/>
              <a:gd name="adj2" fmla="val 99342"/>
            </a:avLst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2"/>
          <p:cNvSpPr/>
          <p:nvPr/>
        </p:nvSpPr>
        <p:spPr>
          <a:xfrm rot="11747115">
            <a:off x="3138656" y="4695807"/>
            <a:ext cx="491433" cy="251132"/>
          </a:xfrm>
          <a:prstGeom prst="rightArrow">
            <a:avLst>
              <a:gd name="adj1" fmla="val 50000"/>
              <a:gd name="adj2" fmla="val 99342"/>
            </a:avLst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37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Sensors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CREMLIN WP7 "Super c-tau factory workshop"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6" name="Picture 2" descr="Q:\Eigene Dateien\Work\CBM\talks\2016\Workshop-CiS-Erfurt_27-29-November-2016\CBM06-sensor-famil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5" t="9829" r="14584" b="17308"/>
          <a:stretch/>
        </p:blipFill>
        <p:spPr bwMode="auto">
          <a:xfrm>
            <a:off x="59121" y="845813"/>
            <a:ext cx="3365939" cy="241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121" y="2980948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/>
              <a:t>6.2 x </a:t>
            </a:r>
            <a:r>
              <a:rPr lang="de-DE" i="1" dirty="0" smtClean="0"/>
              <a:t>2.2 </a:t>
            </a:r>
            <a:r>
              <a:rPr lang="de-DE" i="1" dirty="0"/>
              <a:t>cm</a:t>
            </a:r>
            <a:r>
              <a:rPr lang="de-DE" i="1" baseline="30000" dirty="0"/>
              <a:t>2</a:t>
            </a:r>
            <a:endParaRPr lang="en-US" i="1" baseline="30000" dirty="0"/>
          </a:p>
          <a:p>
            <a:r>
              <a:rPr lang="de-DE" i="1" dirty="0"/>
              <a:t>6.2 x </a:t>
            </a:r>
            <a:r>
              <a:rPr lang="de-DE" i="1" dirty="0" smtClean="0"/>
              <a:t>4.2 </a:t>
            </a:r>
            <a:r>
              <a:rPr lang="de-DE" i="1" dirty="0"/>
              <a:t>cm</a:t>
            </a:r>
            <a:r>
              <a:rPr lang="de-DE" i="1" baseline="30000" dirty="0"/>
              <a:t>2</a:t>
            </a:r>
            <a:endParaRPr lang="en-US" i="1" baseline="30000" dirty="0"/>
          </a:p>
          <a:p>
            <a:r>
              <a:rPr lang="de-DE" i="1" dirty="0"/>
              <a:t>6.2 x 6.2 </a:t>
            </a:r>
            <a:r>
              <a:rPr lang="de-DE" i="1" dirty="0" smtClean="0"/>
              <a:t>cm</a:t>
            </a:r>
            <a:r>
              <a:rPr lang="de-DE" i="1" baseline="30000" dirty="0" smtClean="0"/>
              <a:t>2</a:t>
            </a:r>
            <a:endParaRPr lang="de-DE" i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16970" y="875752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CiS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629334" y="3442613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Hamamatsu</a:t>
            </a:r>
            <a:endParaRPr lang="en-US" sz="32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11" y="3904278"/>
            <a:ext cx="2646832" cy="2147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5896181" y="75380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Quality assurance of the sensors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664103" y="1122901"/>
            <a:ext cx="40386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de-DE" dirty="0" smtClean="0"/>
              <a:t>Final </a:t>
            </a:r>
            <a:r>
              <a:rPr lang="de-DE" dirty="0" err="1" smtClean="0"/>
              <a:t>product</a:t>
            </a:r>
            <a:r>
              <a:rPr lang="de-DE" dirty="0" smtClean="0"/>
              <a:t> </a:t>
            </a:r>
            <a:r>
              <a:rPr lang="de-DE" dirty="0" err="1" smtClean="0"/>
              <a:t>inspection</a:t>
            </a:r>
            <a:r>
              <a:rPr lang="de-DE" dirty="0" smtClean="0"/>
              <a:t> at </a:t>
            </a:r>
            <a:r>
              <a:rPr lang="de-DE" dirty="0" err="1" smtClean="0"/>
              <a:t>the</a:t>
            </a:r>
            <a:r>
              <a:rPr lang="de-DE" dirty="0" smtClean="0"/>
              <a:t>  </a:t>
            </a:r>
            <a:r>
              <a:rPr lang="de-DE" dirty="0" err="1" smtClean="0"/>
              <a:t>vendors</a:t>
            </a:r>
            <a:r>
              <a:rPr lang="en-US" dirty="0" smtClean="0"/>
              <a:t>:  detailed data </a:t>
            </a:r>
            <a:br>
              <a:rPr lang="en-US" dirty="0" smtClean="0"/>
            </a:br>
            <a:endParaRPr lang="en-US" sz="300" dirty="0" smtClean="0"/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 smtClean="0"/>
              <a:t>Quality inspection at JINR has been advanced:</a:t>
            </a:r>
            <a:br>
              <a:rPr lang="en-US" dirty="0" smtClean="0"/>
            </a:br>
            <a:endParaRPr lang="en-US" sz="1100" dirty="0" smtClean="0"/>
          </a:p>
          <a:p>
            <a:pPr marL="168275" lvl="1"/>
            <a:r>
              <a:rPr lang="en-US" dirty="0"/>
              <a:t>full inspection during prototyping, sample tests </a:t>
            </a:r>
            <a:r>
              <a:rPr lang="en-US" dirty="0" smtClean="0"/>
              <a:t>during </a:t>
            </a:r>
            <a:r>
              <a:rPr lang="en-US" dirty="0"/>
              <a:t>series production</a:t>
            </a:r>
          </a:p>
          <a:p>
            <a:pPr marL="454025" lvl="1" indent="-285750">
              <a:buFont typeface="Calibri" panose="020F0502020204030204" pitchFamily="34" charset="0"/>
              <a:buChar char="‒"/>
            </a:pPr>
            <a:endParaRPr lang="en-US" sz="500" dirty="0" smtClean="0"/>
          </a:p>
          <a:p>
            <a:pPr marL="454025" lvl="1" indent="-285750">
              <a:buFont typeface="Calibri" panose="020F0502020204030204" pitchFamily="34" charset="0"/>
              <a:buChar char="‒"/>
            </a:pPr>
            <a:r>
              <a:rPr lang="en-US" i="1" dirty="0" smtClean="0"/>
              <a:t>sophisticated optical and electrical methods established</a:t>
            </a:r>
          </a:p>
          <a:p>
            <a:pPr marL="454025" lvl="1" indent="-285750">
              <a:buFont typeface="Calibri" panose="020F0502020204030204" pitchFamily="34" charset="0"/>
              <a:buChar char="‒"/>
            </a:pPr>
            <a:r>
              <a:rPr lang="en-US" i="1" dirty="0" smtClean="0"/>
              <a:t>charge collection tests before/after irradiation, S/N determination 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7919694" y="1195598"/>
            <a:ext cx="4030174" cy="2424982"/>
            <a:chOff x="0" y="1505877"/>
            <a:chExt cx="9144000" cy="4350188"/>
          </a:xfrm>
        </p:grpSpPr>
        <p:pic>
          <p:nvPicPr>
            <p:cNvPr id="14" name="Bild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505877"/>
              <a:ext cx="1878436" cy="1905145"/>
            </a:xfrm>
            <a:prstGeom prst="rect">
              <a:avLst/>
            </a:prstGeom>
          </p:spPr>
        </p:pic>
        <p:pic>
          <p:nvPicPr>
            <p:cNvPr id="15" name="Bild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6431" y="3945250"/>
              <a:ext cx="1998935" cy="1910815"/>
            </a:xfrm>
            <a:prstGeom prst="rect">
              <a:avLst/>
            </a:prstGeom>
          </p:spPr>
        </p:pic>
        <p:pic>
          <p:nvPicPr>
            <p:cNvPr id="16" name="Bild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6431" y="1539245"/>
              <a:ext cx="1870558" cy="1934902"/>
            </a:xfrm>
            <a:prstGeom prst="rect">
              <a:avLst/>
            </a:prstGeom>
          </p:spPr>
        </p:pic>
        <p:pic>
          <p:nvPicPr>
            <p:cNvPr id="17" name="Bild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27991"/>
              <a:ext cx="1878436" cy="1911390"/>
            </a:xfrm>
            <a:prstGeom prst="rect">
              <a:avLst/>
            </a:prstGeom>
          </p:spPr>
        </p:pic>
        <p:pic>
          <p:nvPicPr>
            <p:cNvPr id="18" name="Bild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9451" y="1569002"/>
              <a:ext cx="2150360" cy="1905145"/>
            </a:xfrm>
            <a:prstGeom prst="rect">
              <a:avLst/>
            </a:prstGeom>
          </p:spPr>
        </p:pic>
        <p:pic>
          <p:nvPicPr>
            <p:cNvPr id="19" name="Bild 2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758"/>
            <a:stretch/>
          </p:blipFill>
          <p:spPr>
            <a:xfrm>
              <a:off x="7037736" y="3951019"/>
              <a:ext cx="2106264" cy="1899543"/>
            </a:xfrm>
            <a:prstGeom prst="rect">
              <a:avLst/>
            </a:prstGeom>
          </p:spPr>
        </p:pic>
        <p:pic>
          <p:nvPicPr>
            <p:cNvPr id="20" name="Bild 2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9521" y="3911881"/>
              <a:ext cx="2162991" cy="1938681"/>
            </a:xfrm>
            <a:prstGeom prst="rect">
              <a:avLst/>
            </a:prstGeom>
          </p:spPr>
        </p:pic>
        <p:pic>
          <p:nvPicPr>
            <p:cNvPr id="21" name="Bild 2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6415" y="1695862"/>
              <a:ext cx="2047585" cy="1651423"/>
            </a:xfrm>
            <a:prstGeom prst="rect">
              <a:avLst/>
            </a:prstGeom>
          </p:spPr>
        </p:pic>
      </p:grpSp>
      <p:pic>
        <p:nvPicPr>
          <p:cNvPr id="22" name="Bild 16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501" y="3743966"/>
            <a:ext cx="4865234" cy="233394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36070" y="4831137"/>
            <a:ext cx="2183611" cy="129266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Thickness: 300 </a:t>
            </a:r>
            <a:r>
              <a:rPr lang="el-GR" sz="2000" b="1" i="1" dirty="0" smtClean="0"/>
              <a:t>μ</a:t>
            </a:r>
            <a:r>
              <a:rPr lang="en-US" sz="2000" b="1" i="1" dirty="0" smtClean="0"/>
              <a:t>m </a:t>
            </a:r>
          </a:p>
          <a:p>
            <a:r>
              <a:rPr lang="en-US" sz="2000" b="1" i="1" dirty="0" smtClean="0"/>
              <a:t>Pitch: 58 </a:t>
            </a:r>
            <a:r>
              <a:rPr lang="el-GR" sz="2000" b="1" i="1" dirty="0" smtClean="0"/>
              <a:t>μ</a:t>
            </a:r>
            <a:r>
              <a:rPr lang="en-US" sz="2000" b="1" i="1" dirty="0" smtClean="0"/>
              <a:t>m</a:t>
            </a:r>
          </a:p>
          <a:p>
            <a:r>
              <a:rPr lang="en-US" sz="2000" b="1" i="1" dirty="0" smtClean="0"/>
              <a:t>Stereo angle: 7.5</a:t>
            </a:r>
            <a:r>
              <a:rPr lang="en-US" b="1" i="1" dirty="0" smtClean="0"/>
              <a:t>°</a:t>
            </a:r>
          </a:p>
          <a:p>
            <a:endParaRPr lang="ru-RU" b="1" dirty="0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r="10921" b="12333"/>
          <a:stretch/>
        </p:blipFill>
        <p:spPr bwMode="auto">
          <a:xfrm>
            <a:off x="3944080" y="4248552"/>
            <a:ext cx="3356386" cy="2023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9256" y="6131175"/>
            <a:ext cx="510434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400 sensors are already ordered and arrived at JINR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7747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57596"/>
            <a:ext cx="10515600" cy="1325563"/>
          </a:xfrm>
        </p:spPr>
        <p:txBody>
          <a:bodyPr/>
          <a:lstStyle/>
          <a:p>
            <a:r>
              <a:rPr lang="en-US" dirty="0" smtClean="0"/>
              <a:t>STSXYTER ASIC 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CREMLIN WP7 "Super c-tau factory workshop"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69" y="1474480"/>
            <a:ext cx="3128209" cy="438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"/>
          <p:cNvSpPr/>
          <p:nvPr/>
        </p:nvSpPr>
        <p:spPr>
          <a:xfrm>
            <a:off x="3994849" y="998375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1600" dirty="0"/>
              <a:t>128 channels+ 2 test </a:t>
            </a:r>
            <a:r>
              <a:rPr lang="en-US" sz="1600" dirty="0" smtClean="0"/>
              <a:t>channels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1600" dirty="0" smtClean="0"/>
              <a:t>Self triggered architecture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1600" dirty="0" smtClean="0"/>
              <a:t>Maximum data rate: 250 kHz/channel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1600" dirty="0" smtClean="0"/>
              <a:t>5-bit amplitude measurement</a:t>
            </a:r>
            <a:endParaRPr lang="en-US" sz="1600" dirty="0"/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sz="1600" dirty="0" smtClean="0"/>
              <a:t>shaper</a:t>
            </a:r>
            <a:r>
              <a:rPr lang="en-US" sz="1600" baseline="-25000" dirty="0" smtClean="0"/>
              <a:t>slow</a:t>
            </a:r>
            <a:r>
              <a:rPr lang="en-US" sz="1600" dirty="0"/>
              <a:t>+ </a:t>
            </a:r>
            <a:r>
              <a:rPr lang="en-US" sz="1600" dirty="0" smtClean="0"/>
              <a:t>ADC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1600" dirty="0" smtClean="0"/>
              <a:t>time stamp measurement</a:t>
            </a:r>
            <a:endParaRPr lang="en-US" sz="1600" dirty="0"/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sz="1600" dirty="0" smtClean="0"/>
              <a:t>shaper</a:t>
            </a:r>
            <a:r>
              <a:rPr lang="en-US" sz="1600" baseline="-25000" dirty="0" smtClean="0"/>
              <a:t>fast</a:t>
            </a:r>
            <a:r>
              <a:rPr lang="en-US" sz="1600" dirty="0" smtClean="0"/>
              <a:t> </a:t>
            </a:r>
            <a:r>
              <a:rPr lang="en-US" sz="1600" dirty="0"/>
              <a:t>+ </a:t>
            </a:r>
            <a:r>
              <a:rPr lang="en-US" sz="1600" dirty="0" smtClean="0"/>
              <a:t>discriminator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Dynamic range: 16 </a:t>
            </a:r>
            <a:r>
              <a:rPr lang="en-US" sz="1600" dirty="0" err="1" smtClean="0"/>
              <a:t>fQ</a:t>
            </a:r>
            <a:r>
              <a:rPr lang="en-US" sz="1600" dirty="0" smtClean="0"/>
              <a:t> at STS mode</a:t>
            </a:r>
            <a:endParaRPr lang="en-US" sz="1600" dirty="0" smtClean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Noise performance: 1000 </a:t>
            </a:r>
            <a:r>
              <a:rPr lang="en-US" sz="1600" dirty="0" err="1" smtClean="0"/>
              <a:t>enc</a:t>
            </a:r>
            <a:r>
              <a:rPr lang="en-US" sz="1600" dirty="0" smtClean="0"/>
              <a:t> at 30 pF input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Time stamp resolution: 1 ns</a:t>
            </a:r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897" y="4293880"/>
            <a:ext cx="614362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/>
          <p:cNvSpPr/>
          <p:nvPr/>
        </p:nvSpPr>
        <p:spPr>
          <a:xfrm>
            <a:off x="578069" y="987865"/>
            <a:ext cx="2115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produced in 9/2016 </a:t>
            </a:r>
            <a:endParaRPr lang="en-US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91578" y="628874"/>
            <a:ext cx="1991537" cy="192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108" y="2948070"/>
            <a:ext cx="2850475" cy="1356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550979" y="46876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8736670" y="2550039"/>
            <a:ext cx="3254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FEB board with 1 STSXYTER ASIC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8862108" y="4270988"/>
            <a:ext cx="3120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Test bench for characterization </a:t>
            </a:r>
          </a:p>
          <a:p>
            <a:pPr algn="ctr"/>
            <a:r>
              <a:rPr lang="en-US" dirty="0" smtClean="0"/>
              <a:t>of the ASIC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9196155" y="6116167"/>
            <a:ext cx="2335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FEB </a:t>
            </a:r>
            <a:r>
              <a:rPr lang="en-US" dirty="0"/>
              <a:t>board with 8 </a:t>
            </a:r>
            <a:r>
              <a:rPr lang="en-US" dirty="0" smtClean="0"/>
              <a:t>ASICs</a:t>
            </a:r>
            <a:endParaRPr lang="en-US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4169737" y="5854445"/>
            <a:ext cx="3444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socket for the ASIC-tab-bonds </a:t>
            </a:r>
            <a:endParaRPr lang="ru-RU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299" y="4868255"/>
            <a:ext cx="4254484" cy="1282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4400941" y="3555498"/>
            <a:ext cx="2766019" cy="225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assembly site at JINR LHEP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CREMLIN WP7 "Super c-tau factory workshop"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68164" y="1005013"/>
            <a:ext cx="7528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main room (</a:t>
            </a:r>
            <a:r>
              <a:rPr lang="en-US" sz="2000" dirty="0"/>
              <a:t>90m</a:t>
            </a:r>
            <a:r>
              <a:rPr lang="en-US" sz="2000" baseline="30000" dirty="0"/>
              <a:t>2</a:t>
            </a:r>
            <a:r>
              <a:rPr lang="en-US" sz="2000" dirty="0"/>
              <a:t> </a:t>
            </a:r>
            <a:r>
              <a:rPr lang="en-US" sz="2000" dirty="0" smtClean="0"/>
              <a:t>) is class 7 ISO (less than </a:t>
            </a:r>
            <a:r>
              <a:rPr lang="ru-RU" sz="2000" dirty="0" smtClean="0"/>
              <a:t>10 000 p/ft</a:t>
            </a:r>
            <a:r>
              <a:rPr lang="ru-RU" sz="2000" baseline="30000" dirty="0" smtClean="0"/>
              <a:t>3</a:t>
            </a:r>
            <a:r>
              <a:rPr lang="en-US" sz="2000" dirty="0" smtClean="0"/>
              <a:t> &lt; 0.5 </a:t>
            </a:r>
            <a:r>
              <a:rPr lang="en-US" sz="2000" dirty="0" err="1" smtClean="0"/>
              <a:t>mkm</a:t>
            </a:r>
            <a:r>
              <a:rPr lang="en-US" sz="2000" dirty="0" smtClean="0"/>
              <a:t>)</a:t>
            </a:r>
            <a:r>
              <a:rPr lang="ru-RU" sz="2000" dirty="0" smtClean="0"/>
              <a:t> </a:t>
            </a:r>
            <a:endParaRPr lang="en-US" sz="2000" dirty="0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072" y="1864586"/>
            <a:ext cx="2965839" cy="21255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318" y="1907066"/>
            <a:ext cx="3113866" cy="19484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8164" y="1407134"/>
            <a:ext cx="6146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4 technicians are currently involved in module assembling</a:t>
            </a:r>
            <a:endParaRPr lang="ru-RU" sz="2000" i="1" dirty="0"/>
          </a:p>
        </p:txBody>
      </p:sp>
      <p:pic>
        <p:nvPicPr>
          <p:cNvPr id="13" name="Picture 21" descr="Фото1625pa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1315" y="4080463"/>
            <a:ext cx="4958005" cy="2115721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385590" y="1916224"/>
            <a:ext cx="4629990" cy="4068161"/>
            <a:chOff x="132929" y="2105805"/>
            <a:chExt cx="4629990" cy="4068161"/>
          </a:xfrm>
        </p:grpSpPr>
        <p:pic>
          <p:nvPicPr>
            <p:cNvPr id="14" name="Picture 2" descr="C:\Users\Администратор\Desktop\Фото оснастки\IMG_4772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0066" y="2189597"/>
              <a:ext cx="1528766" cy="1299519"/>
            </a:xfrm>
            <a:prstGeom prst="rect">
              <a:avLst/>
            </a:prstGeom>
            <a:noFill/>
          </p:spPr>
        </p:pic>
        <p:pic>
          <p:nvPicPr>
            <p:cNvPr id="15" name="Рисунок 14" descr="C:\Users\Администратор\Desktop\Фото оснастки\IMG_4776.JPG"/>
            <p:cNvPicPr/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57969" y="3259666"/>
              <a:ext cx="1504950" cy="1315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Рисунок 15" descr="C:\Users\Администратор\Desktop\Фото оснастки\IMG_4778.JPG"/>
            <p:cNvPicPr/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967749" y="4524961"/>
              <a:ext cx="2065976" cy="1649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Рисунок 16" descr="C:\Users\Администратор\Desktop\Фото оснастки\IMG_4780.JPG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54436" y="2105805"/>
              <a:ext cx="1714513" cy="1264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Рисунок 17" descr="C:\Users\Администратор\Desktop\Фото оснастки\IMG_4782.JPG"/>
            <p:cNvPicPr/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05917" y="3447251"/>
              <a:ext cx="1445810" cy="1273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Рисунок 18" descr="C:\Users\Администратор\Desktop\Фото оснастки\IMG_4784.JPG"/>
            <p:cNvPicPr/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87819" y="3321595"/>
              <a:ext cx="1720210" cy="1419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Рисунок 19" descr="C:\Users\Администратор\Desktop\Фото оснастки\IMG_4785.JPG"/>
            <p:cNvPicPr/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32929" y="4684454"/>
              <a:ext cx="1868796" cy="1373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TextBox 20"/>
          <p:cNvSpPr txBox="1"/>
          <p:nvPr/>
        </p:nvSpPr>
        <p:spPr>
          <a:xfrm>
            <a:off x="818132" y="6016626"/>
            <a:ext cx="3103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j</a:t>
            </a:r>
            <a:r>
              <a:rPr lang="en-US" b="1" dirty="0" smtClean="0"/>
              <a:t>igs for the module assembling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4002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Modules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CREMLIN WP7 "Super c-tau factory workshop"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6" name="Grafik 12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9377758" y="4207654"/>
            <a:ext cx="2261525" cy="169614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9"/>
          <p:cNvSpPr/>
          <p:nvPr/>
        </p:nvSpPr>
        <p:spPr>
          <a:xfrm>
            <a:off x="9377758" y="5893348"/>
            <a:ext cx="23789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dirty="0">
                <a:solidFill>
                  <a:srgbClr val="000000"/>
                </a:solidFill>
                <a:latin typeface="Calibri" pitchFamily="34"/>
                <a:ea typeface="Microsoft YaHei" pitchFamily="2"/>
                <a:cs typeface="Arial" pitchFamily="2"/>
              </a:rPr>
              <a:t>distance between </a:t>
            </a:r>
            <a:r>
              <a:rPr lang="en-GB" sz="1600" i="1" dirty="0" smtClean="0">
                <a:solidFill>
                  <a:srgbClr val="000000"/>
                </a:solidFill>
                <a:latin typeface="Calibri" pitchFamily="34"/>
                <a:ea typeface="Microsoft YaHei" pitchFamily="2"/>
                <a:cs typeface="Arial" pitchFamily="2"/>
              </a:rPr>
              <a:t> </a:t>
            </a:r>
            <a:r>
              <a:rPr lang="en-GB" sz="1600" i="1" dirty="0">
                <a:solidFill>
                  <a:srgbClr val="000000"/>
                </a:solidFill>
                <a:latin typeface="Calibri" pitchFamily="34"/>
                <a:ea typeface="Microsoft YaHei" pitchFamily="2"/>
                <a:cs typeface="Arial" pitchFamily="2"/>
              </a:rPr>
              <a:t>traces </a:t>
            </a:r>
            <a:r>
              <a:rPr lang="en-GB" sz="1600" i="1" dirty="0" smtClean="0">
                <a:solidFill>
                  <a:srgbClr val="000000"/>
                </a:solidFill>
                <a:latin typeface="Calibri" pitchFamily="34"/>
                <a:ea typeface="Microsoft YaHei" pitchFamily="2"/>
                <a:cs typeface="Arial" pitchFamily="2"/>
              </a:rPr>
              <a:t>varies  from 74 </a:t>
            </a:r>
            <a:r>
              <a:rPr lang="en-GB" sz="1600" i="1" dirty="0">
                <a:solidFill>
                  <a:srgbClr val="000000"/>
                </a:solidFill>
                <a:latin typeface="Calibri" pitchFamily="34"/>
                <a:ea typeface="Microsoft YaHei" pitchFamily="2"/>
                <a:cs typeface="Arial" pitchFamily="2"/>
              </a:rPr>
              <a:t>to 82 µm</a:t>
            </a:r>
            <a:endParaRPr lang="en-US" sz="1600" i="1" dirty="0"/>
          </a:p>
        </p:txBody>
      </p:sp>
      <p:sp>
        <p:nvSpPr>
          <p:cNvPr id="9" name="Rectangle 16"/>
          <p:cNvSpPr/>
          <p:nvPr/>
        </p:nvSpPr>
        <p:spPr>
          <a:xfrm>
            <a:off x="9464271" y="3309937"/>
            <a:ext cx="20438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Measurement:  </a:t>
            </a:r>
            <a:r>
              <a:rPr lang="en-GB" b="1" dirty="0" smtClean="0">
                <a:solidFill>
                  <a:srgbClr val="0070C0"/>
                </a:solidFill>
              </a:rPr>
              <a:t/>
            </a:r>
            <a:br>
              <a:rPr lang="en-GB" b="1" dirty="0" smtClean="0">
                <a:solidFill>
                  <a:srgbClr val="0070C0"/>
                </a:solidFill>
              </a:rPr>
            </a:br>
            <a:r>
              <a:rPr lang="en-GB" b="1" dirty="0" err="1" smtClean="0">
                <a:solidFill>
                  <a:srgbClr val="0070C0"/>
                </a:solidFill>
              </a:rPr>
              <a:t>C_line</a:t>
            </a:r>
            <a:r>
              <a:rPr lang="en-GB" b="1" dirty="0" smtClean="0">
                <a:solidFill>
                  <a:srgbClr val="0070C0"/>
                </a:solidFill>
              </a:rPr>
              <a:t> </a:t>
            </a:r>
            <a:r>
              <a:rPr lang="en-GB" b="1" dirty="0">
                <a:solidFill>
                  <a:srgbClr val="0070C0"/>
                </a:solidFill>
              </a:rPr>
              <a:t>= </a:t>
            </a:r>
            <a:r>
              <a:rPr lang="en-GB" dirty="0" smtClean="0">
                <a:solidFill>
                  <a:srgbClr val="0070C0"/>
                </a:solidFill>
              </a:rPr>
              <a:t>0.38pF/cm 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510" y="1133679"/>
            <a:ext cx="4251490" cy="2273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592242" y="807931"/>
            <a:ext cx="3459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Microcables from Al-polyimide</a:t>
            </a:r>
            <a:endParaRPr lang="ru-RU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885237" y="4776769"/>
            <a:ext cx="2882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Mockups of the STS modules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32" y="950270"/>
            <a:ext cx="1842315" cy="2456420"/>
          </a:xfrm>
          <a:prstGeom prst="rect">
            <a:avLst/>
          </a:prstGeom>
        </p:spPr>
      </p:pic>
      <p:sp>
        <p:nvSpPr>
          <p:cNvPr id="17" name="Объект 2"/>
          <p:cNvSpPr txBox="1">
            <a:spLocks/>
          </p:cNvSpPr>
          <p:nvPr/>
        </p:nvSpPr>
        <p:spPr bwMode="auto">
          <a:xfrm>
            <a:off x="3119388" y="5223554"/>
            <a:ext cx="5916708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rIns="36000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en-US" altLang="ru-RU" dirty="0" smtClean="0"/>
              <a:t>About </a:t>
            </a:r>
            <a:r>
              <a:rPr lang="en-US" altLang="ru-RU" dirty="0"/>
              <a:t>420 components are in assembly process at different stages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Calibri" panose="020F0502020204030204" pitchFamily="34" charset="0"/>
              <a:buAutoNum type="arabicPeriod"/>
            </a:pPr>
            <a:endParaRPr lang="en-US" altLang="ru-RU" sz="2800" dirty="0"/>
          </a:p>
        </p:txBody>
      </p:sp>
      <p:pic>
        <p:nvPicPr>
          <p:cNvPr id="18" name="Picture 6" descr="Фото1580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4596" y="3795665"/>
            <a:ext cx="2260385" cy="175788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-59949" y="5607213"/>
            <a:ext cx="2651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TabBonder</a:t>
            </a:r>
            <a:r>
              <a:rPr lang="en-US" dirty="0" smtClean="0"/>
              <a:t> Planar EM-437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3387902"/>
            <a:ext cx="2945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Wirebonder</a:t>
            </a:r>
            <a:r>
              <a:rPr lang="en-US" dirty="0" smtClean="0"/>
              <a:t> </a:t>
            </a:r>
            <a:r>
              <a:rPr lang="en-US" dirty="0"/>
              <a:t>F&amp;K </a:t>
            </a:r>
            <a:r>
              <a:rPr lang="en-US" dirty="0" err="1"/>
              <a:t>Delvotec</a:t>
            </a:r>
            <a:r>
              <a:rPr lang="en-US" dirty="0"/>
              <a:t> </a:t>
            </a:r>
            <a:r>
              <a:rPr lang="en-US" dirty="0" smtClean="0"/>
              <a:t>G5</a:t>
            </a:r>
            <a:endParaRPr lang="ru-RU" dirty="0"/>
          </a:p>
        </p:txBody>
      </p:sp>
      <p:pic>
        <p:nvPicPr>
          <p:cNvPr id="23" name="Picture 2" descr="1-01"/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07386" y="4008756"/>
            <a:ext cx="1381254" cy="91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57"/>
          <a:stretch/>
        </p:blipFill>
        <p:spPr>
          <a:xfrm>
            <a:off x="2874291" y="1722202"/>
            <a:ext cx="5137351" cy="291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4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19074</TotalTime>
  <Words>1852</Words>
  <Application>Microsoft Office PowerPoint</Application>
  <PresentationFormat>Широкоэкранный</PresentationFormat>
  <Paragraphs>395</Paragraphs>
  <Slides>26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8" baseType="lpstr">
      <vt:lpstr>Microsoft YaHei</vt:lpstr>
      <vt:lpstr>ＭＳ Ｐゴシック</vt:lpstr>
      <vt:lpstr>Arial</vt:lpstr>
      <vt:lpstr>Calibri</vt:lpstr>
      <vt:lpstr>Calibri Light</vt:lpstr>
      <vt:lpstr>Cambria Math</vt:lpstr>
      <vt:lpstr>Symbol</vt:lpstr>
      <vt:lpstr>Tahoma</vt:lpstr>
      <vt:lpstr>Times New Roman</vt:lpstr>
      <vt:lpstr>Wingdings</vt:lpstr>
      <vt:lpstr>Тема Office</vt:lpstr>
      <vt:lpstr>Adobe Acrobat Document</vt:lpstr>
      <vt:lpstr> Large Aperture Silicon Tracking Systems for NICA</vt:lpstr>
      <vt:lpstr>NICA (Nuclotron Based Ion Collider fAcility)</vt:lpstr>
      <vt:lpstr>Physics goals</vt:lpstr>
      <vt:lpstr>BM@N (Baryonic Matter at Nuclotron) </vt:lpstr>
      <vt:lpstr>STS for BM@N experiment</vt:lpstr>
      <vt:lpstr>Sensors</vt:lpstr>
      <vt:lpstr>STSXYTER ASIC </vt:lpstr>
      <vt:lpstr>Module assembly site at JINR LHEP</vt:lpstr>
      <vt:lpstr>Modules</vt:lpstr>
      <vt:lpstr>Ladder assembly </vt:lpstr>
      <vt:lpstr>Detector readout chain</vt:lpstr>
      <vt:lpstr>STS integration</vt:lpstr>
      <vt:lpstr>mini-STS  </vt:lpstr>
      <vt:lpstr>ITS for MPD Experiment</vt:lpstr>
      <vt:lpstr>ALPIDE – Monolithic Active Pixel Sensor </vt:lpstr>
      <vt:lpstr>ITS for MPD Experiment</vt:lpstr>
      <vt:lpstr>Test bench with pAlpide-3 sensors </vt:lpstr>
      <vt:lpstr>Summary</vt:lpstr>
      <vt:lpstr>Презентация PowerPoint</vt:lpstr>
      <vt:lpstr>Презентация PowerPoint</vt:lpstr>
      <vt:lpstr>Test beam at Nuclotron </vt:lpstr>
      <vt:lpstr>JINR STS Department</vt:lpstr>
      <vt:lpstr>CBM STS Cad model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Experience from the first in-beam tests with extracted beam of Nuclotron and a plan for the fall tests in October-November 2017</dc:title>
  <dc:creator>Dmitry</dc:creator>
  <cp:lastModifiedBy>Dmitry</cp:lastModifiedBy>
  <cp:revision>175</cp:revision>
  <dcterms:created xsi:type="dcterms:W3CDTF">2017-05-18T14:36:53Z</dcterms:created>
  <dcterms:modified xsi:type="dcterms:W3CDTF">2018-05-26T08:08:59Z</dcterms:modified>
</cp:coreProperties>
</file>