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6"/>
  </p:notesMasterIdLst>
  <p:sldIdLst>
    <p:sldId id="260" r:id="rId2"/>
    <p:sldId id="257" r:id="rId3"/>
    <p:sldId id="259" r:id="rId4"/>
    <p:sldId id="258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281A7-0226-40BE-8C0B-539490196A68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4F276-7C8C-470A-A09A-70B65AFD7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0E5F-9C18-475A-957D-D97D43E313FB}" type="datetime1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BINP, Super c-tau factory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916C-F28D-444E-A8F6-4224ED4A8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5762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A8CB-EEB5-4A45-8F47-0411286332B9}" type="datetime1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BINP, Super c-tau factory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916C-F28D-444E-A8F6-4224ED4A8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9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513C-8FD3-4C99-A9F9-BDBBCCBE3A40}" type="datetime1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BINP, Super c-tau factory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916C-F28D-444E-A8F6-4224ED4A8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59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23144" y="6405686"/>
            <a:ext cx="77811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3C9465-F9CD-4169-AD20-AE871D9A918B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78219" y="6405685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E.Pyata, BINP, Super c-tau factory workshop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62397" y="6396404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BB916C-F28D-444E-A8F6-4224ED4A89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83" y="418053"/>
            <a:ext cx="6048672" cy="5768943"/>
          </a:xfrm>
          <a:prstGeom prst="rect">
            <a:avLst/>
          </a:prstGeom>
        </p:spPr>
      </p:pic>
      <p:sp>
        <p:nvSpPr>
          <p:cNvPr id="10" name="Заголовок 3"/>
          <p:cNvSpPr>
            <a:spLocks noGrp="1"/>
          </p:cNvSpPr>
          <p:nvPr>
            <p:ph type="ctrTitle"/>
          </p:nvPr>
        </p:nvSpPr>
        <p:spPr>
          <a:xfrm>
            <a:off x="2690397" y="116870"/>
            <a:ext cx="4885466" cy="3836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The accelerator facility FAIR and GSI</a:t>
            </a:r>
          </a:p>
        </p:txBody>
      </p:sp>
    </p:spTree>
    <p:extLst>
      <p:ext uri="{BB962C8B-B14F-4D97-AF65-F5344CB8AC3E}">
        <p14:creationId xmlns:p14="http://schemas.microsoft.com/office/powerpoint/2010/main" val="397499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8603-413A-4CAA-AED8-8B2F3EB10772}" type="datetime1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BINP, Super c-tau factory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916C-F28D-444E-A8F6-4224ED4A8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4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33C0-4985-4AC9-B498-AB12C4260386}" type="datetime1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BINP, Super c-tau factory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916C-F28D-444E-A8F6-4224ED4A8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8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63B8-299C-4B79-90C5-9E79BCBB5F32}" type="datetime1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BINP, Super c-tau factory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916C-F28D-444E-A8F6-4224ED4A8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2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E62-C85E-40BE-8B9D-B52C680AEA14}" type="datetime1">
              <a:rPr lang="en-US" smtClean="0"/>
              <a:t>5/27/2018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BINP, Super c-tau factory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916C-F28D-444E-A8F6-4224ED4A8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5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CD16-6C6E-4DA9-AB39-C31FBDF8C9D7}" type="datetime1">
              <a:rPr lang="en-US" smtClean="0"/>
              <a:t>5/27/2018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BINP, Super c-tau factory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916C-F28D-444E-A8F6-4224ED4A8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3811-07AA-427C-8DDB-E29D089ADA91}" type="datetime1">
              <a:rPr lang="en-US" smtClean="0"/>
              <a:t>5/27/2018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BINP, Super c-tau factory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916C-F28D-444E-A8F6-4224ED4A8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D774-55C3-474D-B6C4-EE4E259ADAA8}" type="datetime1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BINP, Super c-tau factory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916C-F28D-444E-A8F6-4224ED4A8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0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116E-042D-4A0E-A6C2-1793B76E89BB}" type="datetime1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BINP, Super c-tau factory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916C-F28D-444E-A8F6-4224ED4A8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2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90E5F-9C18-475A-957D-D97D43E313FB}" type="datetime1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E.Pyata, BINP, Super c-tau factory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B916C-F28D-444E-A8F6-4224ED4A8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0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97" y="836712"/>
            <a:ext cx="8953500" cy="50444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89187" y="167885"/>
            <a:ext cx="6269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PANDA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Solenoid Magnet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740" y="6028627"/>
            <a:ext cx="8540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prototype for Super c-tau factory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3811-07AA-427C-8DDB-E29D089ADA91}" type="datetime1">
              <a:rPr lang="en-US" smtClean="0"/>
              <a:t>5/27/2018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BINP, Super c-tau factory workshop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916C-F28D-444E-A8F6-4224ED4A89EF}" type="slidenum">
              <a:rPr lang="en-US" smtClean="0"/>
              <a:t>10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70341" y="634671"/>
            <a:ext cx="8282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>
              <a:spcAft>
                <a:spcPts val="400"/>
              </a:spcAft>
            </a:pP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The cryogenic scheme of the PANDA solenoid relies on indirect cooling of the cold mass by circulating saturated helium at 4.5 K by natural convection. The thermo-syphon circuit consists of a bottom and top manifolds connected by 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parallel syphon tubes attached to the outer surface of the support cylinder.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51660" y="190050"/>
            <a:ext cx="6861448" cy="4180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charset="0"/>
              </a:rPr>
              <a:t>Cold </a:t>
            </a:r>
            <a:r>
              <a:rPr lang="en-US" sz="2000" b="1" dirty="0">
                <a:solidFill>
                  <a:srgbClr val="FF0000"/>
                </a:solidFill>
                <a:latin typeface="Comic Sans MS" charset="0"/>
              </a:rPr>
              <a:t>Mass </a:t>
            </a:r>
            <a:r>
              <a:rPr lang="en-US" sz="2000" b="1" dirty="0" err="1">
                <a:solidFill>
                  <a:srgbClr val="FF0000"/>
                </a:solidFill>
                <a:latin typeface="Comic Sans MS" charset="0"/>
              </a:rPr>
              <a:t>Thermalization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1" t="632" r="29753" b="2317"/>
          <a:stretch/>
        </p:blipFill>
        <p:spPr>
          <a:xfrm>
            <a:off x="2338182" y="1763617"/>
            <a:ext cx="3224077" cy="3856250"/>
          </a:xfrm>
          <a:prstGeom prst="rect">
            <a:avLst/>
          </a:prstGeom>
        </p:spPr>
      </p:pic>
      <p:sp>
        <p:nvSpPr>
          <p:cNvPr id="8" name="Надпись 124"/>
          <p:cNvSpPr txBox="1"/>
          <p:nvPr/>
        </p:nvSpPr>
        <p:spPr>
          <a:xfrm>
            <a:off x="5195273" y="1980822"/>
            <a:ext cx="3490001" cy="3429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Control Dewar with  300l LHe vessel</a:t>
            </a:r>
            <a:endParaRPr lang="en-US" sz="1600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>
            <a:stCxn id="8" idx="1"/>
          </p:cNvCxnSpPr>
          <p:nvPr/>
        </p:nvCxnSpPr>
        <p:spPr>
          <a:xfrm flipH="1">
            <a:off x="3387253" y="2152272"/>
            <a:ext cx="1808020" cy="88014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6" idx="1"/>
          </p:cNvCxnSpPr>
          <p:nvPr/>
        </p:nvCxnSpPr>
        <p:spPr>
          <a:xfrm flipH="1">
            <a:off x="4216893" y="2664926"/>
            <a:ext cx="1712353" cy="71543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адпись 124"/>
          <p:cNvSpPr txBox="1"/>
          <p:nvPr/>
        </p:nvSpPr>
        <p:spPr>
          <a:xfrm>
            <a:off x="5929246" y="2493476"/>
            <a:ext cx="1244585" cy="3429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Cold mass</a:t>
            </a:r>
            <a:endParaRPr lang="en-US" sz="1600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21" name="Надпись 124"/>
          <p:cNvSpPr txBox="1"/>
          <p:nvPr/>
        </p:nvSpPr>
        <p:spPr>
          <a:xfrm>
            <a:off x="745064" y="1891297"/>
            <a:ext cx="1824571" cy="602179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Transfer line to </a:t>
            </a:r>
          </a:p>
          <a:p>
            <a:pPr>
              <a:spcAft>
                <a:spcPts val="0"/>
              </a:spcAft>
            </a:pPr>
            <a:r>
              <a:rPr lang="en-US" sz="1600" b="1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helium liquefier</a:t>
            </a:r>
            <a:endParaRPr lang="en-US" sz="1600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683054"/>
              </p:ext>
            </p:extLst>
          </p:nvPr>
        </p:nvGraphicFramePr>
        <p:xfrm>
          <a:off x="5499374" y="3983573"/>
          <a:ext cx="3315588" cy="1985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794"/>
                <a:gridCol w="1657794"/>
              </a:tblGrid>
              <a:tr h="3309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T=4,5K</a:t>
                      </a:r>
                      <a:endParaRPr lang="en-US" sz="1400" b="1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Thermal loads, W</a:t>
                      </a:r>
                      <a:endParaRPr lang="en-US" sz="1400" b="1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33090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Normal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18,1</a:t>
                      </a:r>
                      <a:endParaRPr lang="en-US" sz="1400" b="1" dirty="0"/>
                    </a:p>
                  </a:txBody>
                  <a:tcPr/>
                </a:tc>
              </a:tr>
              <a:tr h="33090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Transit regime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29,7</a:t>
                      </a:r>
                      <a:endParaRPr lang="en-US" sz="1400" b="1" dirty="0"/>
                    </a:p>
                  </a:txBody>
                  <a:tcPr/>
                </a:tc>
              </a:tr>
              <a:tr h="3309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T= 60K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33090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Normal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180,1</a:t>
                      </a:r>
                      <a:endParaRPr lang="en-US" sz="1400" b="1" dirty="0"/>
                    </a:p>
                  </a:txBody>
                  <a:tcPr/>
                </a:tc>
              </a:tr>
              <a:tr h="33090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Transit regime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240,6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9" name="Прямая со стрелкой 18"/>
          <p:cNvCxnSpPr/>
          <p:nvPr/>
        </p:nvCxnSpPr>
        <p:spPr>
          <a:xfrm flipV="1">
            <a:off x="2246050" y="1980822"/>
            <a:ext cx="665826" cy="10418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0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1" y="3826275"/>
            <a:ext cx="2515710" cy="233641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75886" y="3487721"/>
            <a:ext cx="1595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300 l LHe vessel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7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3811-07AA-427C-8DDB-E29D089ADA91}" type="datetime1">
              <a:rPr lang="en-US" smtClean="0"/>
              <a:t>5/27/2018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BINP, Super c-tau factory workshop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916C-F28D-444E-A8F6-4224ED4A89EF}" type="slidenum">
              <a:rPr lang="en-US" smtClean="0"/>
              <a:t>11</a:t>
            </a:fld>
            <a:endParaRPr lang="en-US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335267" y="185865"/>
            <a:ext cx="7056783" cy="3655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Development of the PANDA solenoid magnet on today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95539506"/>
              </p:ext>
            </p:extLst>
          </p:nvPr>
        </p:nvGraphicFramePr>
        <p:xfrm>
          <a:off x="452761" y="928289"/>
          <a:ext cx="8286823" cy="485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64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20345"/>
              </a:tblGrid>
              <a:tr h="5654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Name of item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Status of work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692458">
                <a:tc>
                  <a:txBody>
                    <a:bodyPr/>
                    <a:lstStyle/>
                    <a:p>
                      <a:pPr marL="355600" indent="0" algn="l" fontAlgn="ctr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Yoke and frame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is ready, 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start production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7969">
                <a:tc>
                  <a:txBody>
                    <a:bodyPr/>
                    <a:lstStyle/>
                    <a:p>
                      <a:pPr marL="0" indent="355600" algn="l" fontAlgn="ctr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Cryostat</a:t>
                      </a:r>
                      <a:r>
                        <a:rPr lang="en-US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solenoid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is ready, FDR 11/2018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Technologic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work, design of tools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4804">
                <a:tc>
                  <a:txBody>
                    <a:bodyPr/>
                    <a:lstStyle/>
                    <a:p>
                      <a:pPr marL="0" indent="355600" algn="l" fontAlgn="ctr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Cold mass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is ready, FDR 11/2018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Technologic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work, design of tools</a:t>
                      </a: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1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Conductor purchasing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>
                    <a:solidFill>
                      <a:srgbClr val="FD41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Development work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>
                    <a:solidFill>
                      <a:srgbClr val="FD4141"/>
                    </a:solidFill>
                  </a:tcPr>
                </a:tc>
              </a:tr>
              <a:tr h="355107">
                <a:tc>
                  <a:txBody>
                    <a:bodyPr/>
                    <a:lstStyle/>
                    <a:p>
                      <a:pPr marL="0" indent="355600" algn="l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Control Dewar box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in progress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5106">
                <a:tc>
                  <a:txBody>
                    <a:bodyPr/>
                    <a:lstStyle/>
                    <a:p>
                      <a:pPr marL="0" indent="355600" algn="l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Cable channel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Start design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</a:tr>
              <a:tr h="612559">
                <a:tc>
                  <a:txBody>
                    <a:bodyPr/>
                    <a:lstStyle/>
                    <a:p>
                      <a:pPr marL="355600" indent="0" algn="l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Power supply and energy extraction system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in progress, 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FDR 11/ 2018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4804">
                <a:tc>
                  <a:txBody>
                    <a:bodyPr/>
                    <a:lstStyle/>
                    <a:p>
                      <a:pPr marL="0" indent="355600" algn="l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Magnet safety system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Start discussing 11</a:t>
                      </a:r>
                      <a:r>
                        <a:rPr lang="en-US" sz="16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week 2018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7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3811-07AA-427C-8DDB-E29D089ADA91}" type="datetime1">
              <a:rPr lang="en-US" smtClean="0"/>
              <a:t>5/27/2018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BINP, Super c-tau factory workshop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916C-F28D-444E-A8F6-4224ED4A89EF}" type="slidenum">
              <a:rPr lang="en-US" smtClean="0"/>
              <a:t>12</a:t>
            </a:fld>
            <a:endParaRPr lang="en-US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335267" y="185865"/>
            <a:ext cx="7056783" cy="3655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Magnets for SCTF and PANDA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846323"/>
              </p:ext>
            </p:extLst>
          </p:nvPr>
        </p:nvGraphicFramePr>
        <p:xfrm>
          <a:off x="113375" y="703236"/>
          <a:ext cx="432546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730"/>
                <a:gridCol w="216273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SCTF requirements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Length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Inner diameter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Magnetic field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Stored energy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I,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solenoid (1,5T)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Weight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Char char="-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4m;</a:t>
                      </a:r>
                    </a:p>
                    <a:p>
                      <a:pPr marL="0" indent="0" algn="ctr">
                        <a:buFontTx/>
                        <a:buChar char="-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3,2 m;</a:t>
                      </a:r>
                    </a:p>
                    <a:p>
                      <a:pPr marL="0" indent="0" algn="ctr">
                        <a:buFontTx/>
                        <a:buChar char="-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1 ÷ 1,2 T;</a:t>
                      </a:r>
                    </a:p>
                    <a:p>
                      <a:pPr marL="0" indent="0" algn="ctr">
                        <a:buFontTx/>
                        <a:buChar char="-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28 MJ;</a:t>
                      </a:r>
                    </a:p>
                    <a:p>
                      <a:pPr marL="0" indent="0" algn="ctr">
                        <a:buFontTx/>
                        <a:buChar char="-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4 kA;</a:t>
                      </a:r>
                    </a:p>
                    <a:p>
                      <a:pPr marL="0" indent="0" algn="ctr">
                        <a:buFontTx/>
                        <a:buChar char="-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500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t.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09836"/>
              </p:ext>
            </p:extLst>
          </p:nvPr>
        </p:nvGraphicFramePr>
        <p:xfrm>
          <a:off x="4641716" y="703236"/>
          <a:ext cx="432546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730"/>
                <a:gridCol w="216273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PANDA requirements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Length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Inner diameter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Magnetic field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Stored energy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I,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solenoid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Weight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Char char="-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3m;</a:t>
                      </a:r>
                    </a:p>
                    <a:p>
                      <a:pPr marL="0" indent="0" algn="ctr">
                        <a:buFontTx/>
                        <a:buChar char="-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1,9 m;</a:t>
                      </a:r>
                    </a:p>
                    <a:p>
                      <a:pPr marL="0" indent="0" algn="ctr">
                        <a:buFontTx/>
                        <a:buChar char="-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2 T;</a:t>
                      </a:r>
                    </a:p>
                    <a:p>
                      <a:pPr marL="0" indent="0" algn="ctr">
                        <a:buFontTx/>
                        <a:buChar char="-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22,4 MJ;</a:t>
                      </a:r>
                    </a:p>
                    <a:p>
                      <a:pPr marL="0" indent="0" algn="ctr">
                        <a:buFontTx/>
                        <a:buChar char="-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5,1 kA;</a:t>
                      </a:r>
                    </a:p>
                    <a:p>
                      <a:pPr marL="0" indent="0" algn="ctr">
                        <a:buFontTx/>
                        <a:buChar char="-"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340 t.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53" y="3008503"/>
            <a:ext cx="1917576" cy="20596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253" y="4827557"/>
            <a:ext cx="2112885" cy="12428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9331" y="3067001"/>
            <a:ext cx="2301517" cy="25320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8736" r="20864" b="19052"/>
          <a:stretch/>
        </p:blipFill>
        <p:spPr>
          <a:xfrm>
            <a:off x="6687842" y="5135412"/>
            <a:ext cx="2170408" cy="1312963"/>
          </a:xfrm>
          <a:prstGeom prst="rect">
            <a:avLst/>
          </a:prstGeom>
        </p:spPr>
      </p:pic>
      <p:sp>
        <p:nvSpPr>
          <p:cNvPr id="13" name="Надпись 124"/>
          <p:cNvSpPr txBox="1"/>
          <p:nvPr/>
        </p:nvSpPr>
        <p:spPr>
          <a:xfrm>
            <a:off x="2616138" y="3580445"/>
            <a:ext cx="2428866" cy="72797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Longitudinal section of the</a:t>
            </a:r>
          </a:p>
          <a:p>
            <a:pPr algn="ctr">
              <a:spcAft>
                <a:spcPts val="0"/>
              </a:spcAft>
            </a:pPr>
            <a:r>
              <a:rPr lang="en-US" sz="1600" b="1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y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oke with </a:t>
            </a:r>
            <a:r>
              <a:rPr lang="en-US" sz="1600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cryostat of the magnet</a:t>
            </a:r>
            <a:endParaRPr lang="en-US" sz="1600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4" name="Надпись 124"/>
          <p:cNvSpPr txBox="1"/>
          <p:nvPr/>
        </p:nvSpPr>
        <p:spPr>
          <a:xfrm>
            <a:off x="3377365" y="5727531"/>
            <a:ext cx="2016054" cy="3429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Octant of the yoke</a:t>
            </a:r>
            <a:endParaRPr lang="en-US" sz="1600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9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3811-07AA-427C-8DDB-E29D089ADA91}" type="datetime1">
              <a:rPr lang="en-US" smtClean="0"/>
              <a:t>5/27/2018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BINP, Super c-tau factory workshop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916C-F28D-444E-A8F6-4224ED4A89EF}" type="slidenum">
              <a:rPr lang="en-US" smtClean="0"/>
              <a:t>13</a:t>
            </a:fld>
            <a:endParaRPr lang="en-US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811124" y="185865"/>
            <a:ext cx="7056783" cy="3655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Conclusion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" y="1433288"/>
            <a:ext cx="74217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Engineering </a:t>
            </a: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design of the magnet including tools and support</a:t>
            </a: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Procedures assembling of the yoke with frame;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Procedures </a:t>
            </a: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moving of </a:t>
            </a: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detector;</a:t>
            </a:r>
            <a:endParaRPr lang="en-US" b="1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Procedures </a:t>
            </a: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open/close the doors of </a:t>
            </a: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yoke;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Design of the cryostat and cold mass;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Technology production of coils;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Procedures assembling of the </a:t>
            </a: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cold mass, installation of the cold mass to cryostat and installation of the cryostat to the yoke;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Development of the </a:t>
            </a: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proximity </a:t>
            </a: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cryogenics with using helium liquefier;</a:t>
            </a:r>
            <a:endParaRPr lang="en-US" b="1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Procedures </a:t>
            </a:r>
            <a:r>
              <a:rPr lang="en-US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assembling/disassembling of the cryogenic system that moving the detector;</a:t>
            </a:r>
            <a:endParaRPr lang="en-US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Development power converter 5kA, quench 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protection and 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extraction energy system;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cs typeface="Times New Roman" panose="02020603050405020304" pitchFamily="18" charset="0"/>
              </a:rPr>
              <a:t>Magnetic measurement procedures,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1" dirty="0"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882" y="950155"/>
            <a:ext cx="4488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en-US" b="1" dirty="0"/>
              <a:t>Delivery PANDA solenoid magnet </a:t>
            </a: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includes: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57350" y="5510483"/>
            <a:ext cx="5254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 smtClean="0">
                <a:solidFill>
                  <a:srgbClr val="0070C0"/>
                </a:solidFill>
              </a:rPr>
              <a:t>ll </a:t>
            </a:r>
            <a:r>
              <a:rPr lang="en-US" b="1" dirty="0">
                <a:solidFill>
                  <a:srgbClr val="0070C0"/>
                </a:solidFill>
              </a:rPr>
              <a:t>these developments will be used in the design and manufacture of a </a:t>
            </a:r>
            <a:r>
              <a:rPr lang="en-US" b="1" dirty="0" smtClean="0">
                <a:solidFill>
                  <a:srgbClr val="0070C0"/>
                </a:solidFill>
              </a:rPr>
              <a:t>magnet for SCTF.</a:t>
            </a:r>
            <a:endParaRPr lang="en-US" b="1" dirty="0">
              <a:solidFill>
                <a:srgbClr val="0070C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83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3811-07AA-427C-8DDB-E29D089ADA91}" type="datetime1">
              <a:rPr lang="en-US" smtClean="0"/>
              <a:t>5/27/2018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BINP, Super c-tau factory workshop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916C-F28D-444E-A8F6-4224ED4A89EF}" type="slidenum">
              <a:rPr lang="en-US" smtClean="0"/>
              <a:t>14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" y="275171"/>
            <a:ext cx="9037320" cy="508254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6588" y="52403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>
                <a:solidFill>
                  <a:srgbClr val="17375E"/>
                </a:solidFill>
                <a:latin typeface="Comic Sans MS" pitchFamily="66" charset="0"/>
              </a:rPr>
              <a:t>Thank you for your attention</a:t>
            </a:r>
            <a:endParaRPr lang="ru-RU" sz="3600" dirty="0" smtClean="0">
              <a:solidFill>
                <a:srgbClr val="17375E"/>
              </a:solidFill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8" y="5605362"/>
            <a:ext cx="454112" cy="80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68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7731" y="6447632"/>
            <a:ext cx="858734" cy="273844"/>
          </a:xfrm>
        </p:spPr>
        <p:txBody>
          <a:bodyPr/>
          <a:lstStyle/>
          <a:p>
            <a:fld id="{2C273811-07AA-427C-8DDB-E29D089ADA91}" type="datetime1">
              <a:rPr lang="en-US" smtClean="0">
                <a:solidFill>
                  <a:schemeClr val="tx1"/>
                </a:solidFill>
              </a:rPr>
              <a:t>5/27/2018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E.Pyata, BINP, Super c-tau factory workshop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87556" y="6401991"/>
            <a:ext cx="881563" cy="273844"/>
          </a:xfrm>
        </p:spPr>
        <p:txBody>
          <a:bodyPr/>
          <a:lstStyle/>
          <a:p>
            <a:fld id="{3ABB916C-F28D-444E-A8F6-4224ED4A89EF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8064896" cy="5768943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259632" y="116632"/>
            <a:ext cx="6513954" cy="3836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accelerator facility FAIR and GSI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3811-07AA-427C-8DDB-E29D089ADA91}" type="datetime1">
              <a:rPr lang="en-US" smtClean="0"/>
              <a:t>5/27/2018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BINP, Super c-tau factory workshop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65615" y="6365168"/>
            <a:ext cx="1111373" cy="365125"/>
          </a:xfrm>
        </p:spPr>
        <p:txBody>
          <a:bodyPr/>
          <a:lstStyle/>
          <a:p>
            <a:fld id="{3ABB916C-F28D-444E-A8F6-4224ED4A89EF}" type="slidenum">
              <a:rPr lang="en-US" smtClean="0"/>
              <a:t>3</a:t>
            </a:fld>
            <a:endParaRPr lang="en-US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378352" y="145068"/>
            <a:ext cx="7056783" cy="7089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main milestones of production of the PANDA solenoid magnet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5756" y="784345"/>
            <a:ext cx="8023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 scope of delivery includes: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Magnetic </a:t>
            </a:r>
            <a:r>
              <a:rPr lang="en-US" sz="16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and engineering design of the magnet including tools and support;</a:t>
            </a:r>
            <a:endParaRPr lang="en-US" sz="16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Production and delivery of the magnet (consisting of yoke, cold mass and cryostat, alignment components, proximity cryogenics, support frame and platform beams) and all tools;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Power converter and quench protection and </a:t>
            </a:r>
            <a:r>
              <a:rPr lang="en-US" sz="16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instrumentation. </a:t>
            </a:r>
            <a:endParaRPr lang="en-US" sz="16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976317"/>
              </p:ext>
            </p:extLst>
          </p:nvPr>
        </p:nvGraphicFramePr>
        <p:xfrm>
          <a:off x="665384" y="2441464"/>
          <a:ext cx="8307831" cy="3738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34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4429"/>
              </a:tblGrid>
              <a:tr h="301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Item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Date</a:t>
                      </a:r>
                    </a:p>
                  </a:txBody>
                  <a:tcPr marL="9525" marR="9525" marT="9525" marB="0" anchor="ctr" anchorCtr="1"/>
                </a:tc>
              </a:tr>
              <a:tr h="346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Start contract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03/2017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Control assembling of the Yoke of solenoid at the BINP site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09/2019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01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Magnetic tests of the PANDA solenoid including safety system and electrical components at </a:t>
                      </a:r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BINP (additional contract)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07/2020 - 05/2021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4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Assembling and tests at the FAIR site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4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Assembling of the Yoke at Darmstadt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11/2021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4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Acceptant tests at FAIR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08/2022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6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Installation of the PANDA solenoid magnet </a:t>
                      </a:r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in beam position and start final acceptance tests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01 - 05/2023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7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7731" y="6447632"/>
            <a:ext cx="858734" cy="273844"/>
          </a:xfrm>
        </p:spPr>
        <p:txBody>
          <a:bodyPr/>
          <a:lstStyle/>
          <a:p>
            <a:fld id="{2C273811-07AA-427C-8DDB-E29D089ADA91}" type="datetime1">
              <a:rPr lang="en-US" smtClean="0">
                <a:solidFill>
                  <a:schemeClr val="tx1"/>
                </a:solidFill>
              </a:rPr>
              <a:t>5/27/2018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E.Pyata, BINP, Super c-tau factory workshop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87556" y="6401991"/>
            <a:ext cx="881563" cy="273844"/>
          </a:xfrm>
        </p:spPr>
        <p:txBody>
          <a:bodyPr/>
          <a:lstStyle/>
          <a:p>
            <a:fld id="{3ABB916C-F28D-444E-A8F6-4224ED4A89EF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80" y="545948"/>
            <a:ext cx="5645192" cy="54726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7090" y="1712787"/>
            <a:ext cx="2938190" cy="2138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69"/>
              </a:spcAft>
            </a:pPr>
            <a:r>
              <a:rPr lang="en-US" sz="1477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PANDA solenoid is designed to provide a magnetic field of 2 T with a uniformity of ± 2% and radial magnetic field integral in the range 0 to 2 mm over the central tracking region. The magnet is characterized by a warm bore of 1.9 m diameter, a free length of 4 m and 22.4 MJ of stored energy.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259632" y="116632"/>
            <a:ext cx="6513954" cy="3836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PANDA solenoid magnet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0373" y="5987019"/>
            <a:ext cx="8312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Artistic view 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solenoid magnet including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detector 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3811-07AA-427C-8DDB-E29D089ADA91}" type="datetime1">
              <a:rPr lang="en-US" smtClean="0"/>
              <a:t>5/27/2018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BINP, Super c-tau factory workshop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916C-F28D-444E-A8F6-4224ED4A89EF}" type="slidenum">
              <a:rPr lang="en-US" smtClean="0"/>
              <a:t>5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2142" y="911712"/>
            <a:ext cx="4734477" cy="5057281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272488" y="94795"/>
            <a:ext cx="6513954" cy="349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PANDA solenoid magnet, BINP responsibility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993" y="6017143"/>
            <a:ext cx="8448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Arrangement of </a:t>
            </a:r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the components of the PANDA solenoid.</a:t>
            </a:r>
            <a:endParaRPr lang="en-US" sz="1600" b="1" dirty="0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993" y="1572777"/>
            <a:ext cx="1880990" cy="68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92" b="1" dirty="0"/>
              <a:t>Power supply and energy extraction system </a:t>
            </a:r>
            <a:endParaRPr lang="ru-RU" sz="1292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72076" y="3301902"/>
            <a:ext cx="1188243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2" b="1" dirty="0"/>
              <a:t>Cable channel</a:t>
            </a:r>
            <a:endParaRPr lang="ru-RU" sz="1292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70163" y="2688860"/>
            <a:ext cx="1542061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2" b="1" dirty="0"/>
              <a:t>Control Dewar box</a:t>
            </a:r>
            <a:endParaRPr lang="ru-RU" sz="1292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98159" y="4212297"/>
            <a:ext cx="1488300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2" b="1" dirty="0"/>
              <a:t>Solenoid and yoke</a:t>
            </a:r>
            <a:endParaRPr lang="ru-RU" sz="1292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44724" y="5130216"/>
            <a:ext cx="1527249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2" b="1" dirty="0"/>
              <a:t>Frame of solenoid</a:t>
            </a:r>
            <a:endParaRPr lang="ru-RU" sz="1292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067252" y="1814264"/>
            <a:ext cx="1021146" cy="58934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119582" y="5130216"/>
            <a:ext cx="574338" cy="181818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119582" y="5312035"/>
            <a:ext cx="1008114" cy="250914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1" idx="1"/>
          </p:cNvCxnSpPr>
          <p:nvPr/>
        </p:nvCxnSpPr>
        <p:spPr>
          <a:xfrm flipH="1">
            <a:off x="6714126" y="4357882"/>
            <a:ext cx="484033" cy="68646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733349" y="2871257"/>
            <a:ext cx="676581" cy="365834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648254" y="2903588"/>
            <a:ext cx="902142" cy="461667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6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1847" y="1003763"/>
            <a:ext cx="4302565" cy="3038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3811-07AA-427C-8DDB-E29D089ADA91}" type="datetime1">
              <a:rPr lang="en-US" smtClean="0"/>
              <a:t>5/27/2018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BINP, Super c-tau factory workshop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916C-F28D-444E-A8F6-4224ED4A89EF}" type="slidenum">
              <a:rPr lang="en-US" smtClean="0"/>
              <a:t>6</a:t>
            </a:fld>
            <a:endParaRPr lang="en-US"/>
          </a:p>
        </p:txBody>
      </p:sp>
      <p:pic>
        <p:nvPicPr>
          <p:cNvPr id="2049" name="Рисунок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3" y="960957"/>
            <a:ext cx="4127464" cy="32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адпись 124"/>
          <p:cNvSpPr txBox="1"/>
          <p:nvPr/>
        </p:nvSpPr>
        <p:spPr>
          <a:xfrm>
            <a:off x="3422452" y="4297796"/>
            <a:ext cx="2061565" cy="3429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Hydraulic 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cylinders.</a:t>
            </a:r>
            <a:endParaRPr lang="en-US" sz="16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987937" y="3523319"/>
            <a:ext cx="1392630" cy="81184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816806" y="3604476"/>
            <a:ext cx="1171131" cy="73068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0043" y="2669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299890" y="196587"/>
            <a:ext cx="6883913" cy="3836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PANDA solenoid magnet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posibilities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3775" y="4765569"/>
            <a:ext cx="84409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The PANDA </a:t>
            </a:r>
            <a:r>
              <a:rPr lang="de-DE" sz="1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  <a:r>
              <a:rPr lang="de-DE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will </a:t>
            </a:r>
            <a:r>
              <a:rPr lang="de-DE" sz="1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e-DE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transported</a:t>
            </a:r>
            <a:r>
              <a:rPr lang="de-DE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beam </a:t>
            </a:r>
            <a:r>
              <a:rPr lang="de-DE" sz="1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de-DE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after </a:t>
            </a:r>
            <a:r>
              <a:rPr lang="de-DE" sz="1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assembly</a:t>
            </a:r>
            <a:r>
              <a:rPr lang="de-DE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back </a:t>
            </a:r>
            <a:r>
              <a:rPr lang="de-DE" sz="1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  <a:r>
              <a:rPr lang="de-DE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de-DE" sz="1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de-DE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track-guided</a:t>
            </a:r>
            <a:r>
              <a:rPr lang="de-DE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roller</a:t>
            </a:r>
            <a:r>
              <a:rPr lang="de-DE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carriages</a:t>
            </a:r>
            <a:r>
              <a:rPr lang="de-DE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placed</a:t>
            </a:r>
            <a:r>
              <a:rPr lang="de-DE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de-DE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r>
              <a:rPr lang="de-DE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beams</a:t>
            </a:r>
            <a:r>
              <a:rPr lang="de-DE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de-DE" sz="14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de-DE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r>
              <a:rPr lang="de-DE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de-DE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18,5 m </a:t>
            </a:r>
            <a:r>
              <a:rPr lang="de-DE" sz="14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de-DE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4-8 </a:t>
            </a:r>
            <a:r>
              <a:rPr lang="de-DE" sz="1400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de-DE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400" b="1" dirty="0"/>
              <a:t>The </a:t>
            </a:r>
            <a:r>
              <a:rPr lang="de-DE" sz="1400" b="1" dirty="0" err="1"/>
              <a:t>magnet</a:t>
            </a:r>
            <a:r>
              <a:rPr lang="de-DE" sz="1400" b="1" dirty="0"/>
              <a:t> </a:t>
            </a:r>
            <a:r>
              <a:rPr lang="de-DE" sz="1400" b="1" dirty="0" err="1"/>
              <a:t>poles</a:t>
            </a:r>
            <a:r>
              <a:rPr lang="de-DE" sz="1400" b="1" dirty="0"/>
              <a:t> </a:t>
            </a:r>
            <a:r>
              <a:rPr lang="de-DE" sz="1400" b="1" dirty="0" err="1"/>
              <a:t>are</a:t>
            </a:r>
            <a:r>
              <a:rPr lang="de-DE" sz="1400" b="1" dirty="0"/>
              <a:t> </a:t>
            </a:r>
            <a:r>
              <a:rPr lang="de-DE" sz="1400" b="1" dirty="0" err="1"/>
              <a:t>made</a:t>
            </a:r>
            <a:r>
              <a:rPr lang="de-DE" sz="1400" b="1" dirty="0"/>
              <a:t> in a form </a:t>
            </a:r>
            <a:r>
              <a:rPr lang="de-DE" sz="1400" b="1" dirty="0" err="1"/>
              <a:t>of</a:t>
            </a:r>
            <a:r>
              <a:rPr lang="de-DE" sz="1400" b="1" dirty="0"/>
              <a:t> </a:t>
            </a:r>
            <a:r>
              <a:rPr lang="de-DE" sz="1400" b="1" dirty="0" err="1"/>
              <a:t>doors</a:t>
            </a:r>
            <a:r>
              <a:rPr lang="de-DE" sz="1400" b="1" dirty="0"/>
              <a:t> </a:t>
            </a:r>
            <a:r>
              <a:rPr lang="de-DE" sz="1400" b="1" dirty="0" err="1"/>
              <a:t>that</a:t>
            </a:r>
            <a:r>
              <a:rPr lang="de-DE" sz="1400" b="1" dirty="0"/>
              <a:t> </a:t>
            </a:r>
            <a:r>
              <a:rPr lang="de-DE" sz="1400" b="1" dirty="0" err="1"/>
              <a:t>can</a:t>
            </a:r>
            <a:r>
              <a:rPr lang="de-DE" sz="1400" b="1" dirty="0"/>
              <a:t> </a:t>
            </a:r>
            <a:r>
              <a:rPr lang="de-DE" sz="1400" b="1" dirty="0" err="1"/>
              <a:t>be</a:t>
            </a:r>
            <a:r>
              <a:rPr lang="de-DE" sz="1400" b="1" dirty="0"/>
              <a:t> </a:t>
            </a:r>
            <a:r>
              <a:rPr lang="de-DE" sz="1400" b="1" dirty="0" err="1"/>
              <a:t>opened</a:t>
            </a:r>
            <a:r>
              <a:rPr lang="de-DE" sz="1400" b="1" dirty="0"/>
              <a:t> </a:t>
            </a:r>
            <a:r>
              <a:rPr lang="de-DE" sz="1400" b="1" dirty="0" err="1"/>
              <a:t>for</a:t>
            </a:r>
            <a:r>
              <a:rPr lang="de-DE" sz="1400" b="1" dirty="0"/>
              <a:t> </a:t>
            </a:r>
            <a:r>
              <a:rPr lang="de-DE" sz="1400" b="1" dirty="0" err="1"/>
              <a:t>access</a:t>
            </a:r>
            <a:r>
              <a:rPr lang="de-DE" sz="1400" b="1" dirty="0"/>
              <a:t> </a:t>
            </a:r>
            <a:r>
              <a:rPr lang="de-DE" sz="1400" b="1" dirty="0" err="1"/>
              <a:t>to</a:t>
            </a:r>
            <a:r>
              <a:rPr lang="de-DE" sz="1400" b="1" dirty="0"/>
              <a:t> </a:t>
            </a:r>
            <a:r>
              <a:rPr lang="de-DE" sz="1400" b="1" dirty="0" err="1"/>
              <a:t>the</a:t>
            </a:r>
            <a:r>
              <a:rPr lang="de-DE" sz="1400" b="1" dirty="0"/>
              <a:t> </a:t>
            </a:r>
            <a:r>
              <a:rPr lang="de-DE" sz="1400" b="1" dirty="0" err="1"/>
              <a:t>inner</a:t>
            </a:r>
            <a:r>
              <a:rPr lang="de-DE" sz="1400" b="1" dirty="0"/>
              <a:t> </a:t>
            </a:r>
            <a:r>
              <a:rPr lang="de-DE" sz="1400" b="1" dirty="0" err="1"/>
              <a:t>detectors</a:t>
            </a:r>
            <a:r>
              <a:rPr lang="de-DE" sz="1400" b="1" dirty="0"/>
              <a:t>. </a:t>
            </a:r>
            <a:r>
              <a:rPr lang="de-DE" sz="1400" b="1" dirty="0" err="1"/>
              <a:t>Each</a:t>
            </a:r>
            <a:r>
              <a:rPr lang="de-DE" sz="1400" b="1" dirty="0"/>
              <a:t> </a:t>
            </a:r>
            <a:r>
              <a:rPr lang="de-DE" sz="1400" b="1" dirty="0" err="1"/>
              <a:t>door</a:t>
            </a:r>
            <a:r>
              <a:rPr lang="de-DE" sz="1400" b="1" dirty="0"/>
              <a:t> </a:t>
            </a:r>
            <a:r>
              <a:rPr lang="de-DE" sz="1400" b="1" dirty="0" err="1"/>
              <a:t>consists</a:t>
            </a:r>
            <a:r>
              <a:rPr lang="de-DE" sz="1400" b="1" dirty="0"/>
              <a:t> </a:t>
            </a:r>
            <a:r>
              <a:rPr lang="de-DE" sz="1400" b="1" dirty="0" err="1"/>
              <a:t>of</a:t>
            </a:r>
            <a:r>
              <a:rPr lang="de-DE" sz="1400" b="1" dirty="0"/>
              <a:t> </a:t>
            </a:r>
            <a:r>
              <a:rPr lang="de-DE" sz="1400" b="1" dirty="0" err="1"/>
              <a:t>two</a:t>
            </a:r>
            <a:r>
              <a:rPr lang="de-DE" sz="1400" b="1" dirty="0"/>
              <a:t> </a:t>
            </a:r>
            <a:r>
              <a:rPr lang="de-DE" sz="1400" b="1" dirty="0" err="1"/>
              <a:t>wings</a:t>
            </a:r>
            <a:r>
              <a:rPr lang="de-DE" sz="1400" b="1" dirty="0"/>
              <a:t>, </a:t>
            </a:r>
            <a:r>
              <a:rPr lang="de-DE" sz="1400" b="1" dirty="0" err="1"/>
              <a:t>which</a:t>
            </a:r>
            <a:r>
              <a:rPr lang="de-DE" sz="1400" b="1" dirty="0"/>
              <a:t> </a:t>
            </a:r>
            <a:r>
              <a:rPr lang="de-DE" sz="1400" b="1" dirty="0" err="1"/>
              <a:t>are</a:t>
            </a:r>
            <a:r>
              <a:rPr lang="de-DE" sz="1400" b="1" dirty="0"/>
              <a:t> </a:t>
            </a:r>
            <a:r>
              <a:rPr lang="de-DE" sz="1400" b="1" dirty="0" err="1"/>
              <a:t>resting</a:t>
            </a:r>
            <a:r>
              <a:rPr lang="de-DE" sz="1400" b="1" dirty="0"/>
              <a:t> on </a:t>
            </a:r>
            <a:r>
              <a:rPr lang="de-DE" sz="1400" b="1" dirty="0" err="1"/>
              <a:t>the</a:t>
            </a:r>
            <a:r>
              <a:rPr lang="de-DE" sz="1400" b="1" dirty="0"/>
              <a:t> </a:t>
            </a:r>
            <a:r>
              <a:rPr lang="de-DE" sz="1400" b="1" dirty="0" err="1"/>
              <a:t>rails</a:t>
            </a:r>
            <a:r>
              <a:rPr lang="de-DE" sz="1400" b="1" dirty="0"/>
              <a:t> on </a:t>
            </a:r>
            <a:r>
              <a:rPr lang="de-DE" sz="1400" b="1" dirty="0" err="1"/>
              <a:t>the</a:t>
            </a:r>
            <a:r>
              <a:rPr lang="de-DE" sz="1400" b="1" dirty="0"/>
              <a:t> </a:t>
            </a:r>
            <a:r>
              <a:rPr lang="de-DE" sz="1400" b="1" dirty="0" err="1"/>
              <a:t>platform</a:t>
            </a:r>
            <a:r>
              <a:rPr lang="de-DE" sz="1400" b="1" dirty="0"/>
              <a:t> </a:t>
            </a:r>
            <a:r>
              <a:rPr lang="de-DE" sz="1400" b="1" dirty="0" err="1"/>
              <a:t>cornices</a:t>
            </a:r>
            <a:r>
              <a:rPr lang="de-DE" sz="1400" b="1" dirty="0"/>
              <a:t> </a:t>
            </a:r>
            <a:r>
              <a:rPr lang="de-DE" sz="1400" b="1" dirty="0" err="1"/>
              <a:t>and</a:t>
            </a:r>
            <a:r>
              <a:rPr lang="de-DE" sz="1400" b="1" dirty="0"/>
              <a:t> </a:t>
            </a:r>
            <a:r>
              <a:rPr lang="de-DE" sz="1400" b="1" dirty="0" err="1"/>
              <a:t>can</a:t>
            </a:r>
            <a:r>
              <a:rPr lang="de-DE" sz="1400" b="1" dirty="0"/>
              <a:t> </a:t>
            </a:r>
            <a:r>
              <a:rPr lang="de-DE" sz="1400" b="1" dirty="0" err="1"/>
              <a:t>slide</a:t>
            </a:r>
            <a:r>
              <a:rPr lang="de-DE" sz="1400" b="1" dirty="0"/>
              <a:t> </a:t>
            </a:r>
            <a:r>
              <a:rPr lang="de-DE" sz="1400" b="1" dirty="0" err="1"/>
              <a:t>along</a:t>
            </a:r>
            <a:r>
              <a:rPr lang="de-DE" sz="1400" b="1" dirty="0"/>
              <a:t> </a:t>
            </a:r>
            <a:r>
              <a:rPr lang="de-DE" sz="1400" b="1" dirty="0" err="1"/>
              <a:t>the</a:t>
            </a:r>
            <a:r>
              <a:rPr lang="de-DE" sz="1400" b="1" dirty="0"/>
              <a:t> </a:t>
            </a:r>
            <a:r>
              <a:rPr lang="de-DE" sz="1400" b="1" dirty="0" err="1"/>
              <a:t>rails</a:t>
            </a:r>
            <a:r>
              <a:rPr lang="de-DE" sz="1400" b="1" dirty="0"/>
              <a:t> on </a:t>
            </a:r>
            <a:r>
              <a:rPr lang="de-DE" sz="1400" b="1" dirty="0" err="1"/>
              <a:t>the</a:t>
            </a:r>
            <a:r>
              <a:rPr lang="de-DE" sz="1400" b="1" dirty="0"/>
              <a:t> </a:t>
            </a:r>
            <a:r>
              <a:rPr lang="de-DE" sz="1400" b="1" dirty="0" err="1"/>
              <a:t>roller</a:t>
            </a:r>
            <a:r>
              <a:rPr lang="de-DE" sz="1400" b="1" dirty="0"/>
              <a:t> </a:t>
            </a:r>
            <a:r>
              <a:rPr lang="de-DE" sz="1400" b="1" dirty="0" err="1"/>
              <a:t>carriages</a:t>
            </a:r>
            <a:r>
              <a:rPr lang="de-DE" sz="1400" b="1" dirty="0"/>
              <a:t>. </a:t>
            </a:r>
            <a:r>
              <a:rPr lang="en-US" sz="1400" b="1" dirty="0"/>
              <a:t>The door opening mechanism is based on the use of hydraulic cylinders</a:t>
            </a:r>
            <a:r>
              <a:rPr lang="en-US" sz="1400" b="1" dirty="0" smtClean="0"/>
              <a:t>. Estimation time to dismount the door from barrel part of yoke and open the wings is 3-4 hours.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90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3811-07AA-427C-8DDB-E29D089ADA91}" type="datetime1">
              <a:rPr lang="en-US" smtClean="0"/>
              <a:t>5/27/2018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822501" y="6350033"/>
            <a:ext cx="3086100" cy="365125"/>
          </a:xfrm>
        </p:spPr>
        <p:txBody>
          <a:bodyPr/>
          <a:lstStyle/>
          <a:p>
            <a:r>
              <a:rPr lang="en-US" dirty="0" smtClean="0"/>
              <a:t>E.Pyata, BINP, Super c-tau factory workshop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916C-F28D-444E-A8F6-4224ED4A89EF}" type="slidenum">
              <a:rPr lang="en-US" smtClean="0"/>
              <a:t>7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16632"/>
            <a:ext cx="8229600" cy="4180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Longitudinal section of the solenoid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882" r="32500" b="980"/>
          <a:stretch/>
        </p:blipFill>
        <p:spPr>
          <a:xfrm>
            <a:off x="2086252" y="606761"/>
            <a:ext cx="6155182" cy="52015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1993" y="6017143"/>
            <a:ext cx="8448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Solenoid consists from 3 coils. </a:t>
            </a:r>
            <a:endParaRPr lang="en-US" sz="1600" b="1" dirty="0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009128" y="2672996"/>
            <a:ext cx="2712846" cy="218022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009128" y="1723267"/>
            <a:ext cx="2679001" cy="94972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адпись 124"/>
          <p:cNvSpPr txBox="1"/>
          <p:nvPr/>
        </p:nvSpPr>
        <p:spPr>
          <a:xfrm>
            <a:off x="150711" y="2501546"/>
            <a:ext cx="1824571" cy="3429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Holes for target pipe</a:t>
            </a:r>
            <a:endParaRPr lang="en-US" sz="1600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3811-07AA-427C-8DDB-E29D089ADA91}" type="datetime1">
              <a:rPr lang="en-US" smtClean="0"/>
              <a:t>5/27/2018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BINP, Super c-tau factory workshop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916C-F28D-444E-A8F6-4224ED4A89E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45" y="742793"/>
            <a:ext cx="5456409" cy="30176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209029"/>
            <a:ext cx="3672408" cy="23480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2941" y="4217057"/>
            <a:ext cx="417188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 Coils - </a:t>
            </a:r>
            <a:r>
              <a:rPr lang="de-DE" sz="16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16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  <a:r>
              <a:rPr lang="de-DE" sz="16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16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78 </a:t>
            </a:r>
            <a:r>
              <a:rPr lang="en-US" sz="16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turns (2x3300 </a:t>
            </a:r>
            <a:r>
              <a:rPr lang="ru-RU" sz="16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м)</a:t>
            </a:r>
            <a:endParaRPr lang="de-DE" sz="1600" b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1 </a:t>
            </a:r>
            <a:r>
              <a:rPr lang="de-DE" sz="16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Coil </a:t>
            </a:r>
            <a:r>
              <a:rPr lang="de-DE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-   </a:t>
            </a:r>
            <a:r>
              <a:rPr lang="de-DE" sz="1600" b="1" dirty="0">
                <a:solidFill>
                  <a:srgbClr val="0070C0"/>
                </a:solidFill>
                <a:cs typeface="Arial" panose="020B0604020202020204" pitchFamily="34" charset="0"/>
              </a:rPr>
              <a:t>6 </a:t>
            </a:r>
            <a:r>
              <a:rPr lang="en-US" sz="16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layers </a:t>
            </a:r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-</a:t>
            </a:r>
            <a:r>
              <a:rPr lang="de-DE" sz="1600" b="1" dirty="0">
                <a:solidFill>
                  <a:srgbClr val="0070C0"/>
                </a:solidFill>
                <a:cs typeface="Arial" panose="020B0604020202020204" pitchFamily="34" charset="0"/>
              </a:rPr>
              <a:t> 35 </a:t>
            </a:r>
            <a:r>
              <a:rPr lang="en-US" sz="16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turns</a:t>
            </a:r>
            <a:r>
              <a:rPr lang="ru-RU" sz="16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(1500 м)</a:t>
            </a:r>
            <a:endParaRPr lang="en-US" sz="1600" b="1" dirty="0" smtClean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cs typeface="Arial" panose="020B0604020202020204" pitchFamily="34" charset="0"/>
              </a:rPr>
              <a:t>Magnetic field  - 2 T</a:t>
            </a:r>
          </a:p>
          <a:p>
            <a:r>
              <a:rPr lang="en-US" sz="1600" b="1" dirty="0">
                <a:solidFill>
                  <a:srgbClr val="0070C0"/>
                </a:solidFill>
                <a:cs typeface="Arial" panose="020B0604020202020204" pitchFamily="34" charset="0"/>
              </a:rPr>
              <a:t>Current  -  4.96 kA </a:t>
            </a:r>
            <a:endParaRPr lang="ru-RU" sz="16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6946" y="188403"/>
            <a:ext cx="6861448" cy="4180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charset="0"/>
              </a:rPr>
              <a:t>The design of Cold mass.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22" y="3549229"/>
            <a:ext cx="3910209" cy="24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3811-07AA-427C-8DDB-E29D089ADA91}" type="datetime1">
              <a:rPr lang="en-US" smtClean="0"/>
              <a:t>5/27/2018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E.Pyata, BINP, Super c-tau factory workshop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916C-F28D-444E-A8F6-4224ED4A89EF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984310"/>
            <a:ext cx="5222844" cy="38375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7536" y="5821834"/>
            <a:ext cx="8448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Magnetic flux density distribution in the YZ-plane of the PANDA detector.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272488" y="94795"/>
            <a:ext cx="6513954" cy="349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424888" y="247195"/>
            <a:ext cx="6513954" cy="3495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Magnetic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17250" y="749178"/>
                <a:ext cx="8487053" cy="108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400" b="1" dirty="0">
                    <a:ea typeface="Times New Roman" panose="02020603050405020304" pitchFamily="18" charset="0"/>
                  </a:rPr>
                  <a:t>The PANDA </a:t>
                </a:r>
                <a:r>
                  <a:rPr lang="de-DE" sz="1400" b="1" dirty="0" err="1">
                    <a:ea typeface="Times New Roman" panose="02020603050405020304" pitchFamily="18" charset="0"/>
                  </a:rPr>
                  <a:t>solenoid</a:t>
                </a:r>
                <a:r>
                  <a:rPr lang="de-DE" sz="1400" b="1" dirty="0">
                    <a:ea typeface="Times New Roman" panose="02020603050405020304" pitchFamily="18" charset="0"/>
                  </a:rPr>
                  <a:t> </a:t>
                </a:r>
                <a:r>
                  <a:rPr lang="de-DE" sz="1400" b="1" dirty="0" err="1">
                    <a:ea typeface="Times New Roman" panose="02020603050405020304" pitchFamily="18" charset="0"/>
                  </a:rPr>
                  <a:t>is</a:t>
                </a:r>
                <a:r>
                  <a:rPr lang="de-DE" sz="1400" b="1" dirty="0">
                    <a:ea typeface="Times New Roman" panose="02020603050405020304" pitchFamily="18" charset="0"/>
                  </a:rPr>
                  <a:t> </a:t>
                </a:r>
                <a:r>
                  <a:rPr lang="de-DE" sz="1400" b="1" dirty="0" err="1">
                    <a:ea typeface="Times New Roman" panose="02020603050405020304" pitchFamily="18" charset="0"/>
                  </a:rPr>
                  <a:t>designed</a:t>
                </a:r>
                <a:r>
                  <a:rPr lang="de-DE" sz="1400" b="1" dirty="0">
                    <a:ea typeface="Times New Roman" panose="02020603050405020304" pitchFamily="18" charset="0"/>
                  </a:rPr>
                  <a:t> </a:t>
                </a:r>
                <a:r>
                  <a:rPr lang="de-DE" sz="1400" b="1" dirty="0" err="1">
                    <a:ea typeface="Times New Roman" panose="02020603050405020304" pitchFamily="18" charset="0"/>
                  </a:rPr>
                  <a:t>to</a:t>
                </a:r>
                <a:r>
                  <a:rPr lang="de-DE" sz="1400" b="1" dirty="0">
                    <a:ea typeface="Times New Roman" panose="02020603050405020304" pitchFamily="18" charset="0"/>
                  </a:rPr>
                  <a:t> </a:t>
                </a:r>
                <a:r>
                  <a:rPr lang="de-DE" sz="1400" b="1" dirty="0" err="1">
                    <a:ea typeface="Times New Roman" panose="02020603050405020304" pitchFamily="18" charset="0"/>
                  </a:rPr>
                  <a:t>provide</a:t>
                </a:r>
                <a:r>
                  <a:rPr lang="de-DE" sz="1400" b="1" dirty="0">
                    <a:ea typeface="Times New Roman" panose="02020603050405020304" pitchFamily="18" charset="0"/>
                  </a:rPr>
                  <a:t> a </a:t>
                </a:r>
                <a:r>
                  <a:rPr lang="de-DE" sz="1400" b="1" dirty="0" err="1">
                    <a:ea typeface="Times New Roman" panose="02020603050405020304" pitchFamily="18" charset="0"/>
                  </a:rPr>
                  <a:t>magnetic</a:t>
                </a:r>
                <a:r>
                  <a:rPr lang="de-DE" sz="1400" b="1" dirty="0">
                    <a:ea typeface="Times New Roman" panose="02020603050405020304" pitchFamily="18" charset="0"/>
                  </a:rPr>
                  <a:t> </a:t>
                </a:r>
                <a:r>
                  <a:rPr lang="de-DE" sz="1400" b="1" dirty="0" err="1">
                    <a:ea typeface="Times New Roman" panose="02020603050405020304" pitchFamily="18" charset="0"/>
                  </a:rPr>
                  <a:t>field</a:t>
                </a:r>
                <a:r>
                  <a:rPr lang="de-DE" sz="1400" b="1" dirty="0">
                    <a:ea typeface="Times New Roman" panose="02020603050405020304" pitchFamily="18" charset="0"/>
                  </a:rPr>
                  <a:t> </a:t>
                </a:r>
                <a:r>
                  <a:rPr lang="de-DE" sz="1400" b="1" dirty="0" err="1">
                    <a:ea typeface="Times New Roman" panose="02020603050405020304" pitchFamily="18" charset="0"/>
                  </a:rPr>
                  <a:t>of</a:t>
                </a:r>
                <a:r>
                  <a:rPr lang="de-DE" sz="1400" b="1" dirty="0">
                    <a:ea typeface="Times New Roman" panose="02020603050405020304" pitchFamily="18" charset="0"/>
                  </a:rPr>
                  <a:t> 2 T </a:t>
                </a:r>
                <a:r>
                  <a:rPr lang="de-DE" sz="1400" b="1" dirty="0" err="1">
                    <a:ea typeface="Times New Roman" panose="02020603050405020304" pitchFamily="18" charset="0"/>
                  </a:rPr>
                  <a:t>over</a:t>
                </a:r>
                <a:r>
                  <a:rPr lang="de-DE" sz="1400" b="1" dirty="0">
                    <a:ea typeface="Times New Roman" panose="02020603050405020304" pitchFamily="18" charset="0"/>
                  </a:rPr>
                  <a:t> a </a:t>
                </a:r>
                <a:r>
                  <a:rPr lang="de-DE" sz="1400" b="1" dirty="0" err="1">
                    <a:ea typeface="Times New Roman" panose="02020603050405020304" pitchFamily="18" charset="0"/>
                  </a:rPr>
                  <a:t>length</a:t>
                </a:r>
                <a:r>
                  <a:rPr lang="de-DE" sz="1400" b="1" dirty="0">
                    <a:ea typeface="Times New Roman" panose="02020603050405020304" pitchFamily="18" charset="0"/>
                  </a:rPr>
                  <a:t> </a:t>
                </a:r>
                <a:r>
                  <a:rPr lang="de-DE" sz="1400" b="1" dirty="0" err="1">
                    <a:ea typeface="Times New Roman" panose="02020603050405020304" pitchFamily="18" charset="0"/>
                  </a:rPr>
                  <a:t>of</a:t>
                </a:r>
                <a:r>
                  <a:rPr lang="de-DE" sz="1400" b="1" dirty="0">
                    <a:ea typeface="Times New Roman" panose="02020603050405020304" pitchFamily="18" charset="0"/>
                  </a:rPr>
                  <a:t> </a:t>
                </a:r>
                <a:r>
                  <a:rPr lang="de-DE" sz="1400" b="1" dirty="0" err="1">
                    <a:ea typeface="Times New Roman" panose="02020603050405020304" pitchFamily="18" charset="0"/>
                  </a:rPr>
                  <a:t>about</a:t>
                </a:r>
                <a:r>
                  <a:rPr lang="de-DE" sz="1400" b="1" dirty="0">
                    <a:ea typeface="Times New Roman" panose="02020603050405020304" pitchFamily="18" charset="0"/>
                  </a:rPr>
                  <a:t> 4 am in a </a:t>
                </a:r>
                <a:r>
                  <a:rPr lang="de-DE" sz="1400" b="1" dirty="0" err="1">
                    <a:ea typeface="Times New Roman" panose="02020603050405020304" pitchFamily="18" charset="0"/>
                  </a:rPr>
                  <a:t>bore</a:t>
                </a:r>
                <a:r>
                  <a:rPr lang="de-DE" sz="1400" b="1" dirty="0">
                    <a:ea typeface="Times New Roman" panose="02020603050405020304" pitchFamily="18" charset="0"/>
                  </a:rPr>
                  <a:t> </a:t>
                </a:r>
                <a:r>
                  <a:rPr lang="de-DE" sz="1400" b="1" dirty="0" err="1">
                    <a:ea typeface="Times New Roman" panose="02020603050405020304" pitchFamily="18" charset="0"/>
                  </a:rPr>
                  <a:t>of</a:t>
                </a:r>
                <a:r>
                  <a:rPr lang="de-DE" sz="1400" b="1" dirty="0">
                    <a:ea typeface="Times New Roman" panose="02020603050405020304" pitchFamily="18" charset="0"/>
                  </a:rPr>
                  <a:t> 1.9 m. The </a:t>
                </a:r>
                <a:r>
                  <a:rPr lang="de-DE" sz="1400" b="1" dirty="0" err="1">
                    <a:ea typeface="Times New Roman" panose="02020603050405020304" pitchFamily="18" charset="0"/>
                  </a:rPr>
                  <a:t>field</a:t>
                </a:r>
                <a:r>
                  <a:rPr lang="de-DE" sz="1400" b="1" dirty="0">
                    <a:ea typeface="Times New Roman" panose="02020603050405020304" pitchFamily="18" charset="0"/>
                  </a:rPr>
                  <a:t> </a:t>
                </a:r>
                <a:r>
                  <a:rPr lang="de-DE" sz="1400" b="1" dirty="0" err="1">
                    <a:ea typeface="Times New Roman" panose="02020603050405020304" pitchFamily="18" charset="0"/>
                  </a:rPr>
                  <a:t>homogeneity</a:t>
                </a:r>
                <a:r>
                  <a:rPr lang="de-DE" sz="1400" b="1" dirty="0">
                    <a:ea typeface="Times New Roman" panose="02020603050405020304" pitchFamily="18" charset="0"/>
                  </a:rPr>
                  <a:t> </a:t>
                </a:r>
                <a:r>
                  <a:rPr lang="de-DE" sz="1400" b="1" dirty="0" err="1">
                    <a:ea typeface="Times New Roman" panose="02020603050405020304" pitchFamily="18" charset="0"/>
                  </a:rPr>
                  <a:t>constraints</a:t>
                </a:r>
                <a:r>
                  <a:rPr lang="de-DE" sz="1400" b="1" dirty="0">
                    <a:ea typeface="Times New Roman" panose="02020603050405020304" pitchFamily="18" charset="0"/>
                  </a:rPr>
                  <a:t> </a:t>
                </a:r>
                <a:r>
                  <a:rPr lang="de-DE" sz="1400" b="1" dirty="0" err="1">
                    <a:ea typeface="Times New Roman" panose="02020603050405020304" pitchFamily="18" charset="0"/>
                  </a:rPr>
                  <a:t>over</a:t>
                </a:r>
                <a:r>
                  <a:rPr lang="de-DE" sz="1400" b="1" dirty="0">
                    <a:ea typeface="Times New Roman" panose="02020603050405020304" pitchFamily="18" charset="0"/>
                  </a:rPr>
                  <a:t> </a:t>
                </a:r>
                <a:r>
                  <a:rPr lang="de-DE" sz="1400" b="1" dirty="0" err="1">
                    <a:ea typeface="Times New Roman" panose="02020603050405020304" pitchFamily="18" charset="0"/>
                  </a:rPr>
                  <a:t>the</a:t>
                </a:r>
                <a:r>
                  <a:rPr lang="de-DE" sz="1400" b="1" dirty="0">
                    <a:ea typeface="Times New Roman" panose="02020603050405020304" pitchFamily="18" charset="0"/>
                  </a:rPr>
                  <a:t> Central </a:t>
                </a:r>
                <a:r>
                  <a:rPr lang="de-DE" sz="1400" b="1" dirty="0" err="1">
                    <a:ea typeface="Times New Roman" panose="02020603050405020304" pitchFamily="18" charset="0"/>
                  </a:rPr>
                  <a:t>Tracker</a:t>
                </a:r>
                <a:r>
                  <a:rPr lang="de-DE" sz="1400" b="1" dirty="0">
                    <a:ea typeface="Times New Roman" panose="02020603050405020304" pitchFamily="18" charset="0"/>
                  </a:rPr>
                  <a:t> </a:t>
                </a:r>
                <a:r>
                  <a:rPr lang="de-DE" sz="1400" b="1" dirty="0" err="1">
                    <a:ea typeface="Times New Roman" panose="02020603050405020304" pitchFamily="18" charset="0"/>
                  </a:rPr>
                  <a:t>volume</a:t>
                </a:r>
                <a:r>
                  <a:rPr lang="de-DE" sz="1400" b="1" dirty="0">
                    <a:ea typeface="Times New Roman" panose="02020603050405020304" pitchFamily="18" charset="0"/>
                  </a:rPr>
                  <a:t> </a:t>
                </a:r>
                <a:r>
                  <a:rPr lang="de-DE" sz="1400" b="1" dirty="0" err="1" smtClean="0">
                    <a:effectLst/>
                    <a:ea typeface="Times New Roman" panose="02020603050405020304" pitchFamily="18" charset="0"/>
                  </a:rPr>
                  <a:t>require</a:t>
                </a:r>
                <a:r>
                  <a:rPr lang="de-DE" sz="1400" b="1" dirty="0" smtClean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de-DE" sz="1400" b="1" dirty="0" err="1">
                    <a:effectLst/>
                    <a:ea typeface="Times New Roman" panose="02020603050405020304" pitchFamily="18" charset="0"/>
                  </a:rPr>
                  <a:t>uniformity</a:t>
                </a:r>
                <a:r>
                  <a:rPr lang="de-DE" sz="1400" b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de-DE" sz="1400" b="1" dirty="0" err="1">
                    <a:effectLst/>
                    <a:ea typeface="Times New Roman" panose="02020603050405020304" pitchFamily="18" charset="0"/>
                  </a:rPr>
                  <a:t>better</a:t>
                </a:r>
                <a:r>
                  <a:rPr lang="de-DE" sz="1400" b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de-DE" sz="1400" b="1" dirty="0" err="1">
                    <a:effectLst/>
                    <a:ea typeface="Times New Roman" panose="02020603050405020304" pitchFamily="18" charset="0"/>
                  </a:rPr>
                  <a:t>than</a:t>
                </a:r>
                <a:r>
                  <a:rPr lang="de-DE" sz="1400" b="1" dirty="0">
                    <a:effectLst/>
                    <a:ea typeface="Times New Roman" panose="02020603050405020304" pitchFamily="18" charset="0"/>
                  </a:rPr>
                  <a:t> ±2% </a:t>
                </a:r>
                <a:r>
                  <a:rPr lang="de-DE" sz="1400" b="1" dirty="0" err="1">
                    <a:effectLst/>
                    <a:ea typeface="Times New Roman" panose="02020603050405020304" pitchFamily="18" charset="0"/>
                  </a:rPr>
                  <a:t>and</a:t>
                </a:r>
                <a:r>
                  <a:rPr lang="de-DE" sz="1400" b="1" dirty="0">
                    <a:effectLst/>
                    <a:ea typeface="Times New Roman" panose="02020603050405020304" pitchFamily="18" charset="0"/>
                  </a:rPr>
                  <a:t> a radial </a:t>
                </a:r>
                <a:r>
                  <a:rPr lang="de-DE" sz="1400" b="1" dirty="0" err="1">
                    <a:effectLst/>
                    <a:ea typeface="Times New Roman" panose="02020603050405020304" pitchFamily="18" charset="0"/>
                  </a:rPr>
                  <a:t>field</a:t>
                </a:r>
                <a:r>
                  <a:rPr lang="de-DE" sz="1400" b="1" dirty="0">
                    <a:effectLst/>
                    <a:ea typeface="Times New Roman" panose="02020603050405020304" pitchFamily="18" charset="0"/>
                  </a:rPr>
                  <a:t> integral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𝑰𝒏𝒕</m:t>
                        </m:r>
                      </m:e>
                      <m:sub>
                        <m:r>
                          <a:rPr lang="de-DE" sz="1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𝒎𝒂𝒙</m:t>
                        </m:r>
                      </m:sub>
                    </m:sSub>
                    <m:r>
                      <a:rPr lang="de-DE" sz="1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𝒎𝒂𝒙</m:t>
                    </m:r>
                    <m:d>
                      <m:dPr>
                        <m:begChr m:val="{"/>
                        <m:endChr m:val="}"/>
                        <m:ctrlPr>
                          <a:rPr lang="en-US" sz="1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nary>
                              <m:naryPr>
                                <m:limLoc m:val="subSup"/>
                                <m:ctrlP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de-DE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𝟎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de-DE" sz="1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de-DE" sz="1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𝟒𝟎𝟎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sz="1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𝑩𝒓</m:t>
                                    </m:r>
                                    <m:r>
                                      <a:rPr lang="de-DE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de-DE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𝒓</m:t>
                                    </m:r>
                                    <m:r>
                                      <a:rPr lang="de-DE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,</m:t>
                                    </m:r>
                                    <m:r>
                                      <a:rPr lang="de-DE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𝒛</m:t>
                                    </m:r>
                                    <m:r>
                                      <a:rPr lang="de-DE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de-DE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𝑩𝒛</m:t>
                                    </m:r>
                                    <m:r>
                                      <a:rPr lang="de-DE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de-DE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𝒓</m:t>
                                    </m:r>
                                    <m:r>
                                      <a:rPr lang="de-DE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,</m:t>
                                    </m:r>
                                    <m:r>
                                      <a:rPr lang="de-DE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𝒛</m:t>
                                    </m:r>
                                    <m:r>
                                      <a:rPr lang="de-DE" sz="1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a:rPr lang="de-DE" sz="1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𝒅𝒛</m:t>
                                </m:r>
                              </m:e>
                            </m:nary>
                          </m:e>
                        </m:d>
                      </m:e>
                    </m:d>
                    <m:r>
                      <a:rPr lang="de-DE" sz="1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1400" b="1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de-DE" sz="1400" b="1" dirty="0" err="1">
                    <a:effectLst/>
                    <a:ea typeface="Times New Roman" panose="02020603050405020304" pitchFamily="18" charset="0"/>
                  </a:rPr>
                  <a:t>below</a:t>
                </a:r>
                <a:r>
                  <a:rPr lang="de-DE" sz="1400" b="1" dirty="0">
                    <a:effectLst/>
                    <a:ea typeface="Times New Roman" panose="02020603050405020304" pitchFamily="18" charset="0"/>
                  </a:rPr>
                  <a:t> 2 mm. </a:t>
                </a:r>
                <a:endParaRPr lang="de-DE" sz="1400" b="1" dirty="0" smtClean="0">
                  <a:effectLst/>
                  <a:ea typeface="Times New Roman" panose="02020603050405020304" pitchFamily="18" charset="0"/>
                </a:endParaRPr>
              </a:p>
              <a:p>
                <a:r>
                  <a:rPr lang="en-US" sz="1400" b="1" dirty="0"/>
                  <a:t>The magnetic design has been validated via 3D finite element modeling in TOSCA. </a:t>
                </a: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50" y="749178"/>
                <a:ext cx="8487053" cy="1082732"/>
              </a:xfrm>
              <a:prstGeom prst="rect">
                <a:avLst/>
              </a:prstGeom>
              <a:blipFill rotWithShape="0">
                <a:blip r:embed="rId3"/>
                <a:stretch>
                  <a:fillRect l="-215" t="-1124" r="-287" b="-30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2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1663</TotalTime>
  <Words>1048</Words>
  <Application>Microsoft Office PowerPoint</Application>
  <PresentationFormat>Экран (4:3)</PresentationFormat>
  <Paragraphs>174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MS Mincho</vt:lpstr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BINP User</cp:lastModifiedBy>
  <cp:revision>29</cp:revision>
  <dcterms:created xsi:type="dcterms:W3CDTF">2018-05-25T07:24:33Z</dcterms:created>
  <dcterms:modified xsi:type="dcterms:W3CDTF">2018-05-27T03:30:39Z</dcterms:modified>
</cp:coreProperties>
</file>