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4" r:id="rId2"/>
    <p:sldId id="285" r:id="rId3"/>
    <p:sldId id="287" r:id="rId4"/>
    <p:sldId id="286" r:id="rId5"/>
    <p:sldId id="288" r:id="rId6"/>
    <p:sldId id="290" r:id="rId7"/>
    <p:sldId id="292" r:id="rId8"/>
    <p:sldId id="293" r:id="rId9"/>
    <p:sldId id="297" r:id="rId10"/>
    <p:sldId id="307" r:id="rId11"/>
    <p:sldId id="264" r:id="rId12"/>
    <p:sldId id="266" r:id="rId13"/>
    <p:sldId id="269" r:id="rId14"/>
    <p:sldId id="317" r:id="rId15"/>
    <p:sldId id="318" r:id="rId16"/>
    <p:sldId id="275" r:id="rId17"/>
    <p:sldId id="270" r:id="rId18"/>
    <p:sldId id="272" r:id="rId19"/>
    <p:sldId id="284" r:id="rId20"/>
    <p:sldId id="276" r:id="rId21"/>
    <p:sldId id="277" r:id="rId22"/>
    <p:sldId id="271" r:id="rId23"/>
    <p:sldId id="319" r:id="rId24"/>
    <p:sldId id="282" r:id="rId25"/>
    <p:sldId id="31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8E2"/>
    <a:srgbClr val="E92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9" autoAdjust="0"/>
    <p:restoredTop sz="94660"/>
  </p:normalViewPr>
  <p:slideViewPr>
    <p:cSldViewPr>
      <p:cViewPr varScale="1">
        <p:scale>
          <a:sx n="91" d="100"/>
          <a:sy n="91" d="100"/>
        </p:scale>
        <p:origin x="11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9FDB4-CBE0-4AFC-9761-3DDEE17DC3C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166D2-56E2-4D9D-9174-37473522B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41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D98BF-CF79-4084-B23B-890A965020F4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B81CB-7F39-47B3-B8E2-3619F935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32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1DF2-67F1-494C-9E79-47437CEE12FD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DE5E-9D96-4FE5-A0BB-F9C7513BCA67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33F0-03C7-4E2F-B963-3C677450793D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4295-BBCE-410F-B4F7-C29A43972356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CB67-058D-4F36-856B-4FC27F1D5290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A032-81C4-460E-A2B5-D325F67AA340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110A-4051-4425-B12A-5D44C51C3F75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B770-3831-456C-A248-71DE22AD9178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7C14-FFBE-4C51-8852-71A1942B2B70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7589-0492-4B03-B3E2-0949D3CD7619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F62A-5A75-46DC-ACED-5F1AB4A96142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F1365-F7BC-4CEF-BC3F-3F930D716FDE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C834-1D12-4AF0-886C-32D11C1D7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00808"/>
            <a:ext cx="7416824" cy="18002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Times" pitchFamily="18" charset="0"/>
                <a:cs typeface="Times" pitchFamily="18" charset="0"/>
              </a:rPr>
              <a:t>Исследования наночастиц в сильных магнитных полях: от </a:t>
            </a:r>
            <a:r>
              <a:rPr lang="ru-RU" sz="3200" i="1" dirty="0" err="1" smtClean="0">
                <a:latin typeface="Times" pitchFamily="18" charset="0"/>
                <a:cs typeface="Times" pitchFamily="18" charset="0"/>
              </a:rPr>
              <a:t>характеризации</a:t>
            </a:r>
            <a:r>
              <a:rPr lang="ru-RU" sz="3200" i="1" dirty="0" smtClean="0">
                <a:latin typeface="Times" pitchFamily="18" charset="0"/>
                <a:cs typeface="Times" pitchFamily="18" charset="0"/>
              </a:rPr>
              <a:t> до создания модели спиновой структуры</a:t>
            </a:r>
            <a:endParaRPr lang="ru-RU" sz="3200" i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Picture 8" descr="http://kirensky.ru/zimg/logo_c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1259632" cy="108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07504" y="3429000"/>
            <a:ext cx="612068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докладчик: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д.ф.-м.н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Д.А.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Балаев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Институт физики им. Л.В. Киренского СО 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663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Научная сессия Объединенного ученого совета по физическим наукам СО РАН </a:t>
            </a:r>
          </a:p>
          <a:p>
            <a:r>
              <a:rPr lang="ru-RU" b="1" dirty="0" smtClean="0"/>
              <a:t>27.11.2024, Новосибирск</a:t>
            </a:r>
            <a:endParaRPr lang="ru-RU" b="1" dirty="0"/>
          </a:p>
        </p:txBody>
      </p:sp>
      <p:pic>
        <p:nvPicPr>
          <p:cNvPr id="46082" name="Picture 2" descr="http://photo.kirensky.ru/istoriya-stroitelstva/institut-fiziki-so-ran/@@images/79fbeef9-5363-4a69-a272-a8e43c8c256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4293096"/>
            <a:ext cx="3456384" cy="2088232"/>
          </a:xfrm>
          <a:prstGeom prst="rect">
            <a:avLst/>
          </a:prstGeom>
          <a:noFill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097" y="4293096"/>
            <a:ext cx="3208167" cy="223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79512" y="332656"/>
            <a:ext cx="8640960" cy="769441"/>
          </a:xfrm>
          <a:prstGeom prst="rect">
            <a:avLst/>
          </a:prstGeom>
          <a:noFill/>
          <a:ln w="0">
            <a:solidFill>
              <a:srgbClr val="0E18E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Идея Л.В. Киренского </a:t>
            </a:r>
            <a:r>
              <a:rPr lang="ru-RU" sz="22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– создание сильных </a:t>
            </a:r>
            <a:r>
              <a:rPr lang="ru-RU" sz="2200" dirty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магнитных </a:t>
            </a:r>
            <a:r>
              <a:rPr lang="ru-RU" sz="22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полей в ИФ СО РАН (1966 г.)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3563888" y="2852936"/>
            <a:ext cx="41764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" pitchFamily="18" charset="0"/>
                <a:cs typeface="Times" pitchFamily="18" charset="0"/>
              </a:rPr>
              <a:t>диссипативный соленоид </a:t>
            </a:r>
            <a:r>
              <a:rPr lang="ru-RU" dirty="0">
                <a:latin typeface="Times" pitchFamily="18" charset="0"/>
                <a:cs typeface="Times" pitchFamily="18" charset="0"/>
              </a:rPr>
              <a:t>на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200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kOe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, </a:t>
            </a:r>
            <a:r>
              <a:rPr lang="ru-RU" dirty="0">
                <a:latin typeface="Times" pitchFamily="18" charset="0"/>
                <a:cs typeface="Times" pitchFamily="18" charset="0"/>
              </a:rPr>
              <a:t>разработанный и изготовленный в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ИФ СО РАН </a:t>
            </a:r>
            <a:r>
              <a:rPr lang="ru-RU" dirty="0">
                <a:latin typeface="Times" pitchFamily="18" charset="0"/>
                <a:cs typeface="Times" pitchFamily="18" charset="0"/>
              </a:rPr>
              <a:t>(установка СМП-2). Запущена в 1989 году. Фото 1989 г</a:t>
            </a:r>
            <a:r>
              <a:rPr lang="ru-RU" dirty="0">
                <a:latin typeface="Calibri" pitchFamily="34" charset="0"/>
              </a:rPr>
              <a:t>. </a:t>
            </a: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2" cstate="print"/>
          <a:srcRect t="20744" b="17674"/>
          <a:stretch>
            <a:fillRect/>
          </a:stretch>
        </p:blipFill>
        <p:spPr bwMode="auto">
          <a:xfrm>
            <a:off x="323529" y="2780928"/>
            <a:ext cx="2952328" cy="17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2915816" y="1268760"/>
            <a:ext cx="46172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" pitchFamily="18" charset="0"/>
                <a:cs typeface="Times" pitchFamily="18" charset="0"/>
              </a:rPr>
              <a:t>разработан и изготовлен ленточный соленоид мощностью до 4 </a:t>
            </a:r>
            <a:r>
              <a:rPr lang="ru-RU" dirty="0" err="1">
                <a:latin typeface="Times" pitchFamily="18" charset="0"/>
                <a:cs typeface="Times" pitchFamily="18" charset="0"/>
              </a:rPr>
              <a:t>Мвт</a:t>
            </a:r>
            <a:r>
              <a:rPr lang="ru-RU" dirty="0">
                <a:latin typeface="Times" pitchFamily="18" charset="0"/>
                <a:cs typeface="Times" pitchFamily="18" charset="0"/>
              </a:rPr>
              <a:t>.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(установка СМП-1). Генерируемое </a:t>
            </a:r>
            <a:r>
              <a:rPr lang="ru-RU" dirty="0">
                <a:latin typeface="Times" pitchFamily="18" charset="0"/>
                <a:cs typeface="Times" pitchFamily="18" charset="0"/>
              </a:rPr>
              <a:t>стационарное поле свыше 100 </a:t>
            </a:r>
            <a:r>
              <a:rPr lang="ru-RU" dirty="0" err="1">
                <a:latin typeface="Times" pitchFamily="18" charset="0"/>
                <a:cs typeface="Times" pitchFamily="18" charset="0"/>
              </a:rPr>
              <a:t>кЭ</a:t>
            </a:r>
            <a:r>
              <a:rPr lang="ru-RU" dirty="0">
                <a:latin typeface="Times" pitchFamily="18" charset="0"/>
                <a:cs typeface="Times" pitchFamily="18" charset="0"/>
              </a:rPr>
              <a:t>, 1974 год.</a:t>
            </a:r>
          </a:p>
        </p:txBody>
      </p:sp>
      <p:pic>
        <p:nvPicPr>
          <p:cNvPr id="8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2088232" cy="124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D710C834-1D12-4AF0-886C-32D11C1D763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1520" y="4653136"/>
            <a:ext cx="8229600" cy="1772816"/>
          </a:xfrm>
          <a:ln w="6350">
            <a:solidFill>
              <a:srgbClr val="0E18E2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середине «нулевых» годов дирекцией ИФ СО РАН было принято решение о создании установки, генерирующей сильные импульсные магнитные поля и развитии методик измерения физических свойств (намагниченность, магнитосопротивление…). Это стало логичным направлением развития идеи Леонида Васильевича о создании и использовании сильных магнитных полей.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4925" y="53751"/>
            <a:ext cx="9109075" cy="1143001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установка, генерирующая импульсные поля (</a:t>
            </a:r>
            <a:r>
              <a:rPr lang="en-US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u-RU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~ 450 </a:t>
            </a:r>
            <a:r>
              <a:rPr lang="en-US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kOe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b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ИФ СО РАН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067944" y="5980955"/>
            <a:ext cx="50038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1800" dirty="0" smtClean="0"/>
              <a:t>64 конденсатора К75-88 1200 мкф 4 </a:t>
            </a:r>
            <a:r>
              <a:rPr lang="ru-RU" altLang="ru-RU" sz="1800" dirty="0" err="1" smtClean="0"/>
              <a:t>кВ.</a:t>
            </a:r>
            <a:endParaRPr lang="ru-RU" altLang="ru-RU" sz="1800" dirty="0" smtClean="0"/>
          </a:p>
          <a:p>
            <a:pPr marL="0" indent="0">
              <a:buFontTx/>
              <a:buNone/>
              <a:defRPr/>
            </a:pPr>
            <a:r>
              <a:rPr lang="ru-RU" altLang="ru-RU" sz="1800" dirty="0" smtClean="0"/>
              <a:t>Энергия конденсаторной батареи – 20 кДж</a:t>
            </a:r>
            <a:endParaRPr lang="ru-RU" altLang="ru-RU" dirty="0" smtClean="0"/>
          </a:p>
          <a:p>
            <a:pPr marL="533400" indent="-533400">
              <a:defRPr/>
            </a:pPr>
            <a:endParaRPr lang="ru-RU" altLang="ru-RU" dirty="0"/>
          </a:p>
        </p:txBody>
      </p:sp>
      <p:pic>
        <p:nvPicPr>
          <p:cNvPr id="11268" name="Picture 4" descr="DSCF36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3880" y="4036739"/>
            <a:ext cx="26797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DSCF36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543" y="761815"/>
            <a:ext cx="20129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125" y="2082800"/>
            <a:ext cx="281463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 descr="DSCF36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58363" y="403225"/>
            <a:ext cx="263366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3851920" y="3573017"/>
            <a:ext cx="1872208" cy="864095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641725" y="1268760"/>
            <a:ext cx="2586459" cy="74895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483768" y="3344864"/>
            <a:ext cx="365795" cy="516184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293938" y="1692275"/>
            <a:ext cx="687387" cy="720725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6" name="Picture 19" descr="setup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861048"/>
            <a:ext cx="2592387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Text Box 25"/>
          <p:cNvSpPr txBox="1">
            <a:spLocks noChangeArrowheads="1"/>
          </p:cNvSpPr>
          <p:nvPr/>
        </p:nvSpPr>
        <p:spPr bwMode="auto">
          <a:xfrm>
            <a:off x="755576" y="5877272"/>
            <a:ext cx="2270125" cy="641350"/>
          </a:xfrm>
          <a:prstGeom prst="rect">
            <a:avLst/>
          </a:prstGeom>
          <a:solidFill>
            <a:srgbClr val="B2ECEC">
              <a:alpha val="43137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800" dirty="0"/>
              <a:t>«разрядная» часть </a:t>
            </a:r>
          </a:p>
          <a:p>
            <a:pPr eaLnBrk="1" hangingPunct="1"/>
            <a:r>
              <a:rPr lang="ru-RU" altLang="ru-RU" sz="1800" dirty="0"/>
              <a:t>тиристор +диоды</a:t>
            </a:r>
          </a:p>
        </p:txBody>
      </p:sp>
      <p:pic>
        <p:nvPicPr>
          <p:cNvPr id="11278" name="Picture 23" descr="http://kirensky.ru/zimg/srtimpfl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4178" y="768123"/>
            <a:ext cx="26638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Text Box 26"/>
          <p:cNvSpPr txBox="1">
            <a:spLocks noChangeArrowheads="1"/>
          </p:cNvSpPr>
          <p:nvPr/>
        </p:nvSpPr>
        <p:spPr bwMode="auto">
          <a:xfrm>
            <a:off x="6891338" y="3075682"/>
            <a:ext cx="1662112" cy="641350"/>
          </a:xfrm>
          <a:prstGeom prst="rect">
            <a:avLst/>
          </a:prstGeom>
          <a:solidFill>
            <a:srgbClr val="B2ECEC">
              <a:alpha val="43137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800" dirty="0"/>
              <a:t>криостат </a:t>
            </a:r>
          </a:p>
          <a:p>
            <a:pPr eaLnBrk="1" hangingPunct="1"/>
            <a:r>
              <a:rPr lang="ru-RU" altLang="ru-RU" sz="1800" dirty="0"/>
              <a:t>с соленоидом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1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установка, генерирующая импульсные поля (</a:t>
            </a:r>
            <a:r>
              <a:rPr lang="en-US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u-RU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~ 450 </a:t>
            </a:r>
            <a:r>
              <a:rPr lang="en-US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kOe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12291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1863" y="873125"/>
            <a:ext cx="2373312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5338" y="2708275"/>
            <a:ext cx="19177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pu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33420"/>
            <a:ext cx="3277939" cy="246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44488" y="6235700"/>
            <a:ext cx="29210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1600" dirty="0"/>
              <a:t>Типичная зависимость поля </a:t>
            </a:r>
          </a:p>
          <a:p>
            <a:r>
              <a:rPr lang="ru-RU" altLang="ru-RU" sz="1600" dirty="0"/>
              <a:t>в соленоиде от времени</a:t>
            </a:r>
          </a:p>
        </p:txBody>
      </p:sp>
      <p:pic>
        <p:nvPicPr>
          <p:cNvPr id="12295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984250"/>
            <a:ext cx="37147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1125538"/>
            <a:ext cx="34750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Рисунок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2550" y="1431925"/>
            <a:ext cx="1143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Рисунок 1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95550" y="2774950"/>
            <a:ext cx="10953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 descr="DSCF368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37900" y="441960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7" descr="DSCF367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8702" y="3971925"/>
            <a:ext cx="2445561" cy="183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Рисунок 1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4437112"/>
            <a:ext cx="253365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0" descr="DSCF8366"/>
          <p:cNvPicPr>
            <a:picLocks noChangeAspect="1" noChangeArrowheads="1"/>
          </p:cNvPicPr>
          <p:nvPr/>
        </p:nvPicPr>
        <p:blipFill>
          <a:blip r:embed="rId12" cstate="print"/>
          <a:srcRect l="7990" t="1303" r="868" b="1303"/>
          <a:stretch>
            <a:fillRect/>
          </a:stretch>
        </p:blipFill>
        <p:spPr bwMode="auto">
          <a:xfrm>
            <a:off x="9815513" y="4814888"/>
            <a:ext cx="32400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4052887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323528" y="476672"/>
            <a:ext cx="4608512" cy="503237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Есть два режима работы установки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178974" y="3956744"/>
            <a:ext cx="3816350" cy="16324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Стандартно используемый всеми </a:t>
            </a:r>
            <a:r>
              <a:rPr lang="en-US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полуволна</a:t>
            </a:r>
            <a:endParaRPr lang="en-US" alt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alt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altLang="ru-RU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r>
              <a:rPr lang="en-US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0</a:t>
            </a:r>
          </a:p>
          <a:p>
            <a:pPr>
              <a:spcBef>
                <a:spcPct val="20000"/>
              </a:spcBef>
            </a:pPr>
            <a:r>
              <a:rPr lang="en-US" alt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u-RU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450 </a:t>
            </a:r>
            <a:r>
              <a:rPr lang="en-US" alt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kOe</a:t>
            </a:r>
            <a:r>
              <a:rPr lang="en-US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alt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Безопасный режим - </a:t>
            </a:r>
            <a:r>
              <a:rPr lang="en-US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250-300</a:t>
            </a:r>
            <a:r>
              <a:rPr lang="en-US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kOe</a:t>
            </a:r>
            <a:endParaRPr lang="ru-RU" alt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4355976" y="3789040"/>
            <a:ext cx="4516115" cy="27363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Две полуволны (нестандартный режим)</a:t>
            </a:r>
            <a:r>
              <a:rPr lang="en-US" alt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alt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altLang="ru-RU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r>
              <a:rPr lang="en-US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0  - H</a:t>
            </a:r>
            <a:r>
              <a:rPr lang="en-US" altLang="ru-RU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*</a:t>
            </a:r>
            <a:r>
              <a:rPr lang="en-US" altLang="ru-RU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r>
              <a:rPr lang="en-US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 0	(|H</a:t>
            </a:r>
            <a:r>
              <a:rPr lang="en-US" altLang="ru-RU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*</a:t>
            </a:r>
            <a:r>
              <a:rPr lang="en-US" altLang="ru-RU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r>
              <a:rPr lang="en-US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| &lt; </a:t>
            </a:r>
            <a:r>
              <a:rPr lang="en-US" alt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altLang="ru-RU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r>
              <a:rPr lang="en-US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получения </a:t>
            </a:r>
            <a:r>
              <a:rPr lang="en-US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en-US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полуволны</a:t>
            </a:r>
            <a:r>
              <a:rPr lang="en-US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диоды соединены встречно-параллельно тиристору</a:t>
            </a:r>
            <a:r>
              <a:rPr lang="en-US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u-RU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130-150 </a:t>
            </a:r>
            <a:r>
              <a:rPr lang="en-US" alt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kOe</a:t>
            </a:r>
            <a:r>
              <a:rPr lang="en-US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Возможность получать </a:t>
            </a:r>
            <a:r>
              <a:rPr lang="en-US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¾ 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 петли гистерезиса при скорости поля до </a:t>
            </a:r>
            <a:r>
              <a:rPr lang="en-US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en-US" alt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MOe</a:t>
            </a:r>
            <a:r>
              <a:rPr lang="en-US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/s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7" descr="ou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3206"/>
            <a:ext cx="3671888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04025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446CD0-280B-4EB2-BB19-94213B3BF631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395536" y="260648"/>
            <a:ext cx="820891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Исследование процессов динамического перемагничивания  ферримагнитных наночастиц кобальтового феррита </a:t>
            </a:r>
            <a:r>
              <a:rPr lang="en-US" sz="21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CoFe</a:t>
            </a:r>
            <a:r>
              <a:rPr lang="en-US" sz="2100" b="1" baseline="-250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 b="1" baseline="-250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endParaRPr lang="ru-RU" sz="2100" b="1" dirty="0">
              <a:solidFill>
                <a:srgbClr val="E923D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123159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" pitchFamily="18" charset="0"/>
                <a:cs typeface="Times" pitchFamily="18" charset="0"/>
              </a:rPr>
              <a:t>Система наночастиц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CoFe</a:t>
            </a:r>
            <a:r>
              <a:rPr lang="en-US" baseline="-25000" dirty="0" smtClean="0">
                <a:latin typeface="Times" pitchFamily="18" charset="0"/>
                <a:cs typeface="Times" pitchFamily="18" charset="0"/>
              </a:rPr>
              <a:t>2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O</a:t>
            </a:r>
            <a:r>
              <a:rPr lang="en-US" baseline="-25000" dirty="0" smtClean="0">
                <a:latin typeface="Times" pitchFamily="18" charset="0"/>
                <a:cs typeface="Times" pitchFamily="18" charset="0"/>
              </a:rPr>
              <a:t>4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средним размером </a:t>
            </a:r>
            <a:r>
              <a:rPr lang="en-US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&lt;d&gt; ≈ </a:t>
            </a:r>
            <a:r>
              <a:rPr lang="ru-RU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6</a:t>
            </a:r>
            <a:r>
              <a:rPr lang="en-US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 nm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(</a:t>
            </a:r>
            <a:r>
              <a:rPr lang="ru-RU" dirty="0" err="1" smtClean="0">
                <a:latin typeface="Times" pitchFamily="18" charset="0"/>
                <a:cs typeface="Times" pitchFamily="18" charset="0"/>
              </a:rPr>
              <a:t>диспергированный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 в парафине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) </a:t>
            </a:r>
            <a:r>
              <a:rPr lang="ru-RU" altLang="ru-RU" dirty="0" smtClean="0">
                <a:latin typeface="Times" pitchFamily="18" charset="0"/>
              </a:rPr>
              <a:t>получен в институте катализа им. Г.К. </a:t>
            </a:r>
            <a:r>
              <a:rPr lang="ru-RU" altLang="ru-RU" dirty="0" err="1" smtClean="0">
                <a:latin typeface="Times" pitchFamily="18" charset="0"/>
              </a:rPr>
              <a:t>Борескова</a:t>
            </a:r>
            <a:r>
              <a:rPr lang="ru-RU" altLang="ru-RU" dirty="0" smtClean="0">
                <a:latin typeface="Times" pitchFamily="18" charset="0"/>
              </a:rPr>
              <a:t> СО РАН. </a:t>
            </a:r>
          </a:p>
          <a:p>
            <a:r>
              <a:rPr lang="ru-RU" dirty="0" smtClean="0">
                <a:latin typeface="Times" pitchFamily="18" charset="0"/>
                <a:cs typeface="Times" pitchFamily="18" charset="0"/>
              </a:rPr>
              <a:t>Характеризация: микроскопия, РФА (ИК СО РАН), </a:t>
            </a:r>
            <a:r>
              <a:rPr lang="ru-RU" dirty="0" err="1" smtClean="0">
                <a:latin typeface="Times" pitchFamily="18" charset="0"/>
                <a:cs typeface="Times" pitchFamily="18" charset="0"/>
              </a:rPr>
              <a:t>мёссбауэровская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 спектроскопия (ИФ СО РАН)</a:t>
            </a:r>
            <a:endParaRPr lang="ru-RU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00" y="4941168"/>
            <a:ext cx="216058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273" y="2780928"/>
            <a:ext cx="251105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7516" y="3068960"/>
            <a:ext cx="318757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068960"/>
            <a:ext cx="2808312" cy="281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2843808" cy="23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476672"/>
            <a:ext cx="602552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6887" y="5949280"/>
            <a:ext cx="342711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068960"/>
            <a:ext cx="33845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42301" y="2699776"/>
            <a:ext cx="5400675" cy="3293209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latin typeface="Times" pitchFamily="18" charset="0"/>
              </a:rPr>
              <a:t>Точки – эксперимент, линии рассчитаны с использованием теоретического объяснения, разработанного И. Поперечным и Ю.Л. </a:t>
            </a:r>
            <a:r>
              <a:rPr lang="ru-RU" altLang="ru-RU" sz="1600" dirty="0" err="1" smtClean="0">
                <a:latin typeface="Times" pitchFamily="18" charset="0"/>
              </a:rPr>
              <a:t>Райхером</a:t>
            </a:r>
            <a:r>
              <a:rPr lang="ru-RU" altLang="ru-RU" sz="1600" dirty="0" smtClean="0">
                <a:latin typeface="Times" pitchFamily="18" charset="0"/>
              </a:rPr>
              <a:t> (ИМСС Уро РАН, Пермь). Рост H</a:t>
            </a:r>
            <a:r>
              <a:rPr lang="ru-RU" altLang="ru-RU" sz="1600" baseline="-25000" dirty="0" smtClean="0">
                <a:latin typeface="Times" pitchFamily="18" charset="0"/>
              </a:rPr>
              <a:t>C</a:t>
            </a:r>
            <a:r>
              <a:rPr lang="ru-RU" altLang="ru-RU" sz="1600" dirty="0" smtClean="0">
                <a:latin typeface="Times" pitchFamily="18" charset="0"/>
              </a:rPr>
              <a:t> с увеличением </a:t>
            </a:r>
            <a:r>
              <a:rPr lang="ru-RU" altLang="ru-RU" sz="1600" dirty="0" err="1" smtClean="0">
                <a:latin typeface="Times" pitchFamily="18" charset="0"/>
              </a:rPr>
              <a:t>dH</a:t>
            </a:r>
            <a:r>
              <a:rPr lang="ru-RU" altLang="ru-RU" sz="1600" dirty="0" smtClean="0">
                <a:latin typeface="Times" pitchFamily="18" charset="0"/>
              </a:rPr>
              <a:t>/</a:t>
            </a:r>
            <a:r>
              <a:rPr lang="ru-RU" altLang="ru-RU" sz="1600" dirty="0" err="1" smtClean="0">
                <a:latin typeface="Times" pitchFamily="18" charset="0"/>
              </a:rPr>
              <a:t>dt</a:t>
            </a:r>
            <a:r>
              <a:rPr lang="ru-RU" altLang="ru-RU" sz="1600" dirty="0" smtClean="0">
                <a:latin typeface="Times" pitchFamily="18" charset="0"/>
              </a:rPr>
              <a:t> и его снижение с увеличением температуры в значительной степени согласуются с предложенной моделью.</a:t>
            </a:r>
          </a:p>
          <a:p>
            <a:pPr algn="just"/>
            <a:r>
              <a:rPr lang="ru-RU" altLang="ru-RU" sz="1600" dirty="0" smtClean="0">
                <a:latin typeface="Times" pitchFamily="18" charset="0"/>
              </a:rPr>
              <a:t>Полученная величина константы магнитной анизотропии </a:t>
            </a:r>
            <a:r>
              <a:rPr lang="en-US" sz="1600" i="1" dirty="0" err="1" smtClean="0">
                <a:latin typeface="Times" pitchFamily="18" charset="0"/>
              </a:rPr>
              <a:t>K</a:t>
            </a:r>
            <a:r>
              <a:rPr lang="en-US" sz="1600" i="1" baseline="-25000" dirty="0" err="1" smtClean="0">
                <a:latin typeface="Times" pitchFamily="18" charset="0"/>
              </a:rPr>
              <a:t>eff</a:t>
            </a:r>
            <a:r>
              <a:rPr lang="en-US" sz="1600" i="1" dirty="0" smtClean="0">
                <a:latin typeface="Times" pitchFamily="18" charset="0"/>
              </a:rPr>
              <a:t> ≈</a:t>
            </a:r>
            <a:r>
              <a:rPr lang="en-US" sz="1600" dirty="0">
                <a:latin typeface="Times" pitchFamily="18" charset="0"/>
              </a:rPr>
              <a:t> 6·10</a:t>
            </a:r>
            <a:r>
              <a:rPr lang="en-US" sz="1600" baseline="30000" dirty="0">
                <a:latin typeface="Times" pitchFamily="18" charset="0"/>
              </a:rPr>
              <a:t>6</a:t>
            </a:r>
            <a:r>
              <a:rPr lang="en-US" sz="1600" dirty="0">
                <a:latin typeface="Times" pitchFamily="18" charset="0"/>
              </a:rPr>
              <a:t> erg/c</a:t>
            </a:r>
            <a:r>
              <a:rPr lang="en-US" sz="1600" b="0" dirty="0">
                <a:latin typeface="Times" pitchFamily="18" charset="0"/>
              </a:rPr>
              <a:t>m</a:t>
            </a:r>
            <a:r>
              <a:rPr lang="en-US" sz="1600" b="0" baseline="30000" dirty="0">
                <a:latin typeface="Times" pitchFamily="18" charset="0"/>
              </a:rPr>
              <a:t>3</a:t>
            </a:r>
            <a:r>
              <a:rPr lang="en-US" sz="1600" b="0" dirty="0">
                <a:latin typeface="Times" pitchFamily="18" charset="0"/>
              </a:rPr>
              <a:t> </a:t>
            </a:r>
            <a:r>
              <a:rPr lang="ru-RU" sz="1600" dirty="0" smtClean="0">
                <a:latin typeface="Times" pitchFamily="18" charset="0"/>
              </a:rPr>
              <a:t>практически не зависит от температуры. </a:t>
            </a:r>
          </a:p>
          <a:p>
            <a:pPr algn="just"/>
            <a:endParaRPr lang="ru-RU" sz="1600" dirty="0" smtClean="0">
              <a:latin typeface="Times" pitchFamily="18" charset="0"/>
            </a:endParaRPr>
          </a:p>
          <a:p>
            <a:pPr algn="just"/>
            <a:r>
              <a:rPr lang="ru-RU" sz="1600" dirty="0" smtClean="0">
                <a:latin typeface="Times" pitchFamily="18" charset="0"/>
              </a:rPr>
              <a:t>Используя выражение для комбинированной (объемной + поверхностной) анизотропии </a:t>
            </a:r>
            <a:r>
              <a:rPr lang="en-US" sz="1600" b="1" i="1" dirty="0" err="1" smtClean="0">
                <a:solidFill>
                  <a:srgbClr val="0E18E2"/>
                </a:solidFill>
                <a:latin typeface="Times" pitchFamily="18" charset="0"/>
              </a:rPr>
              <a:t>K</a:t>
            </a:r>
            <a:r>
              <a:rPr lang="en-US" sz="1600" b="1" i="1" baseline="-25000" dirty="0" err="1" smtClean="0">
                <a:solidFill>
                  <a:srgbClr val="0E18E2"/>
                </a:solidFill>
                <a:latin typeface="Times" pitchFamily="18" charset="0"/>
              </a:rPr>
              <a:t>eff</a:t>
            </a:r>
            <a:r>
              <a:rPr lang="en-US" sz="1600" b="1" dirty="0">
                <a:solidFill>
                  <a:srgbClr val="0E18E2"/>
                </a:solidFill>
                <a:latin typeface="Times" pitchFamily="18" charset="0"/>
              </a:rPr>
              <a:t> = </a:t>
            </a:r>
            <a:r>
              <a:rPr lang="en-US" sz="1600" b="1" i="1" dirty="0">
                <a:solidFill>
                  <a:srgbClr val="0E18E2"/>
                </a:solidFill>
                <a:latin typeface="Times" pitchFamily="18" charset="0"/>
              </a:rPr>
              <a:t>K</a:t>
            </a:r>
            <a:r>
              <a:rPr lang="en-US" sz="1600" b="1" baseline="-25000" dirty="0">
                <a:solidFill>
                  <a:srgbClr val="0E18E2"/>
                </a:solidFill>
                <a:latin typeface="Times" pitchFamily="18" charset="0"/>
              </a:rPr>
              <a:t>V</a:t>
            </a:r>
            <a:r>
              <a:rPr lang="en-US" sz="1600" b="1" dirty="0">
                <a:solidFill>
                  <a:srgbClr val="0E18E2"/>
                </a:solidFill>
                <a:latin typeface="Times" pitchFamily="18" charset="0"/>
              </a:rPr>
              <a:t> + 6</a:t>
            </a:r>
            <a:r>
              <a:rPr lang="en-US" sz="1600" b="1" i="1" dirty="0">
                <a:solidFill>
                  <a:srgbClr val="0E18E2"/>
                </a:solidFill>
                <a:latin typeface="Times" pitchFamily="18" charset="0"/>
              </a:rPr>
              <a:t>K</a:t>
            </a:r>
            <a:r>
              <a:rPr lang="en-US" sz="1600" b="1" baseline="-25000" dirty="0">
                <a:solidFill>
                  <a:srgbClr val="0E18E2"/>
                </a:solidFill>
                <a:latin typeface="Times" pitchFamily="18" charset="0"/>
              </a:rPr>
              <a:t>S</a:t>
            </a:r>
            <a:r>
              <a:rPr lang="en-US" sz="1600" b="1" dirty="0">
                <a:solidFill>
                  <a:srgbClr val="0E18E2"/>
                </a:solidFill>
                <a:latin typeface="Times" pitchFamily="18" charset="0"/>
              </a:rPr>
              <a:t>/</a:t>
            </a:r>
            <a:r>
              <a:rPr lang="en-US" sz="1600" b="1" i="1" dirty="0">
                <a:solidFill>
                  <a:srgbClr val="0E18E2"/>
                </a:solidFill>
                <a:latin typeface="Times" pitchFamily="18" charset="0"/>
              </a:rPr>
              <a:t>d</a:t>
            </a:r>
            <a:r>
              <a:rPr lang="en-US" sz="1600" b="1" dirty="0">
                <a:solidFill>
                  <a:srgbClr val="0E18E2"/>
                </a:solidFill>
                <a:latin typeface="Times" pitchFamily="18" charset="0"/>
              </a:rPr>
              <a:t> </a:t>
            </a:r>
            <a:r>
              <a:rPr lang="en-US" sz="1600" b="0" dirty="0" smtClean="0">
                <a:latin typeface="Times" pitchFamily="18" charset="0"/>
              </a:rPr>
              <a:t>(</a:t>
            </a:r>
            <a:r>
              <a:rPr lang="ru-RU" sz="1600" b="0" dirty="0" smtClean="0">
                <a:latin typeface="Times" pitchFamily="18" charset="0"/>
              </a:rPr>
              <a:t>при</a:t>
            </a:r>
            <a:r>
              <a:rPr lang="en-US" sz="1600" b="0" dirty="0" smtClean="0">
                <a:latin typeface="Times" pitchFamily="18" charset="0"/>
              </a:rPr>
              <a:t> </a:t>
            </a:r>
            <a:r>
              <a:rPr lang="en-US" sz="1600" b="0" i="1" dirty="0">
                <a:latin typeface="Times" pitchFamily="18" charset="0"/>
              </a:rPr>
              <a:t>K</a:t>
            </a:r>
            <a:r>
              <a:rPr lang="en-US" sz="1600" b="0" baseline="-25000" dirty="0">
                <a:latin typeface="Times" pitchFamily="18" charset="0"/>
              </a:rPr>
              <a:t>V</a:t>
            </a:r>
            <a:r>
              <a:rPr lang="en-US" sz="1600" b="0" dirty="0">
                <a:latin typeface="Times" pitchFamily="18" charset="0"/>
              </a:rPr>
              <a:t> = 2·10</a:t>
            </a:r>
            <a:r>
              <a:rPr lang="en-US" sz="1600" b="0" baseline="30000" dirty="0">
                <a:latin typeface="Times" pitchFamily="18" charset="0"/>
              </a:rPr>
              <a:t>6</a:t>
            </a:r>
            <a:r>
              <a:rPr lang="en-US" sz="1600" b="0" dirty="0">
                <a:latin typeface="Times" pitchFamily="18" charset="0"/>
              </a:rPr>
              <a:t> erg/cm</a:t>
            </a:r>
            <a:r>
              <a:rPr lang="en-US" sz="1600" b="0" baseline="30000" dirty="0">
                <a:latin typeface="Times" pitchFamily="18" charset="0"/>
              </a:rPr>
              <a:t>3</a:t>
            </a:r>
            <a:r>
              <a:rPr lang="en-US" sz="1600" b="0" dirty="0">
                <a:latin typeface="Times" pitchFamily="18" charset="0"/>
              </a:rPr>
              <a:t>), </a:t>
            </a:r>
            <a:r>
              <a:rPr lang="ru-RU" sz="1600" b="0" dirty="0" smtClean="0">
                <a:latin typeface="Times" pitchFamily="18" charset="0"/>
              </a:rPr>
              <a:t>получена величина константы поверхностной магнитной анизотропии </a:t>
            </a:r>
            <a:r>
              <a:rPr lang="en-US" sz="1600" dirty="0" smtClean="0">
                <a:latin typeface="Times" pitchFamily="18" charset="0"/>
              </a:rPr>
              <a:t>: </a:t>
            </a:r>
            <a:r>
              <a:rPr lang="en-US" sz="1600" b="1" i="1" dirty="0">
                <a:solidFill>
                  <a:srgbClr val="0E18E2"/>
                </a:solidFill>
                <a:latin typeface="Times" pitchFamily="18" charset="0"/>
              </a:rPr>
              <a:t>K</a:t>
            </a:r>
            <a:r>
              <a:rPr lang="en-US" sz="1600" b="1" baseline="-25000" dirty="0">
                <a:solidFill>
                  <a:srgbClr val="0E18E2"/>
                </a:solidFill>
                <a:latin typeface="Times" pitchFamily="18" charset="0"/>
              </a:rPr>
              <a:t>S</a:t>
            </a:r>
            <a:r>
              <a:rPr lang="en-US" sz="1600" b="1" dirty="0">
                <a:solidFill>
                  <a:srgbClr val="0E18E2"/>
                </a:solidFill>
                <a:latin typeface="Times" pitchFamily="18" charset="0"/>
              </a:rPr>
              <a:t> ≈ 0.4 erg/cm</a:t>
            </a:r>
            <a:r>
              <a:rPr lang="en-US" sz="1600" b="1" baseline="30000" dirty="0">
                <a:solidFill>
                  <a:srgbClr val="0E18E2"/>
                </a:solidFill>
                <a:latin typeface="Times" pitchFamily="18" charset="0"/>
              </a:rPr>
              <a:t>2</a:t>
            </a:r>
            <a:r>
              <a:rPr lang="en-US" sz="1600" b="0" dirty="0" smtClean="0">
                <a:latin typeface="Times" pitchFamily="18" charset="0"/>
              </a:rPr>
              <a:t>.</a:t>
            </a:r>
            <a:endParaRPr lang="ru-RU" sz="1600" b="0" dirty="0">
              <a:latin typeface="Times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2120" y="350100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620688"/>
            <a:ext cx="28605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Штриховая стрелка вправо 6"/>
          <p:cNvSpPr/>
          <p:nvPr/>
        </p:nvSpPr>
        <p:spPr>
          <a:xfrm rot="20641681">
            <a:off x="5639392" y="2604788"/>
            <a:ext cx="853672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71" y="3717032"/>
            <a:ext cx="249231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Togethe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84784"/>
            <a:ext cx="2204765" cy="504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7"/>
          <p:cNvSpPr>
            <a:spLocks/>
          </p:cNvSpPr>
          <p:nvPr/>
        </p:nvSpPr>
        <p:spPr bwMode="auto">
          <a:xfrm>
            <a:off x="395536" y="1484784"/>
            <a:ext cx="2232247" cy="2016224"/>
          </a:xfrm>
          <a:prstGeom prst="rect">
            <a:avLst/>
          </a:prstGeom>
          <a:noFill/>
          <a:ln w="22225">
            <a:solidFill>
              <a:srgbClr val="0E18E2"/>
            </a:solidFill>
            <a:miter lim="800000"/>
            <a:headEnd/>
            <a:tailEnd/>
          </a:ln>
        </p:spPr>
        <p:txBody>
          <a:bodyPr rIns="18000" anchor="ctr"/>
          <a:lstStyle/>
          <a:p>
            <a:pPr>
              <a:lnSpc>
                <a:spcPct val="90000"/>
              </a:lnSpc>
            </a:pPr>
            <a:r>
              <a:rPr lang="ru-RU" altLang="ru-RU" dirty="0" smtClean="0">
                <a:latin typeface="Times" pitchFamily="18" charset="0"/>
              </a:rPr>
              <a:t>Серия образцов наночастиц </a:t>
            </a:r>
            <a:r>
              <a:rPr lang="en-US" altLang="ru-RU" dirty="0" err="1" smtClean="0">
                <a:latin typeface="Times" pitchFamily="18" charset="0"/>
              </a:rPr>
              <a:t>NiO</a:t>
            </a:r>
            <a:r>
              <a:rPr lang="ru-RU" altLang="ru-RU" dirty="0" smtClean="0">
                <a:latin typeface="Times" pitchFamily="18" charset="0"/>
              </a:rPr>
              <a:t> средним размером </a:t>
            </a:r>
            <a:r>
              <a:rPr lang="en-US" altLang="ru-RU" dirty="0" smtClean="0">
                <a:latin typeface="Times" pitchFamily="18" charset="0"/>
              </a:rPr>
              <a:t>&lt;d&gt; ≈ </a:t>
            </a:r>
            <a:r>
              <a:rPr lang="ru-RU" altLang="ru-RU" b="1" dirty="0" smtClean="0">
                <a:solidFill>
                  <a:srgbClr val="0E18E2"/>
                </a:solidFill>
                <a:latin typeface="Times" pitchFamily="18" charset="0"/>
              </a:rPr>
              <a:t>23</a:t>
            </a:r>
            <a:r>
              <a:rPr lang="en-US" altLang="ru-RU" b="1" dirty="0">
                <a:solidFill>
                  <a:srgbClr val="0E18E2"/>
                </a:solidFill>
                <a:latin typeface="Times" pitchFamily="18" charset="0"/>
              </a:rPr>
              <a:t> nm</a:t>
            </a:r>
            <a:r>
              <a:rPr lang="ru-RU" altLang="ru-RU" b="1" dirty="0">
                <a:solidFill>
                  <a:srgbClr val="0E18E2"/>
                </a:solidFill>
                <a:latin typeface="Times" pitchFamily="18" charset="0"/>
              </a:rPr>
              <a:t>, 8.5 </a:t>
            </a:r>
            <a:r>
              <a:rPr lang="en-US" altLang="ru-RU" b="1" dirty="0">
                <a:solidFill>
                  <a:srgbClr val="0E18E2"/>
                </a:solidFill>
                <a:latin typeface="Times" pitchFamily="18" charset="0"/>
              </a:rPr>
              <a:t>nm</a:t>
            </a:r>
            <a:r>
              <a:rPr lang="ru-RU" altLang="ru-RU" b="1" dirty="0">
                <a:solidFill>
                  <a:srgbClr val="0E18E2"/>
                </a:solidFill>
                <a:latin typeface="Times" pitchFamily="18" charset="0"/>
              </a:rPr>
              <a:t>, 4.5</a:t>
            </a:r>
            <a:r>
              <a:rPr lang="en-US" altLang="ru-RU" b="1" dirty="0">
                <a:solidFill>
                  <a:srgbClr val="0E18E2"/>
                </a:solidFill>
                <a:latin typeface="Times" pitchFamily="18" charset="0"/>
              </a:rPr>
              <a:t> </a:t>
            </a:r>
            <a:r>
              <a:rPr lang="en-US" altLang="ru-RU" b="1" dirty="0" smtClean="0">
                <a:solidFill>
                  <a:srgbClr val="0E18E2"/>
                </a:solidFill>
                <a:latin typeface="Times" pitchFamily="18" charset="0"/>
              </a:rPr>
              <a:t>nm</a:t>
            </a:r>
            <a:r>
              <a:rPr lang="ru-RU" altLang="ru-RU" b="1" dirty="0" smtClean="0">
                <a:solidFill>
                  <a:srgbClr val="0E18E2"/>
                </a:solidFill>
                <a:latin typeface="Times" pitchFamily="18" charset="0"/>
              </a:rPr>
              <a:t> </a:t>
            </a:r>
            <a:r>
              <a:rPr lang="ru-RU" altLang="ru-RU" dirty="0" smtClean="0">
                <a:latin typeface="Times" pitchFamily="18" charset="0"/>
              </a:rPr>
              <a:t>п</a:t>
            </a:r>
            <a:r>
              <a:rPr lang="ru-RU" altLang="ru-RU" b="0" dirty="0" smtClean="0">
                <a:latin typeface="Times" pitchFamily="18" charset="0"/>
              </a:rPr>
              <a:t>олучена в институте катализа СО РАН </a:t>
            </a:r>
          </a:p>
        </p:txBody>
      </p:sp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0" y="674112"/>
            <a:ext cx="9036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sz="20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 оксида никеля (</a:t>
            </a:r>
            <a:r>
              <a:rPr lang="en-US" sz="2000" dirty="0" err="1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NiO</a:t>
            </a:r>
            <a:r>
              <a:rPr lang="ru-RU" sz="20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 Проявление поверхностных и размерных эффектов</a:t>
            </a:r>
            <a:endParaRPr lang="ru-RU" sz="2000" dirty="0">
              <a:solidFill>
                <a:srgbClr val="0E18E2"/>
              </a:solidFill>
            </a:endParaRPr>
          </a:p>
        </p:txBody>
      </p:sp>
      <p:pic>
        <p:nvPicPr>
          <p:cNvPr id="1639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165304"/>
            <a:ext cx="2376264" cy="19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/>
          </p:cNvSpPr>
          <p:nvPr/>
        </p:nvSpPr>
        <p:spPr bwMode="auto">
          <a:xfrm>
            <a:off x="-792163" y="7100888"/>
            <a:ext cx="136842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ru-RU" sz="1500" b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  <a:sym typeface="Symbol" panose="05050102010706020507" pitchFamily="18" charset="2"/>
              </a:rPr>
              <a:t>“23 nm – bulk”</a:t>
            </a:r>
            <a:endParaRPr lang="ru-RU" altLang="ru-RU" sz="1500" b="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+mj-cs"/>
              <a:sym typeface="Symbol" panose="05050102010706020507" pitchFamily="18" charset="2"/>
            </a:endParaRPr>
          </a:p>
        </p:txBody>
      </p:sp>
      <p:pic>
        <p:nvPicPr>
          <p:cNvPr id="16392" name="Picture 9" descr="D:\d disk\DIMA\NEW-NEW\Kazan\NiOpres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124744"/>
            <a:ext cx="3845694" cy="550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/>
          </p:cNvSpPr>
          <p:nvPr/>
        </p:nvSpPr>
        <p:spPr bwMode="auto">
          <a:xfrm>
            <a:off x="7596336" y="5228878"/>
            <a:ext cx="10080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ru-RU" sz="1500" b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  <a:sym typeface="Symbol" panose="05050102010706020507" pitchFamily="18" charset="2"/>
              </a:rPr>
              <a:t>23 nm</a:t>
            </a:r>
            <a:endParaRPr lang="ru-RU" altLang="ru-RU" sz="1500" b="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+mj-cs"/>
              <a:sym typeface="Symbol" panose="05050102010706020507" pitchFamily="18" charset="2"/>
            </a:endParaRPr>
          </a:p>
        </p:txBody>
      </p:sp>
      <p:sp>
        <p:nvSpPr>
          <p:cNvPr id="16394" name="Rectangle 2"/>
          <p:cNvSpPr>
            <a:spLocks noGrp="1"/>
          </p:cNvSpPr>
          <p:nvPr>
            <p:ph type="title"/>
          </p:nvPr>
        </p:nvSpPr>
        <p:spPr>
          <a:xfrm>
            <a:off x="7452320" y="5733256"/>
            <a:ext cx="1008063" cy="358775"/>
          </a:xfrm>
        </p:spPr>
        <p:txBody>
          <a:bodyPr/>
          <a:lstStyle/>
          <a:p>
            <a:pPr eaLnBrk="1" hangingPunct="1"/>
            <a:r>
              <a:rPr lang="en-US" altLang="ru-RU" sz="1500" dirty="0" smtClean="0">
                <a:latin typeface="Times New Roman" pitchFamily="18" charset="0"/>
                <a:sym typeface="Symbol" pitchFamily="18" charset="2"/>
              </a:rPr>
              <a:t>bulk </a:t>
            </a:r>
            <a:r>
              <a:rPr lang="en-US" altLang="ru-RU" sz="1500" dirty="0" err="1" smtClean="0">
                <a:latin typeface="Times New Roman" pitchFamily="18" charset="0"/>
                <a:sym typeface="Symbol" pitchFamily="18" charset="2"/>
              </a:rPr>
              <a:t>NiO</a:t>
            </a:r>
            <a:endParaRPr lang="ru-RU" altLang="ru-RU" sz="1500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6395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C6E2EEC-3E81-4BBF-BAF1-96601CD8CB7F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107504" y="0"/>
            <a:ext cx="90364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Исследование процессов намагничивания</a:t>
            </a:r>
            <a:r>
              <a:rPr lang="en-US" sz="21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антиферромагнитных </a:t>
            </a:r>
            <a:r>
              <a:rPr lang="en-US" sz="21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наночастиц</a:t>
            </a:r>
            <a:endParaRPr lang="ru-RU" sz="2100" b="1" dirty="0">
              <a:solidFill>
                <a:srgbClr val="0E18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 disk\DIMA\NEW-NEW\Kazan\for 115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836712"/>
            <a:ext cx="5910487" cy="548125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841375"/>
          </a:xfrm>
        </p:spPr>
        <p:txBody>
          <a:bodyPr/>
          <a:lstStyle/>
          <a:p>
            <a:pPr algn="l"/>
            <a:r>
              <a:rPr lang="ru-RU" sz="2100" b="1" dirty="0" smtClean="0">
                <a:solidFill>
                  <a:srgbClr val="0E18E2"/>
                </a:solidFill>
                <a:latin typeface="Times" pitchFamily="18" charset="0"/>
              </a:rPr>
              <a:t>Изотермы намагничивания </a:t>
            </a:r>
            <a:r>
              <a:rPr lang="en-US" sz="2100" b="1" dirty="0" smtClean="0">
                <a:solidFill>
                  <a:srgbClr val="0E18E2"/>
                </a:solidFill>
                <a:latin typeface="Times" pitchFamily="18" charset="0"/>
              </a:rPr>
              <a:t>M(H) (</a:t>
            </a:r>
            <a:r>
              <a:rPr lang="ru-RU" sz="2100" b="1" dirty="0" smtClean="0">
                <a:solidFill>
                  <a:srgbClr val="0E18E2"/>
                </a:solidFill>
                <a:latin typeface="Times" pitchFamily="18" charset="0"/>
              </a:rPr>
              <a:t>серия наночастиц </a:t>
            </a:r>
            <a:r>
              <a:rPr lang="en-US" sz="2100" b="1" dirty="0" err="1" smtClean="0">
                <a:solidFill>
                  <a:srgbClr val="0E18E2"/>
                </a:solidFill>
                <a:latin typeface="Times" pitchFamily="18" charset="0"/>
              </a:rPr>
              <a:t>NiO</a:t>
            </a:r>
            <a:r>
              <a:rPr lang="ru-RU" sz="2100" b="1" dirty="0" smtClean="0">
                <a:solidFill>
                  <a:srgbClr val="0E18E2"/>
                </a:solidFill>
                <a:latin typeface="Times" pitchFamily="18" charset="0"/>
              </a:rPr>
              <a:t> различными средними размерами </a:t>
            </a:r>
            <a:r>
              <a:rPr lang="en-US" sz="2100" b="1" dirty="0" smtClean="0">
                <a:solidFill>
                  <a:srgbClr val="0E18E2"/>
                </a:solidFill>
                <a:latin typeface="Times" pitchFamily="18" charset="0"/>
              </a:rPr>
              <a:t>d ~ 4.5, 8.5, 23 nm)</a:t>
            </a:r>
            <a:endParaRPr lang="ru-RU" sz="2100" b="1" dirty="0" smtClean="0">
              <a:solidFill>
                <a:srgbClr val="0E18E2"/>
              </a:solidFill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958" y="1052066"/>
            <a:ext cx="2807866" cy="5401270"/>
          </a:xfrm>
          <a:prstGeom prst="rect">
            <a:avLst/>
          </a:prstGeom>
          <a:noFill/>
          <a:ln w="19050">
            <a:solidFill>
              <a:srgbClr val="0E18E2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2000" b="0" dirty="0" smtClean="0">
                <a:latin typeface="Times" pitchFamily="18" charset="0"/>
                <a:sym typeface="Symbol" pitchFamily="18" charset="2"/>
              </a:rPr>
              <a:t>Символы </a:t>
            </a:r>
            <a:r>
              <a:rPr lang="en-US" altLang="ru-RU" sz="2000" b="0" dirty="0" smtClean="0">
                <a:latin typeface="Times" pitchFamily="18" charset="0"/>
                <a:sym typeface="Symbol" pitchFamily="18" charset="2"/>
              </a:rPr>
              <a:t>– </a:t>
            </a:r>
            <a:r>
              <a:rPr lang="ru-RU" altLang="ru-RU" sz="2000" b="0" dirty="0" smtClean="0">
                <a:latin typeface="Times" pitchFamily="18" charset="0"/>
                <a:sym typeface="Symbol" pitchFamily="18" charset="2"/>
              </a:rPr>
              <a:t>эксперимент</a:t>
            </a:r>
            <a:r>
              <a:rPr lang="en-US" altLang="ru-RU" sz="2000" b="0" dirty="0" smtClean="0">
                <a:latin typeface="Times" pitchFamily="18" charset="0"/>
                <a:sym typeface="Symbol" pitchFamily="18" charset="2"/>
              </a:rPr>
              <a:t> </a:t>
            </a:r>
            <a:endParaRPr lang="en-US" altLang="ru-RU" sz="2000" b="0" dirty="0">
              <a:latin typeface="Times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ru-RU" altLang="ru-RU" sz="2000" b="0" dirty="0" smtClean="0">
                <a:latin typeface="Times" pitchFamily="18" charset="0"/>
                <a:sym typeface="Symbol" pitchFamily="18" charset="2"/>
              </a:rPr>
              <a:t>линии</a:t>
            </a:r>
            <a:r>
              <a:rPr lang="en-US" altLang="ru-RU" sz="2000" b="0" dirty="0" smtClean="0">
                <a:latin typeface="Times" pitchFamily="18" charset="0"/>
                <a:sym typeface="Symbol" pitchFamily="18" charset="2"/>
              </a:rPr>
              <a:t> </a:t>
            </a:r>
            <a:r>
              <a:rPr lang="en-US" altLang="ru-RU" sz="2000" b="0" dirty="0">
                <a:latin typeface="Times" pitchFamily="18" charset="0"/>
                <a:sym typeface="Symbol" pitchFamily="18" charset="2"/>
              </a:rPr>
              <a:t>– </a:t>
            </a:r>
            <a:r>
              <a:rPr lang="ru-RU" altLang="ru-RU" sz="2000" b="0" dirty="0" smtClean="0">
                <a:latin typeface="Times" pitchFamily="18" charset="0"/>
                <a:sym typeface="Symbol" pitchFamily="18" charset="2"/>
              </a:rPr>
              <a:t>подгонки для </a:t>
            </a:r>
            <a:r>
              <a:rPr lang="en-US" altLang="ru-RU" sz="2000" b="0" dirty="0" smtClean="0">
                <a:latin typeface="Times" pitchFamily="18" charset="0"/>
                <a:sym typeface="Symbol" pitchFamily="18" charset="2"/>
              </a:rPr>
              <a:t>d~ 4.5 nm, </a:t>
            </a:r>
            <a:endParaRPr lang="en-US" altLang="ru-RU" sz="2000" b="0" dirty="0">
              <a:latin typeface="Times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ru-RU" altLang="ru-RU" sz="2000" b="0" dirty="0" smtClean="0">
                <a:latin typeface="Times" pitchFamily="18" charset="0"/>
                <a:sym typeface="Symbol" pitchFamily="18" charset="2"/>
              </a:rPr>
              <a:t>либо экстраполяция </a:t>
            </a:r>
            <a:r>
              <a:rPr lang="ru-RU" altLang="ru-RU" sz="2000" b="0" dirty="0" err="1" smtClean="0">
                <a:latin typeface="Times" pitchFamily="18" charset="0"/>
                <a:sym typeface="Symbol" pitchFamily="18" charset="2"/>
              </a:rPr>
              <a:t>высокополевого</a:t>
            </a:r>
            <a:r>
              <a:rPr lang="ru-RU" altLang="ru-RU" sz="2000" b="0" dirty="0" smtClean="0">
                <a:latin typeface="Times" pitchFamily="18" charset="0"/>
                <a:sym typeface="Symbol" pitchFamily="18" charset="2"/>
              </a:rPr>
              <a:t> диапазона линейной функцией </a:t>
            </a:r>
            <a:endParaRPr lang="en-US" altLang="ru-RU" sz="2000" b="0" dirty="0">
              <a:latin typeface="Times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ru-RU" altLang="ru-RU" sz="2000" b="0" dirty="0" smtClean="0">
                <a:latin typeface="Times" pitchFamily="18" charset="0"/>
                <a:sym typeface="Symbol" pitchFamily="18" charset="2"/>
              </a:rPr>
              <a:t>по выражению</a:t>
            </a:r>
            <a:endParaRPr lang="en-US" altLang="ru-RU" sz="2000" b="0" dirty="0">
              <a:latin typeface="Times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ru-RU" sz="2000" b="0" dirty="0">
                <a:latin typeface="Times" pitchFamily="18" charset="0"/>
                <a:sym typeface="Symbol" pitchFamily="18" charset="2"/>
              </a:rPr>
              <a:t>M(H) = M</a:t>
            </a:r>
            <a:r>
              <a:rPr lang="en-US" altLang="ru-RU" sz="2000" b="0" baseline="-25000" dirty="0">
                <a:latin typeface="Times" pitchFamily="18" charset="0"/>
                <a:sym typeface="Symbol" pitchFamily="18" charset="2"/>
              </a:rPr>
              <a:t>FM</a:t>
            </a:r>
            <a:r>
              <a:rPr lang="en-US" altLang="ru-RU" sz="2000" b="0" dirty="0">
                <a:latin typeface="Times" pitchFamily="18" charset="0"/>
                <a:sym typeface="Symbol" pitchFamily="18" charset="2"/>
              </a:rPr>
              <a:t> + </a:t>
            </a:r>
            <a:r>
              <a:rPr lang="en-US" altLang="ru-RU" sz="2000" b="0" dirty="0" smtClean="0">
                <a:latin typeface="Times" pitchFamily="18" charset="0"/>
                <a:sym typeface="Symbol" pitchFamily="18" charset="2"/>
              </a:rPr>
              <a:t></a:t>
            </a:r>
            <a:r>
              <a:rPr lang="en-US" altLang="ru-RU" sz="2000" b="0" dirty="0" smtClean="0">
                <a:latin typeface="Times"/>
                <a:cs typeface="Times"/>
                <a:sym typeface="Symbol" pitchFamily="18" charset="2"/>
              </a:rPr>
              <a:t>·</a:t>
            </a:r>
            <a:r>
              <a:rPr lang="en-US" altLang="ru-RU" sz="2000" b="0" dirty="0" smtClean="0">
                <a:latin typeface="Times" pitchFamily="18" charset="0"/>
                <a:sym typeface="Symbol" pitchFamily="18" charset="2"/>
              </a:rPr>
              <a:t>H </a:t>
            </a:r>
            <a:endParaRPr lang="en-US" altLang="ru-RU" sz="2000" b="0" dirty="0">
              <a:latin typeface="Times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ru-RU" altLang="ru-RU" sz="2000" b="0" dirty="0" smtClean="0">
                <a:latin typeface="Times" pitchFamily="18" charset="0"/>
                <a:sym typeface="Symbol" pitchFamily="18" charset="2"/>
              </a:rPr>
              <a:t>для</a:t>
            </a:r>
            <a:r>
              <a:rPr lang="en-US" altLang="ru-RU" sz="2000" b="0" dirty="0" smtClean="0">
                <a:latin typeface="Times" pitchFamily="18" charset="0"/>
                <a:sym typeface="Symbol" pitchFamily="18" charset="2"/>
              </a:rPr>
              <a:t> </a:t>
            </a:r>
            <a:r>
              <a:rPr lang="en-US" altLang="ru-RU" sz="2000" dirty="0" smtClean="0">
                <a:latin typeface="Times" pitchFamily="18" charset="0"/>
                <a:sym typeface="Symbol" pitchFamily="18" charset="2"/>
              </a:rPr>
              <a:t>d ~ </a:t>
            </a:r>
            <a:r>
              <a:rPr lang="en-US" altLang="ru-RU" sz="2000" b="0" dirty="0" smtClean="0">
                <a:latin typeface="Times" pitchFamily="18" charset="0"/>
                <a:sym typeface="Symbol" pitchFamily="18" charset="2"/>
              </a:rPr>
              <a:t>8.5 </a:t>
            </a:r>
            <a:r>
              <a:rPr lang="ru-RU" altLang="ru-RU" sz="2000" b="0" dirty="0" smtClean="0">
                <a:latin typeface="Times" pitchFamily="18" charset="0"/>
                <a:sym typeface="Symbol" pitchFamily="18" charset="2"/>
              </a:rPr>
              <a:t>и </a:t>
            </a:r>
            <a:r>
              <a:rPr lang="en-US" altLang="ru-RU" sz="2000" b="0" dirty="0" smtClean="0">
                <a:latin typeface="Times" pitchFamily="18" charset="0"/>
                <a:sym typeface="Symbol" pitchFamily="18" charset="2"/>
              </a:rPr>
              <a:t>23 nm</a:t>
            </a:r>
            <a:r>
              <a:rPr lang="ru-RU" altLang="ru-RU" sz="2000" dirty="0" smtClean="0">
                <a:latin typeface="Times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ru-RU" sz="2000" dirty="0" smtClean="0">
                <a:latin typeface="Times" pitchFamily="18" charset="0"/>
                <a:sym typeface="Symbol" pitchFamily="18" charset="2"/>
              </a:rPr>
              <a:t>M</a:t>
            </a:r>
            <a:r>
              <a:rPr lang="en-US" altLang="ru-RU" sz="2000" baseline="-25000" dirty="0" smtClean="0">
                <a:latin typeface="Times" pitchFamily="18" charset="0"/>
                <a:sym typeface="Symbol" pitchFamily="18" charset="2"/>
              </a:rPr>
              <a:t>FM</a:t>
            </a:r>
            <a:r>
              <a:rPr lang="en-US" altLang="ru-RU" sz="2000" dirty="0" smtClean="0">
                <a:latin typeface="Times" pitchFamily="18" charset="0"/>
                <a:sym typeface="Symbol" pitchFamily="18" charset="2"/>
              </a:rPr>
              <a:t> – </a:t>
            </a:r>
            <a:r>
              <a:rPr lang="ru-RU" altLang="ru-RU" sz="2000" dirty="0" smtClean="0">
                <a:latin typeface="Times" pitchFamily="18" charset="0"/>
                <a:sym typeface="Symbol" pitchFamily="18" charset="2"/>
              </a:rPr>
              <a:t>отклик от подсистемы </a:t>
            </a:r>
            <a:r>
              <a:rPr lang="ru-RU" altLang="ru-RU" sz="2000" dirty="0" err="1" smtClean="0">
                <a:latin typeface="Times" pitchFamily="18" charset="0"/>
                <a:sym typeface="Symbol" pitchFamily="18" charset="2"/>
              </a:rPr>
              <a:t>нескомпенсированных</a:t>
            </a:r>
            <a:r>
              <a:rPr lang="ru-RU" altLang="ru-RU" sz="2000" dirty="0" smtClean="0">
                <a:latin typeface="Times" pitchFamily="18" charset="0"/>
                <a:sym typeface="Symbol" pitchFamily="18" charset="2"/>
              </a:rPr>
              <a:t> магнитных моментов «в насыщении»</a:t>
            </a:r>
            <a:endParaRPr lang="en-US" altLang="ru-RU" sz="2000" b="0" dirty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347864" y="3573016"/>
            <a:ext cx="1368152" cy="252028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237312"/>
            <a:ext cx="34149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-180975" y="353666"/>
            <a:ext cx="9432925" cy="627062"/>
          </a:xfrm>
        </p:spPr>
        <p:txBody>
          <a:bodyPr>
            <a:normAutofit fontScale="90000"/>
          </a:bodyPr>
          <a:lstStyle/>
          <a:p>
            <a:r>
              <a:rPr lang="ru-RU" sz="2100" b="1" dirty="0" smtClean="0">
                <a:latin typeface="Times" pitchFamily="18" charset="0"/>
              </a:rPr>
              <a:t>Изотермы намагничивания </a:t>
            </a:r>
            <a:r>
              <a:rPr lang="en-US" sz="2100" b="1" dirty="0" smtClean="0">
                <a:latin typeface="Times" pitchFamily="18" charset="0"/>
              </a:rPr>
              <a:t>M(H) </a:t>
            </a:r>
            <a:r>
              <a:rPr lang="ru-RU" sz="2100" b="1" dirty="0" smtClean="0">
                <a:latin typeface="Times" pitchFamily="18" charset="0"/>
              </a:rPr>
              <a:t>образца </a:t>
            </a:r>
            <a:r>
              <a:rPr lang="en-US" sz="2100" b="1" dirty="0" err="1" smtClean="0">
                <a:latin typeface="Times" pitchFamily="18" charset="0"/>
              </a:rPr>
              <a:t>NiO</a:t>
            </a:r>
            <a:r>
              <a:rPr lang="ru-RU" sz="2100" b="1" dirty="0" smtClean="0">
                <a:latin typeface="Times" pitchFamily="18" charset="0"/>
              </a:rPr>
              <a:t> </a:t>
            </a:r>
            <a:r>
              <a:rPr lang="en-US" sz="2100" b="1" dirty="0" smtClean="0">
                <a:latin typeface="Times" pitchFamily="18" charset="0"/>
              </a:rPr>
              <a:t>c d ~ 4.5 nm </a:t>
            </a:r>
            <a:r>
              <a:rPr lang="ru-RU" sz="2100" b="1" dirty="0" smtClean="0">
                <a:latin typeface="Times" pitchFamily="18" charset="0"/>
              </a:rPr>
              <a:t>и вклады в эту зависимость от магнитных подсистем</a:t>
            </a:r>
          </a:p>
        </p:txBody>
      </p:sp>
      <p:sp>
        <p:nvSpPr>
          <p:cNvPr id="18444" name="Прямоугольник 20"/>
          <p:cNvSpPr>
            <a:spLocks noChangeArrowheads="1"/>
          </p:cNvSpPr>
          <p:nvPr/>
        </p:nvSpPr>
        <p:spPr bwMode="auto">
          <a:xfrm>
            <a:off x="4427984" y="1124744"/>
            <a:ext cx="4608512" cy="2554545"/>
          </a:xfrm>
          <a:prstGeom prst="rect">
            <a:avLst/>
          </a:prstGeom>
          <a:noFill/>
          <a:ln w="25400" cmpd="sng">
            <a:solidFill>
              <a:srgbClr val="0E18E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Вклады в кривую намагничивания:</a:t>
            </a:r>
          </a:p>
          <a:p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(1) - </a:t>
            </a:r>
            <a:r>
              <a:rPr lang="ru-RU" altLang="ru-RU" sz="1600" dirty="0" err="1" smtClean="0">
                <a:latin typeface="Times" pitchFamily="18" charset="0"/>
                <a:sym typeface="Symbol" pitchFamily="18" charset="2"/>
              </a:rPr>
              <a:t>нескомпенсированные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 магнитные моменты </a:t>
            </a:r>
          </a:p>
          <a:p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(«ферромагнитная» подсистема) </a:t>
            </a:r>
          </a:p>
          <a:p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(2) - парамагнитная подсистема  («поверхностные </a:t>
            </a:r>
          </a:p>
          <a:p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спины), зависит от температуры как </a:t>
            </a:r>
            <a:r>
              <a:rPr lang="en-US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1/T</a:t>
            </a:r>
          </a:p>
          <a:p>
            <a:r>
              <a:rPr lang="en-US" altLang="ru-RU" sz="1600" dirty="0" smtClean="0">
                <a:latin typeface="Times" pitchFamily="18" charset="0"/>
                <a:sym typeface="Symbol" pitchFamily="18" charset="2"/>
              </a:rPr>
              <a:t>(3)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 –вклад от </a:t>
            </a:r>
            <a:r>
              <a:rPr lang="ru-RU" altLang="ru-RU" sz="1600" dirty="0" err="1" smtClean="0">
                <a:latin typeface="Times" pitchFamily="18" charset="0"/>
                <a:sym typeface="Symbol" pitchFamily="18" charset="2"/>
              </a:rPr>
              <a:t>суперантиферромагнитной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 восприимчивости</a:t>
            </a:r>
            <a:r>
              <a:rPr lang="en-US" altLang="ru-RU" sz="1600" dirty="0" smtClean="0">
                <a:latin typeface="Times" pitchFamily="18" charset="0"/>
                <a:sym typeface="Symbol" pitchFamily="18" charset="2"/>
              </a:rPr>
              <a:t> 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(</a:t>
            </a:r>
            <a:r>
              <a:rPr lang="ru-RU" altLang="ru-RU" sz="1600" dirty="0" smtClean="0">
                <a:latin typeface="Times" pitchFamily="18" charset="0"/>
                <a:sym typeface="Symbol"/>
              </a:rPr>
              <a:t></a:t>
            </a:r>
            <a:r>
              <a:rPr lang="en-US" altLang="ru-RU" sz="1600" baseline="-25000" dirty="0" smtClean="0">
                <a:latin typeface="Times" pitchFamily="18" charset="0"/>
                <a:sym typeface="Symbol"/>
              </a:rPr>
              <a:t>SAF</a:t>
            </a:r>
            <a:r>
              <a:rPr lang="en-US" altLang="ru-RU" sz="1600" dirty="0" smtClean="0">
                <a:latin typeface="Times"/>
                <a:cs typeface="Times"/>
                <a:sym typeface="Symbol"/>
              </a:rPr>
              <a:t>·</a:t>
            </a:r>
            <a:r>
              <a:rPr lang="en-US" altLang="ru-RU" sz="1600" dirty="0" smtClean="0">
                <a:latin typeface="Times" pitchFamily="18" charset="0"/>
                <a:sym typeface="Symbol"/>
              </a:rPr>
              <a:t>H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). </a:t>
            </a:r>
            <a:endParaRPr lang="en-US" altLang="ru-RU" sz="1600" dirty="0" smtClean="0">
              <a:latin typeface="Times" pitchFamily="18" charset="0"/>
              <a:sym typeface="Symbol" pitchFamily="18" charset="2"/>
            </a:endParaRPr>
          </a:p>
          <a:p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(4) -</a:t>
            </a:r>
            <a:r>
              <a:rPr lang="en-US" altLang="ru-RU" sz="1600" dirty="0" smtClean="0">
                <a:latin typeface="Times" pitchFamily="18" charset="0"/>
                <a:sym typeface="Symbol" pitchFamily="18" charset="2"/>
              </a:rPr>
              <a:t> 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вклад от антиферромагнитно упорядоченного</a:t>
            </a:r>
          </a:p>
          <a:p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 «ядра» частиц. (</a:t>
            </a:r>
            <a:r>
              <a:rPr lang="ru-RU" altLang="ru-RU" sz="1600" dirty="0" smtClean="0">
                <a:latin typeface="Times" pitchFamily="18" charset="0"/>
                <a:sym typeface="Symbol"/>
              </a:rPr>
              <a:t></a:t>
            </a:r>
            <a:r>
              <a:rPr lang="en-US" altLang="ru-RU" sz="1600" baseline="-25000" dirty="0" err="1" smtClean="0">
                <a:latin typeface="Times" pitchFamily="18" charset="0"/>
                <a:sym typeface="Symbol"/>
              </a:rPr>
              <a:t>bulk</a:t>
            </a:r>
            <a:r>
              <a:rPr lang="en-US" altLang="ru-RU" sz="1600" dirty="0" err="1" smtClean="0">
                <a:latin typeface="Times"/>
                <a:cs typeface="Times"/>
                <a:sym typeface="Symbol"/>
              </a:rPr>
              <a:t>·</a:t>
            </a:r>
            <a:r>
              <a:rPr lang="en-US" altLang="ru-RU" sz="1600" dirty="0" err="1" smtClean="0">
                <a:latin typeface="Times" pitchFamily="18" charset="0"/>
                <a:sym typeface="Symbol"/>
              </a:rPr>
              <a:t>H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), </a:t>
            </a:r>
          </a:p>
          <a:p>
            <a:endParaRPr lang="ru-RU" sz="1600" dirty="0"/>
          </a:p>
        </p:txBody>
      </p:sp>
      <p:sp>
        <p:nvSpPr>
          <p:cNvPr id="18445" name="Номер слайда 2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C3DB69-80DD-4968-9BA0-419529DD703B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fig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1211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171545" y="1588730"/>
            <a:ext cx="8963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" pitchFamily="18" charset="0"/>
                <a:cs typeface="Times" pitchFamily="18" charset="0"/>
              </a:rPr>
              <a:t>4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.5 nm</a:t>
            </a:r>
            <a:endParaRPr lang="ru-RU" sz="20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949280"/>
            <a:ext cx="4608512" cy="34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3168352" cy="235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3968" y="4221088"/>
            <a:ext cx="4647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Из величин намагниченности вкладов (1), (2)</a:t>
            </a:r>
          </a:p>
          <a:p>
            <a:r>
              <a:rPr lang="ru-RU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(4) можно получить количество атомов, </a:t>
            </a:r>
          </a:p>
          <a:p>
            <a:r>
              <a:rPr lang="ru-RU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соответствующих подсистемам (1), (2), (4)</a:t>
            </a:r>
            <a:endParaRPr lang="ru-RU" dirty="0">
              <a:solidFill>
                <a:srgbClr val="0E18E2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558924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2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)</a:t>
            </a:r>
            <a:endParaRPr lang="ru-RU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580526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Times" pitchFamily="18" charset="0"/>
                <a:cs typeface="Times" pitchFamily="18" charset="0"/>
              </a:rPr>
              <a:t>3</a:t>
            </a:r>
            <a:r>
              <a:rPr lang="ru-RU" dirty="0" smtClean="0">
                <a:solidFill>
                  <a:srgbClr val="00B050"/>
                </a:solidFill>
                <a:latin typeface="Times" pitchFamily="18" charset="0"/>
                <a:cs typeface="Times" pitchFamily="18" charset="0"/>
              </a:rPr>
              <a:t>)</a:t>
            </a:r>
            <a:endParaRPr lang="ru-RU" dirty="0">
              <a:solidFill>
                <a:srgbClr val="00B05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5902" y="508518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4</a:t>
            </a:r>
            <a:r>
              <a:rPr lang="ru-RU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)</a:t>
            </a:r>
            <a:endParaRPr lang="ru-RU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3491880" y="1628800"/>
            <a:ext cx="1080120" cy="122413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3851920" y="2132856"/>
            <a:ext cx="648072" cy="936104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3923928" y="2564904"/>
            <a:ext cx="648072" cy="576064"/>
          </a:xfrm>
          <a:prstGeom prst="line">
            <a:avLst/>
          </a:prstGeom>
          <a:noFill/>
          <a:ln w="15875">
            <a:solidFill>
              <a:srgbClr val="0E18E2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3995936" y="3068960"/>
            <a:ext cx="504056" cy="224408"/>
          </a:xfrm>
          <a:prstGeom prst="line">
            <a:avLst/>
          </a:prstGeom>
          <a:noFill/>
          <a:ln w="15875">
            <a:solidFill>
              <a:srgbClr val="00B05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5076056" y="1628800"/>
            <a:ext cx="1872208" cy="172819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Додекаэдр - объёмное геометрическое тело - Mnogogranniki.ru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Додекаэдр - объёмное геометрическое тело - Mnogogranniki.ru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Додекаэдр - объёмное геометрическое тело - Mnogogranniki.ru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Додекаэдр - объёмное геометрическое тело - Mnogogrannik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661248"/>
            <a:ext cx="720080" cy="720080"/>
          </a:xfrm>
          <a:prstGeom prst="rect">
            <a:avLst/>
          </a:prstGeom>
          <a:noFill/>
        </p:spPr>
      </p:pic>
      <p:pic>
        <p:nvPicPr>
          <p:cNvPr id="1034" name="Picture 10" descr="Додекаэдр рисунок в тетради по клеточкам (47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-2547664"/>
            <a:ext cx="2016224" cy="2196854"/>
          </a:xfrm>
          <a:prstGeom prst="rect">
            <a:avLst/>
          </a:prstGeom>
          <a:noFill/>
        </p:spPr>
      </p:pic>
      <p:pic>
        <p:nvPicPr>
          <p:cNvPr id="1036" name="Picture 12" descr="Додекаэдр | matematicus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-2475656"/>
            <a:ext cx="2177455" cy="2222562"/>
          </a:xfrm>
          <a:prstGeom prst="rect">
            <a:avLst/>
          </a:prstGeom>
          <a:noFill/>
        </p:spPr>
      </p:pic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251520" y="3501008"/>
            <a:ext cx="4679950" cy="2800767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600" dirty="0" smtClean="0">
                <a:latin typeface="Times" pitchFamily="18" charset="0"/>
                <a:sym typeface="Symbol" pitchFamily="18" charset="2"/>
              </a:rPr>
              <a:t>N</a:t>
            </a:r>
            <a:r>
              <a:rPr lang="en-US" altLang="ru-RU" sz="1600" baseline="-25000" dirty="0" smtClean="0">
                <a:latin typeface="Times" pitchFamily="18" charset="0"/>
                <a:sym typeface="Symbol" pitchFamily="18" charset="2"/>
              </a:rPr>
              <a:t>PM</a:t>
            </a:r>
            <a:r>
              <a:rPr lang="en-US" altLang="ru-RU" sz="1600" dirty="0" smtClean="0">
                <a:latin typeface="Times" pitchFamily="18" charset="0"/>
                <a:sym typeface="Symbol" pitchFamily="18" charset="2"/>
              </a:rPr>
              <a:t> – </a:t>
            </a:r>
            <a:r>
              <a:rPr lang="ru-RU" altLang="ru-RU" sz="1600" b="1" dirty="0" smtClean="0">
                <a:latin typeface="Times" pitchFamily="18" charset="0"/>
                <a:sym typeface="Symbol" pitchFamily="18" charset="2"/>
              </a:rPr>
              <a:t>количество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 свободных (парамагнитных ) поверхностных атомов </a:t>
            </a:r>
            <a:r>
              <a:rPr lang="ru-RU" altLang="ru-RU" sz="16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соответствует рёбрам или выступающим областям</a:t>
            </a:r>
            <a:r>
              <a:rPr lang="en-US" altLang="ru-RU" sz="16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 </a:t>
            </a:r>
            <a:r>
              <a:rPr lang="ru-RU" altLang="ru-RU" sz="16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частиц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. </a:t>
            </a:r>
          </a:p>
          <a:p>
            <a:r>
              <a:rPr lang="en-US" altLang="ru-RU" sz="1600" dirty="0" smtClean="0">
                <a:latin typeface="Times" pitchFamily="18" charset="0"/>
                <a:sym typeface="Symbol" pitchFamily="18" charset="2"/>
              </a:rPr>
              <a:t>N</a:t>
            </a:r>
            <a:r>
              <a:rPr lang="en-US" altLang="ru-RU" sz="1600" baseline="-25000" dirty="0" smtClean="0">
                <a:latin typeface="Times" pitchFamily="18" charset="0"/>
                <a:sym typeface="Symbol" pitchFamily="18" charset="2"/>
              </a:rPr>
              <a:t>FM</a:t>
            </a:r>
            <a:r>
              <a:rPr lang="en-US" altLang="ru-RU" sz="1600" dirty="0" smtClean="0">
                <a:latin typeface="Times" pitchFamily="18" charset="0"/>
                <a:sym typeface="Symbol" pitchFamily="18" charset="2"/>
              </a:rPr>
              <a:t> – </a:t>
            </a:r>
            <a:r>
              <a:rPr lang="ru-RU" altLang="ru-RU" sz="1600" b="1" dirty="0" smtClean="0">
                <a:latin typeface="Times" pitchFamily="18" charset="0"/>
                <a:sym typeface="Symbol" pitchFamily="18" charset="2"/>
              </a:rPr>
              <a:t>количество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 спинов </a:t>
            </a:r>
            <a:r>
              <a:rPr lang="en-US" altLang="ru-RU" sz="1600" dirty="0" smtClean="0">
                <a:latin typeface="Times" pitchFamily="18" charset="0"/>
                <a:sym typeface="Symbol" pitchFamily="18" charset="2"/>
              </a:rPr>
              <a:t>Ni</a:t>
            </a:r>
            <a:r>
              <a:rPr lang="en-US" altLang="ru-RU" sz="1600" baseline="30000" dirty="0" smtClean="0">
                <a:latin typeface="Times" pitchFamily="18" charset="0"/>
                <a:sym typeface="Symbol" pitchFamily="18" charset="2"/>
              </a:rPr>
              <a:t>2+</a:t>
            </a:r>
            <a:r>
              <a:rPr lang="en-US" altLang="ru-RU" sz="1600" dirty="0" smtClean="0">
                <a:latin typeface="Times" pitchFamily="18" charset="0"/>
                <a:sym typeface="Symbol" pitchFamily="18" charset="2"/>
              </a:rPr>
              <a:t>,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 формирующих </a:t>
            </a:r>
            <a:r>
              <a:rPr lang="ru-RU" altLang="ru-RU" sz="1600" dirty="0" err="1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нескомпенсированный</a:t>
            </a:r>
            <a:r>
              <a:rPr lang="ru-RU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 магнитный момент («ферромагнитная»</a:t>
            </a:r>
            <a:r>
              <a:rPr lang="en-US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 FM </a:t>
            </a:r>
            <a:r>
              <a:rPr lang="ru-RU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подсистема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) соответствует гипотезе </a:t>
            </a:r>
            <a:r>
              <a:rPr lang="ru-RU" altLang="ru-RU" sz="1600" dirty="0" err="1" smtClean="0">
                <a:latin typeface="Times" pitchFamily="18" charset="0"/>
                <a:sym typeface="Symbol" pitchFamily="18" charset="2"/>
              </a:rPr>
              <a:t>Нееля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 </a:t>
            </a:r>
            <a:r>
              <a:rPr lang="en-US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</a:t>
            </a:r>
            <a:r>
              <a:rPr lang="en-US" altLang="ru-RU" sz="1600" baseline="-250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P</a:t>
            </a:r>
            <a:r>
              <a:rPr lang="en-US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 ~ </a:t>
            </a:r>
            <a:r>
              <a:rPr lang="en-US" altLang="ru-RU" sz="1600" baseline="-250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at</a:t>
            </a:r>
            <a:r>
              <a:rPr lang="en-US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 </a:t>
            </a:r>
            <a:r>
              <a:rPr lang="en-US" altLang="ru-RU" sz="1600" dirty="0" err="1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N</a:t>
            </a:r>
            <a:r>
              <a:rPr lang="en-US" altLang="ru-RU" sz="1600" baseline="-25000" dirty="0" err="1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at</a:t>
            </a:r>
            <a:r>
              <a:rPr lang="en-US" altLang="ru-RU" sz="1600" baseline="30000" dirty="0" err="1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b</a:t>
            </a:r>
            <a:r>
              <a:rPr lang="ru-RU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 со значениями </a:t>
            </a:r>
            <a:r>
              <a:rPr lang="en-US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b </a:t>
            </a:r>
            <a:r>
              <a:rPr lang="ru-RU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между </a:t>
            </a:r>
            <a:r>
              <a:rPr lang="en-US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b ≈ 1/3 </a:t>
            </a:r>
            <a:r>
              <a:rPr lang="ru-RU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(дефекты на поверхности частицы) и </a:t>
            </a:r>
          </a:p>
          <a:p>
            <a:r>
              <a:rPr lang="en-US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b ≈ 1/2 </a:t>
            </a:r>
            <a:r>
              <a:rPr lang="ru-RU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(дефекты и на поверхности и в объёме). </a:t>
            </a:r>
          </a:p>
          <a:p>
            <a:r>
              <a:rPr lang="ru-RU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По мере уменьшения размера возрастает роль дефектов внутри частиц (размерный эффект)</a:t>
            </a:r>
          </a:p>
        </p:txBody>
      </p:sp>
      <p:pic>
        <p:nvPicPr>
          <p:cNvPr id="18" name="Рисунок 5" descr="D:\d disk\DIMA\NEW-NEW\Kazan\fig5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92696"/>
            <a:ext cx="3384376" cy="262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4"/>
          <p:cNvSpPr>
            <a:spLocks noChangeArrowheads="1"/>
          </p:cNvSpPr>
          <p:nvPr/>
        </p:nvSpPr>
        <p:spPr bwMode="auto">
          <a:xfrm>
            <a:off x="4464050" y="260648"/>
            <a:ext cx="4500438" cy="1077218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latin typeface="Times" pitchFamily="18" charset="0"/>
                <a:sym typeface="Symbol" pitchFamily="18" charset="2"/>
              </a:rPr>
              <a:t>Расчётное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 количество атомов (</a:t>
            </a:r>
            <a:r>
              <a:rPr lang="ru-RU" altLang="ru-RU" sz="1600" b="1" dirty="0" smtClean="0">
                <a:latin typeface="Times" pitchFamily="18" charset="0"/>
                <a:sym typeface="Symbol" pitchFamily="18" charset="2"/>
              </a:rPr>
              <a:t>линии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) в объёме, на поверхности частиц от размера и количество дефектов, определяющих </a:t>
            </a:r>
            <a:r>
              <a:rPr lang="ru-RU" altLang="ru-RU" sz="1600" dirty="0" err="1" smtClean="0">
                <a:latin typeface="Times" pitchFamily="18" charset="0"/>
                <a:sym typeface="Symbol" pitchFamily="18" charset="2"/>
              </a:rPr>
              <a:t>нескомпенсированный</a:t>
            </a:r>
            <a:r>
              <a:rPr lang="ru-RU" altLang="ru-RU" sz="1600" dirty="0" smtClean="0">
                <a:latin typeface="Times" pitchFamily="18" charset="0"/>
                <a:sym typeface="Symbol" pitchFamily="18" charset="2"/>
              </a:rPr>
              <a:t> магнитный момент по гипотезе </a:t>
            </a:r>
            <a:r>
              <a:rPr lang="ru-RU" altLang="ru-RU" sz="1600" dirty="0" err="1" smtClean="0">
                <a:latin typeface="Times" pitchFamily="18" charset="0"/>
                <a:sym typeface="Symbol" pitchFamily="18" charset="2"/>
              </a:rPr>
              <a:t>Нееля</a:t>
            </a:r>
            <a:r>
              <a:rPr lang="ru-RU" sz="16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.</a:t>
            </a:r>
            <a:endParaRPr lang="ru-RU" sz="1600" dirty="0"/>
          </a:p>
        </p:txBody>
      </p:sp>
      <p:sp>
        <p:nvSpPr>
          <p:cNvPr id="20" name="Куб 19"/>
          <p:cNvSpPr/>
          <p:nvPr/>
        </p:nvSpPr>
        <p:spPr>
          <a:xfrm>
            <a:off x="5220072" y="4077072"/>
            <a:ext cx="936104" cy="93610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5652120" y="5877272"/>
            <a:ext cx="368424" cy="36004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8" descr="Додекаэдр - объёмное геометрическое тело - Mnogogrannik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933056"/>
            <a:ext cx="1152128" cy="1152128"/>
          </a:xfrm>
          <a:prstGeom prst="rect">
            <a:avLst/>
          </a:prstGeom>
          <a:noFill/>
        </p:spPr>
      </p:pic>
      <p:pic>
        <p:nvPicPr>
          <p:cNvPr id="23" name="Picture 8" descr="Додекаэдр - объёмное геометрическое тело - Mnogogrannik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484784"/>
            <a:ext cx="1800200" cy="18002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076056" y="2132856"/>
            <a:ext cx="1488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180 FM spins</a:t>
            </a:r>
          </a:p>
          <a:p>
            <a:r>
              <a:rPr lang="en-US" altLang="ru-RU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</a:t>
            </a:r>
            <a:r>
              <a:rPr lang="en-US" altLang="ru-RU" baseline="-250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P</a:t>
            </a:r>
            <a:r>
              <a:rPr lang="en-US" altLang="ru-RU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 ~ </a:t>
            </a:r>
            <a:r>
              <a:rPr lang="en-US" altLang="ru-RU" baseline="-250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at</a:t>
            </a:r>
            <a:r>
              <a:rPr lang="en-US" altLang="ru-RU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 N</a:t>
            </a:r>
            <a:r>
              <a:rPr lang="en-US" altLang="ru-RU" baseline="-250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at</a:t>
            </a:r>
            <a:r>
              <a:rPr lang="en-US" altLang="ru-RU" baseline="300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0.43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8104" y="16288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22 nm</a:t>
            </a:r>
            <a:endParaRPr lang="ru-RU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3501008"/>
            <a:ext cx="1296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</a:t>
            </a:r>
            <a:r>
              <a:rPr lang="en-US" altLang="ru-RU" baseline="-250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P</a:t>
            </a:r>
            <a:r>
              <a:rPr lang="en-US" altLang="ru-RU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 ~ </a:t>
            </a:r>
            <a:r>
              <a:rPr lang="en-US" altLang="ru-RU" baseline="-250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at</a:t>
            </a:r>
            <a:r>
              <a:rPr lang="en-US" altLang="ru-RU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 </a:t>
            </a:r>
            <a:r>
              <a:rPr lang="en-US" altLang="ru-RU" dirty="0" err="1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N</a:t>
            </a:r>
            <a:r>
              <a:rPr lang="en-US" altLang="ru-RU" baseline="-25000" dirty="0" err="1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at</a:t>
            </a:r>
            <a:r>
              <a:rPr lang="en-US" altLang="ru-RU" baseline="30000" dirty="0" err="1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b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013192" y="285293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2500 PM spins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28184" y="4005064"/>
            <a:ext cx="1488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90 FM spins</a:t>
            </a:r>
          </a:p>
          <a:p>
            <a:r>
              <a:rPr lang="en-US" altLang="ru-RU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</a:t>
            </a:r>
            <a:r>
              <a:rPr lang="en-US" altLang="ru-RU" baseline="-250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P</a:t>
            </a:r>
            <a:r>
              <a:rPr lang="en-US" altLang="ru-RU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 ~ </a:t>
            </a:r>
            <a:r>
              <a:rPr lang="en-US" altLang="ru-RU" baseline="-250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at</a:t>
            </a:r>
            <a:r>
              <a:rPr lang="en-US" altLang="ru-RU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 N</a:t>
            </a:r>
            <a:r>
              <a:rPr lang="en-US" altLang="ru-RU" baseline="-250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at</a:t>
            </a:r>
            <a:r>
              <a:rPr lang="en-US" altLang="ru-RU" baseline="300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0.45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28184" y="465313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1200 PM spins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59417" y="40050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8 nm</a:t>
            </a:r>
            <a:endParaRPr lang="ru-RU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00192" y="5517232"/>
            <a:ext cx="1488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80 FM spins</a:t>
            </a:r>
          </a:p>
          <a:p>
            <a:r>
              <a:rPr lang="en-US" altLang="ru-RU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</a:t>
            </a:r>
            <a:r>
              <a:rPr lang="en-US" altLang="ru-RU" baseline="-250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P</a:t>
            </a:r>
            <a:r>
              <a:rPr lang="en-US" altLang="ru-RU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 ~ </a:t>
            </a:r>
            <a:r>
              <a:rPr lang="en-US" altLang="ru-RU" baseline="-250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at</a:t>
            </a:r>
            <a:r>
              <a:rPr lang="en-US" altLang="ru-RU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 N</a:t>
            </a:r>
            <a:r>
              <a:rPr lang="en-US" altLang="ru-RU" baseline="-250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at</a:t>
            </a:r>
            <a:r>
              <a:rPr lang="en-US" altLang="ru-RU" baseline="30000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0.54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00192" y="616530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smtClean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150 PM spins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1425" y="551723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4.5 nm</a:t>
            </a:r>
            <a:endParaRPr lang="ru-RU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3528" y="76415"/>
            <a:ext cx="370729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Модель спиновой структуры </a:t>
            </a:r>
            <a:endParaRPr lang="en-US" sz="2200" dirty="0" smtClean="0">
              <a:solidFill>
                <a:srgbClr val="0E18E2"/>
              </a:solidFill>
              <a:latin typeface="Times" pitchFamily="18" charset="0"/>
              <a:cs typeface="Times" pitchFamily="18" charset="0"/>
            </a:endParaRPr>
          </a:p>
          <a:p>
            <a:r>
              <a:rPr lang="ru-RU" sz="22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для наночастиц </a:t>
            </a:r>
            <a:r>
              <a:rPr lang="en-US" sz="2200" dirty="0" err="1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NiO</a:t>
            </a:r>
            <a:r>
              <a:rPr lang="ru-RU" sz="22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 </a:t>
            </a:r>
            <a:endParaRPr lang="ru-RU" sz="2200" dirty="0">
              <a:solidFill>
                <a:srgbClr val="0E18E2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6" name="Стрелка влево 35"/>
          <p:cNvSpPr/>
          <p:nvPr/>
        </p:nvSpPr>
        <p:spPr>
          <a:xfrm>
            <a:off x="3851920" y="980728"/>
            <a:ext cx="57606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240" y="6237312"/>
            <a:ext cx="2133600" cy="365125"/>
          </a:xfrm>
        </p:spPr>
        <p:txBody>
          <a:bodyPr/>
          <a:lstStyle/>
          <a:p>
            <a:fld id="{D710C834-1D12-4AF0-886C-32D11C1D763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971600" y="188640"/>
            <a:ext cx="2808312" cy="3024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Биомедицина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Транспорт лекарств,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Гипертермия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Тераностика</a:t>
            </a:r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Биомаркеры</a:t>
            </a:r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Контрастные агенты</a:t>
            </a:r>
          </a:p>
          <a:p>
            <a:pPr algn="ctr">
              <a:buFont typeface="Arial" pitchFamily="34" charset="0"/>
              <a:buChar char="•"/>
            </a:pPr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1560" y="3068960"/>
            <a:ext cx="2808312" cy="25922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Экологические приложения</a:t>
            </a:r>
          </a:p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Абсорбирование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удаление загрязняющих веществ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47864" y="188640"/>
            <a:ext cx="4248472" cy="139553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Химическая промышленность, катализ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68144" y="2564904"/>
            <a:ext cx="3024336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Микроэлектроника (магнитная память)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364088" y="4149080"/>
            <a:ext cx="2520280" cy="15841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Механика: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магнитные жидкости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Постоянные магниты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03848" y="4581128"/>
            <a:ext cx="2520280" cy="2132856"/>
          </a:xfrm>
          <a:prstGeom prst="ellipse">
            <a:avLst/>
          </a:prstGeom>
          <a:solidFill>
            <a:srgbClr val="0E18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Другие приложения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(повышение критического тока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сверхпровод-ников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71800" y="1196752"/>
            <a:ext cx="3744416" cy="3744416"/>
          </a:xfrm>
          <a:prstGeom prst="ellipse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Магнитные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наночастицы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72754"/>
            <a:ext cx="5976664" cy="268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408891"/>
            <a:ext cx="2988489" cy="302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620688"/>
            <a:ext cx="8622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2. </a:t>
            </a:r>
            <a:r>
              <a:rPr lang="ru-RU" dirty="0" err="1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Наночастицы</a:t>
            </a:r>
            <a:r>
              <a:rPr lang="ru-RU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 антиферромагнитно упорядоченного </a:t>
            </a:r>
            <a:r>
              <a:rPr lang="ru-RU" dirty="0" err="1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ферригидрита</a:t>
            </a:r>
            <a:r>
              <a:rPr lang="ru-RU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 5</a:t>
            </a:r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Fe</a:t>
            </a:r>
            <a:r>
              <a:rPr lang="en-US" baseline="-250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2</a:t>
            </a:r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O</a:t>
            </a:r>
            <a:r>
              <a:rPr lang="en-US" baseline="-250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3</a:t>
            </a:r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·</a:t>
            </a:r>
            <a:r>
              <a:rPr lang="ru-RU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9</a:t>
            </a:r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en-US" baseline="-250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2</a:t>
            </a:r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O.</a:t>
            </a:r>
          </a:p>
          <a:p>
            <a:endParaRPr lang="ru-RU" dirty="0" smtClean="0">
              <a:solidFill>
                <a:srgbClr val="0E18E2"/>
              </a:solidFill>
              <a:latin typeface="Times" pitchFamily="18" charset="0"/>
              <a:cs typeface="Times" pitchFamily="18" charset="0"/>
            </a:endParaRPr>
          </a:p>
          <a:p>
            <a:r>
              <a:rPr lang="ru-RU" dirty="0" smtClean="0">
                <a:latin typeface="Times" pitchFamily="18" charset="0"/>
                <a:cs typeface="Times" pitchFamily="18" charset="0"/>
              </a:rPr>
              <a:t>Серия образцов </a:t>
            </a:r>
            <a:r>
              <a:rPr lang="ru-RU" i="1" dirty="0" smtClean="0">
                <a:latin typeface="Times" pitchFamily="18" charset="0"/>
                <a:cs typeface="Times" pitchFamily="18" charset="0"/>
              </a:rPr>
              <a:t>с </a:t>
            </a:r>
            <a:r>
              <a:rPr lang="ru-RU" i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идентичными</a:t>
            </a:r>
            <a:r>
              <a:rPr lang="ru-RU" i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a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) распределением частиц по размерам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,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(b)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ru-RU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средним </a:t>
            </a:r>
            <a:endParaRPr lang="en-US" b="1" dirty="0" smtClean="0">
              <a:solidFill>
                <a:srgbClr val="0E18E2"/>
              </a:solidFill>
              <a:latin typeface="Times" pitchFamily="18" charset="0"/>
              <a:cs typeface="Times" pitchFamily="18" charset="0"/>
            </a:endParaRPr>
          </a:p>
          <a:p>
            <a:r>
              <a:rPr lang="ru-RU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размером </a:t>
            </a:r>
            <a:r>
              <a:rPr lang="en-US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&lt;d&gt; ≈ 2.7 nm </a:t>
            </a:r>
            <a:r>
              <a:rPr lang="ru-RU" i="1" dirty="0" smtClean="0">
                <a:latin typeface="Times" pitchFamily="18" charset="0"/>
                <a:cs typeface="Times" pitchFamily="18" charset="0"/>
              </a:rPr>
              <a:t>и различной степенью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покрытия поверхности частиц </a:t>
            </a:r>
          </a:p>
          <a:p>
            <a:r>
              <a:rPr lang="ru-RU" dirty="0" err="1" smtClean="0">
                <a:latin typeface="Times" pitchFamily="18" charset="0"/>
                <a:cs typeface="Times" pitchFamily="18" charset="0"/>
              </a:rPr>
              <a:t>арабиногалактаном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: </a:t>
            </a:r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FH-0 (</a:t>
            </a:r>
            <a:r>
              <a:rPr lang="ru-RU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без покрытия</a:t>
            </a:r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)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, </a:t>
            </a:r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FH-1, FH-</a:t>
            </a:r>
            <a:r>
              <a:rPr lang="ru-RU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2</a:t>
            </a:r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, FH-3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. </a:t>
            </a:r>
          </a:p>
          <a:p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FH-0 – </a:t>
            </a:r>
            <a:r>
              <a:rPr lang="ru-RU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сильные магнитные межчастичные взаимодействия (ММВ), </a:t>
            </a:r>
          </a:p>
          <a:p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FH-3 – </a:t>
            </a:r>
            <a:r>
              <a:rPr lang="ru-RU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слабые ММВ</a:t>
            </a:r>
          </a:p>
          <a:p>
            <a:r>
              <a:rPr lang="ru-RU" dirty="0" smtClean="0">
                <a:latin typeface="Times" pitchFamily="18" charset="0"/>
                <a:cs typeface="Times" pitchFamily="18" charset="0"/>
              </a:rPr>
              <a:t>Синтез образцов – отдел МНЦ исследования экстремальных состояний организма </a:t>
            </a:r>
          </a:p>
          <a:p>
            <a:r>
              <a:rPr lang="ru-RU" dirty="0" smtClean="0">
                <a:latin typeface="Times" pitchFamily="18" charset="0"/>
                <a:cs typeface="Times" pitchFamily="18" charset="0"/>
              </a:rPr>
              <a:t>ФИЦ КНЦ СО РАН</a:t>
            </a:r>
          </a:p>
          <a:p>
            <a:r>
              <a:rPr lang="ru-RU" dirty="0" smtClean="0">
                <a:latin typeface="Times" pitchFamily="18" charset="0"/>
                <a:cs typeface="Times" pitchFamily="18" charset="0"/>
              </a:rPr>
              <a:t>Характеризация: микроскопия (ИФ СО РАН), РФЭС (ИХХТ СО РАН), </a:t>
            </a:r>
          </a:p>
          <a:p>
            <a:r>
              <a:rPr lang="ru-RU" dirty="0" err="1" smtClean="0">
                <a:latin typeface="Times" pitchFamily="18" charset="0"/>
                <a:cs typeface="Times" pitchFamily="18" charset="0"/>
              </a:rPr>
              <a:t>мёссбауэровская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 спектроскопия (ИФ СО РАН)</a:t>
            </a:r>
            <a:endParaRPr lang="ru-RU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55576" y="188640"/>
            <a:ext cx="756084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Исследование процессов намагничивания наночастиц</a:t>
            </a:r>
            <a:endParaRPr lang="ru-RU" sz="2100" b="1" dirty="0">
              <a:solidFill>
                <a:srgbClr val="0E18E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381328"/>
            <a:ext cx="3914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381328"/>
            <a:ext cx="3557191" cy="27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9154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87777"/>
            <a:ext cx="3386381" cy="250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41131" y="332656"/>
            <a:ext cx="721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" pitchFamily="18" charset="0"/>
              </a:rPr>
              <a:t>Изотермы намагничивания </a:t>
            </a:r>
            <a:r>
              <a:rPr lang="en-US" b="1" dirty="0" smtClean="0">
                <a:latin typeface="Times" pitchFamily="18" charset="0"/>
              </a:rPr>
              <a:t>M(H </a:t>
            </a:r>
            <a:r>
              <a:rPr lang="ru-RU" b="1" dirty="0" smtClean="0">
                <a:latin typeface="Times" pitchFamily="18" charset="0"/>
              </a:rPr>
              <a:t>систем </a:t>
            </a:r>
            <a:r>
              <a:rPr lang="ru-RU" b="1" dirty="0" err="1" smtClean="0">
                <a:latin typeface="Times" pitchFamily="18" charset="0"/>
                <a:cs typeface="Times" pitchFamily="18" charset="0"/>
              </a:rPr>
              <a:t>ферригидрита</a:t>
            </a:r>
            <a:r>
              <a:rPr lang="ru-RU" b="1" dirty="0" smtClean="0">
                <a:latin typeface="Times" pitchFamily="18" charset="0"/>
                <a:cs typeface="Times" pitchFamily="18" charset="0"/>
              </a:rPr>
              <a:t>. 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FM </a:t>
            </a:r>
            <a:r>
              <a:rPr lang="ru-RU" b="1" dirty="0" smtClean="0">
                <a:latin typeface="Times" pitchFamily="18" charset="0"/>
                <a:cs typeface="Times" pitchFamily="18" charset="0"/>
              </a:rPr>
              <a:t>вклад. </a:t>
            </a:r>
          </a:p>
        </p:txBody>
      </p:sp>
      <p:pic>
        <p:nvPicPr>
          <p:cNvPr id="2053" name="Picture 5" descr="D:\d disk\DIMA\FERRITIN\SSG\Coated all MvsH\for pres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212976"/>
            <a:ext cx="3178864" cy="30370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91880" y="3501008"/>
            <a:ext cx="1872207" cy="2308324"/>
          </a:xfrm>
          <a:prstGeom prst="rect">
            <a:avLst/>
          </a:prstGeom>
          <a:noFill/>
          <a:ln w="22225" cmpd="sng">
            <a:solidFill>
              <a:srgbClr val="0E18E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" pitchFamily="18" charset="0"/>
                <a:cs typeface="Times" pitchFamily="18" charset="0"/>
              </a:rPr>
              <a:t>Температурная эволюция </a:t>
            </a:r>
          </a:p>
          <a:p>
            <a:r>
              <a:rPr lang="ru-RU" sz="1600" dirty="0" smtClean="0">
                <a:latin typeface="Times" pitchFamily="18" charset="0"/>
                <a:cs typeface="Times" pitchFamily="18" charset="0"/>
              </a:rPr>
              <a:t>вкладов от: подсистемы </a:t>
            </a:r>
          </a:p>
          <a:p>
            <a:r>
              <a:rPr lang="ru-RU" sz="1600" dirty="0" smtClean="0">
                <a:latin typeface="Times" pitchFamily="18" charset="0"/>
                <a:cs typeface="Times" pitchFamily="18" charset="0"/>
              </a:rPr>
              <a:t>поверхностных спинов,  </a:t>
            </a:r>
            <a:r>
              <a:rPr lang="en-US" sz="1600" dirty="0" smtClean="0">
                <a:latin typeface="Times" pitchFamily="18" charset="0"/>
                <a:cs typeface="Times" pitchFamily="18" charset="0"/>
              </a:rPr>
              <a:t>AFM </a:t>
            </a:r>
            <a:r>
              <a:rPr lang="ru-RU" sz="1600" dirty="0" smtClean="0">
                <a:latin typeface="Times" pitchFamily="18" charset="0"/>
                <a:cs typeface="Times" pitchFamily="18" charset="0"/>
              </a:rPr>
              <a:t>восприимчивости,</a:t>
            </a:r>
          </a:p>
          <a:p>
            <a:r>
              <a:rPr lang="ru-RU" sz="1600" dirty="0" smtClean="0">
                <a:latin typeface="Times" pitchFamily="18" charset="0"/>
                <a:cs typeface="Times" pitchFamily="18" charset="0"/>
              </a:rPr>
              <a:t>магнитного </a:t>
            </a:r>
          </a:p>
          <a:p>
            <a:r>
              <a:rPr lang="ru-RU" sz="1600" dirty="0" smtClean="0">
                <a:latin typeface="Times" pitchFamily="18" charset="0"/>
                <a:cs typeface="Times" pitchFamily="18" charset="0"/>
              </a:rPr>
              <a:t>момента </a:t>
            </a:r>
            <a:r>
              <a:rPr lang="ru-RU" sz="1600" dirty="0" smtClean="0">
                <a:latin typeface="Times" pitchFamily="18" charset="0"/>
                <a:cs typeface="Times" pitchFamily="18" charset="0"/>
                <a:sym typeface="Symbol"/>
              </a:rPr>
              <a:t></a:t>
            </a:r>
            <a:r>
              <a:rPr lang="en-US" sz="1600" baseline="-25000" dirty="0" smtClean="0">
                <a:latin typeface="Times" pitchFamily="18" charset="0"/>
                <a:cs typeface="Times" pitchFamily="18" charset="0"/>
                <a:sym typeface="Symbol"/>
              </a:rPr>
              <a:t>P</a:t>
            </a:r>
            <a:endParaRPr lang="ru-RU" sz="1600" baseline="-250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203848" y="4293096"/>
            <a:ext cx="216024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409808" y="5526376"/>
            <a:ext cx="3600400" cy="1077218"/>
          </a:xfrm>
          <a:prstGeom prst="rect">
            <a:avLst/>
          </a:prstGeom>
          <a:noFill/>
          <a:ln w="22225" cmpd="sng">
            <a:solidFill>
              <a:srgbClr val="0E18E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" pitchFamily="18" charset="0"/>
                <a:cs typeface="Times" pitchFamily="18" charset="0"/>
              </a:rPr>
              <a:t>Распределение частиц по размерам и магнитный момент частиц по гипотезе </a:t>
            </a:r>
            <a:r>
              <a:rPr lang="ru-RU" sz="1600" dirty="0" err="1" smtClean="0">
                <a:latin typeface="Times" pitchFamily="18" charset="0"/>
                <a:cs typeface="Times" pitchFamily="18" charset="0"/>
              </a:rPr>
              <a:t>Нееля</a:t>
            </a:r>
            <a:r>
              <a:rPr lang="en-US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 </a:t>
            </a:r>
            <a:r>
              <a:rPr lang="en-US" altLang="ru-RU" sz="1600" baseline="-250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P</a:t>
            </a:r>
            <a:r>
              <a:rPr lang="en-US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 ~ </a:t>
            </a:r>
            <a:r>
              <a:rPr lang="en-US" altLang="ru-RU" sz="1600" baseline="-25000" dirty="0" err="1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at</a:t>
            </a:r>
            <a:r>
              <a:rPr lang="en-US" altLang="ru-RU" sz="1600" dirty="0" err="1" smtClean="0">
                <a:solidFill>
                  <a:srgbClr val="0E18E2"/>
                </a:solidFill>
                <a:latin typeface="Times"/>
                <a:cs typeface="Times"/>
                <a:sym typeface="Symbol" pitchFamily="18" charset="2"/>
              </a:rPr>
              <a:t>·</a:t>
            </a:r>
            <a:r>
              <a:rPr lang="en-US" altLang="ru-RU" sz="1600" dirty="0" err="1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N</a:t>
            </a:r>
            <a:r>
              <a:rPr lang="en-US" altLang="ru-RU" sz="1600" baseline="-25000" dirty="0" err="1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at</a:t>
            </a:r>
            <a:r>
              <a:rPr lang="en-US" altLang="ru-RU" sz="1600" baseline="30000" dirty="0" err="1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b</a:t>
            </a:r>
            <a:r>
              <a:rPr lang="ru-RU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 при </a:t>
            </a:r>
            <a:r>
              <a:rPr lang="en-US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b ≈</a:t>
            </a:r>
            <a:r>
              <a:rPr lang="ru-RU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 ½</a:t>
            </a:r>
            <a:r>
              <a:rPr lang="en-US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 </a:t>
            </a:r>
            <a:r>
              <a:rPr lang="ru-RU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(дефекты и на поверхности и в объёме</a:t>
            </a:r>
            <a:r>
              <a:rPr lang="en-US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 </a:t>
            </a:r>
            <a:r>
              <a:rPr lang="ru-RU" altLang="ru-RU" sz="1600" dirty="0" smtClean="0">
                <a:solidFill>
                  <a:srgbClr val="0E18E2"/>
                </a:solidFill>
                <a:latin typeface="Times" pitchFamily="18" charset="0"/>
                <a:sym typeface="Symbol" pitchFamily="18" charset="2"/>
              </a:rPr>
              <a:t>частицы)</a:t>
            </a:r>
            <a:endParaRPr lang="ru-RU" sz="16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106678"/>
            <a:ext cx="5084077" cy="2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D710C834-1D12-4AF0-886C-32D11C1D763F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88840"/>
            <a:ext cx="1198810" cy="162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46120"/>
            <a:ext cx="2476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75492"/>
            <a:ext cx="704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1115616" y="3212976"/>
            <a:ext cx="1512168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3608" y="3212976"/>
            <a:ext cx="313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pitchFamily="18" charset="0"/>
                <a:cs typeface="Times" pitchFamily="18" charset="0"/>
              </a:rPr>
              <a:t>d ≈ 2.7 nm (N</a:t>
            </a:r>
            <a:r>
              <a:rPr lang="en-US" baseline="-25000" dirty="0" smtClean="0">
                <a:latin typeface="Times" pitchFamily="18" charset="0"/>
                <a:cs typeface="Times" pitchFamily="18" charset="0"/>
              </a:rPr>
              <a:t>at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Fe</a:t>
            </a:r>
            <a:r>
              <a:rPr lang="en-US" baseline="30000" dirty="0" smtClean="0">
                <a:latin typeface="Times" pitchFamily="18" charset="0"/>
                <a:cs typeface="Times" pitchFamily="18" charset="0"/>
              </a:rPr>
              <a:t>3+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≈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8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00-1000)</a:t>
            </a:r>
            <a:endParaRPr lang="ru-RU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934860"/>
            <a:ext cx="567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" pitchFamily="18" charset="0"/>
                <a:cs typeface="Times" pitchFamily="18" charset="0"/>
                <a:sym typeface="Symbol"/>
              </a:rPr>
              <a:t></a:t>
            </a:r>
            <a:r>
              <a:rPr lang="en-US" baseline="-25000" dirty="0" smtClean="0">
                <a:latin typeface="Times" pitchFamily="18" charset="0"/>
                <a:cs typeface="Times" pitchFamily="18" charset="0"/>
                <a:sym typeface="Symbol"/>
              </a:rPr>
              <a:t>P</a:t>
            </a:r>
            <a:r>
              <a:rPr lang="en-US" dirty="0" smtClean="0">
                <a:latin typeface="Times" pitchFamily="18" charset="0"/>
                <a:cs typeface="Times" pitchFamily="18" charset="0"/>
                <a:sym typeface="Symbol"/>
              </a:rPr>
              <a:t> ≈ </a:t>
            </a:r>
            <a:r>
              <a:rPr lang="en-US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150 </a:t>
            </a:r>
            <a:r>
              <a:rPr lang="en-US" baseline="-25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 ≈ 30</a:t>
            </a:r>
            <a:r>
              <a:rPr lang="ru-RU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FM Fe</a:t>
            </a:r>
            <a:r>
              <a:rPr lang="en-US" baseline="30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3+</a:t>
            </a:r>
            <a:r>
              <a:rPr lang="en-US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 spins</a:t>
            </a:r>
            <a:r>
              <a:rPr lang="ru-RU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~ 3%  </a:t>
            </a:r>
            <a:r>
              <a:rPr lang="ru-RU" dirty="0" smtClean="0">
                <a:latin typeface="Times" pitchFamily="18" charset="0"/>
                <a:cs typeface="Times" pitchFamily="18" charset="0"/>
                <a:sym typeface="Symbol"/>
              </a:rPr>
              <a:t>от всех атомов </a:t>
            </a:r>
            <a:r>
              <a:rPr lang="en-US" dirty="0" smtClean="0">
                <a:latin typeface="Times" pitchFamily="18" charset="0"/>
                <a:cs typeface="Times" pitchFamily="18" charset="0"/>
                <a:sym typeface="Symbol"/>
              </a:rPr>
              <a:t>Fe</a:t>
            </a:r>
            <a:r>
              <a:rPr lang="en-US" baseline="30000" dirty="0" smtClean="0">
                <a:latin typeface="Times" pitchFamily="18" charset="0"/>
                <a:cs typeface="Times" pitchFamily="18" charset="0"/>
                <a:sym typeface="Symbol"/>
              </a:rPr>
              <a:t>3+</a:t>
            </a:r>
            <a:endParaRPr lang="ru-RU" baseline="300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89942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ym typeface="Symbol"/>
              </a:rPr>
              <a:t></a:t>
            </a:r>
            <a:r>
              <a:rPr lang="en-US" baseline="-25000" dirty="0" smtClean="0">
                <a:sym typeface="Symbol"/>
              </a:rPr>
              <a:t>P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419872" y="141277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  <a:cs typeface="Times" pitchFamily="18" charset="0"/>
              </a:rPr>
              <a:t>N</a:t>
            </a:r>
            <a:r>
              <a:rPr lang="en-US" baseline="-25000" dirty="0" smtClean="0">
                <a:latin typeface="Times" pitchFamily="18" charset="0"/>
                <a:cs typeface="Times" pitchFamily="18" charset="0"/>
              </a:rPr>
              <a:t>PM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_</a:t>
            </a:r>
            <a:r>
              <a:rPr lang="en-US" baseline="-25000" dirty="0" smtClean="0">
                <a:latin typeface="Times" pitchFamily="18" charset="0"/>
                <a:cs typeface="Times" pitchFamily="18" charset="0"/>
              </a:rPr>
              <a:t>at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Fe</a:t>
            </a:r>
            <a:r>
              <a:rPr lang="en-US" baseline="30000" dirty="0" smtClean="0">
                <a:latin typeface="Times" pitchFamily="18" charset="0"/>
                <a:cs typeface="Times" pitchFamily="18" charset="0"/>
              </a:rPr>
              <a:t>3+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≈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20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% N</a:t>
            </a:r>
            <a:r>
              <a:rPr lang="en-US" baseline="-25000" dirty="0" smtClean="0">
                <a:latin typeface="Times" pitchFamily="18" charset="0"/>
                <a:cs typeface="Times" pitchFamily="18" charset="0"/>
              </a:rPr>
              <a:t>at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Fe</a:t>
            </a:r>
            <a:r>
              <a:rPr lang="en-US" baseline="30000" dirty="0" smtClean="0">
                <a:latin typeface="Times" pitchFamily="18" charset="0"/>
                <a:cs typeface="Times" pitchFamily="18" charset="0"/>
              </a:rPr>
              <a:t>3+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≈ </a:t>
            </a:r>
            <a:r>
              <a:rPr lang="ru-RU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15</a:t>
            </a:r>
            <a:r>
              <a:rPr lang="en-US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0-</a:t>
            </a:r>
            <a:r>
              <a:rPr lang="ru-RU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2</a:t>
            </a:r>
            <a:r>
              <a:rPr lang="en-US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00 </a:t>
            </a:r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Fe</a:t>
            </a:r>
            <a:r>
              <a:rPr lang="en-US" baseline="300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3+</a:t>
            </a:r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 spins</a:t>
            </a:r>
            <a:endParaRPr lang="ru-RU" dirty="0" smtClean="0">
              <a:solidFill>
                <a:srgbClr val="0E18E2"/>
              </a:solidFill>
              <a:latin typeface="Times" pitchFamily="18" charset="0"/>
              <a:cs typeface="Times" pitchFamily="18" charset="0"/>
            </a:endParaRPr>
          </a:p>
          <a:p>
            <a:r>
              <a:rPr lang="en-US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Свободные атомы на выступающих частях частиц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)</a:t>
            </a:r>
            <a:endParaRPr lang="ru-RU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548680"/>
            <a:ext cx="631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a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)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Отдельная частица  (пространственное разделение частиц)</a:t>
            </a:r>
            <a:endParaRPr lang="ru-RU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3861048"/>
            <a:ext cx="826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b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)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Ансамбль частиц (нет пространственного разделения – «конгломерат» частиц)</a:t>
            </a:r>
            <a:endParaRPr lang="ru-RU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3384376" cy="227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203848" y="4149080"/>
            <a:ext cx="567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" pitchFamily="18" charset="0"/>
                <a:cs typeface="Times" pitchFamily="18" charset="0"/>
                <a:sym typeface="Symbol"/>
              </a:rPr>
              <a:t></a:t>
            </a:r>
            <a:r>
              <a:rPr lang="en-US" baseline="-25000" dirty="0" smtClean="0">
                <a:latin typeface="Times" pitchFamily="18" charset="0"/>
                <a:cs typeface="Times" pitchFamily="18" charset="0"/>
                <a:sym typeface="Symbol"/>
              </a:rPr>
              <a:t>P</a:t>
            </a:r>
            <a:r>
              <a:rPr lang="en-US" dirty="0" smtClean="0">
                <a:latin typeface="Times" pitchFamily="18" charset="0"/>
                <a:cs typeface="Times" pitchFamily="18" charset="0"/>
                <a:sym typeface="Symbol"/>
              </a:rPr>
              <a:t> ≈ </a:t>
            </a:r>
            <a:r>
              <a:rPr lang="en-US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150 </a:t>
            </a:r>
            <a:r>
              <a:rPr lang="en-US" baseline="-25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 ≈ 30 FM Fe</a:t>
            </a:r>
            <a:r>
              <a:rPr lang="en-US" baseline="30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3+</a:t>
            </a:r>
            <a:r>
              <a:rPr lang="en-US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 spins</a:t>
            </a:r>
            <a:r>
              <a:rPr lang="ru-RU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/>
              </a:rPr>
              <a:t>~ 3%  </a:t>
            </a:r>
            <a:r>
              <a:rPr lang="ru-RU" dirty="0" smtClean="0">
                <a:latin typeface="Times" pitchFamily="18" charset="0"/>
                <a:cs typeface="Times" pitchFamily="18" charset="0"/>
                <a:sym typeface="Symbol"/>
              </a:rPr>
              <a:t>от всех атомов </a:t>
            </a:r>
            <a:r>
              <a:rPr lang="en-US" dirty="0" smtClean="0">
                <a:latin typeface="Times" pitchFamily="18" charset="0"/>
                <a:cs typeface="Times" pitchFamily="18" charset="0"/>
                <a:sym typeface="Symbol"/>
              </a:rPr>
              <a:t>Fe</a:t>
            </a:r>
            <a:r>
              <a:rPr lang="en-US" baseline="30000" dirty="0" smtClean="0">
                <a:latin typeface="Times" pitchFamily="18" charset="0"/>
                <a:cs typeface="Times" pitchFamily="18" charset="0"/>
                <a:sym typeface="Symbol"/>
              </a:rPr>
              <a:t>3+</a:t>
            </a:r>
            <a:endParaRPr lang="ru-RU" baseline="300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9792" y="422108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ym typeface="Symbol"/>
              </a:rPr>
              <a:t></a:t>
            </a:r>
            <a:r>
              <a:rPr lang="en-US" baseline="-25000" dirty="0" smtClean="0">
                <a:sym typeface="Symbol"/>
              </a:rPr>
              <a:t>P</a:t>
            </a:r>
            <a:endParaRPr lang="ru-RU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643844"/>
            <a:ext cx="704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499992" y="4581128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  <a:cs typeface="Times" pitchFamily="18" charset="0"/>
              </a:rPr>
              <a:t>N</a:t>
            </a:r>
            <a:r>
              <a:rPr lang="en-US" baseline="-25000" dirty="0" smtClean="0">
                <a:latin typeface="Times" pitchFamily="18" charset="0"/>
                <a:cs typeface="Times" pitchFamily="18" charset="0"/>
              </a:rPr>
              <a:t>PM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_</a:t>
            </a:r>
            <a:r>
              <a:rPr lang="en-US" baseline="-25000" dirty="0" smtClean="0">
                <a:latin typeface="Times" pitchFamily="18" charset="0"/>
                <a:cs typeface="Times" pitchFamily="18" charset="0"/>
              </a:rPr>
              <a:t>at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Fe</a:t>
            </a:r>
            <a:r>
              <a:rPr lang="en-US" baseline="30000" dirty="0" smtClean="0">
                <a:latin typeface="Times" pitchFamily="18" charset="0"/>
                <a:cs typeface="Times" pitchFamily="18" charset="0"/>
              </a:rPr>
              <a:t>3+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≈7% N</a:t>
            </a:r>
            <a:r>
              <a:rPr lang="en-US" baseline="-25000" dirty="0" smtClean="0">
                <a:latin typeface="Times" pitchFamily="18" charset="0"/>
                <a:cs typeface="Times" pitchFamily="18" charset="0"/>
              </a:rPr>
              <a:t>at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Fe</a:t>
            </a:r>
            <a:r>
              <a:rPr lang="en-US" baseline="30000" dirty="0" smtClean="0">
                <a:latin typeface="Times" pitchFamily="18" charset="0"/>
                <a:cs typeface="Times" pitchFamily="18" charset="0"/>
              </a:rPr>
              <a:t>3+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≈ </a:t>
            </a:r>
            <a:r>
              <a:rPr lang="ru-RU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5</a:t>
            </a:r>
            <a:r>
              <a:rPr lang="en-US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0-</a:t>
            </a:r>
            <a:r>
              <a:rPr lang="ru-RU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70</a:t>
            </a:r>
            <a:r>
              <a:rPr lang="en-US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Fe</a:t>
            </a:r>
            <a:r>
              <a:rPr lang="en-US" baseline="300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3+</a:t>
            </a:r>
            <a:r>
              <a:rPr lang="en-US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 spins</a:t>
            </a:r>
            <a:endParaRPr lang="ru-RU" dirty="0" smtClean="0">
              <a:solidFill>
                <a:srgbClr val="0E18E2"/>
              </a:solidFill>
              <a:latin typeface="Times" pitchFamily="18" charset="0"/>
              <a:cs typeface="Times" pitchFamily="18" charset="0"/>
            </a:endParaRPr>
          </a:p>
          <a:p>
            <a:r>
              <a:rPr lang="en-US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Свободные атомы на выступающих </a:t>
            </a:r>
          </a:p>
          <a:p>
            <a:r>
              <a:rPr lang="ru-RU" dirty="0" smtClean="0">
                <a:latin typeface="Times" pitchFamily="18" charset="0"/>
                <a:cs typeface="Times" pitchFamily="18" charset="0"/>
              </a:rPr>
              <a:t>частях частиц, за исключением вступивших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в связь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с атомами соседних частиц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)</a:t>
            </a:r>
            <a:endParaRPr lang="ru-RU" dirty="0" smtClean="0">
              <a:latin typeface="Times" pitchFamily="18" charset="0"/>
              <a:cs typeface="Times" pitchFamily="18" charset="0"/>
            </a:endParaRPr>
          </a:p>
          <a:p>
            <a:r>
              <a:rPr lang="ru-RU" dirty="0" smtClean="0">
                <a:latin typeface="Times" pitchFamily="18" charset="0"/>
                <a:cs typeface="Times" pitchFamily="18" charset="0"/>
              </a:rPr>
              <a:t>	Источник ММВ (</a:t>
            </a:r>
            <a:r>
              <a:rPr lang="ru-RU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!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)</a:t>
            </a:r>
          </a:p>
          <a:p>
            <a:r>
              <a:rPr lang="ru-RU" dirty="0" smtClean="0">
                <a:latin typeface="Times" pitchFamily="18" charset="0"/>
                <a:cs typeface="Times" pitchFamily="18" charset="0"/>
              </a:rPr>
              <a:t>	</a:t>
            </a:r>
            <a:endParaRPr lang="ru-RU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5" name="Развернутая стрелка 34"/>
          <p:cNvSpPr/>
          <p:nvPr/>
        </p:nvSpPr>
        <p:spPr>
          <a:xfrm rot="10800000">
            <a:off x="2123728" y="5733255"/>
            <a:ext cx="2880320" cy="936104"/>
          </a:xfrm>
          <a:prstGeom prst="uturnArrow">
            <a:avLst>
              <a:gd name="adj1" fmla="val 25000"/>
              <a:gd name="adj2" fmla="val 25000"/>
              <a:gd name="adj3" fmla="val 31326"/>
              <a:gd name="adj4" fmla="val 43750"/>
              <a:gd name="adj5" fmla="val 56326"/>
            </a:avLst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1560" y="0"/>
            <a:ext cx="7406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Модель спиновой структуры для наночастиц </a:t>
            </a:r>
            <a:r>
              <a:rPr lang="ru-RU" sz="2200" dirty="0" err="1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ферригидрита</a:t>
            </a:r>
            <a:r>
              <a:rPr lang="ru-RU" sz="22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 </a:t>
            </a:r>
            <a:endParaRPr lang="ru-RU" sz="2200" dirty="0">
              <a:solidFill>
                <a:srgbClr val="0E18E2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Picture 2" descr="D:\d disk\DIMA\NEW-NEW\Kazan\fig7_pres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582713"/>
            <a:ext cx="5040313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4787900" y="1628800"/>
            <a:ext cx="424815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 indent="-107950">
              <a:buFont typeface="Arial" charset="0"/>
              <a:buAutoNum type="arabicPeriod"/>
            </a:pPr>
            <a:r>
              <a:rPr lang="fr-FR" sz="1100" b="0" dirty="0">
                <a:latin typeface="Times" pitchFamily="18" charset="0"/>
              </a:rPr>
              <a:t>S.I. Popkov, A.A. Krasikov, A.A. Dubrovskiy, M.N. Volochaev, V.L. Kirillov, O.N. Martyanov, D.A. Balaev, J. Appl. Phys. 126, 103904 (2019).</a:t>
            </a:r>
            <a:endParaRPr lang="ru-RU" sz="1100" b="0" dirty="0">
              <a:latin typeface="Times" pitchFamily="18" charset="0"/>
            </a:endParaRPr>
          </a:p>
          <a:p>
            <a:pPr marL="34925" indent="-107950">
              <a:buFont typeface="Arial" charset="0"/>
              <a:buAutoNum type="arabicPeriod"/>
            </a:pPr>
            <a:r>
              <a:rPr lang="fr-FR" sz="1100" b="0" dirty="0">
                <a:latin typeface="Times" pitchFamily="18" charset="0"/>
              </a:rPr>
              <a:t>S.I. Popkov, A.A. Krasikov, D.A. Velikanov, V.L. Kirillov, O.N. Martyanov, D.A. Balaev, J. Magn. Magn. Mater. 483, 21 (2019).</a:t>
            </a:r>
            <a:endParaRPr lang="ru-RU" sz="1100" b="0" dirty="0">
              <a:latin typeface="Times" pitchFamily="18" charset="0"/>
            </a:endParaRPr>
          </a:p>
          <a:p>
            <a:pPr marL="34925" indent="-107950">
              <a:buFont typeface="Arial" charset="0"/>
              <a:buAutoNum type="arabicPeriod"/>
            </a:pPr>
            <a:r>
              <a:rPr lang="fr-FR" sz="1100" b="0" dirty="0">
                <a:latin typeface="Times" pitchFamily="18" charset="0"/>
              </a:rPr>
              <a:t>D.A. Balaev, A.A. Krasikov, S.I. Popkov, S.V. Semenov, M.N. Volochaev, D.A. Velikanov, V.L. Kirillov, O.N. Martyanov, J. Magn. Magn. Mater. 539, 168343 (2021).</a:t>
            </a:r>
            <a:endParaRPr lang="ru-RU" sz="1100" b="0" dirty="0">
              <a:latin typeface="Times" pitchFamily="18" charset="0"/>
            </a:endParaRPr>
          </a:p>
          <a:p>
            <a:pPr marL="34925" indent="-107950">
              <a:buFont typeface="Arial" charset="0"/>
              <a:buAutoNum type="arabicPeriod"/>
            </a:pPr>
            <a:r>
              <a:rPr lang="da-DK" sz="1100" b="0" dirty="0">
                <a:latin typeface="Times" pitchFamily="18" charset="0"/>
              </a:rPr>
              <a:t>D.A. Balaev, S.I. Popkov, A.A. Krasikov, A.D. Balaev, A.A. Dubrovskiy, S.V. Stolyar, R.N. Yaroslavtsev,V.P. Ladygina, and R.S. Iskhakov, Physics of the Solid State, 59, (N 10), 1940 (2017).</a:t>
            </a:r>
            <a:endParaRPr lang="ru-RU" sz="1100" b="0" dirty="0">
              <a:latin typeface="Times" pitchFamily="18" charset="0"/>
            </a:endParaRPr>
          </a:p>
          <a:p>
            <a:pPr marL="34925" indent="-107950">
              <a:buFont typeface="Arial" charset="0"/>
              <a:buAutoNum type="arabicPeriod"/>
            </a:pPr>
            <a:r>
              <a:rPr lang="en-US" sz="1100" b="0" dirty="0">
                <a:latin typeface="Times" pitchFamily="18" charset="0"/>
              </a:rPr>
              <a:t>Y. </a:t>
            </a:r>
            <a:r>
              <a:rPr lang="en-US" sz="1100" b="0" dirty="0" err="1">
                <a:latin typeface="Times" pitchFamily="18" charset="0"/>
              </a:rPr>
              <a:t>Guyodo</a:t>
            </a:r>
            <a:r>
              <a:rPr lang="en-US" sz="1100" b="0" dirty="0">
                <a:latin typeface="Times" pitchFamily="18" charset="0"/>
              </a:rPr>
              <a:t>, S.K. </a:t>
            </a:r>
            <a:r>
              <a:rPr lang="en-US" sz="1100" b="0" dirty="0" err="1">
                <a:latin typeface="Times" pitchFamily="18" charset="0"/>
              </a:rPr>
              <a:t>Banerjee</a:t>
            </a:r>
            <a:r>
              <a:rPr lang="en-US" sz="1100" b="0" dirty="0">
                <a:latin typeface="Times" pitchFamily="18" charset="0"/>
              </a:rPr>
              <a:t>, R. Lee Penn, D. Burleson, T.S. </a:t>
            </a:r>
            <a:r>
              <a:rPr lang="en-US" sz="1100" b="0" dirty="0" err="1">
                <a:latin typeface="Times" pitchFamily="18" charset="0"/>
              </a:rPr>
              <a:t>Berquo</a:t>
            </a:r>
            <a:r>
              <a:rPr lang="en-US" sz="1100" b="0" dirty="0">
                <a:latin typeface="Times" pitchFamily="18" charset="0"/>
              </a:rPr>
              <a:t>, T. </a:t>
            </a:r>
            <a:r>
              <a:rPr lang="en-US" sz="1100" b="0" dirty="0" err="1">
                <a:latin typeface="Times" pitchFamily="18" charset="0"/>
              </a:rPr>
              <a:t>Seda</a:t>
            </a:r>
            <a:r>
              <a:rPr lang="en-US" sz="1100" b="0" dirty="0">
                <a:latin typeface="Times" pitchFamily="18" charset="0"/>
              </a:rPr>
              <a:t>, P. </a:t>
            </a:r>
            <a:r>
              <a:rPr lang="en-US" sz="1100" b="0" dirty="0" err="1">
                <a:latin typeface="Times" pitchFamily="18" charset="0"/>
              </a:rPr>
              <a:t>Solheid</a:t>
            </a:r>
            <a:r>
              <a:rPr lang="en-US" sz="1100" b="0" dirty="0">
                <a:latin typeface="Times" pitchFamily="18" charset="0"/>
              </a:rPr>
              <a:t>, Physics of the Earth and Planetary Interiors 154, 222–233 (2006).</a:t>
            </a:r>
            <a:endParaRPr lang="ru-RU" sz="1100" b="0" dirty="0">
              <a:latin typeface="Times" pitchFamily="18" charset="0"/>
            </a:endParaRPr>
          </a:p>
          <a:p>
            <a:pPr marL="34925" indent="-107950">
              <a:buFont typeface="Arial" charset="0"/>
              <a:buAutoNum type="arabicPeriod"/>
            </a:pPr>
            <a:r>
              <a:rPr lang="pt-BR" sz="1100" b="0" dirty="0">
                <a:latin typeface="Times" pitchFamily="18" charset="0"/>
              </a:rPr>
              <a:t>C. Rani, S. Tiwari, Phys</a:t>
            </a:r>
            <a:r>
              <a:rPr lang="en-US" sz="1100" b="0" dirty="0" err="1">
                <a:latin typeface="Times" pitchFamily="18" charset="0"/>
              </a:rPr>
              <a:t>ica</a:t>
            </a:r>
            <a:r>
              <a:rPr lang="pt-BR" sz="1100" b="0" dirty="0">
                <a:latin typeface="Times" pitchFamily="18" charset="0"/>
              </a:rPr>
              <a:t> B 513, 58-61 (2017).</a:t>
            </a:r>
            <a:endParaRPr lang="ru-RU" sz="1100" b="0" dirty="0">
              <a:latin typeface="Times" pitchFamily="18" charset="0"/>
            </a:endParaRPr>
          </a:p>
          <a:p>
            <a:pPr marL="34925" indent="-107950">
              <a:buFont typeface="Arial" charset="0"/>
              <a:buAutoNum type="arabicPeriod"/>
            </a:pPr>
            <a:r>
              <a:rPr lang="en-US" sz="1100" b="0" dirty="0">
                <a:latin typeface="Times" pitchFamily="18" charset="0"/>
              </a:rPr>
              <a:t>P. </a:t>
            </a:r>
            <a:r>
              <a:rPr lang="en-US" sz="1100" b="0" dirty="0" err="1">
                <a:latin typeface="Times" pitchFamily="18" charset="0"/>
              </a:rPr>
              <a:t>Dutta</a:t>
            </a:r>
            <a:r>
              <a:rPr lang="en-US" sz="1100" b="0" dirty="0">
                <a:latin typeface="Times" pitchFamily="18" charset="0"/>
              </a:rPr>
              <a:t>, S. Pal, M.S. </a:t>
            </a:r>
            <a:r>
              <a:rPr lang="en-US" sz="1100" b="0" dirty="0" err="1">
                <a:latin typeface="Times" pitchFamily="18" charset="0"/>
              </a:rPr>
              <a:t>Seehra</a:t>
            </a:r>
            <a:r>
              <a:rPr lang="en-US" sz="1100" b="0" dirty="0">
                <a:latin typeface="Times" pitchFamily="18" charset="0"/>
              </a:rPr>
              <a:t>, N. Shah, G.P. Huffman, J. Appl. Phys. 105, 07B501 (2009).</a:t>
            </a:r>
            <a:endParaRPr lang="ru-RU" sz="1100" b="0" dirty="0">
              <a:latin typeface="Times" pitchFamily="18" charset="0"/>
            </a:endParaRPr>
          </a:p>
          <a:p>
            <a:pPr marL="34925" indent="-107950">
              <a:buFont typeface="Arial" charset="0"/>
              <a:buAutoNum type="arabicPeriod"/>
            </a:pPr>
            <a:r>
              <a:rPr lang="es-ES" sz="1100" b="0" dirty="0">
                <a:latin typeface="Times" pitchFamily="18" charset="0"/>
              </a:rPr>
              <a:t>V.L. Kirillov, D.A. Balaev, S.V. Semenov, K.A. Shaikhutdinov, O.N. Martyanov, Mater. Chem. Phys. 145, 75 (2014).</a:t>
            </a:r>
            <a:endParaRPr lang="ru-RU" sz="1100" b="0" dirty="0">
              <a:latin typeface="Times" pitchFamily="18" charset="0"/>
            </a:endParaRPr>
          </a:p>
          <a:p>
            <a:pPr marL="34925" indent="-107950">
              <a:buFont typeface="Arial" charset="0"/>
              <a:buAutoNum type="arabicPeriod"/>
            </a:pPr>
            <a:r>
              <a:rPr lang="es-ES" sz="1100" b="0" dirty="0">
                <a:latin typeface="Times" pitchFamily="18" charset="0"/>
              </a:rPr>
              <a:t>A. Millan, A. Urtizberea, N.J.O. Silva, F. Palacio, V.S. Amaral, E. Snoeck, V. Serin, J. Magn. Magn. Mater. 312, L5 (2007).</a:t>
            </a:r>
            <a:endParaRPr lang="ru-RU" sz="1100" b="0" dirty="0">
              <a:latin typeface="Times" pitchFamily="18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79388" y="44450"/>
            <a:ext cx="8713787" cy="1615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200" dirty="0" smtClean="0">
                <a:solidFill>
                  <a:srgbClr val="0E18E2"/>
                </a:solidFill>
                <a:latin typeface="Times" pitchFamily="18" charset="0"/>
              </a:rPr>
              <a:t>Сравнение величин намагниченности насыщения для ферримагнитных и антиферромагнитных наночастиц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200" dirty="0" smtClean="0">
                <a:solidFill>
                  <a:srgbClr val="0E18E2"/>
                </a:solidFill>
                <a:latin typeface="Times" pitchFamily="18" charset="0"/>
              </a:rPr>
              <a:t>(когда «немагнитное» на </a:t>
            </a:r>
            <a:r>
              <a:rPr lang="ru-RU" altLang="ru-RU" sz="2200" dirty="0" err="1" smtClean="0">
                <a:solidFill>
                  <a:srgbClr val="0E18E2"/>
                </a:solidFill>
                <a:latin typeface="Times" pitchFamily="18" charset="0"/>
              </a:rPr>
              <a:t>наномасштабе</a:t>
            </a:r>
            <a:r>
              <a:rPr lang="ru-RU" altLang="ru-RU" sz="2200" dirty="0" smtClean="0">
                <a:solidFill>
                  <a:srgbClr val="0E18E2"/>
                </a:solidFill>
                <a:latin typeface="Times" pitchFamily="18" charset="0"/>
              </a:rPr>
              <a:t> становится более магнитным, чем ферримагнетик)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528" y="5229200"/>
            <a:ext cx="8352928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0" dirty="0" smtClean="0">
                <a:latin typeface="Times" pitchFamily="18" charset="0"/>
                <a:ea typeface="Calibri" pitchFamily="34" charset="0"/>
                <a:cs typeface="Times" pitchFamily="18" charset="0"/>
              </a:rPr>
              <a:t>Дефекты в ферримагнитных </a:t>
            </a:r>
            <a:r>
              <a:rPr lang="ru-RU" b="0" dirty="0" err="1" smtClean="0">
                <a:latin typeface="Times" pitchFamily="18" charset="0"/>
                <a:ea typeface="Calibri" pitchFamily="34" charset="0"/>
                <a:cs typeface="Times" pitchFamily="18" charset="0"/>
              </a:rPr>
              <a:t>наночастицах</a:t>
            </a:r>
            <a:r>
              <a:rPr lang="ru-RU" b="0" dirty="0" smtClean="0">
                <a:latin typeface="Times" pitchFamily="18" charset="0"/>
                <a:ea typeface="Calibri" pitchFamily="34" charset="0"/>
                <a:cs typeface="Times" pitchFamily="18" charset="0"/>
              </a:rPr>
              <a:t> ведут к уменьшению намагниченности из-за формирования </a:t>
            </a:r>
            <a:r>
              <a:rPr lang="ru-RU" b="0" dirty="0" err="1" smtClean="0">
                <a:latin typeface="Times" pitchFamily="18" charset="0"/>
                <a:ea typeface="Calibri" pitchFamily="34" charset="0"/>
                <a:cs typeface="Times" pitchFamily="18" charset="0"/>
              </a:rPr>
              <a:t>магнито-мёртвого</a:t>
            </a:r>
            <a:r>
              <a:rPr lang="ru-RU" b="0" dirty="0" smtClean="0">
                <a:latin typeface="Times" pitchFamily="18" charset="0"/>
                <a:ea typeface="Calibri" pitchFamily="34" charset="0"/>
                <a:cs typeface="Times" pitchFamily="18" charset="0"/>
              </a:rPr>
              <a:t> слоя на поверхности.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E18E2"/>
                </a:solidFill>
                <a:latin typeface="Times" pitchFamily="18" charset="0"/>
                <a:ea typeface="Calibri" pitchFamily="34" charset="0"/>
                <a:cs typeface="Times" pitchFamily="18" charset="0"/>
              </a:rPr>
              <a:t>Дефекты в антиферромагнитных </a:t>
            </a:r>
            <a:r>
              <a:rPr lang="ru-RU" dirty="0" err="1" smtClean="0">
                <a:solidFill>
                  <a:srgbClr val="0E18E2"/>
                </a:solidFill>
                <a:latin typeface="Times" pitchFamily="18" charset="0"/>
                <a:ea typeface="Calibri" pitchFamily="34" charset="0"/>
                <a:cs typeface="Times" pitchFamily="18" charset="0"/>
              </a:rPr>
              <a:t>наночастицах</a:t>
            </a:r>
            <a:r>
              <a:rPr lang="ru-RU" dirty="0" smtClean="0">
                <a:solidFill>
                  <a:srgbClr val="0E18E2"/>
                </a:solidFill>
                <a:latin typeface="Times" pitchFamily="18" charset="0"/>
                <a:ea typeface="Calibri" pitchFamily="34" charset="0"/>
                <a:cs typeface="Times" pitchFamily="18" charset="0"/>
              </a:rPr>
              <a:t> приводят к формированию </a:t>
            </a:r>
            <a:r>
              <a:rPr lang="ru-RU" dirty="0" err="1" smtClean="0">
                <a:solidFill>
                  <a:srgbClr val="0E18E2"/>
                </a:solidFill>
                <a:latin typeface="Times" pitchFamily="18" charset="0"/>
                <a:ea typeface="Calibri" pitchFamily="34" charset="0"/>
                <a:cs typeface="Times" pitchFamily="18" charset="0"/>
              </a:rPr>
              <a:t>нескомпенсированного</a:t>
            </a:r>
            <a:r>
              <a:rPr lang="ru-RU" dirty="0" smtClean="0">
                <a:solidFill>
                  <a:srgbClr val="0E18E2"/>
                </a:solidFill>
                <a:latin typeface="Times" pitchFamily="18" charset="0"/>
                <a:ea typeface="Calibri" pitchFamily="34" charset="0"/>
                <a:cs typeface="Times" pitchFamily="18" charset="0"/>
              </a:rPr>
              <a:t> магнитного момента у росту намагниченности насыщения</a:t>
            </a:r>
            <a:r>
              <a:rPr lang="ru-RU" b="0" dirty="0" smtClean="0">
                <a:latin typeface="Times" pitchFamily="18" charset="0"/>
                <a:ea typeface="Calibri" pitchFamily="34" charset="0"/>
                <a:cs typeface="Times" pitchFamily="18" charset="0"/>
              </a:rPr>
              <a:t>. </a:t>
            </a:r>
            <a:endParaRPr lang="ru-RU" dirty="0">
              <a:latin typeface="Times New Roman" pitchFamily="18" charset="0"/>
              <a:ea typeface="Calibri" pitchFamily="34" charset="0"/>
              <a:cs typeface="Times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dirty="0" smtClean="0">
                <a:solidFill>
                  <a:srgbClr val="E923D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rgbClr val="0E18E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820891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Расширение диапазона магнитных полей с использованием импульсной методики позволило получить корректное определение вклада магнитных подсистем, сформировавшихся 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наноразмерных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антиферромагнитно упорядоченных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наночастицах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(оксид никеля 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ферригидрит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предложить модель магнитного состояния и спиновой структуры антиферромагнитных наночастиц с количественными оценками доли спинов, образующих эти магнитные подсистемы. 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Формирование дополнительных (кроме основной - антиферромагнитной) магнитных подсистем в антиферромагнитных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наночастицах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связано с дефектами структуры и оборванных связей, роль которых  возрастает с уменьшением размера частиц.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результате исследования импульсного перемагничивания систем наночастиц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CoFe</a:t>
            </a:r>
            <a:r>
              <a:rPr lang="en-US" sz="17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US" sz="17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п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олучено чёткое подтверждение влияния яркого поверхностного эффекта – доминирующего вклада поверхностной магнитной анизотропии. Получены количественные оценки константы поверхностной магнитной анизотропии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7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исследованных ферримагнитных наночастиц.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sz="4600" dirty="0" smtClean="0"/>
              <a:t>Спасибо за внимание</a:t>
            </a:r>
            <a:endParaRPr lang="ru-RU" sz="4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240" y="6237312"/>
            <a:ext cx="2133600" cy="365125"/>
          </a:xfrm>
        </p:spPr>
        <p:txBody>
          <a:bodyPr/>
          <a:lstStyle/>
          <a:p>
            <a:fld id="{D710C834-1D12-4AF0-886C-32D11C1D763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012160" y="2852936"/>
            <a:ext cx="2664296" cy="23762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E18E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Новые свойства:</a:t>
            </a:r>
          </a:p>
          <a:p>
            <a:pPr algn="ctr"/>
            <a:r>
              <a:rPr lang="ru-RU" sz="17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E18E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наномагниты</a:t>
            </a:r>
            <a:r>
              <a:rPr lang="ru-RU" sz="1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E18E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 улучшенными или изменёнными</a:t>
            </a:r>
          </a:p>
          <a:p>
            <a:pPr algn="ctr"/>
            <a:r>
              <a:rPr lang="ru-RU" sz="1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E18E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характеристиками </a:t>
            </a:r>
          </a:p>
        </p:txBody>
      </p:sp>
      <p:sp>
        <p:nvSpPr>
          <p:cNvPr id="9" name="Овал 8"/>
          <p:cNvSpPr/>
          <p:nvPr/>
        </p:nvSpPr>
        <p:spPr>
          <a:xfrm>
            <a:off x="2195736" y="5013176"/>
            <a:ext cx="4248472" cy="139553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Различные методики синтеза и модифицирование поверхности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15816" y="188640"/>
            <a:ext cx="3096344" cy="201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Верификация эффектов и фундаментальных причин появления «новых свойств»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59832" y="3645024"/>
            <a:ext cx="2520280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Размерные и поверхностные эффекты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059832" y="2420888"/>
            <a:ext cx="2520280" cy="1368152"/>
          </a:xfrm>
          <a:prstGeom prst="ellipse">
            <a:avLst/>
          </a:prstGeom>
          <a:solidFill>
            <a:srgbClr val="0E18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Малый размер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(до 100 нм)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«рабочие лошадки»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2924944"/>
            <a:ext cx="2664296" cy="2376264"/>
          </a:xfrm>
          <a:prstGeom prst="ellipse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Магнитные </a:t>
            </a:r>
            <a:r>
              <a:rPr lang="ru-RU"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наночастицы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771800" y="407707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858294">
            <a:off x="2342979" y="4896049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445739">
            <a:off x="2620905" y="3214856"/>
            <a:ext cx="636336" cy="428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580112" y="4077072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9445739">
            <a:off x="5861264" y="4871040"/>
            <a:ext cx="636336" cy="428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858294">
            <a:off x="5447623" y="3211290"/>
            <a:ext cx="883822" cy="518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2703083">
            <a:off x="5103650" y="2151329"/>
            <a:ext cx="1944216" cy="4773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48264" y="692696"/>
            <a:ext cx="2088232" cy="1800200"/>
          </a:xfrm>
          <a:prstGeom prst="ellipse">
            <a:avLst/>
          </a:prstGeom>
          <a:solidFill>
            <a:srgbClr val="E923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7322753">
            <a:off x="7443446" y="2254349"/>
            <a:ext cx="636336" cy="741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2483768" y="1340768"/>
            <a:ext cx="1008112" cy="4104456"/>
            <a:chOff x="2483768" y="1340768"/>
            <a:chExt cx="1008112" cy="4104456"/>
          </a:xfrm>
        </p:grpSpPr>
        <p:sp>
          <p:nvSpPr>
            <p:cNvPr id="25" name="Выгнутая влево стрелка 24"/>
            <p:cNvSpPr/>
            <p:nvPr/>
          </p:nvSpPr>
          <p:spPr>
            <a:xfrm>
              <a:off x="2771800" y="1484784"/>
              <a:ext cx="648072" cy="1512168"/>
            </a:xfrm>
            <a:prstGeom prst="curved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Выгнутая влево стрелка 25"/>
            <p:cNvSpPr/>
            <p:nvPr/>
          </p:nvSpPr>
          <p:spPr>
            <a:xfrm>
              <a:off x="2627784" y="1340768"/>
              <a:ext cx="864096" cy="2808312"/>
            </a:xfrm>
            <a:prstGeom prst="curved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Выгнутая влево стрелка 26"/>
            <p:cNvSpPr/>
            <p:nvPr/>
          </p:nvSpPr>
          <p:spPr>
            <a:xfrm>
              <a:off x="2483768" y="1340768"/>
              <a:ext cx="936104" cy="4104456"/>
            </a:xfrm>
            <a:prstGeom prst="curvedRightArrow">
              <a:avLst>
                <a:gd name="adj1" fmla="val 25000"/>
                <a:gd name="adj2" fmla="val 52222"/>
                <a:gd name="adj3" fmla="val 25000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 rot="7090888">
            <a:off x="3204962" y="1330200"/>
            <a:ext cx="77311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 rot="7090888">
            <a:off x="741161" y="1300038"/>
            <a:ext cx="773113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6500612" y="1198437"/>
            <a:ext cx="0" cy="1439863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132312" y="2041400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H</a:t>
            </a:r>
            <a:endParaRPr lang="ru-RU" altLang="ru-RU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1126924" y="1168275"/>
            <a:ext cx="0" cy="10842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2437" y="1858744"/>
            <a:ext cx="2444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Ось </a:t>
            </a:r>
          </a:p>
          <a:p>
            <a:pPr eaLnBrk="1" hangingPunct="1"/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кристаллографической</a:t>
            </a:r>
          </a:p>
          <a:p>
            <a:pPr eaLnBrk="1" hangingPunct="1"/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анизотропии</a:t>
            </a:r>
          </a:p>
        </p:txBody>
      </p:sp>
      <p:sp>
        <p:nvSpPr>
          <p:cNvPr id="11" name="Выгнутая вправо стрелка 10"/>
          <p:cNvSpPr/>
          <p:nvPr/>
        </p:nvSpPr>
        <p:spPr>
          <a:xfrm rot="10800000">
            <a:off x="5260774" y="1147637"/>
            <a:ext cx="374650" cy="1163638"/>
          </a:xfrm>
          <a:prstGeom prst="curvedLeftArrow">
            <a:avLst>
              <a:gd name="adj1" fmla="val 25000"/>
              <a:gd name="adj2" fmla="val 89025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27137" y="2443037"/>
            <a:ext cx="22320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Возможные направления магнитного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момента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частицы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 rot="7090888">
            <a:off x="5395712" y="1333375"/>
            <a:ext cx="77311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5781474" y="1127000"/>
            <a:ext cx="0" cy="1316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 rot="10800000">
            <a:off x="6653012" y="1546100"/>
            <a:ext cx="684212" cy="361950"/>
          </a:xfrm>
          <a:prstGeom prst="leftArrow">
            <a:avLst>
              <a:gd name="adj1" fmla="val 50000"/>
              <a:gd name="adj2" fmla="val 84899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" name="Выгнутая вправо стрелка 15"/>
          <p:cNvSpPr/>
          <p:nvPr/>
        </p:nvSpPr>
        <p:spPr>
          <a:xfrm rot="10800000">
            <a:off x="7589637" y="1223837"/>
            <a:ext cx="374650" cy="1163638"/>
          </a:xfrm>
          <a:prstGeom prst="curvedLeftArrow">
            <a:avLst>
              <a:gd name="adj1" fmla="val 25000"/>
              <a:gd name="adj2" fmla="val 89025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8129387" y="1147637"/>
            <a:ext cx="0" cy="1316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5675112" y="2409700"/>
            <a:ext cx="3397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1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endParaRPr lang="ru-RU" altLang="ru-RU" sz="2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33"/>
          <p:cNvSpPr>
            <a:spLocks noChangeArrowheads="1"/>
          </p:cNvSpPr>
          <p:nvPr/>
        </p:nvSpPr>
        <p:spPr bwMode="auto">
          <a:xfrm>
            <a:off x="8213524" y="2339850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47"/>
          <p:cNvGrpSpPr>
            <a:grpSpLocks/>
          </p:cNvGrpSpPr>
          <p:nvPr/>
        </p:nvGrpSpPr>
        <p:grpSpPr bwMode="auto">
          <a:xfrm>
            <a:off x="884037" y="2876425"/>
            <a:ext cx="647700" cy="935037"/>
            <a:chOff x="971600" y="3861048"/>
            <a:chExt cx="792088" cy="1152128"/>
          </a:xfrm>
        </p:grpSpPr>
        <p:cxnSp>
          <p:nvCxnSpPr>
            <p:cNvPr id="21" name="Прямая со стрелкой 20"/>
            <p:cNvCxnSpPr/>
            <p:nvPr/>
          </p:nvCxnSpPr>
          <p:spPr>
            <a:xfrm flipV="1">
              <a:off x="971600" y="3933422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V="1">
              <a:off x="1124969" y="4085996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1276398" y="4238570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1429769" y="4391144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1581197" y="4541762"/>
              <a:ext cx="0" cy="289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971600" y="4293340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V="1">
              <a:off x="1124969" y="4445914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1276398" y="4598488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V="1">
              <a:off x="1620025" y="3861048"/>
              <a:ext cx="0" cy="287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V="1">
              <a:off x="1115263" y="4725633"/>
              <a:ext cx="0" cy="287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V="1">
              <a:off x="1437534" y="4725633"/>
              <a:ext cx="0" cy="287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V="1">
              <a:off x="1276398" y="3878652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V="1">
              <a:off x="1429769" y="4029271"/>
              <a:ext cx="0" cy="289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1581197" y="4181844"/>
              <a:ext cx="0" cy="289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V="1">
              <a:off x="1734567" y="4334418"/>
              <a:ext cx="0" cy="289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V="1">
              <a:off x="971600" y="4653258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V="1">
              <a:off x="1763688" y="3933422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V="1">
              <a:off x="1691856" y="4653258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48"/>
          <p:cNvGrpSpPr>
            <a:grpSpLocks/>
          </p:cNvGrpSpPr>
          <p:nvPr/>
        </p:nvGrpSpPr>
        <p:grpSpPr bwMode="auto">
          <a:xfrm>
            <a:off x="7724574" y="2876425"/>
            <a:ext cx="647700" cy="935037"/>
            <a:chOff x="971600" y="3861048"/>
            <a:chExt cx="792088" cy="1152128"/>
          </a:xfrm>
        </p:grpSpPr>
        <p:cxnSp>
          <p:nvCxnSpPr>
            <p:cNvPr id="40" name="Прямая со стрелкой 39"/>
            <p:cNvCxnSpPr/>
            <p:nvPr/>
          </p:nvCxnSpPr>
          <p:spPr>
            <a:xfrm flipV="1">
              <a:off x="971600" y="3933422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V="1">
              <a:off x="1124971" y="4085996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flipV="1">
              <a:off x="1276399" y="4238570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V="1">
              <a:off x="1429769" y="4391144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flipV="1">
              <a:off x="1581197" y="4541762"/>
              <a:ext cx="0" cy="289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V="1">
              <a:off x="971600" y="4293340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V="1">
              <a:off x="1124971" y="4445914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V="1">
              <a:off x="1276399" y="4598488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flipV="1">
              <a:off x="1620025" y="3861048"/>
              <a:ext cx="0" cy="287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V="1">
              <a:off x="1115263" y="4725633"/>
              <a:ext cx="0" cy="287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V="1">
              <a:off x="1437534" y="4725633"/>
              <a:ext cx="0" cy="287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flipV="1">
              <a:off x="1276399" y="3878652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 flipV="1">
              <a:off x="1429769" y="4029271"/>
              <a:ext cx="0" cy="289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flipV="1">
              <a:off x="1581197" y="4181844"/>
              <a:ext cx="0" cy="289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V="1">
              <a:off x="1734568" y="4334418"/>
              <a:ext cx="0" cy="289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V="1">
              <a:off x="971600" y="4653258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V="1">
              <a:off x="1763688" y="3933422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flipV="1">
              <a:off x="1691857" y="4653258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67"/>
          <p:cNvGrpSpPr>
            <a:grpSpLocks/>
          </p:cNvGrpSpPr>
          <p:nvPr/>
        </p:nvGrpSpPr>
        <p:grpSpPr bwMode="auto">
          <a:xfrm rot="10800000">
            <a:off x="5492549" y="2876425"/>
            <a:ext cx="647700" cy="935037"/>
            <a:chOff x="971600" y="3861048"/>
            <a:chExt cx="792088" cy="1152128"/>
          </a:xfrm>
        </p:grpSpPr>
        <p:cxnSp>
          <p:nvCxnSpPr>
            <p:cNvPr id="59" name="Прямая со стрелкой 58"/>
            <p:cNvCxnSpPr/>
            <p:nvPr/>
          </p:nvCxnSpPr>
          <p:spPr>
            <a:xfrm flipV="1">
              <a:off x="979366" y="3933422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 flipV="1">
              <a:off x="1132735" y="4085996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flipV="1">
              <a:off x="1284164" y="4238570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flipV="1">
              <a:off x="1437534" y="4391144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flipV="1">
              <a:off x="1588963" y="4533938"/>
              <a:ext cx="0" cy="289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 flipV="1">
              <a:off x="979366" y="4293340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 flipV="1">
              <a:off x="1132735" y="4445914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 flipV="1">
              <a:off x="1284164" y="4598488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 flipV="1">
              <a:off x="1627791" y="3861048"/>
              <a:ext cx="0" cy="287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flipV="1">
              <a:off x="1123029" y="4725633"/>
              <a:ext cx="0" cy="287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/>
            <p:nvPr/>
          </p:nvCxnSpPr>
          <p:spPr>
            <a:xfrm flipV="1">
              <a:off x="1445300" y="4725633"/>
              <a:ext cx="0" cy="287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 flipV="1">
              <a:off x="1284164" y="3878652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 flipV="1">
              <a:off x="1437534" y="4021446"/>
              <a:ext cx="0" cy="289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flipV="1">
              <a:off x="1588963" y="4174020"/>
              <a:ext cx="0" cy="289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 flipV="1">
              <a:off x="1742332" y="4326594"/>
              <a:ext cx="0" cy="289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 flipV="1">
              <a:off x="979366" y="4653258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 flipV="1">
              <a:off x="1771454" y="3933422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 flipV="1">
              <a:off x="1699621" y="4653258"/>
              <a:ext cx="0" cy="287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Line 11"/>
          <p:cNvSpPr>
            <a:spLocks noChangeShapeType="1"/>
          </p:cNvSpPr>
          <p:nvPr/>
        </p:nvSpPr>
        <p:spPr bwMode="auto">
          <a:xfrm flipV="1">
            <a:off x="3598662" y="1052387"/>
            <a:ext cx="0" cy="1316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085184"/>
            <a:ext cx="2347530" cy="83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683568" y="39330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спин</a:t>
            </a:r>
            <a:r>
              <a:rPr lang="en-US" dirty="0" smtClean="0"/>
              <a:t> </a:t>
            </a:r>
            <a:r>
              <a:rPr lang="ru-RU" dirty="0" smtClean="0"/>
              <a:t>атома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251520" y="4869160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" pitchFamily="18" charset="0"/>
                <a:cs typeface="Times" pitchFamily="18" charset="0"/>
              </a:rPr>
              <a:t>Время переворота </a:t>
            </a:r>
            <a:r>
              <a:rPr lang="ru-RU" dirty="0" smtClean="0">
                <a:latin typeface="Times" pitchFamily="18" charset="0"/>
                <a:cs typeface="Times" pitchFamily="18" charset="0"/>
                <a:sym typeface="Symbol"/>
              </a:rPr>
              <a:t> (или релаксации) магнитного момента частицы зависит от фундаментального параметра </a:t>
            </a:r>
            <a:r>
              <a:rPr lang="en-US" b="1" dirty="0" smtClean="0">
                <a:latin typeface="Times" pitchFamily="18" charset="0"/>
                <a:cs typeface="Times" pitchFamily="18" charset="0"/>
                <a:sym typeface="Symbol"/>
              </a:rPr>
              <a:t>K </a:t>
            </a:r>
            <a:r>
              <a:rPr lang="ru-RU" b="1" dirty="0" smtClean="0">
                <a:latin typeface="Times" pitchFamily="18" charset="0"/>
                <a:cs typeface="Times" pitchFamily="18" charset="0"/>
                <a:sym typeface="Symbol"/>
              </a:rPr>
              <a:t>– константы магнитной анизотропии</a:t>
            </a:r>
            <a:r>
              <a:rPr lang="ru-RU" dirty="0" smtClean="0">
                <a:latin typeface="Times" pitchFamily="18" charset="0"/>
                <a:cs typeface="Times" pitchFamily="18" charset="0"/>
                <a:sym typeface="Symbol"/>
              </a:rPr>
              <a:t>, объёма частицы </a:t>
            </a:r>
            <a:r>
              <a:rPr lang="en-US" dirty="0" smtClean="0">
                <a:latin typeface="Times" pitchFamily="18" charset="0"/>
                <a:cs typeface="Times" pitchFamily="18" charset="0"/>
                <a:sym typeface="Symbol"/>
              </a:rPr>
              <a:t>V </a:t>
            </a:r>
            <a:r>
              <a:rPr lang="ru-RU" dirty="0" smtClean="0">
                <a:latin typeface="Times" pitchFamily="18" charset="0"/>
                <a:cs typeface="Times" pitchFamily="18" charset="0"/>
                <a:sym typeface="Symbol"/>
              </a:rPr>
              <a:t>и  температуры  (</a:t>
            </a:r>
            <a:r>
              <a:rPr lang="ru-RU" baseline="-25000" dirty="0" smtClean="0">
                <a:latin typeface="Times" pitchFamily="18" charset="0"/>
                <a:cs typeface="Times" pitchFamily="18" charset="0"/>
                <a:sym typeface="Symbol"/>
              </a:rPr>
              <a:t>0</a:t>
            </a:r>
            <a:r>
              <a:rPr lang="ru-RU" dirty="0" smtClean="0">
                <a:latin typeface="Times" pitchFamily="18" charset="0"/>
                <a:cs typeface="Times" pitchFamily="18" charset="0"/>
                <a:sym typeface="Symbol"/>
              </a:rPr>
              <a:t> </a:t>
            </a:r>
            <a:r>
              <a:rPr lang="en-US" dirty="0" smtClean="0">
                <a:latin typeface="Times" pitchFamily="18" charset="0"/>
                <a:cs typeface="Times" pitchFamily="18" charset="0"/>
                <a:sym typeface="Symbol"/>
              </a:rPr>
              <a:t>~ 10</a:t>
            </a:r>
            <a:r>
              <a:rPr lang="en-US" baseline="30000" dirty="0" smtClean="0">
                <a:latin typeface="Times" pitchFamily="18" charset="0"/>
                <a:cs typeface="Times" pitchFamily="18" charset="0"/>
                <a:sym typeface="Symbol"/>
              </a:rPr>
              <a:t>-9</a:t>
            </a:r>
            <a:r>
              <a:rPr lang="en-US" dirty="0" smtClean="0">
                <a:latin typeface="Times" pitchFamily="18" charset="0"/>
                <a:cs typeface="Times" pitchFamily="18" charset="0"/>
                <a:sym typeface="Symbol"/>
              </a:rPr>
              <a:t>-10</a:t>
            </a:r>
            <a:r>
              <a:rPr lang="en-US" baseline="30000" dirty="0" smtClean="0">
                <a:latin typeface="Times" pitchFamily="18" charset="0"/>
                <a:cs typeface="Times" pitchFamily="18" charset="0"/>
                <a:sym typeface="Symbol"/>
              </a:rPr>
              <a:t>-13</a:t>
            </a:r>
            <a:r>
              <a:rPr lang="en-US" dirty="0" smtClean="0">
                <a:latin typeface="Times" pitchFamily="18" charset="0"/>
                <a:cs typeface="Times" pitchFamily="18" charset="0"/>
                <a:sym typeface="Symbol"/>
              </a:rPr>
              <a:t> s - </a:t>
            </a:r>
            <a:r>
              <a:rPr lang="ru-RU" dirty="0" smtClean="0">
                <a:latin typeface="Times" pitchFamily="18" charset="0"/>
                <a:cs typeface="Times" pitchFamily="18" charset="0"/>
                <a:sym typeface="Symbol"/>
              </a:rPr>
              <a:t> характерное время</a:t>
            </a:r>
            <a:r>
              <a:rPr lang="en-US" dirty="0" smtClean="0">
                <a:latin typeface="Times" pitchFamily="18" charset="0"/>
                <a:cs typeface="Times" pitchFamily="18" charset="0"/>
                <a:sym typeface="Symbol"/>
              </a:rPr>
              <a:t>, </a:t>
            </a:r>
            <a:r>
              <a:rPr lang="ru-RU" dirty="0" smtClean="0">
                <a:latin typeface="Times" pitchFamily="18" charset="0"/>
                <a:cs typeface="Times" pitchFamily="18" charset="0"/>
                <a:sym typeface="Symbol"/>
              </a:rPr>
              <a:t>слабо зависящее от </a:t>
            </a:r>
            <a:r>
              <a:rPr lang="en-US" dirty="0" smtClean="0">
                <a:latin typeface="Times" pitchFamily="18" charset="0"/>
                <a:cs typeface="Times" pitchFamily="18" charset="0"/>
                <a:sym typeface="Symbol"/>
              </a:rPr>
              <a:t>T</a:t>
            </a:r>
            <a:r>
              <a:rPr lang="ru-RU" dirty="0" smtClean="0">
                <a:latin typeface="Times" pitchFamily="18" charset="0"/>
                <a:cs typeface="Times" pitchFamily="18" charset="0"/>
                <a:sym typeface="Symbol"/>
              </a:rPr>
              <a:t> 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0" y="0"/>
            <a:ext cx="86015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Основная особенность магнитных свойств ферро-</a:t>
            </a:r>
            <a:r>
              <a:rPr lang="en-US" sz="2000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ru-RU" sz="2000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и </a:t>
            </a:r>
            <a:r>
              <a:rPr lang="ru-RU" sz="2000" b="1" dirty="0" err="1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ферри-магнитных</a:t>
            </a:r>
            <a:r>
              <a:rPr lang="ru-RU" sz="2000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однодоменных наночастиц: </a:t>
            </a:r>
            <a:r>
              <a:rPr lang="ru-RU" sz="2000" b="1" dirty="0" err="1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наномагнит</a:t>
            </a:r>
            <a:r>
              <a:rPr lang="ru-RU" sz="2000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, который нельзя размагнитить, </a:t>
            </a:r>
          </a:p>
          <a:p>
            <a:r>
              <a:rPr lang="ru-RU" sz="2000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а можно только </a:t>
            </a:r>
            <a:r>
              <a:rPr lang="ru-RU" sz="2000" b="1" dirty="0" err="1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перемагнитить</a:t>
            </a:r>
            <a:endParaRPr lang="ru-RU" sz="2000" b="1" dirty="0">
              <a:solidFill>
                <a:srgbClr val="0E18E2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635896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большая роль магнитной анизотропии и тепловых флуктуаций</a:t>
            </a:r>
            <a:endParaRPr lang="ru-RU" b="1" dirty="0">
              <a:solidFill>
                <a:srgbClr val="0E18E2"/>
              </a:solidFill>
              <a:latin typeface="Times" pitchFamily="18" charset="0"/>
              <a:cs typeface="Times" pitchFamily="18" charset="0"/>
            </a:endParaRPr>
          </a:p>
        </p:txBody>
      </p:sp>
      <p:cxnSp>
        <p:nvCxnSpPr>
          <p:cNvPr id="101" name="Прямая со стрелкой 100"/>
          <p:cNvCxnSpPr/>
          <p:nvPr/>
        </p:nvCxnSpPr>
        <p:spPr bwMode="auto">
          <a:xfrm flipV="1">
            <a:off x="611560" y="4005064"/>
            <a:ext cx="0" cy="233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Line 11"/>
          <p:cNvSpPr>
            <a:spLocks noChangeShapeType="1"/>
          </p:cNvSpPr>
          <p:nvPr/>
        </p:nvSpPr>
        <p:spPr bwMode="auto">
          <a:xfrm flipV="1">
            <a:off x="4283968" y="2564904"/>
            <a:ext cx="0" cy="1316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3" name="Выгнутая вправо стрелка 102"/>
          <p:cNvSpPr/>
          <p:nvPr/>
        </p:nvSpPr>
        <p:spPr>
          <a:xfrm>
            <a:off x="8303393" y="1258838"/>
            <a:ext cx="373063" cy="1162050"/>
          </a:xfrm>
          <a:prstGeom prst="curvedLeftArrow">
            <a:avLst>
              <a:gd name="adj1" fmla="val 25000"/>
              <a:gd name="adj2" fmla="val 89025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 descr="D:\d disk\DIMA\NEW-NEW\neel3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257" y="188640"/>
            <a:ext cx="435701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7164288" y="1628800"/>
            <a:ext cx="1800200" cy="147732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Линия разграничения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СПМ– </a:t>
            </a:r>
            <a:r>
              <a:rPr lang="ru-RU" altLang="ru-RU" b="1" dirty="0" err="1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заблокирован-ное</a:t>
            </a:r>
            <a:r>
              <a:rPr lang="ru-RU" altLang="ru-RU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состояние </a:t>
            </a:r>
          </a:p>
        </p:txBody>
      </p:sp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68262" y="0"/>
            <a:ext cx="9075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магнитные свойства ферро-</a:t>
            </a:r>
            <a:r>
              <a:rPr lang="en-US" sz="2000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ru-RU" sz="2000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и </a:t>
            </a:r>
            <a:r>
              <a:rPr lang="ru-RU" sz="2000" b="1" dirty="0" err="1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ферри-магнитных</a:t>
            </a:r>
            <a:r>
              <a:rPr lang="ru-RU" sz="2000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 однодоменных наночастиц</a:t>
            </a:r>
            <a:endParaRPr lang="ru-RU" altLang="ru-RU" sz="2000" dirty="0">
              <a:solidFill>
                <a:srgbClr val="FF33CC"/>
              </a:solidFill>
            </a:endParaRP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241988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9512" y="2564904"/>
            <a:ext cx="2736304" cy="830997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заблокированное состояние  </a:t>
            </a:r>
            <a:r>
              <a:rPr lang="en-US" altLang="ru-RU" sz="16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T&lt; T</a:t>
            </a:r>
            <a:r>
              <a:rPr lang="en-US" altLang="ru-RU" sz="1600" b="1" baseline="-250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altLang="ru-RU" sz="16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в течение «временного окна» по оси </a:t>
            </a:r>
            <a:r>
              <a:rPr lang="en-US" altLang="ru-RU" sz="16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altLang="ru-RU" sz="16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600" dirty="0">
              <a:solidFill>
                <a:srgbClr val="0E18E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7308304" y="476672"/>
            <a:ext cx="1656184" cy="1077218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b="1" dirty="0" err="1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Суперпара-магнитное</a:t>
            </a:r>
            <a:r>
              <a:rPr lang="ru-RU" altLang="ru-RU" sz="16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 (СПМ) </a:t>
            </a:r>
            <a:endParaRPr lang="ru-RU" altLang="ru-RU" sz="1600" b="1" dirty="0">
              <a:solidFill>
                <a:srgbClr val="0E18E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6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состояние</a:t>
            </a:r>
            <a:r>
              <a:rPr lang="en-US" altLang="ru-RU" sz="16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 T&gt;T</a:t>
            </a:r>
            <a:r>
              <a:rPr lang="en-US" altLang="ru-RU" sz="1600" b="1" baseline="-250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altLang="ru-RU" sz="1600" b="1" baseline="-25000" dirty="0">
              <a:solidFill>
                <a:srgbClr val="0E18E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21343486">
            <a:off x="2913198" y="2755819"/>
            <a:ext cx="660448" cy="288925"/>
          </a:xfrm>
          <a:prstGeom prst="rightArrow">
            <a:avLst/>
          </a:prstGeom>
          <a:solidFill>
            <a:srgbClr val="0070C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6228110" y="1052736"/>
            <a:ext cx="1080194" cy="431354"/>
          </a:xfrm>
          <a:prstGeom prst="rightArrow">
            <a:avLst/>
          </a:prstGeom>
          <a:solidFill>
            <a:srgbClr val="0070C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 rot="7090888">
            <a:off x="3509742" y="1904523"/>
            <a:ext cx="77311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3868670" y="1844824"/>
            <a:ext cx="0" cy="100811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5" name="Выгнутая вправо стрелка 24"/>
          <p:cNvSpPr/>
          <p:nvPr/>
        </p:nvSpPr>
        <p:spPr>
          <a:xfrm rot="10800000">
            <a:off x="4989438" y="620689"/>
            <a:ext cx="374650" cy="1163638"/>
          </a:xfrm>
          <a:prstGeom prst="curvedLeftArrow">
            <a:avLst>
              <a:gd name="adj1" fmla="val 25000"/>
              <a:gd name="adj2" fmla="val 89025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право стрелка 29"/>
          <p:cNvSpPr/>
          <p:nvPr/>
        </p:nvSpPr>
        <p:spPr>
          <a:xfrm>
            <a:off x="5610102" y="731889"/>
            <a:ext cx="373063" cy="1162050"/>
          </a:xfrm>
          <a:prstGeom prst="curvedLeftArrow">
            <a:avLst>
              <a:gd name="adj1" fmla="val 25000"/>
              <a:gd name="adj2" fmla="val 89025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 rot="7090888">
            <a:off x="5064923" y="873517"/>
            <a:ext cx="77311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5436096" y="620688"/>
            <a:ext cx="0" cy="1316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6228184" y="2564904"/>
            <a:ext cx="936104" cy="14401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645024"/>
            <a:ext cx="347279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07504" y="1988840"/>
            <a:ext cx="28083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de-DE" altLang="ru-RU" sz="2200" b="1" i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ru-RU" sz="2200" baseline="-250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altLang="ru-RU" sz="2200" dirty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de-DE" altLang="ru-RU" sz="2200" b="1" i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altLang="ru-RU" sz="2200" dirty="0" smtClean="0">
                <a:solidFill>
                  <a:srgbClr val="0E18E2"/>
                </a:solidFill>
                <a:latin typeface="Times"/>
                <a:cs typeface="Times"/>
              </a:rPr>
              <a:t>·</a:t>
            </a:r>
            <a:r>
              <a:rPr lang="de-DE" altLang="ru-RU" sz="2200" b="1" i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altLang="ru-RU" sz="22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altLang="ru-RU" sz="22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e-DE" altLang="ru-RU" sz="2200" dirty="0" err="1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altLang="ru-RU" sz="2200" dirty="0" err="1" smtClean="0">
                <a:solidFill>
                  <a:srgbClr val="0E18E2"/>
                </a:solidFill>
                <a:latin typeface="Times"/>
                <a:cs typeface="Times"/>
              </a:rPr>
              <a:t>·</a:t>
            </a:r>
            <a:r>
              <a:rPr lang="de-DE" altLang="ru-RU" sz="2200" dirty="0" err="1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de-DE" altLang="ru-RU" sz="2200" dirty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2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en-US" altLang="ru-RU" sz="2200" baseline="-250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de-DE" altLang="ru-RU" sz="2200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2200" dirty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de-DE" altLang="ru-RU" sz="2200" baseline="-25000" dirty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ru-RU" sz="2200" dirty="0" smtClean="0">
                <a:solidFill>
                  <a:srgbClr val="0E18E2"/>
                </a:solidFill>
                <a:sym typeface="Symbol" pitchFamily="18" charset="2"/>
              </a:rPr>
              <a:t>)]</a:t>
            </a:r>
            <a:r>
              <a:rPr lang="ru-RU" altLang="ru-RU" sz="2200" dirty="0" smtClean="0">
                <a:solidFill>
                  <a:srgbClr val="0E18E2"/>
                </a:solidFill>
                <a:sym typeface="Symbol" pitchFamily="18" charset="2"/>
              </a:rPr>
              <a:t> </a:t>
            </a:r>
            <a:endParaRPr lang="ru-RU" altLang="ru-RU" sz="2200" dirty="0">
              <a:solidFill>
                <a:srgbClr val="0E18E2"/>
              </a:solidFill>
              <a:sym typeface="Symbol" pitchFamily="18" charset="2"/>
            </a:endParaRPr>
          </a:p>
        </p:txBody>
      </p:sp>
      <p:sp>
        <p:nvSpPr>
          <p:cNvPr id="36" name="AutoShape 60"/>
          <p:cNvSpPr>
            <a:spLocks noChangeArrowheads="1"/>
          </p:cNvSpPr>
          <p:nvPr/>
        </p:nvSpPr>
        <p:spPr bwMode="auto">
          <a:xfrm rot="16200000">
            <a:off x="395536" y="1340768"/>
            <a:ext cx="720080" cy="288032"/>
          </a:xfrm>
          <a:prstGeom prst="leftArrow">
            <a:avLst>
              <a:gd name="adj1" fmla="val 50000"/>
              <a:gd name="adj2" fmla="val 84899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7" name="TextBox 36"/>
          <p:cNvSpPr txBox="1"/>
          <p:nvPr/>
        </p:nvSpPr>
        <p:spPr>
          <a:xfrm>
            <a:off x="1187624" y="1340768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при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</a:t>
            </a:r>
            <a:r>
              <a:rPr lang="de-DE" altLang="ru-RU" sz="2000" dirty="0" smtClean="0">
                <a:solidFill>
                  <a:schemeClr val="accent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=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</a:t>
            </a:r>
            <a:r>
              <a:rPr lang="en-US" altLang="ru-RU" sz="2000" baseline="-25000" dirty="0" smtClean="0">
                <a:solidFill>
                  <a:schemeClr val="accent1">
                    <a:lumMod val="75000"/>
                  </a:schemeClr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m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12" y="5541039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" pitchFamily="18" charset="0"/>
                <a:cs typeface="Times" pitchFamily="18" charset="0"/>
              </a:rPr>
              <a:t>Здесь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ru-RU" altLang="ru-RU" dirty="0" smtClean="0">
                <a:latin typeface="Times" pitchFamily="18" charset="0"/>
                <a:cs typeface="Times" pitchFamily="18" charset="0"/>
                <a:sym typeface="Symbol" pitchFamily="18" charset="2"/>
              </a:rPr>
              <a:t></a:t>
            </a:r>
            <a:r>
              <a:rPr lang="en-US" altLang="ru-RU" baseline="-25000" dirty="0" smtClean="0">
                <a:latin typeface="Times" pitchFamily="18" charset="0"/>
                <a:cs typeface="Times" pitchFamily="18" charset="0"/>
                <a:sym typeface="Symbol" pitchFamily="18" charset="2"/>
              </a:rPr>
              <a:t>m</a:t>
            </a:r>
            <a:r>
              <a:rPr lang="de-DE" altLang="ru-RU" dirty="0" smtClean="0">
                <a:latin typeface="Times" pitchFamily="18" charset="0"/>
                <a:cs typeface="Times" pitchFamily="18" charset="0"/>
              </a:rPr>
              <a:t> -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 время «наблюдения» или характерное время экспериментальной методики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: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 </a:t>
            </a:r>
          </a:p>
          <a:p>
            <a:r>
              <a:rPr lang="ru-RU" dirty="0" smtClean="0">
                <a:latin typeface="Times" pitchFamily="18" charset="0"/>
                <a:cs typeface="Times" pitchFamily="18" charset="0"/>
              </a:rPr>
              <a:t>(1-100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s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 для статических магнитных измерений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;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~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1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/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f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, 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f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частота магнитного поля, для магнитной восприимчивости (</a:t>
            </a:r>
            <a:r>
              <a:rPr lang="ru-RU" altLang="ru-RU" dirty="0" smtClean="0">
                <a:latin typeface="Times" pitchFamily="18" charset="0"/>
                <a:cs typeface="Times" pitchFamily="18" charset="0"/>
                <a:sym typeface="Symbol" pitchFamily="18" charset="2"/>
              </a:rPr>
              <a:t></a:t>
            </a:r>
            <a:r>
              <a:rPr lang="en-US" altLang="ru-RU" baseline="-25000" dirty="0" smtClean="0">
                <a:latin typeface="Times" pitchFamily="18" charset="0"/>
                <a:cs typeface="Times" pitchFamily="18" charset="0"/>
                <a:sym typeface="Symbol" pitchFamily="18" charset="2"/>
              </a:rPr>
              <a:t>m</a:t>
            </a:r>
            <a:r>
              <a:rPr lang="de-DE" altLang="ru-RU" dirty="0" smtClean="0">
                <a:latin typeface="Times" pitchFamily="18" charset="0"/>
                <a:cs typeface="Times" pitchFamily="18" charset="0"/>
              </a:rPr>
              <a:t> ~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10</a:t>
            </a:r>
            <a:r>
              <a:rPr lang="ru-RU" baseline="30000" dirty="0" smtClean="0">
                <a:latin typeface="Times" pitchFamily="18" charset="0"/>
                <a:cs typeface="Times" pitchFamily="18" charset="0"/>
              </a:rPr>
              <a:t>-1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-10</a:t>
            </a:r>
            <a:r>
              <a:rPr lang="ru-RU" baseline="30000" dirty="0" smtClean="0">
                <a:latin typeface="Times" pitchFamily="18" charset="0"/>
                <a:cs typeface="Times" pitchFamily="18" charset="0"/>
              </a:rPr>
              <a:t>-4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s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), для эффекта </a:t>
            </a:r>
            <a:r>
              <a:rPr lang="ru-RU" dirty="0" err="1" smtClean="0">
                <a:latin typeface="Times" pitchFamily="18" charset="0"/>
                <a:cs typeface="Times" pitchFamily="18" charset="0"/>
              </a:rPr>
              <a:t>Мёссбауэра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 на </a:t>
            </a:r>
            <a:r>
              <a:rPr lang="en-US" baseline="30000" dirty="0" smtClean="0">
                <a:latin typeface="Times" pitchFamily="18" charset="0"/>
                <a:cs typeface="Times" pitchFamily="18" charset="0"/>
              </a:rPr>
              <a:t>57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Fe </a:t>
            </a:r>
            <a:r>
              <a:rPr lang="ru-RU" altLang="ru-RU" dirty="0" smtClean="0">
                <a:latin typeface="Times" pitchFamily="18" charset="0"/>
                <a:cs typeface="Times" pitchFamily="18" charset="0"/>
                <a:sym typeface="Symbol" pitchFamily="18" charset="2"/>
              </a:rPr>
              <a:t></a:t>
            </a:r>
            <a:r>
              <a:rPr lang="en-US" altLang="ru-RU" baseline="-25000" dirty="0" smtClean="0">
                <a:latin typeface="Times" pitchFamily="18" charset="0"/>
                <a:cs typeface="Times" pitchFamily="18" charset="0"/>
                <a:sym typeface="Symbol" pitchFamily="18" charset="2"/>
              </a:rPr>
              <a:t>m</a:t>
            </a:r>
            <a:r>
              <a:rPr lang="de-DE" altLang="ru-RU" dirty="0" smtClean="0">
                <a:latin typeface="Times" pitchFamily="18" charset="0"/>
                <a:cs typeface="Times" pitchFamily="18" charset="0"/>
              </a:rPr>
              <a:t> ~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10</a:t>
            </a:r>
            <a:r>
              <a:rPr lang="ru-RU" baseline="30000" dirty="0" smtClean="0">
                <a:latin typeface="Times" pitchFamily="18" charset="0"/>
                <a:cs typeface="Times" pitchFamily="18" charset="0"/>
              </a:rPr>
              <a:t>-</a:t>
            </a:r>
            <a:r>
              <a:rPr lang="en-US" baseline="30000" dirty="0" smtClean="0">
                <a:latin typeface="Times" pitchFamily="18" charset="0"/>
                <a:cs typeface="Times" pitchFamily="18" charset="0"/>
              </a:rPr>
              <a:t>8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-10</a:t>
            </a:r>
            <a:r>
              <a:rPr lang="ru-RU" baseline="30000" dirty="0" smtClean="0">
                <a:latin typeface="Times" pitchFamily="18" charset="0"/>
                <a:cs typeface="Times" pitchFamily="18" charset="0"/>
              </a:rPr>
              <a:t>-</a:t>
            </a:r>
            <a:r>
              <a:rPr lang="en-US" baseline="30000" dirty="0" smtClean="0">
                <a:latin typeface="Times" pitchFamily="18" charset="0"/>
                <a:cs typeface="Times" pitchFamily="18" charset="0"/>
              </a:rPr>
              <a:t>10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s,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для ФМР резонанса </a:t>
            </a:r>
            <a:r>
              <a:rPr lang="ru-RU" altLang="ru-RU" dirty="0" smtClean="0">
                <a:latin typeface="Times" pitchFamily="18" charset="0"/>
                <a:cs typeface="Times" pitchFamily="18" charset="0"/>
                <a:sym typeface="Symbol" pitchFamily="18" charset="2"/>
              </a:rPr>
              <a:t></a:t>
            </a:r>
            <a:r>
              <a:rPr lang="en-US" altLang="ru-RU" baseline="-25000" dirty="0" smtClean="0">
                <a:latin typeface="Times" pitchFamily="18" charset="0"/>
                <a:cs typeface="Times" pitchFamily="18" charset="0"/>
                <a:sym typeface="Symbol" pitchFamily="18" charset="2"/>
              </a:rPr>
              <a:t>m</a:t>
            </a:r>
            <a:r>
              <a:rPr lang="de-DE" altLang="ru-RU" dirty="0" smtClean="0">
                <a:latin typeface="Times" pitchFamily="18" charset="0"/>
                <a:cs typeface="Times" pitchFamily="18" charset="0"/>
              </a:rPr>
              <a:t> ~ </a:t>
            </a:r>
            <a:r>
              <a:rPr lang="ru-RU" altLang="ru-RU" dirty="0" smtClean="0">
                <a:latin typeface="Times" pitchFamily="18" charset="0"/>
                <a:cs typeface="Times" pitchFamily="18" charset="0"/>
              </a:rPr>
              <a:t>1</a:t>
            </a:r>
            <a:r>
              <a:rPr lang="en-US" altLang="ru-RU" dirty="0" smtClean="0">
                <a:latin typeface="Times" pitchFamily="18" charset="0"/>
                <a:cs typeface="Times" pitchFamily="18" charset="0"/>
              </a:rPr>
              <a:t>/</a:t>
            </a:r>
            <a:r>
              <a:rPr lang="en-US" altLang="ru-RU" i="1" dirty="0" smtClean="0">
                <a:latin typeface="Times" pitchFamily="18" charset="0"/>
                <a:cs typeface="Times" pitchFamily="18" charset="0"/>
              </a:rPr>
              <a:t>f</a:t>
            </a:r>
            <a:r>
              <a:rPr lang="en-US" altLang="ru-RU" dirty="0" smtClean="0">
                <a:latin typeface="Times" pitchFamily="18" charset="0"/>
                <a:cs typeface="Times" pitchFamily="18" charset="0"/>
              </a:rPr>
              <a:t> ~ 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10</a:t>
            </a:r>
            <a:r>
              <a:rPr lang="ru-RU" baseline="30000" dirty="0" smtClean="0">
                <a:latin typeface="Times" pitchFamily="18" charset="0"/>
                <a:cs typeface="Times" pitchFamily="18" charset="0"/>
              </a:rPr>
              <a:t>-10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-10</a:t>
            </a:r>
            <a:r>
              <a:rPr lang="ru-RU" baseline="30000" dirty="0" smtClean="0">
                <a:latin typeface="Times" pitchFamily="18" charset="0"/>
                <a:cs typeface="Times" pitchFamily="18" charset="0"/>
              </a:rPr>
              <a:t>-</a:t>
            </a:r>
            <a:r>
              <a:rPr lang="en-US" baseline="30000" dirty="0" smtClean="0">
                <a:latin typeface="Times" pitchFamily="18" charset="0"/>
                <a:cs typeface="Times" pitchFamily="18" charset="0"/>
              </a:rPr>
              <a:t>11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s.</a:t>
            </a:r>
            <a:endParaRPr lang="ru-RU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95849"/>
            <a:ext cx="3893798" cy="187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933056"/>
            <a:ext cx="152945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Line 11"/>
          <p:cNvSpPr>
            <a:spLocks noChangeShapeType="1"/>
          </p:cNvSpPr>
          <p:nvPr/>
        </p:nvSpPr>
        <p:spPr bwMode="auto">
          <a:xfrm flipH="1" flipV="1">
            <a:off x="3096344" y="4149080"/>
            <a:ext cx="0" cy="5760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3168352" y="4365104"/>
            <a:ext cx="5040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de-DE" altLang="ru-RU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ru-RU" sz="22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altLang="ru-RU" sz="2200" dirty="0">
              <a:sym typeface="Symbol" pitchFamily="18" charset="2"/>
            </a:endParaRPr>
          </a:p>
        </p:txBody>
      </p:sp>
      <p:sp>
        <p:nvSpPr>
          <p:cNvPr id="4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710C834-1D12-4AF0-886C-32D11C1D763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836713"/>
            <a:ext cx="864076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zh-CN" sz="1600" kern="0" dirty="0" smtClean="0">
                <a:latin typeface="Times New Roman" pitchFamily="18" charset="0"/>
              </a:rPr>
              <a:t>Магнитная энергия </a:t>
            </a:r>
            <a:r>
              <a:rPr lang="ru-RU" altLang="zh-CN" sz="1600" kern="0" dirty="0">
                <a:latin typeface="Times New Roman" pitchFamily="18" charset="0"/>
              </a:rPr>
              <a:t>частицы, связанная </a:t>
            </a:r>
            <a:r>
              <a:rPr lang="ru-RU" altLang="zh-CN" sz="1600" b="1" kern="0" dirty="0">
                <a:latin typeface="Times New Roman" pitchFamily="18" charset="0"/>
              </a:rPr>
              <a:t>с объёмной </a:t>
            </a:r>
            <a:r>
              <a:rPr lang="ru-RU" altLang="zh-CN" sz="1600" b="1" kern="0" dirty="0" smtClean="0">
                <a:latin typeface="Times New Roman" pitchFamily="18" charset="0"/>
              </a:rPr>
              <a:t>анизотропией</a:t>
            </a:r>
            <a:endParaRPr lang="ru-RU" altLang="zh-CN" sz="1600" b="1" kern="0" dirty="0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zh-CN" sz="1600" b="1" i="1" kern="0" dirty="0" smtClean="0">
                <a:latin typeface="Times New Roman" pitchFamily="18" charset="0"/>
                <a:ea typeface="宋体" charset="-122"/>
              </a:rPr>
              <a:t>(</a:t>
            </a:r>
            <a:r>
              <a:rPr lang="en-US" altLang="zh-CN" sz="1600" b="1" i="1" kern="0" dirty="0" smtClean="0">
                <a:latin typeface="Times New Roman" pitchFamily="18" charset="0"/>
                <a:ea typeface="宋体" charset="-122"/>
              </a:rPr>
              <a:t>e</a:t>
            </a:r>
            <a:r>
              <a:rPr lang="en-US" altLang="zh-CN" sz="1600" kern="0" dirty="0" smtClean="0">
                <a:latin typeface="Times New Roman" pitchFamily="18" charset="0"/>
                <a:ea typeface="宋体" charset="-122"/>
              </a:rPr>
              <a:t> </a:t>
            </a:r>
            <a:r>
              <a:rPr lang="ru-RU" altLang="zh-CN" sz="1600" kern="0" dirty="0" smtClean="0">
                <a:latin typeface="Times New Roman" pitchFamily="18" charset="0"/>
              </a:rPr>
              <a:t> </a:t>
            </a:r>
            <a:r>
              <a:rPr lang="ru-RU" altLang="zh-CN" sz="1600" kern="0" dirty="0">
                <a:latin typeface="Times New Roman" pitchFamily="18" charset="0"/>
              </a:rPr>
              <a:t>и  </a:t>
            </a:r>
            <a:r>
              <a:rPr lang="en-US" altLang="zh-CN" sz="1600" b="1" i="1" kern="0" dirty="0">
                <a:latin typeface="Times New Roman" pitchFamily="18" charset="0"/>
                <a:ea typeface="宋体" charset="-122"/>
              </a:rPr>
              <a:t>n</a:t>
            </a:r>
            <a:r>
              <a:rPr lang="ru-RU" altLang="zh-CN" sz="1600" kern="0" dirty="0">
                <a:latin typeface="Times New Roman" pitchFamily="18" charset="0"/>
              </a:rPr>
              <a:t> </a:t>
            </a:r>
            <a:r>
              <a:rPr lang="ru-RU" altLang="zh-CN" sz="1600" kern="0" dirty="0" smtClean="0">
                <a:latin typeface="Times New Roman" pitchFamily="18" charset="0"/>
              </a:rPr>
              <a:t>- </a:t>
            </a:r>
            <a:r>
              <a:rPr lang="ru-RU" altLang="zh-CN" sz="1600" kern="0" dirty="0">
                <a:latin typeface="Times New Roman" pitchFamily="18" charset="0"/>
              </a:rPr>
              <a:t>единичные векторы магнитного момента </a:t>
            </a:r>
            <a:r>
              <a:rPr lang="ru-RU" altLang="zh-CN" sz="1600" kern="0" dirty="0" smtClean="0">
                <a:latin typeface="Times New Roman" pitchFamily="18" charset="0"/>
              </a:rPr>
              <a:t>частицы и ОЛН). </a:t>
            </a:r>
            <a:endParaRPr lang="en-US" altLang="zh-CN" sz="1600" kern="0" dirty="0">
              <a:latin typeface="Times New Roman" pitchFamily="18" charset="0"/>
              <a:ea typeface="宋体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zh-CN" sz="1600" b="1" kern="0" dirty="0" smtClean="0">
                <a:latin typeface="Times New Roman" pitchFamily="18" charset="0"/>
              </a:rPr>
              <a:t>Поверхностная анизотропия, </a:t>
            </a:r>
            <a:r>
              <a:rPr lang="ru-RU" altLang="zh-CN" sz="1600" kern="0" dirty="0" smtClean="0">
                <a:latin typeface="Times New Roman" pitchFamily="18" charset="0"/>
              </a:rPr>
              <a:t>Из-за большой доли спинов, находящихся в неполном окружении [</a:t>
            </a:r>
            <a:r>
              <a:rPr lang="en-US" altLang="zh-CN" sz="1600" kern="0" dirty="0">
                <a:latin typeface="Times New Roman" pitchFamily="18" charset="0"/>
                <a:ea typeface="宋体" charset="-122"/>
              </a:rPr>
              <a:t>A. </a:t>
            </a:r>
            <a:r>
              <a:rPr lang="en-US" altLang="zh-CN" sz="1600" kern="0" dirty="0" err="1">
                <a:latin typeface="Times New Roman" pitchFamily="18" charset="0"/>
                <a:ea typeface="宋体" charset="-122"/>
              </a:rPr>
              <a:t>Aharoni</a:t>
            </a:r>
            <a:r>
              <a:rPr lang="en-US" altLang="zh-CN" sz="1600" kern="0" dirty="0">
                <a:latin typeface="Times New Roman" pitchFamily="18" charset="0"/>
                <a:ea typeface="宋体" charset="-122"/>
              </a:rPr>
              <a:t>, J Appl. Phys. </a:t>
            </a:r>
            <a:r>
              <a:rPr lang="en-US" altLang="zh-CN" sz="1600" b="1" kern="0" dirty="0">
                <a:latin typeface="Times New Roman" pitchFamily="18" charset="0"/>
                <a:ea typeface="宋体" charset="-122"/>
              </a:rPr>
              <a:t>61</a:t>
            </a:r>
            <a:r>
              <a:rPr lang="en-US" altLang="zh-CN" sz="1600" kern="0" dirty="0">
                <a:latin typeface="Times New Roman" pitchFamily="18" charset="0"/>
                <a:ea typeface="宋体" charset="-122"/>
              </a:rPr>
              <a:t>, 3302 (1987)</a:t>
            </a:r>
            <a:r>
              <a:rPr lang="ru-RU" altLang="zh-CN" sz="1600" kern="0" dirty="0">
                <a:latin typeface="Times New Roman" pitchFamily="18" charset="0"/>
              </a:rPr>
              <a:t>]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zh-CN" sz="1600" kern="0" dirty="0" smtClean="0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zh-CN" sz="1600" kern="0" dirty="0">
                <a:latin typeface="Times New Roman" pitchFamily="18" charset="0"/>
              </a:rPr>
              <a:t>	</a:t>
            </a:r>
            <a:r>
              <a:rPr lang="en-US" altLang="zh-CN" sz="1600" kern="0" dirty="0">
                <a:latin typeface="Times New Roman" pitchFamily="18" charset="0"/>
                <a:ea typeface="宋体" charset="-122"/>
              </a:rPr>
              <a:t>S -</a:t>
            </a:r>
            <a:r>
              <a:rPr lang="ru-RU" altLang="zh-CN" sz="1600" kern="0" dirty="0">
                <a:latin typeface="Times New Roman" pitchFamily="18" charset="0"/>
              </a:rPr>
              <a:t> площадь поверхности частицы, </a:t>
            </a:r>
            <a:r>
              <a:rPr lang="en-US" altLang="zh-CN" sz="1600" kern="0" dirty="0">
                <a:latin typeface="Times New Roman" pitchFamily="18" charset="0"/>
                <a:ea typeface="宋体" charset="-122"/>
              </a:rPr>
              <a:t>K</a:t>
            </a:r>
            <a:r>
              <a:rPr lang="en-US" altLang="zh-CN" sz="1600" kern="0" baseline="-25000" dirty="0">
                <a:latin typeface="Times New Roman" pitchFamily="18" charset="0"/>
                <a:ea typeface="宋体" charset="-122"/>
              </a:rPr>
              <a:t>S</a:t>
            </a:r>
            <a:r>
              <a:rPr lang="ru-RU" altLang="zh-CN" sz="1600" kern="0" dirty="0">
                <a:latin typeface="Times New Roman" pitchFamily="18" charset="0"/>
                <a:ea typeface="宋体" charset="-122"/>
              </a:rPr>
              <a:t> </a:t>
            </a:r>
            <a:r>
              <a:rPr lang="ru-RU" altLang="zh-CN" sz="1600" kern="0" dirty="0">
                <a:latin typeface="Times New Roman" pitchFamily="18" charset="0"/>
              </a:rPr>
              <a:t>- константа поверхностной магнитной анизотропии.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zh-CN" sz="1600" b="1" kern="0" dirty="0" smtClean="0">
                <a:latin typeface="Times New Roman" pitchFamily="18" charset="0"/>
              </a:rPr>
              <a:t>Эффективная константа </a:t>
            </a:r>
            <a:r>
              <a:rPr lang="ru-RU" altLang="zh-CN" sz="1600" b="1" kern="0" dirty="0">
                <a:latin typeface="Times New Roman" pitchFamily="18" charset="0"/>
              </a:rPr>
              <a:t>анизотропии </a:t>
            </a:r>
            <a:r>
              <a:rPr lang="en-US" altLang="zh-CN" sz="1600" b="1" kern="0" dirty="0" err="1" smtClean="0">
                <a:latin typeface="Times New Roman" pitchFamily="18" charset="0"/>
                <a:ea typeface="宋体" charset="-122"/>
              </a:rPr>
              <a:t>K</a:t>
            </a:r>
            <a:r>
              <a:rPr lang="en-US" altLang="zh-CN" sz="1600" b="1" kern="0" baseline="-25000" dirty="0" err="1" smtClean="0">
                <a:latin typeface="Times New Roman" pitchFamily="18" charset="0"/>
                <a:ea typeface="宋体" charset="-122"/>
              </a:rPr>
              <a:t>eff</a:t>
            </a:r>
            <a:r>
              <a:rPr lang="en-US" altLang="zh-CN" sz="1600" b="1" kern="0" dirty="0" smtClean="0">
                <a:latin typeface="Times New Roman" pitchFamily="18" charset="0"/>
                <a:ea typeface="宋体" charset="-122"/>
              </a:rPr>
              <a:t>,</a:t>
            </a:r>
            <a:r>
              <a:rPr lang="en-US" altLang="zh-CN" sz="1600" kern="0" dirty="0" smtClean="0">
                <a:latin typeface="Times New Roman" pitchFamily="18" charset="0"/>
                <a:ea typeface="宋体" charset="-122"/>
              </a:rPr>
              <a:t> </a:t>
            </a:r>
            <a:endParaRPr lang="en-US" altLang="zh-CN" sz="1600" kern="0" dirty="0">
              <a:latin typeface="Times New Roman" pitchFamily="18" charset="0"/>
              <a:ea typeface="宋体" charset="-122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ru-RU" altLang="ru-RU" sz="1900" b="1" dirty="0" smtClean="0">
                <a:solidFill>
                  <a:srgbClr val="0E18E2"/>
                </a:solidFill>
                <a:latin typeface="Times New Roman" pitchFamily="18" charset="0"/>
                <a:cs typeface="Times New Roman" pitchFamily="18" charset="0"/>
              </a:rPr>
              <a:t>Поверхностный эффект – рост магнитной анизотропии при уменьшении размера частиц, связанный с вкладом поверхностной магнитной анизотропии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836712"/>
            <a:ext cx="23764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84784"/>
            <a:ext cx="20891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132856"/>
            <a:ext cx="3600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708920"/>
            <a:ext cx="28082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949280"/>
            <a:ext cx="2376264" cy="64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212976"/>
            <a:ext cx="37154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46914" y="3284984"/>
            <a:ext cx="3877504" cy="283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6165304"/>
            <a:ext cx="4100835" cy="52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32040" y="2780928"/>
            <a:ext cx="330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altLang="ru-RU" sz="2400" b="1" i="1" dirty="0">
                <a:latin typeface="Times New Roman" pitchFamily="18" charset="0"/>
              </a:rPr>
              <a:t>T</a:t>
            </a:r>
            <a:r>
              <a:rPr lang="de-DE" altLang="ru-RU" sz="2400" baseline="-25000" dirty="0">
                <a:latin typeface="Times New Roman" pitchFamily="18" charset="0"/>
              </a:rPr>
              <a:t>B</a:t>
            </a:r>
            <a:r>
              <a:rPr lang="de-DE" altLang="ru-RU" sz="2400" dirty="0">
                <a:latin typeface="Times New Roman" pitchFamily="18" charset="0"/>
              </a:rPr>
              <a:t> = </a:t>
            </a:r>
            <a:r>
              <a:rPr lang="de-DE" altLang="ru-RU" sz="2400" b="1" i="1" dirty="0">
                <a:latin typeface="Times New Roman" pitchFamily="18" charset="0"/>
              </a:rPr>
              <a:t>K</a:t>
            </a:r>
            <a:r>
              <a:rPr lang="en-US" altLang="ru-RU" sz="2400" i="1" baseline="-25000" dirty="0" err="1">
                <a:latin typeface="Times New Roman" pitchFamily="18" charset="0"/>
              </a:rPr>
              <a:t>eff</a:t>
            </a:r>
            <a:r>
              <a:rPr lang="de-DE" altLang="ru-RU" sz="2400" dirty="0">
                <a:latin typeface="Times New Roman" pitchFamily="18" charset="0"/>
              </a:rPr>
              <a:t> </a:t>
            </a:r>
            <a:r>
              <a:rPr lang="de-DE" altLang="ru-RU" sz="2400" b="1" i="1" dirty="0">
                <a:latin typeface="Times New Roman" pitchFamily="18" charset="0"/>
              </a:rPr>
              <a:t>V</a:t>
            </a:r>
            <a:r>
              <a:rPr lang="de-DE" altLang="ru-RU" sz="2400" dirty="0">
                <a:latin typeface="Times New Roman" pitchFamily="18" charset="0"/>
              </a:rPr>
              <a:t> / </a:t>
            </a:r>
            <a:r>
              <a:rPr lang="de-DE" altLang="ru-RU" sz="2400" dirty="0" err="1">
                <a:latin typeface="Times New Roman" pitchFamily="18" charset="0"/>
              </a:rPr>
              <a:t>ln</a:t>
            </a:r>
            <a:r>
              <a:rPr lang="de-DE" altLang="ru-RU" sz="2400" dirty="0">
                <a:latin typeface="Times New Roman" pitchFamily="18" charset="0"/>
              </a:rPr>
              <a:t>(</a:t>
            </a:r>
            <a:r>
              <a:rPr lang="ru-RU" altLang="ru-RU" sz="2400" dirty="0">
                <a:latin typeface="Times New Roman" pitchFamily="18" charset="0"/>
                <a:sym typeface="Symbol" pitchFamily="18" charset="2"/>
              </a:rPr>
              <a:t></a:t>
            </a:r>
            <a:r>
              <a:rPr lang="de-DE" altLang="ru-RU" sz="2400" dirty="0">
                <a:latin typeface="Times New Roman" pitchFamily="18" charset="0"/>
              </a:rPr>
              <a:t>/</a:t>
            </a:r>
            <a:r>
              <a:rPr lang="ru-RU" altLang="ru-RU" sz="2400" dirty="0">
                <a:latin typeface="Times New Roman" pitchFamily="18" charset="0"/>
                <a:sym typeface="Symbol" pitchFamily="18" charset="2"/>
              </a:rPr>
              <a:t></a:t>
            </a:r>
            <a:r>
              <a:rPr lang="de-DE" altLang="ru-RU" sz="2400" baseline="-25000" dirty="0">
                <a:latin typeface="Times New Roman" pitchFamily="18" charset="0"/>
              </a:rPr>
              <a:t>0</a:t>
            </a:r>
            <a:r>
              <a:rPr lang="de-DE" altLang="ru-RU" sz="2400" dirty="0">
                <a:latin typeface="Times New Roman" pitchFamily="18" charset="0"/>
                <a:sym typeface="Symbol" pitchFamily="18" charset="2"/>
              </a:rPr>
              <a:t>)</a:t>
            </a:r>
            <a:r>
              <a:rPr lang="de-DE" altLang="ru-RU" sz="2400" b="1" i="1" dirty="0">
                <a:latin typeface="Times New Roman" pitchFamily="18" charset="0"/>
                <a:sym typeface="Symbol" pitchFamily="18" charset="2"/>
              </a:rPr>
              <a:t>k</a:t>
            </a:r>
            <a:r>
              <a:rPr lang="ru-RU" altLang="ru-RU" sz="2000" i="1" dirty="0">
                <a:sym typeface="Symbol" pitchFamily="18" charset="2"/>
              </a:rPr>
              <a:t>        </a:t>
            </a:r>
            <a:endParaRPr lang="ru-RU" altLang="ru-RU" sz="20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Ещё один поверхностный эффект – магнитное состояние спинов атомов на поверхности частицы и роль поверхностных спинов на магнитное поведение частицы и ансамбля частиц)</a:t>
            </a:r>
            <a:endParaRPr lang="ru-RU" sz="2200" b="1" dirty="0">
              <a:solidFill>
                <a:srgbClr val="0E18E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1022" y="1334021"/>
            <a:ext cx="4104953" cy="654819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dirty="0" err="1" smtClean="0">
                <a:latin typeface="Times New Roman" pitchFamily="18" charset="0"/>
              </a:rPr>
              <a:t>ф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ерр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магнитная</a:t>
            </a: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частица</a:t>
            </a:r>
            <a:endParaRPr kumimoji="0" lang="en-US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400" noProof="0" dirty="0" err="1" smtClean="0">
                <a:latin typeface="Times New Roman" pitchFamily="18" charset="0"/>
              </a:rPr>
              <a:t>M</a:t>
            </a:r>
            <a:r>
              <a:rPr lang="en-US" altLang="ru-RU" sz="2400" baseline="-25000" noProof="0" dirty="0" err="1" smtClean="0">
                <a:latin typeface="Times New Roman" pitchFamily="18" charset="0"/>
              </a:rPr>
              <a:t>S_bulk</a:t>
            </a:r>
            <a:r>
              <a:rPr lang="en-US" altLang="ru-RU" sz="2400" noProof="0" dirty="0" smtClean="0">
                <a:latin typeface="Times New Roman" pitchFamily="18" charset="0"/>
              </a:rPr>
              <a:t> </a:t>
            </a:r>
            <a:r>
              <a:rPr lang="ru-RU" altLang="ru-RU" sz="2400" noProof="0" dirty="0" smtClean="0">
                <a:latin typeface="Times New Roman" pitchFamily="18" charset="0"/>
              </a:rPr>
              <a:t>- намагниченность насыщения объёмного материала</a:t>
            </a:r>
            <a:endParaRPr lang="en-US" altLang="ru-RU" sz="2400" noProof="0" dirty="0" smtClean="0">
              <a:latin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48" y="2090557"/>
            <a:ext cx="187166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7544" y="3889740"/>
            <a:ext cx="172819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>
                <a:latin typeface="Times" pitchFamily="18" charset="0"/>
                <a:cs typeface="Times" pitchFamily="18" charset="0"/>
              </a:rPr>
              <a:t>в «идеале</a:t>
            </a:r>
            <a:r>
              <a:rPr lang="ru-RU" altLang="ru-RU" dirty="0" smtClean="0">
                <a:latin typeface="Times" pitchFamily="18" charset="0"/>
                <a:cs typeface="Times" pitchFamily="18" charset="0"/>
              </a:rPr>
              <a:t>»</a:t>
            </a:r>
            <a:endParaRPr lang="en-US" altLang="ru-RU" dirty="0" smtClean="0">
              <a:latin typeface="Times" pitchFamily="18" charset="0"/>
              <a:cs typeface="Times" pitchFamily="18" charset="0"/>
            </a:endParaRPr>
          </a:p>
          <a:p>
            <a:pPr lvl="0"/>
            <a:r>
              <a:rPr lang="ru-RU" altLang="ru-RU" dirty="0" smtClean="0">
                <a:latin typeface="Times" pitchFamily="18" charset="0"/>
                <a:cs typeface="Times" pitchFamily="18" charset="0"/>
                <a:sym typeface="Symbol" pitchFamily="18" charset="2"/>
              </a:rPr>
              <a:t></a:t>
            </a:r>
            <a:r>
              <a:rPr lang="en-US" altLang="ru-RU" baseline="-25000" dirty="0" smtClean="0">
                <a:latin typeface="Times" pitchFamily="18" charset="0"/>
                <a:cs typeface="Times" pitchFamily="18" charset="0"/>
                <a:sym typeface="Symbol" pitchFamily="18" charset="2"/>
              </a:rPr>
              <a:t>P</a:t>
            </a:r>
            <a:r>
              <a:rPr lang="en-US" altLang="ru-RU" dirty="0" smtClean="0">
                <a:latin typeface="Times" pitchFamily="18" charset="0"/>
                <a:cs typeface="Times" pitchFamily="18" charset="0"/>
                <a:sym typeface="Symbol" pitchFamily="18" charset="2"/>
              </a:rPr>
              <a:t> = </a:t>
            </a:r>
            <a:r>
              <a:rPr lang="en-US" altLang="ru-RU" dirty="0" smtClean="0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ru-RU" baseline="-25000" dirty="0" smtClean="0">
                <a:latin typeface="Times New Roman" pitchFamily="18" charset="0"/>
                <a:sym typeface="Symbol" pitchFamily="18" charset="2"/>
              </a:rPr>
              <a:t>S</a:t>
            </a:r>
            <a:r>
              <a:rPr lang="ru-RU" altLang="ru-RU" baseline="-25000" dirty="0" smtClean="0">
                <a:latin typeface="Times New Roman" pitchFamily="18" charset="0"/>
                <a:sym typeface="Symbol" pitchFamily="18" charset="2"/>
              </a:rPr>
              <a:t>_</a:t>
            </a:r>
            <a:r>
              <a:rPr lang="en-US" altLang="ru-RU" baseline="-25000" dirty="0" err="1" smtClean="0">
                <a:latin typeface="Times New Roman" pitchFamily="18" charset="0"/>
                <a:sym typeface="Symbol" pitchFamily="18" charset="2"/>
              </a:rPr>
              <a:t>bulk</a:t>
            </a:r>
            <a:r>
              <a:rPr lang="en-US" altLang="ru-RU" sz="1600" dirty="0" err="1" smtClean="0">
                <a:solidFill>
                  <a:srgbClr val="FF0000"/>
                </a:solidFill>
                <a:latin typeface="Times"/>
                <a:cs typeface="Times"/>
                <a:sym typeface="Symbol" pitchFamily="18" charset="2"/>
              </a:rPr>
              <a:t>·</a:t>
            </a:r>
            <a:r>
              <a:rPr lang="en-US" altLang="ru-RU" dirty="0" err="1" smtClean="0">
                <a:latin typeface="Times New Roman" pitchFamily="18" charset="0"/>
                <a:sym typeface="Symbol" pitchFamily="18" charset="2"/>
              </a:rPr>
              <a:t>V</a:t>
            </a:r>
            <a:r>
              <a:rPr lang="en-US" altLang="ru-RU" sz="1600" baseline="-25000" dirty="0" smtClean="0">
                <a:latin typeface="Times New Roman" pitchFamily="18" charset="0"/>
                <a:sym typeface="Symbol" pitchFamily="18" charset="2"/>
              </a:rPr>
              <a:t> </a:t>
            </a:r>
            <a:endParaRPr lang="ru-RU" altLang="ru-RU" baseline="-25000" dirty="0" smtClean="0">
              <a:latin typeface="Times" pitchFamily="18" charset="0"/>
              <a:cs typeface="Times" pitchFamily="18" charset="0"/>
              <a:sym typeface="Symbol" pitchFamily="18" charset="2"/>
            </a:endParaRPr>
          </a:p>
          <a:p>
            <a:r>
              <a:rPr lang="en-US" altLang="ru-RU" dirty="0" smtClean="0">
                <a:latin typeface="Times" pitchFamily="18" charset="0"/>
                <a:cs typeface="Times" pitchFamily="18" charset="0"/>
                <a:sym typeface="Symbol" pitchFamily="18" charset="2"/>
              </a:rPr>
              <a:t></a:t>
            </a:r>
            <a:r>
              <a:rPr lang="en-US" altLang="ru-RU" baseline="-25000" dirty="0" smtClean="0">
                <a:latin typeface="Times" pitchFamily="18" charset="0"/>
                <a:cs typeface="Times" pitchFamily="18" charset="0"/>
                <a:sym typeface="Symbol" pitchFamily="18" charset="2"/>
              </a:rPr>
              <a:t>P</a:t>
            </a:r>
            <a:r>
              <a:rPr lang="en-US" altLang="ru-RU" dirty="0" smtClean="0">
                <a:latin typeface="Times" pitchFamily="18" charset="0"/>
                <a:cs typeface="Times" pitchFamily="18" charset="0"/>
                <a:sym typeface="Symbol" pitchFamily="18" charset="2"/>
              </a:rPr>
              <a:t> </a:t>
            </a:r>
            <a:r>
              <a:rPr lang="ru-RU" altLang="ru-RU" dirty="0" smtClean="0">
                <a:latin typeface="Times" pitchFamily="18" charset="0"/>
                <a:cs typeface="Times" pitchFamily="18" charset="0"/>
                <a:sym typeface="Symbol" pitchFamily="18" charset="2"/>
              </a:rPr>
              <a:t>– магнитный момент частицы</a:t>
            </a:r>
          </a:p>
          <a:p>
            <a:pPr lvl="0"/>
            <a:endParaRPr lang="ru-RU" altLang="ru-RU" sz="1200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2393068" y="4581128"/>
            <a:ext cx="20349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в реальности –</a:t>
            </a:r>
          </a:p>
          <a:p>
            <a:pPr eaLnBrk="1" hangingPunct="1"/>
            <a:r>
              <a:rPr lang="ru-RU" altLang="ru-RU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разупорядоченный</a:t>
            </a:r>
            <a:endParaRPr lang="ru-RU" altLang="ru-RU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altLang="ru-RU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внешний </a:t>
            </a:r>
            <a:r>
              <a:rPr lang="ru-RU" altLang="ru-RU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слой</a:t>
            </a:r>
            <a:r>
              <a:rPr lang="en-US" altLang="ru-RU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altLang="ru-RU" dirty="0" smtClean="0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ru-RU" baseline="-25000" dirty="0" smtClean="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ru-RU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ru-RU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ru-RU" dirty="0" smtClean="0">
                <a:latin typeface="Times New Roman" pitchFamily="18" charset="0"/>
                <a:sym typeface="Symbol" pitchFamily="18" charset="2"/>
              </a:rPr>
              <a:t> M</a:t>
            </a:r>
            <a:r>
              <a:rPr lang="en-US" altLang="ru-RU" baseline="-25000" dirty="0" smtClean="0">
                <a:latin typeface="Times New Roman" pitchFamily="18" charset="0"/>
                <a:sym typeface="Symbol" pitchFamily="18" charset="2"/>
              </a:rPr>
              <a:t>S</a:t>
            </a:r>
            <a:r>
              <a:rPr lang="ru-RU" altLang="ru-RU" baseline="-25000" dirty="0" smtClean="0">
                <a:latin typeface="Times New Roman" pitchFamily="18" charset="0"/>
                <a:sym typeface="Symbol" pitchFamily="18" charset="2"/>
              </a:rPr>
              <a:t>_</a:t>
            </a:r>
            <a:r>
              <a:rPr lang="en-US" altLang="ru-RU" baseline="-25000" dirty="0" err="1" smtClean="0">
                <a:latin typeface="Times New Roman" pitchFamily="18" charset="0"/>
                <a:sym typeface="Symbol" pitchFamily="18" charset="2"/>
              </a:rPr>
              <a:t>bulk</a:t>
            </a:r>
            <a:r>
              <a:rPr lang="en-US" altLang="ru-RU" sz="1600" dirty="0" err="1" smtClean="0">
                <a:solidFill>
                  <a:srgbClr val="FF0000"/>
                </a:solidFill>
                <a:latin typeface="Times"/>
                <a:cs typeface="Times"/>
                <a:sym typeface="Symbol" pitchFamily="18" charset="2"/>
              </a:rPr>
              <a:t>·</a:t>
            </a:r>
            <a:r>
              <a:rPr lang="en-US" altLang="ru-RU" dirty="0" err="1" smtClean="0">
                <a:latin typeface="Times New Roman" pitchFamily="18" charset="0"/>
                <a:sym typeface="Symbol" pitchFamily="18" charset="2"/>
              </a:rPr>
              <a:t>V</a:t>
            </a:r>
            <a:r>
              <a:rPr lang="en-US" altLang="ru-RU" sz="1600" baseline="-25000" dirty="0" smtClean="0">
                <a:latin typeface="Times New Roman" pitchFamily="18" charset="0"/>
                <a:sym typeface="Symbol" pitchFamily="18" charset="2"/>
              </a:rPr>
              <a:t> </a:t>
            </a:r>
            <a:endParaRPr lang="ru-RU" altLang="ru-RU" sz="1200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649472" y="2060848"/>
            <a:ext cx="1655763" cy="16557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10" y="2349773"/>
            <a:ext cx="11525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0000">
            <a:off x="4089335" y="2349773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00000">
            <a:off x="2963798" y="3475310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60000">
            <a:off x="3251135" y="3546747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80000">
            <a:off x="4116323" y="3257822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00000">
            <a:off x="3971860" y="3475310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00000">
            <a:off x="3611498" y="3475310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00000">
            <a:off x="4043298" y="2970485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00000">
            <a:off x="4116323" y="2683147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0000">
            <a:off x="3513072" y="2133873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0000">
            <a:off x="4089335" y="2349773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00000">
            <a:off x="2819335" y="3257822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60000">
            <a:off x="2747898" y="2970485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80000">
            <a:off x="2747898" y="2683147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00000">
            <a:off x="2747898" y="2106885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00000">
            <a:off x="3900423" y="2106885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00000">
            <a:off x="2963798" y="2106885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00000">
            <a:off x="2747898" y="2322785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0000">
            <a:off x="3297172" y="2133873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Line 26"/>
          <p:cNvSpPr>
            <a:spLocks noChangeShapeType="1"/>
          </p:cNvSpPr>
          <p:nvPr/>
        </p:nvSpPr>
        <p:spPr bwMode="auto">
          <a:xfrm>
            <a:off x="2647885" y="4365898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5" name="Line 27"/>
          <p:cNvSpPr>
            <a:spLocks noChangeShapeType="1"/>
          </p:cNvSpPr>
          <p:nvPr/>
        </p:nvSpPr>
        <p:spPr bwMode="auto">
          <a:xfrm>
            <a:off x="2936810" y="393409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6" name="Text Box 28"/>
          <p:cNvSpPr txBox="1">
            <a:spLocks noChangeArrowheads="1"/>
          </p:cNvSpPr>
          <p:nvPr/>
        </p:nvSpPr>
        <p:spPr bwMode="auto">
          <a:xfrm>
            <a:off x="3152710" y="3934098"/>
            <a:ext cx="100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 smtClean="0"/>
              <a:t>d - 2</a:t>
            </a:r>
            <a:r>
              <a:rPr lang="en-US" altLang="ru-RU" dirty="0" smtClean="0">
                <a:latin typeface="Times"/>
                <a:cs typeface="Times"/>
              </a:rPr>
              <a:t>·</a:t>
            </a:r>
            <a:r>
              <a:rPr lang="en-US" altLang="ru-RU" dirty="0" smtClean="0"/>
              <a:t>d</a:t>
            </a:r>
            <a:r>
              <a:rPr lang="en-US" altLang="ru-RU" baseline="-25000" dirty="0" smtClean="0"/>
              <a:t>md</a:t>
            </a:r>
            <a:endParaRPr lang="ru-RU" altLang="ru-RU" baseline="-25000" dirty="0"/>
          </a:p>
        </p:txBody>
      </p:sp>
      <p:sp>
        <p:nvSpPr>
          <p:cNvPr id="87" name="Text Box 29"/>
          <p:cNvSpPr txBox="1">
            <a:spLocks noChangeArrowheads="1"/>
          </p:cNvSpPr>
          <p:nvPr/>
        </p:nvSpPr>
        <p:spPr bwMode="auto">
          <a:xfrm>
            <a:off x="3275856" y="4365104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/>
              <a:t>d</a:t>
            </a:r>
            <a:endParaRPr lang="ru-RU" altLang="ru-RU" dirty="0"/>
          </a:p>
        </p:txBody>
      </p:sp>
      <p:sp>
        <p:nvSpPr>
          <p:cNvPr id="88" name="Line 30"/>
          <p:cNvSpPr>
            <a:spLocks noChangeShapeType="1"/>
          </p:cNvSpPr>
          <p:nvPr/>
        </p:nvSpPr>
        <p:spPr bwMode="auto">
          <a:xfrm>
            <a:off x="2627784" y="4005064"/>
            <a:ext cx="288032" cy="8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2339752" y="3933056"/>
            <a:ext cx="510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 err="1" smtClean="0"/>
              <a:t>d</a:t>
            </a:r>
            <a:r>
              <a:rPr lang="en-US" altLang="ru-RU" baseline="-25000" dirty="0" err="1" smtClean="0"/>
              <a:t>md</a:t>
            </a:r>
            <a:endParaRPr lang="ru-RU" altLang="ru-RU" baseline="-25000" dirty="0"/>
          </a:p>
        </p:txBody>
      </p:sp>
      <p:pic>
        <p:nvPicPr>
          <p:cNvPr id="9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00000">
            <a:off x="2747725" y="3547319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00000">
            <a:off x="4103917" y="2109254"/>
            <a:ext cx="133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25"/>
          <p:cNvSpPr txBox="1">
            <a:spLocks noChangeArrowheads="1"/>
          </p:cNvSpPr>
          <p:nvPr/>
        </p:nvSpPr>
        <p:spPr bwMode="auto">
          <a:xfrm>
            <a:off x="251520" y="5949280"/>
            <a:ext cx="8376267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9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</a:rPr>
              <a:t>→ V*.  V*=</a:t>
            </a:r>
            <a:r>
              <a:rPr lang="en-US" altLang="ru-RU" sz="19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9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ru-RU" sz="1900" baseline="-25000" dirty="0" err="1" smtClean="0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alt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900" dirty="0" err="1" smtClean="0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alt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</a:rPr>
              <a:t>– “magnetically dead</a:t>
            </a:r>
            <a:r>
              <a:rPr lang="en-US" altLang="ru-RU" sz="19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наномагнит</a:t>
            </a:r>
            <a:r>
              <a:rPr lang="ru-RU" alt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становится «хуже»</a:t>
            </a:r>
            <a:endParaRPr lang="en-US" altLang="ru-RU" sz="1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altLang="ru-RU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alt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</a:t>
            </a:r>
            <a:r>
              <a:rPr lang="en-US" alt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altLang="ru-RU" sz="24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Sbulk</a:t>
            </a:r>
            <a:r>
              <a:rPr lang="en-US" altLang="ru-RU" sz="2400" dirty="0" smtClean="0">
                <a:solidFill>
                  <a:srgbClr val="FF0000"/>
                </a:solidFill>
                <a:latin typeface="Times"/>
                <a:cs typeface="Times"/>
                <a:sym typeface="Symbol" pitchFamily="18" charset="2"/>
              </a:rPr>
              <a:t>·(</a:t>
            </a:r>
            <a:r>
              <a:rPr lang="en-US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1-2</a:t>
            </a:r>
            <a:r>
              <a:rPr lang="en-US" altLang="ru-RU" sz="2400" dirty="0" smtClean="0">
                <a:solidFill>
                  <a:srgbClr val="FF0000"/>
                </a:solidFill>
                <a:latin typeface="Times"/>
                <a:cs typeface="Times"/>
                <a:sym typeface="Symbol" pitchFamily="18" charset="2"/>
              </a:rPr>
              <a:t>·</a:t>
            </a:r>
            <a:r>
              <a:rPr lang="en-US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ru-RU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md</a:t>
            </a:r>
            <a:r>
              <a:rPr lang="en-US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/d)</a:t>
            </a:r>
            <a:r>
              <a:rPr lang="en-US" altLang="ru-RU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ru-RU" alt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«отрицательное влияние» поверхности </a:t>
            </a:r>
            <a:endParaRPr lang="en-US" altLang="ru-RU" sz="1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 Box 25"/>
          <p:cNvSpPr txBox="1">
            <a:spLocks noChangeArrowheads="1"/>
          </p:cNvSpPr>
          <p:nvPr/>
        </p:nvSpPr>
        <p:spPr bwMode="auto">
          <a:xfrm>
            <a:off x="5220072" y="1340768"/>
            <a:ext cx="312104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пример 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для магнетита 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Fe</a:t>
            </a:r>
            <a:r>
              <a:rPr lang="en-US" altLang="ru-RU" sz="19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altLang="ru-RU" sz="19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endParaRPr lang="ru-RU" altLang="ru-RU" sz="1900" baseline="-25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45058" name="Picture 2" descr="D:\d disk\DIMA\FERRITIN\RELAX NEW NEW\for p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1700808"/>
            <a:ext cx="4417844" cy="3096344"/>
          </a:xfrm>
          <a:prstGeom prst="rect">
            <a:avLst/>
          </a:prstGeom>
          <a:noFill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5229200"/>
            <a:ext cx="354236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941168"/>
            <a:ext cx="3028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6872" y="6237312"/>
            <a:ext cx="2133600" cy="365125"/>
          </a:xfrm>
        </p:spPr>
        <p:txBody>
          <a:bodyPr/>
          <a:lstStyle/>
          <a:p>
            <a:fld id="{D710C834-1D12-4AF0-886C-32D11C1D763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0" y="0"/>
            <a:ext cx="8964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Антиферромагнитные </a:t>
            </a:r>
            <a:r>
              <a:rPr lang="ru-RU" altLang="ru-RU" sz="2000" b="1" dirty="0" err="1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наночастицы</a:t>
            </a:r>
            <a:r>
              <a:rPr lang="ru-RU" altLang="ru-RU" sz="2000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. Происхождение магнитного момента и появление значимых магнитных свойств у </a:t>
            </a:r>
            <a:r>
              <a:rPr lang="ru-RU" altLang="ru-RU" sz="2000" b="1" dirty="0" err="1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наноматериалов</a:t>
            </a:r>
            <a:r>
              <a:rPr lang="ru-RU" altLang="ru-RU" sz="2000" b="1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, слабомагнитных в объёмном виде</a:t>
            </a:r>
            <a:endParaRPr lang="ru-RU" altLang="ru-RU" sz="2000" b="1" dirty="0">
              <a:solidFill>
                <a:srgbClr val="0E18E2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36650"/>
            <a:ext cx="237648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900113" y="1712913"/>
            <a:ext cx="1511300" cy="1368425"/>
            <a:chOff x="476" y="1888"/>
            <a:chExt cx="952" cy="862"/>
          </a:xfrm>
        </p:grpSpPr>
        <p:sp>
          <p:nvSpPr>
            <p:cNvPr id="8" name="Oval 34"/>
            <p:cNvSpPr>
              <a:spLocks noChangeArrowheads="1"/>
            </p:cNvSpPr>
            <p:nvPr/>
          </p:nvSpPr>
          <p:spPr bwMode="auto">
            <a:xfrm>
              <a:off x="884" y="1933"/>
              <a:ext cx="136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9" name="Oval 37"/>
            <p:cNvSpPr>
              <a:spLocks noChangeArrowheads="1"/>
            </p:cNvSpPr>
            <p:nvPr/>
          </p:nvSpPr>
          <p:spPr bwMode="auto">
            <a:xfrm>
              <a:off x="1292" y="1933"/>
              <a:ext cx="136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10" name="Oval 40"/>
            <p:cNvSpPr>
              <a:spLocks noChangeArrowheads="1"/>
            </p:cNvSpPr>
            <p:nvPr/>
          </p:nvSpPr>
          <p:spPr bwMode="auto">
            <a:xfrm>
              <a:off x="476" y="2478"/>
              <a:ext cx="136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11" name="Oval 43"/>
            <p:cNvSpPr>
              <a:spLocks noChangeArrowheads="1"/>
            </p:cNvSpPr>
            <p:nvPr/>
          </p:nvSpPr>
          <p:spPr bwMode="auto">
            <a:xfrm>
              <a:off x="476" y="1888"/>
              <a:ext cx="136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12" name="Oval 46"/>
            <p:cNvSpPr>
              <a:spLocks noChangeArrowheads="1"/>
            </p:cNvSpPr>
            <p:nvPr/>
          </p:nvSpPr>
          <p:spPr bwMode="auto">
            <a:xfrm>
              <a:off x="1292" y="2523"/>
              <a:ext cx="136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</p:grpSp>
      <p:pic>
        <p:nvPicPr>
          <p:cNvPr id="13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114425"/>
            <a:ext cx="237648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3924300" y="1330325"/>
            <a:ext cx="1511300" cy="1655763"/>
            <a:chOff x="2245" y="1525"/>
            <a:chExt cx="952" cy="1043"/>
          </a:xfrm>
        </p:grpSpPr>
        <p:sp>
          <p:nvSpPr>
            <p:cNvPr id="15" name="Oval 61"/>
            <p:cNvSpPr>
              <a:spLocks noChangeArrowheads="1"/>
            </p:cNvSpPr>
            <p:nvPr/>
          </p:nvSpPr>
          <p:spPr bwMode="auto">
            <a:xfrm>
              <a:off x="3061" y="2341"/>
              <a:ext cx="136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16" name="Oval 64"/>
            <p:cNvSpPr>
              <a:spLocks noChangeArrowheads="1"/>
            </p:cNvSpPr>
            <p:nvPr/>
          </p:nvSpPr>
          <p:spPr bwMode="auto">
            <a:xfrm>
              <a:off x="2245" y="2341"/>
              <a:ext cx="136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17" name="Oval 67"/>
            <p:cNvSpPr>
              <a:spLocks noChangeArrowheads="1"/>
            </p:cNvSpPr>
            <p:nvPr/>
          </p:nvSpPr>
          <p:spPr bwMode="auto">
            <a:xfrm>
              <a:off x="2835" y="1525"/>
              <a:ext cx="136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</p:grpSp>
      <p:sp>
        <p:nvSpPr>
          <p:cNvPr id="18" name="Rectangle 69"/>
          <p:cNvSpPr>
            <a:spLocks noChangeArrowheads="1"/>
          </p:cNvSpPr>
          <p:nvPr/>
        </p:nvSpPr>
        <p:spPr bwMode="auto">
          <a:xfrm>
            <a:off x="467544" y="3717032"/>
            <a:ext cx="2552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1" hangingPunct="1"/>
            <a:r>
              <a:rPr lang="ru-RU" altLang="ru-RU" sz="2000" b="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(1)</a:t>
            </a:r>
            <a:r>
              <a:rPr lang="ru-RU" altLang="ru-RU" sz="1600" b="0" dirty="0">
                <a:latin typeface="Times" pitchFamily="18" charset="0"/>
                <a:cs typeface="Times" pitchFamily="18" charset="0"/>
              </a:rPr>
              <a:t> Дефекты в объёме и на</a:t>
            </a:r>
          </a:p>
          <a:p>
            <a:pPr marL="342900" indent="-342900" algn="ctr" eaLnBrk="1" hangingPunct="1"/>
            <a:r>
              <a:rPr lang="ru-RU" altLang="ru-RU" sz="1600" b="0" dirty="0">
                <a:latin typeface="Times" pitchFamily="18" charset="0"/>
                <a:cs typeface="Times" pitchFamily="18" charset="0"/>
              </a:rPr>
              <a:t>поверхности</a:t>
            </a:r>
          </a:p>
        </p:txBody>
      </p:sp>
      <p:sp>
        <p:nvSpPr>
          <p:cNvPr id="19" name="Rectangle 71"/>
          <p:cNvSpPr>
            <a:spLocks noChangeArrowheads="1"/>
          </p:cNvSpPr>
          <p:nvPr/>
        </p:nvSpPr>
        <p:spPr bwMode="auto">
          <a:xfrm>
            <a:off x="2123728" y="5373216"/>
            <a:ext cx="712879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[L. </a:t>
            </a:r>
            <a:r>
              <a:rPr lang="en-US" altLang="ru-RU" b="0" dirty="0" err="1">
                <a:latin typeface="Times" pitchFamily="18" charset="0"/>
                <a:cs typeface="Times" pitchFamily="18" charset="0"/>
                <a:sym typeface="Symbol" pitchFamily="18" charset="2"/>
              </a:rPr>
              <a:t>Néel</a:t>
            </a:r>
            <a:r>
              <a:rPr lang="ru-RU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, </a:t>
            </a:r>
            <a:r>
              <a:rPr lang="en-US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C.R. Acad. Sci. (Paris) </a:t>
            </a:r>
            <a:r>
              <a:rPr lang="en-US" altLang="ru-RU" b="1" dirty="0">
                <a:latin typeface="Times" pitchFamily="18" charset="0"/>
                <a:cs typeface="Times" pitchFamily="18" charset="0"/>
                <a:sym typeface="Symbol" pitchFamily="18" charset="2"/>
              </a:rPr>
              <a:t>252</a:t>
            </a:r>
            <a:r>
              <a:rPr lang="en-US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, 4075; </a:t>
            </a:r>
            <a:r>
              <a:rPr lang="en-US" altLang="ru-RU" b="1" dirty="0">
                <a:latin typeface="Times" pitchFamily="18" charset="0"/>
                <a:cs typeface="Times" pitchFamily="18" charset="0"/>
                <a:sym typeface="Symbol" pitchFamily="18" charset="2"/>
              </a:rPr>
              <a:t>253</a:t>
            </a:r>
            <a:r>
              <a:rPr lang="en-US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, 9</a:t>
            </a:r>
            <a:r>
              <a:rPr lang="ru-RU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 </a:t>
            </a:r>
            <a:r>
              <a:rPr lang="en-US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(1961)</a:t>
            </a:r>
            <a:r>
              <a:rPr lang="ru-RU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,</a:t>
            </a:r>
            <a:r>
              <a:rPr lang="en-US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 </a:t>
            </a:r>
            <a:r>
              <a:rPr lang="en-US" altLang="ru-RU" b="1" dirty="0">
                <a:latin typeface="Times" pitchFamily="18" charset="0"/>
                <a:cs typeface="Times" pitchFamily="18" charset="0"/>
                <a:sym typeface="Symbol" pitchFamily="18" charset="2"/>
              </a:rPr>
              <a:t>253</a:t>
            </a:r>
            <a:r>
              <a:rPr lang="en-US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, 203 (1961)]</a:t>
            </a:r>
          </a:p>
        </p:txBody>
      </p:sp>
      <p:sp>
        <p:nvSpPr>
          <p:cNvPr id="20" name="Rectangle 72"/>
          <p:cNvSpPr>
            <a:spLocks noChangeArrowheads="1"/>
          </p:cNvSpPr>
          <p:nvPr/>
        </p:nvSpPr>
        <p:spPr bwMode="auto">
          <a:xfrm>
            <a:off x="3779912" y="3717032"/>
            <a:ext cx="16841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ru-RU" sz="2400" b="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(2)</a:t>
            </a:r>
            <a:r>
              <a:rPr lang="en-US" altLang="ru-RU" sz="1600" b="0" dirty="0">
                <a:latin typeface="Times" pitchFamily="18" charset="0"/>
                <a:cs typeface="Times" pitchFamily="18" charset="0"/>
              </a:rPr>
              <a:t> </a:t>
            </a:r>
            <a:r>
              <a:rPr lang="ru-RU" altLang="ru-RU" sz="1600" b="0" dirty="0">
                <a:latin typeface="Times" pitchFamily="18" charset="0"/>
                <a:cs typeface="Times" pitchFamily="18" charset="0"/>
              </a:rPr>
              <a:t>Дефекты на </a:t>
            </a:r>
          </a:p>
          <a:p>
            <a:pPr algn="ctr" eaLnBrk="1" hangingPunct="1"/>
            <a:r>
              <a:rPr lang="ru-RU" altLang="ru-RU" sz="1600" b="0" dirty="0">
                <a:latin typeface="Times" pitchFamily="18" charset="0"/>
                <a:cs typeface="Times" pitchFamily="18" charset="0"/>
              </a:rPr>
              <a:t>поверхности</a:t>
            </a:r>
          </a:p>
        </p:txBody>
      </p:sp>
      <p:pic>
        <p:nvPicPr>
          <p:cNvPr id="21" name="Picture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913" y="1106488"/>
            <a:ext cx="237648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74"/>
          <p:cNvGrpSpPr>
            <a:grpSpLocks/>
          </p:cNvGrpSpPr>
          <p:nvPr/>
        </p:nvGrpSpPr>
        <p:grpSpPr bwMode="auto">
          <a:xfrm>
            <a:off x="6445250" y="1177925"/>
            <a:ext cx="2109788" cy="2016125"/>
            <a:chOff x="3910" y="1434"/>
            <a:chExt cx="1329" cy="1270"/>
          </a:xfrm>
        </p:grpSpPr>
        <p:sp>
          <p:nvSpPr>
            <p:cNvPr id="23" name="AutoShape 75"/>
            <p:cNvSpPr>
              <a:spLocks noChangeArrowheads="1"/>
            </p:cNvSpPr>
            <p:nvPr/>
          </p:nvSpPr>
          <p:spPr bwMode="auto">
            <a:xfrm flipV="1">
              <a:off x="3910" y="1434"/>
              <a:ext cx="770" cy="907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24" name="Line 76"/>
            <p:cNvSpPr>
              <a:spLocks noChangeShapeType="1"/>
            </p:cNvSpPr>
            <p:nvPr/>
          </p:nvSpPr>
          <p:spPr bwMode="auto">
            <a:xfrm flipH="1">
              <a:off x="3969" y="1434"/>
              <a:ext cx="907" cy="1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77"/>
            <p:cNvSpPr>
              <a:spLocks noChangeShapeType="1"/>
            </p:cNvSpPr>
            <p:nvPr/>
          </p:nvSpPr>
          <p:spPr bwMode="auto">
            <a:xfrm flipH="1">
              <a:off x="4153" y="1480"/>
              <a:ext cx="907" cy="1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78"/>
            <p:cNvSpPr>
              <a:spLocks noChangeShapeType="1"/>
            </p:cNvSpPr>
            <p:nvPr/>
          </p:nvSpPr>
          <p:spPr bwMode="auto">
            <a:xfrm flipH="1">
              <a:off x="4332" y="1524"/>
              <a:ext cx="907" cy="1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" name="Rectangle 79"/>
          <p:cNvSpPr>
            <a:spLocks noChangeArrowheads="1"/>
          </p:cNvSpPr>
          <p:nvPr/>
        </p:nvSpPr>
        <p:spPr bwMode="auto">
          <a:xfrm>
            <a:off x="5973763" y="3651250"/>
            <a:ext cx="27494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b="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(3)</a:t>
            </a:r>
            <a:r>
              <a:rPr lang="en-US" altLang="ru-RU" sz="1600" b="0" dirty="0">
                <a:latin typeface="Times" pitchFamily="18" charset="0"/>
                <a:cs typeface="Times" pitchFamily="18" charset="0"/>
              </a:rPr>
              <a:t> </a:t>
            </a:r>
            <a:r>
              <a:rPr lang="ru-RU" altLang="ru-RU" sz="1600" b="0" dirty="0">
                <a:latin typeface="Times" pitchFamily="18" charset="0"/>
                <a:cs typeface="Times" pitchFamily="18" charset="0"/>
              </a:rPr>
              <a:t>Нечётное количество</a:t>
            </a:r>
          </a:p>
          <a:p>
            <a:pPr eaLnBrk="1" hangingPunct="1"/>
            <a:r>
              <a:rPr lang="ru-RU" altLang="ru-RU" sz="1600" b="0" dirty="0">
                <a:latin typeface="Times" pitchFamily="18" charset="0"/>
                <a:cs typeface="Times" pitchFamily="18" charset="0"/>
              </a:rPr>
              <a:t>плоскостей с параллельными</a:t>
            </a:r>
          </a:p>
          <a:p>
            <a:pPr eaLnBrk="1" hangingPunct="1"/>
            <a:r>
              <a:rPr lang="ru-RU" altLang="ru-RU" sz="1600" b="0" dirty="0">
                <a:latin typeface="Times" pitchFamily="18" charset="0"/>
                <a:cs typeface="Times" pitchFamily="18" charset="0"/>
              </a:rPr>
              <a:t>спинами</a:t>
            </a:r>
          </a:p>
        </p:txBody>
      </p:sp>
      <p:sp>
        <p:nvSpPr>
          <p:cNvPr id="28" name="Text Box 80"/>
          <p:cNvSpPr txBox="1">
            <a:spLocks noChangeArrowheads="1"/>
          </p:cNvSpPr>
          <p:nvPr/>
        </p:nvSpPr>
        <p:spPr bwMode="auto">
          <a:xfrm>
            <a:off x="107950" y="4652963"/>
            <a:ext cx="8893175" cy="1938992"/>
          </a:xfrm>
          <a:prstGeom prst="rect">
            <a:avLst/>
          </a:prstGeom>
          <a:noFill/>
          <a:ln w="9525">
            <a:solidFill>
              <a:schemeClr val="tx1">
                <a:alpha val="6196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0" dirty="0">
                <a:latin typeface="Times" pitchFamily="18" charset="0"/>
                <a:cs typeface="Times" pitchFamily="18" charset="0"/>
              </a:rPr>
              <a:t>В результате АФМ </a:t>
            </a:r>
            <a:r>
              <a:rPr lang="ru-RU" altLang="ru-RU" b="0" dirty="0" err="1">
                <a:latin typeface="Times" pitchFamily="18" charset="0"/>
                <a:cs typeface="Times" pitchFamily="18" charset="0"/>
              </a:rPr>
              <a:t>наночастица</a:t>
            </a:r>
            <a:r>
              <a:rPr lang="ru-RU" altLang="ru-RU" b="0" dirty="0">
                <a:latin typeface="Times" pitchFamily="18" charset="0"/>
                <a:cs typeface="Times" pitchFamily="18" charset="0"/>
              </a:rPr>
              <a:t> приобретает </a:t>
            </a:r>
            <a:r>
              <a:rPr lang="ru-RU" altLang="ru-RU" b="0" dirty="0" err="1">
                <a:latin typeface="Times" pitchFamily="18" charset="0"/>
                <a:cs typeface="Times" pitchFamily="18" charset="0"/>
              </a:rPr>
              <a:t>нескомпенсированный</a:t>
            </a:r>
            <a:r>
              <a:rPr lang="ru-RU" altLang="ru-RU" b="0" dirty="0">
                <a:latin typeface="Times" pitchFamily="18" charset="0"/>
                <a:cs typeface="Times" pitchFamily="18" charset="0"/>
              </a:rPr>
              <a:t> магнитный момент </a:t>
            </a:r>
            <a:r>
              <a:rPr lang="en-US" altLang="ru-RU" b="0" dirty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</a:t>
            </a:r>
            <a:r>
              <a:rPr lang="en-US" altLang="ru-RU" b="0" baseline="-25000" dirty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P</a:t>
            </a:r>
            <a:r>
              <a:rPr lang="en-US" altLang="ru-RU" b="0" dirty="0">
                <a:latin typeface="Times" pitchFamily="18" charset="0"/>
                <a:cs typeface="Times" pitchFamily="18" charset="0"/>
              </a:rPr>
              <a:t> (</a:t>
            </a:r>
            <a:r>
              <a:rPr lang="en-US" altLang="ru-RU" b="0" dirty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</a:t>
            </a:r>
            <a:r>
              <a:rPr lang="en-US" altLang="ru-RU" b="0" baseline="-25000" dirty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P</a:t>
            </a:r>
            <a:r>
              <a:rPr lang="en-US" altLang="ru-RU" b="0" dirty="0">
                <a:latin typeface="Times" pitchFamily="18" charset="0"/>
                <a:cs typeface="Times" pitchFamily="18" charset="0"/>
              </a:rPr>
              <a:t> </a:t>
            </a:r>
            <a:r>
              <a:rPr lang="ru-RU" altLang="ru-RU" b="0" dirty="0">
                <a:latin typeface="Times" pitchFamily="18" charset="0"/>
                <a:cs typeface="Times" pitchFamily="18" charset="0"/>
              </a:rPr>
              <a:t>= 0 для  </a:t>
            </a:r>
            <a:r>
              <a:rPr lang="en-US" altLang="ru-RU" b="0" dirty="0">
                <a:latin typeface="Times" pitchFamily="18" charset="0"/>
                <a:cs typeface="Times" pitchFamily="18" charset="0"/>
              </a:rPr>
              <a:t>“</a:t>
            </a:r>
            <a:r>
              <a:rPr lang="ru-RU" altLang="ru-RU" b="0" dirty="0">
                <a:latin typeface="Times" pitchFamily="18" charset="0"/>
                <a:cs typeface="Times" pitchFamily="18" charset="0"/>
              </a:rPr>
              <a:t>больших</a:t>
            </a:r>
            <a:r>
              <a:rPr lang="en-US" altLang="ru-RU" b="0" dirty="0">
                <a:latin typeface="Times" pitchFamily="18" charset="0"/>
                <a:cs typeface="Times" pitchFamily="18" charset="0"/>
              </a:rPr>
              <a:t>” </a:t>
            </a:r>
            <a:r>
              <a:rPr lang="ru-RU" altLang="ru-RU" b="0" dirty="0">
                <a:latin typeface="Times" pitchFamily="18" charset="0"/>
                <a:cs typeface="Times" pitchFamily="18" charset="0"/>
              </a:rPr>
              <a:t>частиц</a:t>
            </a:r>
            <a:r>
              <a:rPr lang="en-US" altLang="ru-RU" b="0" dirty="0">
                <a:latin typeface="Times" pitchFamily="18" charset="0"/>
                <a:cs typeface="Times" pitchFamily="18" charset="0"/>
              </a:rPr>
              <a:t>). </a:t>
            </a:r>
            <a:r>
              <a:rPr lang="ru-RU" altLang="ru-RU" b="0" dirty="0">
                <a:latin typeface="Times" pitchFamily="18" charset="0"/>
                <a:cs typeface="Times" pitchFamily="18" charset="0"/>
              </a:rPr>
              <a:t>Необходимое условие:</a:t>
            </a:r>
            <a:r>
              <a:rPr lang="en-US" altLang="ru-RU" b="0" dirty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 </a:t>
            </a:r>
            <a:r>
              <a:rPr lang="en-US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↑ &gt;  ↓</a:t>
            </a:r>
            <a:r>
              <a:rPr lang="ru-RU" altLang="ru-RU" b="0" dirty="0">
                <a:latin typeface="Times" pitchFamily="18" charset="0"/>
                <a:cs typeface="Times" pitchFamily="18" charset="0"/>
              </a:rPr>
              <a:t> </a:t>
            </a:r>
            <a:endParaRPr lang="en-US" altLang="ru-RU" b="0" dirty="0">
              <a:latin typeface="Times" pitchFamily="18" charset="0"/>
              <a:cs typeface="Times" pitchFamily="18" charset="0"/>
            </a:endParaRPr>
          </a:p>
          <a:p>
            <a:pPr eaLnBrk="1" hangingPunct="1"/>
            <a:r>
              <a:rPr lang="en-US" altLang="ru-RU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altLang="ru-RU" sz="2800" b="1" dirty="0">
                <a:solidFill>
                  <a:srgbClr val="0E18E2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</a:t>
            </a:r>
            <a:r>
              <a:rPr lang="en-US" altLang="ru-RU" sz="2800" b="1" baseline="-25000" dirty="0">
                <a:solidFill>
                  <a:srgbClr val="0E18E2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P</a:t>
            </a:r>
            <a:r>
              <a:rPr lang="en-US" altLang="ru-RU" sz="2800" b="1" dirty="0">
                <a:solidFill>
                  <a:srgbClr val="0E18E2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 ~ </a:t>
            </a:r>
            <a:r>
              <a:rPr lang="en-US" altLang="ru-RU" sz="2800" b="1" baseline="-25000" dirty="0">
                <a:solidFill>
                  <a:srgbClr val="0E18E2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at</a:t>
            </a:r>
            <a:r>
              <a:rPr lang="en-US" altLang="ru-RU" sz="2800" b="1" dirty="0">
                <a:solidFill>
                  <a:srgbClr val="0E18E2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 </a:t>
            </a:r>
            <a:r>
              <a:rPr lang="en-US" altLang="ru-RU" sz="2800" b="1" dirty="0" err="1">
                <a:solidFill>
                  <a:srgbClr val="0E18E2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N</a:t>
            </a:r>
            <a:r>
              <a:rPr lang="en-US" altLang="ru-RU" sz="2800" b="1" baseline="-25000" dirty="0" err="1">
                <a:solidFill>
                  <a:srgbClr val="0E18E2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at</a:t>
            </a:r>
            <a:r>
              <a:rPr lang="en-US" altLang="ru-RU" sz="2800" b="1" baseline="30000" dirty="0" err="1">
                <a:solidFill>
                  <a:srgbClr val="0E18E2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b</a:t>
            </a:r>
            <a:endParaRPr lang="en-US" altLang="ru-RU" sz="2800" b="1" baseline="30000" dirty="0">
              <a:solidFill>
                <a:srgbClr val="0E18E2"/>
              </a:solidFill>
              <a:latin typeface="Times" pitchFamily="18" charset="0"/>
              <a:cs typeface="Times" pitchFamily="18" charset="0"/>
              <a:sym typeface="Symbol" pitchFamily="18" charset="2"/>
            </a:endParaRPr>
          </a:p>
          <a:p>
            <a:pPr eaLnBrk="1" hangingPunct="1"/>
            <a:r>
              <a:rPr lang="en-US" altLang="ru-RU" sz="1000" b="0" dirty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 </a:t>
            </a:r>
            <a:endParaRPr lang="ru-RU" altLang="ru-RU" sz="2800" b="0" dirty="0">
              <a:solidFill>
                <a:srgbClr val="FF0000"/>
              </a:solidFill>
              <a:latin typeface="Times" pitchFamily="18" charset="0"/>
              <a:cs typeface="Times" pitchFamily="18" charset="0"/>
              <a:sym typeface="Symbol" pitchFamily="18" charset="2"/>
            </a:endParaRPr>
          </a:p>
          <a:p>
            <a:pPr eaLnBrk="1" hangingPunct="1"/>
            <a:r>
              <a:rPr lang="en-US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(N</a:t>
            </a:r>
            <a:r>
              <a:rPr lang="en-US" altLang="ru-RU" b="0" baseline="-25000" dirty="0">
                <a:latin typeface="Times" pitchFamily="18" charset="0"/>
                <a:cs typeface="Times" pitchFamily="18" charset="0"/>
                <a:sym typeface="Symbol" pitchFamily="18" charset="2"/>
              </a:rPr>
              <a:t>at</a:t>
            </a:r>
            <a:r>
              <a:rPr lang="en-US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 – </a:t>
            </a:r>
            <a:r>
              <a:rPr lang="ru-RU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количество магнитоактивных атомов в частице</a:t>
            </a:r>
            <a:r>
              <a:rPr lang="en-US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, </a:t>
            </a:r>
            <a:r>
              <a:rPr lang="en-US" altLang="ru-RU" b="0" baseline="-25000" dirty="0">
                <a:latin typeface="Times" pitchFamily="18" charset="0"/>
                <a:cs typeface="Times" pitchFamily="18" charset="0"/>
                <a:sym typeface="Symbol" pitchFamily="18" charset="2"/>
              </a:rPr>
              <a:t>at</a:t>
            </a:r>
            <a:r>
              <a:rPr lang="en-US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 – </a:t>
            </a:r>
            <a:r>
              <a:rPr lang="ru-RU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магнитный момент атома</a:t>
            </a:r>
            <a:r>
              <a:rPr lang="en-US" altLang="ru-RU" b="0" dirty="0">
                <a:latin typeface="Times" pitchFamily="18" charset="0"/>
                <a:cs typeface="Times" pitchFamily="18" charset="0"/>
                <a:sym typeface="Symbol" pitchFamily="18" charset="2"/>
              </a:rPr>
              <a:t>)</a:t>
            </a:r>
            <a:endParaRPr lang="ru-RU" altLang="ru-RU" b="0" dirty="0">
              <a:latin typeface="Times" pitchFamily="18" charset="0"/>
              <a:cs typeface="Times" pitchFamily="18" charset="0"/>
              <a:sym typeface="Symbol" pitchFamily="18" charset="2"/>
            </a:endParaRPr>
          </a:p>
          <a:p>
            <a:pPr eaLnBrk="1" hangingPunct="1"/>
            <a:r>
              <a:rPr lang="ru-RU" altLang="ru-RU" sz="2800" b="0" dirty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  </a:t>
            </a:r>
            <a:r>
              <a:rPr lang="en-US" altLang="ru-RU" sz="2800" b="0" dirty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(1) b ≈ 1/2 	 	(2) b ≈ 1/3 	 </a:t>
            </a:r>
            <a:r>
              <a:rPr lang="ru-RU" altLang="ru-RU" sz="2800" b="0" dirty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	</a:t>
            </a:r>
            <a:r>
              <a:rPr lang="en-US" altLang="ru-RU" sz="2800" b="0" dirty="0">
                <a:solidFill>
                  <a:srgbClr val="FF00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(3) b ≈ 2/3</a:t>
            </a:r>
          </a:p>
        </p:txBody>
      </p:sp>
      <p:sp>
        <p:nvSpPr>
          <p:cNvPr id="29" name="Rectangle 81"/>
          <p:cNvSpPr>
            <a:spLocks noChangeArrowheads="1"/>
          </p:cNvSpPr>
          <p:nvPr/>
        </p:nvSpPr>
        <p:spPr bwMode="auto">
          <a:xfrm>
            <a:off x="179512" y="908720"/>
            <a:ext cx="442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="0" dirty="0">
                <a:latin typeface="Arial" charset="0"/>
                <a:sym typeface="Symbol" pitchFamily="18" charset="2"/>
              </a:rPr>
              <a:t></a:t>
            </a:r>
            <a:r>
              <a:rPr lang="en-US" altLang="ru-RU" b="0" baseline="-25000" dirty="0">
                <a:latin typeface="Arial" charset="0"/>
                <a:sym typeface="Symbol" pitchFamily="18" charset="2"/>
              </a:rPr>
              <a:t>at</a:t>
            </a:r>
            <a:endParaRPr lang="ru-RU" altLang="ru-RU" b="0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30" name="Line 82"/>
          <p:cNvSpPr>
            <a:spLocks noChangeShapeType="1"/>
          </p:cNvSpPr>
          <p:nvPr/>
        </p:nvSpPr>
        <p:spPr bwMode="auto">
          <a:xfrm>
            <a:off x="395536" y="1268760"/>
            <a:ext cx="503361" cy="215652"/>
          </a:xfrm>
          <a:prstGeom prst="line">
            <a:avLst/>
          </a:prstGeom>
          <a:noFill/>
          <a:ln w="9525">
            <a:solidFill>
              <a:srgbClr val="0E18E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900113" y="3284538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0">
                <a:latin typeface="Arial" charset="0"/>
              </a:rPr>
              <a:t>«</a:t>
            </a:r>
            <a:r>
              <a:rPr lang="en-US" altLang="ru-RU" b="0">
                <a:latin typeface="Arial" charset="0"/>
              </a:rPr>
              <a:t>ideal</a:t>
            </a:r>
            <a:r>
              <a:rPr lang="ru-RU" altLang="ru-RU" b="0">
                <a:latin typeface="Arial" charset="0"/>
              </a:rPr>
              <a:t>»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140200" y="3284538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0">
                <a:latin typeface="Arial" charset="0"/>
              </a:rPr>
              <a:t>«</a:t>
            </a:r>
            <a:r>
              <a:rPr lang="en-US" altLang="ru-RU" b="0">
                <a:latin typeface="Arial" charset="0"/>
              </a:rPr>
              <a:t>ideal</a:t>
            </a:r>
            <a:r>
              <a:rPr lang="ru-RU" altLang="ru-RU" b="0">
                <a:latin typeface="Arial" charset="0"/>
              </a:rPr>
              <a:t>»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308850" y="3284538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0">
                <a:latin typeface="Arial" charset="0"/>
              </a:rPr>
              <a:t>«</a:t>
            </a:r>
            <a:r>
              <a:rPr lang="en-US" altLang="ru-RU" b="0">
                <a:latin typeface="Arial" charset="0"/>
              </a:rPr>
              <a:t>ideal</a:t>
            </a:r>
            <a:r>
              <a:rPr lang="ru-RU" altLang="ru-RU" b="0">
                <a:latin typeface="Arial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7" grpId="0"/>
      <p:bldP spid="28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834-1D12-4AF0-886C-32D11C1D763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8568952" cy="37856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" pitchFamily="18" charset="0"/>
                <a:cs typeface="Times" pitchFamily="18" charset="0"/>
              </a:rPr>
              <a:t>В приведённых примерах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ru-RU" sz="2000" dirty="0" smtClean="0">
                <a:latin typeface="Times" pitchFamily="18" charset="0"/>
                <a:cs typeface="Times" pitchFamily="18" charset="0"/>
              </a:rPr>
              <a:t>качественно продемонстрировано влияние поверхностных и размерных эффектов на формирование магнитных свойств систем наночастиц. </a:t>
            </a:r>
          </a:p>
          <a:p>
            <a:endParaRPr lang="ru-RU" sz="2000" dirty="0" smtClean="0">
              <a:latin typeface="Times" pitchFamily="18" charset="0"/>
              <a:cs typeface="Times" pitchFamily="18" charset="0"/>
            </a:endParaRPr>
          </a:p>
          <a:p>
            <a:r>
              <a:rPr lang="ru-RU" sz="2000" dirty="0" smtClean="0">
                <a:latin typeface="Times" pitchFamily="18" charset="0"/>
                <a:cs typeface="Times" pitchFamily="18" charset="0"/>
              </a:rPr>
              <a:t>Вместе с тем, ряд существует ряд проблем, которые можно решать только с использованием  нетривиальных подходов. К ним относятся: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" pitchFamily="18" charset="0"/>
                <a:cs typeface="Times" pitchFamily="18" charset="0"/>
              </a:rPr>
              <a:t>Верификация поверхностных эффектов в системах наночастиц – численное определение вклада поверхностной магнитной анизотропии в эффективную магнитную анизотропию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K</a:t>
            </a:r>
            <a:r>
              <a:rPr lang="en-US" sz="2000" baseline="-25000" dirty="0" err="1" smtClean="0">
                <a:latin typeface="Times" pitchFamily="18" charset="0"/>
                <a:cs typeface="Times" pitchFamily="18" charset="0"/>
              </a:rPr>
              <a:t>eff</a:t>
            </a:r>
            <a:r>
              <a:rPr lang="en-US" sz="2000" baseline="-25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= K</a:t>
            </a:r>
            <a:r>
              <a:rPr lang="en-US" sz="2000" baseline="-25000" dirty="0" smtClean="0">
                <a:latin typeface="Times" pitchFamily="18" charset="0"/>
                <a:cs typeface="Times" pitchFamily="18" charset="0"/>
              </a:rPr>
              <a:t>V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+6K</a:t>
            </a:r>
            <a:r>
              <a:rPr lang="en-US" sz="2000" baseline="-25000" dirty="0" smtClean="0">
                <a:latin typeface="Times" pitchFamily="18" charset="0"/>
                <a:cs typeface="Times" pitchFamily="18" charset="0"/>
              </a:rPr>
              <a:t>S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/d</a:t>
            </a:r>
            <a:r>
              <a:rPr lang="ru-RU" sz="2000" dirty="0" smtClean="0">
                <a:latin typeface="Times" pitchFamily="18" charset="0"/>
                <a:cs typeface="Times" pitchFamily="18" charset="0"/>
              </a:rPr>
              <a:t> с использованием большого «временного окна».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" pitchFamily="18" charset="0"/>
                <a:cs typeface="Times" pitchFamily="18" charset="0"/>
              </a:rPr>
              <a:t>Установление магнитных фаз в антиферромагнитных </a:t>
            </a:r>
            <a:r>
              <a:rPr lang="ru-RU" sz="2000" dirty="0" err="1" smtClean="0">
                <a:latin typeface="Times" pitchFamily="18" charset="0"/>
                <a:cs typeface="Times" pitchFamily="18" charset="0"/>
              </a:rPr>
              <a:t>наночастицах</a:t>
            </a:r>
            <a:r>
              <a:rPr lang="ru-RU" sz="2000" dirty="0" smtClean="0">
                <a:latin typeface="Times" pitchFamily="18" charset="0"/>
                <a:cs typeface="Times" pitchFamily="18" charset="0"/>
              </a:rPr>
              <a:t> и количественное определение спинов, составляющих эти подсистемы.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293096"/>
            <a:ext cx="8568952" cy="2246769"/>
          </a:xfrm>
          <a:prstGeom prst="rect">
            <a:avLst/>
          </a:prstGeom>
          <a:noFill/>
          <a:ln w="6350">
            <a:solidFill>
              <a:srgbClr val="0E18E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Таким «нетривиальным подходом» можно считать использование сильных импульсных магнитных полей. Можно решать две задачи: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процессы намагничивания в больших полях (стандартные методики – </a:t>
            </a:r>
            <a:r>
              <a:rPr lang="en-US" sz="20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H </a:t>
            </a:r>
            <a:r>
              <a:rPr lang="ru-RU" sz="20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до 60-90 </a:t>
            </a:r>
            <a:r>
              <a:rPr lang="en-US" sz="2000" dirty="0" err="1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kOe</a:t>
            </a:r>
            <a:r>
              <a:rPr lang="ru-RU" sz="20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) </a:t>
            </a:r>
            <a:endParaRPr lang="en-US" sz="2000" dirty="0" smtClean="0">
              <a:solidFill>
                <a:srgbClr val="0E18E2"/>
              </a:solidFill>
              <a:latin typeface="Times" pitchFamily="18" charset="0"/>
              <a:cs typeface="Times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Процессы быстрого перемагничивания в полях большой амплитуды (до 10</a:t>
            </a:r>
            <a:r>
              <a:rPr lang="ru-RU" sz="2000" baseline="300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2</a:t>
            </a:r>
            <a:r>
              <a:rPr lang="ru-RU" sz="20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kOe</a:t>
            </a:r>
            <a:r>
              <a:rPr lang="ru-RU" sz="20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) на системах, демонстрирующих большую коэрцитивную силу (десятки </a:t>
            </a:r>
            <a:r>
              <a:rPr lang="ru-RU" sz="2000" dirty="0" err="1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килоЭрстед</a:t>
            </a:r>
            <a:r>
              <a:rPr lang="ru-RU" sz="2000" dirty="0" smtClean="0">
                <a:solidFill>
                  <a:srgbClr val="0E18E2"/>
                </a:solidFill>
                <a:latin typeface="Times" pitchFamily="18" charset="0"/>
                <a:cs typeface="Times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9826</TotalTime>
  <Words>1982</Words>
  <Application>Microsoft Office PowerPoint</Application>
  <PresentationFormat>Экран (4:3)</PresentationFormat>
  <Paragraphs>267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宋体</vt:lpstr>
      <vt:lpstr>Arial</vt:lpstr>
      <vt:lpstr>Calibri</vt:lpstr>
      <vt:lpstr>Symbol</vt:lpstr>
      <vt:lpstr>Times</vt:lpstr>
      <vt:lpstr>Times New Roman</vt:lpstr>
      <vt:lpstr>Тема Office</vt:lpstr>
      <vt:lpstr>Исследования наночастиц в сильных магнитных полях: от характеризации до создания модели спиновой структуры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Поверхностный эффект – рост магнитной анизотропии при уменьшении размера частиц, связанный с вкладом поверхностной магнитной анизотропии</vt:lpstr>
      <vt:lpstr>Ещё один поверхностный эффект – магнитное состояние спинов атомов на поверхности частицы и роль поверхностных спинов на магнитное поведение частицы и ансамбля частиц)</vt:lpstr>
      <vt:lpstr>Презентация PowerPoint</vt:lpstr>
      <vt:lpstr>Презентация PowerPoint</vt:lpstr>
      <vt:lpstr>В середине «нулевых» годов дирекцией ИФ СО РАН было принято решение о создании установки, генерирующей сильные импульсные магнитные поля и развитии методик измерения физических свойств (намагниченность, магнитосопротивление…). Это стало логичным направлением развития идеи Леонида Васильевича о создании и использовании сильных магнитных полей.</vt:lpstr>
      <vt:lpstr>установка, генерирующая импульсные поля (Hmax ~ 450 kOe) ,  ИФ СО РАН</vt:lpstr>
      <vt:lpstr>установка, генерирующая импульсные поля (Hmax ~ 450 kOe) </vt:lpstr>
      <vt:lpstr>Презентация PowerPoint</vt:lpstr>
      <vt:lpstr>Презентация PowerPoint</vt:lpstr>
      <vt:lpstr>Презентация PowerPoint</vt:lpstr>
      <vt:lpstr>bulk NiO</vt:lpstr>
      <vt:lpstr>Изотермы намагничивания M(H) (серия наночастиц NiO различными средними размерами d ~ 4.5, 8.5, 23 nm)</vt:lpstr>
      <vt:lpstr>Изотермы намагничивания M(H) образца NiO c d ~ 4.5 nm и вклады в эту зависимость от магнитных подсистем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Выводы, </vt:lpstr>
      <vt:lpstr>Спасибо за внимание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полей</dc:title>
  <dc:creator>dabalaev</dc:creator>
  <cp:lastModifiedBy>lot</cp:lastModifiedBy>
  <cp:revision>303</cp:revision>
  <dcterms:created xsi:type="dcterms:W3CDTF">2024-04-03T13:55:31Z</dcterms:created>
  <dcterms:modified xsi:type="dcterms:W3CDTF">2024-11-27T09:38:12Z</dcterms:modified>
</cp:coreProperties>
</file>