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887" r:id="rId3"/>
    <p:sldId id="639" r:id="rId4"/>
    <p:sldId id="449" r:id="rId5"/>
    <p:sldId id="300" r:id="rId6"/>
    <p:sldId id="599" r:id="rId7"/>
    <p:sldId id="884" r:id="rId8"/>
    <p:sldId id="626" r:id="rId9"/>
    <p:sldId id="625" r:id="rId10"/>
    <p:sldId id="557" r:id="rId11"/>
    <p:sldId id="641" r:id="rId12"/>
    <p:sldId id="379" r:id="rId13"/>
    <p:sldId id="889" r:id="rId14"/>
    <p:sldId id="888" r:id="rId15"/>
    <p:sldId id="629" r:id="rId16"/>
    <p:sldId id="344" r:id="rId17"/>
    <p:sldId id="653" r:id="rId18"/>
    <p:sldId id="636" r:id="rId19"/>
    <p:sldId id="666" r:id="rId20"/>
    <p:sldId id="567" r:id="rId21"/>
    <p:sldId id="665" r:id="rId22"/>
    <p:sldId id="555" r:id="rId23"/>
    <p:sldId id="450" r:id="rId24"/>
    <p:sldId id="667" r:id="rId25"/>
    <p:sldId id="257" r:id="rId26"/>
    <p:sldId id="597" r:id="rId27"/>
    <p:sldId id="533" r:id="rId28"/>
    <p:sldId id="8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6374" autoAdjust="0"/>
  </p:normalViewPr>
  <p:slideViewPr>
    <p:cSldViewPr>
      <p:cViewPr varScale="1">
        <p:scale>
          <a:sx n="107" d="100"/>
          <a:sy n="107" d="100"/>
        </p:scale>
        <p:origin x="165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3DEBE-4664-4981-820B-11F2AB266D2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90057-BFDD-4E73-B592-8A88FA03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1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Практически все новые открытия в современной физике твердого тела (гигантское магнетосопротивление, топологические изоляторы, квантовый аномальный эффект Холла, и др.) связаны с особым зонным строением, которое во многом определяется спиновой поляризацией электронов в объемных и поверхностных состояниях. Знание закона дисперсии и спиновой текстуры вблизи уровня Ферми позволяет предсказать транспортные свойства квантовых материалов. В связи с этим, важной задачей является детектирование спиновой поляризации электронных состояний в зонном спектре твердых тел.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фотоэмиссии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угловым и спиновым разрешением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ARPES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рисунок слева) позволяет измерять распределение электронов по импульсу, энергии и трем компонентам спина, т.е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получать полную информацию о законе дисперсии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данной работе продемонстрирован способ измерения поляризации электронного пучка, основанный на инжекции спин-поляризованных свободных электронов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гетероструктуру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квантовыми ямами (КЯ) и регистрации поляризованной катодолюминесценции (КЛ). По регистрации интенсивности и степени поляризации КЛ от инжектированных спин-поляризованных электронов измерена зависимость асимметрии КЛ, которая пропорциональна поляризации электронов.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Впервые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измерено пространственное (латеральное) распределение поляризации электронов путем измерения распределения латеральной интенсивности поляризованной катодолюминесценции.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Практическим результатом данной работы является компактный спин-детектор с пространственным разрешением, который в комбинации с современными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энергоанализаторами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используемыми в методе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фотоэмиссии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угловым разрешением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ARPES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позволит измерять распределение электронов по импульсу, энергии и трем компонентам спина, т.е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получать полную информацию о законе дисперсии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Другим интересным следствием этой работы может стать развитие вакуумной твердотельной </a:t>
            </a:r>
            <a:r>
              <a:rPr lang="ru-RU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спинтроники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основанной на спин-зависимой работе полупроводниковых структур с вакуумным зазором вместо диэлектрика, в каком-то смысле, твердотельный аналог вакуумных ламп.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1F794-5F59-4168-8025-6D61CFE528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99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DF3F0B7-E947-4BFE-96E5-83EA29CD5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A657DC49-0559-498F-B3E2-73F95AC8AA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ru-RU"/>
              <a:t>New generation electronic spin detectors allowing simple extension of electron microscopy and electron spectroscopies to magnetic investigations</a:t>
            </a:r>
            <a:r>
              <a:rPr lang="ru-RU" altLang="ru-RU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90057-BFDD-4E73-B592-8A88FA03B9F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928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>
            <a:extLst>
              <a:ext uri="{FF2B5EF4-FFF2-40B4-BE49-F238E27FC236}">
                <a16:creationId xmlns:a16="http://schemas.microsoft.com/office/drawing/2014/main" id="{ADC40988-753B-4FA7-9C26-132DC943A1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>
            <a:extLst>
              <a:ext uri="{FF2B5EF4-FFF2-40B4-BE49-F238E27FC236}">
                <a16:creationId xmlns:a16="http://schemas.microsoft.com/office/drawing/2014/main" id="{0CACF5BF-F815-4C28-8BDD-1723F76966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2292" name="Номер слайда 3">
            <a:extLst>
              <a:ext uri="{FF2B5EF4-FFF2-40B4-BE49-F238E27FC236}">
                <a16:creationId xmlns:a16="http://schemas.microsoft.com/office/drawing/2014/main" id="{4FE4093E-DCBD-4148-8565-61E9768908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B29B01-40DA-4395-AA99-078B5F02F572}" type="slidenum">
              <a:rPr lang="ru-RU" altLang="ru-RU"/>
              <a:pPr/>
              <a:t>16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6E379-3AE5-4617-9A2E-28FAAF5CF8E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639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Впервые проведено исследование процесса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фотоэмиссии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угловым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субпериодным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временным разрешением. Это позволило наблюдать процесс ускорения фермионов Дирака, вызванный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терагерцовой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(ТГц) электромагнитной волной,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квазирелятивистской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дисперсионной зоне топологического поверхностного состояния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Ускорение носителей в состояниях Дирака в электрическом поле ТГц волны приводит к сильному перераспределению электронов в импульсном пространстве и значительной плотности тока. По сравнению с массивными квазичастицами,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квазирелятивистские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носители в топологических состояниях могут быть ускорены практически без инерции. Благодаря высокой Ферми скорости, малому рассеянию и линейной зонной структуре, ускоренные электромагнитной волной фермионы Дирака могут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баллистически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распространяются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бездисперсионных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волновых пакетах на расстояния до нескольких 100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Эта рекордная дистанция значительно превышает ширину затвора современных транзисторов, делая перспективным создание устройств на трехмерных топологических изоляторах (ТИ) с использованием полностью когерентного переноса электронов с частотой электромагнитной волны. Благодаря жесткой связи в ТИ состояниях спина и импульса электрона, баллистические электроны Дирака переносят спиновый ток, что также может позволить развивать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спинтронику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оптических частот.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1F794-5F59-4168-8025-6D61CFE5281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99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49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7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492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/Белый/Англ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356139"/>
            <a:ext cx="8193010" cy="863062"/>
          </a:xfrm>
        </p:spPr>
        <p:txBody>
          <a:bodyPr anchor="t">
            <a:noAutofit/>
          </a:bodyPr>
          <a:lstStyle>
            <a:lvl1pPr algn="l">
              <a:defRPr lang="ru-RU" dirty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623888" y="2203075"/>
            <a:ext cx="8193010" cy="34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871038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5"/>
          </p:nvPr>
        </p:nvSpPr>
        <p:spPr>
          <a:xfrm>
            <a:off x="623888" y="2850314"/>
            <a:ext cx="8193010" cy="34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rgbClr val="871038"/>
                </a:solidFill>
              </a:defRPr>
            </a:lvl1pPr>
            <a:lvl2pPr>
              <a:defRPr sz="1400">
                <a:solidFill>
                  <a:srgbClr val="871038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6"/>
          </p:nvPr>
        </p:nvSpPr>
        <p:spPr>
          <a:xfrm>
            <a:off x="623888" y="1452214"/>
            <a:ext cx="8193010" cy="38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rgbClr val="0184A0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Рисунок 13"/>
          <p:cNvSpPr>
            <a:spLocks noGrp="1"/>
          </p:cNvSpPr>
          <p:nvPr>
            <p:ph type="pic" sz="quarter" idx="17"/>
          </p:nvPr>
        </p:nvSpPr>
        <p:spPr>
          <a:xfrm>
            <a:off x="623888" y="3479800"/>
            <a:ext cx="3502025" cy="222885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rgbClr val="0184A0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Текст 15"/>
          <p:cNvSpPr>
            <a:spLocks noGrp="1"/>
          </p:cNvSpPr>
          <p:nvPr>
            <p:ph type="body" sz="quarter" idx="18"/>
          </p:nvPr>
        </p:nvSpPr>
        <p:spPr>
          <a:xfrm>
            <a:off x="3836525" y="4939198"/>
            <a:ext cx="1620140" cy="2862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B9CAD1"/>
              </a:gs>
            </a:gsLst>
            <a:lin ang="5400000" scaled="1"/>
          </a:gradFill>
        </p:spPr>
        <p:txBody>
          <a:bodyPr>
            <a:spAutoFit/>
          </a:bodyPr>
          <a:lstStyle>
            <a:lvl1pPr marL="0" indent="0">
              <a:buNone/>
              <a:defRPr sz="1400" baseline="0">
                <a:solidFill>
                  <a:srgbClr val="0184A0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FA6FE48B-A774-43A4-81C8-0B00ADE20DE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BE6BDE0A-398E-49D6-AC6C-155827F1ADE7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88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37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50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69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62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8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72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43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385E4-1B26-4180-B450-B89844E4FEC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54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4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rxiv.org/abs/2409.1354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2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11" Type="http://schemas.openxmlformats.org/officeDocument/2006/relationships/image" Target="../media/image4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6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409.1354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26" Type="http://schemas.openxmlformats.org/officeDocument/2006/relationships/image" Target="../media/image93.jpeg"/><Relationship Id="rId3" Type="http://schemas.openxmlformats.org/officeDocument/2006/relationships/image" Target="../media/image70.jpeg"/><Relationship Id="rId21" Type="http://schemas.openxmlformats.org/officeDocument/2006/relationships/image" Target="../media/image88.jpeg"/><Relationship Id="rId7" Type="http://schemas.openxmlformats.org/officeDocument/2006/relationships/image" Target="../media/image74.pn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5" Type="http://schemas.openxmlformats.org/officeDocument/2006/relationships/image" Target="../media/image92.jpeg"/><Relationship Id="rId2" Type="http://schemas.openxmlformats.org/officeDocument/2006/relationships/image" Target="../media/image69.jpeg"/><Relationship Id="rId16" Type="http://schemas.openxmlformats.org/officeDocument/2006/relationships/image" Target="../media/image83.jpe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24" Type="http://schemas.openxmlformats.org/officeDocument/2006/relationships/image" Target="../media/image91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23" Type="http://schemas.openxmlformats.org/officeDocument/2006/relationships/image" Target="../media/image90.jpeg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Relationship Id="rId22" Type="http://schemas.openxmlformats.org/officeDocument/2006/relationships/image" Target="../media/image89.jpeg"/><Relationship Id="rId27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24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07.png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8.pn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wm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-15481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ВАКУУМНАЯ СПИНТРОНИКА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7622" y="987698"/>
            <a:ext cx="8642350" cy="135948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800" b="1" i="1" dirty="0">
                <a:solidFill>
                  <a:schemeClr val="tx1"/>
                </a:solidFill>
                <a:latin typeface="+mj-lt"/>
              </a:rPr>
              <a:t>Институт физики полупроводников им. А.В. </a:t>
            </a:r>
            <a:r>
              <a:rPr lang="ru-RU" altLang="ru-RU" sz="1800" b="1" i="1" dirty="0" err="1">
                <a:solidFill>
                  <a:schemeClr val="tx1"/>
                </a:solidFill>
                <a:latin typeface="+mj-lt"/>
              </a:rPr>
              <a:t>Ржанова</a:t>
            </a:r>
            <a:r>
              <a:rPr lang="ru-RU" altLang="ru-RU" sz="1800" b="1" i="1" dirty="0">
                <a:solidFill>
                  <a:schemeClr val="tx1"/>
                </a:solidFill>
                <a:latin typeface="+mj-lt"/>
              </a:rPr>
              <a:t> СО РАН</a:t>
            </a:r>
            <a:endParaRPr lang="en-US" altLang="ru-RU" sz="1800" b="1" i="1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lnSpc>
                <a:spcPct val="110000"/>
              </a:lnSpc>
            </a:pPr>
            <a:r>
              <a:rPr lang="ru-RU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ЦКП «СКИФ»</a:t>
            </a:r>
          </a:p>
          <a:p>
            <a:pPr>
              <a:lnSpc>
                <a:spcPct val="110000"/>
              </a:lnSpc>
            </a:pPr>
            <a:r>
              <a:rPr lang="ru-RU" altLang="ru-RU" sz="1800" i="1" dirty="0">
                <a:solidFill>
                  <a:schemeClr val="tx1"/>
                </a:solidFill>
              </a:rPr>
              <a:t>Новосибирский государственный университет</a:t>
            </a:r>
          </a:p>
          <a:p>
            <a:pPr eaLnBrk="1" hangingPunct="1">
              <a:lnSpc>
                <a:spcPct val="110000"/>
              </a:lnSpc>
            </a:pPr>
            <a:r>
              <a:rPr lang="ru-RU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ЗАО «ЭКРАН-ФЭП»</a:t>
            </a:r>
            <a:endParaRPr lang="en-US" altLang="ru-RU" sz="18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2492" y="470950"/>
            <a:ext cx="2198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/>
              <a:t>Олег Е. Терещенко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73" y="2767995"/>
            <a:ext cx="89872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ru-RU" sz="1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Создание новых инструментов и методов исследования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спин-зависимых явлений, устройств и приборов вакуумной </a:t>
            </a:r>
            <a:r>
              <a:rPr lang="ru-RU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спинтроники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</a:rPr>
              <a:t>     </a:t>
            </a:r>
            <a:r>
              <a:rPr lang="ru-RU" sz="1700" dirty="0"/>
              <a:t>Вакуумный спин-диод, спин-триод;</a:t>
            </a:r>
          </a:p>
          <a:p>
            <a:pPr algn="just"/>
            <a:r>
              <a:rPr lang="ru-RU" sz="1700" dirty="0"/>
              <a:t>      Новый источник спин-поляризованных электронов; </a:t>
            </a:r>
          </a:p>
          <a:p>
            <a:pPr algn="just"/>
            <a:r>
              <a:rPr lang="ru-RU" sz="1700" dirty="0"/>
              <a:t>      Спин-детекторы свободных электронов с пространственным разрешением;</a:t>
            </a:r>
          </a:p>
          <a:p>
            <a:pPr algn="just"/>
            <a:r>
              <a:rPr lang="en-US" sz="1700" dirty="0"/>
              <a:t>      Spin-ARPES</a:t>
            </a:r>
            <a:r>
              <a:rPr lang="ru-RU" sz="1700" dirty="0"/>
              <a:t>: новый эволюционный виток;</a:t>
            </a:r>
          </a:p>
          <a:p>
            <a:pPr algn="just"/>
            <a:r>
              <a:rPr lang="ru-RU" sz="1700" dirty="0"/>
              <a:t>      </a:t>
            </a:r>
          </a:p>
          <a:p>
            <a:pPr marL="265113" indent="-265113" algn="just"/>
            <a:r>
              <a:rPr lang="ru-RU" sz="17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ru-RU" sz="1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Физика спин-зависимых явлений:</a:t>
            </a:r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265113" indent="3175" algn="just"/>
            <a:r>
              <a:rPr lang="ru-RU" sz="1700" dirty="0"/>
              <a:t>Эмиссия и инжекция спин поляризованных электронов;      </a:t>
            </a:r>
          </a:p>
          <a:p>
            <a:pPr marL="265113" indent="3175" algn="just"/>
            <a:r>
              <a:rPr lang="ru-RU" sz="1700" dirty="0"/>
              <a:t>Исследование спиновой текстуры и электронных свойств полупроводниковых материалов и структур: топологические изоляторы, низкоразмерные системы. </a:t>
            </a:r>
          </a:p>
          <a:p>
            <a:pPr marL="342900" indent="-342900" algn="just">
              <a:buAutoNum type="arabicPeriod"/>
            </a:pPr>
            <a:endParaRPr lang="ru-RU" sz="800" dirty="0"/>
          </a:p>
          <a:p>
            <a:pPr algn="just"/>
            <a:endParaRPr lang="ru-RU" altLang="ru-RU" sz="800" dirty="0">
              <a:ea typeface="Andalus"/>
              <a:cs typeface="Andalus"/>
            </a:endParaRPr>
          </a:p>
          <a:p>
            <a:pPr marL="804863" indent="-447675" algn="just"/>
            <a:r>
              <a:rPr lang="ru-RU" altLang="ru-RU" sz="1800" dirty="0">
                <a:ea typeface="Andalus"/>
                <a:cs typeface="Andalus"/>
              </a:rPr>
              <a:t>Планы: изучение углового орбитального момента электрона и эксперимент по спин- зависимому рассеянию е</a:t>
            </a:r>
            <a:r>
              <a:rPr lang="ru-RU" altLang="ru-RU" sz="2000" b="1" baseline="30000" dirty="0">
                <a:ea typeface="Andalus"/>
                <a:cs typeface="Andalus"/>
              </a:rPr>
              <a:t>-</a:t>
            </a:r>
            <a:r>
              <a:rPr lang="ru-RU" altLang="ru-RU" sz="1800" dirty="0">
                <a:ea typeface="Andalus"/>
                <a:cs typeface="Andalus"/>
              </a:rPr>
              <a:t> на хиральных молекулах. </a:t>
            </a:r>
            <a:r>
              <a:rPr lang="ru-RU" sz="1700" dirty="0"/>
              <a:t>Спин-зависимый масс-спектрометрический  анализ хиральных молекул. </a:t>
            </a:r>
          </a:p>
          <a:p>
            <a:pPr marL="804863" indent="-447675" algn="just"/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347181"/>
            <a:ext cx="328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Основные направления работ:</a:t>
            </a:r>
          </a:p>
        </p:txBody>
      </p:sp>
      <p:pic>
        <p:nvPicPr>
          <p:cNvPr id="7" name="Picture 5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6" y="1230058"/>
            <a:ext cx="598488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Картинки по запросу НГУ эмблема">
            <a:extLst>
              <a:ext uri="{FF2B5EF4-FFF2-40B4-BE49-F238E27FC236}">
                <a16:creationId xmlns:a16="http://schemas.microsoft.com/office/drawing/2014/main" id="{DAC51FC8-39A2-97CA-3A55-A69D9BAC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08728"/>
            <a:ext cx="1151441" cy="48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B33F00-72AD-85C7-9B52-E61C0E482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433" y="1216619"/>
            <a:ext cx="670896" cy="663871"/>
          </a:xfrm>
          <a:prstGeom prst="rect">
            <a:avLst/>
          </a:prstGeom>
        </p:spPr>
      </p:pic>
      <p:grpSp>
        <p:nvGrpSpPr>
          <p:cNvPr id="12" name="object 4">
            <a:extLst>
              <a:ext uri="{FF2B5EF4-FFF2-40B4-BE49-F238E27FC236}">
                <a16:creationId xmlns:a16="http://schemas.microsoft.com/office/drawing/2014/main" id="{94569164-B16A-CBC4-CB20-F45235862E23}"/>
              </a:ext>
            </a:extLst>
          </p:cNvPr>
          <p:cNvGrpSpPr>
            <a:grpSpLocks/>
          </p:cNvGrpSpPr>
          <p:nvPr/>
        </p:nvGrpSpPr>
        <p:grpSpPr bwMode="auto">
          <a:xfrm>
            <a:off x="683568" y="2035038"/>
            <a:ext cx="1544970" cy="351656"/>
            <a:chOff x="2761498" y="2929287"/>
            <a:chExt cx="11992610" cy="3657605"/>
          </a:xfrm>
        </p:grpSpPr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663648F5-2D94-EFEA-5DEF-17D7C6A8C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1498" y="6586892"/>
              <a:ext cx="11992610" cy="0"/>
            </a:xfrm>
            <a:custGeom>
              <a:avLst/>
              <a:gdLst>
                <a:gd name="T0" fmla="*/ 0 w 11992610"/>
                <a:gd name="T1" fmla="*/ 11992115 w 1199261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1992610">
                  <a:moveTo>
                    <a:pt x="0" y="0"/>
                  </a:moveTo>
                  <a:lnTo>
                    <a:pt x="11992115" y="0"/>
                  </a:lnTo>
                </a:path>
              </a:pathLst>
            </a:custGeom>
            <a:noFill/>
            <a:ln w="4762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6E08B8B9-4DB6-CC25-E0B0-0F3242B1D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414" y="2929287"/>
              <a:ext cx="7724771" cy="3657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916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3">
            <a:extLst>
              <a:ext uri="{FF2B5EF4-FFF2-40B4-BE49-F238E27FC236}">
                <a16:creationId xmlns:a16="http://schemas.microsoft.com/office/drawing/2014/main" id="{1B1347F9-89D6-CD25-448A-9F6971CB23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73875" y="625792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4799036-72D8-4991-82E0-991F8490537E}" type="slidenum">
              <a:rPr lang="ru-RU" altLang="ru-RU" sz="9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sp>
        <p:nvSpPr>
          <p:cNvPr id="17411" name="TextBox 2">
            <a:extLst>
              <a:ext uri="{FF2B5EF4-FFF2-40B4-BE49-F238E27FC236}">
                <a16:creationId xmlns:a16="http://schemas.microsoft.com/office/drawing/2014/main" id="{69EDFB2D-68F8-BA61-A0FD-96A3DFB3A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9056"/>
            <a:ext cx="51443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b="1" dirty="0" err="1">
                <a:solidFill>
                  <a:srgbClr val="560926"/>
                </a:solidFill>
                <a:latin typeface="Arial" panose="020B0604020202020204" pitchFamily="34" charset="0"/>
              </a:rPr>
              <a:t>Spintron</a:t>
            </a:r>
            <a:r>
              <a:rPr lang="en-US" altLang="ru-RU" sz="2400" b="1" dirty="0">
                <a:solidFill>
                  <a:srgbClr val="560926"/>
                </a:solidFill>
                <a:latin typeface="Arial" panose="020B0604020202020204" pitchFamily="34" charset="0"/>
              </a:rPr>
              <a:t> as an analog of triode   =</a:t>
            </a:r>
            <a:endParaRPr lang="ru-RU" altLang="ru-RU" sz="2400" b="1" dirty="0">
              <a:solidFill>
                <a:srgbClr val="560926"/>
              </a:solidFill>
              <a:latin typeface="Arial" panose="020B0604020202020204" pitchFamily="34" charset="0"/>
            </a:endParaRPr>
          </a:p>
        </p:txBody>
      </p:sp>
      <p:pic>
        <p:nvPicPr>
          <p:cNvPr id="17414" name="Рисунок 16">
            <a:extLst>
              <a:ext uri="{FF2B5EF4-FFF2-40B4-BE49-F238E27FC236}">
                <a16:creationId xmlns:a16="http://schemas.microsoft.com/office/drawing/2014/main" id="{830C4F74-C179-8F0B-A87A-842BEACB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65313"/>
            <a:ext cx="165893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Дуга 13324">
            <a:extLst>
              <a:ext uri="{FF2B5EF4-FFF2-40B4-BE49-F238E27FC236}">
                <a16:creationId xmlns:a16="http://schemas.microsoft.com/office/drawing/2014/main" id="{F8C7AA25-6643-08A4-3F7A-C37E7DB437F5}"/>
              </a:ext>
            </a:extLst>
          </p:cNvPr>
          <p:cNvSpPr/>
          <p:nvPr/>
        </p:nvSpPr>
        <p:spPr bwMode="auto">
          <a:xfrm>
            <a:off x="2623369" y="1611313"/>
            <a:ext cx="1223962" cy="522287"/>
          </a:xfrm>
          <a:prstGeom prst="arc">
            <a:avLst>
              <a:gd name="adj1" fmla="val 11017375"/>
              <a:gd name="adj2" fmla="val 2146486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3" name="Прямая соединительная линия 13326">
            <a:extLst>
              <a:ext uri="{FF2B5EF4-FFF2-40B4-BE49-F238E27FC236}">
                <a16:creationId xmlns:a16="http://schemas.microsoft.com/office/drawing/2014/main" id="{8F34466D-5C47-3A4D-D6B2-36AEA4F74D28}"/>
              </a:ext>
            </a:extLst>
          </p:cNvPr>
          <p:cNvCxnSpPr>
            <a:cxnSpLocks/>
            <a:stCxn id="13325" idx="0"/>
            <a:endCxn id="17414" idx="2"/>
          </p:cNvCxnSpPr>
          <p:nvPr/>
        </p:nvCxnSpPr>
        <p:spPr bwMode="auto">
          <a:xfrm>
            <a:off x="2629719" y="1835150"/>
            <a:ext cx="3175" cy="14509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3327">
            <a:extLst>
              <a:ext uri="{FF2B5EF4-FFF2-40B4-BE49-F238E27FC236}">
                <a16:creationId xmlns:a16="http://schemas.microsoft.com/office/drawing/2014/main" id="{E61EE63E-0F1C-2C2B-CECF-BDFDFF0CF355}"/>
              </a:ext>
            </a:extLst>
          </p:cNvPr>
          <p:cNvCxnSpPr>
            <a:cxnSpLocks/>
            <a:endCxn id="17414" idx="0"/>
          </p:cNvCxnSpPr>
          <p:nvPr/>
        </p:nvCxnSpPr>
        <p:spPr bwMode="auto">
          <a:xfrm flipH="1">
            <a:off x="3847331" y="1841500"/>
            <a:ext cx="6350" cy="14589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Дуга 13328">
            <a:extLst>
              <a:ext uri="{FF2B5EF4-FFF2-40B4-BE49-F238E27FC236}">
                <a16:creationId xmlns:a16="http://schemas.microsoft.com/office/drawing/2014/main" id="{FC9E6BC0-4799-1CFD-7EBD-9E4A4EB5AF9A}"/>
              </a:ext>
            </a:extLst>
          </p:cNvPr>
          <p:cNvSpPr/>
          <p:nvPr/>
        </p:nvSpPr>
        <p:spPr bwMode="auto">
          <a:xfrm rot="10800000">
            <a:off x="2629719" y="3000375"/>
            <a:ext cx="1223962" cy="522288"/>
          </a:xfrm>
          <a:prstGeom prst="arc">
            <a:avLst>
              <a:gd name="adj1" fmla="val 11017375"/>
              <a:gd name="adj2" fmla="val 2146486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31" name="Прямоугольник 13330">
            <a:extLst>
              <a:ext uri="{FF2B5EF4-FFF2-40B4-BE49-F238E27FC236}">
                <a16:creationId xmlns:a16="http://schemas.microsoft.com/office/drawing/2014/main" id="{0BC43BAE-7612-AB9D-EF6F-600CD3FE073D}"/>
              </a:ext>
            </a:extLst>
          </p:cNvPr>
          <p:cNvSpPr/>
          <p:nvPr/>
        </p:nvSpPr>
        <p:spPr bwMode="auto">
          <a:xfrm>
            <a:off x="2804344" y="2371725"/>
            <a:ext cx="925512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/>
              <a:t>FM</a:t>
            </a:r>
            <a:endParaRPr lang="ru-RU" sz="1200" dirty="0"/>
          </a:p>
        </p:txBody>
      </p:sp>
      <p:sp>
        <p:nvSpPr>
          <p:cNvPr id="13332" name="Стрелка: вправо 13331">
            <a:extLst>
              <a:ext uri="{FF2B5EF4-FFF2-40B4-BE49-F238E27FC236}">
                <a16:creationId xmlns:a16="http://schemas.microsoft.com/office/drawing/2014/main" id="{79F1ECAE-79FC-7B4E-8298-C87B8AF29CFB}"/>
              </a:ext>
            </a:extLst>
          </p:cNvPr>
          <p:cNvSpPr/>
          <p:nvPr/>
        </p:nvSpPr>
        <p:spPr bwMode="auto">
          <a:xfrm>
            <a:off x="3252019" y="2386013"/>
            <a:ext cx="322262" cy="16510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3333" name="Прямоугольник 13332">
            <a:extLst>
              <a:ext uri="{FF2B5EF4-FFF2-40B4-BE49-F238E27FC236}">
                <a16:creationId xmlns:a16="http://schemas.microsoft.com/office/drawing/2014/main" id="{061D590D-67CB-480F-2F91-45779E924F6D}"/>
              </a:ext>
            </a:extLst>
          </p:cNvPr>
          <p:cNvSpPr/>
          <p:nvPr/>
        </p:nvSpPr>
        <p:spPr bwMode="auto">
          <a:xfrm>
            <a:off x="2712269" y="3113088"/>
            <a:ext cx="1052512" cy="1730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376" name="TextBox 13334">
            <a:extLst>
              <a:ext uri="{FF2B5EF4-FFF2-40B4-BE49-F238E27FC236}">
                <a16:creationId xmlns:a16="http://schemas.microsoft.com/office/drawing/2014/main" id="{527E7182-BB49-422C-B2AE-50FE7A456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819" y="3070225"/>
            <a:ext cx="1163637" cy="26193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1100" dirty="0"/>
              <a:t>Spin-pol. source</a:t>
            </a:r>
            <a:endParaRPr lang="ru-RU" altLang="ru-RU" sz="1100" dirty="0"/>
          </a:p>
        </p:txBody>
      </p:sp>
      <p:sp>
        <p:nvSpPr>
          <p:cNvPr id="15377" name="TextBox 13335">
            <a:extLst>
              <a:ext uri="{FF2B5EF4-FFF2-40B4-BE49-F238E27FC236}">
                <a16:creationId xmlns:a16="http://schemas.microsoft.com/office/drawing/2014/main" id="{C99FC930-2260-6E90-6C5F-A55798D07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006" y="1820863"/>
            <a:ext cx="962025" cy="2619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ru-RU" sz="1100" dirty="0"/>
              <a:t>Detector</a:t>
            </a:r>
            <a:endParaRPr lang="ru-RU" altLang="ru-RU" sz="1100" dirty="0"/>
          </a:p>
        </p:txBody>
      </p:sp>
      <p:sp>
        <p:nvSpPr>
          <p:cNvPr id="13337" name="Стрелка: вниз 13336">
            <a:extLst>
              <a:ext uri="{FF2B5EF4-FFF2-40B4-BE49-F238E27FC236}">
                <a16:creationId xmlns:a16="http://schemas.microsoft.com/office/drawing/2014/main" id="{CB14943C-990B-F90F-6017-DB1EE142CADB}"/>
              </a:ext>
            </a:extLst>
          </p:cNvPr>
          <p:cNvSpPr/>
          <p:nvPr/>
        </p:nvSpPr>
        <p:spPr bwMode="auto">
          <a:xfrm rot="10800000">
            <a:off x="3156769" y="2647950"/>
            <a:ext cx="187325" cy="4318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41" name="Стрелка: вправо 13340">
            <a:extLst>
              <a:ext uri="{FF2B5EF4-FFF2-40B4-BE49-F238E27FC236}">
                <a16:creationId xmlns:a16="http://schemas.microsoft.com/office/drawing/2014/main" id="{02E76C01-D6A9-751B-93A1-68197615DB67}"/>
              </a:ext>
            </a:extLst>
          </p:cNvPr>
          <p:cNvSpPr/>
          <p:nvPr/>
        </p:nvSpPr>
        <p:spPr bwMode="auto">
          <a:xfrm>
            <a:off x="3102794" y="2908300"/>
            <a:ext cx="336550" cy="57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42" name="Стрелка: вправо 13341">
            <a:extLst>
              <a:ext uri="{FF2B5EF4-FFF2-40B4-BE49-F238E27FC236}">
                <a16:creationId xmlns:a16="http://schemas.microsoft.com/office/drawing/2014/main" id="{3AABFA88-5E42-3F7E-9481-DD594E63B170}"/>
              </a:ext>
            </a:extLst>
          </p:cNvPr>
          <p:cNvSpPr/>
          <p:nvPr/>
        </p:nvSpPr>
        <p:spPr bwMode="auto">
          <a:xfrm rot="10800000">
            <a:off x="3099619" y="2801938"/>
            <a:ext cx="336550" cy="61912"/>
          </a:xfrm>
          <a:prstGeom prst="rightArrow">
            <a:avLst/>
          </a:prstGeom>
          <a:solidFill>
            <a:srgbClr val="FE16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27" name="TextBox 13342">
            <a:extLst>
              <a:ext uri="{FF2B5EF4-FFF2-40B4-BE49-F238E27FC236}">
                <a16:creationId xmlns:a16="http://schemas.microsoft.com/office/drawing/2014/main" id="{BAE10AF7-BB31-3341-EE0F-DD934603B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006" y="2716213"/>
            <a:ext cx="382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/>
              <a:t>P</a:t>
            </a:r>
            <a:r>
              <a:rPr lang="en-US" altLang="ru-RU" baseline="-25000"/>
              <a:t>0</a:t>
            </a:r>
            <a:endParaRPr lang="ru-RU" altLang="ru-RU" baseline="-25000"/>
          </a:p>
        </p:txBody>
      </p:sp>
      <p:cxnSp>
        <p:nvCxnSpPr>
          <p:cNvPr id="13361" name="Прямая соединительная линия 13360">
            <a:extLst>
              <a:ext uri="{FF2B5EF4-FFF2-40B4-BE49-F238E27FC236}">
                <a16:creationId xmlns:a16="http://schemas.microsoft.com/office/drawing/2014/main" id="{FD90ACF2-EC71-4AC3-35CA-DAD92C633C07}"/>
              </a:ext>
            </a:extLst>
          </p:cNvPr>
          <p:cNvCxnSpPr>
            <a:cxnSpLocks/>
          </p:cNvCxnSpPr>
          <p:nvPr/>
        </p:nvCxnSpPr>
        <p:spPr bwMode="auto">
          <a:xfrm>
            <a:off x="2905944" y="1054100"/>
            <a:ext cx="0" cy="21431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62" name="Овал 13361">
            <a:extLst>
              <a:ext uri="{FF2B5EF4-FFF2-40B4-BE49-F238E27FC236}">
                <a16:creationId xmlns:a16="http://schemas.microsoft.com/office/drawing/2014/main" id="{6F2F6D3B-5E6F-E572-3046-9E0BCEF8A0B6}"/>
              </a:ext>
            </a:extLst>
          </p:cNvPr>
          <p:cNvSpPr/>
          <p:nvPr/>
        </p:nvSpPr>
        <p:spPr bwMode="auto">
          <a:xfrm>
            <a:off x="2771006" y="1273175"/>
            <a:ext cx="269875" cy="266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3363" name="Прямая соединительная линия 13362">
            <a:extLst>
              <a:ext uri="{FF2B5EF4-FFF2-40B4-BE49-F238E27FC236}">
                <a16:creationId xmlns:a16="http://schemas.microsoft.com/office/drawing/2014/main" id="{AF10D2C8-527C-0F5E-383F-C616562C2628}"/>
              </a:ext>
            </a:extLst>
          </p:cNvPr>
          <p:cNvCxnSpPr>
            <a:cxnSpLocks/>
          </p:cNvCxnSpPr>
          <p:nvPr/>
        </p:nvCxnSpPr>
        <p:spPr bwMode="auto">
          <a:xfrm>
            <a:off x="2907531" y="1539875"/>
            <a:ext cx="0" cy="2873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67" name="TextBox 34">
            <a:extLst>
              <a:ext uri="{FF2B5EF4-FFF2-40B4-BE49-F238E27FC236}">
                <a16:creationId xmlns:a16="http://schemas.microsoft.com/office/drawing/2014/main" id="{09B1190C-EE01-D7D4-7033-B0CB5D036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9419" y="1258888"/>
            <a:ext cx="300037" cy="300037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350" dirty="0">
                <a:latin typeface="Arial" panose="020B0604020202020204" pitchFamily="34" charset="0"/>
              </a:rPr>
              <a:t>A</a:t>
            </a:r>
            <a:endParaRPr lang="ru-RU" altLang="ru-RU" sz="1350" dirty="0">
              <a:latin typeface="Arial" panose="020B0604020202020204" pitchFamily="34" charset="0"/>
            </a:endParaRPr>
          </a:p>
        </p:txBody>
      </p:sp>
      <p:cxnSp>
        <p:nvCxnSpPr>
          <p:cNvPr id="13373" name="Прямая соединительная линия 13372">
            <a:extLst>
              <a:ext uri="{FF2B5EF4-FFF2-40B4-BE49-F238E27FC236}">
                <a16:creationId xmlns:a16="http://schemas.microsoft.com/office/drawing/2014/main" id="{A1FC3C0F-970D-7C8D-F59E-4A624FDF8FA7}"/>
              </a:ext>
            </a:extLst>
          </p:cNvPr>
          <p:cNvCxnSpPr>
            <a:cxnSpLocks/>
          </p:cNvCxnSpPr>
          <p:nvPr/>
        </p:nvCxnSpPr>
        <p:spPr bwMode="auto">
          <a:xfrm>
            <a:off x="2905944" y="1054100"/>
            <a:ext cx="0" cy="11271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74" name="Прямая соединительная линия 13373">
            <a:extLst>
              <a:ext uri="{FF2B5EF4-FFF2-40B4-BE49-F238E27FC236}">
                <a16:creationId xmlns:a16="http://schemas.microsoft.com/office/drawing/2014/main" id="{7811CA13-9C39-10A5-8040-9A6602E14BC4}"/>
              </a:ext>
            </a:extLst>
          </p:cNvPr>
          <p:cNvCxnSpPr/>
          <p:nvPr/>
        </p:nvCxnSpPr>
        <p:spPr bwMode="auto">
          <a:xfrm rot="5400000">
            <a:off x="2755925" y="915194"/>
            <a:ext cx="0" cy="2873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75" name="Прямая соединительная линия 13374">
            <a:extLst>
              <a:ext uri="{FF2B5EF4-FFF2-40B4-BE49-F238E27FC236}">
                <a16:creationId xmlns:a16="http://schemas.microsoft.com/office/drawing/2014/main" id="{4693D46A-11CC-09AB-BF1F-1C9BD2649B62}"/>
              </a:ext>
            </a:extLst>
          </p:cNvPr>
          <p:cNvCxnSpPr/>
          <p:nvPr/>
        </p:nvCxnSpPr>
        <p:spPr bwMode="auto">
          <a:xfrm rot="5400000">
            <a:off x="2475731" y="1058863"/>
            <a:ext cx="2762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76" name="Прямая соединительная линия 13375">
            <a:extLst>
              <a:ext uri="{FF2B5EF4-FFF2-40B4-BE49-F238E27FC236}">
                <a16:creationId xmlns:a16="http://schemas.microsoft.com/office/drawing/2014/main" id="{B654776B-92F1-0A9B-9741-8345A650ECD4}"/>
              </a:ext>
            </a:extLst>
          </p:cNvPr>
          <p:cNvCxnSpPr/>
          <p:nvPr/>
        </p:nvCxnSpPr>
        <p:spPr bwMode="auto">
          <a:xfrm rot="5400000">
            <a:off x="2474143" y="1068388"/>
            <a:ext cx="1619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77" name="Прямая соединительная линия 13376">
            <a:extLst>
              <a:ext uri="{FF2B5EF4-FFF2-40B4-BE49-F238E27FC236}">
                <a16:creationId xmlns:a16="http://schemas.microsoft.com/office/drawing/2014/main" id="{0DCD2433-E3FB-2DFB-8976-12CFDE2E8F3B}"/>
              </a:ext>
            </a:extLst>
          </p:cNvPr>
          <p:cNvCxnSpPr/>
          <p:nvPr/>
        </p:nvCxnSpPr>
        <p:spPr bwMode="auto">
          <a:xfrm rot="5400000">
            <a:off x="2459856" y="1081088"/>
            <a:ext cx="539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7" name="TextBox 13378">
            <a:extLst>
              <a:ext uri="{FF2B5EF4-FFF2-40B4-BE49-F238E27FC236}">
                <a16:creationId xmlns:a16="http://schemas.microsoft.com/office/drawing/2014/main" id="{D6552CE4-21C0-4720-AE5F-580C43E5A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256" y="2017713"/>
            <a:ext cx="427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/>
              <a:t>P</a:t>
            </a:r>
            <a:r>
              <a:rPr lang="en-US" altLang="ru-RU" baseline="-25000"/>
              <a:t>+-</a:t>
            </a:r>
            <a:endParaRPr lang="ru-RU" altLang="ru-RU" baseline="-25000"/>
          </a:p>
        </p:txBody>
      </p:sp>
      <p:sp>
        <p:nvSpPr>
          <p:cNvPr id="13380" name="Стрелка: вниз 13379">
            <a:extLst>
              <a:ext uri="{FF2B5EF4-FFF2-40B4-BE49-F238E27FC236}">
                <a16:creationId xmlns:a16="http://schemas.microsoft.com/office/drawing/2014/main" id="{FDAA1BA0-76D1-B8BB-7052-A701A10A5DA8}"/>
              </a:ext>
            </a:extLst>
          </p:cNvPr>
          <p:cNvSpPr/>
          <p:nvPr/>
        </p:nvSpPr>
        <p:spPr bwMode="auto">
          <a:xfrm rot="10800000">
            <a:off x="3156769" y="2109788"/>
            <a:ext cx="187325" cy="2238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81" name="Стрелка: вправо 13380">
            <a:extLst>
              <a:ext uri="{FF2B5EF4-FFF2-40B4-BE49-F238E27FC236}">
                <a16:creationId xmlns:a16="http://schemas.microsoft.com/office/drawing/2014/main" id="{AEC9C115-E2BE-8873-BB1E-08B4C15C52E0}"/>
              </a:ext>
            </a:extLst>
          </p:cNvPr>
          <p:cNvSpPr/>
          <p:nvPr/>
        </p:nvSpPr>
        <p:spPr bwMode="auto">
          <a:xfrm rot="10800000">
            <a:off x="3091681" y="2251075"/>
            <a:ext cx="336550" cy="61913"/>
          </a:xfrm>
          <a:prstGeom prst="rightArrow">
            <a:avLst/>
          </a:prstGeom>
          <a:solidFill>
            <a:srgbClr val="FE16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40" name="Рисунок 7">
            <a:extLst>
              <a:ext uri="{FF2B5EF4-FFF2-40B4-BE49-F238E27FC236}">
                <a16:creationId xmlns:a16="http://schemas.microsoft.com/office/drawing/2014/main" id="{E406CA58-3068-1305-3A19-9F206996A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69" y="620713"/>
            <a:ext cx="18399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6FB502E-AB19-EF10-9596-AA7939F98C6B}"/>
              </a:ext>
            </a:extLst>
          </p:cNvPr>
          <p:cNvGrpSpPr/>
          <p:nvPr/>
        </p:nvGrpSpPr>
        <p:grpSpPr>
          <a:xfrm>
            <a:off x="506790" y="3987825"/>
            <a:ext cx="8024913" cy="2507021"/>
            <a:chOff x="506790" y="3987825"/>
            <a:chExt cx="8024913" cy="2507021"/>
          </a:xfrm>
        </p:grpSpPr>
        <p:pic>
          <p:nvPicPr>
            <p:cNvPr id="17413" name="Рисунок 11">
              <a:extLst>
                <a:ext uri="{FF2B5EF4-FFF2-40B4-BE49-F238E27FC236}">
                  <a16:creationId xmlns:a16="http://schemas.microsoft.com/office/drawing/2014/main" id="{89FBAC56-D894-1428-395C-D542E4483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90" y="3992242"/>
              <a:ext cx="2324122" cy="244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6" name="Рисунок 19">
              <a:extLst>
                <a:ext uri="{FF2B5EF4-FFF2-40B4-BE49-F238E27FC236}">
                  <a16:creationId xmlns:a16="http://schemas.microsoft.com/office/drawing/2014/main" id="{D6BAC99B-6EDB-7E66-E224-9B09B9944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3987825"/>
              <a:ext cx="2519543" cy="2507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4285442F-7FC1-44A7-90B2-D42EF94B73F7}"/>
              </a:ext>
            </a:extLst>
          </p:cNvPr>
          <p:cNvSpPr/>
          <p:nvPr/>
        </p:nvSpPr>
        <p:spPr>
          <a:xfrm>
            <a:off x="3232969" y="1397000"/>
            <a:ext cx="138112" cy="414338"/>
          </a:xfrm>
          <a:custGeom>
            <a:avLst/>
            <a:gdLst>
              <a:gd name="connsiteX0" fmla="*/ 8627 w 138074"/>
              <a:gd name="connsiteY0" fmla="*/ 414810 h 414810"/>
              <a:gd name="connsiteX1" fmla="*/ 138023 w 138074"/>
              <a:gd name="connsiteY1" fmla="*/ 337172 h 414810"/>
              <a:gd name="connsiteX2" fmla="*/ 0 w 138074"/>
              <a:gd name="connsiteY2" fmla="*/ 285414 h 414810"/>
              <a:gd name="connsiteX3" fmla="*/ 138023 w 138074"/>
              <a:gd name="connsiteY3" fmla="*/ 181897 h 414810"/>
              <a:gd name="connsiteX4" fmla="*/ 17253 w 138074"/>
              <a:gd name="connsiteY4" fmla="*/ 121512 h 414810"/>
              <a:gd name="connsiteX5" fmla="*/ 103517 w 138074"/>
              <a:gd name="connsiteY5" fmla="*/ 17995 h 414810"/>
              <a:gd name="connsiteX6" fmla="*/ 94891 w 138074"/>
              <a:gd name="connsiteY6" fmla="*/ 742 h 41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074" h="414810">
                <a:moveTo>
                  <a:pt x="8627" y="414810"/>
                </a:moveTo>
                <a:cubicBezTo>
                  <a:pt x="74044" y="386774"/>
                  <a:pt x="139461" y="358738"/>
                  <a:pt x="138023" y="337172"/>
                </a:cubicBezTo>
                <a:cubicBezTo>
                  <a:pt x="136585" y="315606"/>
                  <a:pt x="0" y="311293"/>
                  <a:pt x="0" y="285414"/>
                </a:cubicBezTo>
                <a:cubicBezTo>
                  <a:pt x="0" y="259535"/>
                  <a:pt x="135148" y="209214"/>
                  <a:pt x="138023" y="181897"/>
                </a:cubicBezTo>
                <a:cubicBezTo>
                  <a:pt x="140898" y="154580"/>
                  <a:pt x="23004" y="148829"/>
                  <a:pt x="17253" y="121512"/>
                </a:cubicBezTo>
                <a:cubicBezTo>
                  <a:pt x="11502" y="94195"/>
                  <a:pt x="90577" y="38123"/>
                  <a:pt x="103517" y="17995"/>
                </a:cubicBezTo>
                <a:cubicBezTo>
                  <a:pt x="116457" y="-2133"/>
                  <a:pt x="105674" y="-696"/>
                  <a:pt x="94891" y="742"/>
                </a:cubicBezTo>
              </a:path>
            </a:pathLst>
          </a:custGeom>
          <a:solidFill>
            <a:srgbClr val="FF0000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8432" name="Прямая со стрелкой 18431">
            <a:extLst>
              <a:ext uri="{FF2B5EF4-FFF2-40B4-BE49-F238E27FC236}">
                <a16:creationId xmlns:a16="http://schemas.microsoft.com/office/drawing/2014/main" id="{0E9A9D1E-158F-D87D-1817-62C059702F5F}"/>
              </a:ext>
            </a:extLst>
          </p:cNvPr>
          <p:cNvCxnSpPr/>
          <p:nvPr/>
        </p:nvCxnSpPr>
        <p:spPr>
          <a:xfrm flipV="1">
            <a:off x="3342506" y="1198563"/>
            <a:ext cx="0" cy="2159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44" name="TextBox 1">
            <a:extLst>
              <a:ext uri="{FF2B5EF4-FFF2-40B4-BE49-F238E27FC236}">
                <a16:creationId xmlns:a16="http://schemas.microsoft.com/office/drawing/2014/main" id="{0BAEACA6-DED5-12A2-47B0-34F099320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831" y="1014413"/>
            <a:ext cx="423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/>
              <a:t>h</a:t>
            </a:r>
            <a:r>
              <a:rPr lang="en-US" altLang="ru-RU">
                <a:sym typeface="Symbol" panose="05050102010706020507" pitchFamily="18" charset="2"/>
              </a:rPr>
              <a:t></a:t>
            </a:r>
            <a:endParaRPr lang="ru-RU" alt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577090-6AAB-AF4C-2C16-E3AC41422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62" y="1357313"/>
            <a:ext cx="35369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551898-592D-628B-9C9F-BE6D3EBCD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789" y="638909"/>
            <a:ext cx="16109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+mn-lt"/>
              </a:rPr>
              <a:t>Co/Pt/SiO</a:t>
            </a:r>
            <a:r>
              <a:rPr lang="en-US" altLang="ru-RU" sz="1600" baseline="-25000" dirty="0">
                <a:latin typeface="+mn-lt"/>
              </a:rPr>
              <a:t>2</a:t>
            </a:r>
            <a:r>
              <a:rPr lang="en-US" altLang="ru-RU" sz="1600" dirty="0">
                <a:latin typeface="+mn-lt"/>
              </a:rPr>
              <a:t>/M</a:t>
            </a:r>
            <a:r>
              <a:rPr lang="ru-RU" altLang="ru-RU" sz="1600" dirty="0">
                <a:latin typeface="+mn-lt"/>
              </a:rPr>
              <a:t>КП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579316C-53F3-83EA-BB61-35C79027D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99982"/>
            <a:ext cx="38652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560926"/>
                </a:solidFill>
                <a:latin typeface="Arial" panose="020B0604020202020204" pitchFamily="34" charset="0"/>
              </a:rPr>
              <a:t>Спиновый триод (</a:t>
            </a:r>
            <a:r>
              <a:rPr lang="ru-RU" altLang="ru-RU" sz="2000" b="1" dirty="0" err="1">
                <a:solidFill>
                  <a:srgbClr val="560926"/>
                </a:solidFill>
                <a:latin typeface="Arial" panose="020B0604020202020204" pitchFamily="34" charset="0"/>
              </a:rPr>
              <a:t>спинтрон</a:t>
            </a:r>
            <a:r>
              <a:rPr lang="ru-RU" altLang="ru-RU" sz="2000" b="1" dirty="0">
                <a:solidFill>
                  <a:srgbClr val="560926"/>
                </a:solidFill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B9873E5-32D5-6479-D927-5E5A83408176}"/>
              </a:ext>
            </a:extLst>
          </p:cNvPr>
          <p:cNvGrpSpPr/>
          <p:nvPr/>
        </p:nvGrpSpPr>
        <p:grpSpPr>
          <a:xfrm>
            <a:off x="3764781" y="977463"/>
            <a:ext cx="2751435" cy="1684006"/>
            <a:chOff x="3764781" y="977463"/>
            <a:chExt cx="2751435" cy="168400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EA53ACCD-8454-EE57-227A-E152A0051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04" t="31261" r="21912" b="35962"/>
            <a:stretch>
              <a:fillRect/>
            </a:stretch>
          </p:blipFill>
          <p:spPr bwMode="auto">
            <a:xfrm>
              <a:off x="4209280" y="977463"/>
              <a:ext cx="1476375" cy="136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B2E646E2-92FB-821B-E6FD-BD5C51F025D0}"/>
                </a:ext>
              </a:extLst>
            </p:cNvPr>
            <p:cNvCxnSpPr/>
            <p:nvPr/>
          </p:nvCxnSpPr>
          <p:spPr>
            <a:xfrm flipH="1">
              <a:off x="3764781" y="1951831"/>
              <a:ext cx="444499" cy="5167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463552CF-9B18-1214-D68A-21A343241639}"/>
                </a:ext>
              </a:extLst>
            </p:cNvPr>
            <p:cNvCxnSpPr/>
            <p:nvPr/>
          </p:nvCxnSpPr>
          <p:spPr>
            <a:xfrm>
              <a:off x="5709531" y="1628800"/>
              <a:ext cx="806685" cy="1032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CE53893-274B-710A-ADDE-5C21AA15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010" y="6492875"/>
            <a:ext cx="2133600" cy="365125"/>
          </a:xfrm>
        </p:spPr>
        <p:txBody>
          <a:bodyPr/>
          <a:lstStyle/>
          <a:p>
            <a:fld id="{9DD67729-B4DC-4465-A148-E67D98B4A7DA}" type="slidenum">
              <a:rPr lang="ru-RU" smtClean="0"/>
              <a:t>11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A77A0-0462-8A29-E971-28128D610152}"/>
              </a:ext>
            </a:extLst>
          </p:cNvPr>
          <p:cNvSpPr txBox="1"/>
          <p:nvPr/>
        </p:nvSpPr>
        <p:spPr>
          <a:xfrm>
            <a:off x="179511" y="905520"/>
            <a:ext cx="431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Изготовление магнитных нано-мембран: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05CF2-FAAB-94F9-0279-E0B6C21F9F0E}"/>
              </a:ext>
            </a:extLst>
          </p:cNvPr>
          <p:cNvSpPr txBox="1"/>
          <p:nvPr/>
        </p:nvSpPr>
        <p:spPr>
          <a:xfrm>
            <a:off x="4494622" y="905520"/>
            <a:ext cx="2699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3-5 нм </a:t>
            </a:r>
            <a:r>
              <a:rPr lang="en-US" b="1" dirty="0"/>
              <a:t>Co/Pt / SiO</a:t>
            </a:r>
            <a:r>
              <a:rPr lang="en-US" b="1" baseline="-25000" dirty="0"/>
              <a:t>2</a:t>
            </a:r>
            <a:r>
              <a:rPr lang="en-US" b="1" dirty="0"/>
              <a:t> (3 </a:t>
            </a:r>
            <a:r>
              <a:rPr lang="ru-RU" b="1" dirty="0"/>
              <a:t>нм</a:t>
            </a:r>
            <a:r>
              <a:rPr lang="en-US" b="1" dirty="0"/>
              <a:t>)</a:t>
            </a:r>
            <a:endParaRPr lang="ru-RU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93120-4767-353C-DB35-26A6E804FF5E}"/>
              </a:ext>
            </a:extLst>
          </p:cNvPr>
          <p:cNvSpPr txBox="1"/>
          <p:nvPr/>
        </p:nvSpPr>
        <p:spPr>
          <a:xfrm>
            <a:off x="6444208" y="580286"/>
            <a:ext cx="21566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</a:t>
            </a:r>
            <a:r>
              <a:rPr lang="en-US" sz="1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2"/>
              </a:rPr>
              <a:t>arXiv:2409.13543</a:t>
            </a:r>
            <a:r>
              <a:rPr lang="en-US" sz="1400" dirty="0"/>
              <a:t>) </a:t>
            </a:r>
            <a:endParaRPr lang="ru-RU" sz="1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95B6D1-D8D8-0EFF-6D01-FA716F265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2" y="0"/>
            <a:ext cx="9144000" cy="6220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14B858-E8D1-DAF9-25FB-95259F7FF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68" y="1558331"/>
            <a:ext cx="8807228" cy="48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5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3">
            <a:extLst>
              <a:ext uri="{FF2B5EF4-FFF2-40B4-BE49-F238E27FC236}">
                <a16:creationId xmlns:a16="http://schemas.microsoft.com/office/drawing/2014/main" id="{391DB4A4-3E41-1CFB-82D1-36149AAC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50050" y="6367463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83CD2F7-D24F-4E00-8D8E-D59C3F865288}" type="slidenum">
              <a:rPr lang="ru-RU" altLang="ru-RU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3315" name="Рисунок 1">
            <a:extLst>
              <a:ext uri="{FF2B5EF4-FFF2-40B4-BE49-F238E27FC236}">
                <a16:creationId xmlns:a16="http://schemas.microsoft.com/office/drawing/2014/main" id="{C6124C1B-FB0A-C972-12E5-D6C2B5B3F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3046413"/>
            <a:ext cx="2617787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组合 49">
            <a:extLst>
              <a:ext uri="{FF2B5EF4-FFF2-40B4-BE49-F238E27FC236}">
                <a16:creationId xmlns:a16="http://schemas.microsoft.com/office/drawing/2014/main" id="{B3A34BB1-0F6F-8381-0F80-B511B0071E9E}"/>
              </a:ext>
            </a:extLst>
          </p:cNvPr>
          <p:cNvGrpSpPr>
            <a:grpSpLocks/>
          </p:cNvGrpSpPr>
          <p:nvPr/>
        </p:nvGrpSpPr>
        <p:grpSpPr bwMode="auto">
          <a:xfrm>
            <a:off x="552450" y="4800600"/>
            <a:ext cx="2511425" cy="1736725"/>
            <a:chOff x="2555776" y="1988840"/>
            <a:chExt cx="3528392" cy="2592290"/>
          </a:xfrm>
        </p:grpSpPr>
        <p:sp>
          <p:nvSpPr>
            <p:cNvPr id="40" name="矩形 50">
              <a:extLst>
                <a:ext uri="{FF2B5EF4-FFF2-40B4-BE49-F238E27FC236}">
                  <a16:creationId xmlns:a16="http://schemas.microsoft.com/office/drawing/2014/main" id="{484342CB-1D45-EC26-990D-1A1DE1B5290F}"/>
                </a:ext>
              </a:extLst>
            </p:cNvPr>
            <p:cNvSpPr/>
            <p:nvPr/>
          </p:nvSpPr>
          <p:spPr>
            <a:xfrm>
              <a:off x="4786112" y="2564642"/>
              <a:ext cx="1298056" cy="2016488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>
                  <a:solidFill>
                    <a:srgbClr val="FF0000"/>
                  </a:solidFill>
                </a:rPr>
                <a:t>Barrier</a:t>
              </a:r>
            </a:p>
          </p:txBody>
        </p:sp>
        <p:grpSp>
          <p:nvGrpSpPr>
            <p:cNvPr id="12347" name="组合 47">
              <a:extLst>
                <a:ext uri="{FF2B5EF4-FFF2-40B4-BE49-F238E27FC236}">
                  <a16:creationId xmlns:a16="http://schemas.microsoft.com/office/drawing/2014/main" id="{DB1EFE56-B729-0E2C-78F2-3FED12A151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7864" y="1988840"/>
              <a:ext cx="192021" cy="288032"/>
              <a:chOff x="4283968" y="3501802"/>
              <a:chExt cx="432048" cy="648072"/>
            </a:xfrm>
          </p:grpSpPr>
          <p:grpSp>
            <p:nvGrpSpPr>
              <p:cNvPr id="12390" name="组合 19">
                <a:extLst>
                  <a:ext uri="{FF2B5EF4-FFF2-40B4-BE49-F238E27FC236}">
                    <a16:creationId xmlns:a16="http://schemas.microsoft.com/office/drawing/2014/main" id="{E6F7101B-A681-09CD-3E1C-6F9E56FE8D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83968" y="3645025"/>
                <a:ext cx="432048" cy="452622"/>
                <a:chOff x="6372200" y="3933056"/>
                <a:chExt cx="1512168" cy="1584176"/>
              </a:xfrm>
            </p:grpSpPr>
            <p:sp>
              <p:nvSpPr>
                <p:cNvPr id="75" name="椭圆 101">
                  <a:extLst>
                    <a:ext uri="{FF2B5EF4-FFF2-40B4-BE49-F238E27FC236}">
                      <a16:creationId xmlns:a16="http://schemas.microsoft.com/office/drawing/2014/main" id="{B8558A92-7712-B49A-DB48-AF0F0137758E}"/>
                    </a:ext>
                  </a:extLst>
                </p:cNvPr>
                <p:cNvSpPr/>
                <p:nvPr/>
              </p:nvSpPr>
              <p:spPr>
                <a:xfrm>
                  <a:off x="6369700" y="4028902"/>
                  <a:ext cx="1510497" cy="1455500"/>
                </a:xfrm>
                <a:prstGeom prst="ellipse">
                  <a:avLst/>
                </a:prstGeom>
                <a:gradFill>
                  <a:gsLst>
                    <a:gs pos="7000">
                      <a:srgbClr val="FF0000"/>
                    </a:gs>
                    <a:gs pos="85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C4D6EB"/>
                    </a:gs>
                    <a:gs pos="100000">
                      <a:srgbClr val="FFEBFA"/>
                    </a:gs>
                  </a:gsLst>
                  <a:lin ang="135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76" name="椭圆 102">
                  <a:extLst>
                    <a:ext uri="{FF2B5EF4-FFF2-40B4-BE49-F238E27FC236}">
                      <a16:creationId xmlns:a16="http://schemas.microsoft.com/office/drawing/2014/main" id="{547D7C17-0A97-69E4-1EDA-5998957A24A3}"/>
                    </a:ext>
                  </a:extLst>
                </p:cNvPr>
                <p:cNvSpPr/>
                <p:nvPr/>
              </p:nvSpPr>
              <p:spPr>
                <a:xfrm>
                  <a:off x="6372200" y="3933056"/>
                  <a:ext cx="1224136" cy="1224136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bg1">
                        <a:alpha val="68000"/>
                      </a:schemeClr>
                    </a:gs>
                    <a:gs pos="66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77" name="椭圆 103">
                  <a:extLst>
                    <a:ext uri="{FF2B5EF4-FFF2-40B4-BE49-F238E27FC236}">
                      <a16:creationId xmlns:a16="http://schemas.microsoft.com/office/drawing/2014/main" id="{CF9B57E6-20D2-AFA3-24F4-D27932FB24AF}"/>
                    </a:ext>
                  </a:extLst>
                </p:cNvPr>
                <p:cNvSpPr/>
                <p:nvPr/>
              </p:nvSpPr>
              <p:spPr>
                <a:xfrm>
                  <a:off x="6516216" y="4077072"/>
                  <a:ext cx="792088" cy="792088"/>
                </a:xfrm>
                <a:prstGeom prst="ellipse">
                  <a:avLst/>
                </a:prstGeom>
                <a:gradFill flip="none" rotWithShape="1">
                  <a:gsLst>
                    <a:gs pos="5000">
                      <a:schemeClr val="bg1">
                        <a:alpha val="66000"/>
                      </a:schemeClr>
                    </a:gs>
                    <a:gs pos="65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cxnSp>
            <p:nvCxnSpPr>
              <p:cNvPr id="73" name="直接箭头连接符 99">
                <a:extLst>
                  <a:ext uri="{FF2B5EF4-FFF2-40B4-BE49-F238E27FC236}">
                    <a16:creationId xmlns:a16="http://schemas.microsoft.com/office/drawing/2014/main" id="{E4284B97-EA0B-EEF7-3B92-4DBFD303A9A3}"/>
                  </a:ext>
                </a:extLst>
              </p:cNvPr>
              <p:cNvCxnSpPr/>
              <p:nvPr/>
            </p:nvCxnSpPr>
            <p:spPr>
              <a:xfrm rot="5400000" flipH="1" flipV="1">
                <a:off x="4392407" y="3608432"/>
                <a:ext cx="213260" cy="0"/>
              </a:xfrm>
              <a:prstGeom prst="straightConnector1">
                <a:avLst/>
              </a:prstGeom>
              <a:ln w="190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直接箭头连接符 100">
                <a:extLst>
                  <a:ext uri="{FF2B5EF4-FFF2-40B4-BE49-F238E27FC236}">
                    <a16:creationId xmlns:a16="http://schemas.microsoft.com/office/drawing/2014/main" id="{388E0F65-A11A-CBB1-BE45-75AB7A3A529D}"/>
                  </a:ext>
                </a:extLst>
              </p:cNvPr>
              <p:cNvCxnSpPr/>
              <p:nvPr/>
            </p:nvCxnSpPr>
            <p:spPr>
              <a:xfrm rot="5400000" flipH="1" flipV="1">
                <a:off x="4467048" y="4120256"/>
                <a:ext cx="63978" cy="0"/>
              </a:xfrm>
              <a:prstGeom prst="straightConnector1">
                <a:avLst/>
              </a:prstGeom>
              <a:ln w="19050">
                <a:tailEnd type="non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348" name="组合 48">
              <a:extLst>
                <a:ext uri="{FF2B5EF4-FFF2-40B4-BE49-F238E27FC236}">
                  <a16:creationId xmlns:a16="http://schemas.microsoft.com/office/drawing/2014/main" id="{6FC6FD66-38F0-07E9-859E-375C9224F2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8469" y="2348886"/>
              <a:ext cx="192082" cy="288033"/>
              <a:chOff x="4283968" y="4437906"/>
              <a:chExt cx="432048" cy="648072"/>
            </a:xfrm>
          </p:grpSpPr>
          <p:cxnSp>
            <p:nvCxnSpPr>
              <p:cNvPr id="66" name="直接箭头连接符 92">
                <a:extLst>
                  <a:ext uri="{FF2B5EF4-FFF2-40B4-BE49-F238E27FC236}">
                    <a16:creationId xmlns:a16="http://schemas.microsoft.com/office/drawing/2014/main" id="{BCBD6FBF-D2F7-AD02-9B1E-2553FC010A0F}"/>
                  </a:ext>
                </a:extLst>
              </p:cNvPr>
              <p:cNvCxnSpPr/>
              <p:nvPr/>
            </p:nvCxnSpPr>
            <p:spPr>
              <a:xfrm rot="5400000" flipH="1" flipV="1">
                <a:off x="4398345" y="4979335"/>
                <a:ext cx="218589" cy="0"/>
              </a:xfrm>
              <a:prstGeom prst="straightConnector1">
                <a:avLst/>
              </a:prstGeom>
              <a:ln w="19050">
                <a:headEnd type="triangl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2381" name="组合 19">
                <a:extLst>
                  <a:ext uri="{FF2B5EF4-FFF2-40B4-BE49-F238E27FC236}">
                    <a16:creationId xmlns:a16="http://schemas.microsoft.com/office/drawing/2014/main" id="{E0E57BB9-E183-4D53-C019-5C1986B66C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83968" y="4509121"/>
                <a:ext cx="432048" cy="452622"/>
                <a:chOff x="6372200" y="3933056"/>
                <a:chExt cx="1512168" cy="1584176"/>
              </a:xfrm>
            </p:grpSpPr>
            <p:sp>
              <p:nvSpPr>
                <p:cNvPr id="69" name="椭圆 95">
                  <a:extLst>
                    <a:ext uri="{FF2B5EF4-FFF2-40B4-BE49-F238E27FC236}">
                      <a16:creationId xmlns:a16="http://schemas.microsoft.com/office/drawing/2014/main" id="{E5711EE4-3C0B-4654-BD90-969D36635445}"/>
                    </a:ext>
                  </a:extLst>
                </p:cNvPr>
                <p:cNvSpPr/>
                <p:nvPr/>
              </p:nvSpPr>
              <p:spPr>
                <a:xfrm>
                  <a:off x="6364933" y="4002019"/>
                  <a:ext cx="1527575" cy="1567449"/>
                </a:xfrm>
                <a:prstGeom prst="ellipse">
                  <a:avLst/>
                </a:prstGeom>
                <a:gradFill flip="none" rotWithShape="1">
                  <a:gsLst>
                    <a:gs pos="7000">
                      <a:schemeClr val="tx2">
                        <a:lumMod val="75000"/>
                      </a:schemeClr>
                    </a:gs>
                    <a:gs pos="85000">
                      <a:srgbClr val="85C2FF"/>
                    </a:gs>
                    <a:gs pos="100000">
                      <a:srgbClr val="C4D6EB"/>
                    </a:gs>
                    <a:gs pos="100000">
                      <a:srgbClr val="FFEBFA"/>
                    </a:gs>
                  </a:gsLst>
                  <a:lin ang="135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70" name="椭圆 96">
                  <a:extLst>
                    <a:ext uri="{FF2B5EF4-FFF2-40B4-BE49-F238E27FC236}">
                      <a16:creationId xmlns:a16="http://schemas.microsoft.com/office/drawing/2014/main" id="{B4C663AF-1185-521C-3252-6A4B839E5C56}"/>
                    </a:ext>
                  </a:extLst>
                </p:cNvPr>
                <p:cNvSpPr/>
                <p:nvPr/>
              </p:nvSpPr>
              <p:spPr>
                <a:xfrm>
                  <a:off x="6372200" y="3933056"/>
                  <a:ext cx="1224136" cy="1224136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bg1">
                        <a:alpha val="68000"/>
                      </a:schemeClr>
                    </a:gs>
                    <a:gs pos="66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71" name="椭圆 97">
                  <a:extLst>
                    <a:ext uri="{FF2B5EF4-FFF2-40B4-BE49-F238E27FC236}">
                      <a16:creationId xmlns:a16="http://schemas.microsoft.com/office/drawing/2014/main" id="{DF037356-8875-085B-56DF-465F968A8911}"/>
                    </a:ext>
                  </a:extLst>
                </p:cNvPr>
                <p:cNvSpPr/>
                <p:nvPr/>
              </p:nvSpPr>
              <p:spPr>
                <a:xfrm>
                  <a:off x="6516216" y="4077072"/>
                  <a:ext cx="792088" cy="792088"/>
                </a:xfrm>
                <a:prstGeom prst="ellipse">
                  <a:avLst/>
                </a:prstGeom>
                <a:gradFill flip="none" rotWithShape="1">
                  <a:gsLst>
                    <a:gs pos="5000">
                      <a:schemeClr val="bg1">
                        <a:alpha val="66000"/>
                      </a:schemeClr>
                    </a:gs>
                    <a:gs pos="65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cxnSp>
            <p:nvCxnSpPr>
              <p:cNvPr id="68" name="直接箭头连接符 94">
                <a:extLst>
                  <a:ext uri="{FF2B5EF4-FFF2-40B4-BE49-F238E27FC236}">
                    <a16:creationId xmlns:a16="http://schemas.microsoft.com/office/drawing/2014/main" id="{3A8220FE-D0FD-EBAE-40F7-98D8781E8453}"/>
                  </a:ext>
                </a:extLst>
              </p:cNvPr>
              <p:cNvCxnSpPr/>
              <p:nvPr/>
            </p:nvCxnSpPr>
            <p:spPr>
              <a:xfrm rot="5400000" flipH="1" flipV="1">
                <a:off x="4433158" y="4507656"/>
                <a:ext cx="143951" cy="5015"/>
              </a:xfrm>
              <a:prstGeom prst="straightConnector1">
                <a:avLst/>
              </a:prstGeom>
              <a:ln w="19050">
                <a:tailEnd type="non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349" name="组合 50">
              <a:extLst>
                <a:ext uri="{FF2B5EF4-FFF2-40B4-BE49-F238E27FC236}">
                  <a16:creationId xmlns:a16="http://schemas.microsoft.com/office/drawing/2014/main" id="{5AB85148-5AD4-22C0-A749-B983DA7424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0444" y="2564904"/>
              <a:ext cx="3023724" cy="2016226"/>
              <a:chOff x="2412372" y="2564904"/>
              <a:chExt cx="3023724" cy="2016226"/>
            </a:xfrm>
          </p:grpSpPr>
          <p:grpSp>
            <p:nvGrpSpPr>
              <p:cNvPr id="12375" name="组合 20">
                <a:extLst>
                  <a:ext uri="{FF2B5EF4-FFF2-40B4-BE49-F238E27FC236}">
                    <a16:creationId xmlns:a16="http://schemas.microsoft.com/office/drawing/2014/main" id="{E4E00F78-BB2F-0725-D96C-BE3AEB8DFE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12372" y="2564904"/>
                <a:ext cx="3023724" cy="2016226"/>
                <a:chOff x="2412372" y="2564904"/>
                <a:chExt cx="3023724" cy="2016226"/>
              </a:xfrm>
            </p:grpSpPr>
            <p:cxnSp>
              <p:nvCxnSpPr>
                <p:cNvPr id="63" name="肘形连接符 89">
                  <a:extLst>
                    <a:ext uri="{FF2B5EF4-FFF2-40B4-BE49-F238E27FC236}">
                      <a16:creationId xmlns:a16="http://schemas.microsoft.com/office/drawing/2014/main" id="{AB13F14B-5523-9B4D-B157-96041A1BBA56}"/>
                    </a:ext>
                  </a:extLst>
                </p:cNvPr>
                <p:cNvCxnSpPr/>
                <p:nvPr/>
              </p:nvCxnSpPr>
              <p:spPr>
                <a:xfrm>
                  <a:off x="2411759" y="2780270"/>
                  <a:ext cx="1728512" cy="1080516"/>
                </a:xfrm>
                <a:prstGeom prst="bentConnector3">
                  <a:avLst>
                    <a:gd name="adj1" fmla="val 50000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90">
                  <a:extLst>
                    <a:ext uri="{FF2B5EF4-FFF2-40B4-BE49-F238E27FC236}">
                      <a16:creationId xmlns:a16="http://schemas.microsoft.com/office/drawing/2014/main" id="{24657820-3E62-716E-CA2F-6B1E704C3975}"/>
                    </a:ext>
                  </a:extLst>
                </p:cNvPr>
                <p:cNvCxnSpPr/>
                <p:nvPr/>
              </p:nvCxnSpPr>
              <p:spPr>
                <a:xfrm rot="16200000" flipH="1">
                  <a:off x="3132027" y="3572886"/>
                  <a:ext cx="2016489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91">
                  <a:extLst>
                    <a:ext uri="{FF2B5EF4-FFF2-40B4-BE49-F238E27FC236}">
                      <a16:creationId xmlns:a16="http://schemas.microsoft.com/office/drawing/2014/main" id="{5CB3BD2C-D059-1550-638F-8DC8BB10D98C}"/>
                    </a:ext>
                  </a:extLst>
                </p:cNvPr>
                <p:cNvCxnSpPr/>
                <p:nvPr/>
              </p:nvCxnSpPr>
              <p:spPr>
                <a:xfrm>
                  <a:off x="4140271" y="2564641"/>
                  <a:ext cx="1295825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2" name="直接连接符 88">
                <a:extLst>
                  <a:ext uri="{FF2B5EF4-FFF2-40B4-BE49-F238E27FC236}">
                    <a16:creationId xmlns:a16="http://schemas.microsoft.com/office/drawing/2014/main" id="{EC120EF2-8B4B-AF9B-89CC-240895059AF6}"/>
                  </a:ext>
                </a:extLst>
              </p:cNvPr>
              <p:cNvCxnSpPr/>
              <p:nvPr/>
            </p:nvCxnSpPr>
            <p:spPr>
              <a:xfrm rot="5400000">
                <a:off x="2625643" y="3931873"/>
                <a:ext cx="129851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" name="下箭头 56">
              <a:extLst>
                <a:ext uri="{FF2B5EF4-FFF2-40B4-BE49-F238E27FC236}">
                  <a16:creationId xmlns:a16="http://schemas.microsoft.com/office/drawing/2014/main" id="{0A9E6743-DC47-E051-075E-EA24FCFDB539}"/>
                </a:ext>
              </a:extLst>
            </p:cNvPr>
            <p:cNvSpPr/>
            <p:nvPr/>
          </p:nvSpPr>
          <p:spPr>
            <a:xfrm rot="10800000">
              <a:off x="4210686" y="3934243"/>
              <a:ext cx="289944" cy="646887"/>
            </a:xfrm>
            <a:prstGeom prst="downArrow">
              <a:avLst>
                <a:gd name="adj1" fmla="val 38020"/>
                <a:gd name="adj2" fmla="val 10091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45" name="直接箭头连接符 57">
              <a:extLst>
                <a:ext uri="{FF2B5EF4-FFF2-40B4-BE49-F238E27FC236}">
                  <a16:creationId xmlns:a16="http://schemas.microsoft.com/office/drawing/2014/main" id="{0A7969E9-36F6-E1D5-692D-ED69C6ABADD1}"/>
                </a:ext>
              </a:extLst>
            </p:cNvPr>
            <p:cNvCxnSpPr/>
            <p:nvPr/>
          </p:nvCxnSpPr>
          <p:spPr>
            <a:xfrm>
              <a:off x="3635259" y="2349012"/>
              <a:ext cx="1657141" cy="237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352" name="组合 47">
              <a:extLst>
                <a:ext uri="{FF2B5EF4-FFF2-40B4-BE49-F238E27FC236}">
                  <a16:creationId xmlns:a16="http://schemas.microsoft.com/office/drawing/2014/main" id="{5191F903-BA68-1D38-7CA0-EE55948E73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84035" y="1988840"/>
              <a:ext cx="192021" cy="288032"/>
              <a:chOff x="4283968" y="3501802"/>
              <a:chExt cx="432048" cy="648072"/>
            </a:xfrm>
          </p:grpSpPr>
          <p:grpSp>
            <p:nvGrpSpPr>
              <p:cNvPr id="12365" name="组合 19">
                <a:extLst>
                  <a:ext uri="{FF2B5EF4-FFF2-40B4-BE49-F238E27FC236}">
                    <a16:creationId xmlns:a16="http://schemas.microsoft.com/office/drawing/2014/main" id="{81F6D8D5-DC38-206F-EFC6-EA7DF7AB3B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83968" y="3645025"/>
                <a:ext cx="432048" cy="452622"/>
                <a:chOff x="6372200" y="3933056"/>
                <a:chExt cx="1512168" cy="1584176"/>
              </a:xfrm>
            </p:grpSpPr>
            <p:sp>
              <p:nvSpPr>
                <p:cNvPr id="58" name="椭圆 84">
                  <a:extLst>
                    <a:ext uri="{FF2B5EF4-FFF2-40B4-BE49-F238E27FC236}">
                      <a16:creationId xmlns:a16="http://schemas.microsoft.com/office/drawing/2014/main" id="{3C00B54F-E9BC-A123-6EA9-2B41CE5492C4}"/>
                    </a:ext>
                  </a:extLst>
                </p:cNvPr>
                <p:cNvSpPr/>
                <p:nvPr/>
              </p:nvSpPr>
              <p:spPr>
                <a:xfrm>
                  <a:off x="6373871" y="4028902"/>
                  <a:ext cx="1510497" cy="1455500"/>
                </a:xfrm>
                <a:prstGeom prst="ellipse">
                  <a:avLst/>
                </a:prstGeom>
                <a:gradFill>
                  <a:gsLst>
                    <a:gs pos="7000">
                      <a:srgbClr val="FF0000"/>
                    </a:gs>
                    <a:gs pos="85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C4D6EB"/>
                    </a:gs>
                    <a:gs pos="100000">
                      <a:srgbClr val="FFEBFA"/>
                    </a:gs>
                  </a:gsLst>
                  <a:lin ang="135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59" name="椭圆 85">
                  <a:extLst>
                    <a:ext uri="{FF2B5EF4-FFF2-40B4-BE49-F238E27FC236}">
                      <a16:creationId xmlns:a16="http://schemas.microsoft.com/office/drawing/2014/main" id="{ADBEA6C8-8FDB-D330-E89D-524F28EBC6A2}"/>
                    </a:ext>
                  </a:extLst>
                </p:cNvPr>
                <p:cNvSpPr/>
                <p:nvPr/>
              </p:nvSpPr>
              <p:spPr>
                <a:xfrm>
                  <a:off x="6372200" y="3933056"/>
                  <a:ext cx="1224136" cy="1224136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bg1">
                        <a:alpha val="68000"/>
                      </a:schemeClr>
                    </a:gs>
                    <a:gs pos="66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60" name="椭圆 86">
                  <a:extLst>
                    <a:ext uri="{FF2B5EF4-FFF2-40B4-BE49-F238E27FC236}">
                      <a16:creationId xmlns:a16="http://schemas.microsoft.com/office/drawing/2014/main" id="{7CC999BC-BBEA-77B2-F485-45195F09EE14}"/>
                    </a:ext>
                  </a:extLst>
                </p:cNvPr>
                <p:cNvSpPr/>
                <p:nvPr/>
              </p:nvSpPr>
              <p:spPr>
                <a:xfrm>
                  <a:off x="6516216" y="4077072"/>
                  <a:ext cx="792088" cy="792088"/>
                </a:xfrm>
                <a:prstGeom prst="ellipse">
                  <a:avLst/>
                </a:prstGeom>
                <a:gradFill flip="none" rotWithShape="1">
                  <a:gsLst>
                    <a:gs pos="5000">
                      <a:schemeClr val="bg1">
                        <a:alpha val="66000"/>
                      </a:schemeClr>
                    </a:gs>
                    <a:gs pos="65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cxnSp>
            <p:nvCxnSpPr>
              <p:cNvPr id="56" name="直接箭头连接符 82">
                <a:extLst>
                  <a:ext uri="{FF2B5EF4-FFF2-40B4-BE49-F238E27FC236}">
                    <a16:creationId xmlns:a16="http://schemas.microsoft.com/office/drawing/2014/main" id="{6033A099-33F4-2770-FF77-E97410FEBF01}"/>
                  </a:ext>
                </a:extLst>
              </p:cNvPr>
              <p:cNvCxnSpPr/>
              <p:nvPr/>
            </p:nvCxnSpPr>
            <p:spPr>
              <a:xfrm rot="5400000" flipH="1" flipV="1">
                <a:off x="4396112" y="3605922"/>
                <a:ext cx="213260" cy="5017"/>
              </a:xfrm>
              <a:prstGeom prst="straightConnector1">
                <a:avLst/>
              </a:prstGeom>
              <a:ln w="190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83">
                <a:extLst>
                  <a:ext uri="{FF2B5EF4-FFF2-40B4-BE49-F238E27FC236}">
                    <a16:creationId xmlns:a16="http://schemas.microsoft.com/office/drawing/2014/main" id="{28A29073-8677-7A20-E34E-DE18F281BAF9}"/>
                  </a:ext>
                </a:extLst>
              </p:cNvPr>
              <p:cNvCxnSpPr/>
              <p:nvPr/>
            </p:nvCxnSpPr>
            <p:spPr>
              <a:xfrm rot="5400000" flipH="1" flipV="1">
                <a:off x="4470753" y="4117746"/>
                <a:ext cx="63978" cy="5017"/>
              </a:xfrm>
              <a:prstGeom prst="straightConnector1">
                <a:avLst/>
              </a:prstGeom>
              <a:ln w="19050">
                <a:tailEnd type="non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弧形 66">
              <a:extLst>
                <a:ext uri="{FF2B5EF4-FFF2-40B4-BE49-F238E27FC236}">
                  <a16:creationId xmlns:a16="http://schemas.microsoft.com/office/drawing/2014/main" id="{37E37CB4-970A-327E-36B0-24F0ADE73BA4}"/>
                </a:ext>
              </a:extLst>
            </p:cNvPr>
            <p:cNvSpPr/>
            <p:nvPr/>
          </p:nvSpPr>
          <p:spPr>
            <a:xfrm>
              <a:off x="2555776" y="2420098"/>
              <a:ext cx="2230336" cy="1585231"/>
            </a:xfrm>
            <a:prstGeom prst="arc">
              <a:avLst>
                <a:gd name="adj1" fmla="val 16200000"/>
                <a:gd name="adj2" fmla="val 20887959"/>
              </a:avLst>
            </a:prstGeom>
            <a:ln w="25400">
              <a:prstDash val="dashDot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12354" name="组合 48">
              <a:extLst>
                <a:ext uri="{FF2B5EF4-FFF2-40B4-BE49-F238E27FC236}">
                  <a16:creationId xmlns:a16="http://schemas.microsoft.com/office/drawing/2014/main" id="{67ECCBD1-E4E5-4758-945A-DA66859FB6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2592" y="2852942"/>
              <a:ext cx="192082" cy="288033"/>
              <a:chOff x="4283968" y="4437906"/>
              <a:chExt cx="432048" cy="648072"/>
            </a:xfrm>
          </p:grpSpPr>
          <p:cxnSp>
            <p:nvCxnSpPr>
              <p:cNvPr id="49" name="直接箭头连接符 71">
                <a:extLst>
                  <a:ext uri="{FF2B5EF4-FFF2-40B4-BE49-F238E27FC236}">
                    <a16:creationId xmlns:a16="http://schemas.microsoft.com/office/drawing/2014/main" id="{7CC5FD61-8CD9-B112-C2FF-06A814576CF0}"/>
                  </a:ext>
                </a:extLst>
              </p:cNvPr>
              <p:cNvCxnSpPr/>
              <p:nvPr/>
            </p:nvCxnSpPr>
            <p:spPr>
              <a:xfrm rot="5400000" flipH="1" flipV="1">
                <a:off x="4393090" y="4975486"/>
                <a:ext cx="218589" cy="0"/>
              </a:xfrm>
              <a:prstGeom prst="straightConnector1">
                <a:avLst/>
              </a:prstGeom>
              <a:ln w="19050">
                <a:headEnd type="triangl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2356" name="组合 19">
                <a:extLst>
                  <a:ext uri="{FF2B5EF4-FFF2-40B4-BE49-F238E27FC236}">
                    <a16:creationId xmlns:a16="http://schemas.microsoft.com/office/drawing/2014/main" id="{117E64B8-D989-11CA-5109-625BF34F24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83968" y="4509121"/>
                <a:ext cx="432048" cy="452622"/>
                <a:chOff x="6372200" y="3933056"/>
                <a:chExt cx="1512168" cy="1584176"/>
              </a:xfrm>
            </p:grpSpPr>
            <p:sp>
              <p:nvSpPr>
                <p:cNvPr id="52" name="椭圆 76">
                  <a:extLst>
                    <a:ext uri="{FF2B5EF4-FFF2-40B4-BE49-F238E27FC236}">
                      <a16:creationId xmlns:a16="http://schemas.microsoft.com/office/drawing/2014/main" id="{B8FB8093-CBCE-A3DD-03A3-82DED22C1429}"/>
                    </a:ext>
                  </a:extLst>
                </p:cNvPr>
                <p:cNvSpPr/>
                <p:nvPr/>
              </p:nvSpPr>
              <p:spPr>
                <a:xfrm>
                  <a:off x="6364093" y="3988549"/>
                  <a:ext cx="1527586" cy="1530129"/>
                </a:xfrm>
                <a:prstGeom prst="ellipse">
                  <a:avLst/>
                </a:prstGeom>
                <a:gradFill flip="none" rotWithShape="1">
                  <a:gsLst>
                    <a:gs pos="7000">
                      <a:schemeClr val="tx2">
                        <a:lumMod val="75000"/>
                      </a:schemeClr>
                    </a:gs>
                    <a:gs pos="85000">
                      <a:srgbClr val="85C2FF"/>
                    </a:gs>
                    <a:gs pos="100000">
                      <a:srgbClr val="C4D6EB"/>
                    </a:gs>
                    <a:gs pos="100000">
                      <a:srgbClr val="FFEBFA"/>
                    </a:gs>
                  </a:gsLst>
                  <a:lin ang="135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53" name="椭圆 77">
                  <a:extLst>
                    <a:ext uri="{FF2B5EF4-FFF2-40B4-BE49-F238E27FC236}">
                      <a16:creationId xmlns:a16="http://schemas.microsoft.com/office/drawing/2014/main" id="{DF495445-1BF3-5E4F-CDB0-0297B40B59B2}"/>
                    </a:ext>
                  </a:extLst>
                </p:cNvPr>
                <p:cNvSpPr/>
                <p:nvPr/>
              </p:nvSpPr>
              <p:spPr>
                <a:xfrm>
                  <a:off x="6372200" y="3933056"/>
                  <a:ext cx="1224136" cy="1224136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bg1">
                        <a:alpha val="68000"/>
                      </a:schemeClr>
                    </a:gs>
                    <a:gs pos="66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54" name="椭圆 78">
                  <a:extLst>
                    <a:ext uri="{FF2B5EF4-FFF2-40B4-BE49-F238E27FC236}">
                      <a16:creationId xmlns:a16="http://schemas.microsoft.com/office/drawing/2014/main" id="{7CCB2370-740B-E99C-B5D1-34056C290B12}"/>
                    </a:ext>
                  </a:extLst>
                </p:cNvPr>
                <p:cNvSpPr/>
                <p:nvPr/>
              </p:nvSpPr>
              <p:spPr>
                <a:xfrm>
                  <a:off x="6516216" y="4077072"/>
                  <a:ext cx="792088" cy="792088"/>
                </a:xfrm>
                <a:prstGeom prst="ellipse">
                  <a:avLst/>
                </a:prstGeom>
                <a:gradFill flip="none" rotWithShape="1">
                  <a:gsLst>
                    <a:gs pos="5000">
                      <a:schemeClr val="bg1">
                        <a:alpha val="66000"/>
                      </a:schemeClr>
                    </a:gs>
                    <a:gs pos="65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cxnSp>
            <p:nvCxnSpPr>
              <p:cNvPr id="51" name="直接箭头连接符 74">
                <a:extLst>
                  <a:ext uri="{FF2B5EF4-FFF2-40B4-BE49-F238E27FC236}">
                    <a16:creationId xmlns:a16="http://schemas.microsoft.com/office/drawing/2014/main" id="{612AAC0E-EB9E-40F5-4FC0-28C60C5DB082}"/>
                  </a:ext>
                </a:extLst>
              </p:cNvPr>
              <p:cNvCxnSpPr/>
              <p:nvPr/>
            </p:nvCxnSpPr>
            <p:spPr>
              <a:xfrm rot="5400000" flipH="1" flipV="1">
                <a:off x="4430412" y="4511647"/>
                <a:ext cx="143948" cy="0"/>
              </a:xfrm>
              <a:prstGeom prst="straightConnector1">
                <a:avLst/>
              </a:prstGeom>
              <a:ln w="19050">
                <a:tailEnd type="non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3318" name="TextBox 107">
            <a:extLst>
              <a:ext uri="{FF2B5EF4-FFF2-40B4-BE49-F238E27FC236}">
                <a16:creationId xmlns:a16="http://schemas.microsoft.com/office/drawing/2014/main" id="{FD8E194C-B7E1-9804-F373-AD2DB3D93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6532563"/>
            <a:ext cx="3298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>
                <a:latin typeface="Arial" panose="020B0604020202020204" pitchFamily="34" charset="0"/>
              </a:rPr>
              <a:t>Spin selection → </a:t>
            </a:r>
            <a:r>
              <a:rPr lang="en-US" altLang="ru-RU" sz="1600" b="1">
                <a:solidFill>
                  <a:srgbClr val="FF0000"/>
                </a:solidFill>
                <a:latin typeface="Arial" panose="020B0604020202020204" pitchFamily="34" charset="0"/>
              </a:rPr>
              <a:t>Energy barrier</a:t>
            </a:r>
          </a:p>
        </p:txBody>
      </p:sp>
      <p:sp>
        <p:nvSpPr>
          <p:cNvPr id="12294" name="Прямоугольник 78">
            <a:extLst>
              <a:ext uri="{FF2B5EF4-FFF2-40B4-BE49-F238E27FC236}">
                <a16:creationId xmlns:a16="http://schemas.microsoft.com/office/drawing/2014/main" id="{85C4D021-0A4F-6BBD-921D-BEF53CACA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4450"/>
            <a:ext cx="8207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9900CC"/>
                </a:solidFill>
                <a:latin typeface="Arial" panose="020B0604020202020204" pitchFamily="34" charset="0"/>
              </a:rPr>
              <a:t>Spin Filtering of Free Electrons by Magnetic Layers</a:t>
            </a:r>
            <a:endParaRPr lang="ru-RU" altLang="ru-RU" sz="2400">
              <a:solidFill>
                <a:srgbClr val="9900CC"/>
              </a:solidFill>
              <a:latin typeface="Arial" panose="020B0604020202020204" pitchFamily="34" charset="0"/>
            </a:endParaRPr>
          </a:p>
        </p:txBody>
      </p:sp>
      <p:sp>
        <p:nvSpPr>
          <p:cNvPr id="12295" name="TextBox 10">
            <a:extLst>
              <a:ext uri="{FF2B5EF4-FFF2-40B4-BE49-F238E27FC236}">
                <a16:creationId xmlns:a16="http://schemas.microsoft.com/office/drawing/2014/main" id="{1FCEB421-9DB9-3A9D-EA62-44324DD12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787400"/>
            <a:ext cx="2620962" cy="52387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solidFill>
                  <a:schemeClr val="bg1"/>
                </a:solidFill>
                <a:latin typeface="Arial" panose="020B0604020202020204" pitchFamily="34" charset="0"/>
              </a:rPr>
              <a:t>Idea of the spin-filter similar to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>
                <a:solidFill>
                  <a:schemeClr val="bg1"/>
                </a:solidFill>
                <a:latin typeface="Arial" panose="020B0604020202020204" pitchFamily="34" charset="0"/>
              </a:rPr>
              <a:t>an optical linear polarizer</a:t>
            </a:r>
            <a:endParaRPr lang="ru-RU" altLang="ru-RU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296" name="Рисунок 2">
            <a:extLst>
              <a:ext uri="{FF2B5EF4-FFF2-40B4-BE49-F238E27FC236}">
                <a16:creationId xmlns:a16="http://schemas.microsoft.com/office/drawing/2014/main" id="{5FB1416C-4967-D011-DF9F-A94317701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530350"/>
            <a:ext cx="30575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DEFC3D8-DD2E-871D-6D32-67FEF51DB3C2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4083050"/>
            <a:ext cx="3762375" cy="2638425"/>
            <a:chOff x="4716016" y="4082831"/>
            <a:chExt cx="3762560" cy="2638644"/>
          </a:xfrm>
        </p:grpSpPr>
        <p:grpSp>
          <p:nvGrpSpPr>
            <p:cNvPr id="12333" name="Group 3">
              <a:extLst>
                <a:ext uri="{FF2B5EF4-FFF2-40B4-BE49-F238E27FC236}">
                  <a16:creationId xmlns:a16="http://schemas.microsoft.com/office/drawing/2014/main" id="{E8A3C172-C75F-013C-F576-3DA257D8C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7453" y="4443193"/>
              <a:ext cx="1962785" cy="796925"/>
              <a:chOff x="1496" y="592671"/>
              <a:chExt cx="2248" cy="796925"/>
            </a:xfrm>
          </p:grpSpPr>
          <p:sp>
            <p:nvSpPr>
              <p:cNvPr id="12341" name="Rectangle 4">
                <a:extLst>
                  <a:ext uri="{FF2B5EF4-FFF2-40B4-BE49-F238E27FC236}">
                    <a16:creationId xmlns:a16="http://schemas.microsoft.com/office/drawing/2014/main" id="{10047C03-37CD-B60B-D727-E5398ACA4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0" y="592671"/>
                <a:ext cx="464" cy="796925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endParaRPr lang="ru-RU" altLang="ru-RU" sz="2400">
                  <a:solidFill>
                    <a:schemeClr val="hlin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342" name="Rectangle 5">
                <a:extLst>
                  <a:ext uri="{FF2B5EF4-FFF2-40B4-BE49-F238E27FC236}">
                    <a16:creationId xmlns:a16="http://schemas.microsoft.com/office/drawing/2014/main" id="{6788F847-840B-9215-097D-4DAFB9270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592671"/>
                <a:ext cx="181" cy="796925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2343" name="Line 6">
                <a:extLst>
                  <a:ext uri="{FF2B5EF4-FFF2-40B4-BE49-F238E27FC236}">
                    <a16:creationId xmlns:a16="http://schemas.microsoft.com/office/drawing/2014/main" id="{221F6C49-B56C-2145-F5C0-C905F3D71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20" y="863893"/>
                <a:ext cx="0" cy="254480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44" name="Line 7">
                <a:extLst>
                  <a:ext uri="{FF2B5EF4-FFF2-40B4-BE49-F238E27FC236}">
                    <a16:creationId xmlns:a16="http://schemas.microsoft.com/office/drawing/2014/main" id="{B4CA737D-640A-D2BA-327B-26B4B55C55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6" y="991134"/>
                <a:ext cx="728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45" name="Line 8">
                <a:extLst>
                  <a:ext uri="{FF2B5EF4-FFF2-40B4-BE49-F238E27FC236}">
                    <a16:creationId xmlns:a16="http://schemas.microsoft.com/office/drawing/2014/main" id="{C75672F2-ACC4-4DE0-92C6-B517833C3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" y="942672"/>
                <a:ext cx="728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aphicFrame>
          <p:nvGraphicFramePr>
            <p:cNvPr id="12334" name="Object 20">
              <a:extLst>
                <a:ext uri="{FF2B5EF4-FFF2-40B4-BE49-F238E27FC236}">
                  <a16:creationId xmlns:a16="http://schemas.microsoft.com/office/drawing/2014/main" id="{2B0992FB-31C6-63E2-98DE-62872116BA0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16016" y="4511456"/>
            <a:ext cx="28575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5" imgW="9144000" imgH="9753600" progId="Equation.3">
                    <p:embed/>
                  </p:oleObj>
                </mc:Choice>
                <mc:Fallback>
                  <p:oleObj name="Équation" r:id="rId5" imgW="9144000" imgH="9753600" progId="Equation.3">
                    <p:embed/>
                    <p:pic>
                      <p:nvPicPr>
                        <p:cNvPr id="12334" name="Object 20">
                          <a:extLst>
                            <a:ext uri="{FF2B5EF4-FFF2-40B4-BE49-F238E27FC236}">
                              <a16:creationId xmlns:a16="http://schemas.microsoft.com/office/drawing/2014/main" id="{2B0992FB-31C6-63E2-98DE-62872116BA0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6016" y="4511456"/>
                          <a:ext cx="285750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35" name="Object 21">
              <a:extLst>
                <a:ext uri="{FF2B5EF4-FFF2-40B4-BE49-F238E27FC236}">
                  <a16:creationId xmlns:a16="http://schemas.microsoft.com/office/drawing/2014/main" id="{7D7D3683-34DB-A68E-5BA3-C44EE63D8EB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16016" y="4943256"/>
            <a:ext cx="28575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7" imgW="9144000" imgH="9753600" progId="Equation.3">
                    <p:embed/>
                  </p:oleObj>
                </mc:Choice>
                <mc:Fallback>
                  <p:oleObj name="Équation" r:id="rId7" imgW="9144000" imgH="9753600" progId="Equation.3">
                    <p:embed/>
                    <p:pic>
                      <p:nvPicPr>
                        <p:cNvPr id="12335" name="Object 21">
                          <a:extLst>
                            <a:ext uri="{FF2B5EF4-FFF2-40B4-BE49-F238E27FC236}">
                              <a16:creationId xmlns:a16="http://schemas.microsoft.com/office/drawing/2014/main" id="{7D7D3683-34DB-A68E-5BA3-C44EE63D8EB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6016" y="4943256"/>
                          <a:ext cx="285750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36" name="Object 23">
              <a:extLst>
                <a:ext uri="{FF2B5EF4-FFF2-40B4-BE49-F238E27FC236}">
                  <a16:creationId xmlns:a16="http://schemas.microsoft.com/office/drawing/2014/main" id="{3F775749-30D1-0B5B-289F-B26D5A7917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30578" y="4514631"/>
            <a:ext cx="1122363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9" imgW="35661600" imgH="14020800" progId="Equation.3">
                    <p:embed/>
                  </p:oleObj>
                </mc:Choice>
                <mc:Fallback>
                  <p:oleObj name="Équation" r:id="rId9" imgW="35661600" imgH="14020800" progId="Equation.3">
                    <p:embed/>
                    <p:pic>
                      <p:nvPicPr>
                        <p:cNvPr id="12336" name="Object 23">
                          <a:extLst>
                            <a:ext uri="{FF2B5EF4-FFF2-40B4-BE49-F238E27FC236}">
                              <a16:creationId xmlns:a16="http://schemas.microsoft.com/office/drawing/2014/main" id="{3F775749-30D1-0B5B-289F-B26D5A79178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0578" y="4514631"/>
                          <a:ext cx="1122363" cy="441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37" name="Прямоугольник 183">
              <a:extLst>
                <a:ext uri="{FF2B5EF4-FFF2-40B4-BE49-F238E27FC236}">
                  <a16:creationId xmlns:a16="http://schemas.microsoft.com/office/drawing/2014/main" id="{B876B743-BCA2-4676-C745-914CB32B6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253" y="4082831"/>
              <a:ext cx="12366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b="1">
                  <a:solidFill>
                    <a:srgbClr val="0070C0"/>
                  </a:solidFill>
                </a:rPr>
                <a:t>Au</a:t>
              </a:r>
              <a:r>
                <a:rPr lang="en-US" altLang="ru-RU" b="1">
                  <a:solidFill>
                    <a:srgbClr val="FF0000"/>
                  </a:solidFill>
                </a:rPr>
                <a:t>/Co/</a:t>
              </a:r>
              <a:r>
                <a:rPr lang="en-US" altLang="ru-RU" b="1">
                  <a:solidFill>
                    <a:srgbClr val="0070C0"/>
                  </a:solidFill>
                </a:rPr>
                <a:t>Au</a:t>
              </a:r>
            </a:p>
          </p:txBody>
        </p:sp>
        <p:sp>
          <p:nvSpPr>
            <p:cNvPr id="12338" name="TextBox 8">
              <a:extLst>
                <a:ext uri="{FF2B5EF4-FFF2-40B4-BE49-F238E27FC236}">
                  <a16:creationId xmlns:a16="http://schemas.microsoft.com/office/drawing/2014/main" id="{76B89ED1-A968-DA56-DA35-3034D314C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316" y="5486181"/>
              <a:ext cx="2492375" cy="73818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/>
                <a:t>Free-standing spin filters</a:t>
              </a:r>
            </a:p>
            <a:p>
              <a:pPr algn="ctr"/>
              <a:r>
                <a:rPr lang="en-US" altLang="ru-RU" sz="1200"/>
                <a:t>(spin-dependent transmission in</a:t>
              </a:r>
            </a:p>
            <a:p>
              <a:pPr algn="ctr">
                <a:spcAft>
                  <a:spcPts val="600"/>
                </a:spcAft>
              </a:pPr>
              <a:r>
                <a:rPr lang="en-US" altLang="ru-RU" sz="1200"/>
                <a:t>magnetic thin films)</a:t>
              </a:r>
            </a:p>
          </p:txBody>
        </p:sp>
        <p:sp>
          <p:nvSpPr>
            <p:cNvPr id="12339" name="TextBox 1">
              <a:extLst>
                <a:ext uri="{FF2B5EF4-FFF2-40B4-BE49-F238E27FC236}">
                  <a16:creationId xmlns:a16="http://schemas.microsoft.com/office/drawing/2014/main" id="{4D12E6D6-5243-0BD3-2F48-02058B94B3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7091" y="4112993"/>
              <a:ext cx="1087437" cy="369888"/>
            </a:xfrm>
            <a:prstGeom prst="rect">
              <a:avLst/>
            </a:prstGeom>
            <a:noFill/>
            <a:ln w="9525">
              <a:solidFill>
                <a:srgbClr val="FE161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ru-RU"/>
                <a:t>A=0.4-0.8</a:t>
              </a:r>
              <a:endParaRPr lang="ru-RU" altLang="ru-RU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EC1D765B-79C8-3206-8149-966FE49A8B08}"/>
                </a:ext>
              </a:extLst>
            </p:cNvPr>
            <p:cNvSpPr/>
            <p:nvPr/>
          </p:nvSpPr>
          <p:spPr>
            <a:xfrm>
              <a:off x="5873360" y="6259475"/>
              <a:ext cx="2605216" cy="4620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D. </a:t>
              </a:r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Oberli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, et al. PRL 81 (1998) 4228</a:t>
              </a:r>
            </a:p>
            <a:p>
              <a:pPr>
                <a:defRPr/>
              </a:pPr>
              <a:r>
                <a:rPr lang="en-US" sz="1200" dirty="0">
                  <a:latin typeface="+mj-lt"/>
                </a:rPr>
                <a:t>C. Cacho, 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et al. PRL 88 (2002) 066601</a:t>
              </a:r>
              <a:endParaRPr lang="ru-RU" sz="1200" dirty="0">
                <a:latin typeface="+mj-lt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CF55C0E-81B2-5F18-11C6-1F18E93E4811}"/>
              </a:ext>
            </a:extLst>
          </p:cNvPr>
          <p:cNvGrpSpPr>
            <a:grpSpLocks/>
          </p:cNvGrpSpPr>
          <p:nvPr/>
        </p:nvGrpSpPr>
        <p:grpSpPr bwMode="auto">
          <a:xfrm>
            <a:off x="3956050" y="549275"/>
            <a:ext cx="5153025" cy="3300413"/>
            <a:chOff x="3956050" y="548680"/>
            <a:chExt cx="5153025" cy="3300413"/>
          </a:xfrm>
        </p:grpSpPr>
        <p:grpSp>
          <p:nvGrpSpPr>
            <p:cNvPr id="12299" name="Группа 6">
              <a:extLst>
                <a:ext uri="{FF2B5EF4-FFF2-40B4-BE49-F238E27FC236}">
                  <a16:creationId xmlns:a16="http://schemas.microsoft.com/office/drawing/2014/main" id="{D7DBA836-7D25-566C-5A7B-D6BF13858D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6050" y="548680"/>
              <a:ext cx="5153025" cy="3300413"/>
              <a:chOff x="4143375" y="692696"/>
              <a:chExt cx="5152553" cy="3300561"/>
            </a:xfrm>
          </p:grpSpPr>
          <p:grpSp>
            <p:nvGrpSpPr>
              <p:cNvPr id="12302" name="Group 130">
                <a:extLst>
                  <a:ext uri="{FF2B5EF4-FFF2-40B4-BE49-F238E27FC236}">
                    <a16:creationId xmlns:a16="http://schemas.microsoft.com/office/drawing/2014/main" id="{24F6B885-C86B-29BE-5DF9-A81613C2A3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3375" y="692696"/>
                <a:ext cx="4857750" cy="3095625"/>
                <a:chOff x="2610" y="618"/>
                <a:chExt cx="3060" cy="1950"/>
              </a:xfrm>
            </p:grpSpPr>
            <p:pic>
              <p:nvPicPr>
                <p:cNvPr id="12304" name="Picture 7">
                  <a:extLst>
                    <a:ext uri="{FF2B5EF4-FFF2-40B4-BE49-F238E27FC236}">
                      <a16:creationId xmlns:a16="http://schemas.microsoft.com/office/drawing/2014/main" id="{4DE37C11-C020-476B-5C3C-A03F7E65E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6" y="1150"/>
                  <a:ext cx="2064" cy="1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05" name="Text Box 9">
                  <a:extLst>
                    <a:ext uri="{FF2B5EF4-FFF2-40B4-BE49-F238E27FC236}">
                      <a16:creationId xmlns:a16="http://schemas.microsoft.com/office/drawing/2014/main" id="{3159E871-9774-4D1E-257B-49DF32CBEA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48" y="2376"/>
                  <a:ext cx="43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4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E</a:t>
                  </a:r>
                  <a:r>
                    <a:rPr lang="en-US" altLang="ru-RU" sz="1400" baseline="-25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0</a:t>
                  </a:r>
                  <a:r>
                    <a:rPr lang="en-US" altLang="ru-RU" sz="14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, eV</a:t>
                  </a:r>
                  <a:endParaRPr lang="ru-RU" altLang="ru-RU" sz="1400" baseline="-250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12306" name="Picture 10">
                  <a:extLst>
                    <a:ext uri="{FF2B5EF4-FFF2-40B4-BE49-F238E27FC236}">
                      <a16:creationId xmlns:a16="http://schemas.microsoft.com/office/drawing/2014/main" id="{4A26A1AF-3940-923A-A539-8DFB3BE967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8" y="778"/>
                  <a:ext cx="1056" cy="4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07" name="Text Box 11">
                  <a:extLst>
                    <a:ext uri="{FF2B5EF4-FFF2-40B4-BE49-F238E27FC236}">
                      <a16:creationId xmlns:a16="http://schemas.microsoft.com/office/drawing/2014/main" id="{998FD1A8-CF0F-C0AB-AAB7-94F7CD3782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85" y="2241"/>
                  <a:ext cx="1215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2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20        40         60        80</a:t>
                  </a:r>
                  <a:endParaRPr lang="ru-RU" altLang="ru-RU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08" name="Text Box 12">
                  <a:extLst>
                    <a:ext uri="{FF2B5EF4-FFF2-40B4-BE49-F238E27FC236}">
                      <a16:creationId xmlns:a16="http://schemas.microsoft.com/office/drawing/2014/main" id="{1E89DDBA-39A5-65C8-3A2C-A308AAE9B2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97" y="2241"/>
                  <a:ext cx="169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2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0</a:t>
                  </a:r>
                  <a:endParaRPr lang="ru-RU" altLang="ru-RU" sz="12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09" name="Freeform 64">
                  <a:extLst>
                    <a:ext uri="{FF2B5EF4-FFF2-40B4-BE49-F238E27FC236}">
                      <a16:creationId xmlns:a16="http://schemas.microsoft.com/office/drawing/2014/main" id="{CC0781F1-2DA1-E8CC-E3B5-71BDA379E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9" y="1412"/>
                  <a:ext cx="319" cy="35"/>
                </a:xfrm>
                <a:custGeom>
                  <a:avLst/>
                  <a:gdLst>
                    <a:gd name="T0" fmla="*/ 0 w 456"/>
                    <a:gd name="T1" fmla="*/ 242600 h 47"/>
                    <a:gd name="T2" fmla="*/ 633481 w 456"/>
                    <a:gd name="T3" fmla="*/ 242600 h 47"/>
                    <a:gd name="T4" fmla="*/ 0 w 456"/>
                    <a:gd name="T5" fmla="*/ 0 h 47"/>
                    <a:gd name="T6" fmla="*/ 0 w 456"/>
                    <a:gd name="T7" fmla="*/ 242600 h 4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56"/>
                    <a:gd name="T13" fmla="*/ 0 h 47"/>
                    <a:gd name="T14" fmla="*/ 456 w 456"/>
                    <a:gd name="T15" fmla="*/ 47 h 4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56" h="47">
                      <a:moveTo>
                        <a:pt x="0" y="47"/>
                      </a:moveTo>
                      <a:lnTo>
                        <a:pt x="456" y="47"/>
                      </a:lnTo>
                      <a:lnTo>
                        <a:pt x="0" y="0"/>
                      </a:lnTo>
                      <a:lnTo>
                        <a:pt x="0" y="47"/>
                      </a:lnTo>
                    </a:path>
                  </a:pathLst>
                </a:custGeom>
                <a:solidFill>
                  <a:srgbClr val="CCFF33"/>
                </a:solidFill>
                <a:ln w="7938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10" name="Freeform 65">
                  <a:extLst>
                    <a:ext uri="{FF2B5EF4-FFF2-40B4-BE49-F238E27FC236}">
                      <a16:creationId xmlns:a16="http://schemas.microsoft.com/office/drawing/2014/main" id="{2D215FAB-DA90-8371-7DDC-4D4BA3BB0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9" y="1445"/>
                  <a:ext cx="319" cy="386"/>
                </a:xfrm>
                <a:custGeom>
                  <a:avLst/>
                  <a:gdLst>
                    <a:gd name="T0" fmla="*/ 0 w 456"/>
                    <a:gd name="T1" fmla="*/ 1849618 h 528"/>
                    <a:gd name="T2" fmla="*/ 533458 w 456"/>
                    <a:gd name="T3" fmla="*/ 1705992 h 528"/>
                    <a:gd name="T4" fmla="*/ 388980 w 456"/>
                    <a:gd name="T5" fmla="*/ 1338169 h 528"/>
                    <a:gd name="T6" fmla="*/ 568189 w 456"/>
                    <a:gd name="T7" fmla="*/ 1173526 h 528"/>
                    <a:gd name="T8" fmla="*/ 165317 w 456"/>
                    <a:gd name="T9" fmla="*/ 735643 h 528"/>
                    <a:gd name="T10" fmla="*/ 388980 w 456"/>
                    <a:gd name="T11" fmla="*/ 437883 h 528"/>
                    <a:gd name="T12" fmla="*/ 122251 w 456"/>
                    <a:gd name="T13" fmla="*/ 59551 h 528"/>
                    <a:gd name="T14" fmla="*/ 633481 w 456"/>
                    <a:gd name="T15" fmla="*/ 0 h 528"/>
                    <a:gd name="T16" fmla="*/ 0 w 456"/>
                    <a:gd name="T17" fmla="*/ 0 h 528"/>
                    <a:gd name="T18" fmla="*/ 0 w 456"/>
                    <a:gd name="T19" fmla="*/ 1849618 h 52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6"/>
                    <a:gd name="T31" fmla="*/ 0 h 528"/>
                    <a:gd name="T32" fmla="*/ 456 w 456"/>
                    <a:gd name="T33" fmla="*/ 528 h 52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6" h="528">
                      <a:moveTo>
                        <a:pt x="0" y="528"/>
                      </a:moveTo>
                      <a:lnTo>
                        <a:pt x="384" y="487"/>
                      </a:lnTo>
                      <a:lnTo>
                        <a:pt x="280" y="382"/>
                      </a:lnTo>
                      <a:lnTo>
                        <a:pt x="409" y="335"/>
                      </a:lnTo>
                      <a:lnTo>
                        <a:pt x="119" y="210"/>
                      </a:lnTo>
                      <a:lnTo>
                        <a:pt x="280" y="125"/>
                      </a:lnTo>
                      <a:lnTo>
                        <a:pt x="88" y="17"/>
                      </a:lnTo>
                      <a:lnTo>
                        <a:pt x="456" y="0"/>
                      </a:lnTo>
                      <a:lnTo>
                        <a:pt x="0" y="0"/>
                      </a:lnTo>
                      <a:lnTo>
                        <a:pt x="0" y="528"/>
                      </a:lnTo>
                      <a:close/>
                    </a:path>
                  </a:pathLst>
                </a:custGeom>
                <a:solidFill>
                  <a:srgbClr val="FFD9CC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11" name="Oval 67">
                  <a:extLst>
                    <a:ext uri="{FF2B5EF4-FFF2-40B4-BE49-F238E27FC236}">
                      <a16:creationId xmlns:a16="http://schemas.microsoft.com/office/drawing/2014/main" id="{E3420D7B-D7F0-D548-8050-605E827AAF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9" y="1009"/>
                  <a:ext cx="40" cy="42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ru-RU" altLang="ru-RU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12" name="Rectangle 68">
                  <a:extLst>
                    <a:ext uri="{FF2B5EF4-FFF2-40B4-BE49-F238E27FC236}">
                      <a16:creationId xmlns:a16="http://schemas.microsoft.com/office/drawing/2014/main" id="{CB70C5A0-697B-A8B2-7F4B-8C08E9CAD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0" y="1388"/>
                  <a:ext cx="165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ru-RU" sz="14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E</a:t>
                  </a:r>
                  <a:r>
                    <a:rPr lang="fr-FR" altLang="ru-RU" sz="1400" baseline="-25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F</a:t>
                  </a:r>
                </a:p>
              </p:txBody>
            </p:sp>
            <p:sp>
              <p:nvSpPr>
                <p:cNvPr id="12313" name="Rectangle 69">
                  <a:extLst>
                    <a:ext uri="{FF2B5EF4-FFF2-40B4-BE49-F238E27FC236}">
                      <a16:creationId xmlns:a16="http://schemas.microsoft.com/office/drawing/2014/main" id="{75407F04-6AEC-6438-B2AF-3B249D216A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0" y="662"/>
                  <a:ext cx="71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ru-RU" sz="19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E</a:t>
                  </a:r>
                  <a:endParaRPr lang="fr-FR" altLang="ru-RU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14" name="Rectangle 70">
                  <a:extLst>
                    <a:ext uri="{FF2B5EF4-FFF2-40B4-BE49-F238E27FC236}">
                      <a16:creationId xmlns:a16="http://schemas.microsoft.com/office/drawing/2014/main" id="{AF24477C-1C41-8954-99B6-EE1C49CB8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5" y="1446"/>
                  <a:ext cx="105" cy="563"/>
                </a:xfrm>
                <a:prstGeom prst="rect">
                  <a:avLst/>
                </a:prstGeom>
                <a:solidFill>
                  <a:srgbClr val="FFD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ru-RU" altLang="ru-RU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15" name="Rectangle 71">
                  <a:extLst>
                    <a:ext uri="{FF2B5EF4-FFF2-40B4-BE49-F238E27FC236}">
                      <a16:creationId xmlns:a16="http://schemas.microsoft.com/office/drawing/2014/main" id="{7A4967B2-5F01-D495-0A08-E6498A227D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5" y="1446"/>
                  <a:ext cx="105" cy="563"/>
                </a:xfrm>
                <a:prstGeom prst="rect">
                  <a:avLst/>
                </a:prstGeom>
                <a:noFill/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ru-RU" altLang="ru-RU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16" name="Freeform 72">
                  <a:extLst>
                    <a:ext uri="{FF2B5EF4-FFF2-40B4-BE49-F238E27FC236}">
                      <a16:creationId xmlns:a16="http://schemas.microsoft.com/office/drawing/2014/main" id="{CF14E1D0-C385-DFF3-170A-9BFBF7C1FF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5" y="1446"/>
                  <a:ext cx="291" cy="294"/>
                </a:xfrm>
                <a:custGeom>
                  <a:avLst/>
                  <a:gdLst>
                    <a:gd name="T0" fmla="*/ 605644 w 415"/>
                    <a:gd name="T1" fmla="*/ 1350891 h 403"/>
                    <a:gd name="T2" fmla="*/ 45241 w 415"/>
                    <a:gd name="T3" fmla="*/ 1223511 h 403"/>
                    <a:gd name="T4" fmla="*/ 197017 w 415"/>
                    <a:gd name="T5" fmla="*/ 861488 h 403"/>
                    <a:gd name="T6" fmla="*/ 0 w 415"/>
                    <a:gd name="T7" fmla="*/ 703939 h 403"/>
                    <a:gd name="T8" fmla="*/ 431978 w 415"/>
                    <a:gd name="T9" fmla="*/ 284928 h 403"/>
                    <a:gd name="T10" fmla="*/ 197017 w 415"/>
                    <a:gd name="T11" fmla="*/ 0 h 403"/>
                    <a:gd name="T12" fmla="*/ 605644 w 415"/>
                    <a:gd name="T13" fmla="*/ 0 h 403"/>
                    <a:gd name="T14" fmla="*/ 605644 w 415"/>
                    <a:gd name="T15" fmla="*/ 1350891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15"/>
                    <a:gd name="T25" fmla="*/ 0 h 403"/>
                    <a:gd name="T26" fmla="*/ 415 w 415"/>
                    <a:gd name="T27" fmla="*/ 403 h 40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15" h="403">
                      <a:moveTo>
                        <a:pt x="415" y="403"/>
                      </a:moveTo>
                      <a:lnTo>
                        <a:pt x="31" y="365"/>
                      </a:lnTo>
                      <a:lnTo>
                        <a:pt x="135" y="257"/>
                      </a:lnTo>
                      <a:lnTo>
                        <a:pt x="0" y="210"/>
                      </a:lnTo>
                      <a:lnTo>
                        <a:pt x="296" y="85"/>
                      </a:lnTo>
                      <a:lnTo>
                        <a:pt x="135" y="0"/>
                      </a:lnTo>
                      <a:lnTo>
                        <a:pt x="415" y="0"/>
                      </a:lnTo>
                      <a:lnTo>
                        <a:pt x="415" y="403"/>
                      </a:lnTo>
                      <a:close/>
                    </a:path>
                  </a:pathLst>
                </a:custGeom>
                <a:solidFill>
                  <a:srgbClr val="FFD9CC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17" name="Freeform 73">
                  <a:extLst>
                    <a:ext uri="{FF2B5EF4-FFF2-40B4-BE49-F238E27FC236}">
                      <a16:creationId xmlns:a16="http://schemas.microsoft.com/office/drawing/2014/main" id="{84A19900-9D4E-2F27-E8C9-B5903D238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7" y="1320"/>
                  <a:ext cx="319" cy="126"/>
                </a:xfrm>
                <a:custGeom>
                  <a:avLst/>
                  <a:gdLst>
                    <a:gd name="T0" fmla="*/ 633481 w 456"/>
                    <a:gd name="T1" fmla="*/ 628984 h 172"/>
                    <a:gd name="T2" fmla="*/ 244501 w 456"/>
                    <a:gd name="T3" fmla="*/ 628984 h 172"/>
                    <a:gd name="T4" fmla="*/ 511230 w 456"/>
                    <a:gd name="T5" fmla="*/ 245012 h 172"/>
                    <a:gd name="T6" fmla="*/ 0 w 456"/>
                    <a:gd name="T7" fmla="*/ 171874 h 172"/>
                    <a:gd name="T8" fmla="*/ 633481 w 456"/>
                    <a:gd name="T9" fmla="*/ 0 h 172"/>
                    <a:gd name="T10" fmla="*/ 633481 w 456"/>
                    <a:gd name="T11" fmla="*/ 628984 h 1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6"/>
                    <a:gd name="T19" fmla="*/ 0 h 172"/>
                    <a:gd name="T20" fmla="*/ 456 w 456"/>
                    <a:gd name="T21" fmla="*/ 172 h 17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6" h="172">
                      <a:moveTo>
                        <a:pt x="456" y="172"/>
                      </a:moveTo>
                      <a:lnTo>
                        <a:pt x="176" y="172"/>
                      </a:lnTo>
                      <a:lnTo>
                        <a:pt x="368" y="67"/>
                      </a:lnTo>
                      <a:lnTo>
                        <a:pt x="0" y="47"/>
                      </a:lnTo>
                      <a:lnTo>
                        <a:pt x="456" y="0"/>
                      </a:lnTo>
                      <a:lnTo>
                        <a:pt x="456" y="172"/>
                      </a:lnTo>
                    </a:path>
                  </a:pathLst>
                </a:custGeom>
                <a:solidFill>
                  <a:srgbClr val="CCFF33"/>
                </a:solidFill>
                <a:ln w="8001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18" name="Line 74">
                  <a:extLst>
                    <a:ext uri="{FF2B5EF4-FFF2-40B4-BE49-F238E27FC236}">
                      <a16:creationId xmlns:a16="http://schemas.microsoft.com/office/drawing/2014/main" id="{760BF682-14FB-991D-CE4F-31596B19EC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29" y="955"/>
                  <a:ext cx="1" cy="49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19" name="Line 75">
                  <a:extLst>
                    <a:ext uri="{FF2B5EF4-FFF2-40B4-BE49-F238E27FC236}">
                      <a16:creationId xmlns:a16="http://schemas.microsoft.com/office/drawing/2014/main" id="{0CBD54BA-4AB0-5A79-CCD7-E7CD25ABE3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75" y="832"/>
                  <a:ext cx="1" cy="1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20" name="Line 76">
                  <a:extLst>
                    <a:ext uri="{FF2B5EF4-FFF2-40B4-BE49-F238E27FC236}">
                      <a16:creationId xmlns:a16="http://schemas.microsoft.com/office/drawing/2014/main" id="{A81F7B80-C4D8-FF83-4ED5-23D12F80EA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49" y="2008"/>
                  <a:ext cx="69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21" name="Line 77">
                  <a:extLst>
                    <a:ext uri="{FF2B5EF4-FFF2-40B4-BE49-F238E27FC236}">
                      <a16:creationId xmlns:a16="http://schemas.microsoft.com/office/drawing/2014/main" id="{DA509321-8093-8213-0341-66694198A8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75" y="1520"/>
                  <a:ext cx="1" cy="17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22" name="Line 78">
                  <a:extLst>
                    <a:ext uri="{FF2B5EF4-FFF2-40B4-BE49-F238E27FC236}">
                      <a16:creationId xmlns:a16="http://schemas.microsoft.com/office/drawing/2014/main" id="{EE3713F5-78AE-404D-12F2-055DAD3E79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79" y="1622"/>
                  <a:ext cx="1" cy="172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23" name="Rectangle 79">
                  <a:extLst>
                    <a:ext uri="{FF2B5EF4-FFF2-40B4-BE49-F238E27FC236}">
                      <a16:creationId xmlns:a16="http://schemas.microsoft.com/office/drawing/2014/main" id="{20EA90C3-D5B1-1671-9919-D168021A17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55" y="1832"/>
                  <a:ext cx="360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ru-RU" sz="14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n(E)</a:t>
                  </a:r>
                </a:p>
              </p:txBody>
            </p:sp>
            <p:sp>
              <p:nvSpPr>
                <p:cNvPr id="12324" name="Line 80">
                  <a:extLst>
                    <a:ext uri="{FF2B5EF4-FFF2-40B4-BE49-F238E27FC236}">
                      <a16:creationId xmlns:a16="http://schemas.microsoft.com/office/drawing/2014/main" id="{20C587E5-36BE-3AE5-558B-4CC5BDE5E2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8" y="1029"/>
                  <a:ext cx="29" cy="1"/>
                </a:xfrm>
                <a:prstGeom prst="line">
                  <a:avLst/>
                </a:prstGeom>
                <a:noFill/>
                <a:ln w="7938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25" name="Line 81">
                  <a:extLst>
                    <a:ext uri="{FF2B5EF4-FFF2-40B4-BE49-F238E27FC236}">
                      <a16:creationId xmlns:a16="http://schemas.microsoft.com/office/drawing/2014/main" id="{BF279C9C-528B-5B76-A448-D976898DD7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77" y="1029"/>
                  <a:ext cx="1" cy="404"/>
                </a:xfrm>
                <a:prstGeom prst="line">
                  <a:avLst/>
                </a:prstGeom>
                <a:noFill/>
                <a:ln w="8001">
                  <a:solidFill>
                    <a:srgbClr val="CC33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26" name="Oval 82">
                  <a:extLst>
                    <a:ext uri="{FF2B5EF4-FFF2-40B4-BE49-F238E27FC236}">
                      <a16:creationId xmlns:a16="http://schemas.microsoft.com/office/drawing/2014/main" id="{403C5315-97EB-7035-1821-0F236C78B9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3" y="1009"/>
                  <a:ext cx="40" cy="42"/>
                </a:xfrm>
                <a:prstGeom prst="ellipse">
                  <a:avLst/>
                </a:prstGeom>
                <a:solidFill>
                  <a:srgbClr val="0000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ru-RU" altLang="ru-RU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27" name="Line 83">
                  <a:extLst>
                    <a:ext uri="{FF2B5EF4-FFF2-40B4-BE49-F238E27FC236}">
                      <a16:creationId xmlns:a16="http://schemas.microsoft.com/office/drawing/2014/main" id="{AD361804-59AC-DD86-FB1C-02D9292969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74" y="1029"/>
                  <a:ext cx="40" cy="1"/>
                </a:xfrm>
                <a:prstGeom prst="line">
                  <a:avLst/>
                </a:prstGeom>
                <a:noFill/>
                <a:ln w="7938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28" name="Line 84">
                  <a:extLst>
                    <a:ext uri="{FF2B5EF4-FFF2-40B4-BE49-F238E27FC236}">
                      <a16:creationId xmlns:a16="http://schemas.microsoft.com/office/drawing/2014/main" id="{3922A0EA-A465-80B4-B00A-666B2178E1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74" y="1029"/>
                  <a:ext cx="1" cy="404"/>
                </a:xfrm>
                <a:prstGeom prst="line">
                  <a:avLst/>
                </a:prstGeom>
                <a:noFill/>
                <a:ln w="8001">
                  <a:solidFill>
                    <a:srgbClr val="0000CC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29" name="Line 85">
                  <a:extLst>
                    <a:ext uri="{FF2B5EF4-FFF2-40B4-BE49-F238E27FC236}">
                      <a16:creationId xmlns:a16="http://schemas.microsoft.com/office/drawing/2014/main" id="{D8767660-12CF-97F3-ACA6-D5E20FB8AB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25" y="955"/>
                  <a:ext cx="1" cy="49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30" name="Text Box 86">
                  <a:extLst>
                    <a:ext uri="{FF2B5EF4-FFF2-40B4-BE49-F238E27FC236}">
                      <a16:creationId xmlns:a16="http://schemas.microsoft.com/office/drawing/2014/main" id="{AE431C25-9044-9FA8-C583-C678443415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45" y="861"/>
                  <a:ext cx="10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ru-RU" sz="1800">
                      <a:latin typeface="Arial" panose="020B0604020202020204" pitchFamily="34" charset="0"/>
                    </a:rPr>
                    <a:t>e</a:t>
                  </a:r>
                  <a:endParaRPr lang="fr-FR" altLang="ru-RU" sz="2400" baseline="30000">
                    <a:latin typeface="Arial" panose="020B0604020202020204" pitchFamily="34" charset="0"/>
                  </a:endParaRPr>
                </a:p>
              </p:txBody>
            </p:sp>
            <p:cxnSp>
              <p:nvCxnSpPr>
                <p:cNvPr id="37" name="Прямая со стрелкой 36">
                  <a:extLst>
                    <a:ext uri="{FF2B5EF4-FFF2-40B4-BE49-F238E27FC236}">
                      <a16:creationId xmlns:a16="http://schemas.microsoft.com/office/drawing/2014/main" id="{24EA555C-D52F-6825-45D4-04394596D824}"/>
                    </a:ext>
                  </a:extLst>
                </p:cNvPr>
                <p:cNvCxnSpPr/>
                <p:nvPr/>
              </p:nvCxnSpPr>
              <p:spPr>
                <a:xfrm>
                  <a:off x="2610" y="1067"/>
                  <a:ext cx="360" cy="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32" name="TextBox 6">
                  <a:extLst>
                    <a:ext uri="{FF2B5EF4-FFF2-40B4-BE49-F238E27FC236}">
                      <a16:creationId xmlns:a16="http://schemas.microsoft.com/office/drawing/2014/main" id="{3D05ABA4-EF0C-630F-0080-BB4946FB39A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8" y="618"/>
                  <a:ext cx="1783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400" b="1">
                      <a:solidFill>
                        <a:srgbClr val="0070C0"/>
                      </a:solidFill>
                      <a:latin typeface="Arial" panose="020B0604020202020204" pitchFamily="34" charset="0"/>
                    </a:rPr>
                    <a:t>Spin-dependent mean free path</a:t>
                  </a:r>
                  <a:endParaRPr lang="ru-RU" altLang="ru-RU" sz="1400" b="1">
                    <a:solidFill>
                      <a:srgbClr val="0070C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2303" name="TextBox 12">
                <a:extLst>
                  <a:ext uri="{FF2B5EF4-FFF2-40B4-BE49-F238E27FC236}">
                    <a16:creationId xmlns:a16="http://schemas.microsoft.com/office/drawing/2014/main" id="{BD09FA88-B98A-76BF-E212-5AE17345E6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16216" y="3717032"/>
                <a:ext cx="2779712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ru-RU" sz="1200">
                    <a:latin typeface="Arial" panose="020B0604020202020204" pitchFamily="34" charset="0"/>
                  </a:rPr>
                  <a:t>D.P. Pappas, et al. PRL </a:t>
                </a:r>
                <a:r>
                  <a:rPr lang="ru-RU" altLang="ru-RU" sz="1200">
                    <a:latin typeface="Arial" panose="020B0604020202020204" pitchFamily="34" charset="0"/>
                  </a:rPr>
                  <a:t>66 (1991) 504</a:t>
                </a:r>
              </a:p>
            </p:txBody>
          </p:sp>
        </p:grp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F477ED36-40B9-48B6-282C-DC95BE3860EE}"/>
                </a:ext>
              </a:extLst>
            </p:cNvPr>
            <p:cNvCxnSpPr>
              <a:cxnSpLocks/>
            </p:cNvCxnSpPr>
            <p:nvPr/>
          </p:nvCxnSpPr>
          <p:spPr>
            <a:xfrm>
              <a:off x="4157663" y="929680"/>
              <a:ext cx="2667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2B1C158-501E-B0D4-C4CA-BCB1D8C6BD91}"/>
                </a:ext>
              </a:extLst>
            </p:cNvPr>
            <p:cNvCxnSpPr/>
            <p:nvPr/>
          </p:nvCxnSpPr>
          <p:spPr>
            <a:xfrm flipH="1">
              <a:off x="4140200" y="802680"/>
              <a:ext cx="284163" cy="0"/>
            </a:xfrm>
            <a:prstGeom prst="straightConnector1">
              <a:avLst/>
            </a:prstGeom>
            <a:ln w="19050">
              <a:solidFill>
                <a:srgbClr val="FE161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CFBE90-F9C6-457C-968B-5A018BD93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77" y="1556792"/>
            <a:ext cx="8477845" cy="5256585"/>
          </a:xfrm>
          <a:prstGeom prst="rect">
            <a:avLst/>
          </a:prstGeom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825876D9-57BC-4364-AD85-192D69DA0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2448"/>
            <a:ext cx="1502171" cy="10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A33883-7429-47F9-A5F9-786DFC42E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2" y="0"/>
            <a:ext cx="9144000" cy="6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4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4394D0-7E61-326A-320F-DA021F317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68254" cy="41764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4D601A-B4F7-FE41-23C9-B4BDAB6DA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9144000" cy="622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F5ACA4-48AE-4C26-A423-8A0CA561F0B4}"/>
              </a:ext>
            </a:extLst>
          </p:cNvPr>
          <p:cNvSpPr txBox="1"/>
          <p:nvPr/>
        </p:nvSpPr>
        <p:spPr>
          <a:xfrm>
            <a:off x="251520" y="6361583"/>
            <a:ext cx="21566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</a:t>
            </a:r>
            <a:r>
              <a:rPr lang="en-US" sz="1400" u="sng" dirty="0">
                <a:effectLst/>
                <a:latin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arXiv:2409.13543</a:t>
            </a:r>
            <a:r>
              <a:rPr lang="en-US" sz="1400" dirty="0"/>
              <a:t>)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10938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407CB3-A3DA-5F5B-74B8-DE764D6C8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709738"/>
            <a:ext cx="23526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>
            <a:extLst>
              <a:ext uri="{FF2B5EF4-FFF2-40B4-BE49-F238E27FC236}">
                <a16:creationId xmlns:a16="http://schemas.microsoft.com/office/drawing/2014/main" id="{4C0BB922-C60C-420F-4D2A-146E956FB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25538"/>
            <a:ext cx="389731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66105B-86DD-DB28-FC1B-996D1CF5A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1076325"/>
            <a:ext cx="2554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FM-nanomembrane/MCP </a:t>
            </a:r>
          </a:p>
        </p:txBody>
      </p:sp>
      <p:sp>
        <p:nvSpPr>
          <p:cNvPr id="14" name="Стрелка влево 13">
            <a:extLst>
              <a:ext uri="{FF2B5EF4-FFF2-40B4-BE49-F238E27FC236}">
                <a16:creationId xmlns:a16="http://schemas.microsoft.com/office/drawing/2014/main" id="{C499E194-397F-3474-7050-456D1BF01970}"/>
              </a:ext>
            </a:extLst>
          </p:cNvPr>
          <p:cNvSpPr/>
          <p:nvPr/>
        </p:nvSpPr>
        <p:spPr>
          <a:xfrm rot="20315759">
            <a:off x="3262313" y="2398713"/>
            <a:ext cx="1090612" cy="2809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299" name="Рисунок 2">
            <a:extLst>
              <a:ext uri="{FF2B5EF4-FFF2-40B4-BE49-F238E27FC236}">
                <a16:creationId xmlns:a16="http://schemas.microsoft.com/office/drawing/2014/main" id="{17936260-59C2-EE36-D1C0-A5C89FB9E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97250"/>
            <a:ext cx="25209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715EE0-FB32-576A-DB81-327C967F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03388"/>
            <a:ext cx="2120900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: изогнутая вправо 8">
            <a:extLst>
              <a:ext uri="{FF2B5EF4-FFF2-40B4-BE49-F238E27FC236}">
                <a16:creationId xmlns:a16="http://schemas.microsoft.com/office/drawing/2014/main" id="{FD27DB49-2900-4933-A5A3-CA097C7B0C2A}"/>
              </a:ext>
            </a:extLst>
          </p:cNvPr>
          <p:cNvSpPr/>
          <p:nvPr/>
        </p:nvSpPr>
        <p:spPr>
          <a:xfrm rot="20592343">
            <a:off x="3938588" y="1268413"/>
            <a:ext cx="504825" cy="962025"/>
          </a:xfrm>
          <a:prstGeom prst="curvedRightArrow">
            <a:avLst>
              <a:gd name="adj1" fmla="val 25000"/>
              <a:gd name="adj2" fmla="val 50000"/>
              <a:gd name="adj3" fmla="val 284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375D15-2B11-D5DB-40CA-C9CF2552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/>
          <a:stretch>
            <a:fillRect/>
          </a:stretch>
        </p:blipFill>
        <p:spPr bwMode="auto">
          <a:xfrm>
            <a:off x="1979613" y="3789363"/>
            <a:ext cx="18446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1622AC-EE5A-F77A-6411-04F2B3712DE2}"/>
              </a:ext>
            </a:extLst>
          </p:cNvPr>
          <p:cNvSpPr txBox="1"/>
          <p:nvPr/>
        </p:nvSpPr>
        <p:spPr>
          <a:xfrm>
            <a:off x="2771775" y="6402388"/>
            <a:ext cx="715963" cy="301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, Å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ru-RU" sz="135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4B105-A246-6033-AB0A-239EDB51CBC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9747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600" b="1" dirty="0">
                <a:solidFill>
                  <a:srgbClr val="9900CC"/>
                </a:solidFill>
              </a:rPr>
              <a:t>Пространственное разрешение</a:t>
            </a:r>
            <a:r>
              <a:rPr lang="en-US" altLang="ru-RU" sz="2600" b="1" dirty="0">
                <a:solidFill>
                  <a:srgbClr val="9900CC"/>
                </a:solidFill>
              </a:rPr>
              <a:t> </a:t>
            </a:r>
            <a:r>
              <a:rPr lang="ru-RU" altLang="ru-RU" sz="2600" b="1" dirty="0">
                <a:solidFill>
                  <a:srgbClr val="9900CC"/>
                </a:solidFill>
              </a:rPr>
              <a:t>спиновой поляризации: второй эволюционный виток в развитии </a:t>
            </a:r>
            <a:r>
              <a:rPr lang="en-US" altLang="ru-RU" sz="2600" b="1" dirty="0">
                <a:solidFill>
                  <a:srgbClr val="9900CC"/>
                </a:solidFill>
              </a:rPr>
              <a:t>ARPES</a:t>
            </a:r>
            <a:endParaRPr lang="ru-RU" altLang="ru-RU" sz="2600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7" grpId="1"/>
      <p:bldP spid="14" grpId="0" animBg="1" autoUpdateAnimBg="0"/>
      <p:bldP spid="14" grpId="1" animBg="1"/>
      <p:bldP spid="9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">
            <a:extLst>
              <a:ext uri="{FF2B5EF4-FFF2-40B4-BE49-F238E27FC236}">
                <a16:creationId xmlns:a16="http://schemas.microsoft.com/office/drawing/2014/main" id="{5620B267-0A8D-4F53-BCDC-87C03E2EE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95300"/>
            <a:ext cx="8958263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7">
            <a:extLst>
              <a:ext uri="{FF2B5EF4-FFF2-40B4-BE49-F238E27FC236}">
                <a16:creationId xmlns:a16="http://schemas.microsoft.com/office/drawing/2014/main" id="{69067C03-5DB5-48D7-8EBD-C5A6729C3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485775"/>
            <a:ext cx="2046287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0">
            <a:extLst>
              <a:ext uri="{FF2B5EF4-FFF2-40B4-BE49-F238E27FC236}">
                <a16:creationId xmlns:a16="http://schemas.microsoft.com/office/drawing/2014/main" id="{1230F018-175C-4694-8F22-14B4857D0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575" y="4297363"/>
            <a:ext cx="1128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C00000"/>
                </a:solidFill>
                <a:latin typeface="Century Gothic" panose="020B0502020202020204" pitchFamily="34" charset="0"/>
              </a:rPr>
              <a:t>NAP XPS</a:t>
            </a:r>
            <a:endParaRPr lang="ru-RU" altLang="ru-RU" sz="1800" b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69" name="TextBox 11">
            <a:extLst>
              <a:ext uri="{FF2B5EF4-FFF2-40B4-BE49-F238E27FC236}">
                <a16:creationId xmlns:a16="http://schemas.microsoft.com/office/drawing/2014/main" id="{0E68D6EE-1D8B-44F8-A6FF-45EE58F72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388" y="3216275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Century Gothic" panose="020B0502020202020204" pitchFamily="34" charset="0"/>
              </a:rPr>
              <a:t>Reflectometer</a:t>
            </a:r>
          </a:p>
        </p:txBody>
      </p:sp>
      <p:sp>
        <p:nvSpPr>
          <p:cNvPr id="11270" name="TextBox 12">
            <a:extLst>
              <a:ext uri="{FF2B5EF4-FFF2-40B4-BE49-F238E27FC236}">
                <a16:creationId xmlns:a16="http://schemas.microsoft.com/office/drawing/2014/main" id="{9F39F60D-5A89-462B-A6DC-A4D58D122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388" y="107950"/>
            <a:ext cx="1423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Century Gothic" panose="020B0502020202020204" pitchFamily="34" charset="0"/>
              </a:rPr>
              <a:t>Spin-ARPES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D31C4-9902-41AC-9A3A-08565D4408F9}"/>
              </a:ext>
            </a:extLst>
          </p:cNvPr>
          <p:cNvSpPr txBox="1"/>
          <p:nvPr/>
        </p:nvSpPr>
        <p:spPr>
          <a:xfrm>
            <a:off x="3762375" y="328613"/>
            <a:ext cx="3189288" cy="147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u="sng" dirty="0" err="1">
                <a:solidFill>
                  <a:srgbClr val="C00000"/>
                </a:solidFill>
              </a:rPr>
              <a:t>Parameters</a:t>
            </a:r>
            <a:r>
              <a:rPr lang="ru-RU" b="1" u="sng" dirty="0">
                <a:solidFill>
                  <a:srgbClr val="C0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 err="1"/>
              <a:t>Energy</a:t>
            </a:r>
            <a:r>
              <a:rPr lang="ru-RU" b="1" dirty="0"/>
              <a:t> </a:t>
            </a:r>
            <a:r>
              <a:rPr lang="ru-RU" b="1" dirty="0" err="1"/>
              <a:t>range</a:t>
            </a:r>
            <a:r>
              <a:rPr lang="ru-RU" b="1" dirty="0"/>
              <a:t> 10 – 2000 </a:t>
            </a:r>
            <a:r>
              <a:rPr lang="ru-RU" b="1" dirty="0" err="1"/>
              <a:t>eV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 err="1"/>
              <a:t>Insertion</a:t>
            </a:r>
            <a:r>
              <a:rPr lang="ru-RU" b="1" dirty="0"/>
              <a:t> </a:t>
            </a:r>
            <a:r>
              <a:rPr lang="ru-RU" b="1" dirty="0" err="1"/>
              <a:t>device</a:t>
            </a:r>
            <a:r>
              <a:rPr lang="ru-RU" b="1" dirty="0"/>
              <a:t> – </a:t>
            </a:r>
            <a:r>
              <a:rPr lang="ru-RU" b="1" dirty="0" err="1"/>
              <a:t>Undulator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 err="1"/>
              <a:t>Monochromator</a:t>
            </a:r>
            <a:r>
              <a:rPr lang="ru-RU" b="1" dirty="0"/>
              <a:t> – PGM</a:t>
            </a:r>
          </a:p>
          <a:p>
            <a:pPr>
              <a:defRPr/>
            </a:pPr>
            <a:endParaRPr lang="ru-RU" b="1" dirty="0"/>
          </a:p>
        </p:txBody>
      </p:sp>
      <p:sp>
        <p:nvSpPr>
          <p:cNvPr id="11272" name="TextBox 14">
            <a:extLst>
              <a:ext uri="{FF2B5EF4-FFF2-40B4-BE49-F238E27FC236}">
                <a16:creationId xmlns:a16="http://schemas.microsoft.com/office/drawing/2014/main" id="{FF587BEA-6A1B-4AB1-A05B-57C21EF65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36563"/>
            <a:ext cx="498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M1</a:t>
            </a:r>
          </a:p>
        </p:txBody>
      </p:sp>
      <p:sp>
        <p:nvSpPr>
          <p:cNvPr id="11273" name="TextBox 15">
            <a:extLst>
              <a:ext uri="{FF2B5EF4-FFF2-40B4-BE49-F238E27FC236}">
                <a16:creationId xmlns:a16="http://schemas.microsoft.com/office/drawing/2014/main" id="{82F382C0-D410-427C-B078-F4479F329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138" y="649288"/>
            <a:ext cx="735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M2/G</a:t>
            </a:r>
          </a:p>
        </p:txBody>
      </p:sp>
      <p:sp>
        <p:nvSpPr>
          <p:cNvPr id="11274" name="TextBox 16">
            <a:extLst>
              <a:ext uri="{FF2B5EF4-FFF2-40B4-BE49-F238E27FC236}">
                <a16:creationId xmlns:a16="http://schemas.microsoft.com/office/drawing/2014/main" id="{EBD49608-D1FE-434E-B254-3CDEA164F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063" y="1738313"/>
            <a:ext cx="498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M3</a:t>
            </a:r>
          </a:p>
        </p:txBody>
      </p:sp>
      <p:sp>
        <p:nvSpPr>
          <p:cNvPr id="11275" name="TextBox 17">
            <a:extLst>
              <a:ext uri="{FF2B5EF4-FFF2-40B4-BE49-F238E27FC236}">
                <a16:creationId xmlns:a16="http://schemas.microsoft.com/office/drawing/2014/main" id="{AB168CA0-8854-4104-A9D1-F4FF57741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588" y="2297113"/>
            <a:ext cx="500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M4</a:t>
            </a:r>
          </a:p>
        </p:txBody>
      </p:sp>
      <p:sp>
        <p:nvSpPr>
          <p:cNvPr id="11276" name="TextBox 18">
            <a:extLst>
              <a:ext uri="{FF2B5EF4-FFF2-40B4-BE49-F238E27FC236}">
                <a16:creationId xmlns:a16="http://schemas.microsoft.com/office/drawing/2014/main" id="{0326BCD6-E8C6-45A4-9D42-93EB0BDE8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600" y="3162300"/>
            <a:ext cx="500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M5</a:t>
            </a:r>
          </a:p>
        </p:txBody>
      </p:sp>
      <p:sp>
        <p:nvSpPr>
          <p:cNvPr id="11277" name="TextBox 19">
            <a:extLst>
              <a:ext uri="{FF2B5EF4-FFF2-40B4-BE49-F238E27FC236}">
                <a16:creationId xmlns:a16="http://schemas.microsoft.com/office/drawing/2014/main" id="{19113ABD-891B-4E5D-9575-EF0981397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455738"/>
            <a:ext cx="15890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Plane gratings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600 l/mm; 1200 l/mm</a:t>
            </a:r>
          </a:p>
        </p:txBody>
      </p:sp>
      <p:pic>
        <p:nvPicPr>
          <p:cNvPr id="11278" name="Picture 2">
            <a:extLst>
              <a:ext uri="{FF2B5EF4-FFF2-40B4-BE49-F238E27FC236}">
                <a16:creationId xmlns:a16="http://schemas.microsoft.com/office/drawing/2014/main" id="{CA0AAC60-C311-4D4F-965A-233D0E84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649663"/>
            <a:ext cx="298767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Рисунок 20">
            <a:extLst>
              <a:ext uri="{FF2B5EF4-FFF2-40B4-BE49-F238E27FC236}">
                <a16:creationId xmlns:a16="http://schemas.microsoft.com/office/drawing/2014/main" id="{01330F41-9377-4655-BDFE-0DF54FFBC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679950"/>
            <a:ext cx="38735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Рисунок 23">
            <a:extLst>
              <a:ext uri="{FF2B5EF4-FFF2-40B4-BE49-F238E27FC236}">
                <a16:creationId xmlns:a16="http://schemas.microsoft.com/office/drawing/2014/main" id="{C5D5B607-BE72-41B6-974F-3A14D241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5088"/>
            <a:ext cx="179228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A6B7BE-9A67-47C0-A5EC-43CF9654CD1E}"/>
              </a:ext>
            </a:extLst>
          </p:cNvPr>
          <p:cNvSpPr txBox="1"/>
          <p:nvPr/>
        </p:nvSpPr>
        <p:spPr>
          <a:xfrm>
            <a:off x="92075" y="1654175"/>
            <a:ext cx="4081463" cy="46474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u="sng" dirty="0">
                <a:solidFill>
                  <a:srgbClr val="C00000"/>
                </a:solidFill>
              </a:rPr>
              <a:t>Задачи:</a:t>
            </a:r>
          </a:p>
          <a:p>
            <a:pPr>
              <a:defRPr/>
            </a:pPr>
            <a:r>
              <a:rPr lang="ru-RU" sz="1600" b="1" u="sng" dirty="0">
                <a:solidFill>
                  <a:srgbClr val="0070C0"/>
                </a:solidFill>
              </a:rPr>
              <a:t>1. </a:t>
            </a:r>
            <a:r>
              <a:rPr lang="ru-RU" sz="1600" b="1" i="1" u="sng" dirty="0">
                <a:solidFill>
                  <a:srgbClr val="0070C0"/>
                </a:solidFill>
              </a:rPr>
              <a:t>РФЭС ВД (отв. </a:t>
            </a:r>
            <a:r>
              <a:rPr lang="ru-RU" sz="1600" b="1" i="1" u="sng" dirty="0" err="1">
                <a:solidFill>
                  <a:srgbClr val="0070C0"/>
                </a:solidFill>
              </a:rPr>
              <a:t>Бухтияров</a:t>
            </a:r>
            <a:r>
              <a:rPr lang="ru-RU" sz="1600" b="1" i="1" u="sng" dirty="0">
                <a:solidFill>
                  <a:srgbClr val="0070C0"/>
                </a:solidFill>
              </a:rPr>
              <a:t> А.В. – ИК СО РАН)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i="1" dirty="0" err="1"/>
              <a:t>In</a:t>
            </a:r>
            <a:r>
              <a:rPr lang="ru-RU" sz="1600" b="1" i="1" dirty="0"/>
              <a:t> </a:t>
            </a:r>
            <a:r>
              <a:rPr lang="ru-RU" sz="1600" b="1" i="1" dirty="0" err="1"/>
              <a:t>situ</a:t>
            </a:r>
            <a:r>
              <a:rPr lang="ru-RU" sz="1600" b="1" i="1" dirty="0"/>
              <a:t> и </a:t>
            </a:r>
            <a:r>
              <a:rPr lang="ru-RU" sz="1600" b="1" i="1" dirty="0" err="1"/>
              <a:t>operando</a:t>
            </a:r>
            <a:r>
              <a:rPr lang="ru-RU" sz="1600" b="1" i="1" dirty="0"/>
              <a:t> исследования </a:t>
            </a:r>
          </a:p>
          <a:p>
            <a:pPr>
              <a:defRPr/>
            </a:pPr>
            <a:r>
              <a:rPr lang="ru-RU" sz="1600" b="1" i="1" dirty="0"/>
              <a:t>каталитических систем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i="1" dirty="0" err="1"/>
              <a:t>Ex</a:t>
            </a:r>
            <a:r>
              <a:rPr lang="ru-RU" sz="1600" b="1" i="1" dirty="0"/>
              <a:t> </a:t>
            </a:r>
            <a:r>
              <a:rPr lang="ru-RU" sz="1600" b="1" i="1" dirty="0" err="1"/>
              <a:t>situ</a:t>
            </a:r>
            <a:r>
              <a:rPr lang="ru-RU" sz="1600" b="1" i="1" dirty="0"/>
              <a:t> и </a:t>
            </a:r>
            <a:r>
              <a:rPr lang="ru-RU" sz="1600" b="1" i="1" dirty="0" err="1"/>
              <a:t>in</a:t>
            </a:r>
            <a:r>
              <a:rPr lang="ru-RU" sz="1600" b="1" i="1" dirty="0"/>
              <a:t> </a:t>
            </a:r>
            <a:r>
              <a:rPr lang="ru-RU" sz="1600" b="1" i="1" dirty="0" err="1"/>
              <a:t>situ</a:t>
            </a:r>
            <a:r>
              <a:rPr lang="ru-RU" sz="1600" b="1" i="1" dirty="0"/>
              <a:t> изучение широкого</a:t>
            </a:r>
          </a:p>
          <a:p>
            <a:pPr>
              <a:defRPr/>
            </a:pPr>
            <a:r>
              <a:rPr lang="ru-RU" sz="1600" b="1" i="1" dirty="0"/>
              <a:t>класса инновационных функциональных </a:t>
            </a:r>
          </a:p>
          <a:p>
            <a:pPr>
              <a:defRPr/>
            </a:pPr>
            <a:r>
              <a:rPr lang="ru-RU" sz="1600" b="1" i="1" dirty="0"/>
              <a:t>материалов</a:t>
            </a:r>
          </a:p>
          <a:p>
            <a:pPr>
              <a:defRPr/>
            </a:pPr>
            <a:r>
              <a:rPr lang="ru-RU" sz="1600" b="1" i="1" u="sng" dirty="0">
                <a:solidFill>
                  <a:srgbClr val="0070C0"/>
                </a:solidFill>
              </a:rPr>
              <a:t>2. ФЭС УР (отв. Терещенко О.Е., </a:t>
            </a:r>
          </a:p>
          <a:p>
            <a:pPr>
              <a:defRPr/>
            </a:pPr>
            <a:r>
              <a:rPr lang="ru-RU" sz="1600" b="1" i="1" u="sng" dirty="0">
                <a:solidFill>
                  <a:srgbClr val="0070C0"/>
                </a:solidFill>
              </a:rPr>
              <a:t>                    </a:t>
            </a:r>
            <a:r>
              <a:rPr lang="ru-RU" sz="1600" b="1" i="1" u="sng" dirty="0" err="1">
                <a:solidFill>
                  <a:srgbClr val="0070C0"/>
                </a:solidFill>
              </a:rPr>
              <a:t>Голяшов</a:t>
            </a:r>
            <a:r>
              <a:rPr lang="ru-RU" sz="1600" b="1" i="1" u="sng" dirty="0">
                <a:solidFill>
                  <a:srgbClr val="0070C0"/>
                </a:solidFill>
              </a:rPr>
              <a:t> В.А. – ИФП СО РАН)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Исследования зонного спектра и спиновой структуры твердых тел для приложений наноэлектроники и </a:t>
            </a:r>
            <a:r>
              <a:rPr lang="ru-RU" sz="1600" b="1" dirty="0" err="1"/>
              <a:t>спинтроники</a:t>
            </a:r>
            <a:endParaRPr lang="ru-RU" sz="1600" b="1" dirty="0"/>
          </a:p>
          <a:p>
            <a:pPr>
              <a:defRPr/>
            </a:pPr>
            <a:r>
              <a:rPr lang="ru-RU" sz="1600" b="1" i="1" u="sng" dirty="0">
                <a:solidFill>
                  <a:srgbClr val="0070C0"/>
                </a:solidFill>
              </a:rPr>
              <a:t>3. </a:t>
            </a:r>
            <a:r>
              <a:rPr lang="ru-RU" sz="1600" b="1" i="1" u="sng" dirty="0" err="1">
                <a:solidFill>
                  <a:srgbClr val="0070C0"/>
                </a:solidFill>
              </a:rPr>
              <a:t>Рефлектометрия</a:t>
            </a:r>
            <a:r>
              <a:rPr lang="ru-RU" sz="1600" b="1" i="1" u="sng" dirty="0">
                <a:solidFill>
                  <a:srgbClr val="0070C0"/>
                </a:solidFill>
              </a:rPr>
              <a:t> (отв. Николенко А.Д. – ИЯФ СО РАН)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Аттестация спектральных оптических элементов,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35BCF5-3D30-46AA-92C8-9020432D5D57}"/>
              </a:ext>
            </a:extLst>
          </p:cNvPr>
          <p:cNvSpPr/>
          <p:nvPr/>
        </p:nvSpPr>
        <p:spPr>
          <a:xfrm>
            <a:off x="6156325" y="3246438"/>
            <a:ext cx="2968625" cy="208438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>
                <a:solidFill>
                  <a:srgbClr val="C00000"/>
                </a:solidFill>
              </a:rPr>
              <a:t>2</a:t>
            </a:r>
            <a:r>
              <a:rPr lang="en-US" sz="2400" i="1" dirty="0" err="1">
                <a:solidFill>
                  <a:srgbClr val="C00000"/>
                </a:solidFill>
              </a:rPr>
              <a:t>nd</a:t>
            </a:r>
            <a:r>
              <a:rPr lang="ru-RU" sz="2400" i="1" dirty="0">
                <a:solidFill>
                  <a:srgbClr val="C00000"/>
                </a:solidFill>
              </a:rPr>
              <a:t> </a:t>
            </a:r>
            <a:r>
              <a:rPr lang="en-US" sz="2400" i="1" dirty="0">
                <a:solidFill>
                  <a:srgbClr val="C00000"/>
                </a:solidFill>
              </a:rPr>
              <a:t>phase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4FA7A7-943C-41AE-BF1E-195D69FEBC2C}"/>
              </a:ext>
            </a:extLst>
          </p:cNvPr>
          <p:cNvSpPr/>
          <p:nvPr/>
        </p:nvSpPr>
        <p:spPr>
          <a:xfrm>
            <a:off x="166688" y="5257800"/>
            <a:ext cx="5573712" cy="12684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902C750-83DC-4B4C-B335-7434C21C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rgbClr val="871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Станция 1-6: «Электронная структура»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714042-BB57-4260-B6B2-3DCB3CCAF8F2}"/>
              </a:ext>
            </a:extLst>
          </p:cNvPr>
          <p:cNvSpPr/>
          <p:nvPr/>
        </p:nvSpPr>
        <p:spPr>
          <a:xfrm>
            <a:off x="395536" y="6548438"/>
            <a:ext cx="8424936" cy="23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5BB1BC-0C3D-4227-95CD-3587462EA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04864"/>
            <a:ext cx="3600400" cy="433304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6A4579B3-AE33-40DF-ACE6-34806C57A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-46545"/>
            <a:ext cx="6876764" cy="73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49263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Экспериментальная станция 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Spin-ARPES (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ФЭСУР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)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449263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секции 1-6: «Электронная структура»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B988E-967E-4215-9B55-3856481460C5}"/>
              </a:ext>
            </a:extLst>
          </p:cNvPr>
          <p:cNvSpPr txBox="1"/>
          <p:nvPr/>
        </p:nvSpPr>
        <p:spPr>
          <a:xfrm>
            <a:off x="107504" y="877103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зонного спектра и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спиновой структуры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твердых тел для приложений наноэлектроники 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спинтроники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Фотоэлектронная дифракция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4AC4D43-FA41-2210-FE79-9F76B4A90EC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283968" y="2241964"/>
            <a:ext cx="4788025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Spot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beam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size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should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sub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micrometer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size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range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i.e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build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Nano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-ARPES.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Probably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simplest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way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capillary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mirror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optic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altLang="ru-RU" sz="1400" dirty="0">
                <a:latin typeface="Arial" panose="020B0604020202020204" pitchFamily="34" charset="0"/>
              </a:rPr>
              <a:t>Ref. points. </a:t>
            </a:r>
            <a:r>
              <a:rPr lang="en-US" altLang="ru-RU" sz="1400" dirty="0">
                <a:highlight>
                  <a:srgbClr val="FFFF00"/>
                </a:highlight>
                <a:latin typeface="Arial" panose="020B0604020202020204" pitchFamily="34" charset="0"/>
              </a:rPr>
              <a:t>+ SEM </a:t>
            </a:r>
            <a:endParaRPr kumimoji="0" lang="en-US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Sample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temperature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should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4 K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below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manipulators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cooling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systems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probably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cooling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entrance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lenses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analyzer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.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Manipulator stabilization. </a:t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resolution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should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meV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,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better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less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Spin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polarization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detection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complex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task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will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discuss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near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future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present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would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like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buy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detector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flange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single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channel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Mott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detector</a:t>
            </a:r>
            <a:r>
              <a:rPr kumimoji="0" lang="ru-RU" alt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ARPES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window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now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 </a:t>
            </a:r>
            <a:endParaRPr kumimoji="0" lang="en-US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Photoelectron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diffraction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already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discussed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useful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have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ARXPS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based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Astraios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wider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acceptance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angle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high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kin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energy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9FEAA-C083-9A3B-5566-1C9C8B293D52}"/>
              </a:ext>
            </a:extLst>
          </p:cNvPr>
          <p:cNvSpPr txBox="1"/>
          <p:nvPr/>
        </p:nvSpPr>
        <p:spPr>
          <a:xfrm>
            <a:off x="6588224" y="1340768"/>
            <a:ext cx="1634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=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 “All in one”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89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1DCA76FA-D9B4-9195-6E0F-4CBD6B0DE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50251"/>
            <a:ext cx="5184576" cy="155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DBC59-27A6-7973-D70D-87A1B11A5E9E}"/>
              </a:ext>
            </a:extLst>
          </p:cNvPr>
          <p:cNvSpPr txBox="1"/>
          <p:nvPr/>
        </p:nvSpPr>
        <p:spPr>
          <a:xfrm>
            <a:off x="6011378" y="5682004"/>
            <a:ext cx="2804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i="1" dirty="0">
                <a:solidFill>
                  <a:srgbClr val="002060"/>
                </a:solidFill>
              </a:rPr>
              <a:t>Nature 562, 396 (2018</a:t>
            </a:r>
            <a:r>
              <a:rPr lang="ru-RU" sz="2000" b="1" i="1" dirty="0">
                <a:solidFill>
                  <a:srgbClr val="002060"/>
                </a:solidFill>
              </a:rPr>
              <a:t>)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3EB52A-6F43-9D46-4F09-0F2EBB738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6" y="1013079"/>
            <a:ext cx="5544616" cy="16809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43E44E-108F-B2ED-0D14-D37D50322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16" y="3028682"/>
            <a:ext cx="5184576" cy="1650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2A0856-7B25-587D-1561-3F71EE33CDA9}"/>
              </a:ext>
            </a:extLst>
          </p:cNvPr>
          <p:cNvSpPr txBox="1"/>
          <p:nvPr/>
        </p:nvSpPr>
        <p:spPr>
          <a:xfrm>
            <a:off x="6011500" y="3795991"/>
            <a:ext cx="2804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i="1" dirty="0">
                <a:solidFill>
                  <a:srgbClr val="002060"/>
                </a:solidFill>
              </a:rPr>
              <a:t>Nature 5</a:t>
            </a:r>
            <a:r>
              <a:rPr lang="ru-RU" sz="2000" b="1" i="1" dirty="0">
                <a:solidFill>
                  <a:srgbClr val="002060"/>
                </a:solidFill>
              </a:rPr>
              <a:t>93</a:t>
            </a:r>
            <a:r>
              <a:rPr lang="en-US" sz="2000" b="1" i="1" dirty="0">
                <a:solidFill>
                  <a:srgbClr val="002060"/>
                </a:solidFill>
              </a:rPr>
              <a:t>, 3</a:t>
            </a:r>
            <a:r>
              <a:rPr lang="ru-RU" sz="2000" b="1" i="1" dirty="0">
                <a:solidFill>
                  <a:srgbClr val="002060"/>
                </a:solidFill>
              </a:rPr>
              <a:t>85</a:t>
            </a:r>
            <a:r>
              <a:rPr lang="en-US" sz="2000" b="1" i="1" dirty="0">
                <a:solidFill>
                  <a:srgbClr val="002060"/>
                </a:solidFill>
              </a:rPr>
              <a:t> (20</a:t>
            </a:r>
            <a:r>
              <a:rPr lang="ru-RU" sz="2000" b="1" i="1" dirty="0">
                <a:solidFill>
                  <a:srgbClr val="002060"/>
                </a:solidFill>
              </a:rPr>
              <a:t>21)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23FFF-794E-CE78-55AD-9B67CAB67A2A}"/>
              </a:ext>
            </a:extLst>
          </p:cNvPr>
          <p:cNvSpPr txBox="1"/>
          <p:nvPr/>
        </p:nvSpPr>
        <p:spPr>
          <a:xfrm>
            <a:off x="6011378" y="1685773"/>
            <a:ext cx="2804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i="1" dirty="0">
                <a:solidFill>
                  <a:srgbClr val="002060"/>
                </a:solidFill>
              </a:rPr>
              <a:t>Nature </a:t>
            </a:r>
            <a:r>
              <a:rPr lang="ru-RU" sz="2000" b="1" i="1" dirty="0">
                <a:solidFill>
                  <a:srgbClr val="002060"/>
                </a:solidFill>
              </a:rPr>
              <a:t>616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ru-RU" sz="2000" b="1" i="1" dirty="0">
                <a:solidFill>
                  <a:srgbClr val="002060"/>
                </a:solidFill>
              </a:rPr>
              <a:t>696 </a:t>
            </a:r>
            <a:r>
              <a:rPr lang="en-US" sz="2000" b="1" i="1" dirty="0">
                <a:solidFill>
                  <a:srgbClr val="002060"/>
                </a:solidFill>
              </a:rPr>
              <a:t>(20</a:t>
            </a:r>
            <a:r>
              <a:rPr lang="ru-RU" sz="2000" b="1" i="1" dirty="0">
                <a:solidFill>
                  <a:srgbClr val="002060"/>
                </a:solidFill>
              </a:rPr>
              <a:t>23)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05018-E2A4-3FF3-A301-6F5F0BAA8FA8}"/>
              </a:ext>
            </a:extLst>
          </p:cNvPr>
          <p:cNvSpPr txBox="1"/>
          <p:nvPr/>
        </p:nvSpPr>
        <p:spPr>
          <a:xfrm>
            <a:off x="25903" y="91365"/>
            <a:ext cx="111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ОУС-2023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6EF2BC-8CE2-E32F-6EA7-66C2B4A68CA4}"/>
              </a:ext>
            </a:extLst>
          </p:cNvPr>
          <p:cNvSpPr txBox="1"/>
          <p:nvPr/>
        </p:nvSpPr>
        <p:spPr>
          <a:xfrm>
            <a:off x="133822" y="68000"/>
            <a:ext cx="925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>
                <a:effectLst/>
                <a:latin typeface="Calibri" panose="020F0502020204030204" pitchFamily="34" charset="0"/>
              </a:rPr>
              <a:t>Возникновение и </a:t>
            </a:r>
            <a:r>
              <a:rPr lang="ru-RU" sz="2000" b="1" i="0" dirty="0" err="1">
                <a:effectLst/>
                <a:latin typeface="Calibri" panose="020F0502020204030204" pitchFamily="34" charset="0"/>
              </a:rPr>
              <a:t>дефазировка</a:t>
            </a:r>
            <a:r>
              <a:rPr lang="ru-RU" sz="2000" b="1" i="0" dirty="0">
                <a:effectLst/>
                <a:latin typeface="Calibri" panose="020F0502020204030204" pitchFamily="34" charset="0"/>
              </a:rPr>
              <a:t> зон Флоке-Блоха на временных </a:t>
            </a:r>
          </a:p>
          <a:p>
            <a:pPr algn="ctr"/>
            <a:r>
              <a:rPr lang="ru-RU" sz="2000" b="1" i="0" dirty="0">
                <a:effectLst/>
                <a:latin typeface="Calibri" panose="020F0502020204030204" pitchFamily="34" charset="0"/>
              </a:rPr>
              <a:t>масштабах меньше периода волны</a:t>
            </a:r>
            <a:r>
              <a:rPr lang="ru-RU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1056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3">
            <a:extLst>
              <a:ext uri="{FF2B5EF4-FFF2-40B4-BE49-F238E27FC236}">
                <a16:creationId xmlns:a16="http://schemas.microsoft.com/office/drawing/2014/main" id="{C490018A-6B5D-8B43-97CE-5207202F16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B9C7A0F-8C3C-4BE9-B000-DA1EFF205F4C}" type="slidenum">
              <a:rPr lang="ru-RU" altLang="ru-RU" smtClean="0">
                <a:solidFill>
                  <a:srgbClr val="898989"/>
                </a:solidFill>
              </a:rPr>
              <a:pPr/>
              <a:t>19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43011" name="Рисунок 5">
            <a:extLst>
              <a:ext uri="{FF2B5EF4-FFF2-40B4-BE49-F238E27FC236}">
                <a16:creationId xmlns:a16="http://schemas.microsoft.com/office/drawing/2014/main" id="{ECB93AA4-698B-6876-E3B3-F9857D65C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7" y="1509898"/>
            <a:ext cx="2046287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6">
            <a:extLst>
              <a:ext uri="{FF2B5EF4-FFF2-40B4-BE49-F238E27FC236}">
                <a16:creationId xmlns:a16="http://schemas.microsoft.com/office/drawing/2014/main" id="{FB7C77C3-1C31-776F-3D28-895B86758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736" y="5443727"/>
            <a:ext cx="514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latin typeface="Arial" panose="020B0604020202020204" pitchFamily="34" charset="0"/>
              </a:rPr>
              <a:t>Спектроскопия диссоциативного захвата </a:t>
            </a:r>
          </a:p>
          <a:p>
            <a:pPr algn="ctr"/>
            <a:r>
              <a:rPr lang="ru-RU" altLang="ru-RU" dirty="0">
                <a:latin typeface="Arial" panose="020B0604020202020204" pitchFamily="34" charset="0"/>
              </a:rPr>
              <a:t>(спин-поляризованных) электронов </a:t>
            </a:r>
          </a:p>
        </p:txBody>
      </p:sp>
      <p:pic>
        <p:nvPicPr>
          <p:cNvPr id="43014" name="Рисунок 2">
            <a:extLst>
              <a:ext uri="{FF2B5EF4-FFF2-40B4-BE49-F238E27FC236}">
                <a16:creationId xmlns:a16="http://schemas.microsoft.com/office/drawing/2014/main" id="{F6DC1E8E-D6DA-E630-1D7F-D8600F481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31" y="1525153"/>
            <a:ext cx="6103937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B988E-422D-1583-BB27-91983C19435B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15445"/>
            <a:ext cx="8616950" cy="731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Спин-поляризованные источники и детекторы электронов  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исследованиях резонансного рассеяния электронов</a:t>
            </a:r>
            <a:endParaRPr lang="ru-RU" altLang="ru-RU" sz="2000" b="1" i="1" dirty="0"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7C351B-1086-28B1-B5AF-722A27D2684B}"/>
              </a:ext>
            </a:extLst>
          </p:cNvPr>
          <p:cNvSpPr txBox="1"/>
          <p:nvPr/>
        </p:nvSpPr>
        <p:spPr>
          <a:xfrm>
            <a:off x="1260621" y="759449"/>
            <a:ext cx="7883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Природа хиральной асимметрии на молекулярном уровне в исследованиях резонансного рассеяния спин-поляризованных электронов</a:t>
            </a:r>
            <a:endParaRPr lang="ru-RU" i="1" dirty="0"/>
          </a:p>
        </p:txBody>
      </p:sp>
      <p:pic>
        <p:nvPicPr>
          <p:cNvPr id="43013" name="Рисунок 2">
            <a:extLst>
              <a:ext uri="{FF2B5EF4-FFF2-40B4-BE49-F238E27FC236}">
                <a16:creationId xmlns:a16="http://schemas.microsoft.com/office/drawing/2014/main" id="{56DE3F34-C662-BA49-0077-E846DDF7C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85481"/>
            <a:ext cx="3386137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7B1511-8CF2-2632-BF7D-752425199361}"/>
              </a:ext>
            </a:extLst>
          </p:cNvPr>
          <p:cNvSpPr txBox="1"/>
          <p:nvPr/>
        </p:nvSpPr>
        <p:spPr>
          <a:xfrm>
            <a:off x="0" y="764704"/>
            <a:ext cx="128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Проект РНФ: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ACE1D-575C-2998-A0C8-4567808238D8}"/>
              </a:ext>
            </a:extLst>
          </p:cNvPr>
          <p:cNvSpPr txBox="1"/>
          <p:nvPr/>
        </p:nvSpPr>
        <p:spPr>
          <a:xfrm>
            <a:off x="3565649" y="6098551"/>
            <a:ext cx="5523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Междисциплинарный: Институт физики молекул и кристаллов, Уфа</a:t>
            </a:r>
            <a:endParaRPr lang="ru-R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B25B3-A7A7-070A-CAEF-3CCA7AB14D42}"/>
              </a:ext>
            </a:extLst>
          </p:cNvPr>
          <p:cNvSpPr txBox="1"/>
          <p:nvPr/>
        </p:nvSpPr>
        <p:spPr>
          <a:xfrm>
            <a:off x="234839" y="123628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Планы: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B0A93D-6556-A879-0ABF-62B97B87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144000" cy="5100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0D19A0-5BCC-45AA-6C80-D96646DCFD0E}"/>
              </a:ext>
            </a:extLst>
          </p:cNvPr>
          <p:cNvSpPr txBox="1"/>
          <p:nvPr/>
        </p:nvSpPr>
        <p:spPr>
          <a:xfrm>
            <a:off x="25903" y="91365"/>
            <a:ext cx="111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ОУС-2024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B5F2F-F67E-19AB-DFCC-D694406A76A8}"/>
              </a:ext>
            </a:extLst>
          </p:cNvPr>
          <p:cNvSpPr txBox="1"/>
          <p:nvPr/>
        </p:nvSpPr>
        <p:spPr>
          <a:xfrm>
            <a:off x="6300192" y="6124654"/>
            <a:ext cx="2307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Phys. Rev. Lett. (2024)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268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088" y="183123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49EB7-10A7-4B7F-8FDB-3D62302F05DE}"/>
              </a:ext>
            </a:extLst>
          </p:cNvPr>
          <p:cNvSpPr txBox="1"/>
          <p:nvPr/>
        </p:nvSpPr>
        <p:spPr>
          <a:xfrm>
            <a:off x="174742" y="644788"/>
            <a:ext cx="8748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ru-RU" b="1" i="1" dirty="0"/>
              <a:t>Развитие научного направления происходит наиболее интенсивно, если знания рождают технологии, которые заканчиваются прибором, позволяющим изучать физику. 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90588AA-B087-412D-3C1E-826872C6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42" y="5442741"/>
            <a:ext cx="93359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CC00CC"/>
              </a:buClr>
              <a:buSzPct val="120000"/>
              <a:buFont typeface="Wingdings" panose="05000000000000000000" pitchFamily="2" charset="2"/>
              <a:buChar char="Ø"/>
            </a:pPr>
            <a:r>
              <a:rPr lang="ru-RU" altLang="ru-RU" sz="1800" dirty="0">
                <a:latin typeface="Times New Roman" panose="02020603050405020304" pitchFamily="18" charset="0"/>
                <a:ea typeface="Andalus"/>
                <a:cs typeface="Andalus"/>
              </a:rPr>
              <a:t>В планах: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CC00CC"/>
              </a:buClr>
              <a:buSzPct val="120000"/>
              <a:buNone/>
            </a:pPr>
            <a:r>
              <a:rPr lang="ru-RU" altLang="ru-RU" sz="1800" b="1" dirty="0">
                <a:latin typeface="Times New Roman" panose="02020603050405020304" pitchFamily="18" charset="0"/>
                <a:ea typeface="Andalus"/>
                <a:cs typeface="Andalus"/>
              </a:rPr>
              <a:t>       - эксперимент по спин-зависимому рассеянию е- на хиральных молекулах;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80F589B-A256-BB82-B29A-925EE477B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1" y="1770016"/>
            <a:ext cx="84740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1800" dirty="0">
                <a:latin typeface="+mj-lt"/>
                <a:cs typeface="Arial" panose="020B0604020202020204" pitchFamily="34" charset="0"/>
              </a:rPr>
              <a:t>Развитие вакуумной </a:t>
            </a:r>
            <a:r>
              <a:rPr lang="ru-RU" altLang="ru-RU" sz="1800" dirty="0" err="1">
                <a:latin typeface="+mj-lt"/>
                <a:cs typeface="Arial" panose="020B0604020202020204" pitchFamily="34" charset="0"/>
              </a:rPr>
              <a:t>спинтроники</a:t>
            </a:r>
            <a:r>
              <a:rPr lang="ru-RU" altLang="ru-RU" sz="1800" dirty="0">
                <a:latin typeface="+mj-lt"/>
                <a:cs typeface="Arial" panose="020B0604020202020204" pitchFamily="34" charset="0"/>
              </a:rPr>
              <a:t> в области создания новых спин-детектируемых устройств способствует развитию твердотельной </a:t>
            </a:r>
            <a:r>
              <a:rPr lang="ru-RU" altLang="ru-RU" sz="1800" dirty="0" err="1">
                <a:latin typeface="+mj-lt"/>
                <a:cs typeface="Arial" panose="020B0604020202020204" pitchFamily="34" charset="0"/>
              </a:rPr>
              <a:t>спинтроники</a:t>
            </a:r>
            <a:r>
              <a:rPr lang="ru-RU" altLang="ru-RU" sz="1800" dirty="0">
                <a:latin typeface="+mj-lt"/>
                <a:cs typeface="Arial" panose="020B0604020202020204" pitchFamily="34" charset="0"/>
              </a:rPr>
              <a:t>. Интересной идей, кажется, реализация </a:t>
            </a:r>
            <a:r>
              <a:rPr lang="ru-RU" altLang="ru-RU" sz="1800" dirty="0" err="1">
                <a:latin typeface="+mj-lt"/>
                <a:cs typeface="Arial" panose="020B0604020202020204" pitchFamily="34" charset="0"/>
              </a:rPr>
              <a:t>т.т</a:t>
            </a:r>
            <a:r>
              <a:rPr lang="ru-RU" altLang="ru-RU" sz="1800" dirty="0">
                <a:latin typeface="+mj-lt"/>
                <a:cs typeface="Arial" panose="020B0604020202020204" pitchFamily="34" charset="0"/>
              </a:rPr>
              <a:t>. спин-зависимых устройств с вакуумным зазором.</a:t>
            </a:r>
            <a:endParaRPr lang="en-US" altLang="ru-RU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92AF65E0-E6CC-D5E3-1607-10B3BB6BF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42" y="4381916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1800" dirty="0">
                <a:latin typeface="+mj-lt"/>
              </a:rPr>
              <a:t>СКИФ: Задача построить современную фотоэмиссионную станцию  с угловым и спиновым разрешением </a:t>
            </a:r>
            <a:r>
              <a:rPr lang="en-US" altLang="ru-RU" sz="1800" dirty="0">
                <a:latin typeface="+mj-lt"/>
              </a:rPr>
              <a:t>(SR ARPES)</a:t>
            </a:r>
            <a:r>
              <a:rPr lang="ru-RU" altLang="ru-RU" sz="1800" dirty="0">
                <a:latin typeface="+mj-lt"/>
              </a:rPr>
              <a:t> с предельными параметрами (разрешение (1 мэВ), поляризация, температура (</a:t>
            </a:r>
            <a:r>
              <a:rPr lang="en-US" altLang="ru-RU" sz="1800" dirty="0">
                <a:latin typeface="+mj-lt"/>
              </a:rPr>
              <a:t>&lt; </a:t>
            </a:r>
            <a:r>
              <a:rPr lang="ru-RU" altLang="ru-RU" sz="1800" dirty="0">
                <a:latin typeface="+mj-lt"/>
              </a:rPr>
              <a:t>4 К), размер пучка </a:t>
            </a:r>
            <a:r>
              <a:rPr lang="en-US" altLang="ru-RU" sz="1800" dirty="0">
                <a:latin typeface="+mj-lt"/>
              </a:rPr>
              <a:t>&lt; 1 </a:t>
            </a:r>
            <a:r>
              <a:rPr lang="ru-RU" altLang="ru-RU" sz="1800" dirty="0">
                <a:latin typeface="+mj-lt"/>
              </a:rPr>
              <a:t>мкм).  </a:t>
            </a:r>
          </a:p>
        </p:txBody>
      </p:sp>
      <p:grpSp>
        <p:nvGrpSpPr>
          <p:cNvPr id="11" name="Группа 11">
            <a:extLst>
              <a:ext uri="{FF2B5EF4-FFF2-40B4-BE49-F238E27FC236}">
                <a16:creationId xmlns:a16="http://schemas.microsoft.com/office/drawing/2014/main" id="{2D149774-09FD-4F2C-8589-61D7F64F928D}"/>
              </a:ext>
            </a:extLst>
          </p:cNvPr>
          <p:cNvGrpSpPr>
            <a:grpSpLocks/>
          </p:cNvGrpSpPr>
          <p:nvPr/>
        </p:nvGrpSpPr>
        <p:grpSpPr bwMode="auto">
          <a:xfrm>
            <a:off x="3635896" y="2848251"/>
            <a:ext cx="3417006" cy="1229086"/>
            <a:chOff x="2411760" y="5013176"/>
            <a:chExt cx="4267019" cy="1703645"/>
          </a:xfrm>
        </p:grpSpPr>
        <p:pic>
          <p:nvPicPr>
            <p:cNvPr id="12" name="Рисунок 8">
              <a:extLst>
                <a:ext uri="{FF2B5EF4-FFF2-40B4-BE49-F238E27FC236}">
                  <a16:creationId xmlns:a16="http://schemas.microsoft.com/office/drawing/2014/main" id="{ED02344F-D9A7-485D-A01A-4EBFA3B5B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388" y="5085184"/>
              <a:ext cx="4070391" cy="1535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A4739F6-6936-489A-9D51-8CCBD9F9FD11}"/>
                </a:ext>
              </a:extLst>
            </p:cNvPr>
            <p:cNvSpPr/>
            <p:nvPr/>
          </p:nvSpPr>
          <p:spPr>
            <a:xfrm>
              <a:off x="2411760" y="5013176"/>
              <a:ext cx="2087473" cy="1703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524CE61-C696-4AFF-BA99-7F73E014933D}"/>
                </a:ext>
              </a:extLst>
            </p:cNvPr>
            <p:cNvSpPr/>
            <p:nvPr/>
          </p:nvSpPr>
          <p:spPr>
            <a:xfrm>
              <a:off x="4716712" y="5013176"/>
              <a:ext cx="358760" cy="3064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15" name="Рисунок 12">
            <a:extLst>
              <a:ext uri="{FF2B5EF4-FFF2-40B4-BE49-F238E27FC236}">
                <a16:creationId xmlns:a16="http://schemas.microsoft.com/office/drawing/2014/main" id="{1481EF54-94B9-45EC-83D9-93969AF5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92179"/>
            <a:ext cx="3297512" cy="140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4BB12E-B03D-4A59-BD78-18C0B7934895}"/>
              </a:ext>
            </a:extLst>
          </p:cNvPr>
          <p:cNvSpPr/>
          <p:nvPr/>
        </p:nvSpPr>
        <p:spPr>
          <a:xfrm>
            <a:off x="611560" y="6089072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ea typeface="Andalus"/>
                <a:cs typeface="Andalus"/>
              </a:rPr>
              <a:t>- изучение углового орбитального момента электронов; 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DF9CBA2-676E-4321-8AE6-A4CEDBEBBB05}"/>
              </a:ext>
            </a:extLst>
          </p:cNvPr>
          <p:cNvSpPr/>
          <p:nvPr/>
        </p:nvSpPr>
        <p:spPr>
          <a:xfrm>
            <a:off x="606628" y="6430474"/>
            <a:ext cx="8537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ea typeface="Andalus"/>
                <a:cs typeface="Andalus"/>
              </a:rPr>
              <a:t>- квантовая запутанность на поляризованных электронах (неравенства Белла 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641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 descr="P9300095_1">
            <a:extLst>
              <a:ext uri="{FF2B5EF4-FFF2-40B4-BE49-F238E27FC236}">
                <a16:creationId xmlns:a16="http://schemas.microsoft.com/office/drawing/2014/main" id="{AEFAF249-2001-B5EF-7CC3-B566B121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3656013"/>
            <a:ext cx="104616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 descr="C:\Users\414К\Desktop\Ахундов.jpg">
            <a:extLst>
              <a:ext uri="{FF2B5EF4-FFF2-40B4-BE49-F238E27FC236}">
                <a16:creationId xmlns:a16="http://schemas.microsoft.com/office/drawing/2014/main" id="{C82C7D76-715F-BFB0-1641-B3124359A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1169988"/>
            <a:ext cx="1465263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2">
            <a:extLst>
              <a:ext uri="{FF2B5EF4-FFF2-40B4-BE49-F238E27FC236}">
                <a16:creationId xmlns:a16="http://schemas.microsoft.com/office/drawing/2014/main" id="{784FF53C-B92B-9D15-0946-E78E24EC4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109538"/>
            <a:ext cx="8888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физики и технологии гетероструктур ИФП СО РАН</a:t>
            </a:r>
          </a:p>
        </p:txBody>
      </p:sp>
      <p:pic>
        <p:nvPicPr>
          <p:cNvPr id="18437" name="Picture 2" descr="C:\Ищенко\Символ ИФП.gif">
            <a:extLst>
              <a:ext uri="{FF2B5EF4-FFF2-40B4-BE49-F238E27FC236}">
                <a16:creationId xmlns:a16="http://schemas.microsoft.com/office/drawing/2014/main" id="{D335AA7B-9FBA-D732-3E32-567BE5983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8" y="596900"/>
            <a:ext cx="4921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E:\_DSC6319.jpg">
            <a:extLst>
              <a:ext uri="{FF2B5EF4-FFF2-40B4-BE49-F238E27FC236}">
                <a16:creationId xmlns:a16="http://schemas.microsoft.com/office/drawing/2014/main" id="{1C0227D3-A657-5C72-F4A1-8B66664B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343525"/>
            <a:ext cx="18605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>
            <a:extLst>
              <a:ext uri="{FF2B5EF4-FFF2-40B4-BE49-F238E27FC236}">
                <a16:creationId xmlns:a16="http://schemas.microsoft.com/office/drawing/2014/main" id="{BCDB574A-88F9-EC2F-44EF-F05ECC3ED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827088"/>
            <a:ext cx="1477963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>
            <a:extLst>
              <a:ext uri="{FF2B5EF4-FFF2-40B4-BE49-F238E27FC236}">
                <a16:creationId xmlns:a16="http://schemas.microsoft.com/office/drawing/2014/main" id="{81607971-4FAA-7699-ACCB-233B3B715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5378450"/>
            <a:ext cx="15335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>
            <a:extLst>
              <a:ext uri="{FF2B5EF4-FFF2-40B4-BE49-F238E27FC236}">
                <a16:creationId xmlns:a16="http://schemas.microsoft.com/office/drawing/2014/main" id="{4E5847E7-FA72-52BD-A9D9-6AE1A94CE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2414588"/>
            <a:ext cx="104298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Рисунок 2">
            <a:extLst>
              <a:ext uri="{FF2B5EF4-FFF2-40B4-BE49-F238E27FC236}">
                <a16:creationId xmlns:a16="http://schemas.microsoft.com/office/drawing/2014/main" id="{3905721A-F9B2-F552-4581-EA8FC7394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644525"/>
            <a:ext cx="10604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Рисунок 4">
            <a:extLst>
              <a:ext uri="{FF2B5EF4-FFF2-40B4-BE49-F238E27FC236}">
                <a16:creationId xmlns:a16="http://schemas.microsoft.com/office/drawing/2014/main" id="{FED7FA71-CEE0-3A4C-3A76-E0E36B62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546475"/>
            <a:ext cx="1030287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Рисунок 6">
            <a:extLst>
              <a:ext uri="{FF2B5EF4-FFF2-40B4-BE49-F238E27FC236}">
                <a16:creationId xmlns:a16="http://schemas.microsoft.com/office/drawing/2014/main" id="{FEC9290C-C488-852C-A7EB-107F94EB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546475"/>
            <a:ext cx="1120775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Рисунок 2">
            <a:extLst>
              <a:ext uri="{FF2B5EF4-FFF2-40B4-BE49-F238E27FC236}">
                <a16:creationId xmlns:a16="http://schemas.microsoft.com/office/drawing/2014/main" id="{89A74DE0-09B8-8B3D-F2A5-5AD2BCE73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706438"/>
            <a:ext cx="1042987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229EB0-51D1-0B45-C2EF-F7E09C8BE099}"/>
              </a:ext>
            </a:extLst>
          </p:cNvPr>
          <p:cNvSpPr/>
          <p:nvPr/>
        </p:nvSpPr>
        <p:spPr>
          <a:xfrm>
            <a:off x="3803650" y="5119688"/>
            <a:ext cx="1571625" cy="122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47" name="Рисунок 2">
            <a:extLst>
              <a:ext uri="{FF2B5EF4-FFF2-40B4-BE49-F238E27FC236}">
                <a16:creationId xmlns:a16="http://schemas.microsoft.com/office/drawing/2014/main" id="{17E5C5BC-D38D-2FC7-139C-6495B2FF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5286375"/>
            <a:ext cx="10223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Рисунок 4">
            <a:extLst>
              <a:ext uri="{FF2B5EF4-FFF2-40B4-BE49-F238E27FC236}">
                <a16:creationId xmlns:a16="http://schemas.microsoft.com/office/drawing/2014/main" id="{B8D6C9FA-41FA-0870-A0F4-4BF2CC785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827088"/>
            <a:ext cx="182086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Рисунок 8">
            <a:extLst>
              <a:ext uri="{FF2B5EF4-FFF2-40B4-BE49-F238E27FC236}">
                <a16:creationId xmlns:a16="http://schemas.microsoft.com/office/drawing/2014/main" id="{B72101D8-445B-8D59-A759-AB8ABE967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3575050"/>
            <a:ext cx="11620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Рисунок 12">
            <a:extLst>
              <a:ext uri="{FF2B5EF4-FFF2-40B4-BE49-F238E27FC236}">
                <a16:creationId xmlns:a16="http://schemas.microsoft.com/office/drawing/2014/main" id="{6935A2A4-49AB-2182-EC69-4F297F87C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575050"/>
            <a:ext cx="1690688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Рисунок 14">
            <a:extLst>
              <a:ext uri="{FF2B5EF4-FFF2-40B4-BE49-F238E27FC236}">
                <a16:creationId xmlns:a16="http://schemas.microsoft.com/office/drawing/2014/main" id="{24A3BDEC-ED8A-9E2A-B8F9-78B5CD0A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308225"/>
            <a:ext cx="16668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Рисунок 16">
            <a:extLst>
              <a:ext uri="{FF2B5EF4-FFF2-40B4-BE49-F238E27FC236}">
                <a16:creationId xmlns:a16="http://schemas.microsoft.com/office/drawing/2014/main" id="{C73E76C4-8C97-92FF-A409-94C9BA9F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2273300"/>
            <a:ext cx="15144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Рисунок 18">
            <a:extLst>
              <a:ext uri="{FF2B5EF4-FFF2-40B4-BE49-F238E27FC236}">
                <a16:creationId xmlns:a16="http://schemas.microsoft.com/office/drawing/2014/main" id="{19B4EE56-947E-71C3-01BC-728F50EB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5459413"/>
            <a:ext cx="1598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Рисунок 20">
            <a:extLst>
              <a:ext uri="{FF2B5EF4-FFF2-40B4-BE49-F238E27FC236}">
                <a16:creationId xmlns:a16="http://schemas.microsoft.com/office/drawing/2014/main" id="{A77EFA63-5698-BA71-B4B0-25244C5E6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4522788"/>
            <a:ext cx="136366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Рисунок 22">
            <a:extLst>
              <a:ext uri="{FF2B5EF4-FFF2-40B4-BE49-F238E27FC236}">
                <a16:creationId xmlns:a16="http://schemas.microsoft.com/office/drawing/2014/main" id="{7FDF3F5B-380D-F225-72D1-73469C27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2384425"/>
            <a:ext cx="9540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Рисунок 24">
            <a:extLst>
              <a:ext uri="{FF2B5EF4-FFF2-40B4-BE49-F238E27FC236}">
                <a16:creationId xmlns:a16="http://schemas.microsoft.com/office/drawing/2014/main" id="{F88B2BE2-B5EA-91AE-F57E-2C7ADCBC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5313363"/>
            <a:ext cx="10223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Рисунок 26">
            <a:extLst>
              <a:ext uri="{FF2B5EF4-FFF2-40B4-BE49-F238E27FC236}">
                <a16:creationId xmlns:a16="http://schemas.microsoft.com/office/drawing/2014/main" id="{BAAF1C10-971F-85A9-99C9-6064ED26E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301875"/>
            <a:ext cx="16859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Рисунок 28">
            <a:extLst>
              <a:ext uri="{FF2B5EF4-FFF2-40B4-BE49-F238E27FC236}">
                <a16:creationId xmlns:a16="http://schemas.microsoft.com/office/drawing/2014/main" id="{38279894-D5C3-4B27-DF82-01902C437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5621338"/>
            <a:ext cx="1443038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Рисунок 30">
            <a:extLst>
              <a:ext uri="{FF2B5EF4-FFF2-40B4-BE49-F238E27FC236}">
                <a16:creationId xmlns:a16="http://schemas.microsoft.com/office/drawing/2014/main" id="{57062F26-4A33-E8D6-85E4-CA1008166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857250"/>
            <a:ext cx="105568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Рисунок 47104">
            <a:extLst>
              <a:ext uri="{FF2B5EF4-FFF2-40B4-BE49-F238E27FC236}">
                <a16:creationId xmlns:a16="http://schemas.microsoft.com/office/drawing/2014/main" id="{0B68F544-B789-B365-647A-772FD13E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3798888"/>
            <a:ext cx="164782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Рисунок 10">
            <a:extLst>
              <a:ext uri="{FF2B5EF4-FFF2-40B4-BE49-F238E27FC236}">
                <a16:creationId xmlns:a16="http://schemas.microsoft.com/office/drawing/2014/main" id="{2A8F3552-B86D-F259-AB40-2D9FA6DE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2289175"/>
            <a:ext cx="10160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426855F-DF5D-432D-9236-C6253CC4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1287463"/>
            <a:ext cx="491013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03DC65B6-FE11-4ADD-AA4C-89E339157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837113"/>
            <a:ext cx="232727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C14B16-998D-4E27-AF49-9B3303389877}"/>
              </a:ext>
            </a:extLst>
          </p:cNvPr>
          <p:cNvSpPr/>
          <p:nvPr/>
        </p:nvSpPr>
        <p:spPr>
          <a:xfrm>
            <a:off x="2339975" y="414338"/>
            <a:ext cx="2519363" cy="277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3" name="Прямоугольник 1">
            <a:extLst>
              <a:ext uri="{FF2B5EF4-FFF2-40B4-BE49-F238E27FC236}">
                <a16:creationId xmlns:a16="http://schemas.microsoft.com/office/drawing/2014/main" id="{B357BD53-2F08-4AC8-B233-23063D586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587375"/>
            <a:ext cx="385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Спиновая структура  </a:t>
            </a:r>
            <a:r>
              <a:rPr lang="en-US" altLang="ru-RU" sz="2000" b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PbSnTe</a:t>
            </a:r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D0170A-934A-463F-B58D-6C83BAC0A8FF}"/>
              </a:ext>
            </a:extLst>
          </p:cNvPr>
          <p:cNvSpPr/>
          <p:nvPr/>
        </p:nvSpPr>
        <p:spPr>
          <a:xfrm>
            <a:off x="107950" y="1452563"/>
            <a:ext cx="2376488" cy="20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5" name="Номер слайда 3">
            <a:extLst>
              <a:ext uri="{FF2B5EF4-FFF2-40B4-BE49-F238E27FC236}">
                <a16:creationId xmlns:a16="http://schemas.microsoft.com/office/drawing/2014/main" id="{8756B00A-F84B-4916-85EE-6E7D883ED9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44AF6A-246C-4CF6-8A3A-D07988D72E36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47" name="TextBox 23">
            <a:extLst>
              <a:ext uri="{FF2B5EF4-FFF2-40B4-BE49-F238E27FC236}">
                <a16:creationId xmlns:a16="http://schemas.microsoft.com/office/drawing/2014/main" id="{8A9F3093-63B1-47D2-A1F2-27116F6C6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075" y="3038475"/>
            <a:ext cx="1914525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ru-RU" sz="1600" dirty="0">
                <a:latin typeface="+mn-lt"/>
                <a:cs typeface="Times New Roman" panose="02020603050405020304" pitchFamily="18" charset="0"/>
              </a:rPr>
              <a:t>T = 4.2 K, I = 10 mA</a:t>
            </a:r>
            <a:endParaRPr lang="ru-RU" altLang="ru-RU" sz="16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22537" name="Группа 18463">
            <a:extLst>
              <a:ext uri="{FF2B5EF4-FFF2-40B4-BE49-F238E27FC236}">
                <a16:creationId xmlns:a16="http://schemas.microsoft.com/office/drawing/2014/main" id="{4B1C9FC2-1ED0-43F5-BB3A-4C7F6089B2F5}"/>
              </a:ext>
            </a:extLst>
          </p:cNvPr>
          <p:cNvGrpSpPr>
            <a:grpSpLocks/>
          </p:cNvGrpSpPr>
          <p:nvPr/>
        </p:nvGrpSpPr>
        <p:grpSpPr bwMode="auto">
          <a:xfrm>
            <a:off x="4694238" y="944563"/>
            <a:ext cx="4457700" cy="1901825"/>
            <a:chOff x="152486" y="563813"/>
            <a:chExt cx="4712028" cy="2016141"/>
          </a:xfrm>
        </p:grpSpPr>
        <p:sp>
          <p:nvSpPr>
            <p:cNvPr id="22553" name="Прямоугольник 4">
              <a:extLst>
                <a:ext uri="{FF2B5EF4-FFF2-40B4-BE49-F238E27FC236}">
                  <a16:creationId xmlns:a16="http://schemas.microsoft.com/office/drawing/2014/main" id="{678DA981-A63A-4099-B5A4-81D42B023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86" y="2272177"/>
              <a:ext cx="19296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4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1.4 um Pb</a:t>
              </a:r>
              <a:r>
                <a:rPr lang="en-US" altLang="ru-RU" sz="1400" baseline="-250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0.32</a:t>
              </a:r>
              <a:r>
                <a:rPr lang="en-US" altLang="ru-RU" sz="14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</a:t>
              </a:r>
              <a:r>
                <a:rPr lang="en-US" altLang="ru-RU" sz="1400" baseline="-250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0.68</a:t>
              </a:r>
              <a:r>
                <a:rPr lang="en-US" altLang="ru-RU" sz="14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 </a:t>
              </a:r>
              <a:endParaRPr lang="ru-RU" altLang="ru-RU" sz="1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554" name="Группа 48">
              <a:extLst>
                <a:ext uri="{FF2B5EF4-FFF2-40B4-BE49-F238E27FC236}">
                  <a16:creationId xmlns:a16="http://schemas.microsoft.com/office/drawing/2014/main" id="{F9ACF0B1-854E-457A-A564-4691145224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528" y="563813"/>
              <a:ext cx="4540986" cy="1953783"/>
              <a:chOff x="262360" y="607715"/>
              <a:chExt cx="4540986" cy="1953783"/>
            </a:xfrm>
          </p:grpSpPr>
          <p:sp>
            <p:nvSpPr>
              <p:cNvPr id="67" name="Куб 66">
                <a:extLst>
                  <a:ext uri="{FF2B5EF4-FFF2-40B4-BE49-F238E27FC236}">
                    <a16:creationId xmlns:a16="http://schemas.microsoft.com/office/drawing/2014/main" id="{4512548A-0F9E-47DB-9359-1C54790DEE35}"/>
                  </a:ext>
                </a:extLst>
              </p:cNvPr>
              <p:cNvSpPr/>
              <p:nvPr/>
            </p:nvSpPr>
            <p:spPr>
              <a:xfrm>
                <a:off x="547754" y="1770614"/>
                <a:ext cx="3958573" cy="474584"/>
              </a:xfrm>
              <a:prstGeom prst="cube">
                <a:avLst>
                  <a:gd name="adj" fmla="val 62248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8" name="Куб 67">
                <a:extLst>
                  <a:ext uri="{FF2B5EF4-FFF2-40B4-BE49-F238E27FC236}">
                    <a16:creationId xmlns:a16="http://schemas.microsoft.com/office/drawing/2014/main" id="{F20E876D-0769-4E2B-A429-A9AF9BA9A28D}"/>
                  </a:ext>
                </a:extLst>
              </p:cNvPr>
              <p:cNvSpPr/>
              <p:nvPr/>
            </p:nvSpPr>
            <p:spPr>
              <a:xfrm>
                <a:off x="683677" y="1639346"/>
                <a:ext cx="3671623" cy="410633"/>
              </a:xfrm>
              <a:prstGeom prst="cube">
                <a:avLst>
                  <a:gd name="adj" fmla="val 62248"/>
                </a:avLst>
              </a:prstGeom>
              <a:solidFill>
                <a:srgbClr val="00B0F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9" name="Куб 68">
                <a:extLst>
                  <a:ext uri="{FF2B5EF4-FFF2-40B4-BE49-F238E27FC236}">
                    <a16:creationId xmlns:a16="http://schemas.microsoft.com/office/drawing/2014/main" id="{FEFB2042-4159-4701-927E-280F68AD402C}"/>
                  </a:ext>
                </a:extLst>
              </p:cNvPr>
              <p:cNvSpPr/>
              <p:nvPr/>
            </p:nvSpPr>
            <p:spPr>
              <a:xfrm>
                <a:off x="687033" y="1487883"/>
                <a:ext cx="531950" cy="403901"/>
              </a:xfrm>
              <a:prstGeom prst="cube">
                <a:avLst>
                  <a:gd name="adj" fmla="val 62248"/>
                </a:avLst>
              </a:prstGeom>
              <a:solidFill>
                <a:schemeClr val="accent3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70" name="Куб 69">
                <a:extLst>
                  <a:ext uri="{FF2B5EF4-FFF2-40B4-BE49-F238E27FC236}">
                    <a16:creationId xmlns:a16="http://schemas.microsoft.com/office/drawing/2014/main" id="{0AF94B8F-878D-4462-AB5A-7F0A7FA92626}"/>
                  </a:ext>
                </a:extLst>
              </p:cNvPr>
              <p:cNvSpPr/>
              <p:nvPr/>
            </p:nvSpPr>
            <p:spPr>
              <a:xfrm>
                <a:off x="2051307" y="1487883"/>
                <a:ext cx="471538" cy="403901"/>
              </a:xfrm>
              <a:prstGeom prst="cube">
                <a:avLst>
                  <a:gd name="adj" fmla="val 62248"/>
                </a:avLst>
              </a:prstGeom>
              <a:solidFill>
                <a:srgbClr val="CC009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71" name="TextBox 14">
                <a:extLst>
                  <a:ext uri="{FF2B5EF4-FFF2-40B4-BE49-F238E27FC236}">
                    <a16:creationId xmlns:a16="http://schemas.microsoft.com/office/drawing/2014/main" id="{31CC3F5D-A113-4B7F-BCC4-419A91FD5A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4187" y="607715"/>
                <a:ext cx="268492" cy="4628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ru-RU" sz="2400" dirty="0">
                    <a:latin typeface="+mn-lt"/>
                    <a:cs typeface="Times New Roman" panose="02020603050405020304" pitchFamily="18" charset="0"/>
                  </a:rPr>
                  <a:t>I</a:t>
                </a:r>
                <a:endParaRPr lang="ru-RU" altLang="ru-RU" sz="1800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2" name="Прямая со стрелкой 71">
                <a:extLst>
                  <a:ext uri="{FF2B5EF4-FFF2-40B4-BE49-F238E27FC236}">
                    <a16:creationId xmlns:a16="http://schemas.microsoft.com/office/drawing/2014/main" id="{EBC01300-BF7D-4E5C-89EE-6C2337FE4995}"/>
                  </a:ext>
                </a:extLst>
              </p:cNvPr>
              <p:cNvCxnSpPr/>
              <p:nvPr/>
            </p:nvCxnSpPr>
            <p:spPr>
              <a:xfrm flipV="1">
                <a:off x="406796" y="1279200"/>
                <a:ext cx="406094" cy="491413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77" name="TextBox 16">
                <a:extLst>
                  <a:ext uri="{FF2B5EF4-FFF2-40B4-BE49-F238E27FC236}">
                    <a16:creationId xmlns:a16="http://schemas.microsoft.com/office/drawing/2014/main" id="{2AF8E475-4DF0-42C7-97A7-9B12D12AB5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360" y="1267565"/>
                <a:ext cx="3508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 b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ru-RU" altLang="ru-RU" sz="1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4" name="Прямая со стрелкой 73">
                <a:extLst>
                  <a:ext uri="{FF2B5EF4-FFF2-40B4-BE49-F238E27FC236}">
                    <a16:creationId xmlns:a16="http://schemas.microsoft.com/office/drawing/2014/main" id="{6F49790C-EABF-4FAF-BD6B-980B139DD9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707" y="1312859"/>
                <a:ext cx="19633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Прямоугольник 5">
                <a:extLst>
                  <a:ext uri="{FF2B5EF4-FFF2-40B4-BE49-F238E27FC236}">
                    <a16:creationId xmlns:a16="http://schemas.microsoft.com/office/drawing/2014/main" id="{AD790A46-160B-4CD6-B014-088C900E7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457" y="1240494"/>
                <a:ext cx="342327" cy="3079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ru-RU" sz="1400" b="1" dirty="0">
                    <a:solidFill>
                      <a:schemeClr val="bg1">
                        <a:lumMod val="50000"/>
                      </a:schemeClr>
                    </a:solidFill>
                  </a:rPr>
                  <a:t>In</a:t>
                </a:r>
                <a:endParaRPr lang="ru-RU" altLang="ru-RU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580" name="Прямоугольник 6">
                <a:extLst>
                  <a:ext uri="{FF2B5EF4-FFF2-40B4-BE49-F238E27FC236}">
                    <a16:creationId xmlns:a16="http://schemas.microsoft.com/office/drawing/2014/main" id="{C8C52A0D-88D3-4DDE-B334-1DAF658D1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4761" y="1249199"/>
                <a:ext cx="42386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400" b="1">
                    <a:solidFill>
                      <a:srgbClr val="CC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Со</a:t>
                </a:r>
                <a:endParaRPr lang="ru-RU" altLang="ru-RU" sz="14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81" name="TextBox 7">
                <a:extLst>
                  <a:ext uri="{FF2B5EF4-FFF2-40B4-BE49-F238E27FC236}">
                    <a16:creationId xmlns:a16="http://schemas.microsoft.com/office/drawing/2014/main" id="{B174FDD6-0980-412B-A144-22A860671D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3909" y="2090586"/>
                <a:ext cx="579437" cy="306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400">
                    <a:latin typeface="Arial" panose="020B0604020202020204" pitchFamily="34" charset="0"/>
                    <a:cs typeface="Arial" panose="020B0604020202020204" pitchFamily="34" charset="0"/>
                  </a:rPr>
                  <a:t>BaF</a:t>
                </a:r>
                <a:r>
                  <a:rPr lang="en-US" altLang="ru-RU" sz="1400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ru-RU" altLang="ru-RU" sz="14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8" name="Прямая со стрелкой 77">
                <a:extLst>
                  <a:ext uri="{FF2B5EF4-FFF2-40B4-BE49-F238E27FC236}">
                    <a16:creationId xmlns:a16="http://schemas.microsoft.com/office/drawing/2014/main" id="{B2CAE238-179E-48E4-BA5D-71E311D9B3B6}"/>
                  </a:ext>
                </a:extLst>
              </p:cNvPr>
              <p:cNvCxnSpPr/>
              <p:nvPr/>
            </p:nvCxnSpPr>
            <p:spPr>
              <a:xfrm>
                <a:off x="1982505" y="2393295"/>
                <a:ext cx="286951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Куб 78">
                <a:extLst>
                  <a:ext uri="{FF2B5EF4-FFF2-40B4-BE49-F238E27FC236}">
                    <a16:creationId xmlns:a16="http://schemas.microsoft.com/office/drawing/2014/main" id="{4679E0CA-BA00-40AF-94C0-7D7082B7ED6E}"/>
                  </a:ext>
                </a:extLst>
              </p:cNvPr>
              <p:cNvSpPr/>
              <p:nvPr/>
            </p:nvSpPr>
            <p:spPr>
              <a:xfrm>
                <a:off x="2521167" y="1487883"/>
                <a:ext cx="394347" cy="403901"/>
              </a:xfrm>
              <a:prstGeom prst="cube">
                <a:avLst>
                  <a:gd name="adj" fmla="val 62248"/>
                </a:avLst>
              </a:prstGeom>
              <a:solidFill>
                <a:srgbClr val="CC009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80" name="Куб 79">
                <a:extLst>
                  <a:ext uri="{FF2B5EF4-FFF2-40B4-BE49-F238E27FC236}">
                    <a16:creationId xmlns:a16="http://schemas.microsoft.com/office/drawing/2014/main" id="{2E290328-E7FC-44DA-AF3F-B7FF27BD0C04}"/>
                  </a:ext>
                </a:extLst>
              </p:cNvPr>
              <p:cNvSpPr/>
              <p:nvPr/>
            </p:nvSpPr>
            <p:spPr>
              <a:xfrm>
                <a:off x="3819995" y="1487883"/>
                <a:ext cx="531948" cy="403901"/>
              </a:xfrm>
              <a:prstGeom prst="cube">
                <a:avLst>
                  <a:gd name="adj" fmla="val 62248"/>
                </a:avLst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2585" name="Прямоугольник 6">
                <a:extLst>
                  <a:ext uri="{FF2B5EF4-FFF2-40B4-BE49-F238E27FC236}">
                    <a16:creationId xmlns:a16="http://schemas.microsoft.com/office/drawing/2014/main" id="{F0B98D27-85DE-4288-B622-96C4CED38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8817" y="1250998"/>
                <a:ext cx="42386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400" b="1">
                    <a:solidFill>
                      <a:srgbClr val="CC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Со</a:t>
                </a:r>
                <a:endParaRPr lang="ru-RU" altLang="ru-RU" sz="14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2" name="Прямая соединительная линия 81">
                <a:extLst>
                  <a:ext uri="{FF2B5EF4-FFF2-40B4-BE49-F238E27FC236}">
                    <a16:creationId xmlns:a16="http://schemas.microsoft.com/office/drawing/2014/main" id="{09967EA4-559E-47AC-836F-6C1FFB40BF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21167" y="1743687"/>
                <a:ext cx="0" cy="8179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Прямоугольник 5">
                <a:extLst>
                  <a:ext uri="{FF2B5EF4-FFF2-40B4-BE49-F238E27FC236}">
                    <a16:creationId xmlns:a16="http://schemas.microsoft.com/office/drawing/2014/main" id="{AD29CF7B-F661-48C3-8C30-896649F1B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5268" y="1235444"/>
                <a:ext cx="342327" cy="307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ru-RU" sz="1400" b="1" dirty="0">
                    <a:solidFill>
                      <a:schemeClr val="bg1">
                        <a:lumMod val="50000"/>
                      </a:schemeClr>
                    </a:solidFill>
                  </a:rPr>
                  <a:t>In</a:t>
                </a:r>
                <a:endParaRPr lang="ru-RU" altLang="ru-RU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84" name="Прямая соединительная линия 83">
                <a:extLst>
                  <a:ext uri="{FF2B5EF4-FFF2-40B4-BE49-F238E27FC236}">
                    <a16:creationId xmlns:a16="http://schemas.microsoft.com/office/drawing/2014/main" id="{09D5FA15-E2FF-4686-936D-7257B94E45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9456" y="1758834"/>
                <a:ext cx="0" cy="8027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 стрелкой 84">
                <a:extLst>
                  <a:ext uri="{FF2B5EF4-FFF2-40B4-BE49-F238E27FC236}">
                    <a16:creationId xmlns:a16="http://schemas.microsoft.com/office/drawing/2014/main" id="{339FB3A0-0D99-4DD8-A7AF-2C48B58A55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22845" y="2393295"/>
                <a:ext cx="286951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90" name="Прямоугольник 5">
                <a:extLst>
                  <a:ext uri="{FF2B5EF4-FFF2-40B4-BE49-F238E27FC236}">
                    <a16:creationId xmlns:a16="http://schemas.microsoft.com/office/drawing/2014/main" id="{72554EAC-2CDF-45FE-AC6B-52399B3F5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2397" y="2253721"/>
                <a:ext cx="105509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400">
                    <a:latin typeface="Arial" panose="020B0604020202020204" pitchFamily="34" charset="0"/>
                    <a:cs typeface="Arial" panose="020B0604020202020204" pitchFamily="34" charset="0"/>
                  </a:rPr>
                  <a:t>W ~ 50 um</a:t>
                </a:r>
                <a:endParaRPr lang="ru-RU" altLang="ru-RU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TextBox 14">
                <a:extLst>
                  <a:ext uri="{FF2B5EF4-FFF2-40B4-BE49-F238E27FC236}">
                    <a16:creationId xmlns:a16="http://schemas.microsoft.com/office/drawing/2014/main" id="{06B86446-F4E4-40A7-82EB-B58CFBA85D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9109" y="947665"/>
                <a:ext cx="390990" cy="459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ru-RU" sz="2400" dirty="0">
                    <a:latin typeface="+mn-lt"/>
                    <a:cs typeface="Times New Roman" panose="02020603050405020304" pitchFamily="18" charset="0"/>
                  </a:rPr>
                  <a:t>V</a:t>
                </a:r>
                <a:endParaRPr lang="ru-RU" altLang="ru-RU" sz="2400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592" name="TextBox 14">
                <a:extLst>
                  <a:ext uri="{FF2B5EF4-FFF2-40B4-BE49-F238E27FC236}">
                    <a16:creationId xmlns:a16="http://schemas.microsoft.com/office/drawing/2014/main" id="{AF941019-4F41-4299-8F62-286DA5ED23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6537" y="888904"/>
                <a:ext cx="3193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ru-RU" altLang="ru-RU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93" name="TextBox 14">
                <a:extLst>
                  <a:ext uri="{FF2B5EF4-FFF2-40B4-BE49-F238E27FC236}">
                    <a16:creationId xmlns:a16="http://schemas.microsoft.com/office/drawing/2014/main" id="{378A0E76-450A-4820-B84A-BFEADDA330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5613" y="865919"/>
                <a:ext cx="4372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 b="1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endParaRPr lang="ru-RU" altLang="ru-RU" sz="1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51" name="Прямая со стрелкой 50">
              <a:extLst>
                <a:ext uri="{FF2B5EF4-FFF2-40B4-BE49-F238E27FC236}">
                  <a16:creationId xmlns:a16="http://schemas.microsoft.com/office/drawing/2014/main" id="{59DDE3F1-D78D-4841-90DF-D9297CBA54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3912" y="1502884"/>
              <a:ext cx="263457" cy="27263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D1AC7B97-324F-4036-B743-459CD108D1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1683" y="1494469"/>
              <a:ext cx="265135" cy="27263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57" name="Группа 18441">
              <a:extLst>
                <a:ext uri="{FF2B5EF4-FFF2-40B4-BE49-F238E27FC236}">
                  <a16:creationId xmlns:a16="http://schemas.microsoft.com/office/drawing/2014/main" id="{83410C83-3F12-430B-94F4-46096412C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3284" y="1119812"/>
              <a:ext cx="3130827" cy="451415"/>
              <a:chOff x="1013284" y="894036"/>
              <a:chExt cx="3130827" cy="677192"/>
            </a:xfrm>
          </p:grpSpPr>
          <p:cxnSp>
            <p:nvCxnSpPr>
              <p:cNvPr id="63" name="Прямая соединительная линия 62">
                <a:extLst>
                  <a:ext uri="{FF2B5EF4-FFF2-40B4-BE49-F238E27FC236}">
                    <a16:creationId xmlns:a16="http://schemas.microsoft.com/office/drawing/2014/main" id="{151ABFA2-ABD8-44A1-BCE1-7FFD6F3729AD}"/>
                  </a:ext>
                </a:extLst>
              </p:cNvPr>
              <p:cNvCxnSpPr/>
              <p:nvPr/>
            </p:nvCxnSpPr>
            <p:spPr>
              <a:xfrm flipV="1">
                <a:off x="1013337" y="893083"/>
                <a:ext cx="0" cy="66145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>
                <a:extLst>
                  <a:ext uri="{FF2B5EF4-FFF2-40B4-BE49-F238E27FC236}">
                    <a16:creationId xmlns:a16="http://schemas.microsoft.com/office/drawing/2014/main" id="{CE94D6ED-8FA9-4EBF-B2CC-E2A8A79FAE13}"/>
                  </a:ext>
                </a:extLst>
              </p:cNvPr>
              <p:cNvCxnSpPr/>
              <p:nvPr/>
            </p:nvCxnSpPr>
            <p:spPr>
              <a:xfrm flipV="1">
                <a:off x="4144620" y="910755"/>
                <a:ext cx="0" cy="66145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>
                <a:extLst>
                  <a:ext uri="{FF2B5EF4-FFF2-40B4-BE49-F238E27FC236}">
                    <a16:creationId xmlns:a16="http://schemas.microsoft.com/office/drawing/2014/main" id="{E2CFA9AD-2AC3-48EC-89F1-F1E898630EA4}"/>
                  </a:ext>
                </a:extLst>
              </p:cNvPr>
              <p:cNvCxnSpPr/>
              <p:nvPr/>
            </p:nvCxnSpPr>
            <p:spPr>
              <a:xfrm flipV="1">
                <a:off x="2349083" y="910755"/>
                <a:ext cx="0" cy="66145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>
                <a:extLst>
                  <a:ext uri="{FF2B5EF4-FFF2-40B4-BE49-F238E27FC236}">
                    <a16:creationId xmlns:a16="http://schemas.microsoft.com/office/drawing/2014/main" id="{9E135243-F529-44FF-9055-642D507F6F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78669" y="893083"/>
                <a:ext cx="0" cy="66145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C628FF95-1224-4BE6-89B8-F570BCC07B5D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 flipH="1" flipV="1">
              <a:off x="999912" y="1129275"/>
              <a:ext cx="332258" cy="84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0276B918-1D3F-4879-AC1C-44E5E67A52CE}"/>
                </a:ext>
              </a:extLst>
            </p:cNvPr>
            <p:cNvCxnSpPr>
              <a:cxnSpLocks/>
              <a:endCxn id="59" idx="6"/>
            </p:cNvCxnSpPr>
            <p:nvPr/>
          </p:nvCxnSpPr>
          <p:spPr>
            <a:xfrm flipH="1">
              <a:off x="1995010" y="1134323"/>
              <a:ext cx="35239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BF951723-DCBA-4471-8431-D8626D0963AC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 flipH="1" flipV="1">
              <a:off x="2773635" y="1119177"/>
              <a:ext cx="488319" cy="84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11E1FDF2-95AC-410E-B4C5-744392A53D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6302" y="1127591"/>
              <a:ext cx="4849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B6380FCE-8BF6-468B-97D1-8127B72FA299}"/>
                </a:ext>
              </a:extLst>
            </p:cNvPr>
            <p:cNvSpPr/>
            <p:nvPr/>
          </p:nvSpPr>
          <p:spPr>
            <a:xfrm>
              <a:off x="1332171" y="947519"/>
              <a:ext cx="375888" cy="3769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9BF360D1-B273-4C45-B571-FFFBFECB00CA}"/>
                </a:ext>
              </a:extLst>
            </p:cNvPr>
            <p:cNvSpPr/>
            <p:nvPr/>
          </p:nvSpPr>
          <p:spPr>
            <a:xfrm>
              <a:off x="1619121" y="945836"/>
              <a:ext cx="375888" cy="3769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939537F0-B9C4-4C46-91C2-1E7C1C54A1CB}"/>
                </a:ext>
              </a:extLst>
            </p:cNvPr>
            <p:cNvSpPr/>
            <p:nvPr/>
          </p:nvSpPr>
          <p:spPr>
            <a:xfrm>
              <a:off x="3261954" y="939104"/>
              <a:ext cx="377567" cy="3752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565" name="TextBox 14">
              <a:extLst>
                <a:ext uri="{FF2B5EF4-FFF2-40B4-BE49-F238E27FC236}">
                  <a16:creationId xmlns:a16="http://schemas.microsoft.com/office/drawing/2014/main" id="{FFEC3E25-FCA1-42E5-9FF0-214E1859C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4330" y="845315"/>
              <a:ext cx="3193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ru-RU" altLang="ru-RU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66" name="TextBox 14">
              <a:extLst>
                <a:ext uri="{FF2B5EF4-FFF2-40B4-BE49-F238E27FC236}">
                  <a16:creationId xmlns:a16="http://schemas.microsoft.com/office/drawing/2014/main" id="{981C513B-DBFC-4A1E-ABE3-059B94ECD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0383" y="822330"/>
              <a:ext cx="4372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ru-RU" altLang="ru-RU" sz="1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538" name="Прямоугольник 1">
            <a:extLst>
              <a:ext uri="{FF2B5EF4-FFF2-40B4-BE49-F238E27FC236}">
                <a16:creationId xmlns:a16="http://schemas.microsoft.com/office/drawing/2014/main" id="{B8C46CFD-879F-4D2C-A767-9C49AFCD9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713" y="539750"/>
            <a:ext cx="3151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Спиновая аккумуляция</a:t>
            </a:r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9" name="TextBox 3">
            <a:extLst>
              <a:ext uri="{FF2B5EF4-FFF2-40B4-BE49-F238E27FC236}">
                <a16:creationId xmlns:a16="http://schemas.microsoft.com/office/drawing/2014/main" id="{B268E571-57EA-40AD-9702-9AA2CE027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338" y="1304925"/>
            <a:ext cx="1504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/>
              <a:t>Spin-ARPES</a:t>
            </a:r>
            <a:endParaRPr lang="ru-RU" altLang="ru-RU"/>
          </a:p>
        </p:txBody>
      </p:sp>
      <p:pic>
        <p:nvPicPr>
          <p:cNvPr id="22540" name="Рисунок 50">
            <a:extLst>
              <a:ext uri="{FF2B5EF4-FFF2-40B4-BE49-F238E27FC236}">
                <a16:creationId xmlns:a16="http://schemas.microsoft.com/office/drawing/2014/main" id="{67CD6918-1452-4154-BE69-34E2362F1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7" t="8015" b="45847"/>
          <a:stretch>
            <a:fillRect/>
          </a:stretch>
        </p:blipFill>
        <p:spPr bwMode="auto">
          <a:xfrm>
            <a:off x="4838700" y="3170238"/>
            <a:ext cx="4592638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id="{BE5BAD2A-5840-4322-9567-41B29CC24808}"/>
              </a:ext>
            </a:extLst>
          </p:cNvPr>
          <p:cNvCxnSpPr>
            <a:cxnSpLocks/>
          </p:cNvCxnSpPr>
          <p:nvPr/>
        </p:nvCxnSpPr>
        <p:spPr>
          <a:xfrm flipV="1">
            <a:off x="8655050" y="5035550"/>
            <a:ext cx="0" cy="431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id="{E017DF5E-5B6F-47E2-8787-D56F3D4EF32F}"/>
              </a:ext>
            </a:extLst>
          </p:cNvPr>
          <p:cNvCxnSpPr>
            <a:cxnSpLocks/>
          </p:cNvCxnSpPr>
          <p:nvPr/>
        </p:nvCxnSpPr>
        <p:spPr>
          <a:xfrm flipV="1">
            <a:off x="7475538" y="4102100"/>
            <a:ext cx="114300" cy="48736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id="{73350A34-0968-4BAB-AD75-DE7561C565A6}"/>
              </a:ext>
            </a:extLst>
          </p:cNvPr>
          <p:cNvCxnSpPr>
            <a:cxnSpLocks/>
          </p:cNvCxnSpPr>
          <p:nvPr/>
        </p:nvCxnSpPr>
        <p:spPr>
          <a:xfrm flipH="1">
            <a:off x="6681788" y="4198938"/>
            <a:ext cx="142875" cy="582612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0A7BB703-8395-402D-841F-9037D33AAEE3}"/>
              </a:ext>
            </a:extLst>
          </p:cNvPr>
          <p:cNvCxnSpPr>
            <a:cxnSpLocks/>
          </p:cNvCxnSpPr>
          <p:nvPr/>
        </p:nvCxnSpPr>
        <p:spPr>
          <a:xfrm flipV="1">
            <a:off x="8548688" y="5035550"/>
            <a:ext cx="0" cy="431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48B1BE77-36B1-4F28-B9B1-817A64578B28}"/>
              </a:ext>
            </a:extLst>
          </p:cNvPr>
          <p:cNvCxnSpPr>
            <a:cxnSpLocks/>
          </p:cNvCxnSpPr>
          <p:nvPr/>
        </p:nvCxnSpPr>
        <p:spPr>
          <a:xfrm flipV="1">
            <a:off x="8056563" y="3451225"/>
            <a:ext cx="0" cy="431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>
            <a:extLst>
              <a:ext uri="{FF2B5EF4-FFF2-40B4-BE49-F238E27FC236}">
                <a16:creationId xmlns:a16="http://schemas.microsoft.com/office/drawing/2014/main" id="{4A3BF5C7-F598-4ADF-83B1-C5B862F4F7BB}"/>
              </a:ext>
            </a:extLst>
          </p:cNvPr>
          <p:cNvCxnSpPr>
            <a:cxnSpLocks/>
          </p:cNvCxnSpPr>
          <p:nvPr/>
        </p:nvCxnSpPr>
        <p:spPr>
          <a:xfrm>
            <a:off x="7950200" y="3451225"/>
            <a:ext cx="0" cy="431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212175BE-3D11-4CC6-958B-0065E6FAA48E}"/>
              </a:ext>
            </a:extLst>
          </p:cNvPr>
          <p:cNvCxnSpPr>
            <a:cxnSpLocks/>
          </p:cNvCxnSpPr>
          <p:nvPr/>
        </p:nvCxnSpPr>
        <p:spPr>
          <a:xfrm>
            <a:off x="5981700" y="4840288"/>
            <a:ext cx="0" cy="431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9D4223D3-24B7-4CCF-B435-E15375AE0580}"/>
              </a:ext>
            </a:extLst>
          </p:cNvPr>
          <p:cNvCxnSpPr>
            <a:cxnSpLocks/>
          </p:cNvCxnSpPr>
          <p:nvPr/>
        </p:nvCxnSpPr>
        <p:spPr>
          <a:xfrm>
            <a:off x="5875338" y="4840288"/>
            <a:ext cx="0" cy="431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AB17B2FD-142C-4167-982D-372415CDEBB9}"/>
              </a:ext>
            </a:extLst>
          </p:cNvPr>
          <p:cNvCxnSpPr>
            <a:cxnSpLocks/>
          </p:cNvCxnSpPr>
          <p:nvPr/>
        </p:nvCxnSpPr>
        <p:spPr>
          <a:xfrm>
            <a:off x="6927850" y="3451225"/>
            <a:ext cx="0" cy="431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A5DC5274-6B8A-4402-AF49-FBF00796967F}"/>
              </a:ext>
            </a:extLst>
          </p:cNvPr>
          <p:cNvCxnSpPr>
            <a:cxnSpLocks/>
          </p:cNvCxnSpPr>
          <p:nvPr/>
        </p:nvCxnSpPr>
        <p:spPr>
          <a:xfrm flipV="1">
            <a:off x="6819900" y="3451225"/>
            <a:ext cx="0" cy="431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1" name="TextBox 4">
            <a:extLst>
              <a:ext uri="{FF2B5EF4-FFF2-40B4-BE49-F238E27FC236}">
                <a16:creationId xmlns:a16="http://schemas.microsoft.com/office/drawing/2014/main" id="{59E090DD-A2AF-44D5-8EAA-308E52062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57163"/>
            <a:ext cx="337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Фотоэмиссионные измерения</a:t>
            </a:r>
          </a:p>
        </p:txBody>
      </p:sp>
      <p:sp>
        <p:nvSpPr>
          <p:cNvPr id="22552" name="TextBox 5">
            <a:extLst>
              <a:ext uri="{FF2B5EF4-FFF2-40B4-BE49-F238E27FC236}">
                <a16:creationId xmlns:a16="http://schemas.microsoft.com/office/drawing/2014/main" id="{97E407AF-60A9-427F-BE8F-7FDCCEBAB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488" y="120650"/>
            <a:ext cx="294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Транспортные измерения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04" y="828729"/>
            <a:ext cx="9135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Дираковские</a:t>
            </a:r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токи, индуцированные электромагнитной волной, в топологической поверхностной зоне с </a:t>
            </a:r>
            <a:r>
              <a:rPr lang="ru-RU" sz="2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субпериодным</a:t>
            </a:r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разрешением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7899" y="115932"/>
            <a:ext cx="9144000" cy="400050"/>
          </a:xfrm>
          <a:prstGeom prst="rect">
            <a:avLst/>
          </a:prstGeom>
          <a:solidFill>
            <a:srgbClr val="1F49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</a:t>
            </a:r>
            <a:r>
              <a:rPr lang="ru-RU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            Институт физики полупроводников им. А.В. </a:t>
            </a:r>
            <a:r>
              <a:rPr lang="ru-RU" sz="2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Ржанова</a:t>
            </a:r>
            <a:r>
              <a:rPr lang="ru-RU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СО РАН</a:t>
            </a:r>
          </a:p>
        </p:txBody>
      </p:sp>
      <p:pic>
        <p:nvPicPr>
          <p:cNvPr id="13" name="Picture 103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4597" y="84610"/>
            <a:ext cx="479285" cy="4734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5442" y="569833"/>
            <a:ext cx="897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Совместно с ИГМ им. В.С. Соболева СО РАН 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Philipps-University of Marburg (Germany)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-399" b="1987"/>
          <a:stretch/>
        </p:blipFill>
        <p:spPr>
          <a:xfrm>
            <a:off x="35496" y="91796"/>
            <a:ext cx="1599892" cy="466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4D82FE4-9C1F-476D-B606-259EDE91BA7C}"/>
              </a:ext>
            </a:extLst>
          </p:cNvPr>
          <p:cNvSpPr/>
          <p:nvPr/>
        </p:nvSpPr>
        <p:spPr>
          <a:xfrm>
            <a:off x="209756" y="5243901"/>
            <a:ext cx="883878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57175" indent="-257175" algn="just">
              <a:buClr>
                <a:srgbClr val="B50B23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cs typeface="Arial" panose="020B0604020202020204" pitchFamily="34" charset="0"/>
              </a:rPr>
              <a:t>Впервые показано, что б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лагодаря высокой Ферми скорости, малому рассеянию и линейному закону дисперсии, ускоренные электромагнитной волной фермионы Дирака могут </a:t>
            </a:r>
            <a:r>
              <a:rPr lang="ru-RU" sz="1600" b="1" dirty="0" err="1">
                <a:effectLst/>
                <a:ea typeface="Times New Roman" panose="02020603050405020304" pitchFamily="18" charset="0"/>
              </a:rPr>
              <a:t>баллистически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 распространяются в </a:t>
            </a:r>
            <a:r>
              <a:rPr lang="ru-RU" sz="1600" b="1" dirty="0" err="1">
                <a:effectLst/>
                <a:ea typeface="Times New Roman" panose="02020603050405020304" pitchFamily="18" charset="0"/>
              </a:rPr>
              <a:t>бездисперсионных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 волновых пакетах на расстояния до нескольких 100 </a:t>
            </a:r>
            <a:r>
              <a:rPr lang="ru-RU" sz="1600" b="1" dirty="0" err="1">
                <a:effectLst/>
                <a:ea typeface="Times New Roman" panose="02020603050405020304" pitchFamily="18" charset="0"/>
              </a:rPr>
              <a:t>нм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. Эта рекордная дистанция значительно превышает ширину затвора современных транзисторов.</a:t>
            </a:r>
            <a:endParaRPr lang="ru-RU" sz="1600" b="1" dirty="0">
              <a:cs typeface="Arial" panose="020B0604020202020204" pitchFamily="34" charset="0"/>
            </a:endParaRP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8B6462BA-D34B-43F3-B041-0359CFAFA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108" y="2560101"/>
            <a:ext cx="35159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Впервые проведено исследование процесса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фотоэмиссии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 с угловым и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субпериодным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  временным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разре-шением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. Это позволило наблюдать процесс ускорения фермионов Дирака, вызванный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терагерцовой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 (ТГц) электромагнитной волной, в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квазирелятивистской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 дисперсионной зоне топологического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поверхност-ного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 состояния 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Bi</a:t>
            </a:r>
            <a:r>
              <a:rPr lang="ru-RU" sz="1600" b="1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Te</a:t>
            </a:r>
            <a:r>
              <a:rPr lang="ru-RU" sz="1600" b="1" baseline="-25000" dirty="0">
                <a:effectLst/>
                <a:latin typeface="+mn-lt"/>
                <a:ea typeface="Times New Roman" panose="02020603050405020304" pitchFamily="18" charset="0"/>
              </a:rPr>
              <a:t>3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ru-RU" altLang="ru-RU" sz="16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5E8C62CB-4FA9-4130-804F-A31B0E417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40" y="3521796"/>
            <a:ext cx="4468743" cy="149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20DC06B-D5E8-40D8-AAEA-2E3A3D038E46}"/>
              </a:ext>
            </a:extLst>
          </p:cNvPr>
          <p:cNvSpPr/>
          <p:nvPr/>
        </p:nvSpPr>
        <p:spPr>
          <a:xfrm>
            <a:off x="1714310" y="3070772"/>
            <a:ext cx="3757218" cy="39276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F2353BB-1BD8-4C3F-AF16-9AD41BCC9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04" y="2944190"/>
            <a:ext cx="1456381" cy="1902793"/>
          </a:xfrm>
          <a:prstGeom prst="rect">
            <a:avLst/>
          </a:prstGeom>
        </p:spPr>
      </p:pic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id="{997D5849-ECB8-49DE-B0BA-F78948074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413" y="3123269"/>
            <a:ext cx="1095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latin typeface="Arial" panose="020B0604020202020204" pitchFamily="34" charset="0"/>
              </a:rPr>
              <a:t>t </a:t>
            </a:r>
            <a:r>
              <a:rPr lang="en-US" altLang="ru-RU" sz="1600" dirty="0">
                <a:latin typeface="Arial" panose="020B0604020202020204" pitchFamily="34" charset="0"/>
              </a:rPr>
              <a:t>= 0.1 </a:t>
            </a:r>
            <a:r>
              <a:rPr lang="en-US" altLang="ru-RU" sz="1600" dirty="0" err="1">
                <a:latin typeface="Arial" panose="020B0604020202020204" pitchFamily="34" charset="0"/>
              </a:rPr>
              <a:t>ps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28" name="Прямоугольник 5">
            <a:extLst>
              <a:ext uri="{FF2B5EF4-FFF2-40B4-BE49-F238E27FC236}">
                <a16:creationId xmlns:a16="http://schemas.microsoft.com/office/drawing/2014/main" id="{7DFA79B0-FBF6-483C-806E-41B5B46EA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196" y="3097293"/>
            <a:ext cx="1095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latin typeface="Arial" panose="020B0604020202020204" pitchFamily="34" charset="0"/>
              </a:rPr>
              <a:t>t </a:t>
            </a:r>
            <a:r>
              <a:rPr lang="en-US" altLang="ru-RU" sz="1600" dirty="0">
                <a:latin typeface="Arial" panose="020B0604020202020204" pitchFamily="34" charset="0"/>
              </a:rPr>
              <a:t>= 0.6 </a:t>
            </a:r>
            <a:r>
              <a:rPr lang="en-US" altLang="ru-RU" sz="1600" dirty="0" err="1">
                <a:latin typeface="Arial" panose="020B0604020202020204" pitchFamily="34" charset="0"/>
              </a:rPr>
              <a:t>ps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id="{7EFFDDD8-6374-43D4-8735-77C07E3AE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149" y="3123269"/>
            <a:ext cx="923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latin typeface="Arial" panose="020B0604020202020204" pitchFamily="34" charset="0"/>
              </a:rPr>
              <a:t>t </a:t>
            </a:r>
            <a:r>
              <a:rPr lang="en-US" altLang="ru-RU" sz="1600" dirty="0">
                <a:latin typeface="Arial" panose="020B0604020202020204" pitchFamily="34" charset="0"/>
              </a:rPr>
              <a:t>= 0 </a:t>
            </a:r>
            <a:r>
              <a:rPr lang="en-US" altLang="ru-RU" sz="1600" dirty="0" err="1">
                <a:latin typeface="Arial" panose="020B0604020202020204" pitchFamily="34" charset="0"/>
              </a:rPr>
              <a:t>ps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E1BB57F2-E1D4-414B-B6DF-FCAA7B4D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9" y="1485034"/>
            <a:ext cx="4514418" cy="135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DCEBA7C-B5B6-4AC8-9F8A-90CBAFC0B324}"/>
              </a:ext>
            </a:extLst>
          </p:cNvPr>
          <p:cNvSpPr txBox="1"/>
          <p:nvPr/>
        </p:nvSpPr>
        <p:spPr>
          <a:xfrm>
            <a:off x="4090585" y="2148307"/>
            <a:ext cx="4928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i="1" dirty="0">
                <a:solidFill>
                  <a:srgbClr val="002060"/>
                </a:solidFill>
              </a:rPr>
              <a:t>Nature 562, 396 (2018), IF= 45</a:t>
            </a:r>
            <a:r>
              <a:rPr lang="ru-RU" sz="1600" b="1" i="1" dirty="0">
                <a:solidFill>
                  <a:srgbClr val="002060"/>
                </a:solidFill>
              </a:rPr>
              <a:t>.</a:t>
            </a:r>
            <a:r>
              <a:rPr lang="en-US" sz="1600" b="1" i="1" dirty="0">
                <a:solidFill>
                  <a:srgbClr val="002060"/>
                </a:solidFill>
              </a:rPr>
              <a:t>819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endParaRPr lang="en-US" sz="1600" b="1" i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5CE22C-6488-CACF-6CA3-CBE9A9FE69B4}"/>
              </a:ext>
            </a:extLst>
          </p:cNvPr>
          <p:cNvSpPr txBox="1"/>
          <p:nvPr/>
        </p:nvSpPr>
        <p:spPr>
          <a:xfrm>
            <a:off x="4167694" y="1717300"/>
            <a:ext cx="488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rgbClr val="002060"/>
                </a:solidFill>
              </a:rPr>
              <a:t>Nature (2021). DOI: </a:t>
            </a:r>
            <a:r>
              <a:rPr lang="de-DE" b="1" i="1" dirty="0">
                <a:solidFill>
                  <a:srgbClr val="002060"/>
                </a:solidFill>
              </a:rPr>
              <a:t>10.1038/s41586-021-03466-7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71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3">
            <a:extLst>
              <a:ext uri="{FF2B5EF4-FFF2-40B4-BE49-F238E27FC236}">
                <a16:creationId xmlns:a16="http://schemas.microsoft.com/office/drawing/2014/main" id="{AE79D2B5-B011-BD99-9D68-67D22B0E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A5B254C-8F9B-4AD7-9F05-E1F1AAD35D30}" type="slidenum">
              <a:rPr lang="ru-RU" altLang="ru-RU" smtClean="0">
                <a:solidFill>
                  <a:srgbClr val="898989"/>
                </a:solidFill>
              </a:rPr>
              <a:pPr/>
              <a:t>24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44035" name="Рисунок 5">
            <a:extLst>
              <a:ext uri="{FF2B5EF4-FFF2-40B4-BE49-F238E27FC236}">
                <a16:creationId xmlns:a16="http://schemas.microsoft.com/office/drawing/2014/main" id="{56811C9C-3ACE-8773-5645-D7836177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938"/>
            <a:ext cx="60007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Рисунок 7">
            <a:extLst>
              <a:ext uri="{FF2B5EF4-FFF2-40B4-BE49-F238E27FC236}">
                <a16:creationId xmlns:a16="http://schemas.microsoft.com/office/drawing/2014/main" id="{DAC8F80E-865B-F6A0-26D3-5162983D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889125"/>
            <a:ext cx="637222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941168"/>
            <a:ext cx="2808312" cy="165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749" y="2909984"/>
            <a:ext cx="7618916" cy="171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-1"/>
            <a:ext cx="6911615" cy="26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03" y="3740134"/>
            <a:ext cx="3166044" cy="311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19C8E6-10DC-4100-B8BD-99489AEB2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2" y="3526142"/>
            <a:ext cx="6009905" cy="3117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506A14-11D5-40FE-AF4C-1F8017B26D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25" y="1685086"/>
            <a:ext cx="1460153" cy="145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3">
            <a:extLst>
              <a:ext uri="{FF2B5EF4-FFF2-40B4-BE49-F238E27FC236}">
                <a16:creationId xmlns:a16="http://schemas.microsoft.com/office/drawing/2014/main" id="{7FA8E72E-9AF7-4278-CB9C-B245BA22B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8DC273-5E41-436F-AF8F-BD2930505AAE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14339" name="TextBox 5">
            <a:extLst>
              <a:ext uri="{FF2B5EF4-FFF2-40B4-BE49-F238E27FC236}">
                <a16:creationId xmlns:a16="http://schemas.microsoft.com/office/drawing/2014/main" id="{4D9440F7-DC7E-57A5-A03F-1B461587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263" y="22574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242021"/>
                </a:solidFill>
                <a:latin typeface="AdvOptima-B"/>
              </a:rPr>
              <a:t>SPIN-POLARIZED LOW-ENERGY ELECTRON</a:t>
            </a:r>
            <a:br>
              <a:rPr lang="en-US" altLang="ru-RU" sz="1800">
                <a:solidFill>
                  <a:srgbClr val="242021"/>
                </a:solidFill>
                <a:latin typeface="AdvOptima-B"/>
              </a:rPr>
            </a:br>
            <a:r>
              <a:rPr lang="en-US" altLang="ru-RU" sz="1800">
                <a:solidFill>
                  <a:srgbClr val="242021"/>
                </a:solidFill>
                <a:latin typeface="AdvOptima-B"/>
              </a:rPr>
              <a:t>MICROSCOPY (SPLEEM)</a:t>
            </a:r>
            <a:r>
              <a:rPr lang="en-US" altLang="ru-RU" sz="18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0" name="TextBox 6">
            <a:extLst>
              <a:ext uri="{FF2B5EF4-FFF2-40B4-BE49-F238E27FC236}">
                <a16:creationId xmlns:a16="http://schemas.microsoft.com/office/drawing/2014/main" id="{FB632625-8777-40C8-4808-53E000703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23749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242021"/>
                </a:solidFill>
                <a:latin typeface="AdvOptima-B"/>
              </a:rPr>
              <a:t>SPIN-POLARIZED ELECTRON ENERGY LOSS</a:t>
            </a:r>
            <a:br>
              <a:rPr lang="en-US" altLang="ru-RU" sz="1800">
                <a:solidFill>
                  <a:srgbClr val="242021"/>
                </a:solidFill>
                <a:latin typeface="AdvOptima-B"/>
              </a:rPr>
            </a:br>
            <a:r>
              <a:rPr lang="en-US" altLang="ru-RU" sz="1800">
                <a:solidFill>
                  <a:srgbClr val="242021"/>
                </a:solidFill>
                <a:latin typeface="AdvOptima-B"/>
              </a:rPr>
              <a:t>SPECTROSCOPY (SPEELS)</a:t>
            </a:r>
            <a:r>
              <a:rPr lang="en-US" altLang="ru-RU" sz="1800">
                <a:latin typeface="Arial" panose="020B0604020202020204" pitchFamily="34" charset="0"/>
              </a:rPr>
              <a:t>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4341" name="Рисунок 7">
            <a:extLst>
              <a:ext uri="{FF2B5EF4-FFF2-40B4-BE49-F238E27FC236}">
                <a16:creationId xmlns:a16="http://schemas.microsoft.com/office/drawing/2014/main" id="{B0A7E108-7733-84BE-B69D-762F82414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2900363"/>
            <a:ext cx="43053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9">
            <a:extLst>
              <a:ext uri="{FF2B5EF4-FFF2-40B4-BE49-F238E27FC236}">
                <a16:creationId xmlns:a16="http://schemas.microsoft.com/office/drawing/2014/main" id="{C5276F99-1443-5AB2-8333-4ADE308BC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900363"/>
            <a:ext cx="4048125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0">
            <a:extLst>
              <a:ext uri="{FF2B5EF4-FFF2-40B4-BE49-F238E27FC236}">
                <a16:creationId xmlns:a16="http://schemas.microsoft.com/office/drawing/2014/main" id="{1F5265A8-3612-EF56-0009-6B2A7B4AE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312738"/>
            <a:ext cx="77168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7030A0"/>
                </a:solidFill>
                <a:latin typeface="Arial" panose="020B0604020202020204" pitchFamily="34" charset="0"/>
              </a:rPr>
              <a:t>Применение источников спин-поляризованных электронов в научно-приборном хозяйстве</a:t>
            </a:r>
          </a:p>
        </p:txBody>
      </p:sp>
      <p:sp>
        <p:nvSpPr>
          <p:cNvPr id="14344" name="TextBox 6">
            <a:extLst>
              <a:ext uri="{FF2B5EF4-FFF2-40B4-BE49-F238E27FC236}">
                <a16:creationId xmlns:a16="http://schemas.microsoft.com/office/drawing/2014/main" id="{6E4240DF-0DCC-7256-0255-03DC4545D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1335088"/>
            <a:ext cx="4225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242021"/>
                </a:solidFill>
                <a:latin typeface="AdvOptima-B"/>
              </a:rPr>
              <a:t>Спин-поляризованная спектроскопия характеристических потерь энергии электронов высокого разрешения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14345" name="TextBox 6">
            <a:extLst>
              <a:ext uri="{FF2B5EF4-FFF2-40B4-BE49-F238E27FC236}">
                <a16:creationId xmlns:a16="http://schemas.microsoft.com/office/drawing/2014/main" id="{9BC0A46F-13B4-B989-2480-3991610E9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0" y="1377950"/>
            <a:ext cx="422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242021"/>
                </a:solidFill>
                <a:latin typeface="AdvOptima-B"/>
              </a:rPr>
              <a:t>Спин-поляризованный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242021"/>
                </a:solidFill>
                <a:latin typeface="AdvOptima-B"/>
              </a:rPr>
              <a:t>электронный микроскоп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Группа 11">
            <a:extLst>
              <a:ext uri="{FF2B5EF4-FFF2-40B4-BE49-F238E27FC236}">
                <a16:creationId xmlns:a16="http://schemas.microsoft.com/office/drawing/2014/main" id="{7E3720B2-ADC0-471B-B336-BCAADF62F736}"/>
              </a:ext>
            </a:extLst>
          </p:cNvPr>
          <p:cNvGrpSpPr>
            <a:grpSpLocks/>
          </p:cNvGrpSpPr>
          <p:nvPr/>
        </p:nvGrpSpPr>
        <p:grpSpPr bwMode="auto">
          <a:xfrm>
            <a:off x="136525" y="511175"/>
            <a:ext cx="6235700" cy="3278188"/>
            <a:chOff x="136322" y="510829"/>
            <a:chExt cx="6947080" cy="3680867"/>
          </a:xfrm>
        </p:grpSpPr>
        <p:pic>
          <p:nvPicPr>
            <p:cNvPr id="17416" name="Рисунок 2">
              <a:extLst>
                <a:ext uri="{FF2B5EF4-FFF2-40B4-BE49-F238E27FC236}">
                  <a16:creationId xmlns:a16="http://schemas.microsoft.com/office/drawing/2014/main" id="{A5E54E82-DDE3-4A96-AF07-2D273ED4F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22" y="1753869"/>
              <a:ext cx="5073242" cy="1886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TextBox 1">
              <a:extLst>
                <a:ext uri="{FF2B5EF4-FFF2-40B4-BE49-F238E27FC236}">
                  <a16:creationId xmlns:a16="http://schemas.microsoft.com/office/drawing/2014/main" id="{DE8C21DB-C55B-4914-A7F7-9B5069C838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9712" y="668366"/>
              <a:ext cx="11079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latin typeface="Arial" panose="020B0604020202020204" pitchFamily="34" charset="0"/>
                </a:rPr>
                <a:t>SPLEED</a:t>
              </a:r>
              <a:endParaRPr lang="ru-RU" altLang="ru-RU" sz="1800" b="1">
                <a:latin typeface="Arial" panose="020B0604020202020204" pitchFamily="34" charset="0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F6F20527-78DA-4C04-8B31-CC857F8AA655}"/>
                </a:ext>
              </a:extLst>
            </p:cNvPr>
            <p:cNvSpPr/>
            <p:nvPr/>
          </p:nvSpPr>
          <p:spPr>
            <a:xfrm>
              <a:off x="5033589" y="1423470"/>
              <a:ext cx="175091" cy="22174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604521C5-DF28-4621-9225-CFB03501E1D8}"/>
                </a:ext>
              </a:extLst>
            </p:cNvPr>
            <p:cNvSpPr/>
            <p:nvPr/>
          </p:nvSpPr>
          <p:spPr>
            <a:xfrm>
              <a:off x="5033589" y="2435931"/>
              <a:ext cx="175091" cy="1764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420" name="TextBox 3">
              <a:extLst>
                <a:ext uri="{FF2B5EF4-FFF2-40B4-BE49-F238E27FC236}">
                  <a16:creationId xmlns:a16="http://schemas.microsoft.com/office/drawing/2014/main" id="{D9C367F8-E4A0-4D8B-8E9C-333C881AF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7286" y="806542"/>
              <a:ext cx="103028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cs typeface="Arial" panose="020B0604020202020204" pitchFamily="34" charset="0"/>
                </a:rPr>
                <a:t>GaAs-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cs typeface="Arial" panose="020B0604020202020204" pitchFamily="34" charset="0"/>
                </a:rPr>
                <a:t>Spin-detector</a:t>
              </a:r>
              <a:endParaRPr lang="ru-RU" altLang="ru-RU" sz="1200">
                <a:cs typeface="Arial" panose="020B0604020202020204" pitchFamily="34" charset="0"/>
              </a:endParaRPr>
            </a:p>
          </p:txBody>
        </p: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C2BD5F65-2740-43C2-9150-9233433233FE}"/>
                </a:ext>
              </a:extLst>
            </p:cNvPr>
            <p:cNvCxnSpPr/>
            <p:nvPr/>
          </p:nvCxnSpPr>
          <p:spPr>
            <a:xfrm flipH="1">
              <a:off x="5258202" y="1245220"/>
              <a:ext cx="344879" cy="3315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500F739-9E65-420D-B3D6-A8EBCF9E3BDF}"/>
                </a:ext>
              </a:extLst>
            </p:cNvPr>
            <p:cNvSpPr/>
            <p:nvPr/>
          </p:nvSpPr>
          <p:spPr>
            <a:xfrm>
              <a:off x="6607648" y="2275506"/>
              <a:ext cx="56595" cy="49197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A6105319-A924-41D8-9B7F-C6D7A6345DAF}"/>
                </a:ext>
              </a:extLst>
            </p:cNvPr>
            <p:cNvCxnSpPr/>
            <p:nvPr/>
          </p:nvCxnSpPr>
          <p:spPr>
            <a:xfrm>
              <a:off x="5033589" y="2553576"/>
              <a:ext cx="15740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E33D2DEC-D0C3-451F-904A-00D5DB2096BC}"/>
                </a:ext>
              </a:extLst>
            </p:cNvPr>
            <p:cNvCxnSpPr>
              <a:stCxn id="5" idx="1"/>
            </p:cNvCxnSpPr>
            <p:nvPr/>
          </p:nvCxnSpPr>
          <p:spPr>
            <a:xfrm flipH="1" flipV="1">
              <a:off x="5258202" y="2047346"/>
              <a:ext cx="1349446" cy="4741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8AC4E8A3-0B72-411B-8101-646C1A6A0A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28946" y="2571401"/>
              <a:ext cx="1278702" cy="461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Дуга 13">
              <a:extLst>
                <a:ext uri="{FF2B5EF4-FFF2-40B4-BE49-F238E27FC236}">
                  <a16:creationId xmlns:a16="http://schemas.microsoft.com/office/drawing/2014/main" id="{DA770573-A1FD-45AC-B1E0-BB0A534EB005}"/>
                </a:ext>
              </a:extLst>
            </p:cNvPr>
            <p:cNvSpPr/>
            <p:nvPr/>
          </p:nvSpPr>
          <p:spPr>
            <a:xfrm rot="10982751">
              <a:off x="5700353" y="510829"/>
              <a:ext cx="1383049" cy="3680867"/>
            </a:xfrm>
            <a:prstGeom prst="arc">
              <a:avLst>
                <a:gd name="adj1" fmla="val 17090452"/>
                <a:gd name="adj2" fmla="val 3452078"/>
              </a:avLst>
            </a:prstGeom>
            <a:ln>
              <a:solidFill>
                <a:schemeClr val="accent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Дуга 15">
              <a:extLst>
                <a:ext uri="{FF2B5EF4-FFF2-40B4-BE49-F238E27FC236}">
                  <a16:creationId xmlns:a16="http://schemas.microsoft.com/office/drawing/2014/main" id="{A05AE7FF-CDBF-4622-8374-D1F906CACC2E}"/>
                </a:ext>
              </a:extLst>
            </p:cNvPr>
            <p:cNvSpPr/>
            <p:nvPr/>
          </p:nvSpPr>
          <p:spPr>
            <a:xfrm rot="10982751">
              <a:off x="5472204" y="510829"/>
              <a:ext cx="1384817" cy="3680867"/>
            </a:xfrm>
            <a:prstGeom prst="arc">
              <a:avLst>
                <a:gd name="adj1" fmla="val 17090452"/>
                <a:gd name="adj2" fmla="val 3452078"/>
              </a:avLst>
            </a:prstGeom>
            <a:ln>
              <a:solidFill>
                <a:schemeClr val="accent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7428" name="Рисунок 14">
              <a:extLst>
                <a:ext uri="{FF2B5EF4-FFF2-40B4-BE49-F238E27FC236}">
                  <a16:creationId xmlns:a16="http://schemas.microsoft.com/office/drawing/2014/main" id="{6267DE18-55EA-415D-9CEF-8EE1448EDB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8852" y="2700127"/>
              <a:ext cx="1550194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1" name="Рисунок 7">
            <a:extLst>
              <a:ext uri="{FF2B5EF4-FFF2-40B4-BE49-F238E27FC236}">
                <a16:creationId xmlns:a16="http://schemas.microsoft.com/office/drawing/2014/main" id="{B92B10AD-B9BE-4E89-8B36-2DA4C241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1460500"/>
            <a:ext cx="138588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9">
            <a:extLst>
              <a:ext uri="{FF2B5EF4-FFF2-40B4-BE49-F238E27FC236}">
                <a16:creationId xmlns:a16="http://schemas.microsoft.com/office/drawing/2014/main" id="{5C0B5011-C9B5-42B3-8AD3-18D5E6329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17475"/>
            <a:ext cx="688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7030A0"/>
                </a:solidFill>
                <a:latin typeface="Arial" panose="020B0604020202020204" pitchFamily="34" charset="0"/>
              </a:rPr>
              <a:t>Спин-поляризованная дифракция медленных электронов</a:t>
            </a:r>
          </a:p>
        </p:txBody>
      </p:sp>
      <p:pic>
        <p:nvPicPr>
          <p:cNvPr id="17413" name="Рисунок 16">
            <a:extLst>
              <a:ext uri="{FF2B5EF4-FFF2-40B4-BE49-F238E27FC236}">
                <a16:creationId xmlns:a16="http://schemas.microsoft.com/office/drawing/2014/main" id="{34383380-1D74-4A50-8437-E156FA9AD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951288"/>
            <a:ext cx="425132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18">
            <a:extLst>
              <a:ext uri="{FF2B5EF4-FFF2-40B4-BE49-F238E27FC236}">
                <a16:creationId xmlns:a16="http://schemas.microsoft.com/office/drawing/2014/main" id="{CC3D03A1-0A3B-4C69-942E-FD140F68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30675"/>
            <a:ext cx="344170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19">
            <a:extLst>
              <a:ext uri="{FF2B5EF4-FFF2-40B4-BE49-F238E27FC236}">
                <a16:creationId xmlns:a16="http://schemas.microsoft.com/office/drawing/2014/main" id="{C46B2435-75F6-450A-AEF9-667CD004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3683000"/>
            <a:ext cx="7370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7030A0"/>
                </a:solidFill>
                <a:latin typeface="Arial" panose="020B0604020202020204" pitchFamily="34" charset="0"/>
              </a:rPr>
              <a:t>Спин-поляризованный сканирующий электронный микроскоп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97FE50-BBD3-4862-90D4-B7A018A37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0" y="1509064"/>
            <a:ext cx="8130780" cy="3382531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8ACEA31-4208-441B-89B7-CB4D5FADA3B7}"/>
              </a:ext>
            </a:extLst>
          </p:cNvPr>
          <p:cNvSpPr/>
          <p:nvPr/>
        </p:nvSpPr>
        <p:spPr>
          <a:xfrm>
            <a:off x="6313503" y="4706644"/>
            <a:ext cx="142043" cy="1154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BE1C7DB-0DAB-4668-B825-CBCAAD26B53B}"/>
              </a:ext>
            </a:extLst>
          </p:cNvPr>
          <p:cNvSpPr/>
          <p:nvPr/>
        </p:nvSpPr>
        <p:spPr>
          <a:xfrm>
            <a:off x="6180338" y="4684065"/>
            <a:ext cx="275208" cy="2759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22AE5FC-741E-434E-B068-91F96366349A}"/>
              </a:ext>
            </a:extLst>
          </p:cNvPr>
          <p:cNvSpPr/>
          <p:nvPr/>
        </p:nvSpPr>
        <p:spPr>
          <a:xfrm>
            <a:off x="1148179" y="3806656"/>
            <a:ext cx="275208" cy="2759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57BA5DB-EBE8-40ED-AAA6-D4587CA0431B}"/>
              </a:ext>
            </a:extLst>
          </p:cNvPr>
          <p:cNvSpPr/>
          <p:nvPr/>
        </p:nvSpPr>
        <p:spPr>
          <a:xfrm>
            <a:off x="794552" y="3429000"/>
            <a:ext cx="275208" cy="2759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FAD52525-7232-47BA-BD82-F9552739EFB9}"/>
              </a:ext>
            </a:extLst>
          </p:cNvPr>
          <p:cNvCxnSpPr>
            <a:cxnSpLocks/>
          </p:cNvCxnSpPr>
          <p:nvPr/>
        </p:nvCxnSpPr>
        <p:spPr>
          <a:xfrm>
            <a:off x="683568" y="1340768"/>
            <a:ext cx="248588" cy="20882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42AD205-0931-400B-B3C8-DF633E38F886}"/>
              </a:ext>
            </a:extLst>
          </p:cNvPr>
          <p:cNvSpPr txBox="1"/>
          <p:nvPr/>
        </p:nvSpPr>
        <p:spPr>
          <a:xfrm>
            <a:off x="191093" y="864601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СПбГУ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7811FC3-647E-4019-BDB1-3EC05874D1F5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932156" y="4042217"/>
            <a:ext cx="256326" cy="1582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929A255-B92A-4264-A2AA-D5DB111FD0BE}"/>
              </a:ext>
            </a:extLst>
          </p:cNvPr>
          <p:cNvSpPr txBox="1"/>
          <p:nvPr/>
        </p:nvSpPr>
        <p:spPr>
          <a:xfrm>
            <a:off x="178689" y="5519135"/>
            <a:ext cx="2214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Курчатовский институт*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EAC92F3-AFDC-4AC7-9B33-D36A4AB351D4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1383084" y="4042217"/>
            <a:ext cx="944523" cy="1032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FB57C91-C4EE-41D5-A9EC-2CF848FB0413}"/>
              </a:ext>
            </a:extLst>
          </p:cNvPr>
          <p:cNvSpPr txBox="1"/>
          <p:nvPr/>
        </p:nvSpPr>
        <p:spPr>
          <a:xfrm>
            <a:off x="5847580" y="5010382"/>
            <a:ext cx="2667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ИАПУ ДВО РАН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F466560-FADC-41ED-98F2-02BFE30B3190}"/>
              </a:ext>
            </a:extLst>
          </p:cNvPr>
          <p:cNvSpPr/>
          <p:nvPr/>
        </p:nvSpPr>
        <p:spPr>
          <a:xfrm>
            <a:off x="3273642" y="3890282"/>
            <a:ext cx="275208" cy="2759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5B8387-8AF7-4A19-90FA-E1C60399AB3B}"/>
              </a:ext>
            </a:extLst>
          </p:cNvPr>
          <p:cNvSpPr txBox="1"/>
          <p:nvPr/>
        </p:nvSpPr>
        <p:spPr>
          <a:xfrm>
            <a:off x="2981829" y="5697922"/>
            <a:ext cx="3074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ИФП СО РАН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5484D51-E082-489E-81D6-FF3AA4CC1321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3512535" y="4166259"/>
            <a:ext cx="1006702" cy="1531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02B667B-02D5-4CB2-8436-E26DE4B05087}"/>
              </a:ext>
            </a:extLst>
          </p:cNvPr>
          <p:cNvSpPr txBox="1"/>
          <p:nvPr/>
        </p:nvSpPr>
        <p:spPr>
          <a:xfrm>
            <a:off x="1899211" y="5059891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ФИАН*</a:t>
            </a:r>
          </a:p>
        </p:txBody>
      </p:sp>
      <p:sp>
        <p:nvSpPr>
          <p:cNvPr id="20" name="Text Box 1">
            <a:extLst>
              <a:ext uri="{FF2B5EF4-FFF2-40B4-BE49-F238E27FC236}">
                <a16:creationId xmlns:a16="http://schemas.microsoft.com/office/drawing/2014/main" id="{7BAE90CE-AC70-41AF-AD9E-4D3FB86C6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45441"/>
            <a:ext cx="9144000" cy="47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3040" rIns="0" bIns="0" anchor="ctr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buSzPct val="100000"/>
            </a:pPr>
            <a:r>
              <a:rPr lang="ru-RU" altLang="ru-RU" sz="2800" b="1" dirty="0">
                <a:solidFill>
                  <a:srgbClr val="7030A0"/>
                </a:solidFill>
              </a:rPr>
              <a:t>Карта </a:t>
            </a:r>
            <a:r>
              <a:rPr lang="en-US" altLang="ru-RU" sz="2800" b="1" dirty="0">
                <a:solidFill>
                  <a:srgbClr val="7030A0"/>
                </a:solidFill>
              </a:rPr>
              <a:t>ARPES (</a:t>
            </a:r>
            <a:r>
              <a:rPr lang="ru-RU" altLang="ru-RU" sz="2800" b="1" dirty="0">
                <a:solidFill>
                  <a:srgbClr val="7030A0"/>
                </a:solidFill>
              </a:rPr>
              <a:t>ФЭСУР</a:t>
            </a:r>
            <a:r>
              <a:rPr lang="en-US" altLang="ru-RU" sz="2800" b="1" dirty="0">
                <a:solidFill>
                  <a:srgbClr val="7030A0"/>
                </a:solidFill>
              </a:rPr>
              <a:t>)</a:t>
            </a:r>
            <a:r>
              <a:rPr lang="ru-RU" altLang="ru-RU" sz="2800" b="1" dirty="0">
                <a:solidFill>
                  <a:srgbClr val="7030A0"/>
                </a:solidFill>
              </a:rPr>
              <a:t> в России</a:t>
            </a:r>
          </a:p>
        </p:txBody>
      </p:sp>
      <p:sp>
        <p:nvSpPr>
          <p:cNvPr id="22" name="Номер слайда 6">
            <a:extLst>
              <a:ext uri="{FF2B5EF4-FFF2-40B4-BE49-F238E27FC236}">
                <a16:creationId xmlns:a16="http://schemas.microsoft.com/office/drawing/2014/main" id="{6D4978AC-7C02-405A-A3C6-F1A9423A6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9161" y="6342151"/>
            <a:ext cx="521686" cy="365125"/>
          </a:xfrm>
        </p:spPr>
        <p:txBody>
          <a:bodyPr/>
          <a:lstStyle/>
          <a:p>
            <a:fld id="{A477ADD7-8C42-4AE3-AB95-3DB110B92C07}" type="slidenum">
              <a:rPr lang="ru-RU" sz="2000" smtClean="0"/>
              <a:t>28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92157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>
            <a:extLst>
              <a:ext uri="{FF2B5EF4-FFF2-40B4-BE49-F238E27FC236}">
                <a16:creationId xmlns:a16="http://schemas.microsoft.com/office/drawing/2014/main" id="{3DA558F7-EE0F-8CA0-CCE1-28CCA5CB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66" y="179756"/>
            <a:ext cx="9401294" cy="332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4">
            <a:extLst>
              <a:ext uri="{FF2B5EF4-FFF2-40B4-BE49-F238E27FC236}">
                <a16:creationId xmlns:a16="http://schemas.microsoft.com/office/drawing/2014/main" id="{5A9AD050-5C8C-2147-039F-3C46CF252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2" y="4037261"/>
            <a:ext cx="186372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8">
            <a:extLst>
              <a:ext uri="{FF2B5EF4-FFF2-40B4-BE49-F238E27FC236}">
                <a16:creationId xmlns:a16="http://schemas.microsoft.com/office/drawing/2014/main" id="{9E122B69-9ED4-AC59-ACFE-18A646A4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352" y="4365873"/>
            <a:ext cx="308927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3">
            <a:extLst>
              <a:ext uri="{FF2B5EF4-FFF2-40B4-BE49-F238E27FC236}">
                <a16:creationId xmlns:a16="http://schemas.microsoft.com/office/drawing/2014/main" id="{32190EFC-2A56-440B-E230-A35AF50D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65" y="3861048"/>
            <a:ext cx="28384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99AE03-B510-9A15-3DF7-9A4B6A36C358}"/>
              </a:ext>
            </a:extLst>
          </p:cNvPr>
          <p:cNvSpPr txBox="1"/>
          <p:nvPr/>
        </p:nvSpPr>
        <p:spPr>
          <a:xfrm>
            <a:off x="267541" y="6247646"/>
            <a:ext cx="8712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Сотрудничество науки (ИФП СО РАН), образования (НГУ, НГТУ) и производства (</a:t>
            </a:r>
            <a:r>
              <a:rPr lang="en-US" sz="1600" i="1" dirty="0"/>
              <a:t>“</a:t>
            </a:r>
            <a:r>
              <a:rPr lang="ru-RU" sz="1600" i="1" dirty="0"/>
              <a:t>Экран ФЭП</a:t>
            </a:r>
            <a:r>
              <a:rPr lang="en-US" sz="1600" i="1" dirty="0"/>
              <a:t>”</a:t>
            </a:r>
            <a:r>
              <a:rPr lang="ru-RU" sz="1600" i="1" dirty="0"/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68D60-F8B8-CC2B-6D51-BE7BAFFB46AC}"/>
              </a:ext>
            </a:extLst>
          </p:cNvPr>
          <p:cNvSpPr txBox="1"/>
          <p:nvPr/>
        </p:nvSpPr>
        <p:spPr>
          <a:xfrm>
            <a:off x="25903" y="91365"/>
            <a:ext cx="111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ОУС-2022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35392" y="1797156"/>
            <a:ext cx="5173111" cy="4478149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endParaRPr lang="ru-RU" sz="1400" dirty="0">
              <a:cs typeface="Arial" panose="020B0604020202020204" pitchFamily="34" charset="0"/>
            </a:endParaRPr>
          </a:p>
          <a:p>
            <a:endParaRPr lang="ru-RU" sz="1400" dirty="0">
              <a:cs typeface="Arial" panose="020B0604020202020204" pitchFamily="34" charset="0"/>
            </a:endParaRPr>
          </a:p>
          <a:p>
            <a:endParaRPr lang="ru-RU" sz="1400" dirty="0">
              <a:cs typeface="Arial" panose="020B0604020202020204" pitchFamily="34" charset="0"/>
            </a:endParaRPr>
          </a:p>
          <a:p>
            <a:endParaRPr lang="ru-RU" sz="1400" dirty="0">
              <a:cs typeface="Arial" panose="020B0604020202020204" pitchFamily="34" charset="0"/>
            </a:endParaRPr>
          </a:p>
          <a:p>
            <a:endParaRPr lang="ru-RU" sz="1400" dirty="0">
              <a:cs typeface="Arial" panose="020B0604020202020204" pitchFamily="34" charset="0"/>
            </a:endParaRPr>
          </a:p>
          <a:p>
            <a:endParaRPr lang="ru-RU" sz="14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4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           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Рис.1                             Рис.2                                Рис.3</a:t>
            </a:r>
          </a:p>
          <a:p>
            <a:pPr marL="890588" indent="-531813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Рис.1 Схема работы детектора в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ARPES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90588" indent="-531813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Рис.2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Картина распределения поляризованной КЛ при инжекции двух пучков электронов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Рис.3 Катодолюминесцентное</a:t>
            </a:r>
            <a:r>
              <a:rPr lang="ru-RU" sz="1400" dirty="0"/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изображение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миры с пространственным разрешением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 5 мкм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 важен для эффективного поиска новых квантовых материалов с необычной спиновой текстурой для решения принципиально новых фундаментальных и прикладных задач в области </a:t>
            </a:r>
            <a:r>
              <a:rPr lang="ru-RU" sz="1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спинтроники</a:t>
            </a:r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 и квантовых вычислений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208" y="6519446"/>
            <a:ext cx="9019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chemeClr val="tx2">
                    <a:lumMod val="60000"/>
                    <a:lumOff val="40000"/>
                  </a:schemeClr>
                </a:solidFill>
                <a:ea typeface="MS Mincho" panose="02020609040205080304" pitchFamily="49" charset="-128"/>
              </a:rPr>
              <a:t>J. </a:t>
            </a:r>
            <a:r>
              <a:rPr lang="ru-RU" sz="1400" i="1" dirty="0" err="1">
                <a:solidFill>
                  <a:schemeClr val="tx2">
                    <a:lumMod val="60000"/>
                    <a:lumOff val="40000"/>
                  </a:schemeClr>
                </a:solidFill>
                <a:ea typeface="MS Mincho" panose="02020609040205080304" pitchFamily="49" charset="-128"/>
              </a:rPr>
              <a:t>Synchrotron</a:t>
            </a:r>
            <a:r>
              <a:rPr lang="ru-RU" sz="1400" i="1" dirty="0">
                <a:solidFill>
                  <a:schemeClr val="tx2">
                    <a:lumMod val="60000"/>
                    <a:lumOff val="40000"/>
                  </a:schemeClr>
                </a:solidFill>
                <a:ea typeface="MS Mincho" panose="02020609040205080304" pitchFamily="49" charset="-128"/>
              </a:rPr>
              <a:t> </a:t>
            </a:r>
            <a:r>
              <a:rPr lang="ru-RU" sz="1400" i="1" dirty="0" err="1">
                <a:solidFill>
                  <a:schemeClr val="tx2">
                    <a:lumMod val="60000"/>
                    <a:lumOff val="40000"/>
                  </a:schemeClr>
                </a:solidFill>
                <a:ea typeface="MS Mincho" panose="02020609040205080304" pitchFamily="49" charset="-128"/>
              </a:rPr>
              <a:t>Rad</a:t>
            </a:r>
            <a:r>
              <a:rPr lang="ru-RU" sz="1400" i="1" dirty="0">
                <a:solidFill>
                  <a:schemeClr val="tx2">
                    <a:lumMod val="60000"/>
                    <a:lumOff val="40000"/>
                  </a:schemeClr>
                </a:solidFill>
                <a:ea typeface="MS Mincho" panose="02020609040205080304" pitchFamily="49" charset="-128"/>
              </a:rPr>
              <a:t>. (2021). 28</a:t>
            </a:r>
            <a:r>
              <a:rPr lang="en-US" sz="1400" i="1" dirty="0">
                <a:solidFill>
                  <a:schemeClr val="tx2">
                    <a:lumMod val="60000"/>
                    <a:lumOff val="40000"/>
                  </a:schemeClr>
                </a:solidFill>
                <a:ea typeface="MS Mincho" panose="02020609040205080304" pitchFamily="49" charset="-128"/>
              </a:rPr>
              <a:t>,</a:t>
            </a:r>
            <a:r>
              <a:rPr lang="ru-RU" sz="1400" i="1" dirty="0">
                <a:solidFill>
                  <a:schemeClr val="tx2">
                    <a:lumMod val="60000"/>
                    <a:lumOff val="40000"/>
                  </a:schemeClr>
                </a:solidFill>
                <a:ea typeface="MS Mincho" panose="02020609040205080304" pitchFamily="49" charset="-128"/>
              </a:rPr>
              <a:t> 864</a:t>
            </a:r>
            <a:endParaRPr lang="ru-RU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7979" y="724419"/>
            <a:ext cx="9135528" cy="79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SFRM2074"/>
              </a:rPr>
              <a:t>Оптический детектор спина свободных электронов на основе полупроводниковых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FRM2074"/>
              </a:rPr>
              <a:t>гетероструктур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SFRM2074"/>
              </a:rPr>
              <a:t> с пространственным разрешением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7899" y="115932"/>
            <a:ext cx="9144000" cy="400050"/>
          </a:xfrm>
          <a:prstGeom prst="rect">
            <a:avLst/>
          </a:prstGeom>
          <a:solidFill>
            <a:srgbClr val="1F49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</a:t>
            </a:r>
            <a:r>
              <a:rPr lang="ru-RU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            Институт физики полупроводников им. А.В. </a:t>
            </a:r>
            <a:r>
              <a:rPr lang="ru-RU" sz="2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Ржанова</a:t>
            </a:r>
            <a:r>
              <a:rPr lang="ru-RU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СО РАН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5437789" y="6525344"/>
            <a:ext cx="3619682" cy="296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3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4597" y="84610"/>
            <a:ext cx="479285" cy="4734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17899" y="1671735"/>
            <a:ext cx="39971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Впервые создан полупроводниковый спин-детектор свободных электронов с пространственным разрешением.  Интегрирование детектора в метод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фотоэмиссии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 угловым разрешением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ARPES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приведет к увеличению эффективности в 10</a:t>
            </a:r>
            <a:r>
              <a:rPr lang="ru-RU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ru-RU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раз превышающей существующие одноканальные спин-детекторы.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Принцип работы:    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инжекция свободных спин-поляризованных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электронов 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гетероструктуру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А</a:t>
            </a:r>
            <a:r>
              <a:rPr lang="ru-RU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 регистрация катодолюминесценции (интенсивность, поляризация)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Впервые измерена картина распределения КЛ при инжекции двух пучков электронов с противоположными направлениями поляризации по спину в структуру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GaAs/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AlGaAs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491781"/>
            <a:ext cx="3899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Совместно с предприятием «Экран-ФЭП»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-399" b="1987"/>
          <a:stretch/>
        </p:blipFill>
        <p:spPr>
          <a:xfrm>
            <a:off x="35496" y="91796"/>
            <a:ext cx="1599892" cy="466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88031" y="6237312"/>
            <a:ext cx="88204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поддержана грантом Министерства науки и высшего образования № 075-15-2020-797 (13.1902.21.0024)</a:t>
            </a:r>
          </a:p>
        </p:txBody>
      </p:sp>
      <p:pic>
        <p:nvPicPr>
          <p:cNvPr id="16" name="Рисунок 2">
            <a:extLst>
              <a:ext uri="{FF2B5EF4-FFF2-40B4-BE49-F238E27FC236}">
                <a16:creationId xmlns:a16="http://schemas.microsoft.com/office/drawing/2014/main" id="{75C9FD07-3ECF-4421-BB77-AA5E7FBC2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92" y="1785541"/>
            <a:ext cx="1500703" cy="162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E97C81-4F45-406D-9435-5B03C762E3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72816"/>
            <a:ext cx="1368152" cy="170403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311A263-0E11-47EB-8810-8B95DD5CCF2F}"/>
              </a:ext>
            </a:extLst>
          </p:cNvPr>
          <p:cNvGrpSpPr/>
          <p:nvPr/>
        </p:nvGrpSpPr>
        <p:grpSpPr>
          <a:xfrm>
            <a:off x="7215203" y="1774585"/>
            <a:ext cx="1749285" cy="1654416"/>
            <a:chOff x="8746546" y="4146046"/>
            <a:chExt cx="3118563" cy="2525780"/>
          </a:xfrm>
        </p:grpSpPr>
        <p:pic>
          <p:nvPicPr>
            <p:cNvPr id="23" name="Рисунок 4">
              <a:extLst>
                <a:ext uri="{FF2B5EF4-FFF2-40B4-BE49-F238E27FC236}">
                  <a16:creationId xmlns:a16="http://schemas.microsoft.com/office/drawing/2014/main" id="{E614F881-1DA6-441B-A356-1453CFF06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6" y="4146046"/>
              <a:ext cx="3118563" cy="2525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A148210-5CDB-40AA-981B-F9259614A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9140" y="4866451"/>
              <a:ext cx="1687695" cy="1281111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3A4147A-0D46-4139-87B2-2167850C08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7" y="1795760"/>
            <a:ext cx="9144000" cy="4120000"/>
          </a:xfrm>
          <a:prstGeom prst="rect">
            <a:avLst/>
          </a:prstGeom>
        </p:spPr>
      </p:pic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C7820D03-041C-E941-5DA2-0EBA01367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8" y="231614"/>
            <a:ext cx="836295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00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2">
            <a:extLst>
              <a:ext uri="{FF2B5EF4-FFF2-40B4-BE49-F238E27FC236}">
                <a16:creationId xmlns:a16="http://schemas.microsoft.com/office/drawing/2014/main" id="{E01D887E-1D30-4D46-A1B4-6A6FF5DE3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7" y="2353291"/>
            <a:ext cx="3624118" cy="270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Номер слайда 5">
            <a:extLst>
              <a:ext uri="{FF2B5EF4-FFF2-40B4-BE49-F238E27FC236}">
                <a16:creationId xmlns:a16="http://schemas.microsoft.com/office/drawing/2014/main" id="{DEA9A069-DF73-425D-9B96-B2476CC7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729D2D-9871-463B-8116-F84B863F4134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400"/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7BACF55F-7166-4903-9D11-72AFFDBDFD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495991"/>
            <a:ext cx="3286125" cy="432346"/>
          </a:xfrm>
        </p:spPr>
        <p:txBody>
          <a:bodyPr/>
          <a:lstStyle/>
          <a:p>
            <a:r>
              <a:rPr lang="en-US" altLang="ru-RU" sz="2000" b="1" dirty="0">
                <a:latin typeface="Times New Roman" panose="02020603050405020304" pitchFamily="18" charset="0"/>
              </a:rPr>
              <a:t>Mott detector</a:t>
            </a:r>
            <a:endParaRPr lang="ru-RU" altLang="ru-RU" sz="2000" b="1" dirty="0">
              <a:latin typeface="Times New Roman" panose="02020603050405020304" pitchFamily="18" charset="0"/>
            </a:endParaRPr>
          </a:p>
        </p:txBody>
      </p:sp>
      <p:pic>
        <p:nvPicPr>
          <p:cNvPr id="6150" name="Picture 750">
            <a:extLst>
              <a:ext uri="{FF2B5EF4-FFF2-40B4-BE49-F238E27FC236}">
                <a16:creationId xmlns:a16="http://schemas.microsoft.com/office/drawing/2014/main" id="{63CDEF11-BD55-418D-97BE-CFE37E173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" y="1235334"/>
            <a:ext cx="439261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6">
            <a:extLst>
              <a:ext uri="{FF2B5EF4-FFF2-40B4-BE49-F238E27FC236}">
                <a16:creationId xmlns:a16="http://schemas.microsoft.com/office/drawing/2014/main" id="{1B781FD8-A363-472A-AEBE-40CBA48A2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4" y="28954"/>
            <a:ext cx="8964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7030A0"/>
                </a:solidFill>
                <a:latin typeface="+mj-lt"/>
              </a:rPr>
              <a:t>Регистрация спина электрона в физике высоких и низких энергий</a:t>
            </a:r>
            <a:endParaRPr lang="ru-RU" altLang="ru-RU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154" name="TextBox 9">
            <a:extLst>
              <a:ext uri="{FF2B5EF4-FFF2-40B4-BE49-F238E27FC236}">
                <a16:creationId xmlns:a16="http://schemas.microsoft.com/office/drawing/2014/main" id="{A614209C-0399-497A-83D8-ED3D21353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" y="951958"/>
            <a:ext cx="4012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dirty="0"/>
              <a:t>- based on the spin-orbit interaction of electrons </a:t>
            </a:r>
          </a:p>
        </p:txBody>
      </p:sp>
      <p:pic>
        <p:nvPicPr>
          <p:cNvPr id="6156" name="Picture 4">
            <a:extLst>
              <a:ext uri="{FF2B5EF4-FFF2-40B4-BE49-F238E27FC236}">
                <a16:creationId xmlns:a16="http://schemas.microsoft.com/office/drawing/2014/main" id="{FCD5540D-97AE-4ECE-8AB6-B23B000EA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6" y="4925669"/>
            <a:ext cx="2808287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C01ACA-532F-4D5F-A98D-16D2038DB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829" y="579816"/>
            <a:ext cx="4000500" cy="9906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DE4C6B1-9187-4CD1-B358-978234002593}"/>
              </a:ext>
            </a:extLst>
          </p:cNvPr>
          <p:cNvGrpSpPr/>
          <p:nvPr/>
        </p:nvGrpSpPr>
        <p:grpSpPr>
          <a:xfrm>
            <a:off x="4375150" y="1673604"/>
            <a:ext cx="4768850" cy="3097212"/>
            <a:chOff x="112713" y="595313"/>
            <a:chExt cx="4768850" cy="3097212"/>
          </a:xfrm>
        </p:grpSpPr>
        <p:graphicFrame>
          <p:nvGraphicFramePr>
            <p:cNvPr id="11" name="Объект 9">
              <a:extLst>
                <a:ext uri="{FF2B5EF4-FFF2-40B4-BE49-F238E27FC236}">
                  <a16:creationId xmlns:a16="http://schemas.microsoft.com/office/drawing/2014/main" id="{0BC8D43B-A971-484B-A07B-8FFC1B9DEB5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2576972"/>
                </p:ext>
              </p:extLst>
            </p:nvPr>
          </p:nvGraphicFramePr>
          <p:xfrm>
            <a:off x="250825" y="814388"/>
            <a:ext cx="4297363" cy="2878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4296782" imgH="2878921" progId="CorelDraw.Graphic.17">
                    <p:embed/>
                  </p:oleObj>
                </mc:Choice>
                <mc:Fallback>
                  <p:oleObj name="CorelDRAW" r:id="rId7" imgW="4296782" imgH="2878921" progId="CorelDraw.Graphic.17">
                    <p:embed/>
                    <p:pic>
                      <p:nvPicPr>
                        <p:cNvPr id="32770" name="Объект 9">
                          <a:extLst>
                            <a:ext uri="{FF2B5EF4-FFF2-40B4-BE49-F238E27FC236}">
                              <a16:creationId xmlns:a16="http://schemas.microsoft.com/office/drawing/2014/main" id="{D5E1D206-888E-4769-BA42-A25E9425520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825" y="814388"/>
                          <a:ext cx="4297363" cy="2878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Прямоугольник 29">
              <a:extLst>
                <a:ext uri="{FF2B5EF4-FFF2-40B4-BE49-F238E27FC236}">
                  <a16:creationId xmlns:a16="http://schemas.microsoft.com/office/drawing/2014/main" id="{55E364A0-A703-4CE1-820A-50F7B04E5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675" y="1771650"/>
              <a:ext cx="54451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3600"/>
                <a:t>e</a:t>
              </a:r>
              <a:r>
                <a:rPr lang="en-US" altLang="ru-RU" sz="3600" baseline="30000"/>
                <a:t>-</a:t>
              </a:r>
              <a:endParaRPr lang="ru-RU" altLang="ru-RU" baseline="30000"/>
            </a:p>
          </p:txBody>
        </p:sp>
        <p:sp>
          <p:nvSpPr>
            <p:cNvPr id="14" name="Прямоугольник 33">
              <a:extLst>
                <a:ext uri="{FF2B5EF4-FFF2-40B4-BE49-F238E27FC236}">
                  <a16:creationId xmlns:a16="http://schemas.microsoft.com/office/drawing/2014/main" id="{D776D760-97D7-49A0-B7BE-72E9DB1B9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900" y="2592388"/>
              <a:ext cx="54451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/>
                <a:t>S</a:t>
              </a:r>
              <a:r>
                <a:rPr lang="en-US" altLang="ru-RU" sz="2800" baseline="-25000"/>
                <a:t>z</a:t>
              </a:r>
              <a:endParaRPr lang="ru-RU" altLang="ru-RU" sz="2400" baseline="-25000"/>
            </a:p>
          </p:txBody>
        </p:sp>
        <p:sp>
          <p:nvSpPr>
            <p:cNvPr id="15" name="Прямоугольник 34">
              <a:extLst>
                <a:ext uri="{FF2B5EF4-FFF2-40B4-BE49-F238E27FC236}">
                  <a16:creationId xmlns:a16="http://schemas.microsoft.com/office/drawing/2014/main" id="{2C083DD2-6DB2-4104-B054-068F36C6B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2438" y="1833563"/>
              <a:ext cx="6191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3600" i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l-GR" altLang="ru-RU" sz="3600" i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endParaRPr lang="ru-RU" altLang="ru-RU" i="1" baseline="3000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рямоугольник 35">
              <a:extLst>
                <a:ext uri="{FF2B5EF4-FFF2-40B4-BE49-F238E27FC236}">
                  <a16:creationId xmlns:a16="http://schemas.microsoft.com/office/drawing/2014/main" id="{9DD5F8A4-046E-4622-9E47-278DBAA2F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6325" y="1449388"/>
              <a:ext cx="620713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ru-RU" sz="3600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ru-RU" sz="3600" i="1" baseline="30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ru-RU" altLang="ru-RU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36">
              <a:extLst>
                <a:ext uri="{FF2B5EF4-FFF2-40B4-BE49-F238E27FC236}">
                  <a16:creationId xmlns:a16="http://schemas.microsoft.com/office/drawing/2014/main" id="{CD9A38DC-AD51-415C-908A-1CBA3B5B5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50" y="2684463"/>
              <a:ext cx="630238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ru-RU" sz="36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ru-RU" sz="36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ru-RU" sz="3600" i="1" baseline="300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ru-RU" altLang="ru-RU" i="1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рямоугольник 37">
              <a:extLst>
                <a:ext uri="{FF2B5EF4-FFF2-40B4-BE49-F238E27FC236}">
                  <a16:creationId xmlns:a16="http://schemas.microsoft.com/office/drawing/2014/main" id="{D605998A-6C04-4153-A37D-224DABCAB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563" y="1081088"/>
              <a:ext cx="363537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/>
                <a:t>z</a:t>
              </a:r>
              <a:endParaRPr lang="ru-RU" altLang="ru-RU" sz="2400" baseline="-25000"/>
            </a:p>
          </p:txBody>
        </p:sp>
        <p:sp>
          <p:nvSpPr>
            <p:cNvPr id="19" name="Прямоугольник 38">
              <a:extLst>
                <a:ext uri="{FF2B5EF4-FFF2-40B4-BE49-F238E27FC236}">
                  <a16:creationId xmlns:a16="http://schemas.microsoft.com/office/drawing/2014/main" id="{0ABD9C18-8F74-49ED-9D3A-7ED684210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595313"/>
              <a:ext cx="3635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/>
                <a:t>x</a:t>
              </a:r>
              <a:endParaRPr lang="ru-RU" altLang="ru-RU" sz="2400" baseline="-25000"/>
            </a:p>
          </p:txBody>
        </p:sp>
        <p:sp>
          <p:nvSpPr>
            <p:cNvPr id="20" name="Прямоугольник 39">
              <a:extLst>
                <a:ext uri="{FF2B5EF4-FFF2-40B4-BE49-F238E27FC236}">
                  <a16:creationId xmlns:a16="http://schemas.microsoft.com/office/drawing/2014/main" id="{7F8C2403-7EEE-4C6F-BBC1-145BC233E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13" y="1368425"/>
              <a:ext cx="36353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/>
                <a:t>y</a:t>
              </a:r>
              <a:endParaRPr lang="ru-RU" altLang="ru-RU" sz="2400" baseline="-25000"/>
            </a:p>
          </p:txBody>
        </p:sp>
        <p:sp>
          <p:nvSpPr>
            <p:cNvPr id="21" name="Прямоугольник 40">
              <a:extLst>
                <a:ext uri="{FF2B5EF4-FFF2-40B4-BE49-F238E27FC236}">
                  <a16:creationId xmlns:a16="http://schemas.microsoft.com/office/drawing/2014/main" id="{00B56320-8B7E-45BB-A34E-8737CDCC5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9013" y="1162050"/>
              <a:ext cx="8255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/>
                <a:t>GaAs</a:t>
              </a:r>
              <a:endParaRPr lang="ru-RU" altLang="ru-RU" sz="1800" baseline="-25000"/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982AB75A-C663-473B-B2B0-4ACD115D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4800059"/>
            <a:ext cx="2758224" cy="192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9">
            <a:extLst>
              <a:ext uri="{FF2B5EF4-FFF2-40B4-BE49-F238E27FC236}">
                <a16:creationId xmlns:a16="http://schemas.microsoft.com/office/drawing/2014/main" id="{AD8F3E6B-3053-FE83-B3A5-56642018D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18023"/>
            <a:ext cx="1578645" cy="157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19">
            <a:extLst>
              <a:ext uri="{FF2B5EF4-FFF2-40B4-BE49-F238E27FC236}">
                <a16:creationId xmlns:a16="http://schemas.microsoft.com/office/drawing/2014/main" id="{BE805ACD-E128-C465-7002-29B506578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73" y="1045369"/>
            <a:ext cx="3251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Спиновый вакуумный фотодиод</a:t>
            </a:r>
          </a:p>
        </p:txBody>
      </p:sp>
      <p:pic>
        <p:nvPicPr>
          <p:cNvPr id="8201" name="Picture 18">
            <a:extLst>
              <a:ext uri="{FF2B5EF4-FFF2-40B4-BE49-F238E27FC236}">
                <a16:creationId xmlns:a16="http://schemas.microsoft.com/office/drawing/2014/main" id="{B48BB16C-AD52-FBD3-64E2-B436AACF6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050" y="6070828"/>
            <a:ext cx="834717" cy="65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2" name="TextBox 25">
            <a:extLst>
              <a:ext uri="{FF2B5EF4-FFF2-40B4-BE49-F238E27FC236}">
                <a16:creationId xmlns:a16="http://schemas.microsoft.com/office/drawing/2014/main" id="{001D3843-2398-8C16-B487-2CD61828D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300">
                <a:solidFill>
                  <a:srgbClr val="7030A0"/>
                </a:solidFill>
                <a:latin typeface="Arial" panose="020B0604020202020204" pitchFamily="34" charset="0"/>
              </a:rPr>
              <a:t>Спиновый вакуумный фотодиод с полупроводниковыми электродами с эффективным отрицательным электронным сродством</a:t>
            </a:r>
          </a:p>
        </p:txBody>
      </p:sp>
      <p:sp>
        <p:nvSpPr>
          <p:cNvPr id="8203" name="TextBox 26">
            <a:extLst>
              <a:ext uri="{FF2B5EF4-FFF2-40B4-BE49-F238E27FC236}">
                <a16:creationId xmlns:a16="http://schemas.microsoft.com/office/drawing/2014/main" id="{6B549F26-5E00-4331-2F76-5F508EE91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229" y="4468813"/>
            <a:ext cx="2160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Фотоэмиссионный солнечный элемент</a:t>
            </a:r>
          </a:p>
        </p:txBody>
      </p:sp>
      <p:sp>
        <p:nvSpPr>
          <p:cNvPr id="8204" name="TextBox 27">
            <a:extLst>
              <a:ext uri="{FF2B5EF4-FFF2-40B4-BE49-F238E27FC236}">
                <a16:creationId xmlns:a16="http://schemas.microsoft.com/office/drawing/2014/main" id="{93B22C7A-781F-B270-F33E-3D468D0A9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785813"/>
            <a:ext cx="2651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Свойства и применения:</a:t>
            </a:r>
          </a:p>
        </p:txBody>
      </p:sp>
      <p:sp>
        <p:nvSpPr>
          <p:cNvPr id="8205" name="TextBox 28">
            <a:extLst>
              <a:ext uri="{FF2B5EF4-FFF2-40B4-BE49-F238E27FC236}">
                <a16:creationId xmlns:a16="http://schemas.microsoft.com/office/drawing/2014/main" id="{D4C50AB2-FB5C-566E-BB91-4898FCAC2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813" y="1214438"/>
            <a:ext cx="23225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Изучение </a:t>
            </a:r>
            <a:r>
              <a:rPr lang="ru-RU" altLang="ru-RU" sz="1400" dirty="0" err="1">
                <a:latin typeface="Arial" panose="020B0604020202020204" pitchFamily="34" charset="0"/>
              </a:rPr>
              <a:t>фотоэмиссии</a:t>
            </a:r>
            <a:r>
              <a:rPr lang="ru-RU" altLang="ru-RU" sz="1400" dirty="0">
                <a:latin typeface="Arial" panose="020B0604020202020204" pitchFamily="34" charset="0"/>
              </a:rPr>
              <a:t> электронов очень низкой энергии</a:t>
            </a:r>
          </a:p>
        </p:txBody>
      </p:sp>
      <p:sp>
        <p:nvSpPr>
          <p:cNvPr id="8206" name="TextBox 29">
            <a:extLst>
              <a:ext uri="{FF2B5EF4-FFF2-40B4-BE49-F238E27FC236}">
                <a16:creationId xmlns:a16="http://schemas.microsoft.com/office/drawing/2014/main" id="{485B95D1-00F5-26F9-1331-D408A3045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944" y="1989046"/>
            <a:ext cx="24685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Изучение инжекции электронов в полупроводниковые гетероструктуры</a:t>
            </a:r>
          </a:p>
        </p:txBody>
      </p:sp>
      <p:sp>
        <p:nvSpPr>
          <p:cNvPr id="8207" name="TextBox 30">
            <a:extLst>
              <a:ext uri="{FF2B5EF4-FFF2-40B4-BE49-F238E27FC236}">
                <a16:creationId xmlns:a16="http://schemas.microsoft.com/office/drawing/2014/main" id="{2DF7E340-CF96-38CF-B4F7-8DC047F38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628" y="2979097"/>
            <a:ext cx="20510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Спин-детектор свободных электронов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C70EE29-DD74-F3CA-D254-9EEA87C5B2FA}"/>
              </a:ext>
            </a:extLst>
          </p:cNvPr>
          <p:cNvSpPr/>
          <p:nvPr/>
        </p:nvSpPr>
        <p:spPr>
          <a:xfrm>
            <a:off x="6122988" y="1174750"/>
            <a:ext cx="2382837" cy="383063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09" name="TextBox 32">
            <a:extLst>
              <a:ext uri="{FF2B5EF4-FFF2-40B4-BE49-F238E27FC236}">
                <a16:creationId xmlns:a16="http://schemas.microsoft.com/office/drawing/2014/main" id="{065780D4-44BB-2894-D048-4E8E37A71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238" y="6460606"/>
            <a:ext cx="2681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+mn-lt"/>
              </a:rPr>
              <a:t>Scientific Reports 7, 16154, (2017)</a:t>
            </a:r>
            <a:endParaRPr lang="ru-RU" altLang="ru-RU" sz="1400" dirty="0">
              <a:latin typeface="+mn-lt"/>
            </a:endParaRPr>
          </a:p>
        </p:txBody>
      </p:sp>
      <p:sp>
        <p:nvSpPr>
          <p:cNvPr id="8210" name="TextBox 33">
            <a:extLst>
              <a:ext uri="{FF2B5EF4-FFF2-40B4-BE49-F238E27FC236}">
                <a16:creationId xmlns:a16="http://schemas.microsoft.com/office/drawing/2014/main" id="{E004E61E-F3AB-22CD-D185-E2B77E02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561" y="6204611"/>
            <a:ext cx="25987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+mn-lt"/>
              </a:rPr>
              <a:t>Phys. Rev. Appl. 8, (2017) 034026</a:t>
            </a:r>
            <a:endParaRPr lang="ru-RU" altLang="ru-RU" sz="1400" dirty="0">
              <a:latin typeface="+mn-lt"/>
            </a:endParaRPr>
          </a:p>
        </p:txBody>
      </p:sp>
      <p:sp>
        <p:nvSpPr>
          <p:cNvPr id="8211" name="TextBox 2">
            <a:extLst>
              <a:ext uri="{FF2B5EF4-FFF2-40B4-BE49-F238E27FC236}">
                <a16:creationId xmlns:a16="http://schemas.microsoft.com/office/drawing/2014/main" id="{261E9431-754D-E336-4F36-F57DB1C19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438" y="5938768"/>
            <a:ext cx="294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Ultramicroscopy 218 (2020) 113076</a:t>
            </a:r>
            <a:endParaRPr lang="ru-RU" altLang="ru-RU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12" name="TextBox 4">
            <a:extLst>
              <a:ext uri="{FF2B5EF4-FFF2-40B4-BE49-F238E27FC236}">
                <a16:creationId xmlns:a16="http://schemas.microsoft.com/office/drawing/2014/main" id="{1AB61F43-054A-0816-9116-140AAA61E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944" y="5676711"/>
            <a:ext cx="272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J. Synchrotron Rad. (2021) 28</a:t>
            </a:r>
            <a:endParaRPr lang="ru-RU" altLang="ru-RU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13" name="TextBox 5">
            <a:extLst>
              <a:ext uri="{FF2B5EF4-FFF2-40B4-BE49-F238E27FC236}">
                <a16:creationId xmlns:a16="http://schemas.microsoft.com/office/drawing/2014/main" id="{88C04B7F-433B-9F1B-0B95-4B5C80009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944" y="5452196"/>
            <a:ext cx="272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Phys. Rev. Lett.  (2022)</a:t>
            </a:r>
            <a:r>
              <a:rPr lang="ru-RU" alt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129</a:t>
            </a:r>
            <a:endParaRPr lang="ru-RU" altLang="ru-RU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14" name="Номер слайда 1">
            <a:extLst>
              <a:ext uri="{FF2B5EF4-FFF2-40B4-BE49-F238E27FC236}">
                <a16:creationId xmlns:a16="http://schemas.microsoft.com/office/drawing/2014/main" id="{1FEBE9F7-0670-5733-CD13-B3149DF759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974904" y="645333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6A78E9-7DBA-411A-A722-9198EA9E0AC1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3DCFD-251F-4E9D-159B-49F796FDCEBB}"/>
              </a:ext>
            </a:extLst>
          </p:cNvPr>
          <p:cNvSpPr txBox="1"/>
          <p:nvPr/>
        </p:nvSpPr>
        <p:spPr>
          <a:xfrm>
            <a:off x="6066944" y="5229200"/>
            <a:ext cx="2468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Nanomaterials </a:t>
            </a:r>
            <a:r>
              <a:rPr lang="ru-RU" sz="14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 (</a:t>
            </a:r>
            <a:r>
              <a:rPr lang="en-US" sz="14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2023</a:t>
            </a:r>
            <a:r>
              <a:rPr lang="ru-RU" sz="14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)</a:t>
            </a:r>
            <a:r>
              <a:rPr lang="en-US" sz="14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 13, 422</a:t>
            </a:r>
            <a:endParaRPr lang="ru-RU" sz="1400" dirty="0"/>
          </a:p>
        </p:txBody>
      </p:sp>
      <p:sp>
        <p:nvSpPr>
          <p:cNvPr id="25" name="TextBox 30">
            <a:extLst>
              <a:ext uri="{FF2B5EF4-FFF2-40B4-BE49-F238E27FC236}">
                <a16:creationId xmlns:a16="http://schemas.microsoft.com/office/drawing/2014/main" id="{0533E9EB-C508-48E4-9721-354CE7225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700" y="3712367"/>
            <a:ext cx="20510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Источник спин-поляризованных  электронов</a:t>
            </a:r>
          </a:p>
        </p:txBody>
      </p:sp>
      <p:sp>
        <p:nvSpPr>
          <p:cNvPr id="2" name="TextBox 33">
            <a:extLst>
              <a:ext uri="{FF2B5EF4-FFF2-40B4-BE49-F238E27FC236}">
                <a16:creationId xmlns:a16="http://schemas.microsoft.com/office/drawing/2014/main" id="{5C8A59B3-E3BB-5FA8-B683-9CFEECE92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1538" y="5013176"/>
            <a:ext cx="187483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400" dirty="0">
                <a:latin typeface="+mn-lt"/>
              </a:rPr>
              <a:t>Phys. Rev. Appl.  (20</a:t>
            </a:r>
            <a:r>
              <a:rPr lang="ru-RU" altLang="ru-RU" sz="1400" dirty="0">
                <a:latin typeface="+mn-lt"/>
              </a:rPr>
              <a:t>24</a:t>
            </a:r>
            <a:r>
              <a:rPr lang="en-US" altLang="ru-RU" sz="1400" dirty="0">
                <a:latin typeface="+mn-lt"/>
              </a:rPr>
              <a:t>)</a:t>
            </a:r>
            <a:endParaRPr lang="ru-RU" altLang="ru-RU" sz="1400" dirty="0">
              <a:latin typeface="+mn-lt"/>
            </a:endParaRPr>
          </a:p>
        </p:txBody>
      </p:sp>
      <p:pic>
        <p:nvPicPr>
          <p:cNvPr id="4" name="Picture 3" descr="us_per">
            <a:extLst>
              <a:ext uri="{FF2B5EF4-FFF2-40B4-BE49-F238E27FC236}">
                <a16:creationId xmlns:a16="http://schemas.microsoft.com/office/drawing/2014/main" id="{7CC84BFE-5427-3451-75A2-1490EE529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416" y="3368013"/>
            <a:ext cx="3744913" cy="2808288"/>
          </a:xfrm>
          <a:prstGeom prst="rect">
            <a:avLst/>
          </a:prstGeom>
          <a:noFill/>
        </p:spPr>
      </p:pic>
      <p:pic>
        <p:nvPicPr>
          <p:cNvPr id="5" name="Рисунок 25" descr="приборы2.jpg">
            <a:extLst>
              <a:ext uri="{FF2B5EF4-FFF2-40B4-BE49-F238E27FC236}">
                <a16:creationId xmlns:a16="http://schemas.microsoft.com/office/drawing/2014/main" id="{24C3D988-FFC8-2D89-D7DC-53A38AF94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3564289" y="1628800"/>
            <a:ext cx="2123361" cy="136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DCE7E55-9C71-7F54-124C-8E6D95036559}"/>
              </a:ext>
            </a:extLst>
          </p:cNvPr>
          <p:cNvSpPr txBox="1"/>
          <p:nvPr/>
        </p:nvSpPr>
        <p:spPr>
          <a:xfrm>
            <a:off x="617538" y="3148013"/>
            <a:ext cx="4556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7030A0"/>
                </a:solidFill>
                <a:latin typeface="+mj-lt"/>
              </a:rPr>
              <a:t>CsI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D7937-79FA-3017-1390-C7E593FC3F0A}"/>
              </a:ext>
            </a:extLst>
          </p:cNvPr>
          <p:cNvSpPr txBox="1"/>
          <p:nvPr/>
        </p:nvSpPr>
        <p:spPr>
          <a:xfrm>
            <a:off x="1649413" y="3148013"/>
            <a:ext cx="10191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7030A0"/>
                </a:solidFill>
                <a:latin typeface="+mj-lt"/>
              </a:rPr>
              <a:t>Al</a:t>
            </a:r>
            <a:r>
              <a:rPr lang="en-US" b="1" baseline="-25000" dirty="0">
                <a:solidFill>
                  <a:srgbClr val="7030A0"/>
                </a:solidFill>
                <a:latin typeface="+mj-lt"/>
              </a:rPr>
              <a:t>x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Ga</a:t>
            </a:r>
            <a:r>
              <a:rPr lang="en-US" b="1" baseline="-25000" dirty="0">
                <a:solidFill>
                  <a:srgbClr val="7030A0"/>
                </a:solidFill>
                <a:latin typeface="+mj-lt"/>
              </a:rPr>
              <a:t>1-x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N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70E52-E828-B51E-BEFE-91C7BE19929E}"/>
              </a:ext>
            </a:extLst>
          </p:cNvPr>
          <p:cNvSpPr txBox="1"/>
          <p:nvPr/>
        </p:nvSpPr>
        <p:spPr>
          <a:xfrm>
            <a:off x="1600200" y="3470275"/>
            <a:ext cx="6048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7030A0"/>
                </a:solidFill>
                <a:latin typeface="+mj-lt"/>
              </a:rPr>
              <a:t>CsTe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1504709-E9A0-5733-BE3B-7D91B6D2F7F7}"/>
              </a:ext>
            </a:extLst>
          </p:cNvPr>
          <p:cNvCxnSpPr/>
          <p:nvPr/>
        </p:nvCxnSpPr>
        <p:spPr>
          <a:xfrm flipH="1">
            <a:off x="617538" y="3867150"/>
            <a:ext cx="17462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DAAA4AF-92D8-69D0-473E-9FAFBBBDFF6C}"/>
              </a:ext>
            </a:extLst>
          </p:cNvPr>
          <p:cNvSpPr txBox="1"/>
          <p:nvPr/>
        </p:nvSpPr>
        <p:spPr>
          <a:xfrm>
            <a:off x="3276600" y="3178175"/>
            <a:ext cx="6635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GaAs</a:t>
            </a:r>
            <a:endParaRPr lang="ru-RU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5F8871-3185-CEDE-1FE3-23D1DCD77E51}"/>
              </a:ext>
            </a:extLst>
          </p:cNvPr>
          <p:cNvSpPr txBox="1"/>
          <p:nvPr/>
        </p:nvSpPr>
        <p:spPr>
          <a:xfrm>
            <a:off x="3276600" y="3487738"/>
            <a:ext cx="8683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Na</a:t>
            </a:r>
            <a:r>
              <a:rPr lang="en-US" b="1" baseline="-25000" dirty="0">
                <a:latin typeface="+mj-lt"/>
              </a:rPr>
              <a:t>2</a:t>
            </a:r>
            <a:r>
              <a:rPr lang="en-US" b="1" dirty="0">
                <a:latin typeface="+mj-lt"/>
              </a:rPr>
              <a:t>KSb</a:t>
            </a:r>
            <a:endParaRPr lang="ru-RU" b="1" dirty="0">
              <a:latin typeface="+mj-lt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05361C4-786A-7ACF-71F8-BA18282AD92C}"/>
              </a:ext>
            </a:extLst>
          </p:cNvPr>
          <p:cNvCxnSpPr/>
          <p:nvPr/>
        </p:nvCxnSpPr>
        <p:spPr>
          <a:xfrm>
            <a:off x="2363788" y="3867150"/>
            <a:ext cx="235902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3357C14-1E14-F9EB-85F8-D4AC4844ABA7}"/>
              </a:ext>
            </a:extLst>
          </p:cNvPr>
          <p:cNvCxnSpPr/>
          <p:nvPr/>
        </p:nvCxnSpPr>
        <p:spPr>
          <a:xfrm>
            <a:off x="2363788" y="3671888"/>
            <a:ext cx="0" cy="411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FB8788F-78BE-85CA-5B52-5C49CD2607C0}"/>
              </a:ext>
            </a:extLst>
          </p:cNvPr>
          <p:cNvSpPr txBox="1"/>
          <p:nvPr/>
        </p:nvSpPr>
        <p:spPr>
          <a:xfrm>
            <a:off x="4860925" y="3170238"/>
            <a:ext cx="11017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7030A0"/>
                </a:solidFill>
                <a:latin typeface="+mj-lt"/>
              </a:rPr>
              <a:t>In</a:t>
            </a:r>
            <a:r>
              <a:rPr lang="en-US" b="1" baseline="-25000" dirty="0">
                <a:solidFill>
                  <a:srgbClr val="7030A0"/>
                </a:solidFill>
                <a:latin typeface="+mj-lt"/>
              </a:rPr>
              <a:t>x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Ga</a:t>
            </a:r>
            <a:r>
              <a:rPr lang="en-US" b="1" baseline="-25000" dirty="0">
                <a:solidFill>
                  <a:srgbClr val="7030A0"/>
                </a:solidFill>
                <a:latin typeface="+mj-lt"/>
              </a:rPr>
              <a:t>1-x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As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ECA6CF8E-C828-C12B-4396-B62BFCADE794}"/>
              </a:ext>
            </a:extLst>
          </p:cNvPr>
          <p:cNvCxnSpPr/>
          <p:nvPr/>
        </p:nvCxnSpPr>
        <p:spPr>
          <a:xfrm>
            <a:off x="4722813" y="3867150"/>
            <a:ext cx="3167062" cy="11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B8F49C8-3029-CB5B-5E5E-EB8282EB29F8}"/>
              </a:ext>
            </a:extLst>
          </p:cNvPr>
          <p:cNvCxnSpPr/>
          <p:nvPr/>
        </p:nvCxnSpPr>
        <p:spPr>
          <a:xfrm>
            <a:off x="6089650" y="3625850"/>
            <a:ext cx="0" cy="411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5" name="TextBox 22">
            <a:extLst>
              <a:ext uri="{FF2B5EF4-FFF2-40B4-BE49-F238E27FC236}">
                <a16:creationId xmlns:a16="http://schemas.microsoft.com/office/drawing/2014/main" id="{E7526D1D-70E9-225B-69B6-F64B75798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725" y="3254375"/>
            <a:ext cx="2085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Пиромишень +ЭОП</a:t>
            </a:r>
          </a:p>
        </p:txBody>
      </p:sp>
      <p:sp>
        <p:nvSpPr>
          <p:cNvPr id="8206" name="TextBox 23">
            <a:extLst>
              <a:ext uri="{FF2B5EF4-FFF2-40B4-BE49-F238E27FC236}">
                <a16:creationId xmlns:a16="http://schemas.microsoft.com/office/drawing/2014/main" id="{16557C18-7EDD-0A8C-71DA-C5C9EE4E6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5099050"/>
            <a:ext cx="2024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Солнечно-слепые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7B41B989-3315-96CD-C97C-AA580BF7311E}"/>
              </a:ext>
            </a:extLst>
          </p:cNvPr>
          <p:cNvCxnSpPr/>
          <p:nvPr/>
        </p:nvCxnSpPr>
        <p:spPr>
          <a:xfrm>
            <a:off x="4751388" y="3662363"/>
            <a:ext cx="0" cy="411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8" name="TextBox 25">
            <a:extLst>
              <a:ext uri="{FF2B5EF4-FFF2-40B4-BE49-F238E27FC236}">
                <a16:creationId xmlns:a16="http://schemas.microsoft.com/office/drawing/2014/main" id="{4F6AE702-92DC-7C2C-6117-9FC1AA515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63" y="4129088"/>
            <a:ext cx="593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0.36</a:t>
            </a:r>
          </a:p>
        </p:txBody>
      </p:sp>
      <p:sp>
        <p:nvSpPr>
          <p:cNvPr id="8209" name="TextBox 26">
            <a:extLst>
              <a:ext uri="{FF2B5EF4-FFF2-40B4-BE49-F238E27FC236}">
                <a16:creationId xmlns:a16="http://schemas.microsoft.com/office/drawing/2014/main" id="{E4AB4E2A-492C-F0BD-7CDF-B48B1C8B5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4135438"/>
            <a:ext cx="47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</a:p>
        </p:txBody>
      </p:sp>
      <p:sp>
        <p:nvSpPr>
          <p:cNvPr id="8210" name="TextBox 27">
            <a:extLst>
              <a:ext uri="{FF2B5EF4-FFF2-40B4-BE49-F238E27FC236}">
                <a16:creationId xmlns:a16="http://schemas.microsoft.com/office/drawing/2014/main" id="{49DE381D-8AD8-1D72-2705-2E7ECA6F7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4098925"/>
            <a:ext cx="47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</a:p>
        </p:txBody>
      </p:sp>
      <p:sp>
        <p:nvSpPr>
          <p:cNvPr id="8211" name="TextBox 28">
            <a:extLst>
              <a:ext uri="{FF2B5EF4-FFF2-40B4-BE49-F238E27FC236}">
                <a16:creationId xmlns:a16="http://schemas.microsoft.com/office/drawing/2014/main" id="{A763E088-E45D-343B-71F5-E79F6FFA7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463" y="4083050"/>
            <a:ext cx="41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92877FF-511D-B208-3128-99FB9C6E763C}"/>
              </a:ext>
            </a:extLst>
          </p:cNvPr>
          <p:cNvCxnSpPr/>
          <p:nvPr/>
        </p:nvCxnSpPr>
        <p:spPr>
          <a:xfrm>
            <a:off x="1073150" y="3662363"/>
            <a:ext cx="0" cy="411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3" name="TextBox 30">
            <a:extLst>
              <a:ext uri="{FF2B5EF4-FFF2-40B4-BE49-F238E27FC236}">
                <a16:creationId xmlns:a16="http://schemas.microsoft.com/office/drawing/2014/main" id="{CDFC49FF-955E-4314-681A-1819CFE77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4083050"/>
            <a:ext cx="47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8214" name="TextBox 31">
            <a:extLst>
              <a:ext uri="{FF2B5EF4-FFF2-40B4-BE49-F238E27FC236}">
                <a16:creationId xmlns:a16="http://schemas.microsoft.com/office/drawing/2014/main" id="{80D9B525-CF35-AD7D-1922-C5C3FA230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2563" y="4075113"/>
            <a:ext cx="744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(мкм)</a:t>
            </a:r>
          </a:p>
        </p:txBody>
      </p:sp>
      <p:sp>
        <p:nvSpPr>
          <p:cNvPr id="8215" name="TextBox 32">
            <a:extLst>
              <a:ext uri="{FF2B5EF4-FFF2-40B4-BE49-F238E27FC236}">
                <a16:creationId xmlns:a16="http://schemas.microsoft.com/office/drawing/2014/main" id="{A2E7EF60-26DA-567F-742F-78CA30C2C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5126038"/>
            <a:ext cx="608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ЭОП</a:t>
            </a:r>
          </a:p>
        </p:txBody>
      </p:sp>
      <p:sp>
        <p:nvSpPr>
          <p:cNvPr id="36" name="Левая фигурная скобка 35">
            <a:extLst>
              <a:ext uri="{FF2B5EF4-FFF2-40B4-BE49-F238E27FC236}">
                <a16:creationId xmlns:a16="http://schemas.microsoft.com/office/drawing/2014/main" id="{23EDB2A2-6D6B-92EB-87A2-D66FEA98240F}"/>
              </a:ext>
            </a:extLst>
          </p:cNvPr>
          <p:cNvSpPr/>
          <p:nvPr/>
        </p:nvSpPr>
        <p:spPr>
          <a:xfrm rot="16200000">
            <a:off x="2549526" y="2879725"/>
            <a:ext cx="374650" cy="40417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17" name="TextBox 36">
            <a:extLst>
              <a:ext uri="{FF2B5EF4-FFF2-40B4-BE49-F238E27FC236}">
                <a16:creationId xmlns:a16="http://schemas.microsoft.com/office/drawing/2014/main" id="{DFAEE070-5A52-E423-1829-399D2CFB5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3462338"/>
            <a:ext cx="1512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  <a:cs typeface="Arial" panose="020B0604020202020204" pitchFamily="34" charset="0"/>
              </a:rPr>
              <a:t>Полевой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>
                <a:latin typeface="Arial" panose="020B0604020202020204" pitchFamily="34" charset="0"/>
                <a:cs typeface="Arial" panose="020B0604020202020204" pitchFamily="34" charset="0"/>
              </a:rPr>
              <a:t>ЭОП</a:t>
            </a:r>
          </a:p>
        </p:txBody>
      </p:sp>
      <p:sp>
        <p:nvSpPr>
          <p:cNvPr id="38" name="Левая фигурная скобка 37">
            <a:extLst>
              <a:ext uri="{FF2B5EF4-FFF2-40B4-BE49-F238E27FC236}">
                <a16:creationId xmlns:a16="http://schemas.microsoft.com/office/drawing/2014/main" id="{2E8DD3B3-85CD-183E-7BEE-39D4332C18A7}"/>
              </a:ext>
            </a:extLst>
          </p:cNvPr>
          <p:cNvSpPr/>
          <p:nvPr/>
        </p:nvSpPr>
        <p:spPr>
          <a:xfrm rot="16200000">
            <a:off x="5410201" y="4206875"/>
            <a:ext cx="222250" cy="13620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Левая фигурная скобка 38">
            <a:extLst>
              <a:ext uri="{FF2B5EF4-FFF2-40B4-BE49-F238E27FC236}">
                <a16:creationId xmlns:a16="http://schemas.microsoft.com/office/drawing/2014/main" id="{F4445B61-F23D-50CD-AE65-C77144F5A835}"/>
              </a:ext>
            </a:extLst>
          </p:cNvPr>
          <p:cNvSpPr/>
          <p:nvPr/>
        </p:nvSpPr>
        <p:spPr>
          <a:xfrm rot="16200000">
            <a:off x="7059613" y="3884613"/>
            <a:ext cx="374650" cy="20066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20" name="TextBox 39">
            <a:extLst>
              <a:ext uri="{FF2B5EF4-FFF2-40B4-BE49-F238E27FC236}">
                <a16:creationId xmlns:a16="http://schemas.microsoft.com/office/drawing/2014/main" id="{B6EF65B2-288B-75BD-E913-98CAA5BDF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788" y="5194300"/>
            <a:ext cx="1190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Пиро-ЭОП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5913A3-2016-A2B3-BEBC-DE5BF3CC6C9A}"/>
              </a:ext>
            </a:extLst>
          </p:cNvPr>
          <p:cNvSpPr txBox="1"/>
          <p:nvPr/>
        </p:nvSpPr>
        <p:spPr>
          <a:xfrm>
            <a:off x="4591050" y="5580063"/>
            <a:ext cx="18446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Ночное видение</a:t>
            </a:r>
          </a:p>
        </p:txBody>
      </p:sp>
      <p:sp>
        <p:nvSpPr>
          <p:cNvPr id="8222" name="TextBox 44">
            <a:extLst>
              <a:ext uri="{FF2B5EF4-FFF2-40B4-BE49-F238E27FC236}">
                <a16:creationId xmlns:a16="http://schemas.microsoft.com/office/drawing/2014/main" id="{B447FB21-845E-CEDD-3E4D-C605F44B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788" y="5580063"/>
            <a:ext cx="162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Тепловидение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8F8C881-F109-64B5-A0FE-DD715C13105C}"/>
              </a:ext>
            </a:extLst>
          </p:cNvPr>
          <p:cNvCxnSpPr/>
          <p:nvPr/>
        </p:nvCxnSpPr>
        <p:spPr>
          <a:xfrm>
            <a:off x="7596188" y="3652838"/>
            <a:ext cx="0" cy="411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4" name="TextBox 4">
            <a:extLst>
              <a:ext uri="{FF2B5EF4-FFF2-40B4-BE49-F238E27FC236}">
                <a16:creationId xmlns:a16="http://schemas.microsoft.com/office/drawing/2014/main" id="{57B7D575-9792-C310-2625-950E8A95A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0" y="3675063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ТГц</a:t>
            </a:r>
          </a:p>
        </p:txBody>
      </p:sp>
      <p:sp>
        <p:nvSpPr>
          <p:cNvPr id="8225" name="TextBox 9">
            <a:extLst>
              <a:ext uri="{FF2B5EF4-FFF2-40B4-BE49-F238E27FC236}">
                <a16:creationId xmlns:a16="http://schemas.microsoft.com/office/drawing/2014/main" id="{6DE9FD70-E418-03FA-E86C-3C5BC38AD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4959350"/>
            <a:ext cx="1090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(1</a:t>
            </a:r>
            <a:r>
              <a:rPr lang="en-US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.</a:t>
            </a: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5</a:t>
            </a:r>
            <a:r>
              <a:rPr lang="en-US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-</a:t>
            </a: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2)</a:t>
            </a:r>
            <a:r>
              <a:rPr lang="ru-RU" altLang="ru-RU" sz="1400">
                <a:solidFill>
                  <a:srgbClr val="000000"/>
                </a:solidFill>
                <a:latin typeface="SymbolMT"/>
                <a:cs typeface="Arial" panose="020B0604020202020204" pitchFamily="34" charset="0"/>
              </a:rPr>
              <a:t>⋅</a:t>
            </a: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10</a:t>
            </a:r>
            <a:r>
              <a:rPr lang="ru-RU" altLang="ru-RU" sz="1400" baseline="300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-7</a:t>
            </a: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 </a:t>
            </a:r>
            <a:endParaRPr lang="en-US" altLang="ru-RU" sz="1400">
              <a:solidFill>
                <a:srgbClr val="000000"/>
              </a:solidFill>
              <a:latin typeface="TimesNewRomanPSMT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Вт/см</a:t>
            </a:r>
            <a:r>
              <a:rPr lang="ru-RU" altLang="ru-RU" sz="1400" baseline="300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2</a:t>
            </a:r>
            <a:r>
              <a:rPr lang="ru-RU" altLang="ru-RU" sz="1400">
                <a:solidFill>
                  <a:srgbClr val="000000"/>
                </a:solidFill>
                <a:latin typeface="SymbolMT"/>
                <a:cs typeface="Arial" panose="020B0604020202020204" pitchFamily="34" charset="0"/>
              </a:rPr>
              <a:t>⋅</a:t>
            </a: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мкм</a:t>
            </a: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226" name="TextBox 13">
            <a:extLst>
              <a:ext uri="{FF2B5EF4-FFF2-40B4-BE49-F238E27FC236}">
                <a16:creationId xmlns:a16="http://schemas.microsoft.com/office/drawing/2014/main" id="{301EF7D7-0405-981F-277B-4792C6A3B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4989513"/>
            <a:ext cx="109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(1</a:t>
            </a:r>
            <a:r>
              <a:rPr lang="en-US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.</a:t>
            </a: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5</a:t>
            </a:r>
            <a:r>
              <a:rPr lang="en-US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-3</a:t>
            </a: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)</a:t>
            </a:r>
            <a:r>
              <a:rPr lang="ru-RU" altLang="ru-RU" sz="1400">
                <a:solidFill>
                  <a:srgbClr val="000000"/>
                </a:solidFill>
                <a:latin typeface="SymbolMT"/>
                <a:cs typeface="Arial" panose="020B0604020202020204" pitchFamily="34" charset="0"/>
              </a:rPr>
              <a:t>⋅</a:t>
            </a: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10</a:t>
            </a:r>
            <a:r>
              <a:rPr lang="ru-RU" altLang="ru-RU" sz="1400" baseline="300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-</a:t>
            </a:r>
            <a:r>
              <a:rPr lang="en-US" altLang="ru-RU" sz="1400" baseline="300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9</a:t>
            </a: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 </a:t>
            </a:r>
            <a:endParaRPr lang="en-US" altLang="ru-RU" sz="1400">
              <a:solidFill>
                <a:srgbClr val="000000"/>
              </a:solidFill>
              <a:latin typeface="TimesNewRomanPSMT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Вт/см</a:t>
            </a:r>
            <a:r>
              <a:rPr lang="ru-RU" altLang="ru-RU" sz="1400" baseline="300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2</a:t>
            </a:r>
            <a:r>
              <a:rPr lang="ru-RU" altLang="ru-RU" sz="1400">
                <a:solidFill>
                  <a:srgbClr val="000000"/>
                </a:solidFill>
                <a:latin typeface="SymbolMT"/>
                <a:cs typeface="Arial" panose="020B0604020202020204" pitchFamily="34" charset="0"/>
              </a:rPr>
              <a:t>⋅</a:t>
            </a:r>
            <a:r>
              <a:rPr lang="ru-RU" altLang="ru-RU" sz="1400">
                <a:solidFill>
                  <a:srgbClr val="000000"/>
                </a:solidFill>
                <a:latin typeface="TimesNewRomanPSMT"/>
                <a:cs typeface="Arial" panose="020B0604020202020204" pitchFamily="34" charset="0"/>
              </a:rPr>
              <a:t>мкм</a:t>
            </a: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227" name="Рисунок 42">
            <a:extLst>
              <a:ext uri="{FF2B5EF4-FFF2-40B4-BE49-F238E27FC236}">
                <a16:creationId xmlns:a16="http://schemas.microsoft.com/office/drawing/2014/main" id="{E40DCCAF-D0BE-4FF7-2C55-3ACC5E53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836712"/>
            <a:ext cx="53419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8" name="TextBox 21">
            <a:extLst>
              <a:ext uri="{FF2B5EF4-FFF2-40B4-BE49-F238E27FC236}">
                <a16:creationId xmlns:a16="http://schemas.microsoft.com/office/drawing/2014/main" id="{60252636-8474-C12B-F178-A0C39DDAD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-41275"/>
            <a:ext cx="8988426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400"/>
              <a:t>Электронно-оптические преобразователи от Х-диапазона до ТГц в режиме счета фотонов: безмультиплексорная оптоэлектроника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05D6F-8988-CC7D-BDC7-B1E4B368189B}"/>
              </a:ext>
            </a:extLst>
          </p:cNvPr>
          <p:cNvSpPr txBox="1"/>
          <p:nvPr/>
        </p:nvSpPr>
        <p:spPr>
          <a:xfrm>
            <a:off x="-66675" y="3260725"/>
            <a:ext cx="7620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X-ray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4AC5B-0907-337C-2235-7E5DDC99D07C}"/>
              </a:ext>
            </a:extLst>
          </p:cNvPr>
          <p:cNvSpPr txBox="1"/>
          <p:nvPr/>
        </p:nvSpPr>
        <p:spPr>
          <a:xfrm>
            <a:off x="493713" y="3497263"/>
            <a:ext cx="4714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УФ</a:t>
            </a:r>
          </a:p>
        </p:txBody>
      </p:sp>
      <p:sp>
        <p:nvSpPr>
          <p:cNvPr id="8231" name="TextBox 15">
            <a:extLst>
              <a:ext uri="{FF2B5EF4-FFF2-40B4-BE49-F238E27FC236}">
                <a16:creationId xmlns:a16="http://schemas.microsoft.com/office/drawing/2014/main" id="{A5DED98B-F104-84E5-EE8F-091CE7369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5578475"/>
            <a:ext cx="882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/>
              <a:t>космос</a:t>
            </a:r>
          </a:p>
        </p:txBody>
      </p:sp>
      <p:sp>
        <p:nvSpPr>
          <p:cNvPr id="8232" name="TextBox 18">
            <a:extLst>
              <a:ext uri="{FF2B5EF4-FFF2-40B4-BE49-F238E27FC236}">
                <a16:creationId xmlns:a16="http://schemas.microsoft.com/office/drawing/2014/main" id="{1467833D-97C6-DFD3-2085-7977113BF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5846763"/>
            <a:ext cx="1370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/>
              <a:t>мониторинг</a:t>
            </a:r>
          </a:p>
        </p:txBody>
      </p:sp>
      <p:sp>
        <p:nvSpPr>
          <p:cNvPr id="8233" name="TextBox 22">
            <a:extLst>
              <a:ext uri="{FF2B5EF4-FFF2-40B4-BE49-F238E27FC236}">
                <a16:creationId xmlns:a16="http://schemas.microsoft.com/office/drawing/2014/main" id="{797144DC-718C-444C-12D1-71DFF68CE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9538" y="6196013"/>
            <a:ext cx="2544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/>
              <a:t>Детектор </a:t>
            </a:r>
          </a:p>
          <a:p>
            <a:pPr algn="ctr"/>
            <a:r>
              <a:rPr lang="ru-RU" altLang="ru-RU"/>
              <a:t>заряженных частиц</a:t>
            </a:r>
          </a:p>
        </p:txBody>
      </p:sp>
      <p:pic>
        <p:nvPicPr>
          <p:cNvPr id="8234" name="Picture 2" descr="Схема ЭОПа производства Photonis">
            <a:extLst>
              <a:ext uri="{FF2B5EF4-FFF2-40B4-BE49-F238E27FC236}">
                <a16:creationId xmlns:a16="http://schemas.microsoft.com/office/drawing/2014/main" id="{DD93ADD5-5947-202C-1D47-B995D9F2B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960438"/>
            <a:ext cx="25876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3F979F-EC7A-BEA1-F52D-B8D500C02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64" y="2362524"/>
            <a:ext cx="1090543" cy="8839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84B9C-C2D8-5632-CCD0-9EC19493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85725"/>
            <a:ext cx="8650287" cy="750888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9900CC"/>
                </a:solidFill>
                <a:latin typeface="+mn-lt"/>
                <a:ea typeface="Calibri" panose="020F0502020204030204" pitchFamily="34" charset="0"/>
              </a:rPr>
              <a:t>Transformation of the monolithic spin-LED into </a:t>
            </a:r>
            <a:br>
              <a:rPr lang="en-US" sz="2800" dirty="0">
                <a:solidFill>
                  <a:srgbClr val="9900CC"/>
                </a:solidFill>
                <a:latin typeface="+mn-lt"/>
                <a:ea typeface="Calibri" panose="020F0502020204030204" pitchFamily="34" charset="0"/>
              </a:rPr>
            </a:br>
            <a:r>
              <a:rPr lang="en-US" sz="2800" dirty="0">
                <a:solidFill>
                  <a:srgbClr val="9900CC"/>
                </a:solidFill>
                <a:latin typeface="+mn-lt"/>
                <a:ea typeface="Calibri" panose="020F0502020204030204" pitchFamily="34" charset="0"/>
              </a:rPr>
              <a:t>vacuum spin-LED</a:t>
            </a:r>
            <a:endParaRPr lang="ru-RU" sz="2800" dirty="0">
              <a:solidFill>
                <a:srgbClr val="9900CC"/>
              </a:solidFill>
              <a:latin typeface="+mn-lt"/>
            </a:endParaRPr>
          </a:p>
        </p:txBody>
      </p:sp>
      <p:sp>
        <p:nvSpPr>
          <p:cNvPr id="26627" name="TextBox 3">
            <a:extLst>
              <a:ext uri="{FF2B5EF4-FFF2-40B4-BE49-F238E27FC236}">
                <a16:creationId xmlns:a16="http://schemas.microsoft.com/office/drawing/2014/main" id="{32765FD6-57FD-279B-641A-43B417EC7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4699000"/>
            <a:ext cx="4171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62122F"/>
                </a:solidFill>
                <a:latin typeface="Arial" panose="020B0604020202020204" pitchFamily="34" charset="0"/>
              </a:rPr>
              <a:t>No </a:t>
            </a:r>
            <a:r>
              <a:rPr lang="ru-RU" altLang="ru-RU" sz="1800" b="1" dirty="0" err="1">
                <a:solidFill>
                  <a:srgbClr val="62122F"/>
                </a:solidFill>
                <a:latin typeface="Arial" panose="020B0604020202020204" pitchFamily="34" charset="0"/>
              </a:rPr>
              <a:t>magnetic</a:t>
            </a:r>
            <a:r>
              <a:rPr lang="ru-RU" altLang="ru-RU" sz="1800" b="1" dirty="0">
                <a:solidFill>
                  <a:srgbClr val="62122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 dirty="0" err="1">
                <a:solidFill>
                  <a:srgbClr val="62122F"/>
                </a:solidFill>
                <a:latin typeface="Arial" panose="020B0604020202020204" pitchFamily="34" charset="0"/>
              </a:rPr>
              <a:t>layers</a:t>
            </a:r>
            <a:r>
              <a:rPr lang="ru-RU" altLang="ru-RU" sz="1800" b="1" dirty="0">
                <a:solidFill>
                  <a:srgbClr val="62122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 dirty="0" err="1">
                <a:solidFill>
                  <a:srgbClr val="62122F"/>
                </a:solidFill>
                <a:latin typeface="Arial" panose="020B0604020202020204" pitchFamily="34" charset="0"/>
              </a:rPr>
              <a:t>and</a:t>
            </a:r>
            <a:r>
              <a:rPr lang="ru-RU" altLang="ru-RU" sz="1800" b="1" dirty="0">
                <a:solidFill>
                  <a:srgbClr val="62122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rgbClr val="62122F"/>
                </a:solidFill>
                <a:latin typeface="Arial" panose="020B0604020202020204" pitchFamily="34" charset="0"/>
              </a:rPr>
              <a:t>no</a:t>
            </a:r>
            <a:r>
              <a:rPr lang="ru-RU" altLang="ru-RU" sz="1800" b="1" dirty="0">
                <a:solidFill>
                  <a:srgbClr val="62122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 dirty="0" err="1">
                <a:solidFill>
                  <a:srgbClr val="62122F"/>
                </a:solidFill>
                <a:latin typeface="Arial" panose="020B0604020202020204" pitchFamily="34" charset="0"/>
              </a:rPr>
              <a:t>external</a:t>
            </a:r>
            <a:r>
              <a:rPr lang="ru-RU" altLang="ru-RU" sz="1800" b="1" dirty="0">
                <a:solidFill>
                  <a:srgbClr val="62122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 dirty="0" err="1">
                <a:solidFill>
                  <a:srgbClr val="62122F"/>
                </a:solidFill>
                <a:latin typeface="Arial" panose="020B0604020202020204" pitchFamily="34" charset="0"/>
              </a:rPr>
              <a:t>magnetic</a:t>
            </a:r>
            <a:r>
              <a:rPr lang="ru-RU" altLang="ru-RU" sz="1800" b="1" dirty="0">
                <a:solidFill>
                  <a:srgbClr val="62122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 dirty="0" err="1">
                <a:solidFill>
                  <a:srgbClr val="62122F"/>
                </a:solidFill>
                <a:latin typeface="Arial" panose="020B0604020202020204" pitchFamily="34" charset="0"/>
              </a:rPr>
              <a:t>field</a:t>
            </a:r>
            <a:r>
              <a:rPr lang="ru-RU" altLang="ru-RU" sz="1800" b="1" dirty="0">
                <a:solidFill>
                  <a:srgbClr val="62122F"/>
                </a:solidFill>
                <a:latin typeface="Arial" panose="020B0604020202020204" pitchFamily="34" charset="0"/>
              </a:rPr>
              <a:t>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32A85A-AC54-A71B-221C-4F3F22D5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86275"/>
            <a:ext cx="4557712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46F0A9D-5E2C-1A3E-DDC0-9BA52A83BD4B}"/>
              </a:ext>
            </a:extLst>
          </p:cNvPr>
          <p:cNvCxnSpPr/>
          <p:nvPr/>
        </p:nvCxnSpPr>
        <p:spPr>
          <a:xfrm flipV="1">
            <a:off x="5076825" y="3933825"/>
            <a:ext cx="1079500" cy="7651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0" name="Рисунок 6">
            <a:extLst>
              <a:ext uri="{FF2B5EF4-FFF2-40B4-BE49-F238E27FC236}">
                <a16:creationId xmlns:a16="http://schemas.microsoft.com/office/drawing/2014/main" id="{F896FDF7-2F3B-AF15-148C-EFFE2C12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39838"/>
            <a:ext cx="77057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3">
            <a:extLst>
              <a:ext uri="{FF2B5EF4-FFF2-40B4-BE49-F238E27FC236}">
                <a16:creationId xmlns:a16="http://schemas.microsoft.com/office/drawing/2014/main" id="{692506FB-AE92-0C03-E707-EE032303D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19900" y="630872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5C20030-9B4D-4F76-BBA6-379F93CDB1EB}" type="slidenum">
              <a:rPr lang="ru-RU" altLang="ru-RU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10244" name="Прямоугольник 1">
            <a:extLst>
              <a:ext uri="{FF2B5EF4-FFF2-40B4-BE49-F238E27FC236}">
                <a16:creationId xmlns:a16="http://schemas.microsoft.com/office/drawing/2014/main" id="{8FB9DB02-C0A3-E48D-2001-DCF870B41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63" y="23912"/>
            <a:ext cx="8370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62122F"/>
                </a:solidFill>
                <a:latin typeface="ArialMT"/>
              </a:rPr>
              <a:t>Vacuum nanoelectronics: Back to the future?—Gate insulated nanoscale</a:t>
            </a:r>
            <a:r>
              <a:rPr lang="ru-RU" altLang="ru-RU" sz="1800" b="1" dirty="0">
                <a:solidFill>
                  <a:srgbClr val="62122F"/>
                </a:solidFill>
                <a:latin typeface="ArialMT"/>
              </a:rPr>
              <a:t> </a:t>
            </a:r>
            <a:r>
              <a:rPr lang="en-US" altLang="ru-RU" sz="1800" b="1" dirty="0">
                <a:solidFill>
                  <a:srgbClr val="62122F"/>
                </a:solidFill>
                <a:latin typeface="ArialMT"/>
              </a:rPr>
              <a:t>vacuum channel transistor</a:t>
            </a:r>
            <a:r>
              <a:rPr lang="en-US" altLang="ru-RU" sz="1800" b="1" dirty="0">
                <a:solidFill>
                  <a:srgbClr val="62122F"/>
                </a:solidFill>
                <a:latin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62122F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TextBox 2">
            <a:extLst>
              <a:ext uri="{FF2B5EF4-FFF2-40B4-BE49-F238E27FC236}">
                <a16:creationId xmlns:a16="http://schemas.microsoft.com/office/drawing/2014/main" id="{4EFE7F12-C6A5-AE62-0606-CC7A60F3E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488" y="1586756"/>
            <a:ext cx="4638675" cy="2032000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altLang="ru-RU" dirty="0"/>
              <a:t>The </a:t>
            </a:r>
            <a:r>
              <a:rPr lang="ru-RU" altLang="ru-RU" dirty="0" err="1"/>
              <a:t>operating</a:t>
            </a:r>
            <a:r>
              <a:rPr lang="ru-RU" altLang="ru-RU" dirty="0"/>
              <a:t> </a:t>
            </a:r>
            <a:r>
              <a:rPr lang="ru-RU" altLang="ru-RU" dirty="0" err="1"/>
              <a:t>frequency</a:t>
            </a:r>
            <a:r>
              <a:rPr lang="ru-RU" altLang="ru-RU" dirty="0"/>
              <a:t> </a:t>
            </a:r>
            <a:r>
              <a:rPr lang="ru-RU" altLang="ru-RU" dirty="0" err="1"/>
              <a:t>is</a:t>
            </a:r>
            <a:r>
              <a:rPr lang="ru-RU" altLang="ru-RU" dirty="0"/>
              <a:t> </a:t>
            </a:r>
            <a:r>
              <a:rPr lang="ru-RU" altLang="ru-RU" dirty="0" err="1"/>
              <a:t>up</a:t>
            </a:r>
            <a:r>
              <a:rPr lang="ru-RU" altLang="ru-RU" dirty="0"/>
              <a:t> </a:t>
            </a:r>
            <a:r>
              <a:rPr lang="ru-RU" altLang="ru-RU" dirty="0" err="1"/>
              <a:t>to</a:t>
            </a:r>
            <a:r>
              <a:rPr lang="ru-RU" altLang="ru-RU" dirty="0"/>
              <a:t> 10</a:t>
            </a:r>
            <a:r>
              <a:rPr lang="ru-RU" altLang="ru-RU" baseline="30000" dirty="0"/>
              <a:t>12</a:t>
            </a:r>
            <a:r>
              <a:rPr lang="ru-RU" altLang="ru-RU" dirty="0"/>
              <a:t> </a:t>
            </a:r>
            <a:r>
              <a:rPr lang="ru-RU" altLang="ru-RU" dirty="0" err="1"/>
              <a:t>Hz</a:t>
            </a:r>
            <a:r>
              <a:rPr lang="ru-RU" altLang="ru-RU" dirty="0"/>
              <a:t> 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altLang="ru-RU" dirty="0"/>
              <a:t> </a:t>
            </a:r>
            <a:r>
              <a:rPr lang="ru-RU" altLang="ru-RU" dirty="0" err="1"/>
              <a:t>low</a:t>
            </a:r>
            <a:r>
              <a:rPr lang="ru-RU" altLang="ru-RU" dirty="0"/>
              <a:t> </a:t>
            </a:r>
            <a:r>
              <a:rPr lang="ru-RU" altLang="ru-RU" dirty="0" err="1"/>
              <a:t>noise</a:t>
            </a:r>
            <a:r>
              <a:rPr lang="ru-RU" altLang="ru-RU" dirty="0"/>
              <a:t> </a:t>
            </a:r>
            <a:r>
              <a:rPr lang="ru-RU" altLang="ru-RU" dirty="0" err="1"/>
              <a:t>level</a:t>
            </a:r>
            <a:r>
              <a:rPr lang="ru-RU" altLang="ru-RU" dirty="0"/>
              <a:t>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altLang="ru-RU" dirty="0"/>
              <a:t> </a:t>
            </a:r>
            <a:r>
              <a:rPr lang="ru-RU" altLang="ru-RU" dirty="0" err="1"/>
              <a:t>high</a:t>
            </a:r>
            <a:r>
              <a:rPr lang="ru-RU" altLang="ru-RU" dirty="0"/>
              <a:t> </a:t>
            </a:r>
            <a:r>
              <a:rPr lang="ru-RU" altLang="ru-RU" dirty="0" err="1"/>
              <a:t>radiation</a:t>
            </a:r>
            <a:r>
              <a:rPr lang="ru-RU" altLang="ru-RU" dirty="0"/>
              <a:t> </a:t>
            </a:r>
            <a:r>
              <a:rPr lang="ru-RU" altLang="ru-RU" dirty="0" err="1"/>
              <a:t>resistance</a:t>
            </a:r>
            <a:r>
              <a:rPr lang="ru-RU" altLang="ru-RU" dirty="0"/>
              <a:t>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altLang="ru-RU" dirty="0"/>
              <a:t> </a:t>
            </a:r>
            <a:r>
              <a:rPr lang="ru-RU" altLang="ru-RU" dirty="0" err="1"/>
              <a:t>immediately</a:t>
            </a:r>
            <a:r>
              <a:rPr lang="ru-RU" altLang="ru-RU" dirty="0"/>
              <a:t> </a:t>
            </a:r>
            <a:r>
              <a:rPr lang="ru-RU" altLang="ru-RU" dirty="0" err="1"/>
              <a:t>ready</a:t>
            </a:r>
            <a:r>
              <a:rPr lang="ru-RU" altLang="ru-RU" dirty="0"/>
              <a:t> </a:t>
            </a:r>
            <a:r>
              <a:rPr lang="ru-RU" altLang="ru-RU" dirty="0" err="1"/>
              <a:t>for</a:t>
            </a:r>
            <a:r>
              <a:rPr lang="ru-RU" altLang="ru-RU" dirty="0"/>
              <a:t> </a:t>
            </a:r>
            <a:r>
              <a:rPr lang="ru-RU" altLang="ru-RU" dirty="0" err="1"/>
              <a:t>operation</a:t>
            </a:r>
            <a:r>
              <a:rPr lang="ru-RU" altLang="ru-RU" dirty="0"/>
              <a:t>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altLang="ru-RU" dirty="0"/>
              <a:t> </a:t>
            </a:r>
            <a:r>
              <a:rPr lang="ru-RU" altLang="ru-RU" dirty="0" err="1"/>
              <a:t>wide</a:t>
            </a:r>
            <a:r>
              <a:rPr lang="ru-RU" altLang="ru-RU" dirty="0"/>
              <a:t> </a:t>
            </a:r>
            <a:r>
              <a:rPr lang="ru-RU" altLang="ru-RU" dirty="0" err="1"/>
              <a:t>operating</a:t>
            </a:r>
            <a:r>
              <a:rPr lang="ru-RU" altLang="ru-RU" dirty="0"/>
              <a:t> </a:t>
            </a:r>
            <a:r>
              <a:rPr lang="ru-RU" altLang="ru-RU" dirty="0" err="1"/>
              <a:t>temperature</a:t>
            </a:r>
            <a:r>
              <a:rPr lang="ru-RU" altLang="ru-RU" dirty="0"/>
              <a:t> </a:t>
            </a:r>
            <a:r>
              <a:rPr lang="ru-RU" altLang="ru-RU" dirty="0" err="1"/>
              <a:t>range</a:t>
            </a:r>
            <a:r>
              <a:rPr lang="ru-RU" altLang="ru-RU" dirty="0"/>
              <a:t>;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altLang="ru-RU" dirty="0"/>
              <a:t> </a:t>
            </a:r>
            <a:r>
              <a:rPr lang="ru-RU" altLang="ru-RU" dirty="0" err="1"/>
              <a:t>exponentially</a:t>
            </a:r>
            <a:r>
              <a:rPr lang="ru-RU" altLang="ru-RU" dirty="0"/>
              <a:t> </a:t>
            </a:r>
            <a:r>
              <a:rPr lang="ru-RU" altLang="ru-RU" dirty="0" err="1"/>
              <a:t>high</a:t>
            </a:r>
            <a:r>
              <a:rPr lang="ru-RU" altLang="ru-RU" dirty="0"/>
              <a:t> </a:t>
            </a:r>
            <a:r>
              <a:rPr lang="ru-RU" altLang="ru-RU" dirty="0" err="1"/>
              <a:t>steepness</a:t>
            </a:r>
            <a:r>
              <a:rPr lang="ru-RU" altLang="ru-RU" dirty="0"/>
              <a:t> </a:t>
            </a:r>
            <a:r>
              <a:rPr lang="ru-RU" altLang="ru-RU" dirty="0" err="1"/>
              <a:t>of</a:t>
            </a:r>
            <a:r>
              <a:rPr lang="ru-RU" altLang="ru-RU" dirty="0"/>
              <a:t> </a:t>
            </a:r>
            <a:r>
              <a:rPr lang="ru-RU" altLang="ru-RU" dirty="0" err="1"/>
              <a:t>the</a:t>
            </a:r>
            <a:r>
              <a:rPr lang="ru-RU" altLang="ru-RU" dirty="0"/>
              <a:t> </a:t>
            </a:r>
            <a:r>
              <a:rPr lang="ru-RU" altLang="ru-RU" dirty="0" err="1"/>
              <a:t>volt-ampere</a:t>
            </a:r>
            <a:r>
              <a:rPr lang="ru-RU" altLang="ru-RU" dirty="0"/>
              <a:t> </a:t>
            </a:r>
            <a:r>
              <a:rPr lang="ru-RU" altLang="ru-RU" dirty="0" err="1"/>
              <a:t>characteristics</a:t>
            </a:r>
            <a:r>
              <a:rPr lang="ru-RU" altLang="ru-RU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EEB2AF-34CA-FADE-173B-7AC19DB47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00" y="5314189"/>
            <a:ext cx="4481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Где вакуумная и твердотельная </a:t>
            </a:r>
            <a:r>
              <a:rPr lang="ru-RU" altLang="ru-RU" sz="1800" b="1" dirty="0" err="1">
                <a:latin typeface="Arial" panose="020B0604020202020204" pitchFamily="34" charset="0"/>
              </a:rPr>
              <a:t>спинтроника</a:t>
            </a:r>
            <a:r>
              <a:rPr lang="ru-RU" altLang="ru-RU" sz="1800" b="1" dirty="0">
                <a:latin typeface="Arial" panose="020B0604020202020204" pitchFamily="34" charset="0"/>
              </a:rPr>
              <a:t> могут работать вместе:</a:t>
            </a:r>
          </a:p>
        </p:txBody>
      </p:sp>
      <p:grpSp>
        <p:nvGrpSpPr>
          <p:cNvPr id="3" name="组合 6">
            <a:extLst>
              <a:ext uri="{FF2B5EF4-FFF2-40B4-BE49-F238E27FC236}">
                <a16:creationId xmlns:a16="http://schemas.microsoft.com/office/drawing/2014/main" id="{D1FD0FE5-DADB-CF97-90A7-30C03E6084FB}"/>
              </a:ext>
            </a:extLst>
          </p:cNvPr>
          <p:cNvGrpSpPr>
            <a:grpSpLocks/>
          </p:cNvGrpSpPr>
          <p:nvPr/>
        </p:nvGrpSpPr>
        <p:grpSpPr bwMode="auto">
          <a:xfrm>
            <a:off x="5148064" y="4797152"/>
            <a:ext cx="3435350" cy="1395412"/>
            <a:chOff x="1331640" y="2420888"/>
            <a:chExt cx="5901654" cy="2434969"/>
          </a:xfrm>
          <a:solidFill>
            <a:schemeClr val="bg1"/>
          </a:solidFill>
        </p:grpSpPr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CC79819E-912A-4FE4-29C0-BCF7444C1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1640" y="2708919"/>
              <a:ext cx="981919" cy="4187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cs typeface="Times New Roman" panose="02020603050405020304" pitchFamily="18" charset="0"/>
                </a:rPr>
                <a:t>Emitter</a:t>
              </a:r>
              <a:endParaRPr lang="zh-CN" altLang="en-US" sz="1200" dirty="0">
                <a:cs typeface="Times New Roman" panose="02020603050405020304" pitchFamily="18" charset="0"/>
              </a:endParaRPr>
            </a:p>
          </p:txBody>
        </p:sp>
        <p:sp>
          <p:nvSpPr>
            <p:cNvPr id="4" name="矩形 7">
              <a:extLst>
                <a:ext uri="{FF2B5EF4-FFF2-40B4-BE49-F238E27FC236}">
                  <a16:creationId xmlns:a16="http://schemas.microsoft.com/office/drawing/2014/main" id="{89578327-5A51-20C2-3925-91D1C765F61F}"/>
                </a:ext>
              </a:extLst>
            </p:cNvPr>
            <p:cNvSpPr/>
            <p:nvPr/>
          </p:nvSpPr>
          <p:spPr>
            <a:xfrm>
              <a:off x="1402547" y="3069105"/>
              <a:ext cx="864522" cy="28809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/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DDCCDD8B-E893-1742-9106-2D91FC6F7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7913" y="2780929"/>
              <a:ext cx="439101" cy="4187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i="1">
                  <a:cs typeface="Times New Roman" panose="02020603050405020304" pitchFamily="18" charset="0"/>
                </a:rPr>
                <a:t>e</a:t>
              </a:r>
              <a:r>
                <a:rPr lang="en-US" altLang="zh-CN" sz="1200" baseline="30000">
                  <a:cs typeface="Times New Roman" panose="02020603050405020304" pitchFamily="18" charset="0"/>
                </a:rPr>
                <a:t>-</a:t>
              </a:r>
              <a:endParaRPr lang="zh-CN" altLang="en-US" sz="1200" baseline="30000">
                <a:cs typeface="Times New Roman" panose="02020603050405020304" pitchFamily="18" charset="0"/>
              </a:endParaRPr>
            </a:p>
          </p:txBody>
        </p:sp>
        <p:sp>
          <p:nvSpPr>
            <p:cNvPr id="7" name="下箭头 10">
              <a:extLst>
                <a:ext uri="{FF2B5EF4-FFF2-40B4-BE49-F238E27FC236}">
                  <a16:creationId xmlns:a16="http://schemas.microsoft.com/office/drawing/2014/main" id="{BBA14FAF-4E7F-CA70-AD67-EA5626257B3B}"/>
                </a:ext>
              </a:extLst>
            </p:cNvPr>
            <p:cNvSpPr/>
            <p:nvPr/>
          </p:nvSpPr>
          <p:spPr>
            <a:xfrm>
              <a:off x="2987049" y="2853033"/>
              <a:ext cx="73633" cy="288097"/>
            </a:xfrm>
            <a:prstGeom prst="downArrow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/>
            </a:p>
          </p:txBody>
        </p:sp>
        <p:sp>
          <p:nvSpPr>
            <p:cNvPr id="8" name="下箭头 11">
              <a:extLst>
                <a:ext uri="{FF2B5EF4-FFF2-40B4-BE49-F238E27FC236}">
                  <a16:creationId xmlns:a16="http://schemas.microsoft.com/office/drawing/2014/main" id="{9AAF9282-D183-1E31-3127-84375066706B}"/>
                </a:ext>
              </a:extLst>
            </p:cNvPr>
            <p:cNvSpPr/>
            <p:nvPr/>
          </p:nvSpPr>
          <p:spPr>
            <a:xfrm flipV="1">
              <a:off x="3142499" y="2844721"/>
              <a:ext cx="59998" cy="296408"/>
            </a:xfrm>
            <a:prstGeom prst="down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/>
            </a:p>
          </p:txBody>
        </p:sp>
        <p:cxnSp>
          <p:nvCxnSpPr>
            <p:cNvPr id="16" name="直接连接符 19">
              <a:extLst>
                <a:ext uri="{FF2B5EF4-FFF2-40B4-BE49-F238E27FC236}">
                  <a16:creationId xmlns:a16="http://schemas.microsoft.com/office/drawing/2014/main" id="{6122C7D6-E77F-10EC-1A28-3646FEC81702}"/>
                </a:ext>
              </a:extLst>
            </p:cNvPr>
            <p:cNvCxnSpPr/>
            <p:nvPr/>
          </p:nvCxnSpPr>
          <p:spPr>
            <a:xfrm>
              <a:off x="3420673" y="3717322"/>
              <a:ext cx="501804" cy="0"/>
            </a:xfrm>
            <a:prstGeom prst="line">
              <a:avLst/>
            </a:prstGeom>
            <a:grpFill/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20">
              <a:extLst>
                <a:ext uri="{FF2B5EF4-FFF2-40B4-BE49-F238E27FC236}">
                  <a16:creationId xmlns:a16="http://schemas.microsoft.com/office/drawing/2014/main" id="{B2B5B214-FE40-E54A-7D10-2701F76DAF3A}"/>
                </a:ext>
              </a:extLst>
            </p:cNvPr>
            <p:cNvCxnSpPr/>
            <p:nvPr/>
          </p:nvCxnSpPr>
          <p:spPr>
            <a:xfrm>
              <a:off x="5580613" y="3717322"/>
              <a:ext cx="501804" cy="0"/>
            </a:xfrm>
            <a:prstGeom prst="line">
              <a:avLst/>
            </a:prstGeom>
            <a:grpFill/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21">
              <a:extLst>
                <a:ext uri="{FF2B5EF4-FFF2-40B4-BE49-F238E27FC236}">
                  <a16:creationId xmlns:a16="http://schemas.microsoft.com/office/drawing/2014/main" id="{4334DD33-0B68-D27A-7DF8-82448E6ECA1D}"/>
                </a:ext>
              </a:extLst>
            </p:cNvPr>
            <p:cNvCxnSpPr/>
            <p:nvPr/>
          </p:nvCxnSpPr>
          <p:spPr>
            <a:xfrm rot="5400000" flipH="1" flipV="1">
              <a:off x="2953901" y="4184095"/>
              <a:ext cx="933543" cy="0"/>
            </a:xfrm>
            <a:prstGeom prst="line">
              <a:avLst/>
            </a:prstGeom>
            <a:grpFill/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22">
              <a:extLst>
                <a:ext uri="{FF2B5EF4-FFF2-40B4-BE49-F238E27FC236}">
                  <a16:creationId xmlns:a16="http://schemas.microsoft.com/office/drawing/2014/main" id="{B48236D3-2D20-253F-B2A9-158CD5091D46}"/>
                </a:ext>
              </a:extLst>
            </p:cNvPr>
            <p:cNvCxnSpPr/>
            <p:nvPr/>
          </p:nvCxnSpPr>
          <p:spPr>
            <a:xfrm rot="5400000" flipH="1" flipV="1">
              <a:off x="5615645" y="4184095"/>
              <a:ext cx="933543" cy="0"/>
            </a:xfrm>
            <a:prstGeom prst="line">
              <a:avLst/>
            </a:prstGeom>
            <a:grpFill/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下箭头 23">
              <a:extLst>
                <a:ext uri="{FF2B5EF4-FFF2-40B4-BE49-F238E27FC236}">
                  <a16:creationId xmlns:a16="http://schemas.microsoft.com/office/drawing/2014/main" id="{EE9CF036-3750-8C26-1CBE-BB17894A2FD4}"/>
                </a:ext>
              </a:extLst>
            </p:cNvPr>
            <p:cNvSpPr/>
            <p:nvPr/>
          </p:nvSpPr>
          <p:spPr>
            <a:xfrm flipV="1">
              <a:off x="4067019" y="3357202"/>
              <a:ext cx="215448" cy="432145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/>
            </a:p>
          </p:txBody>
        </p:sp>
        <p:sp>
          <p:nvSpPr>
            <p:cNvPr id="9" name="矩形 12">
              <a:extLst>
                <a:ext uri="{FF2B5EF4-FFF2-40B4-BE49-F238E27FC236}">
                  <a16:creationId xmlns:a16="http://schemas.microsoft.com/office/drawing/2014/main" id="{E1AE5DD0-AA2A-E09D-045E-357FE5CC65E6}"/>
                </a:ext>
              </a:extLst>
            </p:cNvPr>
            <p:cNvSpPr/>
            <p:nvPr/>
          </p:nvSpPr>
          <p:spPr>
            <a:xfrm>
              <a:off x="3922477" y="2420888"/>
              <a:ext cx="504532" cy="158453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/>
            </a:p>
          </p:txBody>
        </p:sp>
        <p:sp>
          <p:nvSpPr>
            <p:cNvPr id="11" name="矩形 14">
              <a:extLst>
                <a:ext uri="{FF2B5EF4-FFF2-40B4-BE49-F238E27FC236}">
                  <a16:creationId xmlns:a16="http://schemas.microsoft.com/office/drawing/2014/main" id="{D6825D0A-A96A-7B48-3411-5F4E4BCE0543}"/>
                </a:ext>
              </a:extLst>
            </p:cNvPr>
            <p:cNvSpPr/>
            <p:nvPr/>
          </p:nvSpPr>
          <p:spPr>
            <a:xfrm>
              <a:off x="4427008" y="2420888"/>
              <a:ext cx="1303504" cy="158453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/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E2DF6C70-6471-6971-B3A2-3F81CB339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5166" y="2864061"/>
              <a:ext cx="1153605" cy="4296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 dirty="0" err="1">
                  <a:cs typeface="Times New Roman" panose="02020603050405020304" pitchFamily="18" charset="0"/>
                </a:rPr>
                <a:t>Semicod</a:t>
              </a:r>
              <a:r>
                <a:rPr lang="en-US" altLang="zh-CN" sz="1000" dirty="0">
                  <a:cs typeface="Times New Roman" panose="02020603050405020304" pitchFamily="18" charset="0"/>
                </a:rPr>
                <a:t>.</a:t>
              </a:r>
              <a:endParaRPr lang="zh-CN" altLang="en-US" sz="1000" dirty="0">
                <a:cs typeface="Times New Roman" panose="02020603050405020304" pitchFamily="18" charset="0"/>
              </a:endParaRP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9912162D-71CC-D74D-00E1-395BF1AAC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1340" y="4437112"/>
              <a:ext cx="732320" cy="4187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cs typeface="Times New Roman" panose="02020603050405020304" pitchFamily="18" charset="0"/>
                </a:rPr>
                <a:t>Base</a:t>
              </a:r>
              <a:endParaRPr lang="zh-CN" alt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420A57D8-6B69-4FE2-C1E4-2A8D9BFC0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4168" y="4437112"/>
              <a:ext cx="1149126" cy="4187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cs typeface="Times New Roman" panose="02020603050405020304" pitchFamily="18" charset="0"/>
                </a:rPr>
                <a:t>Collector</a:t>
              </a:r>
              <a:endParaRPr lang="zh-CN" altLang="en-US" sz="1200">
                <a:cs typeface="Times New Roman" panose="02020603050405020304" pitchFamily="18" charset="0"/>
              </a:endParaRPr>
            </a:p>
          </p:txBody>
        </p:sp>
        <p:cxnSp>
          <p:nvCxnSpPr>
            <p:cNvPr id="5" name="直接箭头连接符 8">
              <a:extLst>
                <a:ext uri="{FF2B5EF4-FFF2-40B4-BE49-F238E27FC236}">
                  <a16:creationId xmlns:a16="http://schemas.microsoft.com/office/drawing/2014/main" id="{10F9FDA1-3C92-7316-5F46-383CF398E59A}"/>
                </a:ext>
              </a:extLst>
            </p:cNvPr>
            <p:cNvCxnSpPr/>
            <p:nvPr/>
          </p:nvCxnSpPr>
          <p:spPr>
            <a:xfrm>
              <a:off x="2482517" y="3213154"/>
              <a:ext cx="1153605" cy="2769"/>
            </a:xfrm>
            <a:prstGeom prst="straightConnector1">
              <a:avLst/>
            </a:prstGeom>
            <a:grpFill/>
            <a:ln w="508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BDFE17F8-BD37-C203-1C3F-347C74CEBA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5463" y="4107987"/>
              <a:ext cx="652479" cy="4296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 dirty="0">
                  <a:cs typeface="Times New Roman" panose="02020603050405020304" pitchFamily="18" charset="0"/>
                </a:rPr>
                <a:t>FM</a:t>
              </a:r>
              <a:endParaRPr lang="zh-CN" altLang="en-US" sz="10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6DF356C-28C7-77AF-BB0B-50EA72E3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3771151" cy="38399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1A6FB3-5FC1-0A10-334A-539317963976}"/>
              </a:ext>
            </a:extLst>
          </p:cNvPr>
          <p:cNvSpPr txBox="1"/>
          <p:nvPr/>
        </p:nvSpPr>
        <p:spPr>
          <a:xfrm>
            <a:off x="891716" y="4149080"/>
            <a:ext cx="3480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/>
              <a:t>Nano Lett.</a:t>
            </a:r>
            <a:r>
              <a:rPr lang="it-IT" sz="1400" dirty="0"/>
              <a:t> 2017, 17, 4, 2146–2151</a:t>
            </a:r>
            <a:endParaRPr lang="ru-RU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10593</TotalTime>
  <Words>2137</Words>
  <Application>Microsoft Office PowerPoint</Application>
  <PresentationFormat>Экран (4:3)</PresentationFormat>
  <Paragraphs>293</Paragraphs>
  <Slides>28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43" baseType="lpstr">
      <vt:lpstr>MS Mincho</vt:lpstr>
      <vt:lpstr>AdvOptima-B</vt:lpstr>
      <vt:lpstr>Andalus</vt:lpstr>
      <vt:lpstr>Arial</vt:lpstr>
      <vt:lpstr>ArialMT</vt:lpstr>
      <vt:lpstr>Calibri</vt:lpstr>
      <vt:lpstr>Century Gothic</vt:lpstr>
      <vt:lpstr>Symbol</vt:lpstr>
      <vt:lpstr>SymbolMT</vt:lpstr>
      <vt:lpstr>Times New Roman</vt:lpstr>
      <vt:lpstr>TimesNewRomanPSMT</vt:lpstr>
      <vt:lpstr>Wingdings</vt:lpstr>
      <vt:lpstr>Тема Office</vt:lpstr>
      <vt:lpstr>CorelDRAW</vt:lpstr>
      <vt:lpstr>Équation</vt:lpstr>
      <vt:lpstr>Презентация PowerPoint</vt:lpstr>
      <vt:lpstr>Презентация PowerPoint</vt:lpstr>
      <vt:lpstr>Презентация PowerPoint</vt:lpstr>
      <vt:lpstr>Презентация PowerPoint</vt:lpstr>
      <vt:lpstr>Mott detector</vt:lpstr>
      <vt:lpstr>Презентация PowerPoint</vt:lpstr>
      <vt:lpstr>Презентация PowerPoint</vt:lpstr>
      <vt:lpstr>Transformation of the monolithic spin-LED into  vacuum spin-LED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asq</dc:creator>
  <cp:lastModifiedBy>Oleg Tereshchenko</cp:lastModifiedBy>
  <cp:revision>119</cp:revision>
  <dcterms:created xsi:type="dcterms:W3CDTF">2018-03-05T17:26:04Z</dcterms:created>
  <dcterms:modified xsi:type="dcterms:W3CDTF">2024-11-26T16:53:03Z</dcterms:modified>
</cp:coreProperties>
</file>