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notesMasterIdLst>
    <p:notesMasterId r:id="rId7"/>
  </p:notesMasterIdLst>
  <p:sldIdLst>
    <p:sldId id="494" r:id="rId2"/>
    <p:sldId id="495" r:id="rId3"/>
    <p:sldId id="496" r:id="rId4"/>
    <p:sldId id="497" r:id="rId5"/>
    <p:sldId id="498" r:id="rId6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8B8B"/>
    <a:srgbClr val="AB3702"/>
    <a:srgbClr val="0F5AA3"/>
    <a:srgbClr val="0000FF"/>
    <a:srgbClr val="DA3A31"/>
    <a:srgbClr val="3484BB"/>
    <a:srgbClr val="FF80FF"/>
    <a:srgbClr val="9366BB"/>
    <a:srgbClr val="FF8E2A"/>
    <a:srgbClr val="39A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68" autoAdjust="0"/>
    <p:restoredTop sz="83940" autoAdjust="0"/>
  </p:normalViewPr>
  <p:slideViewPr>
    <p:cSldViewPr>
      <p:cViewPr varScale="1">
        <p:scale>
          <a:sx n="114" d="100"/>
          <a:sy n="114" d="100"/>
        </p:scale>
        <p:origin x="966" y="96"/>
      </p:cViewPr>
      <p:guideLst>
        <p:guide orient="horz" pos="2160"/>
        <p:guide pos="384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4C76A88-3BDC-4683-8460-756173549BC6}" type="datetimeFigureOut">
              <a:rPr lang="ru-RU"/>
              <a:pPr>
                <a:defRPr/>
              </a:pPr>
              <a:t>16.03.2025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2D4406D-39AC-43E1-83AA-98CCA086DA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3745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090DF9-C81D-462D-8C7C-19B4E754796C}" type="slidenum">
              <a:rPr lang="ru-RU" altLang="ru-RU" sz="1200" smtClean="0"/>
              <a:pPr/>
              <a:t>1</a:t>
            </a:fld>
            <a:endParaRPr lang="ru-RU" altLang="ru-RU" sz="1200" smtClean="0"/>
          </a:p>
        </p:txBody>
      </p:sp>
    </p:spTree>
    <p:extLst>
      <p:ext uri="{BB962C8B-B14F-4D97-AF65-F5344CB8AC3E}">
        <p14:creationId xmlns:p14="http://schemas.microsoft.com/office/powerpoint/2010/main" val="3963386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090DF9-C81D-462D-8C7C-19B4E754796C}" type="slidenum">
              <a:rPr lang="ru-RU" altLang="ru-RU" sz="1200" smtClean="0"/>
              <a:pPr/>
              <a:t>2</a:t>
            </a:fld>
            <a:endParaRPr lang="ru-RU" altLang="ru-RU" sz="1200" smtClean="0"/>
          </a:p>
        </p:txBody>
      </p:sp>
    </p:spTree>
    <p:extLst>
      <p:ext uri="{BB962C8B-B14F-4D97-AF65-F5344CB8AC3E}">
        <p14:creationId xmlns:p14="http://schemas.microsoft.com/office/powerpoint/2010/main" val="4062934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090DF9-C81D-462D-8C7C-19B4E754796C}" type="slidenum">
              <a:rPr lang="ru-RU" altLang="ru-RU" sz="1200" smtClean="0"/>
              <a:pPr/>
              <a:t>3</a:t>
            </a:fld>
            <a:endParaRPr lang="ru-RU" altLang="ru-RU" sz="1200" smtClean="0"/>
          </a:p>
        </p:txBody>
      </p:sp>
    </p:spTree>
    <p:extLst>
      <p:ext uri="{BB962C8B-B14F-4D97-AF65-F5344CB8AC3E}">
        <p14:creationId xmlns:p14="http://schemas.microsoft.com/office/powerpoint/2010/main" val="896104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090DF9-C81D-462D-8C7C-19B4E754796C}" type="slidenum">
              <a:rPr lang="ru-RU" altLang="ru-RU" sz="1200" smtClean="0"/>
              <a:pPr/>
              <a:t>4</a:t>
            </a:fld>
            <a:endParaRPr lang="ru-RU" altLang="ru-RU" sz="1200" smtClean="0"/>
          </a:p>
        </p:txBody>
      </p:sp>
    </p:spTree>
    <p:extLst>
      <p:ext uri="{BB962C8B-B14F-4D97-AF65-F5344CB8AC3E}">
        <p14:creationId xmlns:p14="http://schemas.microsoft.com/office/powerpoint/2010/main" val="1764615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090DF9-C81D-462D-8C7C-19B4E754796C}" type="slidenum">
              <a:rPr lang="ru-RU" altLang="ru-RU" sz="1200" smtClean="0"/>
              <a:pPr/>
              <a:t>5</a:t>
            </a:fld>
            <a:endParaRPr lang="ru-RU" altLang="ru-RU" sz="1200" smtClean="0"/>
          </a:p>
        </p:txBody>
      </p:sp>
    </p:spTree>
    <p:extLst>
      <p:ext uri="{BB962C8B-B14F-4D97-AF65-F5344CB8AC3E}">
        <p14:creationId xmlns:p14="http://schemas.microsoft.com/office/powerpoint/2010/main" val="897955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084112-AB54-4F60-8F20-A7DDA0B8CE9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0966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83AB29-9027-4137-B25E-6F0C8062B97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78374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EF759-922A-4FB2-A37C-6A7EB9030BE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7993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B854CB-60A4-404E-9677-60AAFDB4C60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531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7183A5-5340-46F0-BB6E-CA1665B426B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67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166D18-2A6D-4A97-B586-2A7333E815B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53038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3FAB67-B8F1-4CC5-B512-493ABF11D62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534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72123D-FC8D-4D90-958C-389A7E96D6C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151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26A8CA-84C4-4D78-899A-D453352DF52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3448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46DD0D-FD15-47DC-807A-0A5B6B96D4E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011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947EA0-52B3-422D-A868-8FA5872B87B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7822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C4315AF-B0CE-4C31-9CA4-D5C898B5FB2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349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usphys.sb-ras.r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232" y="529327"/>
            <a:ext cx="8960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ОСНОВНЫЕ ЗАДАЧИ </a:t>
            </a:r>
            <a:r>
              <a:rPr lang="ru-RU" sz="2000" b="1" dirty="0" smtClean="0"/>
              <a:t>ОБЪЕДИНЕННЫХ </a:t>
            </a:r>
            <a:r>
              <a:rPr lang="ru-RU" sz="2000" b="1" dirty="0"/>
              <a:t>УЧЕНЫХ СОВЕТОВ </a:t>
            </a:r>
            <a:endParaRPr lang="ru-RU" sz="2000" dirty="0"/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6240016" y="55657"/>
            <a:ext cx="591130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 smtClean="0">
                <a:latin typeface="Tahoma" panose="020B0604030504040204" pitchFamily="34" charset="0"/>
              </a:rPr>
              <a:t>К.В. Лотов, к отчету о работе ОУС и бюро ОУС по физическим наукам</a:t>
            </a:r>
            <a:endParaRPr lang="ru-RU" altLang="ru-RU" sz="1200" dirty="0">
              <a:latin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628162" y="529327"/>
            <a:ext cx="3515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Приложение к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постановлению 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президиума СО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РАН от 16.11.2017  №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331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63352" y="1215562"/>
            <a:ext cx="11665296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2.1. Основной задачей объединенных ученых советов является анализ и прогноз состояния и развития российской и мировой науки, координация и участие в научно-методическом руководстве Сибирского отделения РАН во взаимодействии с соответствующими отделениями РАН, научной и научно-технической деятельностью научных организаций и образовательных организаций высшего образования, расположенных на территории региона и осуществляющих фундаментальные и поисковые научные исследования по профилю объединенного ученого совета, независимо от их ведомственной принадлежности. </a:t>
            </a:r>
          </a:p>
          <a:p>
            <a:endParaRPr lang="ru-RU" dirty="0" smtClean="0"/>
          </a:p>
          <a:p>
            <a:r>
              <a:rPr lang="ru-RU" dirty="0" smtClean="0"/>
              <a:t>2.2</a:t>
            </a:r>
            <a:r>
              <a:rPr lang="ru-RU" dirty="0"/>
              <a:t>. Объединенные ученые советы в рамках реализации задачи анализа и прогноза состояния и развития российской и мировой науки, а также решения задач научно-организационной деятельности: </a:t>
            </a:r>
          </a:p>
          <a:p>
            <a:r>
              <a:rPr lang="ru-RU" sz="1200" dirty="0"/>
              <a:t>а) участвуют в подготовке Сибирским отделением РАН аналитических отчетов, предложений по вопросам развития приоритетных направлений фундаментальных научных исследований и поисковых научных исследований, формировании Программы фундаментальных научных исследований государственных академий наук; </a:t>
            </a:r>
          </a:p>
          <a:p>
            <a:r>
              <a:rPr lang="ru-RU" sz="1100" dirty="0"/>
              <a:t>б) участвуют во взаимодействии с отделениями РАН по областям и направлениям науки в подготовке докладов РАН Президенту Российской Федерации и в Правительство Российской Федерации о состоянии фундаментальных наук в Российской Федерации и за рубежом и важнейших научных достижениях, полученных российскими учеными, в том числе на основании данных мониторинга результативности деятельности государственных научных организаций, расположенных на территории региона; </a:t>
            </a:r>
            <a:endParaRPr lang="ru-RU" sz="1100" dirty="0" smtClean="0"/>
          </a:p>
          <a:p>
            <a:r>
              <a:rPr lang="ru-RU" sz="1000" dirty="0"/>
              <a:t>в) участвуют во взаимодействии с отделениями РАН по областям и направлениям науки в разработке предложений РАН и СО РАН по научному обоснованию проектов нормативных правовых актов и методических рекомендаций в сфере научной, научно-технической и инновационной деятельности, охраны интеллектуальной собственности; </a:t>
            </a:r>
          </a:p>
          <a:p>
            <a:r>
              <a:rPr lang="ru-RU" sz="800" dirty="0"/>
              <a:t>г) участвуют по поручению президиума СО РАН в проведении экспертиз научно-технических программ и проектов на территории региона, предусматривающих проведение научных исследований и разработок; </a:t>
            </a:r>
          </a:p>
          <a:p>
            <a:r>
              <a:rPr lang="ru-RU" sz="700" dirty="0"/>
              <a:t>д) участвуют в проведении анализа и выделении наиболее перспективных направлений фундаментальных исследований, по которым объединение усилий научных организаций, расположенных на территории региона, может обеспечить быстрое достижение принципиально новых результатов в области науки и технологии; содействии выявлению наиболее перспективных технологий, процессов и материалов, в осуществлении приборного обеспечения этих исследований, в частности через центры коллективного пользования; </a:t>
            </a:r>
          </a:p>
          <a:p>
            <a:r>
              <a:rPr lang="ru-RU" sz="600" dirty="0"/>
              <a:t>е) по поручению президиума СО РАН участвуют в проводимых Российской академией наук экспертизах нормативных правовых актов в сфере научной, научно-технической и инновационной деятельности, охраны интеллектуальной собственности, включая оценку их влияния на сектор исследований и разработок; </a:t>
            </a:r>
          </a:p>
          <a:p>
            <a:r>
              <a:rPr lang="ru-RU" sz="600" dirty="0"/>
              <a:t>ж) дают рекомендации президиуму СО РАН по учреждению и присвоению почетных званий Отделения иностранным ученым, учреждению медалей и премий за выдающиеся научные и научно-технические достижения, в том числе медалей и премий для молодых ученых; по увековечиванию памяти выдающихся ученых; </a:t>
            </a:r>
          </a:p>
          <a:p>
            <a:r>
              <a:rPr lang="ru-RU" sz="600" dirty="0"/>
              <a:t>з) дают рекомендации президиуму СО РАН по совершенствованию взаимодействия с образовательными организациями высшего образования, расположенными на территории региона; </a:t>
            </a:r>
          </a:p>
          <a:p>
            <a:r>
              <a:rPr lang="ru-RU" sz="600" dirty="0"/>
              <a:t>и) выдвигают из числа академиков РАН, состоящих в СО РАН, кандидатов на должность председателя СО РАН, а также председателя Совета, дают рекомендации по избранию членов РАН (академиков и членов-корреспондентов) на вакансии, предусмотренные для Сибирского отделения РАН; </a:t>
            </a:r>
          </a:p>
          <a:p>
            <a:r>
              <a:rPr lang="ru-RU" sz="600" dirty="0"/>
              <a:t>к) рассматривают и дают рекомендации президиуму СО РАН по формированию кадрового резерва руководителей научных организаций, по согласованию кандидатур на должность научных руководителей, директоров научных организаций, подведомственных ФАНО России, расположенных на территории региона, в научно-методическом руководстве которых участвует СО РАН</a:t>
            </a:r>
            <a:r>
              <a:rPr lang="ru-RU" sz="600" dirty="0" smtClean="0"/>
              <a:t>;</a:t>
            </a:r>
          </a:p>
          <a:p>
            <a:r>
              <a:rPr lang="ru-RU" sz="600" dirty="0"/>
              <a:t>л) дают предложения президиуму СО РАН по кандидатурам главных редакторов и персональному составу редакционных коллегий журналов по профилю Совета, учредителем (соучредителем) которых является </a:t>
            </a:r>
            <a:r>
              <a:rPr lang="ru-RU" sz="600" dirty="0" smtClean="0"/>
              <a:t>Сибирское</a:t>
            </a:r>
            <a:endParaRPr lang="ru-RU" sz="600" dirty="0"/>
          </a:p>
          <a:p>
            <a:r>
              <a:rPr lang="ru-RU" sz="600" dirty="0"/>
              <a:t>отделение РАН; представляют в президиум СО РАН заключения по кандидатурам, представляемым к присвоению почетного звания «Заслуженный деятель науки Российской Федерации», и поддержку ходатайств представляемых к награждению другими государственными наградами Российской Федерации; </a:t>
            </a:r>
          </a:p>
          <a:p>
            <a:r>
              <a:rPr lang="ru-RU" sz="600" dirty="0"/>
              <a:t>м) оказывают содействие в организации фундаментальных научных исследований и поисковых научных исследований научных организаций, расположенных на территории региона, независимо от их ведомственной принадлежности, и относящихся к профилю деятельности объединенного ученого совета, с внебюджетными организациями, государственными корпорациями и другими организациями; </a:t>
            </a:r>
          </a:p>
          <a:p>
            <a:r>
              <a:rPr lang="ru-RU" sz="600" dirty="0"/>
              <a:t>н) могут принимать участие в актуализации и заключении соглашений СО РАН с крупнейшими организациями реального сектора российской и мировой экономики, а также быстро развивающимися высокотехнологичными компаниями; </a:t>
            </a:r>
          </a:p>
          <a:p>
            <a:r>
              <a:rPr lang="ru-RU" sz="600" dirty="0"/>
              <a:t>о) могут принимать участие в анализе и формировании предложений к реализации способов и подходов к взаимодействию с инновационным средним и малым бизнесом; </a:t>
            </a:r>
          </a:p>
          <a:p>
            <a:r>
              <a:rPr lang="ru-RU" sz="600" dirty="0"/>
              <a:t>п) в случае необходимости дают могут давать текущую и актуальную информацию о результатах научной деятельности по своему профилю в средства массовой информации, интернет-портал СО РАН; </a:t>
            </a:r>
          </a:p>
          <a:p>
            <a:r>
              <a:rPr lang="ru-RU" sz="600" dirty="0"/>
              <a:t>р) участвуют в развитии международных связей президиума СО РАН, в первую очередь со странами СНГ, Азиатско-Тихоокеанского региона и БРИКС; </a:t>
            </a:r>
          </a:p>
          <a:p>
            <a:r>
              <a:rPr lang="ru-RU" sz="600" dirty="0"/>
              <a:t>с) содействуют распространению научно-популярных знаний, популяризации науки, отбору наиболее значимых результатов для экспозиций Выставочного центра СО РАН, а также формированию информационно-аналитических изданий</a:t>
            </a:r>
            <a:r>
              <a:rPr lang="ru-RU" sz="600" dirty="0" smtClean="0"/>
              <a:t>. </a:t>
            </a:r>
          </a:p>
          <a:p>
            <a:r>
              <a:rPr lang="ru-RU" sz="500" dirty="0" smtClean="0"/>
              <a:t>2.3</a:t>
            </a:r>
            <a:r>
              <a:rPr lang="ru-RU" sz="500" dirty="0"/>
              <a:t>. Объединенные ученые советы и президиум СО РАН во взаимодействии с отделениями РАН по областям и направлениям науки принимают участие: </a:t>
            </a:r>
          </a:p>
          <a:p>
            <a:r>
              <a:rPr lang="ru-RU" sz="500" dirty="0"/>
              <a:t>а) в осуществлении Сибирским отделением РАН научно-методического руководства; </a:t>
            </a:r>
          </a:p>
          <a:p>
            <a:r>
              <a:rPr lang="ru-RU" sz="500" dirty="0"/>
              <a:t>б) оценке научной деятельности научных организаций, подведомственных ФАНО России, расположенных на территории региона; </a:t>
            </a:r>
          </a:p>
          <a:p>
            <a:r>
              <a:rPr lang="ru-RU" sz="500" dirty="0"/>
              <a:t>в) экспертизе научных и (или) научно-технических результатов, полученных с привлечением ассигнований федерального бюджета на территории региона; </a:t>
            </a:r>
          </a:p>
          <a:p>
            <a:r>
              <a:rPr lang="ru-RU" sz="500" dirty="0"/>
              <a:t>г) мониторинге и оценке результатов научной деятельности государственных научных организаций, находящихся на территории региона, независимо от их ведомственной принадлежности; </a:t>
            </a:r>
          </a:p>
          <a:p>
            <a:r>
              <a:rPr lang="ru-RU" sz="500" dirty="0"/>
              <a:t>д) формировании позиции президиума СО РАН по вопросам создания научных организаций на территории региона, реорганизации и ликвидации научных организаций, подведомственных ФАНО России; </a:t>
            </a:r>
          </a:p>
          <a:p>
            <a:r>
              <a:rPr lang="ru-RU" sz="500" dirty="0"/>
              <a:t>е) организации экспертизы проектов, участвующих в программах фундаментальных исследований РАН по приоритетным направлениям, определяемым РАН, дают президиуму СО РАН и координаторам программ фундаментальных исследований РАН рекомендации по включению проектов в соответствующие программы и объемам финансирования проектов; </a:t>
            </a:r>
          </a:p>
          <a:p>
            <a:r>
              <a:rPr lang="ru-RU" sz="500" dirty="0"/>
              <a:t>ж) рассматривают отчеты о выполнении проектов в программах фундаментальных исследований РАН по приоритетным направлениям, определяемым РАН, дают рекомендации координаторам программ и президиуму СО РАН о продолжении или прекращении финансирования работ. </a:t>
            </a:r>
          </a:p>
        </p:txBody>
      </p:sp>
    </p:spTree>
    <p:extLst>
      <p:ext uri="{BB962C8B-B14F-4D97-AF65-F5344CB8AC3E}">
        <p14:creationId xmlns:p14="http://schemas.microsoft.com/office/powerpoint/2010/main" val="351572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232" y="529327"/>
            <a:ext cx="8960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Что по факту делает наш ОУС</a:t>
            </a:r>
            <a:endParaRPr lang="ru-RU" sz="2000" dirty="0"/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6240016" y="55657"/>
            <a:ext cx="591130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 smtClean="0">
                <a:latin typeface="Tahoma" panose="020B0604030504040204" pitchFamily="34" charset="0"/>
              </a:rPr>
              <a:t>К.В. Лотов, к отчету о работе ОУС и бюро ОУС по физическим наукам</a:t>
            </a:r>
            <a:endParaRPr lang="ru-RU" altLang="ru-RU" sz="1200" dirty="0">
              <a:latin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3352" y="1124744"/>
            <a:ext cx="11665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Участвует в научных сессиях, чтобы ознакомиться, кто есть кто и где что делает (важно и нужно для лидеров науки)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Голосует по конкурсным вопросам: важнейшие результаты за год, конкурс молодых ученых СО РАН (только у нас голосует весь ОУС), рекомендация к избранию в Академию наук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Избирает бюро ОУС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60232" y="2348880"/>
            <a:ext cx="8960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Что делает бюро ОУС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60232" y="2875003"/>
            <a:ext cx="116652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Отвечает на запросы руководящих инстанций от имени научного сообщества физических институтов: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dirty="0" smtClean="0"/>
              <a:t>рекомендации к согласованию кандидатур директоров институтов, главных редакторов, научных руководителей, претендентов на почетные звания 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dirty="0" smtClean="0"/>
              <a:t>выдвижение кандидатур на награды и премии, когда есть конкурс среди институтов (например, на звание «Заслуженный деятель науки» или премию губернатора НСО)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dirty="0" smtClean="0"/>
              <a:t>сбор и систематизация всяческой информации (обычно через ученых секретарей)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Определяет тематику и порядок проведения научных сессий ОУС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Вырабатывает согласованную позицию по самым разнообразным вопросам (которая потом, как правило, доносится до вышестоящих инстанций лично Председателем ОУС или в виде документа за подписью Председателя ОУС)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60232" y="5032341"/>
            <a:ext cx="11912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Что делает Отдел физических наук Управления организации научных исследований (3 чел.) 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60232" y="5558464"/>
            <a:ext cx="11480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Помогает бюро ОУС в технических вопросах</a:t>
            </a:r>
          </a:p>
          <a:p>
            <a:pPr marL="342900" indent="-342900">
              <a:buAutoNum type="arabicPeriod"/>
            </a:pPr>
            <a:r>
              <a:rPr lang="ru-RU" dirty="0" smtClean="0"/>
              <a:t>Организует проведение экспертиз </a:t>
            </a:r>
            <a:r>
              <a:rPr lang="ru-RU" dirty="0" err="1" smtClean="0"/>
              <a:t>госзадания</a:t>
            </a:r>
            <a:r>
              <a:rPr lang="ru-RU" dirty="0" smtClean="0"/>
              <a:t>, проектов развития ВУЗов и т.п.</a:t>
            </a:r>
          </a:p>
        </p:txBody>
      </p:sp>
    </p:spTree>
    <p:extLst>
      <p:ext uri="{BB962C8B-B14F-4D97-AF65-F5344CB8AC3E}">
        <p14:creationId xmlns:p14="http://schemas.microsoft.com/office/powerpoint/2010/main" val="407027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232" y="529327"/>
            <a:ext cx="11768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Объединенный учёный совет по физическим наукам СО </a:t>
            </a:r>
            <a:r>
              <a:rPr lang="ru-RU" sz="2000" b="1" dirty="0" smtClean="0"/>
              <a:t>РАН: 58 человек</a:t>
            </a:r>
            <a:endParaRPr lang="ru-RU" sz="2000" b="1" dirty="0"/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6240016" y="55657"/>
            <a:ext cx="591130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 smtClean="0">
                <a:latin typeface="Tahoma" panose="020B0604030504040204" pitchFamily="34" charset="0"/>
              </a:rPr>
              <a:t>К.В. Лотов, к отчету о работе ОУС и бюро ОУС по физическим наукам</a:t>
            </a:r>
            <a:endParaRPr lang="ru-RU" altLang="ru-RU" sz="1200" dirty="0">
              <a:latin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3352" y="1124744"/>
            <a:ext cx="116652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Есть сайт: </a:t>
            </a:r>
            <a:r>
              <a:rPr lang="en-US" dirty="0">
                <a:hlinkClick r:id="rId3"/>
              </a:rPr>
              <a:t>http://ousphys.sb-ras.ru</a:t>
            </a:r>
            <a:r>
              <a:rPr lang="en-US" dirty="0" smtClean="0">
                <a:hlinkClick r:id="rId3"/>
              </a:rPr>
              <a:t>/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Научные сессии:</a:t>
            </a:r>
          </a:p>
          <a:p>
            <a:r>
              <a:rPr lang="ru-RU" dirty="0" smtClean="0"/>
              <a:t>18.03.2025: </a:t>
            </a:r>
            <a:r>
              <a:rPr lang="ru-RU" dirty="0"/>
              <a:t>посвящена выборам в Академию </a:t>
            </a:r>
            <a:r>
              <a:rPr lang="ru-RU" dirty="0" smtClean="0"/>
              <a:t>наук (13 докладов)*</a:t>
            </a:r>
          </a:p>
          <a:p>
            <a:r>
              <a:rPr lang="ru-RU" dirty="0" smtClean="0"/>
              <a:t>27.11.2024: </a:t>
            </a:r>
            <a:r>
              <a:rPr lang="ru-RU" dirty="0"/>
              <a:t>посвящена выдающимся результатам академических институтов СО </a:t>
            </a:r>
            <a:r>
              <a:rPr lang="ru-RU" dirty="0" smtClean="0"/>
              <a:t>РАН (по факту – тоже выборам, 7 докладов)</a:t>
            </a:r>
          </a:p>
          <a:p>
            <a:r>
              <a:rPr lang="ru-RU" dirty="0" smtClean="0"/>
              <a:t>25.09.2024: </a:t>
            </a:r>
            <a:r>
              <a:rPr lang="ru-RU" dirty="0"/>
              <a:t>посвящена конкурсу работ молодых </a:t>
            </a:r>
            <a:r>
              <a:rPr lang="ru-RU" dirty="0" smtClean="0"/>
              <a:t>ученых (10 докладов)*</a:t>
            </a:r>
          </a:p>
          <a:p>
            <a:r>
              <a:rPr lang="ru-RU" dirty="0" smtClean="0"/>
              <a:t>15.05.2024: </a:t>
            </a:r>
            <a:r>
              <a:rPr lang="ru-RU" dirty="0"/>
              <a:t>посвящена разработкам, готовым к практическому </a:t>
            </a:r>
            <a:r>
              <a:rPr lang="ru-RU" dirty="0" smtClean="0"/>
              <a:t>применению (12 докладов)</a:t>
            </a:r>
          </a:p>
          <a:p>
            <a:r>
              <a:rPr lang="ru-RU" dirty="0" smtClean="0"/>
              <a:t>29.11.2023: </a:t>
            </a:r>
            <a:r>
              <a:rPr lang="ru-RU" dirty="0"/>
              <a:t>посвящена наиболее значимым фундаментальным результатам 2023 </a:t>
            </a:r>
            <a:r>
              <a:rPr lang="ru-RU" dirty="0" smtClean="0"/>
              <a:t>года (12 докладов)*</a:t>
            </a:r>
          </a:p>
          <a:p>
            <a:r>
              <a:rPr lang="ru-RU" dirty="0" smtClean="0"/>
              <a:t>19.09.2023: </a:t>
            </a:r>
            <a:r>
              <a:rPr lang="ru-RU" dirty="0"/>
              <a:t>посвящена конкурсу работ молодых </a:t>
            </a:r>
            <a:r>
              <a:rPr lang="ru-RU" dirty="0" smtClean="0"/>
              <a:t>ученых (15 докладов)*</a:t>
            </a:r>
          </a:p>
          <a:p>
            <a:r>
              <a:rPr lang="ru-RU" dirty="0" smtClean="0"/>
              <a:t>17.05.2023: </a:t>
            </a:r>
            <a:r>
              <a:rPr lang="ru-RU" dirty="0"/>
              <a:t>посвящена научно-исследовательской работе в ВУЗах </a:t>
            </a:r>
            <a:r>
              <a:rPr lang="ru-RU" dirty="0" smtClean="0"/>
              <a:t>Сибири (10 докладов)</a:t>
            </a:r>
          </a:p>
          <a:p>
            <a:r>
              <a:rPr lang="ru-RU" dirty="0" smtClean="0"/>
              <a:t>…</a:t>
            </a:r>
          </a:p>
          <a:p>
            <a:r>
              <a:rPr lang="ru-RU" dirty="0" smtClean="0"/>
              <a:t>* - с голосованием по итогам научной сессии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9856" y="3514376"/>
            <a:ext cx="6706766" cy="326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87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232" y="529327"/>
            <a:ext cx="11768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Бюро ОУС: 17 человек</a:t>
            </a:r>
            <a:endParaRPr lang="ru-RU" sz="2000" b="1" dirty="0"/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6240016" y="55657"/>
            <a:ext cx="591130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 smtClean="0">
                <a:latin typeface="Tahoma" panose="020B0604030504040204" pitchFamily="34" charset="0"/>
              </a:rPr>
              <a:t>К.В. Лотов, к отчету о работе ОУС и бюро ОУС по физическим наукам</a:t>
            </a:r>
            <a:endParaRPr lang="ru-RU" altLang="ru-RU" sz="1200" dirty="0">
              <a:latin typeface="Tahom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5760" y="692696"/>
            <a:ext cx="7841335" cy="592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6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232" y="529327"/>
            <a:ext cx="11768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Экспертизы:</a:t>
            </a:r>
            <a:endParaRPr lang="ru-RU" sz="2000" b="1" dirty="0"/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6240016" y="55657"/>
            <a:ext cx="591130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 smtClean="0">
                <a:latin typeface="Tahoma" panose="020B0604030504040204" pitchFamily="34" charset="0"/>
              </a:rPr>
              <a:t>К.В. Лотов, к отчету о работе ОУС и бюро ОУС по физическим наукам</a:t>
            </a:r>
            <a:endParaRPr lang="ru-RU" altLang="ru-RU" sz="1200" dirty="0">
              <a:latin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232" y="1126108"/>
            <a:ext cx="1133636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~ 270 </a:t>
            </a:r>
            <a:r>
              <a:rPr lang="ru-RU" dirty="0" smtClean="0"/>
              <a:t>объектов экспертизы в год (отчеты и тематики) со всего Сибирского региона, </a:t>
            </a:r>
            <a:r>
              <a:rPr lang="en-US" dirty="0" smtClean="0"/>
              <a:t>&gt;500 </a:t>
            </a:r>
            <a:r>
              <a:rPr lang="ru-RU" dirty="0" smtClean="0"/>
              <a:t>заключений экспертов (2 на объект)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dirty="0" smtClean="0"/>
              <a:t>Объекты приходят «волнами» (февраль-март отчеты, апрель-май тематики)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dirty="0" smtClean="0"/>
              <a:t>Эксперты должны быть «аккредитованы», т.е. заранее утверждены в качестве экспертов РАН специальной комиссией и внесены в реестр экспертов РАН. Привлечь эксперта не из реестра технически невозможно.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dirty="0" smtClean="0"/>
              <a:t>Электронная система экспертиз периодически изменяется. Последнее изменение – переход на идентификацию через </a:t>
            </a:r>
            <a:r>
              <a:rPr lang="ru-RU" dirty="0" err="1" smtClean="0"/>
              <a:t>Госуслуги</a:t>
            </a:r>
            <a:r>
              <a:rPr lang="ru-RU" dirty="0" smtClean="0"/>
              <a:t> – привело к оттоку части экспертов.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dirty="0" smtClean="0"/>
              <a:t>Постоянно стоит задача привлечения новых экспертов и включение их в реестр. Собираем рекомендации и за них очень благодарны. Но у потенциальных экспертов должна быть хорошая </a:t>
            </a:r>
            <a:r>
              <a:rPr lang="ru-RU" dirty="0" err="1" smtClean="0"/>
              <a:t>наукометрия</a:t>
            </a:r>
            <a:r>
              <a:rPr lang="ru-RU" dirty="0" smtClean="0"/>
              <a:t> по РИНЦ (</a:t>
            </a:r>
            <a:r>
              <a:rPr lang="ru-RU" dirty="0" err="1" smtClean="0"/>
              <a:t>процентиль</a:t>
            </a:r>
            <a:r>
              <a:rPr lang="ru-RU" dirty="0" smtClean="0"/>
              <a:t>, индекс </a:t>
            </a:r>
            <a:r>
              <a:rPr lang="ru-RU" dirty="0" err="1" smtClean="0"/>
              <a:t>Хирша</a:t>
            </a:r>
            <a:r>
              <a:rPr lang="ru-RU" dirty="0" smtClean="0"/>
              <a:t>) и желательна степень доктора наук. Привлекаем экспертов из всей России.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dirty="0" smtClean="0"/>
              <a:t>При распределении проектов на экспертизы стараемся максимально близко «попасть» в сферу интересов эксперта. Если ошиблись – не стесняйтесь об этом сказать (и порекомендовать более близкого специалиста).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dirty="0" smtClean="0"/>
              <a:t>Цель – не более 2 проектов на эксперта в «волну», но случается 3. (За центральное отделение, присылающее десятки объектов одному эксперту, мы не отвечаем)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dirty="0" smtClean="0"/>
              <a:t>Есть «черный список» экспертов (</a:t>
            </a:r>
            <a:r>
              <a:rPr lang="ru-RU" dirty="0" err="1" smtClean="0"/>
              <a:t>копипастеры</a:t>
            </a:r>
            <a:r>
              <a:rPr lang="ru-RU" dirty="0" smtClean="0"/>
              <a:t>, подводящие со сроками, особо сложные в общении)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444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72048</TotalTime>
  <Words>1500</Words>
  <Application>Microsoft Office PowerPoint</Application>
  <PresentationFormat>Широкоэкранный</PresentationFormat>
  <Paragraphs>79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Times New Roman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</dc:creator>
  <cp:lastModifiedBy>lot</cp:lastModifiedBy>
  <cp:revision>1390</cp:revision>
  <dcterms:created xsi:type="dcterms:W3CDTF">2009-06-16T07:28:13Z</dcterms:created>
  <dcterms:modified xsi:type="dcterms:W3CDTF">2025-03-16T11:48:51Z</dcterms:modified>
</cp:coreProperties>
</file>