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6" r:id="rId2"/>
    <p:sldMasterId id="2147483669" r:id="rId3"/>
    <p:sldMasterId id="2147483974" r:id="rId4"/>
    <p:sldMasterId id="2147483988" r:id="rId5"/>
  </p:sldMasterIdLst>
  <p:notesMasterIdLst>
    <p:notesMasterId r:id="rId3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1" r:id="rId26"/>
    <p:sldId id="277" r:id="rId27"/>
    <p:sldId id="278" r:id="rId28"/>
    <p:sldId id="279" r:id="rId29"/>
    <p:sldId id="280" r:id="rId30"/>
    <p:sldId id="287" r:id="rId31"/>
    <p:sldId id="282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ts val="50"/>
      </a:spcBef>
      <a:spcAft>
        <a:spcPts val="5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ts val="50"/>
      </a:spcBef>
      <a:spcAft>
        <a:spcPts val="5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ts val="50"/>
      </a:spcBef>
      <a:spcAft>
        <a:spcPts val="5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ts val="50"/>
      </a:spcBef>
      <a:spcAft>
        <a:spcPts val="5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ts val="50"/>
      </a:spcBef>
      <a:spcAft>
        <a:spcPts val="5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20.wmf"/><Relationship Id="rId5" Type="http://schemas.openxmlformats.org/officeDocument/2006/relationships/image" Target="../media/image21.png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5.wmf"/><Relationship Id="rId7" Type="http://schemas.openxmlformats.org/officeDocument/2006/relationships/image" Target="../media/image17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86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cs typeface="Segoe UI" charset="0"/>
              </a:defRPr>
            </a:lvl1pPr>
          </a:lstStyle>
          <a:p>
            <a:fld id="{46E0B1F3-2B78-4B23-8AE7-F2E532F6B6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6790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AE85CE-EA72-4A73-8508-CFE73C457B7B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B165E3EF-B9CD-45AB-B4A7-39A1383A0C76}" type="slidenum">
              <a:rPr lang="ru-RU" alt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</a:pPr>
              <a:t>1</a:t>
            </a:fld>
            <a:endParaRPr lang="ru-RU" alt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52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794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475A39-5395-47C4-A9EA-DB73A321BF48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F2FD2830-D47D-47B4-8D26-CE2EBCD780CF}" type="slidenum">
              <a:rPr lang="ru-RU" alt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</a:pPr>
              <a:t>10</a:t>
            </a:fld>
            <a:endParaRPr lang="ru-RU" alt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45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093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E0512F-B2BD-4A40-9472-FE2701A2B2A2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66A79FD0-D3AF-41DD-85BE-78BD378A84AA}" type="slidenum">
              <a:rPr lang="ru-RU" alt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</a:pPr>
              <a:t>11</a:t>
            </a:fld>
            <a:endParaRPr lang="ru-RU" alt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55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503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F56D36-4AC9-46F0-B587-C4AC450C2F69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5314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AC8351-8E4C-4CE7-A42F-80AF6C47BA07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A2665BB6-F22E-42F1-A883-98C305CFB4F1}" type="slidenum">
              <a:rPr lang="ru-RU" alt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</a:pPr>
              <a:t>13</a:t>
            </a:fld>
            <a:endParaRPr lang="ru-RU" alt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75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844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CA6115-9EAE-4F8C-9B70-2848CE2A906E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A311BD06-08B1-41B0-84E9-6623D9737F1A}" type="slidenum">
              <a:rPr lang="ru-RU" alt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</a:pPr>
              <a:t>14</a:t>
            </a:fld>
            <a:endParaRPr lang="ru-RU" alt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4674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D9C3B5-0C99-4267-A0AD-877C78B5C6C0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570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1313C7-0D35-497C-9A0A-54BE01760F62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786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46CEB1-2BD4-4B00-B777-23FE41EBF904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0B26A898-A645-4C7E-A3A2-FD585BE026D8}" type="slidenum">
              <a:rPr lang="ru-RU" alt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</a:pPr>
              <a:t>17</a:t>
            </a:fld>
            <a:endParaRPr lang="ru-RU" alt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716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7219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C49435-CE53-4E51-9CA6-078CE0816B5D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7501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95B498-995A-4655-ACDB-9E972E73FF39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720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D33025-E32F-4FCB-9228-5A2CEDC6DE62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71C2ADAC-595D-4443-8312-67B7F0CC3D3E}" type="slidenum">
              <a:rPr lang="ru-RU" alt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</a:pPr>
              <a:t>2</a:t>
            </a:fld>
            <a:endParaRPr lang="ru-RU" alt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63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91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A98E49-7AA7-46A5-985E-48618F6AEDFC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0710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B99213-C1C5-4BD9-9CA6-F49B4B5A0BF9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956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64526B-CBDD-438C-B2FA-4A7C77206B80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3340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FD0D61-7201-4A6A-B521-313DF6A9E8D7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990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13FD62-F2A7-44BA-823E-26DDA41DCF7D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24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6C4DFA-D311-4B8C-A629-D889ECE8B429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8BB5A6C3-C2B8-4776-A545-75A606E9C7CF}" type="slidenum">
              <a:rPr lang="ru-RU" alt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</a:pPr>
              <a:t>3</a:t>
            </a:fld>
            <a:endParaRPr lang="ru-RU" alt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73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32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C1BF41-1840-48B3-BBB3-B1150A9D919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0F1DDF70-416E-4565-A26D-22D0CF9790DF}" type="slidenum">
              <a:rPr lang="ru-RU" alt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</a:pPr>
              <a:t>4</a:t>
            </a:fld>
            <a:endParaRPr lang="ru-RU" alt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83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0591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ED3816-11FB-428C-A6CF-DFA917E5AA36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C79FC51F-E33F-444D-8C2F-08BEEF20291D}" type="slidenum">
              <a:rPr lang="ru-RU" alt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</a:pPr>
              <a:t>5</a:t>
            </a:fld>
            <a:endParaRPr lang="ru-RU" alt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593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302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ACEC7B-DA11-43FD-B5DE-9DFCBE226DE3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ADDB165D-1B8B-477C-9115-F4031BFD5DC9}" type="slidenum">
              <a:rPr lang="ru-RU" alt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</a:pPr>
              <a:t>6</a:t>
            </a:fld>
            <a:endParaRPr lang="ru-RU" alt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04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6413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DCB66C-A0DF-41DA-8200-80955EC8D529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0133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6563DA-F249-41F2-A3BF-9782D4B10656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4787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76F21A-ED7A-4712-B49F-01C157728BE4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buClrTx/>
              <a:buFontTx/>
              <a:buNone/>
            </a:pPr>
            <a:fld id="{035AE2F0-0C97-4EBC-A0D2-95511952D7DE}" type="slidenum">
              <a:rPr lang="ru-RU" altLang="ru-RU" sz="1200">
                <a:solidFill>
                  <a:srgbClr val="000000"/>
                </a:solidFill>
                <a:cs typeface="Segoe UI" charset="0"/>
              </a:rPr>
              <a:pPr algn="r">
                <a:buClrTx/>
                <a:buFontTx/>
                <a:buNone/>
              </a:pPr>
              <a:t>9</a:t>
            </a:fld>
            <a:endParaRPr lang="ru-RU" altLang="ru-RU" sz="1200">
              <a:solidFill>
                <a:srgbClr val="000000"/>
              </a:solidFill>
              <a:cs typeface="Segoe UI" charset="0"/>
            </a:endParaRPr>
          </a:p>
        </p:txBody>
      </p:sp>
      <p:sp>
        <p:nvSpPr>
          <p:cNvPr id="634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79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E37697-C843-42CE-9B1D-CCBE80C122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748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5CDB55-6A83-4899-80E4-593A063E90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9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61FA5E-9ABA-466D-B4EF-9A49B33C3F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28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3250" cy="1136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3250" cy="2182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5413"/>
            <a:ext cx="8223250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fld id="{851D060D-47B3-4AE6-A7BB-5E72C9C5BE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7041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3250" cy="1136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5425" cy="2182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5025" y="1600200"/>
            <a:ext cx="4035425" cy="2182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5413"/>
            <a:ext cx="4035425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935413"/>
            <a:ext cx="4035425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fld id="{CE64CDE6-8BE1-4750-A52A-6B3D4B5315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43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B7C363-CC00-420B-97BA-154DB59F85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93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EA7B238-0CBE-449E-9CD6-62CF381F20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6532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44B712-0F58-48F5-B6E9-F5CCA0B812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678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D407DA-FD47-4729-82AF-4F00DEC7CD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6464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AE2F8E-BC63-4433-B47D-16AA054D9C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3332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752575-BAA8-41E1-8B0A-6F1C7910C0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181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B4C28C-80D4-4B5D-B90E-3B50F0B7FA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2668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40A74F-A5D3-4ED1-B6B2-BF623649E7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1787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D6518D-79BE-4064-8F6C-53DB9E1255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2104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D79F9D-2750-48C4-B659-5735AC65E2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955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38A093-3B90-403C-98FF-D4E17DBD36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125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B84C7D-EC1F-465F-BC91-940544ED96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061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1B3F66F-D326-4F96-BAF2-8478614031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30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D858B9-8517-4F55-9481-3FEF44A6C3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0610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34542A-62C4-496C-A8E7-024927D4B0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689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CD3605-1965-4398-AC9B-78676FEFE8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928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AD9F48F-029D-49D4-8111-1ABC71B59D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000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36F341-DECD-4DF9-BDC7-1C0198B76C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101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270F70-5346-4EEA-8064-911325F958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1713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79A755-2957-4E12-87B0-2CEDC31157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2351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694AE9-E628-4A8E-9FA4-5C75611A59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4507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A55F11-8FAA-4685-BBAF-F171FE757F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8552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03EE08-7FE0-415B-A512-F1919241FC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6720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ED781C-01A4-4D0E-A9D1-E88043765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2742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8E37697-C843-42CE-9B1D-CCBE80C122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6067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B4C28C-80D4-4B5D-B90E-3B50F0B7FA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69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C36F341-DECD-4DF9-BDC7-1C0198B76C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0424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5EA35F-B49F-43D1-A6D3-6D6A612D12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464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5EA35F-B49F-43D1-A6D3-6D6A612D12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43178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077BC2-FC41-491F-A6F6-2A576A54F2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6617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F6ECBF-B0A5-4D48-982D-448E838643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4619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677AA3-110E-4EBF-9462-109CFDF019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1096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D3DC57-F307-450F-8DD1-5B562C9C63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117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D72256-16AF-4802-A082-031F403B6E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4629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5CDB55-6A83-4899-80E4-593A063E90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63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161FA5E-9ABA-466D-B4EF-9A49B33C3F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1619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3250" cy="1136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3250" cy="2182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5413"/>
            <a:ext cx="8223250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fld id="{851D060D-47B3-4AE6-A7BB-5E72C9C5BE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39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3250" cy="1136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5425" cy="2182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5025" y="1600200"/>
            <a:ext cx="4035425" cy="2182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5413"/>
            <a:ext cx="4035425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935413"/>
            <a:ext cx="4035425" cy="218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fld id="{CE64CDE6-8BE1-4750-A52A-6B3D4B5315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7708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C6BF-FD88-416E-A329-50FB19DA0C1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8EB-B2C0-4C0F-AAF6-A33FAFEB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3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077BC2-FC41-491F-A6F6-2A576A54F2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9675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C6BF-FD88-416E-A329-50FB19DA0C1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8EB-B2C0-4C0F-AAF6-A33FAFEB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60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C6BF-FD88-416E-A329-50FB19DA0C1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8EB-B2C0-4C0F-AAF6-A33FAFEB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49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C6BF-FD88-416E-A329-50FB19DA0C1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8EB-B2C0-4C0F-AAF6-A33FAFEB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776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C6BF-FD88-416E-A329-50FB19DA0C1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8EB-B2C0-4C0F-AAF6-A33FAFEB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91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C6BF-FD88-416E-A329-50FB19DA0C1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8EB-B2C0-4C0F-AAF6-A33FAFEB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570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C6BF-FD88-416E-A329-50FB19DA0C1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8EB-B2C0-4C0F-AAF6-A33FAFEB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439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C6BF-FD88-416E-A329-50FB19DA0C1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8EB-B2C0-4C0F-AAF6-A33FAFEB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3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C6BF-FD88-416E-A329-50FB19DA0C1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8EB-B2C0-4C0F-AAF6-A33FAFEB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32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C6BF-FD88-416E-A329-50FB19DA0C1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8EB-B2C0-4C0F-AAF6-A33FAFEB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0923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C6BF-FD88-416E-A329-50FB19DA0C1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9F8EB-B2C0-4C0F-AAF6-A33FAFEB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7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AF6ECBF-B0A5-4D48-982D-448E838643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035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677AA3-110E-4EBF-9462-109CFDF019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36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CD3DC57-F307-450F-8DD1-5B562C9C63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73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D72256-16AF-4802-A082-031F403B6E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644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cs typeface="Segoe UI" charset="0"/>
              </a:defRPr>
            </a:lvl1pPr>
          </a:lstStyle>
          <a:p>
            <a:fld id="{16405E93-2DE9-44DA-A857-D0B32D4F26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972" r:id="rId12"/>
    <p:sldLayoutId id="2147483973" r:id="rId13"/>
  </p:sldLayoutIdLst>
  <p:txStyles>
    <p:titleStyle>
      <a:lvl1pPr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CC802716-8507-4A0A-952F-304291888A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F76DE3F1-8209-40EC-B1E1-6E7C6A875C3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 sz="1400">
                <a:solidFill>
                  <a:srgbClr val="000000"/>
                </a:solidFill>
                <a:cs typeface="Segoe UI" charset="0"/>
              </a:defRPr>
            </a:lvl1pPr>
          </a:lstStyle>
          <a:p>
            <a:pPr defTabSz="449263" fontAlgn="base">
              <a:spcBef>
                <a:spcPts val="50"/>
              </a:spcBef>
              <a:spcAft>
                <a:spcPts val="50"/>
              </a:spcAft>
              <a:buSzPct val="100000"/>
            </a:pPr>
            <a:fld id="{16405E93-2DE9-44DA-A857-D0B32D4F2609}" type="slidenum">
              <a:rPr lang="ru-RU" altLang="ru-RU"/>
              <a:pPr defTabSz="449263" fontAlgn="base">
                <a:spcBef>
                  <a:spcPts val="50"/>
                </a:spcBef>
                <a:spcAft>
                  <a:spcPts val="50"/>
                </a:spcAft>
                <a:buSzPct val="100000"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30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</p:sldLayoutIdLst>
  <p:txStyles>
    <p:titleStyle>
      <a:lvl1pPr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ts val="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50"/>
        </a:spcBef>
        <a:spcAft>
          <a:spcPts val="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EC6BF-FD88-416E-A329-50FB19DA0C11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9F8EB-B2C0-4C0F-AAF6-A33FAFEB3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0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9.wmf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wmf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9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8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1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27.wmf"/><Relationship Id="rId18" Type="http://schemas.openxmlformats.org/officeDocument/2006/relationships/image" Target="../media/image17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31.bin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30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30.bin"/><Relationship Id="rId19" Type="http://schemas.openxmlformats.org/officeDocument/2006/relationships/oleObject" Target="../embeddings/oleObject34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32.bin"/><Relationship Id="rId22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0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79388" y="360363"/>
            <a:ext cx="885666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altLang="ru-RU" sz="3200" b="1">
                <a:solidFill>
                  <a:srgbClr val="009999"/>
                </a:solidFill>
                <a:ea typeface="ＭＳ Ｐゴシック" charset="-128"/>
              </a:rPr>
              <a:t>ДИАГНОСТИКА ПИКОВОЙ ИНТЕНСИВНОСТИ ЛАЗЕРНЫХ ИМПУЛЬСОВ ИЗМЕРЕНИЕМ ЭНЕРГЕТИЧЕСКОГО СПЕКТРА ЭЛЕКТРОНОВ ИЗ ОСТАТОЧНОЙ ПЛАЗМЫ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11188" y="4743450"/>
            <a:ext cx="799306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850"/>
              </a:spcBef>
              <a:buClrTx/>
              <a:buFontTx/>
              <a:buNone/>
            </a:pPr>
            <a:r>
              <a:rPr lang="en-US" altLang="ru-RU" sz="2800" dirty="0" err="1">
                <a:solidFill>
                  <a:srgbClr val="333399"/>
                </a:solidFill>
              </a:rPr>
              <a:t>М.Ю.Романовский</a:t>
            </a:r>
            <a:r>
              <a:rPr lang="en-US" altLang="ru-RU" sz="2800" dirty="0">
                <a:solidFill>
                  <a:srgbClr val="333399"/>
                </a:solidFill>
              </a:rPr>
              <a:t>  </a:t>
            </a:r>
          </a:p>
          <a:p>
            <a:pPr algn="ctr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ru-RU" sz="2800" dirty="0">
              <a:solidFill>
                <a:srgbClr val="333399"/>
              </a:solidFill>
            </a:endParaRPr>
          </a:p>
          <a:p>
            <a:pPr algn="ctr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r>
              <a:rPr lang="en-US" altLang="ru-RU" sz="2800" dirty="0" smtClean="0">
                <a:solidFill>
                  <a:srgbClr val="333399"/>
                </a:solidFill>
              </a:rPr>
              <a:t>Н</a:t>
            </a:r>
            <a:r>
              <a:rPr lang="ru-RU" altLang="ru-RU" sz="2800" dirty="0" err="1" smtClean="0">
                <a:solidFill>
                  <a:srgbClr val="333399"/>
                </a:solidFill>
              </a:rPr>
              <a:t>овосибирск</a:t>
            </a:r>
            <a:r>
              <a:rPr lang="en-US" altLang="ru-RU" sz="2800" dirty="0" smtClean="0">
                <a:solidFill>
                  <a:srgbClr val="333399"/>
                </a:solidFill>
              </a:rPr>
              <a:t>, </a:t>
            </a:r>
            <a:r>
              <a:rPr lang="en-US" altLang="ru-RU" sz="2800" dirty="0">
                <a:solidFill>
                  <a:srgbClr val="333399"/>
                </a:solidFill>
              </a:rPr>
              <a:t>18 </a:t>
            </a:r>
            <a:r>
              <a:rPr lang="ru-RU" altLang="ru-RU" sz="2800" dirty="0" smtClean="0">
                <a:solidFill>
                  <a:srgbClr val="333399"/>
                </a:solidFill>
              </a:rPr>
              <a:t>марта</a:t>
            </a:r>
            <a:r>
              <a:rPr lang="en-US" altLang="ru-RU" sz="2800" dirty="0" smtClean="0">
                <a:solidFill>
                  <a:srgbClr val="333399"/>
                </a:solidFill>
              </a:rPr>
              <a:t> </a:t>
            </a:r>
            <a:r>
              <a:rPr lang="en-US" altLang="ru-RU" sz="2800" dirty="0">
                <a:solidFill>
                  <a:srgbClr val="333399"/>
                </a:solidFill>
              </a:rPr>
              <a:t>2025 г.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solidFill>
                  <a:srgbClr val="009999"/>
                </a:solidFill>
              </a:rPr>
              <a:t>КРУГОВАЯ ПОЛЯРИЗАЦИЯ: ТРАЕКТОРИИ «ОСЕВОГО» ЭЛЕКТРОНА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5074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lvl="4">
              <a:spcBef>
                <a:spcPts val="650"/>
              </a:spcBef>
              <a:buClrTx/>
              <a:buFontTx/>
              <a:buNone/>
            </a:pPr>
            <a:r>
              <a:rPr lang="en-US" altLang="ru-RU" sz="2400">
                <a:solidFill>
                  <a:srgbClr val="333399"/>
                </a:solidFill>
              </a:rPr>
              <a:t>                                                </a:t>
            </a:r>
          </a:p>
          <a:p>
            <a:pPr>
              <a:spcBef>
                <a:spcPts val="650"/>
              </a:spcBef>
              <a:buClrTx/>
              <a:buFontTx/>
              <a:buNone/>
            </a:pPr>
            <a:endParaRPr lang="en-US" altLang="ru-RU" sz="2400">
              <a:solidFill>
                <a:srgbClr val="333399"/>
              </a:solidFill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6877050" y="2060575"/>
          <a:ext cx="11223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r:id="rId4" imgW="583920" imgH="228240" progId="">
                  <p:embed/>
                </p:oleObj>
              </mc:Choice>
              <mc:Fallback>
                <p:oleObj r:id="rId4" imgW="583920" imgH="2282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060575"/>
                        <a:ext cx="1122363" cy="441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6877050" y="2565400"/>
          <a:ext cx="12588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4" r:id="rId6" imgW="685440" imgH="177480" progId="">
                  <p:embed/>
                </p:oleObj>
              </mc:Choice>
              <mc:Fallback>
                <p:oleObj r:id="rId6" imgW="685440" imgH="1774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565400"/>
                        <a:ext cx="1258888" cy="331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6804025" y="2997200"/>
          <a:ext cx="15303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5" r:id="rId8" imgW="838080" imgH="228600" progId="">
                  <p:embed/>
                </p:oleObj>
              </mc:Choice>
              <mc:Fallback>
                <p:oleObj r:id="rId8" imgW="838080" imgH="2286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2997200"/>
                        <a:ext cx="1530350" cy="4175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358900"/>
            <a:ext cx="5716587" cy="44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57225" y="1358900"/>
            <a:ext cx="40941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33385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31099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611188" y="1584325"/>
            <a:ext cx="24749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en-US" altLang="ru-RU" sz="2000" b="1">
              <a:solidFill>
                <a:srgbClr val="333399"/>
              </a:solidFill>
            </a:endParaRPr>
          </a:p>
          <a:p>
            <a:pPr>
              <a:buClrTx/>
              <a:buFontTx/>
              <a:buNone/>
            </a:pPr>
            <a:endParaRPr lang="en-US" altLang="ru-RU" sz="2000" b="1">
              <a:solidFill>
                <a:srgbClr val="333399"/>
              </a:solidFill>
            </a:endParaRP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0" y="33385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0" y="35433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35433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9954" name="Object 18"/>
          <p:cNvGraphicFramePr>
            <a:graphicFrameLocks noChangeAspect="1"/>
          </p:cNvGraphicFramePr>
          <p:nvPr/>
        </p:nvGraphicFramePr>
        <p:xfrm>
          <a:off x="6911975" y="2124075"/>
          <a:ext cx="12588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5" r:id="rId4" imgW="685440" imgH="177480" progId="">
                  <p:embed/>
                </p:oleObj>
              </mc:Choice>
              <mc:Fallback>
                <p:oleObj r:id="rId4" imgW="685440" imgH="17748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124075"/>
                        <a:ext cx="1258888" cy="331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/>
          <p:cNvGraphicFramePr>
            <a:graphicFrameLocks noChangeAspect="1"/>
          </p:cNvGraphicFramePr>
          <p:nvPr/>
        </p:nvGraphicFramePr>
        <p:xfrm>
          <a:off x="6948488" y="2924175"/>
          <a:ext cx="15303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6" r:id="rId6" imgW="838080" imgH="228600" progId="">
                  <p:embed/>
                </p:oleObj>
              </mc:Choice>
              <mc:Fallback>
                <p:oleObj r:id="rId6" imgW="838080" imgH="2286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924175"/>
                        <a:ext cx="1530350" cy="4175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6" name="Object 20"/>
          <p:cNvGraphicFramePr>
            <a:graphicFrameLocks noChangeAspect="1"/>
          </p:cNvGraphicFramePr>
          <p:nvPr/>
        </p:nvGraphicFramePr>
        <p:xfrm>
          <a:off x="6867525" y="2528888"/>
          <a:ext cx="15811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7" r:id="rId8" imgW="850680" imgH="203040" progId="">
                  <p:embed/>
                </p:oleObj>
              </mc:Choice>
              <mc:Fallback>
                <p:oleObj r:id="rId8" imgW="850680" imgH="20304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525" y="2528888"/>
                        <a:ext cx="1581150" cy="3794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250825" y="274638"/>
            <a:ext cx="8785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solidFill>
                  <a:srgbClr val="009999"/>
                </a:solidFill>
              </a:rPr>
              <a:t>ЛИНЕЙНАЯ ПОЛЯРИЗАЦИЯ: СМЕЩЕНИЕ И ЭНЕРГИЯ «ВНЕОСЕВОГО» ЭЛЕКТРОНА 1</a:t>
            </a:r>
          </a:p>
        </p:txBody>
      </p:sp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6948488" y="1628775"/>
          <a:ext cx="10810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8" r:id="rId10" imgW="583920" imgH="228240" progId="">
                  <p:embed/>
                </p:oleObj>
              </mc:Choice>
              <mc:Fallback>
                <p:oleObj r:id="rId10" imgW="583920" imgH="228240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1628775"/>
                        <a:ext cx="1081087" cy="4254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59" name="Picture 2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6526212" cy="4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79388" y="274638"/>
            <a:ext cx="87852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solidFill>
                  <a:srgbClr val="009999"/>
                </a:solidFill>
              </a:rPr>
              <a:t>ЛИНЕЙНАЯ ПОЛЯРИЗАЦИЯ: СМЕЩЕНИЕ И ЭНЕРГИЯ «ВНЕОСЕВОГО» ЭЛЕКТРОНА 2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5940425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7235825" y="1700213"/>
          <a:ext cx="1368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2" r:id="rId5" imgW="749160" imgH="228600" progId="">
                  <p:embed/>
                </p:oleObj>
              </mc:Choice>
              <mc:Fallback>
                <p:oleObj r:id="rId5" imgW="749160" imgH="2286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1700213"/>
                        <a:ext cx="1368425" cy="4175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7164388" y="2205038"/>
          <a:ext cx="13922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3" r:id="rId7" imgW="723240" imgH="228240" progId="">
                  <p:embed/>
                </p:oleObj>
              </mc:Choice>
              <mc:Fallback>
                <p:oleObj r:id="rId7" imgW="723240" imgH="2282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205038"/>
                        <a:ext cx="1392237" cy="441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7380288" y="2781300"/>
          <a:ext cx="11668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4" r:id="rId9" imgW="634320" imgH="177480" progId="">
                  <p:embed/>
                </p:oleObj>
              </mc:Choice>
              <mc:Fallback>
                <p:oleObj r:id="rId9" imgW="634320" imgH="1774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781300"/>
                        <a:ext cx="1166812" cy="331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7164388" y="3213100"/>
          <a:ext cx="15811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5" r:id="rId11" imgW="850680" imgH="203040" progId="">
                  <p:embed/>
                </p:oleObj>
              </mc:Choice>
              <mc:Fallback>
                <p:oleObj r:id="rId11" imgW="850680" imgH="2030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3213100"/>
                        <a:ext cx="1581150" cy="3794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3385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1099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611188" y="1584325"/>
            <a:ext cx="247491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endParaRPr lang="en-US" altLang="ru-RU" sz="2000" b="1">
              <a:solidFill>
                <a:srgbClr val="333399"/>
              </a:solidFill>
            </a:endParaRPr>
          </a:p>
          <a:p>
            <a:pPr>
              <a:buClrTx/>
              <a:buFontTx/>
              <a:buNone/>
            </a:pPr>
            <a:endParaRPr lang="en-US" altLang="ru-RU" sz="2000" b="1">
              <a:solidFill>
                <a:srgbClr val="333399"/>
              </a:solidFill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3385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5433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5433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2001" name="Object 17"/>
          <p:cNvGraphicFramePr>
            <a:graphicFrameLocks noChangeAspect="1"/>
          </p:cNvGraphicFramePr>
          <p:nvPr/>
        </p:nvGraphicFramePr>
        <p:xfrm>
          <a:off x="7019925" y="2924175"/>
          <a:ext cx="15128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4" r:id="rId4" imgW="927000" imgH="203040" progId="">
                  <p:embed/>
                </p:oleObj>
              </mc:Choice>
              <mc:Fallback>
                <p:oleObj r:id="rId4" imgW="927000" imgH="20304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924175"/>
                        <a:ext cx="1512888" cy="331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7002463" y="1628775"/>
          <a:ext cx="11223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5" r:id="rId6" imgW="583920" imgH="228240" progId="">
                  <p:embed/>
                </p:oleObj>
              </mc:Choice>
              <mc:Fallback>
                <p:oleObj r:id="rId6" imgW="583920" imgH="22824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3" y="1628775"/>
                        <a:ext cx="1122362" cy="441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3" name="Object 19"/>
          <p:cNvGraphicFramePr>
            <a:graphicFrameLocks noChangeAspect="1"/>
          </p:cNvGraphicFramePr>
          <p:nvPr/>
        </p:nvGraphicFramePr>
        <p:xfrm>
          <a:off x="7046913" y="2124075"/>
          <a:ext cx="12588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6" r:id="rId8" imgW="685440" imgH="177480" progId="">
                  <p:embed/>
                </p:oleObj>
              </mc:Choice>
              <mc:Fallback>
                <p:oleObj r:id="rId8" imgW="685440" imgH="17748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2124075"/>
                        <a:ext cx="1258887" cy="331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7019925" y="2492375"/>
          <a:ext cx="15303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7" r:id="rId10" imgW="838080" imgH="228600" progId="">
                  <p:embed/>
                </p:oleObj>
              </mc:Choice>
              <mc:Fallback>
                <p:oleObj r:id="rId10" imgW="838080" imgH="22860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2492375"/>
                        <a:ext cx="1530350" cy="4175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ru-RU" sz="3200">
                <a:solidFill>
                  <a:srgbClr val="009999"/>
                </a:solidFill>
              </a:rPr>
              <a:t>3D </a:t>
            </a:r>
            <a:r>
              <a:rPr lang="ru-RU" altLang="ru-RU" sz="3200">
                <a:solidFill>
                  <a:srgbClr val="009999"/>
                </a:solidFill>
              </a:rPr>
              <a:t>КРУГОВАЯ ПОЛЯРИЗАЦИЯ: </a:t>
            </a:r>
            <a:br>
              <a:rPr lang="ru-RU" altLang="ru-RU" sz="3200">
                <a:solidFill>
                  <a:srgbClr val="009999"/>
                </a:solidFill>
              </a:rPr>
            </a:br>
            <a:r>
              <a:rPr lang="ru-RU" altLang="ru-RU" sz="3200">
                <a:solidFill>
                  <a:srgbClr val="009999"/>
                </a:solidFill>
              </a:rPr>
              <a:t>ТРАЕКТОРИИ «ВНЕОСЕВОГО» ЭЛЕКТРОНА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1476375" y="1619250"/>
            <a:ext cx="61722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2007" name="Object 23"/>
          <p:cNvGraphicFramePr>
            <a:graphicFrameLocks noChangeAspect="1"/>
          </p:cNvGraphicFramePr>
          <p:nvPr/>
        </p:nvGraphicFramePr>
        <p:xfrm>
          <a:off x="611188" y="2276475"/>
          <a:ext cx="6191250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8" r:id="rId12" imgW="6638095" imgH="3885714" progId="">
                  <p:embed/>
                </p:oleObj>
              </mc:Choice>
              <mc:Fallback>
                <p:oleObj r:id="rId12" imgW="6638095" imgH="3885714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276475"/>
                        <a:ext cx="6191250" cy="36195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79388" y="274638"/>
            <a:ext cx="87137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000">
                <a:solidFill>
                  <a:srgbClr val="009999"/>
                </a:solidFill>
              </a:rPr>
              <a:t>ОСТАТОЧНАЯ ЭНЕРГИЯ ОДНОЧАСТИЧНОГО ДВИЖЕНИЯ</a:t>
            </a:r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435600" y="1600200"/>
            <a:ext cx="35290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7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ru-RU" altLang="ru-RU" sz="2800">
                <a:solidFill>
                  <a:srgbClr val="333399"/>
                </a:solidFill>
              </a:rPr>
              <a:t>Зависимость нормированной остаточной энергии от координаты начального смещения при: </a:t>
            </a:r>
            <a:r>
              <a:rPr lang="en-US" altLang="ru-RU" sz="2800">
                <a:solidFill>
                  <a:srgbClr val="333399"/>
                </a:solidFill>
              </a:rPr>
              <a:t> </a:t>
            </a:r>
            <a:r>
              <a:rPr lang="en-US" altLang="ru-RU" sz="2800" i="1">
                <a:solidFill>
                  <a:srgbClr val="000000"/>
                </a:solidFill>
              </a:rPr>
              <a:t>I</a:t>
            </a:r>
            <a:r>
              <a:rPr lang="en-US" altLang="ru-RU" sz="2000" i="1">
                <a:solidFill>
                  <a:srgbClr val="000000"/>
                </a:solidFill>
              </a:rPr>
              <a:t>m</a:t>
            </a:r>
            <a:r>
              <a:rPr lang="en-US" altLang="ru-RU" sz="2800" i="1">
                <a:solidFill>
                  <a:srgbClr val="000000"/>
                </a:solidFill>
              </a:rPr>
              <a:t>/I</a:t>
            </a:r>
            <a:r>
              <a:rPr lang="en-US" altLang="ru-RU" sz="2000" i="1">
                <a:solidFill>
                  <a:srgbClr val="000000"/>
                </a:solidFill>
              </a:rPr>
              <a:t>r</a:t>
            </a:r>
            <a:r>
              <a:rPr lang="ru-RU" altLang="ru-RU" sz="2000" i="1">
                <a:solidFill>
                  <a:srgbClr val="000000"/>
                </a:solidFill>
              </a:rPr>
              <a:t> </a:t>
            </a:r>
            <a:r>
              <a:rPr lang="ru-RU" altLang="ru-RU" sz="2800">
                <a:solidFill>
                  <a:srgbClr val="000000"/>
                </a:solidFill>
              </a:rPr>
              <a:t>=</a:t>
            </a:r>
            <a:r>
              <a:rPr lang="en-US" altLang="ru-RU" sz="2800">
                <a:solidFill>
                  <a:srgbClr val="000000"/>
                </a:solidFill>
              </a:rPr>
              <a:t> 10</a:t>
            </a:r>
            <a:r>
              <a:rPr lang="en-US" altLang="ru-RU" sz="2800">
                <a:solidFill>
                  <a:srgbClr val="333399"/>
                </a:solidFill>
              </a:rPr>
              <a:t> (</a:t>
            </a:r>
            <a:r>
              <a:rPr lang="ru-RU" altLang="ru-RU" sz="2800">
                <a:solidFill>
                  <a:srgbClr val="333399"/>
                </a:solidFill>
              </a:rPr>
              <a:t>кривая</a:t>
            </a:r>
            <a:r>
              <a:rPr lang="en-US" altLang="ru-RU" sz="2800">
                <a:solidFill>
                  <a:srgbClr val="333399"/>
                </a:solidFill>
              </a:rPr>
              <a:t> 1), </a:t>
            </a:r>
            <a:r>
              <a:rPr lang="en-US" altLang="ru-RU" sz="2800">
                <a:solidFill>
                  <a:srgbClr val="000000"/>
                </a:solidFill>
              </a:rPr>
              <a:t>30</a:t>
            </a:r>
            <a:r>
              <a:rPr lang="en-US" altLang="ru-RU" sz="2800">
                <a:solidFill>
                  <a:srgbClr val="333399"/>
                </a:solidFill>
              </a:rPr>
              <a:t> (</a:t>
            </a:r>
            <a:r>
              <a:rPr lang="ru-RU" altLang="ru-RU" sz="2800">
                <a:solidFill>
                  <a:srgbClr val="333399"/>
                </a:solidFill>
              </a:rPr>
              <a:t>кривая</a:t>
            </a:r>
            <a:r>
              <a:rPr lang="en-US" altLang="ru-RU" sz="2800">
                <a:solidFill>
                  <a:srgbClr val="333399"/>
                </a:solidFill>
              </a:rPr>
              <a:t> 2) </a:t>
            </a:r>
            <a:r>
              <a:rPr lang="ru-RU" altLang="ru-RU" sz="2800">
                <a:solidFill>
                  <a:srgbClr val="333399"/>
                </a:solidFill>
              </a:rPr>
              <a:t>и</a:t>
            </a:r>
            <a:r>
              <a:rPr lang="en-US" altLang="ru-RU" sz="2800">
                <a:solidFill>
                  <a:srgbClr val="333399"/>
                </a:solidFill>
              </a:rPr>
              <a:t> </a:t>
            </a:r>
            <a:r>
              <a:rPr lang="en-US" altLang="ru-RU" sz="2800">
                <a:solidFill>
                  <a:srgbClr val="000000"/>
                </a:solidFill>
              </a:rPr>
              <a:t>100</a:t>
            </a:r>
            <a:r>
              <a:rPr lang="en-US" altLang="ru-RU" sz="2800">
                <a:solidFill>
                  <a:srgbClr val="333399"/>
                </a:solidFill>
              </a:rPr>
              <a:t> (</a:t>
            </a:r>
            <a:r>
              <a:rPr lang="ru-RU" altLang="ru-RU" sz="2800">
                <a:solidFill>
                  <a:srgbClr val="333399"/>
                </a:solidFill>
              </a:rPr>
              <a:t>кривая</a:t>
            </a:r>
            <a:r>
              <a:rPr lang="en-US" altLang="ru-RU" sz="2800">
                <a:solidFill>
                  <a:srgbClr val="333399"/>
                </a:solidFill>
              </a:rPr>
              <a:t> 3).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5605463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57225" y="1358900"/>
            <a:ext cx="40941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25"/>
              </a:spcBef>
              <a:spcAft>
                <a:spcPts val="25"/>
              </a:spcAft>
              <a:buClrTx/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3385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31099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611188" y="1584325"/>
            <a:ext cx="247491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25"/>
              </a:spcBef>
              <a:spcAft>
                <a:spcPts val="25"/>
              </a:spcAft>
              <a:buClrTx/>
              <a:buFontTx/>
              <a:buNone/>
            </a:pPr>
            <a:endParaRPr lang="en-US" altLang="ru-RU" sz="2000" b="1">
              <a:solidFill>
                <a:srgbClr val="333399"/>
              </a:solidFill>
            </a:endParaRPr>
          </a:p>
          <a:p>
            <a:pPr>
              <a:spcBef>
                <a:spcPts val="25"/>
              </a:spcBef>
              <a:spcAft>
                <a:spcPts val="25"/>
              </a:spcAft>
              <a:buClrTx/>
              <a:buFontTx/>
              <a:buNone/>
            </a:pPr>
            <a:endParaRPr lang="en-US" altLang="ru-RU" sz="2000" b="1">
              <a:solidFill>
                <a:srgbClr val="333399"/>
              </a:solidFill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33385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35433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35433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341313" y="247650"/>
            <a:ext cx="8551862" cy="765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5"/>
              </a:spcBef>
              <a:spcAft>
                <a:spcPts val="25"/>
              </a:spcAft>
              <a:buClrTx/>
              <a:buFontTx/>
              <a:buNone/>
            </a:pPr>
            <a:r>
              <a:rPr lang="ru-RU" altLang="ru-RU" sz="4000">
                <a:solidFill>
                  <a:srgbClr val="00B050"/>
                </a:solidFill>
              </a:rPr>
              <a:t>СПЕКТР ЭНЕРГИИ ЭЛЕКТРОНОВ</a:t>
            </a: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32908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33147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33147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0" y="32908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0" y="324802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405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84802"/>
              </p:ext>
            </p:extLst>
          </p:nvPr>
        </p:nvGraphicFramePr>
        <p:xfrm>
          <a:off x="6227763" y="1358900"/>
          <a:ext cx="16801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4" r:id="rId4" imgW="977400" imgH="317160" progId="">
                  <p:embed/>
                </p:oleObj>
              </mc:Choice>
              <mc:Fallback>
                <p:oleObj r:id="rId4" imgW="977400" imgH="317160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1358900"/>
                        <a:ext cx="1680138" cy="5461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0" y="32908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405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90084"/>
              </p:ext>
            </p:extLst>
          </p:nvPr>
        </p:nvGraphicFramePr>
        <p:xfrm>
          <a:off x="4751388" y="1446212"/>
          <a:ext cx="99204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5" r:id="rId6" imgW="647640" imgH="380880" progId="">
                  <p:embed/>
                </p:oleObj>
              </mc:Choice>
              <mc:Fallback>
                <p:oleObj r:id="rId6" imgW="647640" imgH="380880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1446212"/>
                        <a:ext cx="992047" cy="576263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0" y="31765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406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700531"/>
              </p:ext>
            </p:extLst>
          </p:nvPr>
        </p:nvGraphicFramePr>
        <p:xfrm>
          <a:off x="3221038" y="2204864"/>
          <a:ext cx="2908235" cy="63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6" r:id="rId8" imgW="2527200" imgH="558720" progId="">
                  <p:embed/>
                </p:oleObj>
              </mc:Choice>
              <mc:Fallback>
                <p:oleObj r:id="rId8" imgW="2527200" imgH="558720" progId="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2204864"/>
                        <a:ext cx="2908235" cy="638349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2" name="Rectangle 30"/>
          <p:cNvSpPr>
            <a:spLocks noChangeArrowheads="1"/>
          </p:cNvSpPr>
          <p:nvPr/>
        </p:nvSpPr>
        <p:spPr bwMode="auto">
          <a:xfrm>
            <a:off x="0" y="31861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4063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411590"/>
              </p:ext>
            </p:extLst>
          </p:nvPr>
        </p:nvGraphicFramePr>
        <p:xfrm>
          <a:off x="6372225" y="2132856"/>
          <a:ext cx="1612065" cy="689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7" r:id="rId10" imgW="1256400" imgH="533160" progId="">
                  <p:embed/>
                </p:oleObj>
              </mc:Choice>
              <mc:Fallback>
                <p:oleObj r:id="rId10" imgW="1256400" imgH="533160" progId="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132856"/>
                        <a:ext cx="1612065" cy="689719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0" y="3176588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406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73729"/>
              </p:ext>
            </p:extLst>
          </p:nvPr>
        </p:nvGraphicFramePr>
        <p:xfrm>
          <a:off x="868363" y="2932113"/>
          <a:ext cx="3973989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8" r:id="rId12" imgW="3352680" imgH="634680" progId="">
                  <p:embed/>
                </p:oleObj>
              </mc:Choice>
              <mc:Fallback>
                <p:oleObj r:id="rId12" imgW="3352680" imgH="634680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932113"/>
                        <a:ext cx="3973989" cy="747712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6" name="Rectangle 34"/>
          <p:cNvSpPr>
            <a:spLocks noChangeArrowheads="1"/>
          </p:cNvSpPr>
          <p:nvPr/>
        </p:nvSpPr>
        <p:spPr bwMode="auto">
          <a:xfrm>
            <a:off x="0" y="32623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4406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994440"/>
              </p:ext>
            </p:extLst>
          </p:nvPr>
        </p:nvGraphicFramePr>
        <p:xfrm>
          <a:off x="5220072" y="2986732"/>
          <a:ext cx="2947219" cy="65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79" r:id="rId14" imgW="2082600" imgH="457200" progId="">
                  <p:embed/>
                </p:oleObj>
              </mc:Choice>
              <mc:Fallback>
                <p:oleObj r:id="rId14" imgW="2082600" imgH="457200" progId="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986732"/>
                        <a:ext cx="2947219" cy="655936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68" name="Picture 3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79825"/>
            <a:ext cx="5200650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4069" name="Object 37"/>
          <p:cNvGraphicFramePr>
            <a:graphicFrameLocks noChangeAspect="1"/>
          </p:cNvGraphicFramePr>
          <p:nvPr/>
        </p:nvGraphicFramePr>
        <p:xfrm>
          <a:off x="7092950" y="4419600"/>
          <a:ext cx="13922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0" r:id="rId17" imgW="723240" imgH="228240" progId="">
                  <p:embed/>
                </p:oleObj>
              </mc:Choice>
              <mc:Fallback>
                <p:oleObj r:id="rId17" imgW="723240" imgH="228240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4419600"/>
                        <a:ext cx="1392238" cy="441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0" name="Object 38"/>
          <p:cNvGraphicFramePr>
            <a:graphicFrameLocks noChangeAspect="1"/>
          </p:cNvGraphicFramePr>
          <p:nvPr/>
        </p:nvGraphicFramePr>
        <p:xfrm>
          <a:off x="7137400" y="5003800"/>
          <a:ext cx="116681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1" r:id="rId19" imgW="634320" imgH="177480" progId="">
                  <p:embed/>
                </p:oleObj>
              </mc:Choice>
              <mc:Fallback>
                <p:oleObj r:id="rId19" imgW="634320" imgH="177480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5003800"/>
                        <a:ext cx="1166813" cy="331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1" name="Object 39"/>
          <p:cNvGraphicFramePr>
            <a:graphicFrameLocks noChangeAspect="1"/>
          </p:cNvGraphicFramePr>
          <p:nvPr/>
        </p:nvGraphicFramePr>
        <p:xfrm>
          <a:off x="7092950" y="5499100"/>
          <a:ext cx="13684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2" r:id="rId21" imgW="749160" imgH="228600" progId="">
                  <p:embed/>
                </p:oleObj>
              </mc:Choice>
              <mc:Fallback>
                <p:oleObj r:id="rId21" imgW="749160" imgH="228600" progId="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499100"/>
                        <a:ext cx="1368425" cy="419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328613" y="1535113"/>
            <a:ext cx="4249737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25"/>
              </a:spcBef>
              <a:spcAft>
                <a:spcPts val="25"/>
              </a:spcAft>
              <a:buClrTx/>
              <a:buFontTx/>
              <a:buNone/>
            </a:pPr>
            <a:r>
              <a:rPr lang="ru-RU" altLang="ru-RU" sz="2000">
                <a:solidFill>
                  <a:srgbClr val="0070C0"/>
                </a:solidFill>
              </a:rPr>
              <a:t>Остаточная кинетическая энергия</a:t>
            </a:r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341313" y="2286000"/>
            <a:ext cx="25749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25"/>
              </a:spcBef>
              <a:spcAft>
                <a:spcPts val="25"/>
              </a:spcAft>
              <a:buClrTx/>
              <a:buFontTx/>
              <a:buNone/>
            </a:pPr>
            <a:r>
              <a:rPr lang="ru-RU" altLang="ru-RU" sz="2000">
                <a:solidFill>
                  <a:srgbClr val="0070C0"/>
                </a:solidFill>
              </a:rPr>
              <a:t>Число электронов</a:t>
            </a:r>
            <a:r>
              <a:rPr lang="en-US" altLang="ru-RU" sz="2000">
                <a:solidFill>
                  <a:srgbClr val="000000"/>
                </a:solidFill>
              </a:rPr>
              <a:t>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07950" y="274638"/>
            <a:ext cx="89281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>
                <a:solidFill>
                  <a:srgbClr val="009999"/>
                </a:solidFill>
              </a:rPr>
              <a:t>РАСПРЕДЕЛЕНИЕ ЭЛЕКТРОНОВ ПО ОСТАТОЧНОЙ ЭНЕРГИЯ ОДНОЧАСТИЧНОГО ДВИЖЕНИЯ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1914525"/>
            <a:ext cx="3627437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989138"/>
            <a:ext cx="5491162" cy="30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30838"/>
            <a:ext cx="50149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52963"/>
            <a:ext cx="158432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6372225" y="5430838"/>
          <a:ext cx="15192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r:id="rId8" imgW="634320" imgH="177480" progId="">
                  <p:embed/>
                </p:oleObj>
              </mc:Choice>
              <mc:Fallback>
                <p:oleObj r:id="rId8" imgW="634320" imgH="1774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430838"/>
                        <a:ext cx="1519238" cy="431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250825" y="274638"/>
            <a:ext cx="8785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600">
                <a:solidFill>
                  <a:srgbClr val="009999"/>
                </a:solidFill>
              </a:rPr>
              <a:t>ЗАВИСИМОСТЬ ЭФФЕКТИВНОЙ ТЕМПЕРАТУРЫ РАСПРЕДЕЛЕНИЯ ОТ ИНТЕНСИВНОСТИ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64163" y="1600200"/>
            <a:ext cx="37798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750"/>
              </a:spcBef>
              <a:buClrTx/>
              <a:buFontTx/>
              <a:buNone/>
            </a:pPr>
            <a:endParaRPr lang="en-US" altLang="ru-RU" sz="2800">
              <a:solidFill>
                <a:srgbClr val="333399"/>
              </a:solidFill>
            </a:endParaRPr>
          </a:p>
          <a:p>
            <a:pPr>
              <a:spcBef>
                <a:spcPts val="750"/>
              </a:spcBef>
              <a:buClrTx/>
              <a:buFontTx/>
              <a:buNone/>
            </a:pPr>
            <a:endParaRPr lang="en-US" altLang="ru-RU" sz="2800">
              <a:solidFill>
                <a:srgbClr val="333399"/>
              </a:solidFill>
            </a:endParaRPr>
          </a:p>
          <a:p>
            <a:pPr>
              <a:spcBef>
                <a:spcPts val="7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ru-RU" altLang="ru-RU" sz="2800">
                <a:solidFill>
                  <a:srgbClr val="333399"/>
                </a:solidFill>
              </a:rPr>
              <a:t>Нерелятивистский случай</a:t>
            </a:r>
            <a:r>
              <a:rPr lang="en-US" altLang="ru-RU" sz="2800">
                <a:solidFill>
                  <a:srgbClr val="333399"/>
                </a:solidFill>
              </a:rPr>
              <a:t>:</a:t>
            </a:r>
          </a:p>
          <a:p>
            <a:pPr>
              <a:spcBef>
                <a:spcPts val="750"/>
              </a:spcBef>
              <a:buClrTx/>
              <a:buFontTx/>
              <a:buNone/>
            </a:pPr>
            <a:r>
              <a:rPr lang="en-US" altLang="ru-RU" sz="2800">
                <a:solidFill>
                  <a:srgbClr val="333399"/>
                </a:solidFill>
              </a:rPr>
              <a:t>            </a:t>
            </a:r>
            <a:r>
              <a:rPr lang="en-US" altLang="ru-RU" sz="2800" i="1">
                <a:solidFill>
                  <a:srgbClr val="000000"/>
                </a:solidFill>
              </a:rPr>
              <a:t>T  ~  I</a:t>
            </a:r>
            <a:r>
              <a:rPr lang="en-US" altLang="ru-RU" sz="2000" i="1">
                <a:solidFill>
                  <a:srgbClr val="000000"/>
                </a:solidFill>
              </a:rPr>
              <a:t>m</a:t>
            </a:r>
          </a:p>
          <a:p>
            <a:pPr>
              <a:spcBef>
                <a:spcPts val="7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ru-RU" altLang="ru-RU" sz="2800">
                <a:solidFill>
                  <a:srgbClr val="333399"/>
                </a:solidFill>
              </a:rPr>
              <a:t>Суперрелятивист-ский случай:</a:t>
            </a:r>
          </a:p>
          <a:p>
            <a:pPr>
              <a:spcBef>
                <a:spcPts val="750"/>
              </a:spcBef>
              <a:buClrTx/>
              <a:buFontTx/>
              <a:buNone/>
            </a:pPr>
            <a:r>
              <a:rPr lang="en-US" altLang="ru-RU" sz="2800">
                <a:solidFill>
                  <a:srgbClr val="333399"/>
                </a:solidFill>
              </a:rPr>
              <a:t>   </a:t>
            </a:r>
          </a:p>
          <a:p>
            <a:pPr>
              <a:spcBef>
                <a:spcPts val="750"/>
              </a:spcBef>
              <a:buClrTx/>
              <a:buFontTx/>
              <a:buNone/>
            </a:pPr>
            <a:r>
              <a:rPr lang="en-US" altLang="ru-RU" sz="2800">
                <a:solidFill>
                  <a:srgbClr val="333399"/>
                </a:solidFill>
              </a:rPr>
              <a:t>        </a:t>
            </a:r>
            <a:r>
              <a:rPr lang="en-US" altLang="ru-RU" sz="2800" i="1">
                <a:solidFill>
                  <a:srgbClr val="000000"/>
                </a:solidFill>
              </a:rPr>
              <a:t>T  ~ ln(I</a:t>
            </a:r>
            <a:r>
              <a:rPr lang="en-US" altLang="ru-RU" sz="2000" i="1">
                <a:solidFill>
                  <a:srgbClr val="000000"/>
                </a:solidFill>
              </a:rPr>
              <a:t>m</a:t>
            </a:r>
            <a:r>
              <a:rPr lang="en-US" altLang="ru-RU" sz="2800" i="1">
                <a:solidFill>
                  <a:srgbClr val="000000"/>
                </a:solidFill>
              </a:rPr>
              <a:t>/I</a:t>
            </a:r>
            <a:r>
              <a:rPr lang="en-US" altLang="ru-RU" sz="2000" i="1">
                <a:solidFill>
                  <a:srgbClr val="000000"/>
                </a:solidFill>
              </a:rPr>
              <a:t>r</a:t>
            </a:r>
            <a:r>
              <a:rPr lang="en-US" altLang="ru-RU" sz="2800" i="1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750"/>
              </a:spcBef>
              <a:buClrTx/>
              <a:buFontTx/>
              <a:buNone/>
            </a:pPr>
            <a:endParaRPr lang="en-US" altLang="ru-RU" sz="2800" i="1">
              <a:solidFill>
                <a:srgbClr val="000000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33650"/>
            <a:ext cx="5360988" cy="319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887538"/>
            <a:ext cx="501808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altLang="ru-RU">
                <a:solidFill>
                  <a:srgbClr val="3FAF46"/>
                </a:solidFill>
              </a:rPr>
              <a:t>СХЕМА ЭКСПЕРИМЕНТА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4" y="1556792"/>
            <a:ext cx="8474851" cy="327912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5157191"/>
            <a:ext cx="8223250" cy="962621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(а)</a:t>
            </a:r>
            <a:r>
              <a:rPr lang="ru-RU" sz="2000" dirty="0" smtClean="0">
                <a:solidFill>
                  <a:srgbClr val="0070C0"/>
                </a:solidFill>
              </a:rPr>
              <a:t> Распределение интенсивности          </a:t>
            </a: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</a:rPr>
              <a:t>b)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схема эксперимента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     лазерного излучения в пучке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altLang="ru-RU" sz="3600" smtClean="0">
                <a:solidFill>
                  <a:srgbClr val="3FAF46"/>
                </a:solidFill>
              </a:rPr>
              <a:t>СПЕКТРЫ ПОД РАЗНЫМИ УГЛАМИ</a:t>
            </a:r>
            <a:endParaRPr lang="ru-RU" altLang="ru-RU" sz="3600">
              <a:solidFill>
                <a:srgbClr val="3FAF4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5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67544" y="5877272"/>
                <a:ext cx="8435280" cy="432048"/>
              </a:xfrm>
            </p:spPr>
            <p:txBody>
              <a:bodyPr/>
              <a:lstStyle/>
              <a:p>
                <a:r>
                  <a:rPr lang="ru-RU" sz="2000" dirty="0" smtClean="0">
                    <a:solidFill>
                      <a:srgbClr val="0070C0"/>
                    </a:solidFill>
                  </a:rPr>
                  <a:t>Исходные электронные спектры, измеренные при</a:t>
                </a:r>
                <a:r>
                  <a:rPr lang="ru-RU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45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</a:rPr>
                          <m:t>о</m:t>
                        </m:r>
                      </m:sup>
                    </m:sSup>
                    <m:d>
                      <m:dPr>
                        <m:ctrlPr>
                          <a:rPr lang="ru-R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ru-RU" sz="20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ru-R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37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</a:rPr>
                          <m:t>о</m:t>
                        </m:r>
                      </m:sup>
                    </m:sSup>
                    <m:d>
                      <m:dPr>
                        <m:ctrlPr>
                          <a:rPr lang="ru-R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ru-RU" sz="20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ru-R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ru-RU" sz="2000" b="0" i="1" smtClean="0">
                            <a:latin typeface="Cambria Math"/>
                          </a:rPr>
                          <m:t>о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2000" dirty="0" smtClean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6" name="Текс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67544" y="5877272"/>
                <a:ext cx="8435280" cy="432048"/>
              </a:xfrm>
              <a:blipFill rotWithShape="1">
                <a:blip r:embed="rId3"/>
                <a:stretch>
                  <a:fillRect l="-795" t="-5634" r="-362"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5913597" cy="466134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>
                <a:solidFill>
                  <a:srgbClr val="00A933"/>
                </a:solidFill>
              </a:rPr>
              <a:t>СОДЕРЖАНИЕ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33388" y="1430338"/>
            <a:ext cx="8228012" cy="505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marL="0" lvl="1" indent="0">
              <a:spcBef>
                <a:spcPts val="750"/>
              </a:spcBef>
              <a:buClrTx/>
              <a:buFontTx/>
              <a:buNone/>
            </a:pPr>
            <a:r>
              <a:rPr lang="ru-RU" altLang="ru-RU" sz="2000">
                <a:solidFill>
                  <a:srgbClr val="2A6099"/>
                </a:solidFill>
              </a:rPr>
              <a:t>Разработан метод определения максимальной интенсивности сфокусированных релятивистских лазерных импульсов посредством измерения энергетического спектра электронов, ускоренных и выброшенных из фокальной перетяжки лазерного импульса. При этом регистрируются электроны, вылетевшие из лазерной плазмы, образованной за счет нелинейной ионизации газов низкой плотности в фокальной области лазерного импульса. Теоретически и экспериментально демонстрируется получение таких электронов с энергиями до нескольких </a:t>
            </a:r>
            <a:r>
              <a:rPr lang="ru-RU" altLang="ru-RU" sz="2000">
                <a:solidFill>
                  <a:srgbClr val="000000"/>
                </a:solidFill>
              </a:rPr>
              <a:t>МэВ</a:t>
            </a:r>
            <a:r>
              <a:rPr lang="ru-RU" altLang="ru-RU" sz="2000">
                <a:solidFill>
                  <a:srgbClr val="2A6099"/>
                </a:solidFill>
              </a:rPr>
              <a:t>, вылетающих под небольшим по отношению к оси распространения лазерного излучения углом. </a:t>
            </a:r>
          </a:p>
          <a:p>
            <a:pPr>
              <a:spcBef>
                <a:spcPts val="750"/>
              </a:spcBef>
              <a:spcAft>
                <a:spcPts val="38"/>
              </a:spcAft>
              <a:buClrTx/>
              <a:buFontTx/>
              <a:buNone/>
            </a:pPr>
            <a:r>
              <a:rPr lang="ru-RU" altLang="ru-RU" sz="2000">
                <a:solidFill>
                  <a:srgbClr val="2A6099"/>
                </a:solidFill>
              </a:rPr>
              <a:t>Теория подтверждается численными </a:t>
            </a:r>
            <a:r>
              <a:rPr lang="ru-RU" altLang="ru-RU" sz="2000">
                <a:solidFill>
                  <a:srgbClr val="000000"/>
                </a:solidFill>
              </a:rPr>
              <a:t>particle-in-cell </a:t>
            </a:r>
            <a:r>
              <a:rPr lang="ru-RU" altLang="ru-RU" sz="2000">
                <a:solidFill>
                  <a:srgbClr val="2A6099"/>
                </a:solidFill>
              </a:rPr>
              <a:t>расчетами взаимодействия лазерного излучения с плазмой низкой плотности. Определяемые по проведенным экспериментам с вылетевшими электронами максимальные интенсивности лазерных импульсов достигают</a:t>
            </a:r>
            <a:r>
              <a:rPr lang="ru-RU" altLang="ru-RU" sz="2000">
                <a:solidFill>
                  <a:srgbClr val="000000"/>
                </a:solidFill>
              </a:rPr>
              <a:t> 2.5·10</a:t>
            </a:r>
            <a:r>
              <a:rPr lang="ru-RU" altLang="ru-RU" sz="2000" baseline="33000">
                <a:solidFill>
                  <a:srgbClr val="000000"/>
                </a:solidFill>
              </a:rPr>
              <a:t>20</a:t>
            </a:r>
            <a:r>
              <a:rPr lang="ru-RU" altLang="ru-RU" sz="2000">
                <a:solidFill>
                  <a:srgbClr val="000000"/>
                </a:solidFill>
              </a:rPr>
              <a:t> Вт/см</a:t>
            </a:r>
            <a:r>
              <a:rPr lang="ru-RU" altLang="ru-RU" sz="2000" baseline="33000">
                <a:solidFill>
                  <a:srgbClr val="000000"/>
                </a:solidFill>
              </a:rPr>
              <a:t>2</a:t>
            </a:r>
            <a:r>
              <a:rPr lang="ru-RU" altLang="ru-RU" sz="20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altLang="ru-RU" sz="3200">
                <a:solidFill>
                  <a:srgbClr val="3FAF46"/>
                </a:solidFill>
              </a:rPr>
              <a:t>СУММАРНЫЕ ЭЛЕКТРОННЫЕ СПЕКТРЫ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248472" cy="416746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51520" y="5589240"/>
                <a:ext cx="8712968" cy="81860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</m:sub>
                      </m:sSub>
                      <m:d>
                        <m:dPr>
                          <m:ctrlPr>
                            <a:rPr lang="ru-RU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ru-RU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=0,56(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);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𝐽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l-GR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=0,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51520" y="5589240"/>
                <a:ext cx="8712968" cy="818605"/>
              </a:xfrm>
              <a:blipFill rotWithShape="1"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ru-RU" dirty="0" smtClean="0">
                <a:solidFill>
                  <a:srgbClr val="009999"/>
                </a:solidFill>
              </a:rPr>
              <a:t>ДИАГНОСТИКА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5706"/>
            <a:ext cx="4608512" cy="542245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3856399" cy="337061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5157191"/>
                <a:ext cx="4035425" cy="962621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5157191"/>
                <a:ext cx="4035425" cy="962621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3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0"/>
            <a:ext cx="7962900" cy="9001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altLang="ru-RU">
                <a:solidFill>
                  <a:srgbClr val="3FAF46"/>
                </a:solidFill>
              </a:rPr>
              <a:t>ИСПОЛЬЗОВАНИЕ</a:t>
            </a:r>
          </a:p>
        </p:txBody>
      </p:sp>
      <p:sp>
        <p:nvSpPr>
          <p:cNvPr id="51202" name="Freeform 2"/>
          <p:cNvSpPr>
            <a:spLocks noChangeArrowheads="1"/>
          </p:cNvSpPr>
          <p:nvPr/>
        </p:nvSpPr>
        <p:spPr bwMode="auto">
          <a:xfrm>
            <a:off x="34925" y="900113"/>
            <a:ext cx="6265863" cy="2365375"/>
          </a:xfrm>
          <a:custGeom>
            <a:avLst/>
            <a:gdLst>
              <a:gd name="T0" fmla="*/ 0 w 17406"/>
              <a:gd name="T1" fmla="*/ 6570 h 6571"/>
              <a:gd name="T2" fmla="*/ 0 w 17406"/>
              <a:gd name="T3" fmla="*/ 0 h 6571"/>
              <a:gd name="T4" fmla="*/ 17405 w 17406"/>
              <a:gd name="T5" fmla="*/ 0 h 6571"/>
              <a:gd name="T6" fmla="*/ 17405 w 17406"/>
              <a:gd name="T7" fmla="*/ 6570 h 6571"/>
              <a:gd name="T8" fmla="*/ 0 w 17406"/>
              <a:gd name="T9" fmla="*/ 6570 h 6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6" h="6571">
                <a:moveTo>
                  <a:pt x="0" y="6570"/>
                </a:moveTo>
                <a:cubicBezTo>
                  <a:pt x="0" y="4380"/>
                  <a:pt x="0" y="2190"/>
                  <a:pt x="0" y="0"/>
                </a:cubicBezTo>
                <a:cubicBezTo>
                  <a:pt x="5802" y="0"/>
                  <a:pt x="11603" y="0"/>
                  <a:pt x="17405" y="0"/>
                </a:cubicBezTo>
                <a:cubicBezTo>
                  <a:pt x="17405" y="2190"/>
                  <a:pt x="17405" y="4380"/>
                  <a:pt x="17405" y="6570"/>
                </a:cubicBezTo>
                <a:cubicBezTo>
                  <a:pt x="11603" y="6570"/>
                  <a:pt x="5802" y="6570"/>
                  <a:pt x="0" y="6570"/>
                </a:cubicBezTo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393950"/>
            <a:ext cx="4679950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171950"/>
            <a:ext cx="553402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14338" y="120651"/>
            <a:ext cx="8226425" cy="86007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altLang="ru-RU" dirty="0">
                <a:solidFill>
                  <a:srgbClr val="3FAF46"/>
                </a:solidFill>
              </a:rPr>
              <a:t>ВЫВОДЫ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908720"/>
            <a:ext cx="8856984" cy="5592093"/>
          </a:xfrm>
          <a:ln/>
        </p:spPr>
        <p:txBody>
          <a:bodyPr/>
          <a:lstStyle/>
          <a:p>
            <a:pPr marL="0" indent="0">
              <a:spcBef>
                <a:spcPts val="1213"/>
              </a:spcBef>
              <a:spcAft>
                <a:spcPts val="1013"/>
              </a:spcAft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altLang="ru-RU" sz="2000" dirty="0">
                <a:solidFill>
                  <a:srgbClr val="3465A4"/>
                </a:solidFill>
              </a:rPr>
              <a:t>Теоретически введен и экспериментально обоснован метод определения максимальной интенсивности лазерного импульса, базирующийся на измерении интегральных по углу наблюдения спектров электронов, ускоренных в перетяжке пучка при ионизации газа низкой плотности. Было обнаружено, что пиковая интенсивность в фокальной области, рассчитанная на основе теории, составляет </a:t>
            </a:r>
            <a:r>
              <a:rPr lang="ru-RU" altLang="ru-RU" sz="2000" dirty="0"/>
              <a:t>2,5 × 10</a:t>
            </a:r>
            <a:r>
              <a:rPr lang="ru-RU" altLang="ru-RU" sz="2000" baseline="33000" dirty="0"/>
              <a:t>20</a:t>
            </a:r>
            <a:r>
              <a:rPr lang="ru-RU" altLang="ru-RU" sz="2000" dirty="0"/>
              <a:t> Вт/см</a:t>
            </a:r>
            <a:r>
              <a:rPr lang="ru-RU" altLang="ru-RU" sz="2000" baseline="33000" dirty="0"/>
              <a:t>2</a:t>
            </a:r>
            <a:r>
              <a:rPr lang="ru-RU" altLang="ru-RU" sz="2000" dirty="0">
                <a:solidFill>
                  <a:srgbClr val="3465A4"/>
                </a:solidFill>
              </a:rPr>
              <a:t>, что согласуется с простой оценкой пиковой интенсивности, основанной на пространственно-временных характеристиках импульса в перетяжке пучка. </a:t>
            </a:r>
          </a:p>
          <a:p>
            <a:pPr marL="0" indent="0">
              <a:spcBef>
                <a:spcPts val="1213"/>
              </a:spcBef>
              <a:spcAft>
                <a:spcPts val="1013"/>
              </a:spcAft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altLang="ru-RU" sz="2000" dirty="0">
                <a:solidFill>
                  <a:srgbClr val="3465A4"/>
                </a:solidFill>
              </a:rPr>
              <a:t>В экспериментах обнаружено, что широкий пик с центральной энергией от нескольких сотен кэВ до нескольких МэВ наблюдается при углах от </a:t>
            </a:r>
            <a:r>
              <a:rPr lang="ru-RU" altLang="ru-RU" sz="2000" dirty="0"/>
              <a:t>70°</a:t>
            </a:r>
            <a:r>
              <a:rPr lang="ru-RU" altLang="ru-RU" sz="2000" dirty="0">
                <a:solidFill>
                  <a:srgbClr val="3465A4"/>
                </a:solidFill>
              </a:rPr>
              <a:t> до </a:t>
            </a:r>
            <a:r>
              <a:rPr lang="ru-RU" altLang="ru-RU" sz="2000" dirty="0"/>
              <a:t>5°</a:t>
            </a:r>
            <a:r>
              <a:rPr lang="ru-RU" altLang="ru-RU" sz="2000" dirty="0">
                <a:solidFill>
                  <a:srgbClr val="3465A4"/>
                </a:solidFill>
              </a:rPr>
              <a:t> относительно оси распространения лазерного луча. Это согласуется с результатами </a:t>
            </a:r>
            <a:r>
              <a:rPr lang="ru-RU" altLang="ru-RU" sz="2000" dirty="0"/>
              <a:t>PIC</a:t>
            </a:r>
            <a:r>
              <a:rPr lang="ru-RU" altLang="ru-RU" sz="2000" dirty="0">
                <a:solidFill>
                  <a:srgbClr val="3465A4"/>
                </a:solidFill>
              </a:rPr>
              <a:t>–моделирования взаимодействия лазера с плазмой низкой плотности и аналитической моделью ускорения одиночного электрона в интенсивной плоской электромагнитной волне. Частицы с наибольшей энергией ускоряются в направлении оси распространения пучка, что согласуется с результатами эксперимента.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  <a:ln/>
        </p:spPr>
        <p:txBody>
          <a:bodyPr/>
          <a:lstStyle/>
          <a:p>
            <a: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>
                <a:solidFill>
                  <a:srgbClr val="3FAF46"/>
                </a:solidFill>
              </a:rPr>
              <a:t>ЭТО БЫЛО СДЕЛАНО В: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7438"/>
            <a:ext cx="6561138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452688"/>
            <a:ext cx="61341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271963"/>
            <a:ext cx="5002213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  <a:ln/>
        </p:spPr>
        <p:txBody>
          <a:bodyPr/>
          <a:lstStyle/>
          <a:p>
            <a: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ru-RU" altLang="ru-RU" sz="3600">
                <a:solidFill>
                  <a:srgbClr val="3FAF46"/>
                </a:solidFill>
              </a:rPr>
              <a:t>TEMPORAL ACTIVITY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8013"/>
            <a:ext cx="4013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873250"/>
            <a:ext cx="40132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83075"/>
            <a:ext cx="40132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4421188"/>
            <a:ext cx="40132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640960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ДРУГИЕ НАУЧНЫЕ РЕЗУЛЬТАТЫ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М.Ю.РОМАНОВСКОГО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03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7504" y="274638"/>
            <a:ext cx="8856984" cy="1136650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</a:rPr>
              <a:t>ПРЯМОЕ УСКОРЕНИЕ ЭЛЕКТРОМАГНИТНЫМ ПОЛЕМ </a:t>
            </a:r>
            <a:r>
              <a:rPr lang="ru-RU" sz="3200" dirty="0" smtClean="0">
                <a:solidFill>
                  <a:srgbClr val="FF0000"/>
                </a:solidFill>
              </a:rPr>
              <a:t>2012-2021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5038275" cy="208823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85184"/>
            <a:ext cx="5556032" cy="165618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01008"/>
            <a:ext cx="5833508" cy="1512168"/>
          </a:xfrm>
        </p:spPr>
      </p:pic>
    </p:spTree>
    <p:extLst>
      <p:ext uri="{BB962C8B-B14F-4D97-AF65-F5344CB8AC3E}">
        <p14:creationId xmlns:p14="http://schemas.microsoft.com/office/powerpoint/2010/main" val="1263514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5496" y="274638"/>
            <a:ext cx="9108504" cy="1136650"/>
          </a:xfrm>
        </p:spPr>
        <p:txBody>
          <a:bodyPr/>
          <a:lstStyle/>
          <a:p>
            <a:r>
              <a:rPr lang="ru-RU" sz="2600" dirty="0" smtClean="0">
                <a:solidFill>
                  <a:srgbClr val="00B050"/>
                </a:solidFill>
              </a:rPr>
              <a:t>ЛАЗЕРНОЕ УСКОРЕНИЕ ЗАХВАТА ЯДРАМИ ЭЛЕКТРОНОВ И ДВОЙНОЙ БЕТА-ЗАХВАТ </a:t>
            </a:r>
            <a:r>
              <a:rPr lang="ru-RU" sz="2600" dirty="0" smtClean="0">
                <a:solidFill>
                  <a:srgbClr val="FF0000"/>
                </a:solidFill>
              </a:rPr>
              <a:t>2010-2014</a:t>
            </a:r>
            <a:endParaRPr lang="ru-RU" sz="26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6705325" cy="156980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42" y="1340768"/>
            <a:ext cx="5089807" cy="158417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53136"/>
            <a:ext cx="6182772" cy="2087775"/>
          </a:xfrm>
        </p:spPr>
      </p:pic>
    </p:spTree>
    <p:extLst>
      <p:ext uri="{BB962C8B-B14F-4D97-AF65-F5344CB8AC3E}">
        <p14:creationId xmlns:p14="http://schemas.microsoft.com/office/powerpoint/2010/main" val="67183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0" y="274638"/>
            <a:ext cx="9144000" cy="1136650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ПЛАЗМЕННЫЕ МИКРОПОЛЯ И ИХ ДЕЙСТВИЕ НА ЭЛЕМЕНТАРНЫЕ ПРОЦЕССЫ </a:t>
            </a:r>
            <a:r>
              <a:rPr lang="ru-RU" sz="3600" dirty="0" smtClean="0">
                <a:solidFill>
                  <a:srgbClr val="FF0000"/>
                </a:solidFill>
              </a:rPr>
              <a:t>1995-2007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5033079" cy="129614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5144"/>
            <a:ext cx="4968552" cy="193840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54" y="3068960"/>
            <a:ext cx="6125031" cy="1584176"/>
          </a:xfrm>
        </p:spPr>
      </p:pic>
    </p:spTree>
    <p:extLst>
      <p:ext uri="{BB962C8B-B14F-4D97-AF65-F5344CB8AC3E}">
        <p14:creationId xmlns:p14="http://schemas.microsoft.com/office/powerpoint/2010/main" val="386145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ru-RU" sz="4400">
                <a:solidFill>
                  <a:srgbClr val="009999"/>
                </a:solidFill>
              </a:rPr>
              <a:t>КОЛЛАБОРАЦИЯ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1341438"/>
            <a:ext cx="8229600" cy="531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en-US" altLang="ru-RU" sz="2800">
                <a:solidFill>
                  <a:srgbClr val="333399"/>
                </a:solidFill>
              </a:rPr>
              <a:t>А.Л.Галкин 				теория</a:t>
            </a:r>
          </a:p>
          <a:p>
            <a:pPr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en-US" altLang="ru-RU" sz="2800">
                <a:solidFill>
                  <a:srgbClr val="B85C00"/>
                </a:solidFill>
              </a:rPr>
              <a:t>В.В.Коробкин			эксперимент</a:t>
            </a:r>
          </a:p>
          <a:p>
            <a:pPr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en-US" altLang="ru-RU" sz="2800">
                <a:solidFill>
                  <a:srgbClr val="333399"/>
                </a:solidFill>
              </a:rPr>
              <a:t>О.Б.Ширяев</a:t>
            </a:r>
          </a:p>
          <a:p>
            <a:pPr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en-US" altLang="ru-RU" sz="2800">
                <a:solidFill>
                  <a:srgbClr val="333399"/>
                </a:solidFill>
              </a:rPr>
              <a:t>М.Ю.Романовский</a:t>
            </a:r>
          </a:p>
          <a:p>
            <a:pPr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en-US" altLang="ru-RU" sz="2800">
                <a:solidFill>
                  <a:srgbClr val="333399"/>
                </a:solidFill>
              </a:rPr>
              <a:t>В.А.Трофимов (ИОФ РАН)</a:t>
            </a:r>
          </a:p>
          <a:p>
            <a:pPr>
              <a:spcBef>
                <a:spcPts val="850"/>
              </a:spcBef>
              <a:buClrTx/>
              <a:buFontTx/>
              <a:buNone/>
            </a:pPr>
            <a:endParaRPr lang="en-US" altLang="ru-RU" sz="2800">
              <a:solidFill>
                <a:srgbClr val="333399"/>
              </a:solidFill>
            </a:endParaRPr>
          </a:p>
          <a:p>
            <a:pPr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en-US" altLang="ru-RU" sz="2800">
                <a:solidFill>
                  <a:srgbClr val="B85C00"/>
                </a:solidFill>
              </a:rPr>
              <a:t>К.А.Иванов</a:t>
            </a:r>
            <a:r>
              <a:rPr lang="en-US" altLang="ru-RU" sz="2800">
                <a:solidFill>
                  <a:srgbClr val="333399"/>
                </a:solidFill>
              </a:rPr>
              <a:t> (МГУ)</a:t>
            </a:r>
          </a:p>
          <a:p>
            <a:pPr>
              <a:spcBef>
                <a:spcPts val="850"/>
              </a:spcBef>
              <a:buClrTx/>
              <a:buFontTx/>
              <a:buNone/>
            </a:pPr>
            <a:endParaRPr lang="en-US" altLang="ru-RU" sz="2800">
              <a:solidFill>
                <a:srgbClr val="333399"/>
              </a:solidFill>
            </a:endParaRPr>
          </a:p>
          <a:p>
            <a:pPr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en-US" altLang="ru-RU" sz="2800">
                <a:solidFill>
                  <a:srgbClr val="B85C00"/>
                </a:solidFill>
              </a:rPr>
              <a:t>М.П.Калашников</a:t>
            </a:r>
          </a:p>
          <a:p>
            <a:pPr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en-US" altLang="ru-RU" sz="2800">
                <a:solidFill>
                  <a:srgbClr val="B85C00"/>
                </a:solidFill>
              </a:rPr>
              <a:t>М.Шнюрер</a:t>
            </a:r>
            <a:r>
              <a:rPr lang="en-US" altLang="ru-RU" sz="2800">
                <a:solidFill>
                  <a:srgbClr val="333399"/>
                </a:solidFill>
              </a:rPr>
              <a:t> (МБИ, Берлин)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ЭКОНОФИЗИКА </a:t>
            </a:r>
            <a:r>
              <a:rPr lang="ru-RU" dirty="0" smtClean="0">
                <a:solidFill>
                  <a:srgbClr val="FF0000"/>
                </a:solidFill>
              </a:rPr>
              <a:t>1997-наст </a:t>
            </a:r>
            <a:r>
              <a:rPr lang="ru-RU" dirty="0" err="1" smtClean="0">
                <a:solidFill>
                  <a:srgbClr val="FF0000"/>
                </a:solidFill>
              </a:rPr>
              <a:t>вр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6881"/>
            <a:ext cx="4035425" cy="170945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737120"/>
            <a:ext cx="4035425" cy="190897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" y="4077072"/>
            <a:ext cx="5422974" cy="2155829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33056"/>
            <a:ext cx="1582350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158374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8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ru-RU" sz="4400">
                <a:solidFill>
                  <a:srgbClr val="009999"/>
                </a:solidFill>
              </a:rPr>
              <a:t>МОТИВАЦИЯ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60363" y="1268413"/>
            <a:ext cx="845978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0000"/>
              </a:lnSpc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en-US" altLang="ru-RU" sz="2200">
                <a:solidFill>
                  <a:srgbClr val="333399"/>
                </a:solidFill>
              </a:rPr>
              <a:t>Отсутствие возможности прямых измерений интенсивности сверхмощного лазерного излучения</a:t>
            </a:r>
          </a:p>
          <a:p>
            <a:pPr>
              <a:lnSpc>
                <a:spcPct val="90000"/>
              </a:lnSpc>
              <a:spcBef>
                <a:spcPts val="1225"/>
              </a:spcBef>
              <a:spcAft>
                <a:spcPts val="1025"/>
              </a:spcAft>
              <a:buClr>
                <a:srgbClr val="333399"/>
              </a:buClr>
              <a:buFont typeface="Arial" charset="0"/>
              <a:buChar char="•"/>
            </a:pPr>
            <a:r>
              <a:rPr lang="en-US" altLang="ru-RU" sz="2200">
                <a:solidFill>
                  <a:srgbClr val="333399"/>
                </a:solidFill>
              </a:rPr>
              <a:t>Интенсивность в пучке обычно получают, комбинируя основные параметры лазерного излучения из энергетических, временных и пространственных характеристик импульса</a:t>
            </a:r>
          </a:p>
          <a:p>
            <a:pPr>
              <a:lnSpc>
                <a:spcPct val="90000"/>
              </a:lnSpc>
              <a:spcBef>
                <a:spcPts val="1225"/>
              </a:spcBef>
              <a:spcAft>
                <a:spcPts val="1025"/>
              </a:spcAft>
              <a:buClr>
                <a:srgbClr val="333399"/>
              </a:buClr>
              <a:buFont typeface="Arial" charset="0"/>
              <a:buChar char="•"/>
            </a:pPr>
            <a:r>
              <a:rPr lang="en-US" altLang="ru-RU" sz="2200">
                <a:solidFill>
                  <a:srgbClr val="333399"/>
                </a:solidFill>
              </a:rPr>
              <a:t>Обычно она определена при пониженной энергии и экстраполирована на высокий уровень энергии/интенсивности </a:t>
            </a:r>
          </a:p>
          <a:p>
            <a:pPr>
              <a:lnSpc>
                <a:spcPct val="90000"/>
              </a:lnSpc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en-US" altLang="ru-RU" sz="2200">
                <a:solidFill>
                  <a:srgbClr val="333399"/>
                </a:solidFill>
              </a:rPr>
              <a:t>Целесообразно иметь хотя бы и непрямые методы измерения интенсивности в конкретном лазерном импульсе</a:t>
            </a:r>
          </a:p>
          <a:p>
            <a:pPr>
              <a:lnSpc>
                <a:spcPct val="90000"/>
              </a:lnSpc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en-US" altLang="ru-RU" sz="2200">
                <a:solidFill>
                  <a:srgbClr val="333399"/>
                </a:solidFill>
              </a:rPr>
              <a:t>Можно вспомнить героические попытки измерять интенсивность по степени ионизации различных атомов в пучке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79388" y="274638"/>
            <a:ext cx="8820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ru-RU" sz="3600">
                <a:solidFill>
                  <a:srgbClr val="009999"/>
                </a:solidFill>
              </a:rPr>
              <a:t>ВОЗМОЖНО ЛИ ТАКОЕ ФИЗИЧЕСКИ?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23528" y="1341438"/>
            <a:ext cx="8496944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en-US" altLang="ru-RU" sz="2200" dirty="0" err="1">
                <a:solidFill>
                  <a:srgbClr val="333399"/>
                </a:solidFill>
              </a:rPr>
              <a:t>Возможно</a:t>
            </a:r>
            <a:r>
              <a:rPr lang="en-US" altLang="ru-RU" sz="2200" dirty="0">
                <a:solidFill>
                  <a:srgbClr val="333399"/>
                </a:solidFill>
              </a:rPr>
              <a:t>,  </a:t>
            </a:r>
            <a:r>
              <a:rPr lang="en-US" altLang="ru-RU" sz="2200" dirty="0" err="1">
                <a:solidFill>
                  <a:srgbClr val="333399"/>
                </a:solidFill>
              </a:rPr>
              <a:t>если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привлечь</a:t>
            </a:r>
            <a:r>
              <a:rPr lang="en-US" altLang="ru-RU" sz="2200" dirty="0">
                <a:solidFill>
                  <a:srgbClr val="333399"/>
                </a:solidFill>
              </a:rPr>
              <a:t> к </a:t>
            </a:r>
            <a:r>
              <a:rPr lang="en-US" altLang="ru-RU" sz="2200" dirty="0" err="1">
                <a:solidFill>
                  <a:srgbClr val="333399"/>
                </a:solidFill>
              </a:rPr>
              <a:t>рассмотрению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динамику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электронов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остаточной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плазмы</a:t>
            </a:r>
            <a:endParaRPr lang="en-US" altLang="ru-RU" sz="2200" dirty="0">
              <a:solidFill>
                <a:srgbClr val="333399"/>
              </a:solidFill>
            </a:endParaRPr>
          </a:p>
          <a:p>
            <a:pPr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en-US" altLang="ru-RU" sz="2200" dirty="0" err="1">
                <a:solidFill>
                  <a:srgbClr val="333399"/>
                </a:solidFill>
              </a:rPr>
              <a:t>Остаточный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газ</a:t>
            </a:r>
            <a:r>
              <a:rPr lang="en-US" altLang="ru-RU" sz="2200" dirty="0">
                <a:solidFill>
                  <a:srgbClr val="333399"/>
                </a:solidFill>
              </a:rPr>
              <a:t> в </a:t>
            </a:r>
            <a:r>
              <a:rPr lang="en-US" altLang="ru-RU" sz="2200" dirty="0" err="1">
                <a:solidFill>
                  <a:srgbClr val="333399"/>
                </a:solidFill>
              </a:rPr>
              <a:t>вакуумной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камере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взаимодействия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есть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всегда</a:t>
            </a:r>
            <a:r>
              <a:rPr lang="en-US" altLang="ru-RU" sz="2200" dirty="0">
                <a:solidFill>
                  <a:srgbClr val="333399"/>
                </a:solidFill>
              </a:rPr>
              <a:t>, и </a:t>
            </a:r>
            <a:r>
              <a:rPr lang="en-US" altLang="ru-RU" sz="2200" dirty="0" err="1">
                <a:solidFill>
                  <a:srgbClr val="333399"/>
                </a:solidFill>
              </a:rPr>
              <a:t>его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достаточно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много</a:t>
            </a:r>
            <a:endParaRPr lang="en-US" altLang="ru-RU" sz="2200" dirty="0">
              <a:solidFill>
                <a:srgbClr val="333399"/>
              </a:solidFill>
            </a:endParaRPr>
          </a:p>
          <a:p>
            <a:pPr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en-US" altLang="ru-RU" sz="2200" dirty="0" err="1">
                <a:solidFill>
                  <a:srgbClr val="333399"/>
                </a:solidFill>
              </a:rPr>
              <a:t>Поскольку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его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плотность</a:t>
            </a:r>
            <a:r>
              <a:rPr lang="en-US" altLang="ru-RU" sz="2200" dirty="0">
                <a:solidFill>
                  <a:srgbClr val="333399"/>
                </a:solidFill>
              </a:rPr>
              <a:t>, и </a:t>
            </a:r>
            <a:r>
              <a:rPr lang="en-US" altLang="ru-RU" sz="2200" dirty="0" err="1">
                <a:solidFill>
                  <a:srgbClr val="333399"/>
                </a:solidFill>
              </a:rPr>
              <a:t>плотность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получаемой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остаточной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плазмы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тем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не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менее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невелика</a:t>
            </a:r>
            <a:r>
              <a:rPr lang="en-US" altLang="ru-RU" sz="2200" dirty="0">
                <a:solidFill>
                  <a:srgbClr val="333399"/>
                </a:solidFill>
              </a:rPr>
              <a:t>, </a:t>
            </a:r>
            <a:r>
              <a:rPr lang="en-US" altLang="ru-RU" sz="2200" dirty="0" err="1">
                <a:solidFill>
                  <a:srgbClr val="333399"/>
                </a:solidFill>
              </a:rPr>
              <a:t>очевидно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возможно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использовать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 smtClean="0">
                <a:solidFill>
                  <a:srgbClr val="333399"/>
                </a:solidFill>
              </a:rPr>
              <a:t>одночастичное</a:t>
            </a:r>
            <a:r>
              <a:rPr lang="ru-RU" altLang="ru-RU" sz="2200" dirty="0" smtClean="0">
                <a:solidFill>
                  <a:srgbClr val="333399"/>
                </a:solidFill>
              </a:rPr>
              <a:t> (в </a:t>
            </a:r>
            <a:r>
              <a:rPr lang="ru-RU" altLang="ru-RU" sz="2200" dirty="0" err="1" smtClean="0">
                <a:solidFill>
                  <a:srgbClr val="333399"/>
                </a:solidFill>
              </a:rPr>
              <a:t>т.ч</a:t>
            </a:r>
            <a:r>
              <a:rPr lang="ru-RU" altLang="ru-RU" sz="2200" dirty="0" smtClean="0">
                <a:solidFill>
                  <a:srgbClr val="333399"/>
                </a:solidFill>
              </a:rPr>
              <a:t>. </a:t>
            </a:r>
            <a:r>
              <a:rPr lang="ru-RU" altLang="ru-RU" sz="2200" dirty="0" err="1">
                <a:solidFill>
                  <a:srgbClr val="333399"/>
                </a:solidFill>
              </a:rPr>
              <a:t>б</a:t>
            </a:r>
            <a:r>
              <a:rPr lang="ru-RU" altLang="ru-RU" sz="2200" dirty="0" err="1" smtClean="0">
                <a:solidFill>
                  <a:srgbClr val="333399"/>
                </a:solidFill>
              </a:rPr>
              <a:t>еспинчевое</a:t>
            </a:r>
            <a:r>
              <a:rPr lang="ru-RU" altLang="ru-RU" sz="2200" dirty="0" smtClean="0">
                <a:solidFill>
                  <a:srgbClr val="333399"/>
                </a:solidFill>
              </a:rPr>
              <a:t>), </a:t>
            </a:r>
            <a:r>
              <a:rPr lang="ru-RU" altLang="ru-RU" sz="2200" dirty="0" err="1" smtClean="0">
                <a:solidFill>
                  <a:srgbClr val="333399"/>
                </a:solidFill>
              </a:rPr>
              <a:t>бесстолкновительное</a:t>
            </a:r>
            <a:r>
              <a:rPr lang="ru-RU" altLang="ru-RU" sz="2200" dirty="0" smtClean="0">
                <a:solidFill>
                  <a:srgbClr val="333399"/>
                </a:solidFill>
              </a:rPr>
              <a:t> и т.д. «бес-» </a:t>
            </a:r>
            <a:r>
              <a:rPr lang="en-US" altLang="ru-RU" sz="2200" dirty="0" err="1">
                <a:solidFill>
                  <a:srgbClr val="333399"/>
                </a:solidFill>
              </a:rPr>
              <a:t>приближение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для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расчета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динамики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заряженных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частиц</a:t>
            </a:r>
            <a:r>
              <a:rPr lang="en-US" altLang="ru-RU" sz="2200" dirty="0">
                <a:solidFill>
                  <a:srgbClr val="333399"/>
                </a:solidFill>
              </a:rPr>
              <a:t> (</a:t>
            </a:r>
            <a:r>
              <a:rPr lang="en-US" altLang="ru-RU" sz="2200" dirty="0" err="1">
                <a:solidFill>
                  <a:srgbClr val="333399"/>
                </a:solidFill>
              </a:rPr>
              <a:t>электронов</a:t>
            </a:r>
            <a:r>
              <a:rPr lang="en-US" altLang="ru-RU" sz="2200" dirty="0">
                <a:solidFill>
                  <a:srgbClr val="333399"/>
                </a:solidFill>
              </a:rPr>
              <a:t>)</a:t>
            </a:r>
            <a:r>
              <a:rPr lang="ru-RU" altLang="ru-RU" sz="2200" dirty="0">
                <a:solidFill>
                  <a:srgbClr val="333399"/>
                </a:solidFill>
              </a:rPr>
              <a:t> в поле</a:t>
            </a:r>
          </a:p>
          <a:p>
            <a:pPr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en-US" altLang="ru-RU" sz="2200" dirty="0" err="1">
                <a:solidFill>
                  <a:srgbClr val="333399"/>
                </a:solidFill>
              </a:rPr>
              <a:t>Можно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попытаться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использовать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какие-то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измеряемые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характеристики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электронов</a:t>
            </a:r>
            <a:r>
              <a:rPr lang="en-US" altLang="ru-RU" sz="2200" dirty="0">
                <a:solidFill>
                  <a:srgbClr val="333399"/>
                </a:solidFill>
              </a:rPr>
              <a:t> (</a:t>
            </a:r>
            <a:r>
              <a:rPr lang="en-US" altLang="ru-RU" sz="2200" dirty="0" err="1">
                <a:solidFill>
                  <a:srgbClr val="333399"/>
                </a:solidFill>
              </a:rPr>
              <a:t>например</a:t>
            </a:r>
            <a:r>
              <a:rPr lang="en-US" altLang="ru-RU" sz="2200" dirty="0">
                <a:solidFill>
                  <a:srgbClr val="333399"/>
                </a:solidFill>
              </a:rPr>
              <a:t>, </a:t>
            </a:r>
            <a:r>
              <a:rPr lang="en-US" altLang="ru-RU" sz="2200" dirty="0" err="1">
                <a:solidFill>
                  <a:srgbClr val="333399"/>
                </a:solidFill>
              </a:rPr>
              <a:t>их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энергию</a:t>
            </a:r>
            <a:r>
              <a:rPr lang="en-US" altLang="ru-RU" sz="2200" dirty="0">
                <a:solidFill>
                  <a:srgbClr val="333399"/>
                </a:solidFill>
              </a:rPr>
              <a:t>) </a:t>
            </a:r>
            <a:r>
              <a:rPr lang="en-US" altLang="ru-RU" sz="2200" dirty="0" err="1">
                <a:solidFill>
                  <a:srgbClr val="333399"/>
                </a:solidFill>
              </a:rPr>
              <a:t>для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определения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параметров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генерирующего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эту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плазму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лазерного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импульса</a:t>
            </a:r>
            <a:r>
              <a:rPr lang="en-US" altLang="ru-RU" sz="2200" dirty="0">
                <a:solidFill>
                  <a:srgbClr val="333399"/>
                </a:solidFill>
              </a:rPr>
              <a:t>, в </a:t>
            </a:r>
            <a:r>
              <a:rPr lang="en-US" altLang="ru-RU" sz="2200" dirty="0" err="1">
                <a:solidFill>
                  <a:srgbClr val="333399"/>
                </a:solidFill>
              </a:rPr>
              <a:t>наилучшем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случае</a:t>
            </a:r>
            <a:r>
              <a:rPr lang="en-US" altLang="ru-RU" sz="2200" dirty="0">
                <a:solidFill>
                  <a:srgbClr val="333399"/>
                </a:solidFill>
              </a:rPr>
              <a:t> – </a:t>
            </a:r>
            <a:r>
              <a:rPr lang="en-US" altLang="ru-RU" sz="2200" dirty="0" err="1">
                <a:solidFill>
                  <a:srgbClr val="333399"/>
                </a:solidFill>
              </a:rPr>
              <a:t>вблизи</a:t>
            </a:r>
            <a:r>
              <a:rPr lang="en-US" altLang="ru-RU" sz="2200" dirty="0">
                <a:solidFill>
                  <a:srgbClr val="333399"/>
                </a:solidFill>
              </a:rPr>
              <a:t> </a:t>
            </a:r>
            <a:r>
              <a:rPr lang="en-US" altLang="ru-RU" sz="2200" dirty="0" err="1">
                <a:solidFill>
                  <a:srgbClr val="333399"/>
                </a:solidFill>
              </a:rPr>
              <a:t>мишени</a:t>
            </a:r>
            <a:endParaRPr lang="en-US" altLang="ru-RU" sz="22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0" y="260350"/>
            <a:ext cx="89646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solidFill>
                  <a:srgbClr val="009999"/>
                </a:solidFill>
              </a:rPr>
              <a:t>ОДНОЧАСТИЧНАЯ ДИНАМИКА ЭЛЕКТРОНОВ В ЛАЗЕРНОМ ПОЛЕ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95288" y="1557338"/>
            <a:ext cx="822960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ru-RU" altLang="ru-RU" sz="3200">
                <a:solidFill>
                  <a:srgbClr val="333399"/>
                </a:solidFill>
              </a:rPr>
              <a:t>Свободные электроны движутся под действием силы Лорентца без соударений</a:t>
            </a:r>
          </a:p>
          <a:p>
            <a:pPr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ru-RU" altLang="ru-RU" sz="3200">
                <a:solidFill>
                  <a:srgbClr val="333399"/>
                </a:solidFill>
              </a:rPr>
              <a:t>Электромагнитное лазерное поле имеет выраженную временную огибающую и острый фокус</a:t>
            </a:r>
          </a:p>
          <a:p>
            <a:pPr>
              <a:spcBef>
                <a:spcPts val="850"/>
              </a:spcBef>
              <a:buClr>
                <a:srgbClr val="333399"/>
              </a:buClr>
              <a:buFont typeface="Arial" charset="0"/>
              <a:buChar char="•"/>
            </a:pPr>
            <a:r>
              <a:rPr lang="ru-RU" altLang="ru-RU" sz="3200">
                <a:solidFill>
                  <a:srgbClr val="333399"/>
                </a:solidFill>
              </a:rPr>
              <a:t>Лазерное поле имеет релятивистскую интенсивность:</a:t>
            </a:r>
          </a:p>
          <a:p>
            <a:pPr>
              <a:spcBef>
                <a:spcPts val="850"/>
              </a:spcBef>
              <a:buClrTx/>
              <a:buFontTx/>
              <a:buNone/>
            </a:pPr>
            <a:endParaRPr lang="ru-RU" altLang="ru-RU" sz="3200">
              <a:solidFill>
                <a:srgbClr val="333399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759450"/>
            <a:ext cx="85248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17538" y="1011238"/>
            <a:ext cx="508317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25"/>
              </a:spcBef>
              <a:spcAft>
                <a:spcPts val="25"/>
              </a:spcAft>
              <a:buClrTx/>
              <a:buFontTx/>
              <a:buNone/>
            </a:pPr>
            <a:r>
              <a:rPr lang="ru-RU" altLang="ru-RU" sz="2000">
                <a:solidFill>
                  <a:srgbClr val="0070C0"/>
                </a:solidFill>
              </a:rPr>
              <a:t>Релятивистское уравнение Ньютона для свободного электрона</a:t>
            </a:r>
            <a:r>
              <a:rPr lang="en-US" altLang="ru-RU" sz="2000">
                <a:solidFill>
                  <a:srgbClr val="0070C0"/>
                </a:solidFill>
              </a:rPr>
              <a:t>:</a:t>
            </a:r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6084888" y="1031875"/>
          <a:ext cx="2490787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0" r:id="rId4" imgW="1193760" imgH="393480" progId="">
                  <p:embed/>
                </p:oleObj>
              </mc:Choice>
              <mc:Fallback>
                <p:oleObj r:id="rId4" imgW="1193760" imgH="3934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031875"/>
                        <a:ext cx="2490787" cy="696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1335088" y="1719263"/>
          <a:ext cx="6121400" cy="264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1" r:id="rId6" imgW="4228920" imgH="1828800" progId="">
                  <p:embed/>
                </p:oleObj>
              </mc:Choice>
              <mc:Fallback>
                <p:oleObj r:id="rId6" imgW="4228920" imgH="18288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1719263"/>
                        <a:ext cx="6121400" cy="26463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042988" y="4438650"/>
            <a:ext cx="75612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eaLnBrk="0" hangingPunct="0">
              <a:spcBef>
                <a:spcPts val="25"/>
              </a:spcBef>
              <a:spcAft>
                <a:spcPts val="25"/>
              </a:spcAft>
              <a:buClrTx/>
              <a:buFontTx/>
              <a:buNone/>
            </a:pPr>
            <a:r>
              <a:rPr lang="ru-RU" altLang="ru-RU" sz="2000">
                <a:solidFill>
                  <a:srgbClr val="0070C0"/>
                </a:solidFill>
              </a:rPr>
              <a:t>Верхний знак отвечает левому вращению, нижний - правому</a:t>
            </a:r>
            <a:r>
              <a:rPr lang="en-US" altLang="ru-RU" sz="2000" b="1">
                <a:solidFill>
                  <a:srgbClr val="0070C0"/>
                </a:solidFill>
              </a:rPr>
              <a:t>.</a:t>
            </a:r>
            <a:r>
              <a:rPr lang="ru-RU" altLang="ru-RU" sz="2000" b="1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3385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3563938" y="4822825"/>
          <a:ext cx="71913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2" r:id="rId8" imgW="443880" imgH="177480" progId="">
                  <p:embed/>
                </p:oleObj>
              </mc:Choice>
              <mc:Fallback>
                <p:oleObj r:id="rId8" imgW="443880" imgH="17748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822825"/>
                        <a:ext cx="719137" cy="2952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3385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7602538" y="4818063"/>
          <a:ext cx="585787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" r:id="rId10" imgW="380520" imgH="177480" progId="">
                  <p:embed/>
                </p:oleObj>
              </mc:Choice>
              <mc:Fallback>
                <p:oleObj r:id="rId10" imgW="380520" imgH="17748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2538" y="4818063"/>
                        <a:ext cx="585787" cy="2778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617538" y="4778375"/>
            <a:ext cx="307181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25"/>
              </a:spcBef>
              <a:spcAft>
                <a:spcPts val="25"/>
              </a:spcAft>
              <a:buClrTx/>
              <a:buFontTx/>
              <a:buNone/>
            </a:pPr>
            <a:r>
              <a:rPr lang="ru-RU" altLang="ru-RU" sz="2000">
                <a:solidFill>
                  <a:srgbClr val="0070C0"/>
                </a:solidFill>
              </a:rPr>
              <a:t>Линейная поляризация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4754563" y="4756150"/>
            <a:ext cx="28511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25"/>
              </a:spcBef>
              <a:spcAft>
                <a:spcPts val="25"/>
              </a:spcAft>
              <a:buClrTx/>
              <a:buFontTx/>
              <a:buNone/>
            </a:pPr>
            <a:r>
              <a:rPr lang="ru-RU" altLang="ru-RU" sz="2000">
                <a:solidFill>
                  <a:srgbClr val="0070C0"/>
                </a:solidFill>
              </a:rPr>
              <a:t>Круговая поляризация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1099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5857" name="Object 17"/>
          <p:cNvGraphicFramePr>
            <a:graphicFrameLocks noChangeAspect="1"/>
          </p:cNvGraphicFramePr>
          <p:nvPr/>
        </p:nvGraphicFramePr>
        <p:xfrm>
          <a:off x="1908175" y="5732463"/>
          <a:ext cx="499586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4" r:id="rId12" imgW="3403440" imgH="634680" progId="">
                  <p:embed/>
                </p:oleObj>
              </mc:Choice>
              <mc:Fallback>
                <p:oleObj r:id="rId12" imgW="3403440" imgH="63468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5732463"/>
                        <a:ext cx="4995863" cy="939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30041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1763713" y="5300663"/>
          <a:ext cx="158432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5" r:id="rId14" imgW="914400" imgH="253800" progId="">
                  <p:embed/>
                </p:oleObj>
              </mc:Choice>
              <mc:Fallback>
                <p:oleObj r:id="rId14" imgW="914400" imgH="2538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300663"/>
                        <a:ext cx="1584325" cy="4429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0" name="Object 20"/>
          <p:cNvGraphicFramePr>
            <a:graphicFrameLocks noChangeAspect="1"/>
          </p:cNvGraphicFramePr>
          <p:nvPr/>
        </p:nvGraphicFramePr>
        <p:xfrm>
          <a:off x="3730625" y="5156200"/>
          <a:ext cx="29400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6" r:id="rId16" imgW="1714320" imgH="291960" progId="">
                  <p:embed/>
                </p:oleObj>
              </mc:Choice>
              <mc:Fallback>
                <p:oleObj r:id="rId16" imgW="1714320" imgH="29196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5156200"/>
                        <a:ext cx="2940050" cy="4968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457200" y="274638"/>
            <a:ext cx="82296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0" hangingPunct="0">
              <a:spcBef>
                <a:spcPts val="25"/>
              </a:spcBef>
              <a:spcAft>
                <a:spcPts val="25"/>
              </a:spcAft>
              <a:buClrTx/>
              <a:buFontTx/>
              <a:buNone/>
            </a:pPr>
            <a:r>
              <a:rPr lang="ru-RU" altLang="ru-RU" sz="4400">
                <a:solidFill>
                  <a:srgbClr val="00B050"/>
                </a:solidFill>
              </a:rPr>
              <a:t>УРАВНЕНИЯ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4400">
                <a:solidFill>
                  <a:srgbClr val="00B050"/>
                </a:solidFill>
              </a:rPr>
              <a:t>ДИНАМИКА ЭЛЕКТРОНА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57200" indent="-457200"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850"/>
              </a:spcBef>
              <a:buFont typeface="Arial" charset="0"/>
              <a:buChar char="•"/>
            </a:pPr>
            <a:r>
              <a:rPr lang="ru-RU" altLang="ru-RU" sz="3200" dirty="0">
                <a:solidFill>
                  <a:srgbClr val="0070C0"/>
                </a:solidFill>
              </a:rPr>
              <a:t>«Судьба» электрона определяется его изначальным расположением относительно оси пучка:</a:t>
            </a:r>
          </a:p>
          <a:p>
            <a:pPr>
              <a:spcBef>
                <a:spcPts val="850"/>
              </a:spcBef>
              <a:buFont typeface="Arial" charset="0"/>
              <a:buChar char="•"/>
            </a:pPr>
            <a:r>
              <a:rPr lang="ru-RU" altLang="ru-RU" sz="3200" dirty="0">
                <a:solidFill>
                  <a:srgbClr val="0070C0"/>
                </a:solidFill>
              </a:rPr>
              <a:t>- </a:t>
            </a:r>
            <a:r>
              <a:rPr lang="ru-RU" altLang="ru-RU" sz="3200" dirty="0" smtClean="0">
                <a:solidFill>
                  <a:srgbClr val="0070C0"/>
                </a:solidFill>
              </a:rPr>
              <a:t>осевым</a:t>
            </a:r>
          </a:p>
          <a:p>
            <a:pPr>
              <a:spcBef>
                <a:spcPts val="850"/>
              </a:spcBef>
              <a:buFont typeface="Arial" charset="0"/>
              <a:buChar char="•"/>
            </a:pPr>
            <a:r>
              <a:rPr lang="ru-RU" altLang="ru-RU" sz="3200" dirty="0" smtClean="0">
                <a:solidFill>
                  <a:srgbClr val="0070C0"/>
                </a:solidFill>
              </a:rPr>
              <a:t>- до или после определенной точки на оси пучка</a:t>
            </a:r>
            <a:endParaRPr lang="ru-RU" altLang="ru-RU" sz="3200" dirty="0">
              <a:solidFill>
                <a:srgbClr val="0070C0"/>
              </a:solidFill>
            </a:endParaRPr>
          </a:p>
          <a:p>
            <a:pPr>
              <a:spcBef>
                <a:spcPts val="850"/>
              </a:spcBef>
              <a:buFont typeface="Arial" charset="0"/>
              <a:buChar char="•"/>
            </a:pPr>
            <a:r>
              <a:rPr lang="ru-RU" altLang="ru-RU" sz="3200" dirty="0">
                <a:solidFill>
                  <a:srgbClr val="0070C0"/>
                </a:solidFill>
              </a:rPr>
              <a:t>- </a:t>
            </a:r>
            <a:r>
              <a:rPr lang="ru-RU" altLang="ru-RU" sz="3200" dirty="0" err="1" smtClean="0">
                <a:solidFill>
                  <a:srgbClr val="0070C0"/>
                </a:solidFill>
              </a:rPr>
              <a:t>внеосевым</a:t>
            </a:r>
            <a:endParaRPr lang="ru-RU" altLang="ru-RU" sz="3200" dirty="0" smtClean="0">
              <a:solidFill>
                <a:srgbClr val="0070C0"/>
              </a:solidFill>
            </a:endParaRPr>
          </a:p>
          <a:p>
            <a:pPr>
              <a:spcBef>
                <a:spcPts val="850"/>
              </a:spcBef>
              <a:buFont typeface="Arial" charset="0"/>
              <a:buChar char="•"/>
            </a:pPr>
            <a:endParaRPr lang="ru-RU" alt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79388" y="274638"/>
            <a:ext cx="8785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ts val="50"/>
              </a:spcBef>
              <a:spcAft>
                <a:spcPts val="5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38" algn="l"/>
                <a:tab pos="107823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ru-RU" sz="3200">
                <a:solidFill>
                  <a:srgbClr val="009999"/>
                </a:solidFill>
              </a:rPr>
              <a:t>ЛИНЕЙНАЯ ПОЛЯРИЗАЦИЯ: ТРАЕКТОРИИ И ЭНЕРГИЯ «ОСЕВОГО» ЭЛЕКТРОНА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28750"/>
            <a:ext cx="6696075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7451725" y="1628775"/>
          <a:ext cx="11223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8" r:id="rId5" imgW="583920" imgH="228240" progId="">
                  <p:embed/>
                </p:oleObj>
              </mc:Choice>
              <mc:Fallback>
                <p:oleObj r:id="rId5" imgW="583920" imgH="2282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628775"/>
                        <a:ext cx="1122363" cy="441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7380288" y="2133600"/>
          <a:ext cx="12588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9" r:id="rId7" imgW="685440" imgH="177480" progId="">
                  <p:embed/>
                </p:oleObj>
              </mc:Choice>
              <mc:Fallback>
                <p:oleObj r:id="rId7" imgW="685440" imgH="1774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133600"/>
                        <a:ext cx="1258887" cy="331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7308850" y="2636838"/>
          <a:ext cx="15303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0" r:id="rId9" imgW="838080" imgH="228600" progId="">
                  <p:embed/>
                </p:oleObj>
              </mc:Choice>
              <mc:Fallback>
                <p:oleObj r:id="rId9" imgW="838080" imgH="2286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636838"/>
                        <a:ext cx="1530350" cy="4175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50"/>
          </a:spcBef>
          <a:spcAft>
            <a:spcPts val="5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736</Words>
  <Application>Microsoft Office PowerPoint</Application>
  <PresentationFormat>Экран (4:3)</PresentationFormat>
  <Paragraphs>122</Paragraphs>
  <Slides>30</Slides>
  <Notes>24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30</vt:i4>
      </vt:variant>
    </vt:vector>
  </HeadingPairs>
  <TitlesOfParts>
    <vt:vector size="42" baseType="lpstr">
      <vt:lpstr>Microsoft YaHei</vt:lpstr>
      <vt:lpstr>ＭＳ Ｐゴシック</vt:lpstr>
      <vt:lpstr>Arial</vt:lpstr>
      <vt:lpstr>Calibri</vt:lpstr>
      <vt:lpstr>Cambria Math</vt:lpstr>
      <vt:lpstr>Segoe UI</vt:lpstr>
      <vt:lpstr>Times New Roman</vt:lpstr>
      <vt:lpstr>Тема Office</vt:lpstr>
      <vt:lpstr>Тема Office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ЭКСПЕРИМЕНТА</vt:lpstr>
      <vt:lpstr>СПЕКТРЫ ПОД РАЗНЫМИ УГЛАМИ</vt:lpstr>
      <vt:lpstr>СУММАРНЫЕ ЭЛЕКТРОННЫЕ СПЕКТРЫ</vt:lpstr>
      <vt:lpstr>ДИАГНОСТИКА</vt:lpstr>
      <vt:lpstr>ИСПОЛЬЗОВАНИЕ</vt:lpstr>
      <vt:lpstr>ВЫВОДЫ</vt:lpstr>
      <vt:lpstr>ЭТО БЫЛО СДЕЛАНО В:</vt:lpstr>
      <vt:lpstr>TEMPORAL ACTIVITY</vt:lpstr>
      <vt:lpstr>ДРУГИЕ НАУЧНЫЕ РЕЗУЛЬТАТЫ </vt:lpstr>
      <vt:lpstr>ПРЯМОЕ УСКОРЕНИЕ ЭЛЕКТРОМАГНИТНЫМ ПОЛЕМ 2012-2021</vt:lpstr>
      <vt:lpstr>ЛАЗЕРНОЕ УСКОРЕНИЕ ЗАХВАТА ЯДРАМИ ЭЛЕКТРОНОВ И ДВОЙНОЙ БЕТА-ЗАХВАТ 2010-2014</vt:lpstr>
      <vt:lpstr>ПЛАЗМЕННЫЕ МИКРОПОЛЯ И ИХ ДЕЙСТВИЕ НА ЭЛЕМЕНТАРНЫЕ ПРОЦЕССЫ 1995-2007</vt:lpstr>
      <vt:lpstr>ЭКОНОФИЗИКА 1997-наст вр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Романовский</dc:creator>
  <cp:lastModifiedBy>lot</cp:lastModifiedBy>
  <cp:revision>10</cp:revision>
  <dcterms:modified xsi:type="dcterms:W3CDTF">2025-03-05T07:12:29Z</dcterms:modified>
</cp:coreProperties>
</file>