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7" r:id="rId13"/>
    <p:sldId id="273" r:id="rId14"/>
    <p:sldId id="271" r:id="rId15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0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2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440F-329E-465A-ADBF-67BBC800435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6.emf"/><Relationship Id="rId5" Type="http://schemas.openxmlformats.org/officeDocument/2006/relationships/image" Target="../media/image22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1.jpeg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74726" y="4365898"/>
            <a:ext cx="9301274" cy="1800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Олемской</a:t>
            </a:r>
            <a:r>
              <a:rPr lang="ru-RU" altLang="ru-RU" sz="2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Сергей Владимирович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6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д.ф.-м.н., первый заместитель директора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Научный доклад на ОУС по физическим наукам СО РАН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г. Новосибирск, 18 марта 2025 г.</a:t>
            </a:r>
          </a:p>
          <a:p>
            <a:pPr algn="l"/>
            <a:endParaRPr 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838622" y="2349674"/>
            <a:ext cx="11279108" cy="129614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Развитие МГД-моделей Солнца</a:t>
            </a:r>
            <a:br>
              <a:rPr lang="ru-RU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и звезд солнечного типа</a:t>
            </a:r>
          </a:p>
        </p:txBody>
      </p:sp>
      <p:pic>
        <p:nvPicPr>
          <p:cNvPr id="2" name="Picture 2" descr="D:\~~Работа~~\Шапка для слайда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42"/>
            <a:ext cx="12190413" cy="16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0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F998431F-B6B8-43F8-95C5-19F32210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90" y="5781345"/>
            <a:ext cx="496163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«Кеплер» — космическая обсерватория НАСА, орбитальный телескоп со сверхчувствительным фотометром (период работы март 2009 – ноябрь 2018)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F998431F-B6B8-43F8-95C5-19F32210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692" y="1341562"/>
            <a:ext cx="53891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Миссией «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Kepler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» наблюдалась активность 5648 </a:t>
            </a:r>
            <a:r>
              <a:rPr lang="ru-RU" altLang="ru-RU" sz="1400" dirty="0" err="1">
                <a:solidFill>
                  <a:srgbClr val="163470"/>
                </a:solidFill>
                <a:latin typeface="Calibri"/>
              </a:rPr>
              <a:t>солнцеподобных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звезд, у 48 из которых были зарегистрированы </a:t>
            </a:r>
            <a:r>
              <a:rPr lang="ru-RU" altLang="ru-RU" sz="1400" dirty="0" err="1">
                <a:solidFill>
                  <a:srgbClr val="163470"/>
                </a:solidFill>
                <a:latin typeface="Calibri"/>
              </a:rPr>
              <a:t>супервспышки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 порядка 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34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– 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36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эрг. </a:t>
            </a:r>
            <a:endParaRPr lang="en-US" altLang="ru-RU" sz="1400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en-US" altLang="ru-RU" sz="1400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Зависимость частоты </a:t>
            </a:r>
            <a:r>
              <a:rPr lang="ru-RU" altLang="ru-RU" sz="1400" dirty="0" err="1">
                <a:solidFill>
                  <a:srgbClr val="163470"/>
                </a:solidFill>
                <a:latin typeface="Calibri"/>
              </a:rPr>
              <a:t>супервспышек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 от их энергий для звезд, изученных миссией «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Kepler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», представляет собой продолжение степенного распределения, известного для солнечных вспышек, в область высоких энергий. 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На основании этой интерпретации можно ожидать на Солнце:</a:t>
            </a:r>
          </a:p>
          <a:p>
            <a:pPr marL="285750" indent="-28575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1 вспышка с энергией 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&gt; 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34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эрг за 800 лет</a:t>
            </a:r>
          </a:p>
          <a:p>
            <a:pPr marL="285750" indent="-28575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1 вспышка с энергией 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&gt;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36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эрг за 5000 лет</a:t>
            </a:r>
            <a:endParaRPr lang="en-US" altLang="ru-RU" sz="1400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400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Согласно инструментальным наблюдениям:</a:t>
            </a:r>
          </a:p>
          <a:p>
            <a:pPr marL="285750" indent="-28575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  - событие </a:t>
            </a:r>
            <a:r>
              <a:rPr lang="ru-RU" altLang="ru-RU" sz="1400" dirty="0" err="1">
                <a:solidFill>
                  <a:srgbClr val="163470"/>
                </a:solidFill>
                <a:latin typeface="Calibri"/>
              </a:rPr>
              <a:t>Кэррингтона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1859 г.  порядка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32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эрг </a:t>
            </a:r>
          </a:p>
          <a:p>
            <a:pPr marL="285750" indent="-28575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  - событие 23 февраля 1956 г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.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порядка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32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эрг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400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По данным космогенных изотопов в естественных архивах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 (</a:t>
            </a:r>
            <a:r>
              <a:rPr lang="ru-RU" altLang="ru-RU" sz="1400" b="1" dirty="0">
                <a:solidFill>
                  <a:srgbClr val="FF0000"/>
                </a:solidFill>
                <a:latin typeface="Calibri"/>
              </a:rPr>
              <a:t>необъективная оценка частоты событий на Солнце!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):</a:t>
            </a:r>
          </a:p>
          <a:p>
            <a:pPr marL="285750" indent="-28575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  Событие в 775 г. н.э. порядка 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33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эрг</a:t>
            </a:r>
          </a:p>
          <a:p>
            <a:pPr marL="285750" indent="-28575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  Событие в 994 г. н.э. порядка 10</a:t>
            </a:r>
            <a:r>
              <a:rPr lang="ru-RU" altLang="ru-RU" sz="1400" baseline="30000" dirty="0">
                <a:solidFill>
                  <a:srgbClr val="163470"/>
                </a:solidFill>
                <a:latin typeface="Calibri"/>
              </a:rPr>
              <a:t>33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эрг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400" b="1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Могут ли </a:t>
            </a:r>
            <a:r>
              <a:rPr lang="ru-RU" altLang="ru-RU" sz="1400" b="1" dirty="0" err="1">
                <a:solidFill>
                  <a:srgbClr val="163470"/>
                </a:solidFill>
                <a:latin typeface="Calibri"/>
              </a:rPr>
              <a:t>супервспышки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 (порядка</a:t>
            </a:r>
            <a:r>
              <a:rPr lang="en-US" altLang="ru-RU" sz="1400" b="1" dirty="0">
                <a:solidFill>
                  <a:srgbClr val="163470"/>
                </a:solidFill>
                <a:latin typeface="Calibri"/>
              </a:rPr>
              <a:t> 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10</a:t>
            </a:r>
            <a:r>
              <a:rPr lang="ru-RU" altLang="ru-RU" sz="1400" b="1" baseline="30000" dirty="0">
                <a:solidFill>
                  <a:srgbClr val="163470"/>
                </a:solidFill>
                <a:latin typeface="Calibri"/>
              </a:rPr>
              <a:t>34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-10</a:t>
            </a:r>
            <a:r>
              <a:rPr lang="ru-RU" altLang="ru-RU" sz="1400" b="1" baseline="30000" dirty="0">
                <a:solidFill>
                  <a:srgbClr val="163470"/>
                </a:solidFill>
                <a:latin typeface="Calibri"/>
              </a:rPr>
              <a:t>36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 эрг) происходить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на современном Солнце?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400" b="1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Какой максимальный предел магнитной энергии Солнца?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400" b="1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400" b="1" dirty="0">
              <a:solidFill>
                <a:srgbClr val="163470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F30BC2-607B-04C9-399B-C6253ECAD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3668254"/>
            <a:ext cx="1819055" cy="19937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D3DD64-B3DA-30B1-DC0F-0FE8254C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9" y="1485578"/>
            <a:ext cx="2095151" cy="1887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53FF2-4403-A76B-EDE3-912D72D66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54" y="1508261"/>
            <a:ext cx="2664296" cy="40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180BB-DDDB-F743-AC5C-EDA2FE0C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F2D3909-92CA-2534-4275-6E444320B7F3}"/>
              </a:ext>
            </a:extLst>
          </p:cNvPr>
          <p:cNvSpPr txBox="1">
            <a:spLocks noChangeArrowheads="1"/>
          </p:cNvSpPr>
          <p:nvPr/>
        </p:nvSpPr>
        <p:spPr>
          <a:xfrm>
            <a:off x="1414686" y="1063560"/>
            <a:ext cx="9001000" cy="422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1800" b="1" dirty="0">
                <a:solidFill>
                  <a:srgbClr val="163470"/>
                </a:solidFill>
                <a:ea typeface="+mn-ea"/>
                <a:cs typeface="+mn-cs"/>
              </a:rPr>
              <a:t>Модель динамо </a:t>
            </a:r>
            <a:r>
              <a:rPr lang="ru-RU" altLang="ru-RU" sz="1800" b="1" dirty="0" err="1">
                <a:solidFill>
                  <a:srgbClr val="163470"/>
                </a:solidFill>
                <a:ea typeface="+mn-ea"/>
                <a:cs typeface="+mn-cs"/>
              </a:rPr>
              <a:t>супервспышек</a:t>
            </a:r>
            <a:endParaRPr lang="ru-RU" altLang="ru-RU" sz="1800" b="1" dirty="0">
              <a:solidFill>
                <a:srgbClr val="16347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D833B54E-361E-E630-6C18-28C252ED7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2938491"/>
            <a:ext cx="243681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7">
            <a:extLst>
              <a:ext uri="{FF2B5EF4-FFF2-40B4-BE49-F238E27FC236}">
                <a16:creationId xmlns:a16="http://schemas.microsoft.com/office/drawing/2014/main" id="{A5D0213F-BD33-25A6-DDDD-34808F8397E2}"/>
              </a:ext>
            </a:extLst>
          </p:cNvPr>
          <p:cNvGrpSpPr>
            <a:grpSpLocks/>
          </p:cNvGrpSpPr>
          <p:nvPr/>
        </p:nvGrpSpPr>
        <p:grpSpPr bwMode="auto">
          <a:xfrm>
            <a:off x="5031082" y="1468410"/>
            <a:ext cx="2906675" cy="3761584"/>
            <a:chOff x="5148263" y="2852936"/>
            <a:chExt cx="2413000" cy="2997801"/>
          </a:xfrm>
        </p:grpSpPr>
        <p:grpSp>
          <p:nvGrpSpPr>
            <p:cNvPr id="13" name="Группа 15">
              <a:extLst>
                <a:ext uri="{FF2B5EF4-FFF2-40B4-BE49-F238E27FC236}">
                  <a16:creationId xmlns:a16="http://schemas.microsoft.com/office/drawing/2014/main" id="{063F4AC4-25CC-FE16-21D0-10C06B504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263" y="2852936"/>
              <a:ext cx="2413000" cy="1511300"/>
              <a:chOff x="5292080" y="2963425"/>
              <a:chExt cx="3133708" cy="1905735"/>
            </a:xfrm>
          </p:grpSpPr>
          <p:pic>
            <p:nvPicPr>
              <p:cNvPr id="16" name="Рисунок 3">
                <a:extLst>
                  <a:ext uri="{FF2B5EF4-FFF2-40B4-BE49-F238E27FC236}">
                    <a16:creationId xmlns:a16="http://schemas.microsoft.com/office/drawing/2014/main" id="{0731070A-194B-3A29-94B8-6A1DAC215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2963425"/>
                <a:ext cx="3133708" cy="190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EB813F37-0864-35AE-89AC-6240E5FEBB45}"/>
                  </a:ext>
                </a:extLst>
              </p:cNvPr>
              <p:cNvCxnSpPr/>
              <p:nvPr/>
            </p:nvCxnSpPr>
            <p:spPr bwMode="auto">
              <a:xfrm>
                <a:off x="6368261" y="3037457"/>
                <a:ext cx="0" cy="1366595"/>
              </a:xfrm>
              <a:prstGeom prst="line">
                <a:avLst/>
              </a:prstGeom>
              <a:solidFill>
                <a:srgbClr val="FFFFFF">
                  <a:alpha val="70000"/>
                </a:srgbClr>
              </a:solidFill>
              <a:ln w="12700" cap="sq" cmpd="sng" algn="ctr">
                <a:solidFill>
                  <a:srgbClr val="010199">
                    <a:lumMod val="60000"/>
                    <a:lumOff val="40000"/>
                  </a:srgb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4" name="Рисунок 14">
              <a:extLst>
                <a:ext uri="{FF2B5EF4-FFF2-40B4-BE49-F238E27FC236}">
                  <a16:creationId xmlns:a16="http://schemas.microsoft.com/office/drawing/2014/main" id="{B234FE5F-C72C-A703-D789-6FFD9DC12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683" y="4339437"/>
              <a:ext cx="1527175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F946FFE7-192B-9A09-7F82-45121D2A1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3" y="2853804"/>
              <a:ext cx="503857" cy="151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20000"/>
                <a:buFontTx/>
                <a:buNone/>
                <a:tabLst/>
                <a:defRPr/>
              </a:pPr>
              <a:r>
                <a:rPr kumimoji="0" lang="ru-RU" alt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400</a:t>
              </a:r>
            </a:p>
            <a:p>
              <a:pPr marL="0" marR="0" lvl="0" indent="0" algn="r" defTabSz="914400" eaLnBrk="0" fontAlgn="base" latinLnBrk="0" hangingPunct="0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20000"/>
                <a:buFontTx/>
                <a:buNone/>
                <a:tabLst/>
                <a:defRPr/>
              </a:pPr>
              <a:r>
                <a:rPr kumimoji="0" lang="ru-RU" alt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300</a:t>
              </a:r>
            </a:p>
            <a:p>
              <a:pPr marL="0" marR="0" lvl="0" indent="0" algn="r" defTabSz="914400" eaLnBrk="0" fontAlgn="base" latinLnBrk="0" hangingPunct="0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20000"/>
                <a:buFontTx/>
                <a:buNone/>
                <a:tabLst/>
                <a:defRPr/>
              </a:pPr>
              <a:r>
                <a:rPr kumimoji="0" lang="ru-RU" alt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200</a:t>
              </a:r>
            </a:p>
            <a:p>
              <a:pPr marL="0" marR="0" lvl="0" indent="0" algn="r" defTabSz="914400" eaLnBrk="0" fontAlgn="base" latinLnBrk="0" hangingPunct="0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20000"/>
                <a:buFontTx/>
                <a:buNone/>
                <a:tabLst/>
                <a:defRPr/>
              </a:pPr>
              <a:r>
                <a:rPr kumimoji="0" lang="ru-RU" alt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100</a:t>
              </a:r>
            </a:p>
            <a:p>
              <a:pPr marL="0" marR="0" lvl="0" indent="0" algn="r" defTabSz="914400" eaLnBrk="0" fontAlgn="base" latinLnBrk="0" hangingPunct="0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120000"/>
                <a:buFontTx/>
                <a:buNone/>
                <a:tabLst/>
                <a:defRPr/>
              </a:pPr>
              <a:r>
                <a:rPr kumimoji="0" lang="ru-RU" altLang="ru-RU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2" name="Rectangle 41">
            <a:extLst>
              <a:ext uri="{FF2B5EF4-FFF2-40B4-BE49-F238E27FC236}">
                <a16:creationId xmlns:a16="http://schemas.microsoft.com/office/drawing/2014/main" id="{A497ECD1-B99C-869D-C1A4-F51D3852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430" y="5662042"/>
            <a:ext cx="3192508" cy="668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1200" dirty="0">
                <a:solidFill>
                  <a:srgbClr val="163470"/>
                </a:solidFill>
                <a:latin typeface="Calibri"/>
              </a:rPr>
              <a:t>Распределение углов наклона групп пятен (х)</a:t>
            </a:r>
            <a:br>
              <a:rPr lang="en-US" altLang="ru-RU" sz="1200" dirty="0">
                <a:solidFill>
                  <a:srgbClr val="163470"/>
                </a:solidFill>
                <a:latin typeface="Calibri"/>
              </a:rPr>
            </a:br>
            <a:r>
              <a:rPr lang="ru-RU" altLang="ru-RU" sz="1200" dirty="0">
                <a:solidFill>
                  <a:srgbClr val="163470"/>
                </a:solidFill>
                <a:latin typeface="Calibri"/>
              </a:rPr>
              <a:t>и </a:t>
            </a:r>
            <a:r>
              <a:rPr lang="ru-RU" altLang="ru-RU" sz="1200" dirty="0" err="1">
                <a:solidFill>
                  <a:srgbClr val="163470"/>
                </a:solidFill>
                <a:latin typeface="Calibri"/>
              </a:rPr>
              <a:t>флоккулов</a:t>
            </a:r>
            <a:r>
              <a:rPr lang="ru-RU" altLang="ru-RU" sz="1200" dirty="0">
                <a:solidFill>
                  <a:srgbClr val="163470"/>
                </a:solidFill>
                <a:latin typeface="Calibri"/>
              </a:rPr>
              <a:t> (◦) по данным наблюдений обсерватории </a:t>
            </a:r>
            <a:r>
              <a:rPr lang="ru-RU" altLang="ru-RU" sz="1200" dirty="0" err="1">
                <a:solidFill>
                  <a:srgbClr val="163470"/>
                </a:solidFill>
                <a:latin typeface="Calibri"/>
              </a:rPr>
              <a:t>Маунт</a:t>
            </a:r>
            <a:r>
              <a:rPr lang="ru-RU" altLang="ru-RU" sz="1200" dirty="0">
                <a:solidFill>
                  <a:srgbClr val="163470"/>
                </a:solidFill>
                <a:latin typeface="Calibri"/>
              </a:rPr>
              <a:t>-Вилсон. Средний угол наклона для групп пятен составляет +5 град.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918D031-2193-8D60-E60B-A69B5B472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634" y="2428806"/>
            <a:ext cx="2436812" cy="11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200" dirty="0">
                <a:solidFill>
                  <a:srgbClr val="163470"/>
                </a:solidFill>
                <a:latin typeface="Calibri"/>
              </a:rPr>
              <a:t>В стационарном режиме работы магнитное поле достигает насыщения за 40 лет и превышает характерную величину в 350 раз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200" dirty="0">
              <a:solidFill>
                <a:srgbClr val="163470"/>
              </a:solidFill>
              <a:latin typeface="Calibri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200" dirty="0">
              <a:solidFill>
                <a:srgbClr val="163470"/>
              </a:solidFill>
              <a:latin typeface="Calibri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4B8C5B07-74F8-AF8C-8999-8CBFA650F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22" y="2938491"/>
            <a:ext cx="2436812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1">
            <a:extLst>
              <a:ext uri="{FF2B5EF4-FFF2-40B4-BE49-F238E27FC236}">
                <a16:creationId xmlns:a16="http://schemas.microsoft.com/office/drawing/2014/main" id="{711D5BBC-CED5-FED9-7666-978FF820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6" y="1528931"/>
            <a:ext cx="4826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50FA4B2-19B3-CD86-2FC7-5F0A61E4E9C1}"/>
              </a:ext>
            </a:extLst>
          </p:cNvPr>
          <p:cNvGrpSpPr/>
          <p:nvPr/>
        </p:nvGrpSpPr>
        <p:grpSpPr>
          <a:xfrm>
            <a:off x="8111430" y="3357786"/>
            <a:ext cx="2828211" cy="2041364"/>
            <a:chOff x="7803498" y="3098610"/>
            <a:chExt cx="3136143" cy="251656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E027566-FCBA-83C9-F4D5-49BAA2951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498" y="3098610"/>
              <a:ext cx="3136143" cy="2516564"/>
            </a:xfrm>
            <a:prstGeom prst="rect">
              <a:avLst/>
            </a:prstGeom>
          </p:spPr>
        </p:pic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E8FF59FF-125E-0D31-5379-4D66CA59500D}"/>
                </a:ext>
              </a:extLst>
            </p:cNvPr>
            <p:cNvCxnSpPr>
              <a:cxnSpLocks/>
            </p:cNvCxnSpPr>
            <p:nvPr/>
          </p:nvCxnSpPr>
          <p:spPr>
            <a:xfrm>
              <a:off x="9551590" y="3172495"/>
              <a:ext cx="0" cy="2304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2">
            <a:extLst>
              <a:ext uri="{FF2B5EF4-FFF2-40B4-BE49-F238E27FC236}">
                <a16:creationId xmlns:a16="http://schemas.microsoft.com/office/drawing/2014/main" id="{DA917270-DBAA-378A-F511-D4064938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30" y="6094091"/>
            <a:ext cx="46085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Monthly Not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.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Roy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.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Astron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.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Soc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.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459,4353 (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20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20)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Астрономический журнал, 95, №1, 78-87 (2018)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3DDD3479-11C1-BB62-8FB8-11851F130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96679"/>
              </p:ext>
            </p:extLst>
          </p:nvPr>
        </p:nvGraphicFramePr>
        <p:xfrm>
          <a:off x="8770617" y="1485578"/>
          <a:ext cx="12271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444240" progId="Equation.DSMT4">
                  <p:embed/>
                </p:oleObj>
              </mc:Choice>
              <mc:Fallback>
                <p:oleObj name="Equation" r:id="rId8" imgW="799920" imgH="444240" progId="Equation.DSMT4">
                  <p:embed/>
                  <p:pic>
                    <p:nvPicPr>
                      <p:cNvPr id="13321" name="Object 8">
                        <a:extLst>
                          <a:ext uri="{FF2B5EF4-FFF2-40B4-BE49-F238E27FC236}">
                            <a16:creationId xmlns:a16="http://schemas.microsoft.com/office/drawing/2014/main" id="{F3BD6658-8B0F-4D22-81BD-102E66539D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0617" y="1485578"/>
                        <a:ext cx="12271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95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4613BBB-A9C8-4B58-8B05-F41FB367CEDD}"/>
              </a:ext>
            </a:extLst>
          </p:cNvPr>
          <p:cNvSpPr txBox="1">
            <a:spLocks noChangeArrowheads="1"/>
          </p:cNvSpPr>
          <p:nvPr/>
        </p:nvSpPr>
        <p:spPr>
          <a:xfrm>
            <a:off x="550590" y="1557339"/>
            <a:ext cx="10945216" cy="316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Разработаны новые модели гидромагнитного динамо Солнца и звезд солнечного типа, позволившие глубже понять природу магнитной активности Солнца и воспроизвести ее наблюдаемые характеристики в численных расчетах.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Впервые обнаружено и исследовано явление гистерезиса в нелинейном гидромагнитном динамо, объясняющее природу разных режимов генерации магнитной активности.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 основе экспериментальных данных разработан уникальный метод оценки вклада альфа-эффекта теории динамо в генерацию </a:t>
            </a:r>
            <a:r>
              <a:rPr lang="ru-RU" altLang="ru-RU" sz="16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полоидального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магнитного поля Солнца (метод оценки флуктуаций альфа-эффекта по данным наблюдений).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Впервые обнаружено, что нарушение дипольной симметрии глобального магнитного поля уменьшает магнитную энергию звезд солнечного типа (чем больше северо-южная асимметрия </a:t>
            </a:r>
            <a:r>
              <a:rPr lang="ru-RU" altLang="ru-RU" sz="16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пятнообразования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тем меньше высота 11-летнего цикла).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рамках модели гидромагнитного динамо объяснен и воспроизведен физический механизм усиления магнитного потока звезд солнечного типа и условий возникновения </a:t>
            </a:r>
            <a:r>
              <a:rPr lang="ru-RU" altLang="ru-RU" sz="16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супервспышек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</a:pPr>
            <a:endParaRPr lang="ru-RU" altLang="ru-RU" sz="16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Результаты, в т.ч. представленные в настоящей презентации, опубликованы в </a:t>
            </a:r>
            <a:r>
              <a:rPr lang="en-US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10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3 научных российских и международных журналах, входящих в базы цитирования РИНЦ, SCOPUS и </a:t>
            </a:r>
            <a:r>
              <a:rPr lang="ru-RU" altLang="ru-RU" sz="16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WoS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Общее число цитирований более </a:t>
            </a:r>
            <a:r>
              <a:rPr lang="en-US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500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индекс Хирша – 1</a:t>
            </a:r>
            <a:r>
              <a:rPr lang="en-US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3</a:t>
            </a: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15190F-893C-4C47-ACA2-C285BDFBD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399" y="1125538"/>
            <a:ext cx="8075613" cy="4318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Основные научные результаты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18D5E5DF-DAC3-9E67-22B4-A04A8535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946" y="4581922"/>
            <a:ext cx="45365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sz="1600" b="1" dirty="0">
                <a:solidFill>
                  <a:srgbClr val="163470"/>
                </a:solidFill>
                <a:latin typeface="Calibri"/>
              </a:rPr>
              <a:t>Современные проблемы теории динамо Солнца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363A885E-0194-E8FA-5CEA-D14DA443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003" y="5017680"/>
            <a:ext cx="929439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1. Существует два сценария развития динамо: динамо с альфа-эффектом конвективной турбулентности и динамо с нелокальным альфа-эффектом. До сих пор не решен вопрос, какой альфа-эффект действует на Солнце?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2. Процесс </a:t>
            </a:r>
            <a:r>
              <a:rPr lang="ru-RU" altLang="ru-RU" sz="1400" b="1" dirty="0" err="1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диффундирования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магнитных полей по поверхности  Солнца после распада активных областей.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3. Проблема катастрофического подавления альфа-эффекта, возникающего за счет конвективных (или турбулентных) движений среды.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endParaRPr lang="ru-RU" altLang="ru-RU" sz="1400" b="1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347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id="{FC6B7E04-CB03-C3EE-F97E-1E6B2608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43" y="1297385"/>
            <a:ext cx="6048672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Для дальнейшего развития теории динамо требуются наблюдения тонкой структуры фотосферы Солнца с высоким пространственным разрешением менее 0.1 </a:t>
            </a:r>
            <a:r>
              <a:rPr lang="ru-RU" altLang="ru-RU" sz="1600" b="1" dirty="0" err="1">
                <a:solidFill>
                  <a:srgbClr val="163470"/>
                </a:solidFill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угл</a:t>
            </a:r>
            <a:r>
              <a:rPr lang="ru-RU" altLang="ru-RU" sz="1600" b="1" dirty="0">
                <a:solidFill>
                  <a:srgbClr val="163470"/>
                </a:solidFill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. сек. (~70 км)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и временным разрешением (менее 1 сек.)</a:t>
            </a:r>
          </a:p>
        </p:txBody>
      </p:sp>
      <p:sp>
        <p:nvSpPr>
          <p:cNvPr id="9" name="Rectangle 52">
            <a:extLst>
              <a:ext uri="{FF2B5EF4-FFF2-40B4-BE49-F238E27FC236}">
                <a16:creationId xmlns:a16="http://schemas.microsoft.com/office/drawing/2014/main" id="{4252C0D0-9978-642D-9051-6D3479DB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50" y="2565698"/>
            <a:ext cx="6048672" cy="96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dirty="0">
                <a:solidFill>
                  <a:srgbClr val="163470"/>
                </a:solidFill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В 2023 году началось строительство Крупного солнечного телескопа-коронографа с диаметром главного зеркала 3м,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dirty="0">
                <a:solidFill>
                  <a:srgbClr val="163470"/>
                </a:solidFill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ввод в эксплуатацию ожидается в 2030 г.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621681-E9F8-5334-46A5-E90F5DA8C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905609"/>
            <a:ext cx="3640846" cy="27306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45BA325-A2A6-225E-B394-B10DBDFC1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71" y="3905609"/>
            <a:ext cx="4096975" cy="27306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BCC7BCE-94BE-AB74-96F1-05C657A99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3905609"/>
            <a:ext cx="3924987" cy="2943740"/>
          </a:xfrm>
          <a:prstGeom prst="rect">
            <a:avLst/>
          </a:prstGeom>
        </p:spPr>
      </p:pic>
      <p:pic>
        <p:nvPicPr>
          <p:cNvPr id="29" name="Picture 2" descr="C:\Users\Nika\Desktop\Буклет Потехину\Буклет\21 июня\lst-3-platform-ang5+.jpg">
            <a:extLst>
              <a:ext uri="{FF2B5EF4-FFF2-40B4-BE49-F238E27FC236}">
                <a16:creationId xmlns:a16="http://schemas.microsoft.com/office/drawing/2014/main" id="{1BA216F6-F94E-CC07-6F97-371249A7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08" y="1707152"/>
            <a:ext cx="1373238" cy="1999552"/>
          </a:xfrm>
          <a:prstGeom prst="rect">
            <a:avLst/>
          </a:prstGeom>
          <a:noFill/>
          <a:effectLst>
            <a:outerShdw blurRad="10541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BAEC56-F0F4-47DC-1226-D461DE6E8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62" y="1732144"/>
            <a:ext cx="3568838" cy="19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478582" y="3141762"/>
            <a:ext cx="11279108" cy="1296145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Picture 2" descr="D:\~~Работа~~\Шапка для слайда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42"/>
            <a:ext cx="12190413" cy="16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9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0921" y="1242964"/>
            <a:ext cx="11161240" cy="5616624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l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endParaRPr kumimoji="0" lang="ru-RU" sz="1600" b="1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МГД-модели, воспроизводящие магнитный цикл Звезды.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Современные численные  модели гидромагнитного динамо должны согласованным образом воспроизводить основные наблюдаемые параметры </a:t>
            </a:r>
            <a:r>
              <a:rPr lang="ru-RU" sz="1600" b="1" dirty="0">
                <a:solidFill>
                  <a:srgbClr val="163470"/>
                </a:solidFill>
                <a:latin typeface="Calibri"/>
              </a:rPr>
              <a:t>Звезды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период магнитного цикла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Солнца 11-летний цикл активности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структура глобальных магнитных полей (для Солнца - диполь);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соотношение напряженностей тороидального и полярного полей (для Солнца порядка 1000 </a:t>
            </a:r>
            <a:r>
              <a:rPr kumimoji="0" lang="ru-RU" sz="1600" b="0" i="0" u="none" strike="noStrike" kern="1200" cap="none" spc="0" normalizeH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Гс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дрейф магнитной активности в течение цикла (для Солнца к экватору).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None/>
              <a:tabLst/>
              <a:defRPr/>
            </a:pPr>
            <a:endParaRPr lang="ru-RU" sz="1600" dirty="0">
              <a:solidFill>
                <a:srgbClr val="16347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Char char="-"/>
              <a:tabLst/>
              <a:defRPr/>
            </a:pP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1F1DC77A-FD65-433C-B03B-4C12BDD7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341562"/>
            <a:ext cx="4616896" cy="23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62C0B-E8E8-4264-8F4F-C2C115F47592}"/>
              </a:ext>
            </a:extLst>
          </p:cNvPr>
          <p:cNvSpPr txBox="1"/>
          <p:nvPr/>
        </p:nvSpPr>
        <p:spPr>
          <a:xfrm>
            <a:off x="5585909" y="1053530"/>
            <a:ext cx="6237076" cy="295232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магнитного </a:t>
            </a:r>
            <a:r>
              <a:rPr kumimoji="0" lang="ru-RU" sz="2000" b="1" i="0" u="none" strike="noStrike" kern="1200" cap="none" spc="0" normalizeH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гидродинамо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Солнца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звезд солнечного типа можно разделить на этапы: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1. МГД-модели, воспроизводящие магнитный цикл Солнца.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2. МГД-модели, объясняющие НЕРЕГУЛЯРНЫЕ вариации магнитной активности Солнца на длительном интервале времени (порядка 1000 лет);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3. МГД-модели, описывающие условия возникновения экстремальных событий – СУПЕРВСПЫШЕК.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600" dirty="0">
                <a:solidFill>
                  <a:srgbClr val="163470"/>
                </a:solidFill>
                <a:latin typeface="Calibri"/>
              </a:rPr>
              <a:t>4. Прогностические МГД-модели </a:t>
            </a:r>
            <a:r>
              <a:rPr lang="ru-RU" sz="1600" dirty="0" err="1">
                <a:solidFill>
                  <a:srgbClr val="163470"/>
                </a:solidFill>
                <a:latin typeface="Calibri"/>
              </a:rPr>
              <a:t>геоэффективных</a:t>
            </a:r>
            <a:r>
              <a:rPr lang="ru-RU" sz="1600" dirty="0">
                <a:solidFill>
                  <a:srgbClr val="163470"/>
                </a:solidFill>
                <a:latin typeface="Calibri"/>
              </a:rPr>
              <a:t> солнечных событий – это современный тренд развития МГД-моделей Солнца.</a:t>
            </a:r>
          </a:p>
        </p:txBody>
      </p:sp>
    </p:spTree>
    <p:extLst>
      <p:ext uri="{BB962C8B-B14F-4D97-AF65-F5344CB8AC3E}">
        <p14:creationId xmlns:p14="http://schemas.microsoft.com/office/powerpoint/2010/main" val="5946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id="{5C8FBADD-45A7-4D12-B84D-2611A9E9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98" y="1629594"/>
            <a:ext cx="4464496" cy="162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-эффект: </a:t>
            </a:r>
            <a:r>
              <a:rPr lang="ru-RU" altLang="ru-RU" sz="16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генерация  </a:t>
            </a:r>
            <a:r>
              <a:rPr lang="ru-RU" altLang="ru-RU" sz="1600" dirty="0" err="1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полоидального</a:t>
            </a:r>
            <a:r>
              <a:rPr lang="ru-RU" altLang="ru-RU" sz="16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поля из тороидального дифференциальным вращением.</a:t>
            </a:r>
            <a:br>
              <a:rPr lang="ru-RU" altLang="ru-RU" sz="16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</a:br>
            <a:br>
              <a:rPr lang="ru-RU" altLang="ru-RU" sz="16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</a:br>
            <a:r>
              <a:rPr lang="ru-RU" altLang="ru-RU" sz="16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-эффект: </a:t>
            </a:r>
            <a:r>
              <a:rPr lang="ru-RU" altLang="ru-RU" sz="16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обратное преобразование тороидального поля в </a:t>
            </a:r>
            <a:r>
              <a:rPr lang="ru-RU" altLang="ru-RU" sz="1600" dirty="0" err="1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полоидальное</a:t>
            </a:r>
            <a:r>
              <a:rPr lang="ru-RU" altLang="ru-RU" sz="16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. 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" name="Picture 40" descr="cycle">
            <a:extLst>
              <a:ext uri="{FF2B5EF4-FFF2-40B4-BE49-F238E27FC236}">
                <a16:creationId xmlns:a16="http://schemas.microsoft.com/office/drawing/2014/main" id="{BF4B998F-C894-4A6A-BF8F-AEB33D76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8" y="1623542"/>
            <a:ext cx="556478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52">
            <a:extLst>
              <a:ext uri="{FF2B5EF4-FFF2-40B4-BE49-F238E27FC236}">
                <a16:creationId xmlns:a16="http://schemas.microsoft.com/office/drawing/2014/main" id="{CF33CC39-FE84-4EA9-B1BE-36A0AFA08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942" y="3933850"/>
            <a:ext cx="45365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sz="1600" b="1" dirty="0">
                <a:solidFill>
                  <a:srgbClr val="163470"/>
                </a:solidFill>
                <a:latin typeface="Calibri"/>
              </a:rPr>
              <a:t>Современные проблемы теории динамо Солнца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86503A6E-E07C-4B3C-B061-661610800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808" y="4509914"/>
            <a:ext cx="102251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1. Существует два сценария развития динамо: динамо с альфа-эффектом конвективной турбулентности и динамо с нелокальным альфа-эффектом. До сих пор не решен вопрос, какой альфа-эффект действует на Солнце?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2. Процесс </a:t>
            </a:r>
            <a:r>
              <a:rPr lang="ru-RU" altLang="ru-RU" sz="1600" b="1" dirty="0" err="1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диффундирования</a:t>
            </a:r>
            <a:r>
              <a:rPr lang="ru-RU" altLang="ru-RU" sz="16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магнитных полей по поверхности  Солнца после распада активных областей.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3. Катастрофическое подавление альфа-эффекта в моделях динамо с альфа-эффектом конвективной турбулентности.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endParaRPr lang="ru-RU" altLang="ru-RU" sz="1600" b="1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015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34">
            <a:extLst>
              <a:ext uri="{FF2B5EF4-FFF2-40B4-BE49-F238E27FC236}">
                <a16:creationId xmlns:a16="http://schemas.microsoft.com/office/drawing/2014/main" id="{6F25E91B-8E52-415E-9333-6CD4A494CE42}"/>
              </a:ext>
            </a:extLst>
          </p:cNvPr>
          <p:cNvGrpSpPr>
            <a:grpSpLocks/>
          </p:cNvGrpSpPr>
          <p:nvPr/>
        </p:nvGrpSpPr>
        <p:grpSpPr bwMode="auto">
          <a:xfrm>
            <a:off x="4006974" y="1967814"/>
            <a:ext cx="7561263" cy="2305050"/>
            <a:chOff x="521" y="897"/>
            <a:chExt cx="4763" cy="1452"/>
          </a:xfrm>
        </p:grpSpPr>
        <p:pic>
          <p:nvPicPr>
            <p:cNvPr id="64" name="Picture 37" descr="петля">
              <a:extLst>
                <a:ext uri="{FF2B5EF4-FFF2-40B4-BE49-F238E27FC236}">
                  <a16:creationId xmlns:a16="http://schemas.microsoft.com/office/drawing/2014/main" id="{1347C96B-59B5-4B5B-81BB-A57409397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1265"/>
              <a:ext cx="1694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38">
              <a:extLst>
                <a:ext uri="{FF2B5EF4-FFF2-40B4-BE49-F238E27FC236}">
                  <a16:creationId xmlns:a16="http://schemas.microsoft.com/office/drawing/2014/main" id="{08DE6815-2C22-4D98-8E8F-31623973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897"/>
              <a:ext cx="1770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  <a:sym typeface="Symbol" panose="05050102010706020507" pitchFamily="18" charset="2"/>
                </a:rPr>
                <a:t>Нелокальный </a:t>
              </a:r>
            </a:p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  <a:sym typeface="Symbol" panose="05050102010706020507" pitchFamily="18" charset="2"/>
                </a:rPr>
                <a:t>альфа-эффект</a:t>
              </a:r>
            </a:p>
          </p:txBody>
        </p:sp>
        <p:pic>
          <p:nvPicPr>
            <p:cNvPr id="62" name="Picture 25" descr="dia">
              <a:extLst>
                <a:ext uri="{FF2B5EF4-FFF2-40B4-BE49-F238E27FC236}">
                  <a16:creationId xmlns:a16="http://schemas.microsoft.com/office/drawing/2014/main" id="{B73A2769-9D72-4BDD-A1AA-02B2D629B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296"/>
              <a:ext cx="1589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38">
              <a:extLst>
                <a:ext uri="{FF2B5EF4-FFF2-40B4-BE49-F238E27FC236}">
                  <a16:creationId xmlns:a16="http://schemas.microsoft.com/office/drawing/2014/main" id="{0B4DC37A-9669-4C25-9ECB-B65460C68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897"/>
              <a:ext cx="231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  <a:sym typeface="Symbol" panose="05050102010706020507" pitchFamily="18" charset="2"/>
                </a:rPr>
                <a:t>Диамагнитный эффект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  <a:sym typeface="Symbol" panose="05050102010706020507" pitchFamily="18" charset="2"/>
                </a:rPr>
                <a:t>неоднородной турбулентности</a:t>
              </a:r>
            </a:p>
          </p:txBody>
        </p:sp>
      </p:grpSp>
      <p:grpSp>
        <p:nvGrpSpPr>
          <p:cNvPr id="65" name="Group 33">
            <a:extLst>
              <a:ext uri="{FF2B5EF4-FFF2-40B4-BE49-F238E27FC236}">
                <a16:creationId xmlns:a16="http://schemas.microsoft.com/office/drawing/2014/main" id="{E01B4C3D-A370-434D-8D1D-4E7774F9C0C8}"/>
              </a:ext>
            </a:extLst>
          </p:cNvPr>
          <p:cNvGrpSpPr>
            <a:grpSpLocks/>
          </p:cNvGrpSpPr>
          <p:nvPr/>
        </p:nvGrpSpPr>
        <p:grpSpPr bwMode="auto">
          <a:xfrm>
            <a:off x="4727054" y="4580839"/>
            <a:ext cx="6984776" cy="1943100"/>
            <a:chOff x="793" y="2704"/>
            <a:chExt cx="4355" cy="1224"/>
          </a:xfrm>
        </p:grpSpPr>
        <p:sp>
          <p:nvSpPr>
            <p:cNvPr id="66" name="AutoShape 30">
              <a:extLst>
                <a:ext uri="{FF2B5EF4-FFF2-40B4-BE49-F238E27FC236}">
                  <a16:creationId xmlns:a16="http://schemas.microsoft.com/office/drawing/2014/main" id="{3D7E63B8-3E79-414C-98EB-7D38AAD3A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704"/>
              <a:ext cx="2042" cy="1224"/>
            </a:xfrm>
            <a:prstGeom prst="roundRect">
              <a:avLst>
                <a:gd name="adj" fmla="val 10782"/>
              </a:avLst>
            </a:prstGeom>
            <a:solidFill>
              <a:srgbClr val="FFFFFF">
                <a:alpha val="0"/>
              </a:srgbClr>
            </a:solidFill>
            <a:ln w="19050" algn="ctr">
              <a:solidFill>
                <a:srgbClr val="000099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sp>
          <p:nvSpPr>
            <p:cNvPr id="67" name="AutoShape 24">
              <a:extLst>
                <a:ext uri="{FF2B5EF4-FFF2-40B4-BE49-F238E27FC236}">
                  <a16:creationId xmlns:a16="http://schemas.microsoft.com/office/drawing/2014/main" id="{0DBA1456-F0CE-4C72-B6F8-72F0E11FC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840"/>
              <a:ext cx="1844" cy="215"/>
            </a:xfrm>
            <a:prstGeom prst="flowChartAlternateProcess">
              <a:avLst/>
            </a:prstGeom>
            <a:solidFill>
              <a:srgbClr val="FFFFFF"/>
            </a:solidFill>
            <a:ln w="22225" cap="sq" algn="ctr">
              <a:solidFill>
                <a:srgbClr val="0101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R="0" lvl="0" indent="0"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</a:rPr>
                <a:t>Нелокальный </a:t>
              </a:r>
              <a:r>
                <a:rPr lang="ru-RU" altLang="ru-RU" sz="1600" dirty="0">
                  <a:solidFill>
                    <a:srgbClr val="163470"/>
                  </a:solidFill>
                  <a:latin typeface="Calibri"/>
                  <a:sym typeface="Symbol" panose="05050102010706020507" pitchFamily="18" charset="2"/>
                </a:rPr>
                <a:t>-эффект</a:t>
              </a:r>
              <a:r>
                <a:rPr lang="ru-RU" altLang="ru-RU" sz="1600" dirty="0">
                  <a:solidFill>
                    <a:srgbClr val="163470"/>
                  </a:solidFill>
                  <a:latin typeface="Calibri"/>
                </a:rPr>
                <a:t> </a:t>
              </a:r>
            </a:p>
          </p:txBody>
        </p:sp>
        <p:sp>
          <p:nvSpPr>
            <p:cNvPr id="68" name="AutoShape 25">
              <a:extLst>
                <a:ext uri="{FF2B5EF4-FFF2-40B4-BE49-F238E27FC236}">
                  <a16:creationId xmlns:a16="http://schemas.microsoft.com/office/drawing/2014/main" id="{5599E1E1-EB2C-4466-8779-5D4A0A7F1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704"/>
              <a:ext cx="1996" cy="1180"/>
            </a:xfrm>
            <a:prstGeom prst="flowChartAlternateProcess">
              <a:avLst/>
            </a:prstGeom>
            <a:noFill/>
            <a:ln w="22225" cap="sq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0" lvl="0" indent="0"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</a:rPr>
                <a:t>Отсутствие катастрофического подавления </a:t>
              </a:r>
              <a:r>
                <a:rPr lang="ru-RU" altLang="ru-RU" sz="1600" dirty="0">
                  <a:solidFill>
                    <a:srgbClr val="163470"/>
                  </a:solidFill>
                  <a:latin typeface="Calibri"/>
                  <a:sym typeface="Symbol" panose="05050102010706020507" pitchFamily="18" charset="2"/>
                </a:rPr>
                <a:t>-эффекта</a:t>
              </a:r>
              <a:r>
                <a:rPr lang="ru-RU" altLang="ru-RU" sz="1600" dirty="0">
                  <a:solidFill>
                    <a:srgbClr val="163470"/>
                  </a:solidFill>
                  <a:latin typeface="Calibri"/>
                </a:rPr>
                <a:t> </a:t>
              </a:r>
            </a:p>
            <a:p>
              <a:pPr marR="0" lvl="0" indent="0"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endParaRPr lang="ru-RU" altLang="ru-RU" sz="1600" dirty="0">
                <a:solidFill>
                  <a:srgbClr val="163470"/>
                </a:solidFill>
                <a:latin typeface="Calibri"/>
              </a:endParaRPr>
            </a:p>
            <a:p>
              <a:pPr marR="0" lvl="0" indent="0"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endParaRPr lang="ru-RU" altLang="ru-RU" sz="1600" dirty="0">
                <a:solidFill>
                  <a:srgbClr val="163470"/>
                </a:solidFill>
                <a:latin typeface="Calibri"/>
              </a:endParaRPr>
            </a:p>
            <a:p>
              <a:pPr marR="0" lvl="0" indent="0"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</a:rPr>
                <a:t>Концентрация магнитного поля вблизи основания конвективной зоны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AutoShape 26">
              <a:extLst>
                <a:ext uri="{FF2B5EF4-FFF2-40B4-BE49-F238E27FC236}">
                  <a16:creationId xmlns:a16="http://schemas.microsoft.com/office/drawing/2014/main" id="{D79E3C69-7A46-4330-BF80-9777F70A5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249"/>
              <a:ext cx="1843" cy="549"/>
            </a:xfrm>
            <a:prstGeom prst="flowChartAlternateProcess">
              <a:avLst/>
            </a:prstGeom>
            <a:solidFill>
              <a:srgbClr val="FFFFFF"/>
            </a:solidFill>
            <a:ln w="22225" cap="sq" algn="ctr">
              <a:solidFill>
                <a:srgbClr val="0101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600" dirty="0">
                  <a:solidFill>
                    <a:srgbClr val="163470"/>
                  </a:solidFill>
                  <a:latin typeface="Calibri"/>
                </a:rPr>
                <a:t>Диамагнитный эффект неоднородной турбулентности</a:t>
              </a:r>
            </a:p>
          </p:txBody>
        </p:sp>
        <p:sp>
          <p:nvSpPr>
            <p:cNvPr id="70" name="AutoShape 30">
              <a:extLst>
                <a:ext uri="{FF2B5EF4-FFF2-40B4-BE49-F238E27FC236}">
                  <a16:creationId xmlns:a16="http://schemas.microsoft.com/office/drawing/2014/main" id="{B6384A86-9696-4A28-B053-9A03862BE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158"/>
              <a:ext cx="249" cy="185"/>
            </a:xfrm>
            <a:prstGeom prst="rightArrow">
              <a:avLst>
                <a:gd name="adj1" fmla="val 61769"/>
                <a:gd name="adj2" fmla="val 49557"/>
              </a:avLst>
            </a:prstGeom>
            <a:solidFill>
              <a:srgbClr val="FFFFFF">
                <a:alpha val="70195"/>
              </a:srgbClr>
            </a:solidFill>
            <a:ln w="12700" cap="sq" algn="ctr">
              <a:solidFill>
                <a:srgbClr val="0101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</p:grpSp>
      <p:sp>
        <p:nvSpPr>
          <p:cNvPr id="71" name="Rectangle 9">
            <a:extLst>
              <a:ext uri="{FF2B5EF4-FFF2-40B4-BE49-F238E27FC236}">
                <a16:creationId xmlns:a16="http://schemas.microsoft.com/office/drawing/2014/main" id="{BA1FA1E1-DF57-41E3-AA0B-A258E6053B8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114735" y="1137900"/>
            <a:ext cx="8472438" cy="52193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Результат мирового уровня в теории динамо: МГД-модель солнечного динамо с нелокальным альфа-эффектом и диамагнитным переносом поля</a:t>
            </a:r>
            <a:endParaRPr lang="en-US" altLang="ru-RU" sz="1600" b="1" dirty="0">
              <a:solidFill>
                <a:srgbClr val="16347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2" name="Рисунок 1">
            <a:extLst>
              <a:ext uri="{FF2B5EF4-FFF2-40B4-BE49-F238E27FC236}">
                <a16:creationId xmlns:a16="http://schemas.microsoft.com/office/drawing/2014/main" id="{F8B1EAC3-E367-40B2-91E8-0E81BD061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4" y="2300485"/>
            <a:ext cx="2395920" cy="19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12">
            <a:extLst>
              <a:ext uri="{FF2B5EF4-FFF2-40B4-BE49-F238E27FC236}">
                <a16:creationId xmlns:a16="http://schemas.microsoft.com/office/drawing/2014/main" id="{2E55DF46-02FC-4CBD-94A2-1E8574C5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1" y="4580839"/>
            <a:ext cx="4821759" cy="216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>
                <a:solidFill>
                  <a:srgbClr val="163470"/>
                </a:solidFill>
                <a:latin typeface="Calibri"/>
              </a:rPr>
              <a:t>Впервые модель опубликована в работах: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600" dirty="0">
                <a:solidFill>
                  <a:srgbClr val="163470"/>
                </a:solidFill>
                <a:latin typeface="Calibri"/>
              </a:rPr>
              <a:t>Solar Phys, V. 276, p. 3-7, 2012.</a:t>
            </a:r>
            <a:endParaRPr lang="ru-RU" altLang="ru-RU" sz="1600" dirty="0">
              <a:solidFill>
                <a:srgbClr val="163470"/>
              </a:solidFill>
              <a:latin typeface="Calibri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600" dirty="0">
                <a:solidFill>
                  <a:srgbClr val="163470"/>
                </a:solidFill>
                <a:latin typeface="Calibri"/>
              </a:rPr>
              <a:t>Astron. </a:t>
            </a:r>
            <a:r>
              <a:rPr lang="en-US" altLang="ru-RU" sz="1600" dirty="0" err="1">
                <a:solidFill>
                  <a:srgbClr val="163470"/>
                </a:solidFill>
                <a:latin typeface="Calibri"/>
              </a:rPr>
              <a:t>Nachr</a:t>
            </a:r>
            <a:r>
              <a:rPr lang="en-US" altLang="ru-RU" sz="1600" dirty="0">
                <a:solidFill>
                  <a:srgbClr val="163470"/>
                </a:solidFill>
                <a:latin typeface="Calibri"/>
              </a:rPr>
              <a:t>. – 2011.</a:t>
            </a:r>
            <a:r>
              <a:rPr lang="ru-RU" altLang="ru-RU" sz="1600" dirty="0">
                <a:solidFill>
                  <a:srgbClr val="163470"/>
                </a:solidFill>
                <a:latin typeface="Calibri"/>
              </a:rPr>
              <a:t> -</a:t>
            </a:r>
            <a:r>
              <a:rPr lang="en-US" altLang="ru-RU" sz="1600" dirty="0">
                <a:solidFill>
                  <a:srgbClr val="163470"/>
                </a:solidFill>
                <a:latin typeface="Calibri"/>
              </a:rPr>
              <a:t> V. 332, № 5, 489 – 494</a:t>
            </a:r>
            <a:r>
              <a:rPr lang="ru-RU" altLang="ru-RU" sz="1600" dirty="0">
                <a:solidFill>
                  <a:srgbClr val="163470"/>
                </a:solidFill>
                <a:latin typeface="Calibri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dirty="0">
              <a:solidFill>
                <a:srgbClr val="163470"/>
              </a:solidFill>
              <a:latin typeface="Calibri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>
                <a:solidFill>
                  <a:srgbClr val="163470"/>
                </a:solidFill>
                <a:latin typeface="Calibri"/>
              </a:rPr>
              <a:t>Работы, в которых модель получила развитие: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>
                <a:solidFill>
                  <a:srgbClr val="163470"/>
                </a:solidFill>
                <a:latin typeface="Calibri"/>
              </a:rPr>
              <a:t>Письма в АЖ. 2017. Т. 43, № 5. С. 332–343.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>
                <a:solidFill>
                  <a:srgbClr val="163470"/>
                </a:solidFill>
                <a:latin typeface="Calibri"/>
              </a:rPr>
              <a:t>Письма в АЖ. 2018. Т. 44, № 10. С. 705–712.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600" dirty="0">
                <a:solidFill>
                  <a:srgbClr val="163470"/>
                </a:solidFill>
                <a:latin typeface="Calibri"/>
              </a:rPr>
              <a:t>Astronomy and Astrophysics. 2018. Vol. 615, A38. 8pp.</a:t>
            </a:r>
            <a:endParaRPr lang="ru-RU" altLang="ru-RU" sz="1600" dirty="0">
              <a:solidFill>
                <a:srgbClr val="163470"/>
              </a:solidFill>
              <a:latin typeface="Calibri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>
                <a:solidFill>
                  <a:srgbClr val="163470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4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8C17372-0397-4C9B-AB3F-EB454A4778B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04021" y="1323679"/>
            <a:ext cx="9219777" cy="52193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Сопоставление с наблюдениями результатов численных экспериментов</a:t>
            </a:r>
            <a:br>
              <a:rPr lang="ru-RU" altLang="ru-RU" sz="16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</a:br>
            <a:r>
              <a:rPr lang="ru-RU" altLang="ru-RU" sz="16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модели солнечного динамо с нелокальным альфа-эффектом и диамагнитным переносом поля</a:t>
            </a:r>
            <a:endParaRPr lang="en-US" altLang="ru-RU" sz="1600" b="1" dirty="0">
              <a:solidFill>
                <a:srgbClr val="16347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9A53E3-24DF-4C2B-B7F5-6DFB9039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82" y="2448371"/>
            <a:ext cx="3744416" cy="34428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E372D5-F89A-47D2-86C5-FFC63371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398" y="2401516"/>
            <a:ext cx="3960440" cy="3548558"/>
          </a:xfrm>
          <a:prstGeom prst="rect">
            <a:avLst/>
          </a:prstGeom>
        </p:spPr>
      </p:pic>
      <p:pic>
        <p:nvPicPr>
          <p:cNvPr id="15" name="Picture 31" descr="plot_a_b_5_col">
            <a:extLst>
              <a:ext uri="{FF2B5EF4-FFF2-40B4-BE49-F238E27FC236}">
                <a16:creationId xmlns:a16="http://schemas.microsoft.com/office/drawing/2014/main" id="{B506F426-011F-4C18-B744-DF4C906B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2781722"/>
            <a:ext cx="35882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2">
            <a:extLst>
              <a:ext uri="{FF2B5EF4-FFF2-40B4-BE49-F238E27FC236}">
                <a16:creationId xmlns:a16="http://schemas.microsoft.com/office/drawing/2014/main" id="{72D68BAF-9277-44E5-9EDE-2B82D4BD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027" y="2187401"/>
            <a:ext cx="3096344" cy="5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Наблюдения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(</a:t>
            </a:r>
            <a:r>
              <a:rPr lang="ru-RU" altLang="ru-RU" sz="1400" i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Мордвинов А.В., Язев С.А., 2013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" name="Rectangle 52">
            <a:extLst>
              <a:ext uri="{FF2B5EF4-FFF2-40B4-BE49-F238E27FC236}">
                <a16:creationId xmlns:a16="http://schemas.microsoft.com/office/drawing/2014/main" id="{358FA55F-56B8-416A-ACC1-B07DE0C43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659" y="1989634"/>
            <a:ext cx="2448272" cy="5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ru-RU" altLang="ru-RU" sz="16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Численный эксперимент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145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26045859-9740-40E4-8CFE-C39DFB27F49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430910" y="991552"/>
            <a:ext cx="5618001" cy="52193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Механизм</a:t>
            </a:r>
            <a:r>
              <a:rPr lang="ru-RU" altLang="ru-RU" sz="16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altLang="ru-RU" sz="1600" b="1" dirty="0" err="1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Бэбкока</a:t>
            </a:r>
            <a:r>
              <a:rPr lang="ru-RU" altLang="ru-RU" sz="16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-Лейтона</a:t>
            </a:r>
            <a:endParaRPr lang="en-US" altLang="ru-RU" sz="1600" b="1" dirty="0">
              <a:solidFill>
                <a:srgbClr val="16347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D9BC3948-055E-47D2-A7A3-D56AC4B3269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05159" y="2843722"/>
            <a:ext cx="2087563" cy="36004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повторяемость групп пятен</a:t>
            </a:r>
            <a:endParaRPr lang="el-GR" altLang="ru-RU" sz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5C553617-7791-4EA4-8CB2-FEB5F7813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91" y="4826057"/>
            <a:ext cx="4103688" cy="1369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Распределение углов наклона групп пятен (х)</a:t>
            </a:r>
            <a:br>
              <a:rPr lang="en-US" altLang="ru-RU" sz="1400" dirty="0">
                <a:solidFill>
                  <a:srgbClr val="163470"/>
                </a:solidFill>
                <a:latin typeface="Calibri"/>
              </a:rPr>
            </a:b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и </a:t>
            </a:r>
            <a:r>
              <a:rPr lang="ru-RU" altLang="ru-RU" sz="1400" dirty="0" err="1">
                <a:solidFill>
                  <a:srgbClr val="163470"/>
                </a:solidFill>
                <a:latin typeface="Calibri"/>
              </a:rPr>
              <a:t>флоккулов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(◦) по данным наблюдений обсерватории </a:t>
            </a:r>
            <a:r>
              <a:rPr lang="ru-RU" altLang="ru-RU" sz="1400" dirty="0" err="1">
                <a:solidFill>
                  <a:srgbClr val="163470"/>
                </a:solidFill>
                <a:latin typeface="Calibri"/>
              </a:rPr>
              <a:t>Маунт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-Вилсон. Средний угол наклона для групп пятен составляет +5 град.</a:t>
            </a:r>
            <a:br>
              <a:rPr lang="ru-RU" altLang="ru-RU" sz="1400" dirty="0">
                <a:solidFill>
                  <a:srgbClr val="163470"/>
                </a:solidFill>
                <a:latin typeface="Calibri"/>
              </a:rPr>
            </a:br>
            <a:endParaRPr lang="ru-RU" altLang="ru-RU" sz="1400" dirty="0">
              <a:solidFill>
                <a:srgbClr val="163470"/>
              </a:solidFill>
              <a:latin typeface="Calibri"/>
            </a:endParaRPr>
          </a:p>
          <a:p>
            <a:pPr marL="0" marR="0" lvl="0" indent="0"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(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Howard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 R.F. </a:t>
            </a:r>
            <a:r>
              <a:rPr lang="en-US" altLang="ru-RU" sz="1100" dirty="0">
                <a:solidFill>
                  <a:srgbClr val="163470"/>
                </a:solidFill>
                <a:latin typeface="Calibri"/>
              </a:rPr>
              <a:t>A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nnu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. 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Rev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. 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Astron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. 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Astrophys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.</a:t>
            </a:r>
            <a:r>
              <a:rPr lang="en-US" altLang="ru-RU" sz="1100" dirty="0">
                <a:solidFill>
                  <a:srgbClr val="163470"/>
                </a:solidFill>
                <a:latin typeface="Calibri"/>
              </a:rPr>
              <a:t> V.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34</a:t>
            </a:r>
            <a:r>
              <a:rPr lang="en-US" altLang="ru-RU" sz="1100" dirty="0">
                <a:solidFill>
                  <a:srgbClr val="163470"/>
                </a:solidFill>
                <a:latin typeface="Calibri"/>
              </a:rPr>
              <a:t>, p. 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75</a:t>
            </a:r>
            <a:r>
              <a:rPr lang="en-US" altLang="ru-RU" sz="1100" dirty="0">
                <a:solidFill>
                  <a:srgbClr val="163470"/>
                </a:solidFill>
                <a:latin typeface="Calibri"/>
              </a:rPr>
              <a:t>-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109</a:t>
            </a:r>
            <a:r>
              <a:rPr lang="en-US" altLang="ru-RU" sz="1100" dirty="0">
                <a:solidFill>
                  <a:srgbClr val="163470"/>
                </a:solidFill>
                <a:latin typeface="Calibri"/>
              </a:rPr>
              <a:t>, 1996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)</a:t>
            </a:r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B514D844-CAAE-4918-8E72-7785C023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090" y="4581922"/>
            <a:ext cx="2016224" cy="256789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sq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1200" b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гол наклона группы - </a:t>
            </a:r>
            <a:r>
              <a:rPr kumimoji="0" lang="el-GR" altLang="ru-RU" sz="1200" b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pic>
        <p:nvPicPr>
          <p:cNvPr id="14" name="Picture 12" descr="правило Джоя">
            <a:extLst>
              <a:ext uri="{FF2B5EF4-FFF2-40B4-BE49-F238E27FC236}">
                <a16:creationId xmlns:a16="http://schemas.microsoft.com/office/drawing/2014/main" id="{EC355815-753C-4B45-A943-8EBA6C6D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41" y="1677496"/>
            <a:ext cx="3272004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D5DB6E9C-5064-47EA-88AB-ED9448E9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94" y="1413971"/>
            <a:ext cx="208756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формула 1">
            <a:extLst>
              <a:ext uri="{FF2B5EF4-FFF2-40B4-BE49-F238E27FC236}">
                <a16:creationId xmlns:a16="http://schemas.microsoft.com/office/drawing/2014/main" id="{4F16E78B-F9D5-41D5-9407-2A41EAEF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42" y="3892629"/>
            <a:ext cx="16859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6">
            <a:extLst>
              <a:ext uri="{FF2B5EF4-FFF2-40B4-BE49-F238E27FC236}">
                <a16:creationId xmlns:a16="http://schemas.microsoft.com/office/drawing/2014/main" id="{0F79B056-D28A-4AF0-A31F-D140C90CB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358" y="3114056"/>
            <a:ext cx="3095999" cy="1042892"/>
          </a:xfrm>
          <a:prstGeom prst="flowChartAlternateProcess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anchor="b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Иллюстрация правила </a:t>
            </a:r>
            <a:r>
              <a:rPr lang="ru-RU" altLang="ru-RU" sz="1400" b="1" dirty="0" err="1">
                <a:solidFill>
                  <a:srgbClr val="163470"/>
                </a:solidFill>
                <a:latin typeface="Calibri"/>
              </a:rPr>
              <a:t>Джоя</a:t>
            </a:r>
            <a:r>
              <a:rPr lang="ru-RU" altLang="ru-RU" sz="1400" b="1" dirty="0">
                <a:solidFill>
                  <a:srgbClr val="163470"/>
                </a:solidFill>
                <a:latin typeface="Calibri"/>
              </a:rPr>
              <a:t>.</a:t>
            </a:r>
          </a:p>
          <a:p>
            <a:pPr marL="0" marR="0" lvl="0" indent="0" algn="l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S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- площадь наибольшего пятна;</a:t>
            </a:r>
          </a:p>
          <a:p>
            <a:pPr marL="0" marR="0" lvl="0" indent="0" algn="l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ℓ 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-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en-US" altLang="ru-RU" sz="1400" dirty="0" err="1">
                <a:solidFill>
                  <a:srgbClr val="163470"/>
                </a:solidFill>
                <a:latin typeface="Calibri"/>
              </a:rPr>
              <a:t>расстояние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en-US" altLang="ru-RU" sz="1400" dirty="0" err="1">
                <a:solidFill>
                  <a:srgbClr val="163470"/>
                </a:solidFill>
                <a:latin typeface="Calibri"/>
              </a:rPr>
              <a:t>между</a:t>
            </a: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en-US" altLang="ru-RU" sz="1400" dirty="0" err="1">
                <a:solidFill>
                  <a:srgbClr val="163470"/>
                </a:solidFill>
                <a:latin typeface="Calibri"/>
              </a:rPr>
              <a:t>пятнами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;</a:t>
            </a:r>
          </a:p>
          <a:p>
            <a:pPr marL="0" marR="0" lvl="0" indent="0" algn="l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ru-RU" sz="1400" dirty="0">
                <a:solidFill>
                  <a:srgbClr val="163470"/>
                </a:solidFill>
                <a:latin typeface="Calibri"/>
              </a:rPr>
              <a:t>α</a:t>
            </a: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 - угол наклона группы.</a:t>
            </a:r>
            <a:endParaRPr lang="el-GR" altLang="ru-RU" sz="1400" dirty="0">
              <a:solidFill>
                <a:srgbClr val="163470"/>
              </a:solidFill>
              <a:latin typeface="Calibri"/>
            </a:endParaRPr>
          </a:p>
        </p:txBody>
      </p:sp>
      <p:pic>
        <p:nvPicPr>
          <p:cNvPr id="20" name="Picture 6" descr="GAO+KK+MW">
            <a:extLst>
              <a:ext uri="{FF2B5EF4-FFF2-40B4-BE49-F238E27FC236}">
                <a16:creationId xmlns:a16="http://schemas.microsoft.com/office/drawing/2014/main" id="{A53DA7D1-A9E5-469A-8681-D1E34D64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79" y="4645888"/>
            <a:ext cx="3272004" cy="20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E3A79DFD-6889-4130-B50F-B3EE36633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424" y="4581922"/>
            <a:ext cx="3817192" cy="185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Впервые результат опубликована в работе: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Письма в Астрономический журнал. - 2011. - Т.37, №9. - С. 713-715.</a:t>
            </a:r>
          </a:p>
          <a:p>
            <a:pPr>
              <a:lnSpc>
                <a:spcPct val="80000"/>
              </a:lnSpc>
              <a:buNone/>
            </a:pPr>
            <a:endParaRPr lang="ru-RU" altLang="ru-RU" sz="1400" dirty="0">
              <a:solidFill>
                <a:srgbClr val="163470"/>
              </a:solidFill>
              <a:latin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Работы, в которых результат получил развитие: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>
                <a:solidFill>
                  <a:srgbClr val="163470"/>
                </a:solidFill>
                <a:latin typeface="Calibri"/>
              </a:rPr>
              <a:t>Письма в АЖ. 2014. Т.40, №10. С.729-732.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>
                <a:solidFill>
                  <a:srgbClr val="163470"/>
                </a:solidFill>
                <a:latin typeface="Calibri"/>
              </a:rPr>
              <a:t>Письма в АЖ. - 2018. Т.44, №10. С. 705-712.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>
                <a:solidFill>
                  <a:srgbClr val="163470"/>
                </a:solidFill>
                <a:latin typeface="Calibri"/>
              </a:rPr>
              <a:t>Astron. </a:t>
            </a:r>
            <a:r>
              <a:rPr lang="en-US" sz="1400" dirty="0" err="1">
                <a:solidFill>
                  <a:srgbClr val="163470"/>
                </a:solidFill>
                <a:latin typeface="Calibri"/>
              </a:rPr>
              <a:t>Astrophys</a:t>
            </a:r>
            <a:r>
              <a:rPr lang="en-US" sz="1400" dirty="0">
                <a:solidFill>
                  <a:srgbClr val="163470"/>
                </a:solidFill>
                <a:latin typeface="Calibri"/>
              </a:rPr>
              <a:t>. 2019. Vol.625. P. A37. </a:t>
            </a:r>
            <a:endParaRPr lang="ru-RU" sz="1400" dirty="0">
              <a:solidFill>
                <a:srgbClr val="163470"/>
              </a:solidFill>
              <a:latin typeface="Calibri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ED12710-A323-A163-17F4-41D0223993D5}"/>
              </a:ext>
            </a:extLst>
          </p:cNvPr>
          <p:cNvGrpSpPr/>
          <p:nvPr/>
        </p:nvGrpSpPr>
        <p:grpSpPr>
          <a:xfrm>
            <a:off x="982613" y="1563937"/>
            <a:ext cx="3698147" cy="2967538"/>
            <a:chOff x="982613" y="1563937"/>
            <a:chExt cx="3698147" cy="296753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D1AAFD1-0B1E-BC72-919D-51A19C269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13" y="1563937"/>
              <a:ext cx="3698147" cy="2967538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6BE9428B-F8E2-C455-7F86-CBC3AB406F51}"/>
                </a:ext>
              </a:extLst>
            </p:cNvPr>
            <p:cNvCxnSpPr/>
            <p:nvPr/>
          </p:nvCxnSpPr>
          <p:spPr>
            <a:xfrm>
              <a:off x="3036962" y="1629594"/>
              <a:ext cx="0" cy="27363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17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46C5F-1D44-43A4-8884-E23D5AA1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72" y="1269554"/>
            <a:ext cx="4188315" cy="4041998"/>
          </a:xfrm>
          <a:prstGeom prst="rect">
            <a:avLst/>
          </a:prstGeom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D7405256-8C26-4CE8-B2CA-884F9FBB2442}"/>
              </a:ext>
            </a:extLst>
          </p:cNvPr>
          <p:cNvGrpSpPr>
            <a:grpSpLocks/>
          </p:cNvGrpSpPr>
          <p:nvPr/>
        </p:nvGrpSpPr>
        <p:grpSpPr bwMode="auto">
          <a:xfrm>
            <a:off x="6112469" y="1629594"/>
            <a:ext cx="3729037" cy="3384550"/>
            <a:chOff x="3061" y="1071"/>
            <a:chExt cx="2349" cy="2132"/>
          </a:xfrm>
        </p:grpSpPr>
        <p:pic>
          <p:nvPicPr>
            <p:cNvPr id="8" name="Picture 32" descr="bfly">
              <a:extLst>
                <a:ext uri="{FF2B5EF4-FFF2-40B4-BE49-F238E27FC236}">
                  <a16:creationId xmlns:a16="http://schemas.microsoft.com/office/drawing/2014/main" id="{802DD8F7-0F7A-4CA4-BE6E-A5BEC740A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071"/>
              <a:ext cx="2337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Из презентации АВМ">
              <a:extLst>
                <a:ext uri="{FF2B5EF4-FFF2-40B4-BE49-F238E27FC236}">
                  <a16:creationId xmlns:a16="http://schemas.microsoft.com/office/drawing/2014/main" id="{99DA1535-D3D2-463C-9233-5EAE3DFDE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115"/>
              <a:ext cx="2212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2">
            <a:extLst>
              <a:ext uri="{FF2B5EF4-FFF2-40B4-BE49-F238E27FC236}">
                <a16:creationId xmlns:a16="http://schemas.microsoft.com/office/drawing/2014/main" id="{A199C1A0-5B74-48BD-A196-C659F21C1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38" y="5157986"/>
            <a:ext cx="7272337" cy="165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Впервые результаты опубликованы в работах: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FontTx/>
              <a:buNone/>
            </a:pPr>
            <a:r>
              <a:rPr lang="en-US" altLang="ru-RU" sz="1400" dirty="0">
                <a:solidFill>
                  <a:srgbClr val="163470"/>
                </a:solidFill>
                <a:latin typeface="Calibri"/>
              </a:rPr>
              <a:t>Solar Phys, V. 276, p. 3-7, 2012.</a:t>
            </a:r>
            <a:endParaRPr lang="ru-RU" altLang="ru-RU" sz="1400" dirty="0">
              <a:solidFill>
                <a:srgbClr val="163470"/>
              </a:solidFill>
              <a:latin typeface="Calibri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FontTx/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Астрономический журнал. - 2013. – Т. 90, № 6. С. 501-511</a:t>
            </a:r>
          </a:p>
          <a:p>
            <a:pPr>
              <a:lnSpc>
                <a:spcPct val="80000"/>
              </a:lnSpc>
              <a:buNone/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Работы, в которых результат получил развитие:</a:t>
            </a:r>
          </a:p>
          <a:p>
            <a:pPr>
              <a:lnSpc>
                <a:spcPct val="80000"/>
              </a:lnSpc>
              <a:buNone/>
            </a:pPr>
            <a:r>
              <a:rPr lang="ru-RU" sz="1400" dirty="0">
                <a:solidFill>
                  <a:srgbClr val="163470"/>
                </a:solidFill>
                <a:latin typeface="Calibri"/>
              </a:rPr>
              <a:t>Письма в АЖ. 2016. Т.42, №7. С. 540.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>
                <a:solidFill>
                  <a:srgbClr val="163470"/>
                </a:solidFill>
                <a:latin typeface="Calibri"/>
              </a:rPr>
              <a:t>Astron. </a:t>
            </a:r>
            <a:r>
              <a:rPr lang="en-US" sz="1400" dirty="0" err="1">
                <a:solidFill>
                  <a:srgbClr val="163470"/>
                </a:solidFill>
                <a:latin typeface="Calibri"/>
              </a:rPr>
              <a:t>Astrophys</a:t>
            </a:r>
            <a:r>
              <a:rPr lang="en-US" sz="1400" dirty="0">
                <a:solidFill>
                  <a:srgbClr val="163470"/>
                </a:solidFill>
                <a:latin typeface="Calibri"/>
              </a:rPr>
              <a:t>. 2019. Vol.625. P. A37. </a:t>
            </a:r>
            <a:endParaRPr lang="ru-RU" altLang="ru-RU" sz="1400" dirty="0">
              <a:solidFill>
                <a:srgbClr val="163470"/>
              </a:solidFill>
              <a:latin typeface="Calibri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EBCAC14-8087-4D3F-ACEA-444E6544D8A6}"/>
              </a:ext>
            </a:extLst>
          </p:cNvPr>
          <p:cNvSpPr txBox="1">
            <a:spLocks noChangeArrowheads="1"/>
          </p:cNvSpPr>
          <p:nvPr/>
        </p:nvSpPr>
        <p:spPr>
          <a:xfrm>
            <a:off x="3430910" y="1063560"/>
            <a:ext cx="6120680" cy="422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Нерегулярные</a:t>
            </a:r>
            <a:r>
              <a:rPr lang="ru-RU" altLang="ru-RU" sz="16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изменения альфа-эффекта во времени</a:t>
            </a:r>
            <a:endParaRPr lang="en-US" altLang="ru-RU" sz="1800" b="1" dirty="0">
              <a:solidFill>
                <a:srgbClr val="16347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97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11D5F26-E003-4924-9D99-6F19CF824321}"/>
              </a:ext>
            </a:extLst>
          </p:cNvPr>
          <p:cNvSpPr txBox="1">
            <a:spLocks noChangeArrowheads="1"/>
          </p:cNvSpPr>
          <p:nvPr/>
        </p:nvSpPr>
        <p:spPr>
          <a:xfrm>
            <a:off x="1414686" y="1063560"/>
            <a:ext cx="9001000" cy="422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1800" b="1" dirty="0">
                <a:solidFill>
                  <a:srgbClr val="163470"/>
                </a:solidFill>
                <a:ea typeface="+mn-ea"/>
                <a:cs typeface="+mn-cs"/>
              </a:rPr>
              <a:t>Модель динамо глобальных </a:t>
            </a:r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минимумов и максимумов солнечной активности</a:t>
            </a:r>
          </a:p>
        </p:txBody>
      </p:sp>
      <p:pic>
        <p:nvPicPr>
          <p:cNvPr id="3" name="Picture 9" descr="3">
            <a:extLst>
              <a:ext uri="{FF2B5EF4-FFF2-40B4-BE49-F238E27FC236}">
                <a16:creationId xmlns:a16="http://schemas.microsoft.com/office/drawing/2014/main" id="{CC12BD22-E123-463B-B88E-F7B11AB0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21" y="1786174"/>
            <a:ext cx="5088036" cy="262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4" descr="5а">
            <a:extLst>
              <a:ext uri="{FF2B5EF4-FFF2-40B4-BE49-F238E27FC236}">
                <a16:creationId xmlns:a16="http://schemas.microsoft.com/office/drawing/2014/main" id="{B65F05E9-C8C9-4A91-A232-BF83EFA5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785925"/>
            <a:ext cx="1414463" cy="129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5б">
            <a:extLst>
              <a:ext uri="{FF2B5EF4-FFF2-40B4-BE49-F238E27FC236}">
                <a16:creationId xmlns:a16="http://schemas.microsoft.com/office/drawing/2014/main" id="{61B30399-4493-4654-8D3F-F6CFB130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3357786"/>
            <a:ext cx="1439863" cy="13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0" descr="усоскин_2">
            <a:extLst>
              <a:ext uri="{FF2B5EF4-FFF2-40B4-BE49-F238E27FC236}">
                <a16:creationId xmlns:a16="http://schemas.microsoft.com/office/drawing/2014/main" id="{F56D8679-D132-409F-B316-D886901D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1719493"/>
            <a:ext cx="1524000" cy="14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 descr="усоскин_1">
            <a:extLst>
              <a:ext uri="{FF2B5EF4-FFF2-40B4-BE49-F238E27FC236}">
                <a16:creationId xmlns:a16="http://schemas.microsoft.com/office/drawing/2014/main" id="{0AEEFFDD-6793-44E4-8BB7-9C363154E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3239567"/>
            <a:ext cx="1531938" cy="155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795F8D85-12B2-4422-86ED-D267CD436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50" y="4869954"/>
            <a:ext cx="324036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Вероятность того, что время ожидания следующего ГМ превысит величину t, как функция этого времени.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D215CA5-AAD5-4ED2-A312-EC3B69CE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473" y="4509914"/>
            <a:ext cx="472799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Сопоставление интегрального магнитного потока, рассчитанного в модели, с данными солнечной активности, восстановленной по содержанию космогенных изотопов в естественных архивах за последние 11000 лет. </a:t>
            </a:r>
          </a:p>
          <a:p>
            <a:pPr marL="0" indent="0"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Магнитная активность на Солнце затухала 27 раз.</a:t>
            </a:r>
          </a:p>
        </p:txBody>
      </p:sp>
      <p:pic>
        <p:nvPicPr>
          <p:cNvPr id="11" name="Picture 22" descr="таб">
            <a:extLst>
              <a:ext uri="{FF2B5EF4-FFF2-40B4-BE49-F238E27FC236}">
                <a16:creationId xmlns:a16="http://schemas.microsoft.com/office/drawing/2014/main" id="{B6D3CE7D-3230-4795-BBA4-C31086AC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46" y="2925738"/>
            <a:ext cx="30607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CD0ED49A-2493-4720-B8DB-95DEBBC60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819" y="1771562"/>
            <a:ext cx="3240360" cy="137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Сопоставление модельных расчетов с результатами анализа данных о солнечной активности, восстановленных по концентрации изотопа углерода</a:t>
            </a:r>
          </a:p>
          <a:p>
            <a:pPr marL="0" indent="0" algn="ctr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(I.G. 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Usoskin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at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 </a:t>
            </a:r>
            <a:r>
              <a:rPr lang="ru-RU" altLang="ru-RU" sz="1100" dirty="0" err="1">
                <a:solidFill>
                  <a:srgbClr val="163470"/>
                </a:solidFill>
                <a:latin typeface="Calibri"/>
              </a:rPr>
              <a:t>al</a:t>
            </a:r>
            <a:r>
              <a:rPr lang="ru-RU" altLang="ru-RU" sz="1100" dirty="0">
                <a:solidFill>
                  <a:srgbClr val="163470"/>
                </a:solidFill>
                <a:latin typeface="Calibri"/>
              </a:rPr>
              <a:t>. A&amp;A 471, 301–309, 2007).</a:t>
            </a:r>
          </a:p>
        </p:txBody>
      </p:sp>
      <p:graphicFrame>
        <p:nvGraphicFramePr>
          <p:cNvPr id="13" name="Object 19">
            <a:extLst>
              <a:ext uri="{FF2B5EF4-FFF2-40B4-BE49-F238E27FC236}">
                <a16:creationId xmlns:a16="http://schemas.microsoft.com/office/drawing/2014/main" id="{94A98621-53A8-45D5-B2FF-0E86B6152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07533"/>
              </p:ext>
            </p:extLst>
          </p:nvPr>
        </p:nvGraphicFramePr>
        <p:xfrm>
          <a:off x="6815286" y="1827123"/>
          <a:ext cx="1439367" cy="32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968475" imgH="400050" progId="Equation.3">
                  <p:embed/>
                </p:oleObj>
              </mc:Choice>
              <mc:Fallback>
                <p:oleObj name="Формула" r:id="rId8" imgW="1968475" imgH="400050" progId="Equation.3">
                  <p:embed/>
                  <p:pic>
                    <p:nvPicPr>
                      <p:cNvPr id="10257" name="Object 19">
                        <a:extLst>
                          <a:ext uri="{FF2B5EF4-FFF2-40B4-BE49-F238E27FC236}">
                            <a16:creationId xmlns:a16="http://schemas.microsoft.com/office/drawing/2014/main" id="{E9C92B40-1A65-4544-9CB2-FD889B23D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86" y="1827123"/>
                        <a:ext cx="1439367" cy="323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>
            <a:extLst>
              <a:ext uri="{FF2B5EF4-FFF2-40B4-BE49-F238E27FC236}">
                <a16:creationId xmlns:a16="http://schemas.microsoft.com/office/drawing/2014/main" id="{F28CF013-E3E9-47FA-835B-D8CB4806A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6714"/>
              </p:ext>
            </p:extLst>
          </p:nvPr>
        </p:nvGraphicFramePr>
        <p:xfrm>
          <a:off x="6383238" y="3038470"/>
          <a:ext cx="1944068" cy="324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2933577" imgH="393744" progId="Equation.3">
                  <p:embed/>
                </p:oleObj>
              </mc:Choice>
              <mc:Fallback>
                <p:oleObj name="Формула" r:id="rId10" imgW="2933577" imgH="393744" progId="Equation.3">
                  <p:embed/>
                  <p:pic>
                    <p:nvPicPr>
                      <p:cNvPr id="10258" name="Object 19">
                        <a:extLst>
                          <a:ext uri="{FF2B5EF4-FFF2-40B4-BE49-F238E27FC236}">
                            <a16:creationId xmlns:a16="http://schemas.microsoft.com/office/drawing/2014/main" id="{CF25B7A5-36AB-410C-944A-26D9E14EB5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238" y="3038470"/>
                        <a:ext cx="1944068" cy="324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>
            <a:extLst>
              <a:ext uri="{FF2B5EF4-FFF2-40B4-BE49-F238E27FC236}">
                <a16:creationId xmlns:a16="http://schemas.microsoft.com/office/drawing/2014/main" id="{6115E532-50A2-4516-9C45-DA3B8ACA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74" y="5848199"/>
            <a:ext cx="5461293" cy="71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en-US" altLang="zh-CN" sz="1400" dirty="0">
                <a:solidFill>
                  <a:srgbClr val="163470"/>
                </a:solidFill>
                <a:latin typeface="Calibri"/>
              </a:rPr>
              <a:t>The Astrophysical Journal. – 2013. – V. 777, №1, article id. 71. P. 1-8.</a:t>
            </a:r>
            <a:r>
              <a:rPr lang="ru-RU" altLang="zh-CN" sz="1400" dirty="0">
                <a:solidFill>
                  <a:srgbClr val="163470"/>
                </a:solidFill>
                <a:latin typeface="Calibri"/>
              </a:rPr>
              <a:t> </a:t>
            </a: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Астрономический журнал. - 2013. – Т. 90, № 6. С. 501-511 </a:t>
            </a: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Письма в АЖ. 2016. Т.42, №7. С. 540.</a:t>
            </a:r>
          </a:p>
        </p:txBody>
      </p:sp>
    </p:spTree>
    <p:extLst>
      <p:ext uri="{BB962C8B-B14F-4D97-AF65-F5344CB8AC3E}">
        <p14:creationId xmlns:p14="http://schemas.microsoft.com/office/powerpoint/2010/main" val="362798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0">
            <a:extLst>
              <a:ext uri="{FF2B5EF4-FFF2-40B4-BE49-F238E27FC236}">
                <a16:creationId xmlns:a16="http://schemas.microsoft.com/office/drawing/2014/main" id="{92505FBB-FB4E-4AA1-AB78-FCBFB60A3EBC}"/>
              </a:ext>
            </a:extLst>
          </p:cNvPr>
          <p:cNvGrpSpPr>
            <a:grpSpLocks/>
          </p:cNvGrpSpPr>
          <p:nvPr/>
        </p:nvGrpSpPr>
        <p:grpSpPr bwMode="auto">
          <a:xfrm>
            <a:off x="2657814" y="1485578"/>
            <a:ext cx="4102100" cy="4987344"/>
            <a:chOff x="431" y="708"/>
            <a:chExt cx="2584" cy="3312"/>
          </a:xfrm>
        </p:grpSpPr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E1077338-7937-484F-A6F0-8B3C003AE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754"/>
              <a:ext cx="2494" cy="3266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sq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endParaRPr>
            </a:p>
          </p:txBody>
        </p:sp>
        <p:pic>
          <p:nvPicPr>
            <p:cNvPr id="16" name="Picture 26" descr="bfly_maunder_model">
              <a:extLst>
                <a:ext uri="{FF2B5EF4-FFF2-40B4-BE49-F238E27FC236}">
                  <a16:creationId xmlns:a16="http://schemas.microsoft.com/office/drawing/2014/main" id="{1FA735F3-7147-48D8-B46E-E4FC11DB2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614"/>
              <a:ext cx="2308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9" descr="P-Bw">
              <a:extLst>
                <a:ext uri="{FF2B5EF4-FFF2-40B4-BE49-F238E27FC236}">
                  <a16:creationId xmlns:a16="http://schemas.microsoft.com/office/drawing/2014/main" id="{7DFF8822-CD68-4DB4-90D3-E50444847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54"/>
              <a:ext cx="2306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24">
              <a:extLst>
                <a:ext uri="{FF2B5EF4-FFF2-40B4-BE49-F238E27FC236}">
                  <a16:creationId xmlns:a16="http://schemas.microsoft.com/office/drawing/2014/main" id="{1C454EE1-CADE-40D3-AAF2-B6561C21F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1189"/>
              <a:ext cx="771" cy="182"/>
            </a:xfrm>
            <a:prstGeom prst="flowChartAlternateProcess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cap="sq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квадруполь</a:t>
              </a:r>
              <a:endParaRPr kumimoji="0" lang="el-GR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E06506A4-4FA4-4387-9B41-0EA38E34B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708"/>
              <a:ext cx="680" cy="182"/>
            </a:xfrm>
            <a:prstGeom prst="flowChartAlternateProcess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cap="sq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диполь</a:t>
              </a:r>
              <a:endParaRPr kumimoji="0" lang="el-GR" altLang="ru-RU" sz="14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4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0" name="AutoShape 24">
            <a:extLst>
              <a:ext uri="{FF2B5EF4-FFF2-40B4-BE49-F238E27FC236}">
                <a16:creationId xmlns:a16="http://schemas.microsoft.com/office/drawing/2014/main" id="{29B02A8D-3854-4476-B3F3-F65E3A23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302" y="5374010"/>
            <a:ext cx="4203102" cy="643386"/>
          </a:xfrm>
          <a:prstGeom prst="flowChartAlternateProcess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Баттерфляй-диаграмма в период минимума </a:t>
            </a:r>
            <a:r>
              <a:rPr lang="ru-RU" altLang="ru-RU" sz="1200" dirty="0" err="1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Маундера</a:t>
            </a: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, восстановленная по историческим данным</a:t>
            </a:r>
          </a:p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(</a:t>
            </a:r>
            <a:r>
              <a:rPr lang="en-US" altLang="ru-RU" sz="1000" dirty="0" err="1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D.Sokoloff</a:t>
            </a:r>
            <a:r>
              <a:rPr lang="en-US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ru-RU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&amp; </a:t>
            </a:r>
            <a:r>
              <a:rPr lang="en-US" altLang="ru-RU" sz="1000" dirty="0" err="1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E.Nesme</a:t>
            </a:r>
            <a:r>
              <a:rPr lang="en-US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-Ribes</a:t>
            </a:r>
            <a:r>
              <a:rPr lang="ru-RU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A&amp;A 288, 293-298 (1994)</a:t>
            </a:r>
            <a:r>
              <a:rPr lang="ru-RU" altLang="ru-RU" sz="1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)</a:t>
            </a:r>
            <a:endParaRPr lang="en-US" altLang="ru-RU" sz="1000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1" name="Picture 27" descr="bfly_maunder">
            <a:extLst>
              <a:ext uri="{FF2B5EF4-FFF2-40B4-BE49-F238E27FC236}">
                <a16:creationId xmlns:a16="http://schemas.microsoft.com/office/drawing/2014/main" id="{6B4D7728-524D-4FB5-B610-2AB49904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72" y="4005858"/>
            <a:ext cx="32535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диполь-квадруполь">
            <a:extLst>
              <a:ext uri="{FF2B5EF4-FFF2-40B4-BE49-F238E27FC236}">
                <a16:creationId xmlns:a16="http://schemas.microsoft.com/office/drawing/2014/main" id="{0FC42B72-629E-4371-9C2B-27CB85C6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72" y="1455062"/>
            <a:ext cx="3053622" cy="16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4">
            <a:extLst>
              <a:ext uri="{FF2B5EF4-FFF2-40B4-BE49-F238E27FC236}">
                <a16:creationId xmlns:a16="http://schemas.microsoft.com/office/drawing/2014/main" id="{086A0B38-1890-48B0-B190-227A10F14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843" y="3141762"/>
            <a:ext cx="2440905" cy="643386"/>
          </a:xfrm>
          <a:prstGeom prst="flowChartAlternateProcess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ДИПОЛЬ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Структура поля, характерная для мощных 11- летних циклов</a:t>
            </a:r>
            <a:endParaRPr lang="en-US" altLang="ru-RU" sz="1200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B857F235-6D2E-4E6E-96DA-D9017624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90" y="3069754"/>
            <a:ext cx="2376264" cy="790575"/>
          </a:xfrm>
          <a:prstGeom prst="flowChartAlternateProcess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sq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КВАДРУПОЛЬ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Структура поля, характерная для слабых 11-летних циклов</a:t>
            </a:r>
            <a:endParaRPr kumimoji="0" lang="ru-RU" altLang="ru-RU" sz="12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AutoShape 37">
            <a:extLst>
              <a:ext uri="{FF2B5EF4-FFF2-40B4-BE49-F238E27FC236}">
                <a16:creationId xmlns:a16="http://schemas.microsoft.com/office/drawing/2014/main" id="{486F645F-7BC0-4A38-97EB-12855F312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8" y="2637706"/>
            <a:ext cx="2500091" cy="172819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Критическое динамо число для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дипольной моды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D</a:t>
            </a:r>
            <a:r>
              <a:rPr lang="en-US" altLang="ru-RU" sz="1200" baseline="-25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c</a:t>
            </a:r>
            <a:r>
              <a:rPr lang="ru-RU" altLang="ru-RU" sz="1200" baseline="-25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=</a:t>
            </a: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1</a:t>
            </a: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.9 х 10</a:t>
            </a:r>
            <a:r>
              <a:rPr lang="ru-RU" altLang="ru-RU" sz="1200" baseline="30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4</a:t>
            </a:r>
            <a:endParaRPr lang="ru-RU" altLang="ru-RU" sz="1200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Критическое динамо число для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квадрупольной моды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D</a:t>
            </a:r>
            <a:r>
              <a:rPr lang="en-US" altLang="ru-RU" sz="1200" baseline="-25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c</a:t>
            </a:r>
            <a:r>
              <a:rPr lang="ru-RU" altLang="ru-RU" sz="1200" baseline="-25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en-US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=</a:t>
            </a:r>
            <a:r>
              <a:rPr lang="ru-RU" altLang="ru-RU" sz="12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 2.5 х 10</a:t>
            </a:r>
            <a:r>
              <a:rPr lang="ru-RU" altLang="ru-RU" sz="1200" baseline="30000" dirty="0">
                <a:solidFill>
                  <a:srgbClr val="163470"/>
                </a:solidFill>
                <a:latin typeface="Calibri"/>
                <a:sym typeface="Symbol" panose="05050102010706020507" pitchFamily="18" charset="2"/>
              </a:rPr>
              <a:t>4</a:t>
            </a:r>
            <a:endParaRPr lang="ru-RU" altLang="ru-RU" sz="1200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dirty="0">
              <a:solidFill>
                <a:srgbClr val="163470"/>
              </a:solidFill>
              <a:latin typeface="Calibri"/>
              <a:sym typeface="Symbol" panose="05050102010706020507" pitchFamily="18" charset="2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8C368F2D-EDEB-41E7-A4E5-6129183E8CE8}"/>
              </a:ext>
            </a:extLst>
          </p:cNvPr>
          <p:cNvSpPr txBox="1">
            <a:spLocks noChangeArrowheads="1"/>
          </p:cNvSpPr>
          <p:nvPr/>
        </p:nvSpPr>
        <p:spPr>
          <a:xfrm>
            <a:off x="3094884" y="984567"/>
            <a:ext cx="6120680" cy="422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Конфигурация глобальных магнитных полей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2AEA4298-BC74-406A-B5F9-55BDAFE2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47" y="6027535"/>
            <a:ext cx="3041356" cy="71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endParaRPr lang="ru-RU" altLang="ru-RU" sz="1400" dirty="0">
              <a:solidFill>
                <a:srgbClr val="163470"/>
              </a:solidFill>
              <a:latin typeface="Calibri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None/>
            </a:pPr>
            <a:r>
              <a:rPr lang="ru-RU" altLang="ru-RU" sz="1400" dirty="0">
                <a:solidFill>
                  <a:srgbClr val="163470"/>
                </a:solidFill>
                <a:latin typeface="Calibri"/>
              </a:rPr>
              <a:t>Письма в АЖ. 2016. Т.42, №7. С. 540.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09D6732F-B497-3AFC-75C9-9DC8A3E52FE4}"/>
              </a:ext>
            </a:extLst>
          </p:cNvPr>
          <p:cNvSpPr txBox="1">
            <a:spLocks noChangeArrowheads="1"/>
          </p:cNvSpPr>
          <p:nvPr/>
        </p:nvSpPr>
        <p:spPr>
          <a:xfrm>
            <a:off x="3535316" y="6248136"/>
            <a:ext cx="7168402" cy="422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Выявленная закономерность: «Чем больше северо-южная асимметрия </a:t>
            </a:r>
            <a:r>
              <a:rPr lang="ru-RU" altLang="ru-RU" sz="1800" b="1" dirty="0" err="1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пятнообразования</a:t>
            </a:r>
            <a:r>
              <a:rPr lang="ru-RU" altLang="ru-RU" sz="1800" b="1" dirty="0">
                <a:solidFill>
                  <a:srgbClr val="163470"/>
                </a:solidFill>
                <a:latin typeface="Calibri"/>
                <a:ea typeface="+mn-ea"/>
                <a:cs typeface="+mn-cs"/>
              </a:rPr>
              <a:t>, тем меньше амплитуда 11-летнего цикла»</a:t>
            </a:r>
          </a:p>
        </p:txBody>
      </p:sp>
    </p:spTree>
    <p:extLst>
      <p:ext uri="{BB962C8B-B14F-4D97-AF65-F5344CB8AC3E}">
        <p14:creationId xmlns:p14="http://schemas.microsoft.com/office/powerpoint/2010/main" val="1827557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1533</Words>
  <Application>Microsoft Office PowerPoint</Application>
  <PresentationFormat>Произвольный</PresentationFormat>
  <Paragraphs>172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Symbol</vt:lpstr>
      <vt:lpstr>Tahoma</vt:lpstr>
      <vt:lpstr>Times New Roman</vt:lpstr>
      <vt:lpstr>Wingdings</vt:lpstr>
      <vt:lpstr>Тема Office</vt:lpstr>
      <vt:lpstr>Формула</vt:lpstr>
      <vt:lpstr>Equation</vt:lpstr>
      <vt:lpstr>Развитие МГД-моделей Солнца и звезд солнечного типа</vt:lpstr>
      <vt:lpstr>Презентация PowerPoint</vt:lpstr>
      <vt:lpstr>Презентация PowerPoint</vt:lpstr>
      <vt:lpstr>Результат мирового уровня в теории динамо: МГД-модель солнечного динамо с нелокальным альфа-эффектом и диамагнитным переносом поля</vt:lpstr>
      <vt:lpstr>Сопоставление с наблюдениями результатов численных экспериментов модели солнечного динамо с нелокальным альфа-эффектом и диамагнитным переносом поля</vt:lpstr>
      <vt:lpstr>Механизм Бэбкока-Лейтона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научные результаты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olemskoy@mail.ru</cp:lastModifiedBy>
  <cp:revision>70</cp:revision>
  <dcterms:created xsi:type="dcterms:W3CDTF">2021-11-25T02:36:15Z</dcterms:created>
  <dcterms:modified xsi:type="dcterms:W3CDTF">2025-03-18T00:06:28Z</dcterms:modified>
</cp:coreProperties>
</file>